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66" r:id="rId5"/>
    <p:sldId id="260" r:id="rId6"/>
    <p:sldId id="262" r:id="rId7"/>
    <p:sldId id="263" r:id="rId8"/>
    <p:sldId id="264" r:id="rId9"/>
    <p:sldId id="265" r:id="rId10"/>
    <p:sldId id="268" r:id="rId11"/>
    <p:sldId id="269" r:id="rId12"/>
    <p:sldId id="270" r:id="rId13"/>
    <p:sldId id="271" r:id="rId14"/>
    <p:sldId id="272" r:id="rId15"/>
    <p:sldId id="274" r:id="rId16"/>
    <p:sldId id="275" r:id="rId17"/>
    <p:sldId id="276" r:id="rId18"/>
    <p:sldId id="277" r:id="rId19"/>
    <p:sldId id="273" r:id="rId20"/>
    <p:sldId id="284" r:id="rId21"/>
    <p:sldId id="285" r:id="rId22"/>
    <p:sldId id="267" r:id="rId23"/>
    <p:sldId id="278" r:id="rId24"/>
    <p:sldId id="279" r:id="rId25"/>
    <p:sldId id="286" r:id="rId26"/>
    <p:sldId id="287" r:id="rId27"/>
    <p:sldId id="281"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4DC"/>
    <a:srgbClr val="3D4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6"/>
    <p:restoredTop sz="78241"/>
  </p:normalViewPr>
  <p:slideViewPr>
    <p:cSldViewPr snapToGrid="0" snapToObjects="1" showGuides="1">
      <p:cViewPr varScale="1">
        <p:scale>
          <a:sx n="82" d="100"/>
          <a:sy n="82" d="100"/>
        </p:scale>
        <p:origin x="1304" y="16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02902-041D-3041-A50B-99D43007F1A2}"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09D58-CE17-5F49-889D-9F08C930C319}" type="slidenum">
              <a:rPr lang="en-US" smtClean="0"/>
              <a:t>‹#›</a:t>
            </a:fld>
            <a:endParaRPr lang="en-US"/>
          </a:p>
        </p:txBody>
      </p:sp>
    </p:spTree>
    <p:extLst>
      <p:ext uri="{BB962C8B-B14F-4D97-AF65-F5344CB8AC3E}">
        <p14:creationId xmlns:p14="http://schemas.microsoft.com/office/powerpoint/2010/main" val="194166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fld id="{CB909D58-CE17-5F49-889D-9F08C930C319}" type="slidenum">
              <a:rPr lang="en-US" smtClean="0"/>
              <a:t>1</a:t>
            </a:fld>
            <a:endParaRPr lang="en-US"/>
          </a:p>
        </p:txBody>
      </p:sp>
    </p:spTree>
    <p:extLst>
      <p:ext uri="{BB962C8B-B14F-4D97-AF65-F5344CB8AC3E}">
        <p14:creationId xmlns:p14="http://schemas.microsoft.com/office/powerpoint/2010/main" val="5598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They also tell me that my Facebook page has been flooded by comments urging me to vote yes on the bill because it will help my state’s economy, with no “anti” comments. I’ve also received 56 @mentions on twitter about the topic, with 48 of them showing a picture of me arm in arm with a very conservative state senator who frequently makes national news for backwards and regressive remarks, asking if I will side with him or with the people.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equality.</a:t>
            </a:r>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16</a:t>
            </a:fld>
            <a:endParaRPr lang="en-US"/>
          </a:p>
        </p:txBody>
      </p:sp>
    </p:spTree>
    <p:extLst>
      <p:ext uri="{BB962C8B-B14F-4D97-AF65-F5344CB8AC3E}">
        <p14:creationId xmlns:p14="http://schemas.microsoft.com/office/powerpoint/2010/main" val="1431185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Then, I leave my office to go to a meeting with a constituent group, and as I’m leaving, I see about a dozen demonstrators outside my office chanting “We want equality, it’s good for the economy!” and there is a local news van pulling up to the curb.</a:t>
            </a:r>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17</a:t>
            </a:fld>
            <a:endParaRPr lang="en-US"/>
          </a:p>
        </p:txBody>
      </p:sp>
    </p:spTree>
    <p:extLst>
      <p:ext uri="{BB962C8B-B14F-4D97-AF65-F5344CB8AC3E}">
        <p14:creationId xmlns:p14="http://schemas.microsoft.com/office/powerpoint/2010/main" val="129456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And then that night when I go home, I see this group in the background on the nightly news. In the foreground, there’s a local business owner giving an interview, citing a statistic that passing marriage equality would bring jobs to my state and that is why he hopes I will vote yes on the bill.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18</a:t>
            </a:fld>
            <a:endParaRPr lang="en-US"/>
          </a:p>
        </p:txBody>
      </p:sp>
    </p:spTree>
    <p:extLst>
      <p:ext uri="{BB962C8B-B14F-4D97-AF65-F5344CB8AC3E}">
        <p14:creationId xmlns:p14="http://schemas.microsoft.com/office/powerpoint/2010/main" val="1229885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a:t>
            </a: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So throughout my day, I have taken in all this data that tells me independent voters support marriage equality, that the majority of my constituents want me to support marriage equality, that marriage equality will help local businesses and the economy, and that the best thing I can do to maintain my image as a mainstream, pro-business moderate is to support it.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I’d like to pose a question to you: HOW did that information make it onto my radar? [Call on a few participants to share their thoughts.]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That’s right – it didn’t happen on accident. It came onto my radar because of the issue organizers out there who worked really hard to make sure that the slice of reality I am experiencing throughout my day actually MATCHES with that bigger picture reality of my district. If the issue organizers in support of marriage equality had stayed quiet, then the issue organizers AGAINST marriage equality would have filled that space with deceptive messages to convince me the best thing I can do to maintain my image as a mainstream, pro-business moderate is to vote against 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Ecosystem metaphor: </a:t>
            </a:r>
            <a:r>
              <a:rPr lang="en-US" sz="1200" dirty="0">
                <a:effectLst/>
                <a:latin typeface="Arial" panose="020B0604020202020204" pitchFamily="34" charset="0"/>
                <a:ea typeface="Calibri" panose="020F0502020204030204" pitchFamily="34" charset="0"/>
                <a:cs typeface="Times New Roman" panose="02020603050405020304" pitchFamily="18" charset="0"/>
              </a:rPr>
              <a:t>We call that slice of reality surrounding an elected official an “ecosystem.” It’s all about creating the conditions for the outcome that you want. So if you think about a fruit tree as an example: a tree needs a lot of different conditions to line up in order for it to grow and produce a fruit. It needs the right amount of sunlight and water, and needs the right kind of nutrients in the soil – and it needs all of those things in tandem with one another. Even if it gets PLENTY of water, but no sunlight and the wrong soil, it won’t grow. Even if that water was the best, most perfectly pH balanced water out there.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Similarly, we can’t just count on one of these methods of communicating to our elected officials if we are going to create an effective issue ecosystem. It can’t be JUST Letters to the Editor in the local newspaper, or JUST Facebook comments. It has to be a combination of things that keep popping up onto the elected official’s radar on an ongoing basis.</a:t>
            </a: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As an OFA volunteer, you are going to contribute to the ecosystem. You can’t create the whole ecosystem on your own – it’s going to take a whole coalition of folks to do that. But you will contribute to the issue ecosystem around a Decision Maker.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We will talk a lot more about that later, but for now, let’s talk more about what these different methods are for communicating to your elected official.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19</a:t>
            </a:fld>
            <a:endParaRPr lang="en-US"/>
          </a:p>
        </p:txBody>
      </p:sp>
    </p:spTree>
    <p:extLst>
      <p:ext uri="{BB962C8B-B14F-4D97-AF65-F5344CB8AC3E}">
        <p14:creationId xmlns:p14="http://schemas.microsoft.com/office/powerpoint/2010/main" val="212102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22</a:t>
            </a:fld>
            <a:endParaRPr lang="en-US"/>
          </a:p>
        </p:txBody>
      </p:sp>
    </p:spTree>
    <p:extLst>
      <p:ext uri="{BB962C8B-B14F-4D97-AF65-F5344CB8AC3E}">
        <p14:creationId xmlns:p14="http://schemas.microsoft.com/office/powerpoint/2010/main" val="8296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Through the press,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Online,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And Directly.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 organizing, any time we set out to communicate with an elected official via one of these methods, we call it an action.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the example I shared before, what were some of the ways I was reached via the press?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participants to share their thoughts and write answers on the board. Answers should include LTE and Nightly News.]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were some of the ways I was reached online?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participants to share their thoughts and write answers on the board. Answers should include Facebook and Twitter]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were some of the ways I was reached directly?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participants to share their thoughts and write answers on the board. Answers should include the Phone Calls and Demonstrators Outside My Office]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B909D58-CE17-5F49-889D-9F08C930C319}" type="slidenum">
              <a:rPr lang="en-US" smtClean="0"/>
              <a:t>23</a:t>
            </a:fld>
            <a:endParaRPr lang="en-US"/>
          </a:p>
        </p:txBody>
      </p:sp>
    </p:spTree>
    <p:extLst>
      <p:ext uri="{BB962C8B-B14F-4D97-AF65-F5344CB8AC3E}">
        <p14:creationId xmlns:p14="http://schemas.microsoft.com/office/powerpoint/2010/main" val="88700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Think again about the basics I shared about myself as an imaginary state senator.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Now imagine you’d like to get a story published in the local news that convinces me to support this issue. You’ll want to host something we call an Earned Media event. We call it earned media because you are getting media coverage for free on the news – as opposed to paying for an advertisement. The way you “earn” news coverage is by doing something so noteworthy that news outlets actually WANT to do a story on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kind of event can you hold that would get the attention of the press AND get my attention as your elected official? For this example, imagine you cannot host your event anywhere where I will see it in person.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You have five minutes to come up with some ideas, and then report back.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[If your group is five or fewer people, allow the whole group to work together. If it is more than five people, split people up into small groups of no more than five people each.]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five minutes have passed, ask each group to describe the earned media events they would plan. Write key notes on the board/butcher paper.]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24</a:t>
            </a:fld>
            <a:endParaRPr lang="en-US"/>
          </a:p>
        </p:txBody>
      </p:sp>
    </p:spTree>
    <p:extLst>
      <p:ext uri="{BB962C8B-B14F-4D97-AF65-F5344CB8AC3E}">
        <p14:creationId xmlns:p14="http://schemas.microsoft.com/office/powerpoint/2010/main" val="5866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Okay great – now imagine you’d like to get my attention, but there’s no way I will see your event in person, AND there is no news outlet anywhere near you, so you don’t have the method of Earned Media to get me to hear your voice. What do you do then?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[Give the group five minutes to work on their ideas.]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five minutes have passed, ask each group to describe what they would do. Write key notes on the board/butcher paper.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are all great ideas – and it’s okay if it was difficult.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25</a:t>
            </a:fld>
            <a:endParaRPr lang="en-US"/>
          </a:p>
        </p:txBody>
      </p:sp>
    </p:spTree>
    <p:extLst>
      <p:ext uri="{BB962C8B-B14F-4D97-AF65-F5344CB8AC3E}">
        <p14:creationId xmlns:p14="http://schemas.microsoft.com/office/powerpoint/2010/main" val="569258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On the left side of this slide you’ll see the goals we set out to accomplish at the beginning of this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 would just love to hear some of your thoughts and key takeaways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First of all, what was your biggest “aha” moment? Who would like to 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1-2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Secondly, why do you think this is important?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1-2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And finally, what is the next thing you’d like to know in order to decide which part of the ecosystem you want to focus on this season?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[Call on 1-2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27</a:t>
            </a:fld>
            <a:endParaRPr lang="en-US"/>
          </a:p>
        </p:txBody>
      </p:sp>
    </p:spTree>
    <p:extLst>
      <p:ext uri="{BB962C8B-B14F-4D97-AF65-F5344CB8AC3E}">
        <p14:creationId xmlns:p14="http://schemas.microsoft.com/office/powerpoint/2010/main" val="46305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 hope that if nothing else, you take away the following three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First is that an issue ecosystem is the slice of reality surrounding an elected official, and must persuade him/her to take a certain stance on an issue.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Secondly, an effective action appeals to an elected official’s motivations either through the press, online, or directly.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And finally, this is only the beginning of your learning journey around the issue ecosystem. We have action toolkits</a:t>
            </a:r>
            <a:r>
              <a:rPr lang="en-US" sz="1800" baseline="0" dirty="0">
                <a:effectLst/>
                <a:latin typeface="Arial" panose="020B0604020202020204" pitchFamily="34" charset="0"/>
                <a:ea typeface="Calibri" panose="020F0502020204030204" pitchFamily="34" charset="0"/>
                <a:cs typeface="Times New Roman" panose="02020603050405020304" pitchFamily="18" charset="0"/>
              </a:rPr>
              <a:t> that will help us through each step of the process. You can find them at: </a:t>
            </a:r>
            <a:r>
              <a:rPr lang="en-US" sz="1800" baseline="0" dirty="0" err="1">
                <a:effectLst/>
                <a:latin typeface="Arial" panose="020B0604020202020204" pitchFamily="34" charset="0"/>
                <a:ea typeface="Calibri" panose="020F0502020204030204" pitchFamily="34" charset="0"/>
                <a:cs typeface="Times New Roman" panose="02020603050405020304" pitchFamily="18" charset="0"/>
              </a:rPr>
              <a:t>bit.ly</a:t>
            </a:r>
            <a:r>
              <a:rPr lang="en-US" sz="1800" baseline="0" dirty="0">
                <a:effectLst/>
                <a:latin typeface="Arial" panose="020B0604020202020204" pitchFamily="34" charset="0"/>
                <a:ea typeface="Calibri" panose="020F0502020204030204" pitchFamily="34" charset="0"/>
                <a:cs typeface="Times New Roman" panose="02020603050405020304" pitchFamily="18" charset="0"/>
              </a:rPr>
              <a:t>/</a:t>
            </a:r>
            <a:r>
              <a:rPr lang="en-US" sz="1800" baseline="0" dirty="0" err="1">
                <a:effectLst/>
                <a:latin typeface="Arial" panose="020B0604020202020204" pitchFamily="34" charset="0"/>
                <a:ea typeface="Calibri" panose="020F0502020204030204" pitchFamily="34" charset="0"/>
                <a:cs typeface="Times New Roman" panose="02020603050405020304" pitchFamily="18" charset="0"/>
              </a:rPr>
              <a:t>ActionToolkits</a:t>
            </a:r>
            <a:r>
              <a:rPr lang="en-US" sz="1800" baseline="0" dirty="0">
                <a:effectLst/>
                <a:latin typeface="Arial" panose="020B0604020202020204" pitchFamily="34" charset="0"/>
                <a:ea typeface="Calibri" panose="020F0502020204030204" pitchFamily="34" charset="0"/>
                <a:cs typeface="Times New Roman" panose="02020603050405020304" pitchFamily="18" charset="0"/>
              </a:rPr>
              <a:t> (the link is case sensitive)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28</a:t>
            </a:fld>
            <a:endParaRPr lang="en-US"/>
          </a:p>
        </p:txBody>
      </p:sp>
    </p:spTree>
    <p:extLst>
      <p:ext uri="{BB962C8B-B14F-4D97-AF65-F5344CB8AC3E}">
        <p14:creationId xmlns:p14="http://schemas.microsoft.com/office/powerpoint/2010/main" val="2184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Elected</a:t>
            </a:r>
            <a:r>
              <a:rPr lang="en-US" baseline="0" dirty="0"/>
              <a:t> officials and other decision makers are constantly surrounded by messages from people asking them to take one stand or another on an issue. They receive these messages through a variety of mediums and from a variety of voices.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Decision makers are surrounded by many issue ecosystems every day. If you and your partner organizations are not part of an issue ecosystem around a decision maker, the opposition is filling that space with their message or the issue is not on the target’s radar. </a:t>
            </a:r>
          </a:p>
          <a:p>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4</a:t>
            </a:fld>
            <a:endParaRPr lang="en-US"/>
          </a:p>
        </p:txBody>
      </p:sp>
    </p:spTree>
    <p:extLst>
      <p:ext uri="{BB962C8B-B14F-4D97-AF65-F5344CB8AC3E}">
        <p14:creationId xmlns:p14="http://schemas.microsoft.com/office/powerpoint/2010/main" val="197028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a:t>
            </a:r>
            <a:r>
              <a:rPr lang="en-US" baseline="0" dirty="0"/>
              <a:t> our goal, we must have the right combination of tactics, voices, and messages to make a decision maker take action on the issue we care about</a:t>
            </a:r>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5</a:t>
            </a:fld>
            <a:endParaRPr lang="en-US"/>
          </a:p>
        </p:txBody>
      </p:sp>
    </p:spTree>
    <p:extLst>
      <p:ext uri="{BB962C8B-B14F-4D97-AF65-F5344CB8AC3E}">
        <p14:creationId xmlns:p14="http://schemas.microsoft.com/office/powerpoint/2010/main" val="51018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the basics of what</a:t>
            </a:r>
            <a:r>
              <a:rPr lang="en-US" baseline="0" dirty="0"/>
              <a:t> an issue ecosystem is, let’s dig in on how to operate within one to maximize our chances for elected officials taking the action we want them to take </a:t>
            </a:r>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10</a:t>
            </a:fld>
            <a:endParaRPr lang="en-US"/>
          </a:p>
        </p:txBody>
      </p:sp>
    </p:spTree>
    <p:extLst>
      <p:ext uri="{BB962C8B-B14F-4D97-AF65-F5344CB8AC3E}">
        <p14:creationId xmlns:p14="http://schemas.microsoft.com/office/powerpoint/2010/main" val="68674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Helvetica" panose="020B0604020202020204" pitchFamily="34" charset="0"/>
                <a:ea typeface="Calibri" panose="020F0502020204030204" pitchFamily="34" charset="0"/>
                <a:cs typeface="Times New Roman" panose="02020603050405020304" pitchFamily="18" charset="0"/>
              </a:rPr>
              <a:t>We need elected officials to vote in certain ways in order to enact the right policy.</a:t>
            </a: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Helvetica" panose="020B0604020202020204" pitchFamily="34" charset="0"/>
                <a:ea typeface="Calibri" panose="020F0502020204030204" pitchFamily="34" charset="0"/>
                <a:cs typeface="Times New Roman" panose="02020603050405020304" pitchFamily="18" charset="0"/>
              </a:rPr>
              <a:t>This goes for any level of government– from members of Congress down</a:t>
            </a: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 to city councils</a:t>
            </a: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aseline="0" dirty="0">
                <a:effectLst/>
                <a:latin typeface="Helvetica" panose="020B0604020202020204" pitchFamily="34" charset="0"/>
                <a:ea typeface="Calibri" panose="020F0502020204030204" pitchFamily="34" charset="0"/>
                <a:cs typeface="Times New Roman" panose="02020603050405020304" pitchFamily="18" charset="0"/>
              </a:rPr>
              <a:t>As such, we need to treat certain elected officials as persuadable voters-– but first we need to win their support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B909D58-CE17-5F49-889D-9F08C930C319}" type="slidenum">
              <a:rPr lang="en-US" smtClean="0"/>
              <a:t>11</a:t>
            </a:fld>
            <a:endParaRPr lang="en-US"/>
          </a:p>
        </p:txBody>
      </p:sp>
    </p:spTree>
    <p:extLst>
      <p:ext uri="{BB962C8B-B14F-4D97-AF65-F5344CB8AC3E}">
        <p14:creationId xmlns:p14="http://schemas.microsoft.com/office/powerpoint/2010/main" val="118359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We have to appeal to their motivations. What might some of their motivations 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[Lead the participants in a popcorn discussion about what kinds of things elected officials might be motivated by. Write their ideas in a list on butcher paper/white board at the front of the room. Steer them in the right direction. Below are a few ideas of the kind of track they should be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Desire to be in the mainstream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Desire to be liked by constituents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Desire to hold higher office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600"/>
              </a:spcAft>
              <a:buFont typeface="Wingdings" panose="05000000000000000000" pitchFamily="2"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Desire to stand up for strongly held beliefs.]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These are all great ideas. Now, imagine I’m a state senator and I am particularly motivated by [use an idea from the board], what do I need to be </a:t>
            </a:r>
            <a:r>
              <a:rPr lang="en-US" sz="1800" i="1" dirty="0">
                <a:effectLst/>
                <a:latin typeface="Helvetica" panose="020B0604020202020204" pitchFamily="34" charset="0"/>
                <a:ea typeface="Calibri" panose="020F0502020204030204" pitchFamily="34" charset="0"/>
                <a:cs typeface="Times New Roman" panose="02020603050405020304" pitchFamily="18" charset="0"/>
              </a:rPr>
              <a:t>convinced of</a:t>
            </a:r>
            <a:r>
              <a:rPr lang="en-US" sz="1800" dirty="0">
                <a:effectLst/>
                <a:latin typeface="Helvetica" panose="020B0604020202020204" pitchFamily="34" charset="0"/>
                <a:ea typeface="Calibri" panose="020F0502020204030204" pitchFamily="34" charset="0"/>
                <a:cs typeface="Times New Roman" panose="02020603050405020304" pitchFamily="18" charset="0"/>
              </a:rPr>
              <a:t> in order to take the stance you want me to take?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[Ask participants for their ideas on this, and take a few comments before revealing the answer. Acknowledge those who were on the right track.]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That’s right – I need to be convinced that taking the stance you want me to take can actually give me that thing that I want.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800" dirty="0">
                <a:effectLst/>
                <a:latin typeface="Helvetica" panose="020B0604020202020204" pitchFamily="34" charset="0"/>
                <a:ea typeface="Calibri" panose="020F0502020204030204" pitchFamily="34" charset="0"/>
                <a:cs typeface="Times New Roman" panose="02020603050405020304" pitchFamily="18" charset="0"/>
              </a:rPr>
              <a:t>And an effective issue campaign is going to create a bunch of different avenues for communicating that point to 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12</a:t>
            </a:fld>
            <a:endParaRPr lang="en-US"/>
          </a:p>
        </p:txBody>
      </p:sp>
    </p:spTree>
    <p:extLst>
      <p:ext uri="{BB962C8B-B14F-4D97-AF65-F5344CB8AC3E}">
        <p14:creationId xmlns:p14="http://schemas.microsoft.com/office/powerpoint/2010/main" val="158177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Helvetica" panose="020B0604020202020204" pitchFamily="34" charset="0"/>
                <a:ea typeface="Calibri" panose="020F0502020204030204" pitchFamily="34" charset="0"/>
                <a:cs typeface="Times New Roman" panose="02020603050405020304" pitchFamily="18" charset="0"/>
              </a:rPr>
              <a:t>In order to demonstrate this, I want you to visualize something with me. Imagine I’m a state senator, and I serve in a state that is often mocked nationally as “backward,” which a number of national businesses have threatened to boycott.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Helvetica" panose="020B0604020202020204" pitchFamily="34" charset="0"/>
                <a:ea typeface="Calibri" panose="020F0502020204030204" pitchFamily="34" charset="0"/>
                <a:cs typeface="Times New Roman" panose="02020603050405020304" pitchFamily="18" charset="0"/>
              </a:rPr>
              <a:t>There is a bill on marriage equality coming up for a vote in the state legislature.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Helvetica" panose="020B0604020202020204" pitchFamily="34" charset="0"/>
                <a:ea typeface="Calibri" panose="020F0502020204030204" pitchFamily="34" charset="0"/>
                <a:cs typeface="Times New Roman" panose="02020603050405020304" pitchFamily="18" charset="0"/>
              </a:rPr>
              <a:t>[Animation cue] </a:t>
            </a:r>
            <a:r>
              <a:rPr lang="en-US" sz="1200" dirty="0">
                <a:effectLst/>
                <a:latin typeface="Helvetica" panose="020B0604020202020204" pitchFamily="34" charset="0"/>
                <a:ea typeface="Calibri" panose="020F0502020204030204" pitchFamily="34" charset="0"/>
                <a:cs typeface="Times New Roman" panose="02020603050405020304" pitchFamily="18" charset="0"/>
              </a:rPr>
              <a:t>I’m a moderate state senator, 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Helvetica" panose="020B0604020202020204" pitchFamily="34" charset="0"/>
                <a:ea typeface="Calibri" panose="020F0502020204030204" pitchFamily="34" charset="0"/>
                <a:cs typeface="Times New Roman" panose="02020603050405020304" pitchFamily="18" charset="0"/>
              </a:rPr>
              <a:t>[Animation cue]</a:t>
            </a:r>
            <a:r>
              <a:rPr lang="en-US" sz="1200" dirty="0">
                <a:effectLst/>
                <a:latin typeface="Helvetica" panose="020B0604020202020204" pitchFamily="34" charset="0"/>
                <a:ea typeface="Calibri" panose="020F0502020204030204" pitchFamily="34" charset="0"/>
                <a:cs typeface="Times New Roman" panose="02020603050405020304" pitchFamily="18" charset="0"/>
              </a:rPr>
              <a:t> I’ve never made any public statements on this topic.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Helvetica" panose="020B0604020202020204" pitchFamily="34" charset="0"/>
                <a:ea typeface="Calibri" panose="020F0502020204030204" pitchFamily="34" charset="0"/>
                <a:cs typeface="Times New Roman" panose="02020603050405020304" pitchFamily="18" charset="0"/>
              </a:rPr>
              <a:t>[Animation cue]</a:t>
            </a:r>
            <a:r>
              <a:rPr lang="en-US" sz="1200" dirty="0">
                <a:effectLst/>
                <a:latin typeface="Helvetica" panose="020B0604020202020204" pitchFamily="34" charset="0"/>
                <a:ea typeface="Calibri" panose="020F0502020204030204" pitchFamily="34" charset="0"/>
                <a:cs typeface="Times New Roman" panose="02020603050405020304" pitchFamily="18" charset="0"/>
              </a:rPr>
              <a:t> I also ran as a pro-business candidate, and I promised to work hard to restore my state’s positive image,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Helvetica" panose="020B0604020202020204" pitchFamily="34" charset="0"/>
                <a:ea typeface="Calibri" panose="020F0502020204030204" pitchFamily="34" charset="0"/>
                <a:cs typeface="Times New Roman" panose="02020603050405020304" pitchFamily="18" charset="0"/>
              </a:rPr>
              <a:t>[Animation cue]</a:t>
            </a:r>
            <a:r>
              <a:rPr lang="en-US" sz="1200" dirty="0">
                <a:effectLst/>
                <a:latin typeface="Helvetica" panose="020B0604020202020204" pitchFamily="34" charset="0"/>
                <a:ea typeface="Calibri" panose="020F0502020204030204" pitchFamily="34" charset="0"/>
                <a:cs typeface="Times New Roman" panose="02020603050405020304" pitchFamily="18" charset="0"/>
              </a:rPr>
              <a:t> In order to attract businesses and tourism.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Helvetica" panose="020B0604020202020204" pitchFamily="34" charset="0"/>
                <a:ea typeface="Calibri" panose="020F0502020204030204" pitchFamily="34" charset="0"/>
                <a:cs typeface="Times New Roman" panose="02020603050405020304" pitchFamily="18" charset="0"/>
              </a:rPr>
              <a:t>[Animation cue]</a:t>
            </a:r>
            <a:r>
              <a:rPr lang="en-US" sz="1200" dirty="0">
                <a:effectLst/>
                <a:latin typeface="Helvetica" panose="020B0604020202020204" pitchFamily="34" charset="0"/>
                <a:ea typeface="Calibri" panose="020F0502020204030204" pitchFamily="34" charset="0"/>
                <a:cs typeface="Times New Roman" panose="02020603050405020304" pitchFamily="18" charset="0"/>
              </a:rPr>
              <a:t> I also serve a district that is made up of 45% Republicans, 40% Democrats, and 15% Independents.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13</a:t>
            </a:fld>
            <a:endParaRPr lang="en-US"/>
          </a:p>
        </p:txBody>
      </p:sp>
    </p:spTree>
    <p:extLst>
      <p:ext uri="{BB962C8B-B14F-4D97-AF65-F5344CB8AC3E}">
        <p14:creationId xmlns:p14="http://schemas.microsoft.com/office/powerpoint/2010/main" val="17333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day before the vote, I wake up in the morning and read the newspaper. There, I see a Letter to the Editor titled “Senator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Mandez</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r>
              <a:rPr lang="en-US" sz="1200" baseline="0" dirty="0">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Marriage Equality will put our state on the right side of history,” where the writer identifies herself as an Independent voter from my district.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14</a:t>
            </a:fld>
            <a:endParaRPr lang="en-US"/>
          </a:p>
        </p:txBody>
      </p:sp>
    </p:spTree>
    <p:extLst>
      <p:ext uri="{BB962C8B-B14F-4D97-AF65-F5344CB8AC3E}">
        <p14:creationId xmlns:p14="http://schemas.microsoft.com/office/powerpoint/2010/main" val="1457007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rPr>
              <a:t>Then, he goes into his office, where</a:t>
            </a:r>
            <a:r>
              <a:rPr lang="en-US" sz="1200" baseline="0" dirty="0">
                <a:effectLst/>
                <a:latin typeface="Arial" panose="020B0604020202020204" pitchFamily="34" charset="0"/>
                <a:ea typeface="Calibri" panose="020F0502020204030204" pitchFamily="34" charset="0"/>
              </a:rPr>
              <a:t> he</a:t>
            </a:r>
            <a:r>
              <a:rPr lang="en-US" sz="1200" dirty="0">
                <a:effectLst/>
                <a:latin typeface="Arial" panose="020B0604020202020204" pitchFamily="34" charset="0"/>
                <a:ea typeface="Calibri" panose="020F0502020204030204" pitchFamily="34" charset="0"/>
              </a:rPr>
              <a:t> gets a morning briefing from his staff. In that briefing, they tell him that yesterday, our office got 245 calls from constituents, with 184 of them in support of marriage equality.</a:t>
            </a:r>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15</a:t>
            </a:fld>
            <a:endParaRPr lang="en-US"/>
          </a:p>
        </p:txBody>
      </p:sp>
    </p:spTree>
    <p:extLst>
      <p:ext uri="{BB962C8B-B14F-4D97-AF65-F5344CB8AC3E}">
        <p14:creationId xmlns:p14="http://schemas.microsoft.com/office/powerpoint/2010/main" val="565841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0216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1048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8D938422-8508-7E45-8BE1-F106F600749E}" type="datetimeFigureOut">
              <a:rPr lang="en-US" smtClean="0"/>
              <a:t>2/27/19</a:t>
            </a:fld>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8DEE62C-E227-B646-83F9-30F14DD6C3E3}" type="slidenum">
              <a:rPr lang="en-US" smtClean="0"/>
              <a:t>‹#›</a:t>
            </a:fld>
            <a:endParaRPr lang="en-US" dirty="0"/>
          </a:p>
        </p:txBody>
      </p:sp>
    </p:spTree>
    <p:extLst>
      <p:ext uri="{BB962C8B-B14F-4D97-AF65-F5344CB8AC3E}">
        <p14:creationId xmlns:p14="http://schemas.microsoft.com/office/powerpoint/2010/main" val="5631626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2004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444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15000"/>
          </a:blip>
          <a:srcRect b="17810"/>
          <a:stretch/>
        </p:blipFill>
        <p:spPr>
          <a:xfrm>
            <a:off x="0" y="0"/>
            <a:ext cx="12192000" cy="6858000"/>
          </a:xfrm>
          <a:prstGeom prst="rect">
            <a:avLst/>
          </a:prstGeom>
        </p:spPr>
      </p:pic>
      <p:sp>
        <p:nvSpPr>
          <p:cNvPr id="7" name="TextBox 6"/>
          <p:cNvSpPr txBox="1"/>
          <p:nvPr/>
        </p:nvSpPr>
        <p:spPr>
          <a:xfrm>
            <a:off x="0" y="2905779"/>
            <a:ext cx="12192000" cy="1046440"/>
          </a:xfrm>
          <a:prstGeom prst="rect">
            <a:avLst/>
          </a:prstGeom>
          <a:noFill/>
        </p:spPr>
        <p:txBody>
          <a:bodyPr wrap="square" rtlCol="0">
            <a:spAutoFit/>
          </a:bodyPr>
          <a:lstStyle/>
          <a:p>
            <a:pPr algn="ctr"/>
            <a:r>
              <a:rPr lang="en-US" sz="6200" b="1" dirty="0">
                <a:solidFill>
                  <a:schemeClr val="bg1"/>
                </a:solidFill>
                <a:latin typeface="Gilroy ExtraBold" charset="0"/>
                <a:ea typeface="Gilroy ExtraBold" charset="0"/>
                <a:cs typeface="Gilroy ExtraBold" charset="0"/>
              </a:rPr>
              <a:t>Choosing Advocacy Tactics</a:t>
            </a:r>
          </a:p>
        </p:txBody>
      </p:sp>
      <p:pic>
        <p:nvPicPr>
          <p:cNvPr id="5" name="Picture 4" descr="A drawing of a face&#10;&#10;Description automatically generated">
            <a:extLst>
              <a:ext uri="{FF2B5EF4-FFF2-40B4-BE49-F238E27FC236}">
                <a16:creationId xmlns:a16="http://schemas.microsoft.com/office/drawing/2014/main" id="{8CA4D2B5-D90A-9948-A26B-65232EA3C7E5}"/>
              </a:ext>
            </a:extLst>
          </p:cNvPr>
          <p:cNvPicPr>
            <a:picLocks noChangeAspect="1"/>
          </p:cNvPicPr>
          <p:nvPr/>
        </p:nvPicPr>
        <p:blipFill>
          <a:blip r:embed="rId4"/>
          <a:stretch>
            <a:fillRect/>
          </a:stretch>
        </p:blipFill>
        <p:spPr>
          <a:xfrm>
            <a:off x="274507" y="6236342"/>
            <a:ext cx="1219200" cy="419100"/>
          </a:xfrm>
          <a:prstGeom prst="rect">
            <a:avLst/>
          </a:prstGeom>
        </p:spPr>
      </p:pic>
    </p:spTree>
    <p:extLst>
      <p:ext uri="{BB962C8B-B14F-4D97-AF65-F5344CB8AC3E}">
        <p14:creationId xmlns:p14="http://schemas.microsoft.com/office/powerpoint/2010/main" val="351544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1" y="1329141"/>
            <a:ext cx="2470548" cy="1754326"/>
          </a:xfrm>
          <a:prstGeom prst="rect">
            <a:avLst/>
          </a:prstGeom>
          <a:noFill/>
        </p:spPr>
        <p:txBody>
          <a:bodyPr wrap="non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 </a:t>
            </a:r>
          </a:p>
          <a:p>
            <a:pPr>
              <a:lnSpc>
                <a:spcPct val="80000"/>
              </a:lnSpc>
            </a:pPr>
            <a:r>
              <a:rPr lang="en-US" sz="4500" b="1" dirty="0">
                <a:solidFill>
                  <a:srgbClr val="00B4DC"/>
                </a:solidFill>
                <a:latin typeface="Gilroy ExtraBold" charset="0"/>
                <a:ea typeface="Gilroy ExtraBold" charset="0"/>
                <a:cs typeface="Gilroy ExtraBold" charset="0"/>
              </a:rPr>
              <a:t>for this </a:t>
            </a:r>
          </a:p>
          <a:p>
            <a:pPr>
              <a:lnSpc>
                <a:spcPct val="80000"/>
              </a:lnSpc>
            </a:pPr>
            <a:r>
              <a:rPr lang="en-US" sz="4500" b="1" dirty="0">
                <a:solidFill>
                  <a:srgbClr val="00B4DC"/>
                </a:solidFill>
                <a:latin typeface="Gilroy ExtraBold" charset="0"/>
                <a:ea typeface="Gilroy ExtraBold" charset="0"/>
                <a:cs typeface="Gilroy ExtraBold" charset="0"/>
              </a:rPr>
              <a:t>session</a:t>
            </a:r>
          </a:p>
        </p:txBody>
      </p:sp>
      <p:sp>
        <p:nvSpPr>
          <p:cNvPr id="6" name="Rectangle 5"/>
          <p:cNvSpPr/>
          <p:nvPr/>
        </p:nvSpPr>
        <p:spPr>
          <a:xfrm>
            <a:off x="5822064" y="1966128"/>
            <a:ext cx="4295972" cy="596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dirty="0">
                <a:latin typeface="Source Sans Pro" charset="0"/>
                <a:ea typeface="Source Sans Pro" charset="0"/>
                <a:cs typeface="Source Sans Pro" charset="0"/>
              </a:rPr>
              <a:t>Issue Ecosystem 101</a:t>
            </a:r>
          </a:p>
          <a:p>
            <a:pPr fontAlgn="ctr">
              <a:lnSpc>
                <a:spcPct val="150000"/>
              </a:lnSpc>
            </a:pPr>
            <a:r>
              <a:rPr lang="en-US" sz="2400" b="1" dirty="0">
                <a:solidFill>
                  <a:schemeClr val="bg1"/>
                </a:solidFill>
                <a:latin typeface="Source Sans Pro" charset="0"/>
                <a:ea typeface="Source Sans Pro" charset="0"/>
                <a:cs typeface="Source Sans Pro" charset="0"/>
              </a:rPr>
              <a:t>Persuading Elected Officials</a:t>
            </a:r>
          </a:p>
          <a:p>
            <a:pPr fontAlgn="ctr">
              <a:lnSpc>
                <a:spcPct val="150000"/>
              </a:lnSpc>
            </a:pPr>
            <a:r>
              <a:rPr lang="en-US" sz="2400" dirty="0">
                <a:latin typeface="Source Sans Pro" charset="0"/>
                <a:ea typeface="Source Sans Pro" charset="0"/>
                <a:cs typeface="Source Sans Pro" charset="0"/>
              </a:rPr>
              <a:t>Choosing Effective Tactics</a:t>
            </a:r>
          </a:p>
          <a:p>
            <a:pPr fontAlgn="ctr">
              <a:lnSpc>
                <a:spcPct val="150000"/>
              </a:lnSpc>
            </a:pPr>
            <a:r>
              <a:rPr lang="en-US" sz="2400" dirty="0">
                <a:latin typeface="Source Sans Pro" charset="0"/>
                <a:ea typeface="Source Sans Pro" charset="0"/>
                <a:cs typeface="Source Sans Pro" charset="0"/>
              </a:rPr>
              <a:t>Debrief</a:t>
            </a:r>
          </a:p>
        </p:txBody>
      </p:sp>
    </p:spTree>
    <p:extLst>
      <p:ext uri="{BB962C8B-B14F-4D97-AF65-F5344CB8AC3E}">
        <p14:creationId xmlns:p14="http://schemas.microsoft.com/office/powerpoint/2010/main" val="58181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559947"/>
            <a:ext cx="12192000" cy="1738105"/>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We need elected officials </a:t>
            </a:r>
          </a:p>
          <a:p>
            <a:pPr algn="ctr">
              <a:lnSpc>
                <a:spcPct val="80000"/>
              </a:lnSpc>
            </a:pPr>
            <a:r>
              <a:rPr lang="en-US" sz="6600" b="1" dirty="0">
                <a:solidFill>
                  <a:schemeClr val="bg1"/>
                </a:solidFill>
                <a:latin typeface="Gilroy ExtraBold" charset="0"/>
                <a:ea typeface="Gilroy ExtraBold" charset="0"/>
                <a:cs typeface="Gilroy ExtraBold" charset="0"/>
              </a:rPr>
              <a:t>to vote our way.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8777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p:nvPr/>
        </p:nvSpPr>
        <p:spPr>
          <a:xfrm>
            <a:off x="3935805" y="4383514"/>
            <a:ext cx="4320413" cy="553998"/>
          </a:xfrm>
          <a:prstGeom prst="rect">
            <a:avLst/>
          </a:prstGeom>
        </p:spPr>
        <p:txBody>
          <a:bodyPr wrap="none">
            <a:spAutoFit/>
          </a:bodyPr>
          <a:lstStyle/>
          <a:p>
            <a:pPr algn="ctr"/>
            <a:r>
              <a:rPr lang="en-US" sz="3000" b="1" dirty="0">
                <a:solidFill>
                  <a:srgbClr val="00B4DC"/>
                </a:solidFill>
                <a:latin typeface="Gilroy ExtraBold" charset="0"/>
                <a:ea typeface="Gilroy ExtraBold" charset="0"/>
                <a:cs typeface="Gilroy ExtraBold" charset="0"/>
              </a:rPr>
              <a:t>What motivates them?</a:t>
            </a:r>
          </a:p>
        </p:txBody>
      </p:sp>
      <p:sp>
        <p:nvSpPr>
          <p:cNvPr id="7" name="TextBox 6"/>
          <p:cNvSpPr txBox="1"/>
          <p:nvPr/>
        </p:nvSpPr>
        <p:spPr>
          <a:xfrm>
            <a:off x="0" y="2559947"/>
            <a:ext cx="12192000" cy="1738105"/>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We need elected officials </a:t>
            </a:r>
          </a:p>
          <a:p>
            <a:pPr algn="ctr">
              <a:lnSpc>
                <a:spcPct val="80000"/>
              </a:lnSpc>
            </a:pPr>
            <a:r>
              <a:rPr lang="en-US" sz="6600" b="1" dirty="0">
                <a:solidFill>
                  <a:schemeClr val="bg1"/>
                </a:solidFill>
                <a:latin typeface="Gilroy ExtraBold" charset="0"/>
                <a:ea typeface="Gilroy ExtraBold" charset="0"/>
                <a:cs typeface="Gilroy ExtraBold" charset="0"/>
              </a:rPr>
              <a:t>to vote our way. </a:t>
            </a:r>
          </a:p>
        </p:txBody>
      </p:sp>
    </p:spTree>
    <p:extLst>
      <p:ext uri="{BB962C8B-B14F-4D97-AF65-F5344CB8AC3E}">
        <p14:creationId xmlns:p14="http://schemas.microsoft.com/office/powerpoint/2010/main" val="32399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sp>
        <p:nvSpPr>
          <p:cNvPr id="2" name="TextBox 1"/>
          <p:cNvSpPr txBox="1"/>
          <p:nvPr/>
        </p:nvSpPr>
        <p:spPr>
          <a:xfrm>
            <a:off x="1046630" y="1096908"/>
            <a:ext cx="5021179" cy="1768433"/>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Meet State Senator David Mendez</a:t>
            </a:r>
          </a:p>
        </p:txBody>
      </p:sp>
      <p:sp>
        <p:nvSpPr>
          <p:cNvPr id="11" name="TextBox 10"/>
          <p:cNvSpPr txBox="1"/>
          <p:nvPr/>
        </p:nvSpPr>
        <p:spPr>
          <a:xfrm>
            <a:off x="1046630" y="3198148"/>
            <a:ext cx="5631014" cy="2579168"/>
          </a:xfrm>
          <a:prstGeom prst="rect">
            <a:avLst/>
          </a:prstGeom>
          <a:noFill/>
        </p:spPr>
        <p:txBody>
          <a:bodyPr wrap="square" rtlCol="0">
            <a:spAutoFit/>
          </a:bodyPr>
          <a:lstStyle/>
          <a:p>
            <a:pPr>
              <a:lnSpc>
                <a:spcPct val="150000"/>
              </a:lnSpc>
            </a:pPr>
            <a:r>
              <a:rPr lang="en-US" sz="2200" b="1" dirty="0">
                <a:latin typeface="Gilroy ExtraBold" charset="0"/>
                <a:ea typeface="Gilroy ExtraBold" charset="0"/>
                <a:cs typeface="Gilroy ExtraBold" charset="0"/>
              </a:rPr>
              <a:t>Moderate</a:t>
            </a:r>
          </a:p>
          <a:p>
            <a:pPr>
              <a:lnSpc>
                <a:spcPct val="150000"/>
              </a:lnSpc>
            </a:pPr>
            <a:r>
              <a:rPr lang="en-US" sz="2200" b="1" dirty="0">
                <a:latin typeface="Gilroy ExtraBold" charset="0"/>
                <a:ea typeface="Gilroy ExtraBold" charset="0"/>
                <a:cs typeface="Gilroy ExtraBold" charset="0"/>
              </a:rPr>
              <a:t>No previous public statements</a:t>
            </a:r>
          </a:p>
          <a:p>
            <a:pPr>
              <a:lnSpc>
                <a:spcPct val="150000"/>
              </a:lnSpc>
            </a:pPr>
            <a:r>
              <a:rPr lang="en-US" sz="2200" b="1" dirty="0">
                <a:latin typeface="Gilroy ExtraBold" charset="0"/>
                <a:ea typeface="Gilroy ExtraBold" charset="0"/>
                <a:cs typeface="Gilroy ExtraBold" charset="0"/>
              </a:rPr>
              <a:t>Pro-business</a:t>
            </a:r>
          </a:p>
          <a:p>
            <a:pPr>
              <a:lnSpc>
                <a:spcPct val="150000"/>
              </a:lnSpc>
            </a:pPr>
            <a:r>
              <a:rPr lang="en-US" sz="2200" b="1" dirty="0">
                <a:latin typeface="Gilroy ExtraBold" charset="0"/>
                <a:ea typeface="Gilroy ExtraBold" charset="0"/>
                <a:cs typeface="Gilroy ExtraBold" charset="0"/>
              </a:rPr>
              <a:t>Positive, mainstream image in the state</a:t>
            </a:r>
          </a:p>
          <a:p>
            <a:pPr>
              <a:lnSpc>
                <a:spcPct val="150000"/>
              </a:lnSpc>
            </a:pPr>
            <a:r>
              <a:rPr lang="en-US" sz="2200" b="1" dirty="0">
                <a:latin typeface="Gilroy ExtraBold" charset="0"/>
                <a:ea typeface="Gilroy ExtraBold" charset="0"/>
                <a:cs typeface="Gilroy ExtraBold" charset="0"/>
              </a:rPr>
              <a:t>Represents high share of independents</a:t>
            </a:r>
          </a:p>
        </p:txBody>
      </p:sp>
    </p:spTree>
    <p:extLst>
      <p:ext uri="{BB962C8B-B14F-4D97-AF65-F5344CB8AC3E}">
        <p14:creationId xmlns:p14="http://schemas.microsoft.com/office/powerpoint/2010/main" val="87208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8" y="1151078"/>
            <a:ext cx="49509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buNone/>
            </a:pPr>
            <a:r>
              <a:rPr lang="en-US" sz="4500" b="1" dirty="0">
                <a:solidFill>
                  <a:srgbClr val="00B4DC"/>
                </a:solidFill>
                <a:latin typeface="Gilroy ExtraBold" charset="0"/>
                <a:ea typeface="Gilroy ExtraBold" charset="0"/>
                <a:cs typeface="Gilroy ExtraBold" charset="0"/>
              </a:rPr>
              <a:t>Letters to the Editor</a:t>
            </a:r>
          </a:p>
        </p:txBody>
      </p:sp>
      <p:sp>
        <p:nvSpPr>
          <p:cNvPr id="3" name="Rectangle 2"/>
          <p:cNvSpPr/>
          <p:nvPr/>
        </p:nvSpPr>
        <p:spPr>
          <a:xfrm>
            <a:off x="1122948" y="2728571"/>
            <a:ext cx="3907867" cy="1384995"/>
          </a:xfrm>
          <a:prstGeom prst="rect">
            <a:avLst/>
          </a:prstGeom>
        </p:spPr>
        <p:txBody>
          <a:bodyPr wrap="square">
            <a:spAutoFit/>
          </a:bodyPr>
          <a:lstStyle/>
          <a:p>
            <a:r>
              <a:rPr lang="en-US" sz="2800" i="1" dirty="0">
                <a:solidFill>
                  <a:schemeClr val="bg2">
                    <a:lumMod val="25000"/>
                  </a:schemeClr>
                </a:solidFill>
                <a:latin typeface="Source Sans Pro" charset="0"/>
                <a:ea typeface="Source Sans Pro" charset="0"/>
                <a:cs typeface="Source Sans Pro" charset="0"/>
              </a:rPr>
              <a:t>“Marriage equality will put our state on the right side of history”</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9" y="5100203"/>
            <a:ext cx="689810" cy="756369"/>
          </a:xfrm>
          <a:prstGeom prst="rect">
            <a:avLst/>
          </a:prstGeom>
        </p:spPr>
      </p:pic>
    </p:spTree>
    <p:extLst>
      <p:ext uri="{BB962C8B-B14F-4D97-AF65-F5344CB8AC3E}">
        <p14:creationId xmlns:p14="http://schemas.microsoft.com/office/powerpoint/2010/main" val="1518670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122948" y="1151078"/>
            <a:ext cx="513347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buNone/>
            </a:pPr>
            <a:r>
              <a:rPr lang="en-US" sz="4500" b="1" dirty="0">
                <a:solidFill>
                  <a:srgbClr val="00B4DC"/>
                </a:solidFill>
                <a:latin typeface="Gilroy ExtraBold" charset="0"/>
                <a:ea typeface="Gilroy ExtraBold" charset="0"/>
                <a:cs typeface="Gilroy ExtraBold" charset="0"/>
              </a:rPr>
              <a:t>Calls to the office regarding marriage equality</a:t>
            </a:r>
          </a:p>
        </p:txBody>
      </p:sp>
      <p:sp>
        <p:nvSpPr>
          <p:cNvPr id="12" name="Rectangle 11"/>
          <p:cNvSpPr/>
          <p:nvPr/>
        </p:nvSpPr>
        <p:spPr>
          <a:xfrm>
            <a:off x="1122948" y="3328670"/>
            <a:ext cx="3907867" cy="954107"/>
          </a:xfrm>
          <a:prstGeom prst="rect">
            <a:avLst/>
          </a:prstGeom>
        </p:spPr>
        <p:txBody>
          <a:bodyPr wrap="square">
            <a:spAutoFit/>
          </a:bodyPr>
          <a:lstStyle/>
          <a:p>
            <a:r>
              <a:rPr lang="en-US" sz="2800" i="1" dirty="0">
                <a:solidFill>
                  <a:schemeClr val="bg2">
                    <a:lumMod val="25000"/>
                  </a:schemeClr>
                </a:solidFill>
                <a:latin typeface="Source Sans Pro" charset="0"/>
                <a:ea typeface="Source Sans Pro" charset="0"/>
                <a:cs typeface="Source Sans Pro" charset="0"/>
              </a:rPr>
              <a:t>184 support</a:t>
            </a:r>
          </a:p>
          <a:p>
            <a:r>
              <a:rPr lang="en-US" sz="2800" i="1" dirty="0">
                <a:solidFill>
                  <a:schemeClr val="bg2">
                    <a:lumMod val="25000"/>
                  </a:schemeClr>
                </a:solidFill>
                <a:latin typeface="Source Sans Pro" charset="0"/>
                <a:ea typeface="Source Sans Pro" charset="0"/>
                <a:cs typeface="Source Sans Pro" charset="0"/>
              </a:rPr>
              <a:t>61 against</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9" y="5100203"/>
            <a:ext cx="689810" cy="75636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505" y="5100202"/>
            <a:ext cx="489588" cy="756369"/>
          </a:xfrm>
          <a:prstGeom prst="rect">
            <a:avLst/>
          </a:prstGeom>
        </p:spPr>
      </p:pic>
    </p:spTree>
    <p:extLst>
      <p:ext uri="{BB962C8B-B14F-4D97-AF65-F5344CB8AC3E}">
        <p14:creationId xmlns:p14="http://schemas.microsoft.com/office/powerpoint/2010/main" val="667137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2948" y="2211507"/>
            <a:ext cx="4639476" cy="2419124"/>
          </a:xfrm>
          <a:prstGeom prst="rect">
            <a:avLst/>
          </a:prstGeom>
        </p:spPr>
        <p:txBody>
          <a:bodyPr wrap="square">
            <a:spAutoFit/>
          </a:bodyPr>
          <a:lstStyle/>
          <a:p>
            <a:pPr>
              <a:lnSpc>
                <a:spcPct val="90000"/>
              </a:lnSpc>
            </a:pPr>
            <a:r>
              <a:rPr lang="en-US" sz="2800" i="1" dirty="0">
                <a:solidFill>
                  <a:schemeClr val="bg2">
                    <a:lumMod val="25000"/>
                  </a:schemeClr>
                </a:solidFill>
                <a:latin typeface="Source Sans Pro" charset="0"/>
                <a:ea typeface="Source Sans Pro" charset="0"/>
                <a:cs typeface="Source Sans Pro" charset="0"/>
              </a:rPr>
              <a:t>Flooded Facebook with comments </a:t>
            </a:r>
          </a:p>
          <a:p>
            <a:pPr>
              <a:lnSpc>
                <a:spcPct val="90000"/>
              </a:lnSpc>
            </a:pPr>
            <a:endParaRPr lang="en-US" sz="2800" i="1" dirty="0">
              <a:solidFill>
                <a:schemeClr val="bg2">
                  <a:lumMod val="25000"/>
                </a:schemeClr>
              </a:solidFill>
              <a:latin typeface="Source Sans Pro" charset="0"/>
              <a:ea typeface="Source Sans Pro" charset="0"/>
              <a:cs typeface="Source Sans Pro" charset="0"/>
            </a:endParaRPr>
          </a:p>
          <a:p>
            <a:pPr>
              <a:lnSpc>
                <a:spcPct val="90000"/>
              </a:lnSpc>
            </a:pPr>
            <a:r>
              <a:rPr lang="en-US" sz="2800" i="1" dirty="0">
                <a:solidFill>
                  <a:schemeClr val="bg2">
                    <a:lumMod val="25000"/>
                  </a:schemeClr>
                </a:solidFill>
                <a:latin typeface="Source Sans Pro" charset="0"/>
                <a:ea typeface="Source Sans Pro" charset="0"/>
                <a:cs typeface="Source Sans Pro" charset="0"/>
              </a:rPr>
              <a:t>56 @mentions on twitter</a:t>
            </a:r>
          </a:p>
          <a:p>
            <a:pPr>
              <a:lnSpc>
                <a:spcPct val="90000"/>
              </a:lnSpc>
            </a:pPr>
            <a:endParaRPr lang="en-US" sz="2800" i="1" dirty="0">
              <a:solidFill>
                <a:schemeClr val="bg2">
                  <a:lumMod val="25000"/>
                </a:schemeClr>
              </a:solidFill>
              <a:latin typeface="Source Sans Pro" charset="0"/>
              <a:ea typeface="Source Sans Pro" charset="0"/>
              <a:cs typeface="Source Sans Pro" charset="0"/>
            </a:endParaRPr>
          </a:p>
          <a:p>
            <a:pPr>
              <a:lnSpc>
                <a:spcPct val="90000"/>
              </a:lnSpc>
            </a:pPr>
            <a:r>
              <a:rPr lang="en-US" sz="2800" i="1" dirty="0">
                <a:solidFill>
                  <a:schemeClr val="bg2">
                    <a:lumMod val="25000"/>
                  </a:schemeClr>
                </a:solidFill>
                <a:latin typeface="Source Sans Pro" charset="0"/>
                <a:ea typeface="Source Sans Pro" charset="0"/>
                <a:cs typeface="Source Sans Pro" charset="0"/>
              </a:rPr>
              <a:t>187 emails </a:t>
            </a:r>
          </a:p>
        </p:txBody>
      </p:sp>
      <p:sp>
        <p:nvSpPr>
          <p:cNvPr id="20" name="TextBox 19"/>
          <p:cNvSpPr txBox="1">
            <a:spLocks noChangeArrowheads="1"/>
          </p:cNvSpPr>
          <p:nvPr/>
        </p:nvSpPr>
        <p:spPr bwMode="auto">
          <a:xfrm>
            <a:off x="1122948" y="1151078"/>
            <a:ext cx="5133473"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buNone/>
            </a:pPr>
            <a:r>
              <a:rPr lang="en-US" sz="4500" b="1" dirty="0">
                <a:solidFill>
                  <a:srgbClr val="00B4DC"/>
                </a:solidFill>
                <a:latin typeface="Gilroy ExtraBold" charset="0"/>
                <a:ea typeface="Gilroy ExtraBold" charset="0"/>
                <a:cs typeface="Gilroy ExtraBold" charset="0"/>
              </a:rPr>
              <a:t>Social media</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9" y="5100203"/>
            <a:ext cx="689810" cy="75636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505" y="5100202"/>
            <a:ext cx="489588" cy="756369"/>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755" y="5150486"/>
            <a:ext cx="895653" cy="736346"/>
          </a:xfrm>
          <a:prstGeom prst="rect">
            <a:avLst/>
          </a:prstGeom>
        </p:spPr>
      </p:pic>
    </p:spTree>
    <p:extLst>
      <p:ext uri="{BB962C8B-B14F-4D97-AF65-F5344CB8AC3E}">
        <p14:creationId xmlns:p14="http://schemas.microsoft.com/office/powerpoint/2010/main" val="129711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2949" y="2944015"/>
            <a:ext cx="4639476" cy="954107"/>
          </a:xfrm>
          <a:prstGeom prst="rect">
            <a:avLst/>
          </a:prstGeom>
        </p:spPr>
        <p:txBody>
          <a:bodyPr wrap="square">
            <a:spAutoFit/>
          </a:bodyPr>
          <a:lstStyle/>
          <a:p>
            <a:r>
              <a:rPr lang="en-US" sz="2800" i="1" dirty="0">
                <a:solidFill>
                  <a:schemeClr val="bg2">
                    <a:lumMod val="25000"/>
                  </a:schemeClr>
                </a:solidFill>
                <a:latin typeface="Source Sans Pro" charset="0"/>
                <a:ea typeface="Source Sans Pro" charset="0"/>
                <a:cs typeface="Source Sans Pro" charset="0"/>
              </a:rPr>
              <a:t>Message: “we want equality! It’s good for the economy!”</a:t>
            </a:r>
          </a:p>
        </p:txBody>
      </p:sp>
      <p:sp>
        <p:nvSpPr>
          <p:cNvPr id="24" name="TextBox 23"/>
          <p:cNvSpPr txBox="1">
            <a:spLocks noChangeArrowheads="1"/>
          </p:cNvSpPr>
          <p:nvPr/>
        </p:nvSpPr>
        <p:spPr bwMode="auto">
          <a:xfrm>
            <a:off x="1122949" y="1151078"/>
            <a:ext cx="463947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buNone/>
            </a:pPr>
            <a:r>
              <a:rPr lang="en-US" sz="4500" b="1" dirty="0">
                <a:solidFill>
                  <a:srgbClr val="00B4DC"/>
                </a:solidFill>
                <a:latin typeface="Gilroy ExtraBold" charset="0"/>
                <a:ea typeface="Gilroy ExtraBold" charset="0"/>
                <a:cs typeface="Gilroy ExtraBold" charset="0"/>
              </a:rPr>
              <a:t>Rallies outside of office</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9" y="5100203"/>
            <a:ext cx="689810" cy="756369"/>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505" y="5100202"/>
            <a:ext cx="489588" cy="756369"/>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755" y="5150486"/>
            <a:ext cx="895653" cy="736346"/>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434" y="5068118"/>
            <a:ext cx="980235" cy="772411"/>
          </a:xfrm>
          <a:prstGeom prst="rect">
            <a:avLst/>
          </a:prstGeom>
        </p:spPr>
      </p:pic>
    </p:spTree>
    <p:extLst>
      <p:ext uri="{BB962C8B-B14F-4D97-AF65-F5344CB8AC3E}">
        <p14:creationId xmlns:p14="http://schemas.microsoft.com/office/powerpoint/2010/main" val="814758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9746" y="2473932"/>
            <a:ext cx="5323324" cy="2191369"/>
          </a:xfrm>
          <a:prstGeom prst="rect">
            <a:avLst/>
          </a:prstGeom>
        </p:spPr>
        <p:txBody>
          <a:bodyPr wrap="square">
            <a:spAutoFit/>
          </a:bodyPr>
          <a:lstStyle/>
          <a:p>
            <a:r>
              <a:rPr lang="en-US" sz="2600" dirty="0">
                <a:solidFill>
                  <a:schemeClr val="bg2">
                    <a:lumMod val="25000"/>
                  </a:schemeClr>
                </a:solidFill>
                <a:latin typeface="Source Sans Pro" charset="0"/>
                <a:ea typeface="Source Sans Pro" charset="0"/>
                <a:cs typeface="Source Sans Pro" charset="0"/>
              </a:rPr>
              <a:t>“Passing marriage equality will </a:t>
            </a:r>
          </a:p>
          <a:p>
            <a:r>
              <a:rPr lang="en-US" sz="2600" dirty="0">
                <a:solidFill>
                  <a:schemeClr val="bg2">
                    <a:lumMod val="25000"/>
                  </a:schemeClr>
                </a:solidFill>
                <a:latin typeface="Source Sans Pro" charset="0"/>
                <a:ea typeface="Source Sans Pro" charset="0"/>
                <a:cs typeface="Source Sans Pro" charset="0"/>
              </a:rPr>
              <a:t>bring jobs to our state and help my business, so I hope State Senator Mendez supports it”</a:t>
            </a:r>
            <a:endParaRPr lang="en-US" sz="2800" dirty="0">
              <a:solidFill>
                <a:schemeClr val="bg2">
                  <a:lumMod val="25000"/>
                </a:schemeClr>
              </a:solidFill>
              <a:latin typeface="Source Sans Pro" charset="0"/>
              <a:ea typeface="Source Sans Pro" charset="0"/>
              <a:cs typeface="Source Sans Pro" charset="0"/>
            </a:endParaRPr>
          </a:p>
          <a:p>
            <a:pPr>
              <a:lnSpc>
                <a:spcPct val="180000"/>
              </a:lnSpc>
            </a:pPr>
            <a:r>
              <a:rPr lang="en-US" dirty="0">
                <a:solidFill>
                  <a:schemeClr val="bg2">
                    <a:lumMod val="25000"/>
                  </a:schemeClr>
                </a:solidFill>
                <a:latin typeface="Source Sans Pro" charset="0"/>
                <a:ea typeface="Source Sans Pro" charset="0"/>
                <a:cs typeface="Source Sans Pro" charset="0"/>
              </a:rPr>
              <a:t>-Small Business Owner</a:t>
            </a:r>
          </a:p>
        </p:txBody>
      </p:sp>
      <p:sp>
        <p:nvSpPr>
          <p:cNvPr id="23" name="TextBox 22"/>
          <p:cNvSpPr txBox="1">
            <a:spLocks noChangeArrowheads="1"/>
          </p:cNvSpPr>
          <p:nvPr/>
        </p:nvSpPr>
        <p:spPr bwMode="auto">
          <a:xfrm>
            <a:off x="1122949" y="1151078"/>
            <a:ext cx="463947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buNone/>
            </a:pPr>
            <a:r>
              <a:rPr lang="en-US" sz="4500" b="1" dirty="0">
                <a:solidFill>
                  <a:srgbClr val="00B4DC"/>
                </a:solidFill>
                <a:latin typeface="Gilroy ExtraBold" charset="0"/>
                <a:ea typeface="Gilroy ExtraBold" charset="0"/>
                <a:cs typeface="Gilroy ExtraBold" charset="0"/>
              </a:rPr>
              <a:t>Earned media events</a:t>
            </a: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6065" t="10568" r="18316" b="292"/>
          <a:stretch/>
        </p:blipFill>
        <p:spPr>
          <a:xfrm>
            <a:off x="6677644" y="1177118"/>
            <a:ext cx="4484003" cy="4487903"/>
          </a:xfrm>
          <a:prstGeom prst="ellipse">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949" y="5100203"/>
            <a:ext cx="689810" cy="756369"/>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0505" y="5100202"/>
            <a:ext cx="489588" cy="756369"/>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755" y="5150486"/>
            <a:ext cx="895653" cy="73634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4434" y="5068118"/>
            <a:ext cx="980235" cy="772411"/>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749" y="5153229"/>
            <a:ext cx="793556" cy="682397"/>
          </a:xfrm>
          <a:prstGeom prst="rect">
            <a:avLst/>
          </a:prstGeom>
        </p:spPr>
      </p:pic>
    </p:spTree>
    <p:extLst>
      <p:ext uri="{BB962C8B-B14F-4D97-AF65-F5344CB8AC3E}">
        <p14:creationId xmlns:p14="http://schemas.microsoft.com/office/powerpoint/2010/main" val="143879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1135135"/>
            <a:ext cx="12192000" cy="1338828"/>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We put issues on elected </a:t>
            </a:r>
          </a:p>
          <a:p>
            <a:pPr algn="ctr">
              <a:lnSpc>
                <a:spcPct val="90000"/>
              </a:lnSpc>
            </a:pPr>
            <a:r>
              <a:rPr lang="en-US" sz="4500" b="1" dirty="0">
                <a:solidFill>
                  <a:srgbClr val="00B4DC"/>
                </a:solidFill>
                <a:latin typeface="Gilroy ExtraBold" charset="0"/>
                <a:ea typeface="Gilroy ExtraBold" charset="0"/>
                <a:cs typeface="Gilroy ExtraBold" charset="0"/>
              </a:rPr>
              <a:t>leaders’ radar.</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17" y="3608515"/>
            <a:ext cx="1277958" cy="1050652"/>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42" y="3410792"/>
            <a:ext cx="1298161" cy="11163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522" y="3510180"/>
            <a:ext cx="1197138" cy="1217342"/>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11" y="3539496"/>
            <a:ext cx="1470471" cy="115871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53" y="3240283"/>
            <a:ext cx="1140519" cy="151729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764" y="3442480"/>
            <a:ext cx="1151678" cy="1262803"/>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5816" y="3418497"/>
            <a:ext cx="1178807" cy="1130888"/>
          </a:xfrm>
          <a:prstGeom prst="rect">
            <a:avLst/>
          </a:prstGeom>
        </p:spPr>
      </p:pic>
    </p:spTree>
    <p:extLst>
      <p:ext uri="{BB962C8B-B14F-4D97-AF65-F5344CB8AC3E}">
        <p14:creationId xmlns:p14="http://schemas.microsoft.com/office/powerpoint/2010/main" val="83394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9715" y="849086"/>
            <a:ext cx="3280065" cy="1214435"/>
          </a:xfrm>
          <a:prstGeom prst="rect">
            <a:avLst/>
          </a:prstGeom>
          <a:noFill/>
        </p:spPr>
        <p:txBody>
          <a:bodyPr wrap="non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Goals for </a:t>
            </a:r>
          </a:p>
          <a:p>
            <a:pPr>
              <a:lnSpc>
                <a:spcPct val="80000"/>
              </a:lnSpc>
            </a:pPr>
            <a:r>
              <a:rPr lang="en-US" sz="4500" b="1" dirty="0">
                <a:solidFill>
                  <a:srgbClr val="00B4DC"/>
                </a:solidFill>
                <a:latin typeface="Gilroy ExtraBold" charset="0"/>
                <a:ea typeface="Gilroy ExtraBold" charset="0"/>
                <a:cs typeface="Gilroy ExtraBold" charset="0"/>
              </a:rPr>
              <a:t>this session</a:t>
            </a:r>
          </a:p>
        </p:txBody>
      </p:sp>
      <p:sp>
        <p:nvSpPr>
          <p:cNvPr id="5" name="TextBox 4"/>
          <p:cNvSpPr txBox="1"/>
          <p:nvPr/>
        </p:nvSpPr>
        <p:spPr>
          <a:xfrm>
            <a:off x="6266687" y="968152"/>
            <a:ext cx="4720401"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what an issue ecosystem is and how it drives an issue campaign </a:t>
            </a:r>
          </a:p>
        </p:txBody>
      </p:sp>
      <p:sp>
        <p:nvSpPr>
          <p:cNvPr id="6" name="Oval 5"/>
          <p:cNvSpPr/>
          <p:nvPr/>
        </p:nvSpPr>
        <p:spPr>
          <a:xfrm>
            <a:off x="5818418" y="107433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7" name="Oval 6"/>
          <p:cNvSpPr/>
          <p:nvPr/>
        </p:nvSpPr>
        <p:spPr>
          <a:xfrm>
            <a:off x="5818418" y="277417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8" name="Oval 7"/>
          <p:cNvSpPr/>
          <p:nvPr/>
        </p:nvSpPr>
        <p:spPr>
          <a:xfrm>
            <a:off x="5818418" y="447402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9" name="TextBox 8"/>
          <p:cNvSpPr txBox="1"/>
          <p:nvPr/>
        </p:nvSpPr>
        <p:spPr>
          <a:xfrm>
            <a:off x="6266687" y="2696943"/>
            <a:ext cx="4720401"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Be able to identify what kind of actions motivate elected officials to take certain stances on issues </a:t>
            </a:r>
          </a:p>
        </p:txBody>
      </p:sp>
      <p:sp>
        <p:nvSpPr>
          <p:cNvPr id="10" name="TextBox 9"/>
          <p:cNvSpPr txBox="1"/>
          <p:nvPr/>
        </p:nvSpPr>
        <p:spPr>
          <a:xfrm>
            <a:off x="6266687" y="4410744"/>
            <a:ext cx="5149026"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Feel confident choosing </a:t>
            </a:r>
            <a:r>
              <a:rPr lang="en-US" sz="2400">
                <a:latin typeface="Source Sans Pro" charset="0"/>
                <a:ea typeface="Source Sans Pro" charset="0"/>
                <a:cs typeface="Source Sans Pro" charset="0"/>
              </a:rPr>
              <a:t>effective tactics to encourage elected officials to take the action you want to see</a:t>
            </a:r>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87721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44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1268589" y="2172310"/>
            <a:ext cx="9654821" cy="2513380"/>
          </a:xfrm>
          <a:prstGeom prst="rect">
            <a:avLst/>
          </a:prstGeom>
          <a:noFill/>
        </p:spPr>
        <p:txBody>
          <a:bodyPr wrap="square" rtlCol="0">
            <a:spAutoFit/>
          </a:bodyPr>
          <a:lstStyle/>
          <a:p>
            <a:pPr algn="ctr">
              <a:lnSpc>
                <a:spcPct val="80000"/>
              </a:lnSpc>
            </a:pPr>
            <a:r>
              <a:rPr lang="en-US" sz="6500" b="1" dirty="0">
                <a:solidFill>
                  <a:schemeClr val="bg1"/>
                </a:solidFill>
                <a:latin typeface="Gilroy ExtraBold" charset="0"/>
                <a:ea typeface="Gilroy ExtraBold" charset="0"/>
                <a:cs typeface="Gilroy ExtraBold" charset="0"/>
              </a:rPr>
              <a:t>One tactic alone </a:t>
            </a:r>
          </a:p>
          <a:p>
            <a:pPr algn="ctr">
              <a:lnSpc>
                <a:spcPct val="80000"/>
              </a:lnSpc>
            </a:pPr>
            <a:r>
              <a:rPr lang="en-US" sz="6500" b="1" dirty="0">
                <a:solidFill>
                  <a:srgbClr val="00B4DC"/>
                </a:solidFill>
                <a:latin typeface="Gilroy ExtraBold" charset="0"/>
                <a:ea typeface="Gilroy ExtraBold" charset="0"/>
                <a:cs typeface="Gilroy ExtraBold" charset="0"/>
              </a:rPr>
              <a:t>does not </a:t>
            </a:r>
            <a:r>
              <a:rPr lang="en-US" sz="6500" b="1" dirty="0">
                <a:solidFill>
                  <a:schemeClr val="bg1"/>
                </a:solidFill>
                <a:latin typeface="Gilroy ExtraBold" charset="0"/>
                <a:ea typeface="Gilroy ExtraBold" charset="0"/>
                <a:cs typeface="Gilroy ExtraBold" charset="0"/>
              </a:rPr>
              <a:t>persuade </a:t>
            </a:r>
          </a:p>
          <a:p>
            <a:pPr algn="ctr">
              <a:lnSpc>
                <a:spcPct val="80000"/>
              </a:lnSpc>
            </a:pPr>
            <a:r>
              <a:rPr lang="en-US" sz="6500" b="1" dirty="0">
                <a:solidFill>
                  <a:schemeClr val="bg1"/>
                </a:solidFill>
                <a:latin typeface="Gilroy ExtraBold" charset="0"/>
                <a:ea typeface="Gilroy ExtraBold" charset="0"/>
                <a:cs typeface="Gilroy ExtraBold" charset="0"/>
              </a:rPr>
              <a:t>a decision maker.</a:t>
            </a:r>
          </a:p>
        </p:txBody>
      </p:sp>
    </p:spTree>
    <p:extLst>
      <p:ext uri="{BB962C8B-B14F-4D97-AF65-F5344CB8AC3E}">
        <p14:creationId xmlns:p14="http://schemas.microsoft.com/office/powerpoint/2010/main" val="111452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3440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TextBox 3"/>
          <p:cNvSpPr txBox="1"/>
          <p:nvPr/>
        </p:nvSpPr>
        <p:spPr>
          <a:xfrm>
            <a:off x="1268589" y="1772200"/>
            <a:ext cx="9654821" cy="3313599"/>
          </a:xfrm>
          <a:prstGeom prst="rect">
            <a:avLst/>
          </a:prstGeom>
          <a:noFill/>
        </p:spPr>
        <p:txBody>
          <a:bodyPr wrap="square" rtlCol="0">
            <a:spAutoFit/>
          </a:bodyPr>
          <a:lstStyle/>
          <a:p>
            <a:pPr algn="ctr">
              <a:lnSpc>
                <a:spcPct val="80000"/>
              </a:lnSpc>
            </a:pPr>
            <a:r>
              <a:rPr lang="en-US" sz="6500" b="1" dirty="0">
                <a:solidFill>
                  <a:schemeClr val="bg1"/>
                </a:solidFill>
                <a:latin typeface="Gilroy ExtraBold" charset="0"/>
                <a:ea typeface="Gilroy ExtraBold" charset="0"/>
                <a:cs typeface="Gilroy ExtraBold" charset="0"/>
              </a:rPr>
              <a:t>It takes </a:t>
            </a:r>
            <a:r>
              <a:rPr lang="en-US" sz="6500" b="1" dirty="0">
                <a:solidFill>
                  <a:srgbClr val="00B4DC"/>
                </a:solidFill>
                <a:latin typeface="Gilroy ExtraBold" charset="0"/>
                <a:ea typeface="Gilroy ExtraBold" charset="0"/>
                <a:cs typeface="Gilroy ExtraBold" charset="0"/>
              </a:rPr>
              <a:t>a combination </a:t>
            </a:r>
          </a:p>
          <a:p>
            <a:pPr algn="ctr">
              <a:lnSpc>
                <a:spcPct val="80000"/>
              </a:lnSpc>
            </a:pPr>
            <a:r>
              <a:rPr lang="en-US" sz="6500" b="1" dirty="0">
                <a:solidFill>
                  <a:srgbClr val="00B4DC"/>
                </a:solidFill>
                <a:latin typeface="Gilroy ExtraBold" charset="0"/>
                <a:ea typeface="Gilroy ExtraBold" charset="0"/>
                <a:cs typeface="Gilroy ExtraBold" charset="0"/>
              </a:rPr>
              <a:t>of strategically-planned tactics</a:t>
            </a:r>
            <a:r>
              <a:rPr lang="en-US" sz="6500" b="1" dirty="0">
                <a:solidFill>
                  <a:schemeClr val="bg1"/>
                </a:solidFill>
                <a:latin typeface="Gilroy ExtraBold" charset="0"/>
                <a:ea typeface="Gilroy ExtraBold" charset="0"/>
                <a:cs typeface="Gilroy ExtraBold" charset="0"/>
              </a:rPr>
              <a:t> to ensure your message is heard.</a:t>
            </a:r>
          </a:p>
        </p:txBody>
      </p:sp>
    </p:spTree>
    <p:extLst>
      <p:ext uri="{BB962C8B-B14F-4D97-AF65-F5344CB8AC3E}">
        <p14:creationId xmlns:p14="http://schemas.microsoft.com/office/powerpoint/2010/main" val="1532281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1" y="1329141"/>
            <a:ext cx="2470548" cy="1754326"/>
          </a:xfrm>
          <a:prstGeom prst="rect">
            <a:avLst/>
          </a:prstGeom>
          <a:noFill/>
        </p:spPr>
        <p:txBody>
          <a:bodyPr wrap="non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 </a:t>
            </a:r>
          </a:p>
          <a:p>
            <a:pPr>
              <a:lnSpc>
                <a:spcPct val="80000"/>
              </a:lnSpc>
            </a:pPr>
            <a:r>
              <a:rPr lang="en-US" sz="4500" b="1" dirty="0">
                <a:solidFill>
                  <a:srgbClr val="00B4DC"/>
                </a:solidFill>
                <a:latin typeface="Gilroy ExtraBold" charset="0"/>
                <a:ea typeface="Gilroy ExtraBold" charset="0"/>
                <a:cs typeface="Gilroy ExtraBold" charset="0"/>
              </a:rPr>
              <a:t>for this </a:t>
            </a:r>
          </a:p>
          <a:p>
            <a:pPr>
              <a:lnSpc>
                <a:spcPct val="80000"/>
              </a:lnSpc>
            </a:pPr>
            <a:r>
              <a:rPr lang="en-US" sz="4500" b="1" dirty="0">
                <a:solidFill>
                  <a:srgbClr val="00B4DC"/>
                </a:solidFill>
                <a:latin typeface="Gilroy ExtraBold" charset="0"/>
                <a:ea typeface="Gilroy ExtraBold" charset="0"/>
                <a:cs typeface="Gilroy ExtraBold" charset="0"/>
              </a:rPr>
              <a:t>session</a:t>
            </a:r>
          </a:p>
        </p:txBody>
      </p:sp>
      <p:sp>
        <p:nvSpPr>
          <p:cNvPr id="6" name="Rectangle 5"/>
          <p:cNvSpPr/>
          <p:nvPr/>
        </p:nvSpPr>
        <p:spPr>
          <a:xfrm>
            <a:off x="5822064" y="2511556"/>
            <a:ext cx="4295972" cy="596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dirty="0">
                <a:latin typeface="Source Sans Pro" charset="0"/>
                <a:ea typeface="Source Sans Pro" charset="0"/>
                <a:cs typeface="Source Sans Pro" charset="0"/>
              </a:rPr>
              <a:t>Issue Ecosystem 101</a:t>
            </a:r>
          </a:p>
          <a:p>
            <a:pPr fontAlgn="ctr">
              <a:lnSpc>
                <a:spcPct val="150000"/>
              </a:lnSpc>
            </a:pPr>
            <a:r>
              <a:rPr lang="en-US" sz="2400" dirty="0">
                <a:latin typeface="Source Sans Pro" charset="0"/>
                <a:ea typeface="Source Sans Pro" charset="0"/>
                <a:cs typeface="Source Sans Pro" charset="0"/>
              </a:rPr>
              <a:t>Persuading Elected Officials</a:t>
            </a:r>
          </a:p>
          <a:p>
            <a:pPr fontAlgn="ctr">
              <a:lnSpc>
                <a:spcPct val="150000"/>
              </a:lnSpc>
            </a:pPr>
            <a:r>
              <a:rPr lang="en-US" sz="2400" b="1" dirty="0">
                <a:solidFill>
                  <a:schemeClr val="bg1"/>
                </a:solidFill>
                <a:latin typeface="Source Sans Pro" charset="0"/>
                <a:ea typeface="Source Sans Pro" charset="0"/>
                <a:cs typeface="Source Sans Pro" charset="0"/>
              </a:rPr>
              <a:t>Choosing Effective Tactics</a:t>
            </a:r>
          </a:p>
          <a:p>
            <a:pPr fontAlgn="ctr">
              <a:lnSpc>
                <a:spcPct val="150000"/>
              </a:lnSpc>
            </a:pPr>
            <a:r>
              <a:rPr lang="en-US" sz="2400" dirty="0">
                <a:latin typeface="Source Sans Pro" charset="0"/>
                <a:ea typeface="Source Sans Pro" charset="0"/>
                <a:cs typeface="Source Sans Pro" charset="0"/>
              </a:rPr>
              <a:t>Debrief</a:t>
            </a:r>
          </a:p>
        </p:txBody>
      </p:sp>
    </p:spTree>
    <p:extLst>
      <p:ext uri="{BB962C8B-B14F-4D97-AF65-F5344CB8AC3E}">
        <p14:creationId xmlns:p14="http://schemas.microsoft.com/office/powerpoint/2010/main" val="1734995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9826"/>
            <a:ext cx="12191999" cy="1338828"/>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Communicating with</a:t>
            </a:r>
          </a:p>
          <a:p>
            <a:pPr algn="ctr">
              <a:lnSpc>
                <a:spcPct val="90000"/>
              </a:lnSpc>
            </a:pPr>
            <a:r>
              <a:rPr lang="en-US" sz="4500" b="1" dirty="0">
                <a:solidFill>
                  <a:srgbClr val="00B4DC"/>
                </a:solidFill>
                <a:latin typeface="Gilroy ExtraBold" charset="0"/>
                <a:ea typeface="Gilroy ExtraBold" charset="0"/>
                <a:cs typeface="Gilroy ExtraBold" charset="0"/>
              </a:rPr>
              <a:t>an elected official</a:t>
            </a:r>
          </a:p>
        </p:txBody>
      </p:sp>
      <p:sp>
        <p:nvSpPr>
          <p:cNvPr id="10" name="Oval 9"/>
          <p:cNvSpPr/>
          <p:nvPr/>
        </p:nvSpPr>
        <p:spPr>
          <a:xfrm>
            <a:off x="1295400" y="2773946"/>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Gilroy ExtraBold" charset="0"/>
              <a:ea typeface="Gilroy ExtraBold" charset="0"/>
              <a:cs typeface="Gilroy ExtraBold" charset="0"/>
            </a:endParaRPr>
          </a:p>
        </p:txBody>
      </p:sp>
      <p:sp>
        <p:nvSpPr>
          <p:cNvPr id="11" name="Oval 10"/>
          <p:cNvSpPr/>
          <p:nvPr/>
        </p:nvSpPr>
        <p:spPr>
          <a:xfrm>
            <a:off x="4724400" y="2773946"/>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Gilroy ExtraBold" charset="0"/>
              <a:ea typeface="Gilroy ExtraBold" charset="0"/>
              <a:cs typeface="Gilroy ExtraBold" charset="0"/>
            </a:endParaRPr>
          </a:p>
        </p:txBody>
      </p:sp>
      <p:sp>
        <p:nvSpPr>
          <p:cNvPr id="12" name="Oval 11"/>
          <p:cNvSpPr/>
          <p:nvPr/>
        </p:nvSpPr>
        <p:spPr>
          <a:xfrm>
            <a:off x="8153400" y="2773946"/>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Gilroy ExtraBold" charset="0"/>
              <a:ea typeface="Gilroy ExtraBold" charset="0"/>
              <a:cs typeface="Gilroy ExtraBold" charset="0"/>
            </a:endParaRPr>
          </a:p>
        </p:txBody>
      </p:sp>
      <p:sp>
        <p:nvSpPr>
          <p:cNvPr id="14" name="TextBox 13"/>
          <p:cNvSpPr txBox="1"/>
          <p:nvPr/>
        </p:nvSpPr>
        <p:spPr>
          <a:xfrm>
            <a:off x="2066515" y="3930101"/>
            <a:ext cx="1200970" cy="584775"/>
          </a:xfrm>
          <a:prstGeom prst="rect">
            <a:avLst/>
          </a:prstGeom>
          <a:noFill/>
        </p:spPr>
        <p:txBody>
          <a:bodyPr wrap="none" rtlCol="0">
            <a:spAutoFit/>
          </a:bodyPr>
          <a:lstStyle/>
          <a:p>
            <a:pPr algn="ctr"/>
            <a:r>
              <a:rPr lang="en-US" sz="3200" b="1" dirty="0">
                <a:solidFill>
                  <a:schemeClr val="bg1"/>
                </a:solidFill>
                <a:latin typeface="Gilroy ExtraBold" charset="0"/>
                <a:ea typeface="Gilroy ExtraBold" charset="0"/>
                <a:cs typeface="Gilroy ExtraBold" charset="0"/>
              </a:rPr>
              <a:t>Press</a:t>
            </a:r>
          </a:p>
        </p:txBody>
      </p:sp>
      <p:sp>
        <p:nvSpPr>
          <p:cNvPr id="15" name="TextBox 14"/>
          <p:cNvSpPr txBox="1"/>
          <p:nvPr/>
        </p:nvSpPr>
        <p:spPr>
          <a:xfrm>
            <a:off x="5376893" y="3930100"/>
            <a:ext cx="1438214" cy="584775"/>
          </a:xfrm>
          <a:prstGeom prst="rect">
            <a:avLst/>
          </a:prstGeom>
          <a:noFill/>
        </p:spPr>
        <p:txBody>
          <a:bodyPr wrap="none" rtlCol="0">
            <a:spAutoFit/>
          </a:bodyPr>
          <a:lstStyle/>
          <a:p>
            <a:pPr algn="ctr"/>
            <a:r>
              <a:rPr lang="en-US" sz="3200" b="1">
                <a:solidFill>
                  <a:schemeClr val="bg1"/>
                </a:solidFill>
                <a:latin typeface="Gilroy ExtraBold" charset="0"/>
                <a:ea typeface="Gilroy ExtraBold" charset="0"/>
                <a:cs typeface="Gilroy ExtraBold" charset="0"/>
              </a:rPr>
              <a:t>Online</a:t>
            </a:r>
            <a:endParaRPr lang="en-US" sz="3200" b="1" dirty="0">
              <a:solidFill>
                <a:schemeClr val="bg1"/>
              </a:solidFill>
              <a:latin typeface="Gilroy ExtraBold" charset="0"/>
              <a:ea typeface="Gilroy ExtraBold" charset="0"/>
              <a:cs typeface="Gilroy ExtraBold" charset="0"/>
            </a:endParaRPr>
          </a:p>
        </p:txBody>
      </p:sp>
      <p:sp>
        <p:nvSpPr>
          <p:cNvPr id="16" name="TextBox 15"/>
          <p:cNvSpPr txBox="1"/>
          <p:nvPr/>
        </p:nvSpPr>
        <p:spPr>
          <a:xfrm>
            <a:off x="8687271" y="3930099"/>
            <a:ext cx="1675459" cy="584775"/>
          </a:xfrm>
          <a:prstGeom prst="rect">
            <a:avLst/>
          </a:prstGeom>
          <a:noFill/>
        </p:spPr>
        <p:txBody>
          <a:bodyPr wrap="none" rtlCol="0">
            <a:spAutoFit/>
          </a:bodyPr>
          <a:lstStyle/>
          <a:p>
            <a:pPr algn="ctr"/>
            <a:r>
              <a:rPr lang="en-US" sz="3200" b="1">
                <a:solidFill>
                  <a:schemeClr val="bg1"/>
                </a:solidFill>
                <a:latin typeface="Gilroy ExtraBold" charset="0"/>
                <a:ea typeface="Gilroy ExtraBold" charset="0"/>
                <a:cs typeface="Gilroy ExtraBold" charset="0"/>
              </a:rPr>
              <a:t>Directly</a:t>
            </a:r>
            <a:endParaRPr lang="en-US" sz="3200" b="1"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35045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9716" y="784918"/>
            <a:ext cx="3615776" cy="1214435"/>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Influencing Sen. Mendez</a:t>
            </a:r>
          </a:p>
        </p:txBody>
      </p:sp>
      <p:sp>
        <p:nvSpPr>
          <p:cNvPr id="9" name="Rectangle 8"/>
          <p:cNvSpPr/>
          <p:nvPr/>
        </p:nvSpPr>
        <p:spPr>
          <a:xfrm>
            <a:off x="5518485" y="0"/>
            <a:ext cx="6673516" cy="6857999"/>
          </a:xfrm>
          <a:prstGeom prst="rect">
            <a:avLst/>
          </a:prstGeom>
          <a:solidFill>
            <a:srgbClr val="3D4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32884" y="784918"/>
            <a:ext cx="5145971" cy="5078313"/>
          </a:xfrm>
          <a:prstGeom prst="rect">
            <a:avLst/>
          </a:prstGeom>
          <a:noFill/>
        </p:spPr>
        <p:txBody>
          <a:bodyPr wrap="square" rtlCol="0">
            <a:spAutoFit/>
          </a:bodyPr>
          <a:lstStyle/>
          <a:p>
            <a:r>
              <a:rPr lang="en-US" sz="2600" b="1" dirty="0">
                <a:solidFill>
                  <a:schemeClr val="bg1"/>
                </a:solidFill>
                <a:latin typeface="Gilroy ExtraBold" charset="0"/>
                <a:ea typeface="Gilroy ExtraBold" charset="0"/>
                <a:cs typeface="Gilroy ExtraBold" charset="0"/>
              </a:rPr>
              <a:t>If you were hosting an Earned Media event to convince State Sen. Mendez to support this issue, what would it look like? How would it attract the press? How would it persuade him? </a:t>
            </a:r>
          </a:p>
          <a:p>
            <a:endParaRPr lang="en-US" sz="2400" b="1" dirty="0">
              <a:solidFill>
                <a:schemeClr val="bg1"/>
              </a:solidFill>
              <a:latin typeface="Gilroy ExtraBold" charset="0"/>
              <a:ea typeface="Gilroy ExtraBold" charset="0"/>
              <a:cs typeface="Gilroy ExtraBold" charset="0"/>
            </a:endParaRPr>
          </a:p>
          <a:p>
            <a:endParaRPr lang="en-US" sz="2400" b="1" dirty="0">
              <a:solidFill>
                <a:schemeClr val="bg1"/>
              </a:solidFill>
              <a:latin typeface="Gilroy ExtraBold" charset="0"/>
              <a:ea typeface="Gilroy ExtraBold" charset="0"/>
              <a:cs typeface="Gilroy ExtraBold" charset="0"/>
            </a:endParaRPr>
          </a:p>
          <a:p>
            <a:endParaRPr lang="en-US" sz="2400" b="1" dirty="0">
              <a:solidFill>
                <a:schemeClr val="bg1"/>
              </a:solidFill>
              <a:latin typeface="Gilroy ExtraBold" charset="0"/>
              <a:ea typeface="Gilroy ExtraBold" charset="0"/>
              <a:cs typeface="Gilroy ExtraBold" charset="0"/>
            </a:endParaRPr>
          </a:p>
          <a:p>
            <a:endParaRPr lang="en-US" sz="2400" dirty="0">
              <a:solidFill>
                <a:schemeClr val="bg1"/>
              </a:solidFill>
              <a:latin typeface="Arial" charset="0"/>
              <a:ea typeface="Arial" charset="0"/>
              <a:cs typeface="Arial" charset="0"/>
            </a:endParaRPr>
          </a:p>
          <a:p>
            <a:r>
              <a:rPr lang="en-US" sz="2400" i="1" dirty="0">
                <a:solidFill>
                  <a:schemeClr val="bg1"/>
                </a:solidFill>
                <a:latin typeface="Source Sans Pro" charset="0"/>
                <a:ea typeface="Source Sans Pro" charset="0"/>
                <a:cs typeface="Source Sans Pro" charset="0"/>
              </a:rPr>
              <a:t>Note: for this example, you cannot </a:t>
            </a:r>
          </a:p>
          <a:p>
            <a:r>
              <a:rPr lang="en-US" sz="2400" i="1" dirty="0">
                <a:solidFill>
                  <a:schemeClr val="bg1"/>
                </a:solidFill>
                <a:latin typeface="Source Sans Pro" charset="0"/>
                <a:ea typeface="Source Sans Pro" charset="0"/>
                <a:cs typeface="Source Sans Pro" charset="0"/>
              </a:rPr>
              <a:t>host the event anywhere he can see </a:t>
            </a:r>
          </a:p>
          <a:p>
            <a:r>
              <a:rPr lang="en-US" sz="2400" i="1" dirty="0">
                <a:solidFill>
                  <a:schemeClr val="bg1"/>
                </a:solidFill>
                <a:latin typeface="Source Sans Pro" charset="0"/>
                <a:ea typeface="Source Sans Pro" charset="0"/>
                <a:cs typeface="Source Sans Pro" charset="0"/>
              </a:rPr>
              <a:t>it in person. </a:t>
            </a:r>
          </a:p>
        </p:txBody>
      </p:sp>
      <p:sp>
        <p:nvSpPr>
          <p:cNvPr id="11" name="TextBox 10"/>
          <p:cNvSpPr txBox="1"/>
          <p:nvPr/>
        </p:nvSpPr>
        <p:spPr>
          <a:xfrm>
            <a:off x="1038037" y="2315831"/>
            <a:ext cx="3557454" cy="3748719"/>
          </a:xfrm>
          <a:prstGeom prst="rect">
            <a:avLst/>
          </a:prstGeom>
          <a:noFill/>
        </p:spPr>
        <p:txBody>
          <a:bodyPr wrap="square" rtlCol="0">
            <a:spAutoFit/>
          </a:bodyPr>
          <a:lstStyle/>
          <a:p>
            <a:pPr>
              <a:lnSpc>
                <a:spcPct val="90000"/>
              </a:lnSpc>
            </a:pPr>
            <a:r>
              <a:rPr lang="en-US" sz="2200" b="1" dirty="0">
                <a:latin typeface="Gilroy ExtraBold" charset="0"/>
                <a:ea typeface="Gilroy ExtraBold" charset="0"/>
                <a:cs typeface="Gilroy ExtraBold" charset="0"/>
              </a:rPr>
              <a:t>Moderate</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No previous public statements</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Pro-business</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Positive, mainstream image in the state</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Represents high share of independents</a:t>
            </a:r>
          </a:p>
        </p:txBody>
      </p:sp>
    </p:spTree>
    <p:extLst>
      <p:ext uri="{BB962C8B-B14F-4D97-AF65-F5344CB8AC3E}">
        <p14:creationId xmlns:p14="http://schemas.microsoft.com/office/powerpoint/2010/main" val="644973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79716" y="784918"/>
            <a:ext cx="3615776" cy="1214435"/>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Influencing Sen. Mendez</a:t>
            </a:r>
          </a:p>
        </p:txBody>
      </p:sp>
      <p:sp>
        <p:nvSpPr>
          <p:cNvPr id="11" name="Rectangle 10"/>
          <p:cNvSpPr/>
          <p:nvPr/>
        </p:nvSpPr>
        <p:spPr>
          <a:xfrm>
            <a:off x="5518485" y="0"/>
            <a:ext cx="6673516" cy="6857999"/>
          </a:xfrm>
          <a:prstGeom prst="rect">
            <a:avLst/>
          </a:prstGeom>
          <a:solidFill>
            <a:srgbClr val="3D4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32884" y="784918"/>
            <a:ext cx="5145971" cy="3693319"/>
          </a:xfrm>
          <a:prstGeom prst="rect">
            <a:avLst/>
          </a:prstGeom>
          <a:noFill/>
        </p:spPr>
        <p:txBody>
          <a:bodyPr wrap="square" rtlCol="0">
            <a:spAutoFit/>
          </a:bodyPr>
          <a:lstStyle/>
          <a:p>
            <a:r>
              <a:rPr lang="en-US" sz="2600" b="1" dirty="0">
                <a:solidFill>
                  <a:schemeClr val="bg1"/>
                </a:solidFill>
                <a:latin typeface="Gilroy ExtraBold" charset="0"/>
                <a:ea typeface="Gilroy ExtraBold" charset="0"/>
                <a:cs typeface="Gilroy ExtraBold" charset="0"/>
              </a:rPr>
              <a:t>Now imagine I can’t see your event in person, and there is no news outlet anywhere near you, so you can’t gain my attention via earned media. </a:t>
            </a:r>
          </a:p>
          <a:p>
            <a:endParaRPr lang="en-US" sz="2600" b="1" dirty="0">
              <a:solidFill>
                <a:schemeClr val="bg1"/>
              </a:solidFill>
              <a:latin typeface="Gilroy ExtraBold" charset="0"/>
              <a:ea typeface="Gilroy ExtraBold" charset="0"/>
              <a:cs typeface="Gilroy ExtraBold" charset="0"/>
            </a:endParaRPr>
          </a:p>
          <a:p>
            <a:endParaRPr lang="en-US" sz="2600" b="1" dirty="0">
              <a:solidFill>
                <a:schemeClr val="bg1"/>
              </a:solidFill>
              <a:latin typeface="Gilroy ExtraBold" charset="0"/>
              <a:ea typeface="Gilroy ExtraBold" charset="0"/>
              <a:cs typeface="Gilroy ExtraBold" charset="0"/>
            </a:endParaRPr>
          </a:p>
          <a:p>
            <a:endParaRPr lang="en-US" sz="2600" b="1" dirty="0">
              <a:solidFill>
                <a:schemeClr val="bg1"/>
              </a:solidFill>
              <a:latin typeface="Gilroy ExtraBold" charset="0"/>
              <a:ea typeface="Gilroy ExtraBold" charset="0"/>
              <a:cs typeface="Gilroy ExtraBold" charset="0"/>
            </a:endParaRPr>
          </a:p>
          <a:p>
            <a:r>
              <a:rPr lang="en-US" sz="2600" b="1" dirty="0">
                <a:solidFill>
                  <a:schemeClr val="bg1"/>
                </a:solidFill>
                <a:latin typeface="Gilroy ExtraBold" charset="0"/>
                <a:ea typeface="Gilroy ExtraBold" charset="0"/>
                <a:cs typeface="Gilroy ExtraBold" charset="0"/>
              </a:rPr>
              <a:t>What is your event like?</a:t>
            </a:r>
          </a:p>
        </p:txBody>
      </p:sp>
      <p:sp>
        <p:nvSpPr>
          <p:cNvPr id="13" name="TextBox 12"/>
          <p:cNvSpPr txBox="1"/>
          <p:nvPr/>
        </p:nvSpPr>
        <p:spPr>
          <a:xfrm>
            <a:off x="1038037" y="2315831"/>
            <a:ext cx="3557454" cy="3748719"/>
          </a:xfrm>
          <a:prstGeom prst="rect">
            <a:avLst/>
          </a:prstGeom>
          <a:noFill/>
        </p:spPr>
        <p:txBody>
          <a:bodyPr wrap="square" rtlCol="0">
            <a:spAutoFit/>
          </a:bodyPr>
          <a:lstStyle/>
          <a:p>
            <a:pPr>
              <a:lnSpc>
                <a:spcPct val="90000"/>
              </a:lnSpc>
            </a:pPr>
            <a:r>
              <a:rPr lang="en-US" sz="2200" b="1" dirty="0">
                <a:latin typeface="Gilroy ExtraBold" charset="0"/>
                <a:ea typeface="Gilroy ExtraBold" charset="0"/>
                <a:cs typeface="Gilroy ExtraBold" charset="0"/>
              </a:rPr>
              <a:t>Moderate</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No previous public statements</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Pro-business</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Positive, mainstream image in the state</a:t>
            </a:r>
          </a:p>
          <a:p>
            <a:pPr>
              <a:lnSpc>
                <a:spcPct val="90000"/>
              </a:lnSpc>
            </a:pPr>
            <a:endParaRPr lang="en-US" sz="2200" b="1" dirty="0">
              <a:latin typeface="Gilroy ExtraBold" charset="0"/>
              <a:ea typeface="Gilroy ExtraBold" charset="0"/>
              <a:cs typeface="Gilroy ExtraBold" charset="0"/>
            </a:endParaRPr>
          </a:p>
          <a:p>
            <a:pPr>
              <a:lnSpc>
                <a:spcPct val="90000"/>
              </a:lnSpc>
            </a:pPr>
            <a:r>
              <a:rPr lang="en-US" sz="2200" b="1" dirty="0">
                <a:latin typeface="Gilroy ExtraBold" charset="0"/>
                <a:ea typeface="Gilroy ExtraBold" charset="0"/>
                <a:cs typeface="Gilroy ExtraBold" charset="0"/>
              </a:rPr>
              <a:t>Represents high share of independents</a:t>
            </a:r>
          </a:p>
        </p:txBody>
      </p:sp>
    </p:spTree>
    <p:extLst>
      <p:ext uri="{BB962C8B-B14F-4D97-AF65-F5344CB8AC3E}">
        <p14:creationId xmlns:p14="http://schemas.microsoft.com/office/powerpoint/2010/main" val="136733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1" y="1329141"/>
            <a:ext cx="2470548" cy="1754326"/>
          </a:xfrm>
          <a:prstGeom prst="rect">
            <a:avLst/>
          </a:prstGeom>
          <a:noFill/>
        </p:spPr>
        <p:txBody>
          <a:bodyPr wrap="non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 </a:t>
            </a:r>
          </a:p>
          <a:p>
            <a:pPr>
              <a:lnSpc>
                <a:spcPct val="80000"/>
              </a:lnSpc>
            </a:pPr>
            <a:r>
              <a:rPr lang="en-US" sz="4500" b="1" dirty="0">
                <a:solidFill>
                  <a:srgbClr val="00B4DC"/>
                </a:solidFill>
                <a:latin typeface="Gilroy ExtraBold" charset="0"/>
                <a:ea typeface="Gilroy ExtraBold" charset="0"/>
                <a:cs typeface="Gilroy ExtraBold" charset="0"/>
              </a:rPr>
              <a:t>for this </a:t>
            </a:r>
          </a:p>
          <a:p>
            <a:pPr>
              <a:lnSpc>
                <a:spcPct val="80000"/>
              </a:lnSpc>
            </a:pPr>
            <a:r>
              <a:rPr lang="en-US" sz="4500" b="1" dirty="0">
                <a:solidFill>
                  <a:srgbClr val="00B4DC"/>
                </a:solidFill>
                <a:latin typeface="Gilroy ExtraBold" charset="0"/>
                <a:ea typeface="Gilroy ExtraBold" charset="0"/>
                <a:cs typeface="Gilroy ExtraBold" charset="0"/>
              </a:rPr>
              <a:t>session</a:t>
            </a:r>
          </a:p>
        </p:txBody>
      </p:sp>
      <p:sp>
        <p:nvSpPr>
          <p:cNvPr id="6" name="Rectangle 5"/>
          <p:cNvSpPr/>
          <p:nvPr/>
        </p:nvSpPr>
        <p:spPr>
          <a:xfrm>
            <a:off x="5822064" y="3040942"/>
            <a:ext cx="4295972" cy="596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dirty="0">
                <a:latin typeface="Source Sans Pro" charset="0"/>
                <a:ea typeface="Source Sans Pro" charset="0"/>
                <a:cs typeface="Source Sans Pro" charset="0"/>
              </a:rPr>
              <a:t>Issue Ecosystem 101</a:t>
            </a:r>
          </a:p>
          <a:p>
            <a:pPr fontAlgn="ctr">
              <a:lnSpc>
                <a:spcPct val="150000"/>
              </a:lnSpc>
            </a:pPr>
            <a:r>
              <a:rPr lang="en-US" sz="2400" dirty="0">
                <a:latin typeface="Source Sans Pro" charset="0"/>
                <a:ea typeface="Source Sans Pro" charset="0"/>
                <a:cs typeface="Source Sans Pro" charset="0"/>
              </a:rPr>
              <a:t>Persuading Elected Officials</a:t>
            </a:r>
          </a:p>
          <a:p>
            <a:pPr fontAlgn="ctr">
              <a:lnSpc>
                <a:spcPct val="150000"/>
              </a:lnSpc>
            </a:pPr>
            <a:r>
              <a:rPr lang="en-US" sz="2400" dirty="0">
                <a:latin typeface="Source Sans Pro" charset="0"/>
                <a:ea typeface="Source Sans Pro" charset="0"/>
                <a:cs typeface="Source Sans Pro" charset="0"/>
              </a:rPr>
              <a:t>Choosing Effective Tactics</a:t>
            </a:r>
          </a:p>
          <a:p>
            <a:pPr fontAlgn="ctr">
              <a:lnSpc>
                <a:spcPct val="150000"/>
              </a:lnSpc>
            </a:pPr>
            <a:r>
              <a:rPr lang="en-US" sz="2400" b="1" dirty="0">
                <a:solidFill>
                  <a:schemeClr val="bg1"/>
                </a:solidFill>
                <a:latin typeface="Source Sans Pro" charset="0"/>
                <a:ea typeface="Source Sans Pro" charset="0"/>
                <a:cs typeface="Source Sans Pro" charset="0"/>
              </a:rPr>
              <a:t>Debrief</a:t>
            </a:r>
          </a:p>
        </p:txBody>
      </p:sp>
    </p:spTree>
    <p:extLst>
      <p:ext uri="{BB962C8B-B14F-4D97-AF65-F5344CB8AC3E}">
        <p14:creationId xmlns:p14="http://schemas.microsoft.com/office/powerpoint/2010/main" val="131484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82384" y="0"/>
            <a:ext cx="5509616"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75600" y="1884454"/>
            <a:ext cx="4335390"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Understand what an issue ecosystem is and how it drives an issue campaign </a:t>
            </a:r>
          </a:p>
        </p:txBody>
      </p:sp>
      <p:sp>
        <p:nvSpPr>
          <p:cNvPr id="3" name="Oval 2"/>
          <p:cNvSpPr/>
          <p:nvPr/>
        </p:nvSpPr>
        <p:spPr>
          <a:xfrm>
            <a:off x="927330" y="196065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4" name="Oval 3"/>
          <p:cNvSpPr/>
          <p:nvPr/>
        </p:nvSpPr>
        <p:spPr>
          <a:xfrm>
            <a:off x="927330" y="341987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5" name="Oval 4"/>
          <p:cNvSpPr/>
          <p:nvPr/>
        </p:nvSpPr>
        <p:spPr>
          <a:xfrm>
            <a:off x="927330" y="4959300"/>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6" name="TextBox 5"/>
          <p:cNvSpPr txBox="1"/>
          <p:nvPr/>
        </p:nvSpPr>
        <p:spPr>
          <a:xfrm>
            <a:off x="1375599" y="3371563"/>
            <a:ext cx="4720401"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Be able to identify what kind of actions motivate elected officials to take certain stances on issues </a:t>
            </a:r>
          </a:p>
        </p:txBody>
      </p:sp>
      <p:sp>
        <p:nvSpPr>
          <p:cNvPr id="7" name="TextBox 6"/>
          <p:cNvSpPr txBox="1"/>
          <p:nvPr/>
        </p:nvSpPr>
        <p:spPr>
          <a:xfrm>
            <a:off x="1375599" y="4906798"/>
            <a:ext cx="4720401"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Feel confident choosing effective tactics to encourage elected officials to take the action you want to see</a:t>
            </a:r>
          </a:p>
        </p:txBody>
      </p:sp>
      <p:sp>
        <p:nvSpPr>
          <p:cNvPr id="8" name="TextBox 7"/>
          <p:cNvSpPr txBox="1"/>
          <p:nvPr/>
        </p:nvSpPr>
        <p:spPr>
          <a:xfrm>
            <a:off x="7397570" y="1886094"/>
            <a:ext cx="4133551" cy="861774"/>
          </a:xfrm>
          <a:prstGeom prst="rect">
            <a:avLst/>
          </a:prstGeom>
          <a:noFill/>
        </p:spPr>
        <p:txBody>
          <a:bodyPr wrap="square" rtlCol="0">
            <a:spAutoFit/>
          </a:bodyPr>
          <a:lstStyle/>
          <a:p>
            <a:r>
              <a:rPr lang="en-US" sz="2500" b="1" dirty="0">
                <a:solidFill>
                  <a:schemeClr val="bg1"/>
                </a:solidFill>
                <a:latin typeface="Source Sans Pro" charset="0"/>
                <a:ea typeface="Source Sans Pro" charset="0"/>
                <a:cs typeface="Source Sans Pro" charset="0"/>
              </a:rPr>
              <a:t>What was your biggest “aha” moment? </a:t>
            </a:r>
          </a:p>
        </p:txBody>
      </p:sp>
      <p:sp>
        <p:nvSpPr>
          <p:cNvPr id="9" name="TextBox 8"/>
          <p:cNvSpPr txBox="1"/>
          <p:nvPr/>
        </p:nvSpPr>
        <p:spPr>
          <a:xfrm>
            <a:off x="7397571" y="3376279"/>
            <a:ext cx="3398766" cy="861774"/>
          </a:xfrm>
          <a:prstGeom prst="rect">
            <a:avLst/>
          </a:prstGeom>
          <a:noFill/>
        </p:spPr>
        <p:txBody>
          <a:bodyPr wrap="square" rtlCol="0">
            <a:spAutoFit/>
          </a:bodyPr>
          <a:lstStyle/>
          <a:p>
            <a:r>
              <a:rPr lang="en-US" sz="2500" b="1" dirty="0">
                <a:solidFill>
                  <a:schemeClr val="bg1"/>
                </a:solidFill>
                <a:latin typeface="Source Sans Pro" charset="0"/>
                <a:ea typeface="Source Sans Pro" charset="0"/>
                <a:cs typeface="Source Sans Pro" charset="0"/>
              </a:rPr>
              <a:t>Why do you think this is important?</a:t>
            </a:r>
          </a:p>
        </p:txBody>
      </p:sp>
      <p:sp>
        <p:nvSpPr>
          <p:cNvPr id="10" name="TextBox 9"/>
          <p:cNvSpPr txBox="1"/>
          <p:nvPr/>
        </p:nvSpPr>
        <p:spPr>
          <a:xfrm>
            <a:off x="7397571" y="4818338"/>
            <a:ext cx="3735649" cy="1246495"/>
          </a:xfrm>
          <a:prstGeom prst="rect">
            <a:avLst/>
          </a:prstGeom>
          <a:noFill/>
        </p:spPr>
        <p:txBody>
          <a:bodyPr wrap="square" rtlCol="0">
            <a:spAutoFit/>
          </a:bodyPr>
          <a:lstStyle/>
          <a:p>
            <a:r>
              <a:rPr lang="en-US" sz="2500" b="1" dirty="0">
                <a:solidFill>
                  <a:schemeClr val="bg1"/>
                </a:solidFill>
                <a:latin typeface="Source Sans Pro" charset="0"/>
                <a:ea typeface="Source Sans Pro" charset="0"/>
                <a:cs typeface="Source Sans Pro" charset="0"/>
              </a:rPr>
              <a:t>What is the next thing you’d like to do as part of an issue ecosystem?</a:t>
            </a:r>
          </a:p>
        </p:txBody>
      </p:sp>
      <p:sp>
        <p:nvSpPr>
          <p:cNvPr id="18" name="TextBox 17"/>
          <p:cNvSpPr txBox="1">
            <a:spLocks noChangeArrowheads="1"/>
          </p:cNvSpPr>
          <p:nvPr/>
        </p:nvSpPr>
        <p:spPr bwMode="auto">
          <a:xfrm>
            <a:off x="895246" y="641130"/>
            <a:ext cx="35466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buNone/>
            </a:pPr>
            <a:r>
              <a:rPr lang="en-US" sz="4500" b="1" dirty="0">
                <a:solidFill>
                  <a:srgbClr val="00B4DC"/>
                </a:solidFill>
                <a:latin typeface="Gilroy ExtraBold" charset="0"/>
                <a:ea typeface="Gilroy ExtraBold" charset="0"/>
                <a:cs typeface="Gilroy ExtraBold" charset="0"/>
              </a:rPr>
              <a:t>Goals</a:t>
            </a:r>
          </a:p>
        </p:txBody>
      </p:sp>
      <p:sp>
        <p:nvSpPr>
          <p:cNvPr id="17" name="TextBox 16"/>
          <p:cNvSpPr txBox="1">
            <a:spLocks noChangeArrowheads="1"/>
          </p:cNvSpPr>
          <p:nvPr/>
        </p:nvSpPr>
        <p:spPr bwMode="auto">
          <a:xfrm>
            <a:off x="7397570" y="611179"/>
            <a:ext cx="35466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buNone/>
            </a:pPr>
            <a:r>
              <a:rPr lang="en-US" sz="4500" b="1" dirty="0">
                <a:solidFill>
                  <a:schemeClr val="bg1"/>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74817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82384" y="0"/>
            <a:ext cx="5509616"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a:spLocks noChangeArrowheads="1"/>
          </p:cNvSpPr>
          <p:nvPr/>
        </p:nvSpPr>
        <p:spPr bwMode="auto">
          <a:xfrm>
            <a:off x="895246" y="641130"/>
            <a:ext cx="35466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buNone/>
            </a:pPr>
            <a:r>
              <a:rPr lang="en-US" sz="4500" b="1" dirty="0">
                <a:solidFill>
                  <a:srgbClr val="00B4DC"/>
                </a:solidFill>
                <a:latin typeface="Gilroy ExtraBold" charset="0"/>
                <a:ea typeface="Gilroy ExtraBold" charset="0"/>
                <a:cs typeface="Gilroy ExtraBold" charset="0"/>
              </a:rPr>
              <a:t>Goals</a:t>
            </a:r>
          </a:p>
        </p:txBody>
      </p:sp>
      <p:sp>
        <p:nvSpPr>
          <p:cNvPr id="21" name="TextBox 20"/>
          <p:cNvSpPr txBox="1">
            <a:spLocks noChangeArrowheads="1"/>
          </p:cNvSpPr>
          <p:nvPr/>
        </p:nvSpPr>
        <p:spPr bwMode="auto">
          <a:xfrm>
            <a:off x="7349444" y="611179"/>
            <a:ext cx="439452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buNone/>
            </a:pPr>
            <a:r>
              <a:rPr lang="en-US" sz="4500" b="1" dirty="0">
                <a:solidFill>
                  <a:schemeClr val="bg1"/>
                </a:solidFill>
                <a:latin typeface="Gilroy ExtraBold" charset="0"/>
                <a:ea typeface="Gilroy ExtraBold" charset="0"/>
                <a:cs typeface="Gilroy ExtraBold" charset="0"/>
              </a:rPr>
              <a:t>Key takeaways</a:t>
            </a:r>
          </a:p>
        </p:txBody>
      </p:sp>
      <p:sp>
        <p:nvSpPr>
          <p:cNvPr id="2" name="TextBox 1"/>
          <p:cNvSpPr txBox="1"/>
          <p:nvPr/>
        </p:nvSpPr>
        <p:spPr>
          <a:xfrm>
            <a:off x="1375600" y="1884457"/>
            <a:ext cx="4424466"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Understand what an issue ecosystem is and how it drives an issue campaign </a:t>
            </a:r>
          </a:p>
        </p:txBody>
      </p:sp>
      <p:sp>
        <p:nvSpPr>
          <p:cNvPr id="3" name="Oval 2"/>
          <p:cNvSpPr/>
          <p:nvPr/>
        </p:nvSpPr>
        <p:spPr>
          <a:xfrm>
            <a:off x="927330" y="196065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4" name="Oval 3"/>
          <p:cNvSpPr/>
          <p:nvPr/>
        </p:nvSpPr>
        <p:spPr>
          <a:xfrm>
            <a:off x="927331" y="3403829"/>
            <a:ext cx="344494"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5" name="Oval 4"/>
          <p:cNvSpPr/>
          <p:nvPr/>
        </p:nvSpPr>
        <p:spPr>
          <a:xfrm>
            <a:off x="927330" y="4975342"/>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6" name="TextBox 5"/>
          <p:cNvSpPr txBox="1"/>
          <p:nvPr/>
        </p:nvSpPr>
        <p:spPr>
          <a:xfrm>
            <a:off x="1375600" y="3371563"/>
            <a:ext cx="4424466"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Be able to identify what kind of actions motivate elected officials to take certain stances on issues </a:t>
            </a:r>
          </a:p>
        </p:txBody>
      </p:sp>
      <p:sp>
        <p:nvSpPr>
          <p:cNvPr id="7" name="TextBox 6"/>
          <p:cNvSpPr txBox="1"/>
          <p:nvPr/>
        </p:nvSpPr>
        <p:spPr>
          <a:xfrm>
            <a:off x="1375599" y="4922840"/>
            <a:ext cx="4720401" cy="1107996"/>
          </a:xfrm>
          <a:prstGeom prst="rect">
            <a:avLst/>
          </a:prstGeom>
          <a:noFill/>
        </p:spPr>
        <p:txBody>
          <a:bodyPr wrap="square" rtlCol="0">
            <a:spAutoFit/>
          </a:bodyPr>
          <a:lstStyle/>
          <a:p>
            <a:r>
              <a:rPr lang="en-US" sz="2200" dirty="0">
                <a:latin typeface="Source Sans Pro" charset="0"/>
                <a:ea typeface="Source Sans Pro" charset="0"/>
                <a:cs typeface="Source Sans Pro" charset="0"/>
              </a:rPr>
              <a:t>Feel confident choosing effective tactics to encourage elected officials to take the action you want to see</a:t>
            </a:r>
          </a:p>
        </p:txBody>
      </p:sp>
      <p:sp>
        <p:nvSpPr>
          <p:cNvPr id="8" name="TextBox 7"/>
          <p:cNvSpPr txBox="1"/>
          <p:nvPr/>
        </p:nvSpPr>
        <p:spPr>
          <a:xfrm>
            <a:off x="7388422" y="1903746"/>
            <a:ext cx="3921259" cy="1089529"/>
          </a:xfrm>
          <a:prstGeom prst="rect">
            <a:avLst/>
          </a:prstGeom>
          <a:noFill/>
        </p:spPr>
        <p:txBody>
          <a:bodyPr wrap="square" rtlCol="0">
            <a:spAutoFit/>
          </a:bodyPr>
          <a:lstStyle/>
          <a:p>
            <a:pPr>
              <a:lnSpc>
                <a:spcPct val="90000"/>
              </a:lnSpc>
            </a:pPr>
            <a:r>
              <a:rPr lang="en-US" b="1" dirty="0">
                <a:solidFill>
                  <a:schemeClr val="bg1"/>
                </a:solidFill>
                <a:latin typeface="Source Sans Pro" charset="0"/>
                <a:ea typeface="Source Sans Pro" charset="0"/>
                <a:cs typeface="Source Sans Pro" charset="0"/>
              </a:rPr>
              <a:t>An issue ecosystem is the slice of reality surrounding an elected official and must persuade him/her to take a stance on the issue</a:t>
            </a:r>
          </a:p>
        </p:txBody>
      </p:sp>
      <p:sp>
        <p:nvSpPr>
          <p:cNvPr id="9" name="TextBox 8"/>
          <p:cNvSpPr txBox="1"/>
          <p:nvPr/>
        </p:nvSpPr>
        <p:spPr>
          <a:xfrm>
            <a:off x="7388422" y="3687859"/>
            <a:ext cx="3921259" cy="840230"/>
          </a:xfrm>
          <a:prstGeom prst="rect">
            <a:avLst/>
          </a:prstGeom>
          <a:noFill/>
        </p:spPr>
        <p:txBody>
          <a:bodyPr wrap="square" rtlCol="0">
            <a:spAutoFit/>
          </a:bodyPr>
          <a:lstStyle/>
          <a:p>
            <a:pPr>
              <a:lnSpc>
                <a:spcPct val="90000"/>
              </a:lnSpc>
            </a:pPr>
            <a:r>
              <a:rPr lang="en-US" b="1" dirty="0">
                <a:solidFill>
                  <a:schemeClr val="bg1"/>
                </a:solidFill>
                <a:latin typeface="Source Sans Pro" charset="0"/>
                <a:ea typeface="Source Sans Pro" charset="0"/>
                <a:cs typeface="Source Sans Pro" charset="0"/>
              </a:rPr>
              <a:t>An effective action appeals to an elected official’s motivations, either through the press, online, or directly</a:t>
            </a:r>
          </a:p>
        </p:txBody>
      </p:sp>
      <p:sp>
        <p:nvSpPr>
          <p:cNvPr id="10" name="TextBox 9"/>
          <p:cNvSpPr txBox="1"/>
          <p:nvPr/>
        </p:nvSpPr>
        <p:spPr>
          <a:xfrm>
            <a:off x="7388421" y="5084870"/>
            <a:ext cx="4403675" cy="1089529"/>
          </a:xfrm>
          <a:prstGeom prst="rect">
            <a:avLst/>
          </a:prstGeom>
          <a:noFill/>
        </p:spPr>
        <p:txBody>
          <a:bodyPr wrap="square" rtlCol="0">
            <a:spAutoFit/>
          </a:bodyPr>
          <a:lstStyle/>
          <a:p>
            <a:pPr>
              <a:lnSpc>
                <a:spcPct val="90000"/>
              </a:lnSpc>
            </a:pPr>
            <a:r>
              <a:rPr lang="en-US" b="1" dirty="0">
                <a:solidFill>
                  <a:schemeClr val="bg1"/>
                </a:solidFill>
                <a:latin typeface="Source Sans Pro" charset="0"/>
                <a:ea typeface="Source Sans Pro" charset="0"/>
                <a:cs typeface="Source Sans Pro" charset="0"/>
              </a:rPr>
              <a:t>We have prepared action toolkits for you that walk you through how to be effective action takers. Find them at </a:t>
            </a:r>
            <a:r>
              <a:rPr lang="en-US" b="1" dirty="0" err="1">
                <a:solidFill>
                  <a:schemeClr val="bg1"/>
                </a:solidFill>
                <a:latin typeface="Source Sans Pro" charset="0"/>
                <a:ea typeface="Source Sans Pro" charset="0"/>
                <a:cs typeface="Source Sans Pro" charset="0"/>
              </a:rPr>
              <a:t>bit.ly</a:t>
            </a:r>
            <a:r>
              <a:rPr lang="en-US" b="1" dirty="0">
                <a:solidFill>
                  <a:schemeClr val="bg1"/>
                </a:solidFill>
                <a:latin typeface="Source Sans Pro" charset="0"/>
                <a:ea typeface="Source Sans Pro" charset="0"/>
                <a:cs typeface="Source Sans Pro" charset="0"/>
              </a:rPr>
              <a:t>/</a:t>
            </a:r>
            <a:r>
              <a:rPr lang="en-US" b="1" dirty="0" err="1">
                <a:solidFill>
                  <a:schemeClr val="bg1"/>
                </a:solidFill>
                <a:latin typeface="Source Sans Pro" charset="0"/>
                <a:ea typeface="Source Sans Pro" charset="0"/>
                <a:cs typeface="Source Sans Pro" charset="0"/>
              </a:rPr>
              <a:t>ActionToolkits</a:t>
            </a:r>
            <a:endParaRPr lang="en-US" b="1"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506842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1" y="1329141"/>
            <a:ext cx="2470548" cy="1754326"/>
          </a:xfrm>
          <a:prstGeom prst="rect">
            <a:avLst/>
          </a:prstGeom>
          <a:noFill/>
        </p:spPr>
        <p:txBody>
          <a:bodyPr wrap="non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 </a:t>
            </a:r>
          </a:p>
          <a:p>
            <a:pPr>
              <a:lnSpc>
                <a:spcPct val="80000"/>
              </a:lnSpc>
            </a:pPr>
            <a:r>
              <a:rPr lang="en-US" sz="4500" b="1" dirty="0">
                <a:solidFill>
                  <a:srgbClr val="00B4DC"/>
                </a:solidFill>
                <a:latin typeface="Gilroy ExtraBold" charset="0"/>
                <a:ea typeface="Gilroy ExtraBold" charset="0"/>
                <a:cs typeface="Gilroy ExtraBold" charset="0"/>
              </a:rPr>
              <a:t>for this </a:t>
            </a:r>
          </a:p>
          <a:p>
            <a:pPr>
              <a:lnSpc>
                <a:spcPct val="80000"/>
              </a:lnSpc>
            </a:pPr>
            <a:r>
              <a:rPr lang="en-US" sz="4500" b="1" dirty="0">
                <a:solidFill>
                  <a:srgbClr val="00B4DC"/>
                </a:solidFill>
                <a:latin typeface="Gilroy ExtraBold" charset="0"/>
                <a:ea typeface="Gilroy ExtraBold" charset="0"/>
                <a:cs typeface="Gilroy ExtraBold" charset="0"/>
              </a:rPr>
              <a:t>session</a:t>
            </a:r>
          </a:p>
        </p:txBody>
      </p:sp>
      <p:sp>
        <p:nvSpPr>
          <p:cNvPr id="6" name="Rectangle 5"/>
          <p:cNvSpPr/>
          <p:nvPr/>
        </p:nvSpPr>
        <p:spPr>
          <a:xfrm>
            <a:off x="5822064" y="1426485"/>
            <a:ext cx="4295972" cy="596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b="1" dirty="0">
                <a:solidFill>
                  <a:schemeClr val="bg1"/>
                </a:solidFill>
                <a:latin typeface="Source Sans Pro" charset="0"/>
                <a:ea typeface="Source Sans Pro" charset="0"/>
                <a:cs typeface="Source Sans Pro" charset="0"/>
              </a:rPr>
              <a:t>Issue Ecosystem 101</a:t>
            </a:r>
          </a:p>
          <a:p>
            <a:pPr fontAlgn="ctr">
              <a:lnSpc>
                <a:spcPct val="150000"/>
              </a:lnSpc>
            </a:pPr>
            <a:r>
              <a:rPr lang="en-US" sz="2400" dirty="0">
                <a:latin typeface="Source Sans Pro" charset="0"/>
                <a:ea typeface="Source Sans Pro" charset="0"/>
                <a:cs typeface="Source Sans Pro" charset="0"/>
              </a:rPr>
              <a:t>Persuading Elected Officials</a:t>
            </a:r>
          </a:p>
          <a:p>
            <a:pPr fontAlgn="ctr">
              <a:lnSpc>
                <a:spcPct val="150000"/>
              </a:lnSpc>
            </a:pPr>
            <a:r>
              <a:rPr lang="en-US" sz="2400" dirty="0">
                <a:latin typeface="Source Sans Pro" charset="0"/>
                <a:ea typeface="Source Sans Pro" charset="0"/>
                <a:cs typeface="Source Sans Pro" charset="0"/>
              </a:rPr>
              <a:t>Choosing Effective Tactics</a:t>
            </a:r>
          </a:p>
          <a:p>
            <a:pPr fontAlgn="ctr">
              <a:lnSpc>
                <a:spcPct val="150000"/>
              </a:lnSpc>
            </a:pPr>
            <a:r>
              <a:rPr lang="en-US" sz="2400" dirty="0">
                <a:latin typeface="Source Sans Pro" charset="0"/>
                <a:ea typeface="Source Sans Pro" charset="0"/>
                <a:cs typeface="Source Sans Pro" charset="0"/>
              </a:rPr>
              <a:t>Debrief</a:t>
            </a:r>
          </a:p>
        </p:txBody>
      </p:sp>
    </p:spTree>
    <p:extLst>
      <p:ext uri="{BB962C8B-B14F-4D97-AF65-F5344CB8AC3E}">
        <p14:creationId xmlns:p14="http://schemas.microsoft.com/office/powerpoint/2010/main" val="161580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878462"/>
            <a:ext cx="12192000" cy="1338828"/>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An issue ecosystem is the environment </a:t>
            </a:r>
          </a:p>
          <a:p>
            <a:pPr algn="ctr">
              <a:lnSpc>
                <a:spcPct val="90000"/>
              </a:lnSpc>
            </a:pPr>
            <a:r>
              <a:rPr lang="en-US" sz="4500" b="1" dirty="0">
                <a:solidFill>
                  <a:srgbClr val="00B4DC"/>
                </a:solidFill>
                <a:latin typeface="Gilroy ExtraBold" charset="0"/>
                <a:ea typeface="Gilroy ExtraBold" charset="0"/>
                <a:cs typeface="Gilroy ExtraBold" charset="0"/>
              </a:rPr>
              <a:t>surrounding a decision maker.</a:t>
            </a:r>
          </a:p>
        </p:txBody>
      </p:sp>
      <p:sp>
        <p:nvSpPr>
          <p:cNvPr id="18" name="TextBox 17"/>
          <p:cNvSpPr txBox="1"/>
          <p:nvPr/>
        </p:nvSpPr>
        <p:spPr>
          <a:xfrm>
            <a:off x="6366935" y="931353"/>
            <a:ext cx="184666" cy="369332"/>
          </a:xfrm>
          <a:prstGeom prst="rect">
            <a:avLst/>
          </a:prstGeom>
          <a:noFill/>
          <a:ln>
            <a:noFill/>
          </a:ln>
        </p:spPr>
        <p:txBody>
          <a:bodyPr wrap="none" rtlCol="0">
            <a:spAutoFit/>
          </a:bodyPr>
          <a:lstStyle/>
          <a:p>
            <a:endParaRPr lang="en-US" dirty="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17" y="3817061"/>
            <a:ext cx="1277958" cy="1050652"/>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42" y="3619338"/>
            <a:ext cx="1298161" cy="11163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522" y="3718726"/>
            <a:ext cx="1197138" cy="1217342"/>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11" y="3748042"/>
            <a:ext cx="1470471" cy="115871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53" y="3448829"/>
            <a:ext cx="1140519" cy="1517297"/>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764" y="3651026"/>
            <a:ext cx="1151678" cy="1262803"/>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5816" y="3627043"/>
            <a:ext cx="1178807" cy="1130888"/>
          </a:xfrm>
          <a:prstGeom prst="rect">
            <a:avLst/>
          </a:prstGeom>
        </p:spPr>
      </p:pic>
    </p:spTree>
    <p:extLst>
      <p:ext uri="{BB962C8B-B14F-4D97-AF65-F5344CB8AC3E}">
        <p14:creationId xmlns:p14="http://schemas.microsoft.com/office/powerpoint/2010/main" val="25463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431674"/>
            <a:ext cx="7416800" cy="954107"/>
          </a:xfrm>
          <a:prstGeom prst="rect">
            <a:avLst/>
          </a:prstGeom>
          <a:noFill/>
        </p:spPr>
        <p:txBody>
          <a:bodyPr wrap="square" rtlCol="0">
            <a:spAutoFit/>
          </a:bodyPr>
          <a:lstStyle/>
          <a:p>
            <a:r>
              <a:rPr lang="en-US" sz="2800" dirty="0">
                <a:latin typeface="Source Sans Pro" charset="0"/>
                <a:ea typeface="Source Sans Pro" charset="0"/>
                <a:cs typeface="Source Sans Pro" charset="0"/>
              </a:rPr>
              <a:t>To create the conditions for decision makers to take action on the issue we care about.</a:t>
            </a:r>
          </a:p>
        </p:txBody>
      </p:sp>
      <p:sp>
        <p:nvSpPr>
          <p:cNvPr id="3" name="TextBox 2"/>
          <p:cNvSpPr txBox="1"/>
          <p:nvPr/>
        </p:nvSpPr>
        <p:spPr>
          <a:xfrm>
            <a:off x="1219200" y="2672311"/>
            <a:ext cx="10116393"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Our goal: </a:t>
            </a:r>
          </a:p>
        </p:txBody>
      </p:sp>
    </p:spTree>
    <p:extLst>
      <p:ext uri="{BB962C8B-B14F-4D97-AF65-F5344CB8AC3E}">
        <p14:creationId xmlns:p14="http://schemas.microsoft.com/office/powerpoint/2010/main" val="97989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29164"/>
            <a:ext cx="12192000" cy="1214435"/>
          </a:xfrm>
          <a:prstGeom prst="rect">
            <a:avLst/>
          </a:prstGeom>
          <a:noFill/>
        </p:spPr>
        <p:txBody>
          <a:bodyPr wrap="square" rtlCol="0">
            <a:spAutoFit/>
          </a:bodyPr>
          <a:lstStyle/>
          <a:p>
            <a:pPr algn="ctr">
              <a:lnSpc>
                <a:spcPct val="80000"/>
              </a:lnSpc>
            </a:pPr>
            <a:r>
              <a:rPr lang="en-US" sz="4500" b="1" dirty="0">
                <a:solidFill>
                  <a:srgbClr val="00B4DC"/>
                </a:solidFill>
                <a:latin typeface="Gilroy ExtraBold" charset="0"/>
                <a:ea typeface="Gilroy ExtraBold" charset="0"/>
                <a:cs typeface="Gilroy ExtraBold" charset="0"/>
              </a:rPr>
              <a:t>Conditions for a healthy</a:t>
            </a:r>
          </a:p>
          <a:p>
            <a:pPr algn="ctr">
              <a:lnSpc>
                <a:spcPct val="80000"/>
              </a:lnSpc>
            </a:pPr>
            <a:r>
              <a:rPr lang="en-US" sz="4500" b="1" dirty="0">
                <a:solidFill>
                  <a:srgbClr val="00B4DC"/>
                </a:solidFill>
                <a:latin typeface="Gilroy ExtraBold" charset="0"/>
                <a:ea typeface="Gilroy ExtraBold" charset="0"/>
                <a:cs typeface="Gilroy ExtraBold" charset="0"/>
              </a:rPr>
              <a:t>issue Ecosystem</a:t>
            </a:r>
          </a:p>
        </p:txBody>
      </p:sp>
      <p:sp>
        <p:nvSpPr>
          <p:cNvPr id="10" name="Oval 9"/>
          <p:cNvSpPr/>
          <p:nvPr/>
        </p:nvSpPr>
        <p:spPr>
          <a:xfrm>
            <a:off x="1295400" y="267033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24400" y="267033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53400" y="267033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31674" y="3657209"/>
            <a:ext cx="1670650"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Variety of </a:t>
            </a:r>
          </a:p>
          <a:p>
            <a:pPr algn="ctr"/>
            <a:r>
              <a:rPr lang="en-US" sz="2400" b="1" dirty="0">
                <a:solidFill>
                  <a:schemeClr val="bg1"/>
                </a:solidFill>
                <a:latin typeface="Gilroy ExtraBold" charset="0"/>
                <a:ea typeface="Gilroy ExtraBold" charset="0"/>
                <a:cs typeface="Gilroy ExtraBold" charset="0"/>
              </a:rPr>
              <a:t>tactics</a:t>
            </a:r>
          </a:p>
        </p:txBody>
      </p:sp>
      <p:sp>
        <p:nvSpPr>
          <p:cNvPr id="15" name="TextBox 14"/>
          <p:cNvSpPr txBox="1"/>
          <p:nvPr/>
        </p:nvSpPr>
        <p:spPr>
          <a:xfrm>
            <a:off x="5260674" y="3657209"/>
            <a:ext cx="1670650"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Variety of </a:t>
            </a:r>
          </a:p>
          <a:p>
            <a:pPr algn="ctr"/>
            <a:r>
              <a:rPr lang="en-US" sz="2400" b="1" dirty="0">
                <a:solidFill>
                  <a:schemeClr val="bg1"/>
                </a:solidFill>
                <a:latin typeface="Gilroy ExtraBold" charset="0"/>
                <a:ea typeface="Gilroy ExtraBold" charset="0"/>
                <a:cs typeface="Gilroy ExtraBold" charset="0"/>
              </a:rPr>
              <a:t>voices</a:t>
            </a:r>
          </a:p>
        </p:txBody>
      </p:sp>
      <p:sp>
        <p:nvSpPr>
          <p:cNvPr id="16" name="TextBox 15"/>
          <p:cNvSpPr txBox="1"/>
          <p:nvPr/>
        </p:nvSpPr>
        <p:spPr>
          <a:xfrm>
            <a:off x="8684066" y="3657209"/>
            <a:ext cx="1681871"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Appealing</a:t>
            </a:r>
          </a:p>
          <a:p>
            <a:pPr algn="ctr"/>
            <a:r>
              <a:rPr lang="en-US" sz="2400" b="1" dirty="0">
                <a:solidFill>
                  <a:schemeClr val="bg1"/>
                </a:solidFill>
                <a:latin typeface="Gilroy ExtraBold" charset="0"/>
                <a:ea typeface="Gilroy ExtraBold" charset="0"/>
                <a:cs typeface="Gilroy ExtraBold" charset="0"/>
              </a:rPr>
              <a:t>messages</a:t>
            </a:r>
          </a:p>
        </p:txBody>
      </p:sp>
    </p:spTree>
    <p:extLst>
      <p:ext uri="{BB962C8B-B14F-4D97-AF65-F5344CB8AC3E}">
        <p14:creationId xmlns:p14="http://schemas.microsoft.com/office/powerpoint/2010/main" val="95350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06420" y="205740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42695" y="3044279"/>
            <a:ext cx="1670649"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Variety of </a:t>
            </a:r>
          </a:p>
          <a:p>
            <a:pPr algn="ctr"/>
            <a:r>
              <a:rPr lang="en-US" sz="2400" b="1" dirty="0">
                <a:solidFill>
                  <a:schemeClr val="bg1"/>
                </a:solidFill>
                <a:latin typeface="Gilroy ExtraBold" charset="0"/>
                <a:ea typeface="Gilroy ExtraBold" charset="0"/>
                <a:cs typeface="Gilroy ExtraBold" charset="0"/>
              </a:rPr>
              <a:t>tactics</a:t>
            </a:r>
          </a:p>
        </p:txBody>
      </p:sp>
      <p:sp>
        <p:nvSpPr>
          <p:cNvPr id="5" name="TextBox 4"/>
          <p:cNvSpPr txBox="1"/>
          <p:nvPr/>
        </p:nvSpPr>
        <p:spPr>
          <a:xfrm>
            <a:off x="4856396" y="2277230"/>
            <a:ext cx="6146384" cy="2677656"/>
          </a:xfrm>
          <a:prstGeom prst="rect">
            <a:avLst/>
          </a:prstGeom>
          <a:noFill/>
        </p:spPr>
        <p:txBody>
          <a:bodyPr wrap="square" rtlCol="0">
            <a:spAutoFit/>
          </a:bodyPr>
          <a:lstStyle/>
          <a:p>
            <a:r>
              <a:rPr lang="en-US" sz="2400" dirty="0">
                <a:latin typeface="Source Sans Pro" charset="0"/>
                <a:ea typeface="Source Sans Pro" charset="0"/>
                <a:cs typeface="Source Sans Pro" charset="0"/>
              </a:rPr>
              <a:t>Using multiple tactics—press, digital, and in-person—ensures that your message is heard by the decision maker and shows him or her that people who care about your issue are everywhere.  Tactics that are strategically spaced on a calendar keep the issue popping on the decision maker’s radar.</a:t>
            </a:r>
          </a:p>
        </p:txBody>
      </p:sp>
    </p:spTree>
    <p:extLst>
      <p:ext uri="{BB962C8B-B14F-4D97-AF65-F5344CB8AC3E}">
        <p14:creationId xmlns:p14="http://schemas.microsoft.com/office/powerpoint/2010/main" val="87204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41823" y="2674947"/>
            <a:ext cx="5576342"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Multiple groups working on an issue shows more support for that issue and each organization contributes its unique voice to the conversation on the issue.</a:t>
            </a:r>
          </a:p>
        </p:txBody>
      </p:sp>
      <p:sp>
        <p:nvSpPr>
          <p:cNvPr id="5" name="Oval 4"/>
          <p:cNvSpPr/>
          <p:nvPr/>
        </p:nvSpPr>
        <p:spPr>
          <a:xfrm>
            <a:off x="1006420" y="205740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2695" y="3044279"/>
            <a:ext cx="1670649"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Variety of </a:t>
            </a:r>
          </a:p>
          <a:p>
            <a:pPr algn="ctr"/>
            <a:r>
              <a:rPr lang="en-US" sz="2400" b="1" dirty="0">
                <a:solidFill>
                  <a:schemeClr val="bg1"/>
                </a:solidFill>
                <a:latin typeface="Gilroy ExtraBold" charset="0"/>
                <a:ea typeface="Gilroy ExtraBold" charset="0"/>
                <a:cs typeface="Gilroy ExtraBold" charset="0"/>
              </a:rPr>
              <a:t>voices</a:t>
            </a:r>
          </a:p>
        </p:txBody>
      </p:sp>
    </p:spTree>
    <p:extLst>
      <p:ext uri="{BB962C8B-B14F-4D97-AF65-F5344CB8AC3E}">
        <p14:creationId xmlns:p14="http://schemas.microsoft.com/office/powerpoint/2010/main" val="140077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11840" y="2644170"/>
            <a:ext cx="5651293"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All decision makers are motivated by something. It is the job of you and your partner organizations to figure out what that motivation is and how to appeal to it.</a:t>
            </a:r>
          </a:p>
        </p:txBody>
      </p:sp>
      <p:sp>
        <p:nvSpPr>
          <p:cNvPr id="6" name="Oval 5"/>
          <p:cNvSpPr/>
          <p:nvPr/>
        </p:nvSpPr>
        <p:spPr>
          <a:xfrm>
            <a:off x="1006420" y="2057400"/>
            <a:ext cx="2743200" cy="2743200"/>
          </a:xfrm>
          <a:prstGeom prst="ellipse">
            <a:avLst/>
          </a:prstGeom>
          <a:solidFill>
            <a:srgbClr val="00B4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7086" y="3044279"/>
            <a:ext cx="1681871" cy="830997"/>
          </a:xfrm>
          <a:prstGeom prst="rect">
            <a:avLst/>
          </a:prstGeom>
          <a:noFill/>
        </p:spPr>
        <p:txBody>
          <a:bodyPr wrap="none" rtlCol="0">
            <a:spAutoFit/>
          </a:bodyPr>
          <a:lstStyle/>
          <a:p>
            <a:pPr algn="ctr"/>
            <a:r>
              <a:rPr lang="en-US" sz="2400" b="1" dirty="0">
                <a:solidFill>
                  <a:schemeClr val="bg1"/>
                </a:solidFill>
                <a:latin typeface="Gilroy ExtraBold" charset="0"/>
                <a:ea typeface="Gilroy ExtraBold" charset="0"/>
                <a:cs typeface="Gilroy ExtraBold" charset="0"/>
              </a:rPr>
              <a:t>Appealing</a:t>
            </a:r>
          </a:p>
          <a:p>
            <a:pPr algn="ctr"/>
            <a:r>
              <a:rPr lang="en-US" sz="2400" b="1" dirty="0">
                <a:solidFill>
                  <a:schemeClr val="bg1"/>
                </a:solidFill>
                <a:latin typeface="Gilroy ExtraBold" charset="0"/>
                <a:ea typeface="Gilroy ExtraBold" charset="0"/>
                <a:cs typeface="Gilroy ExtraBold" charset="0"/>
              </a:rPr>
              <a:t>Messages</a:t>
            </a:r>
          </a:p>
        </p:txBody>
      </p:sp>
    </p:spTree>
    <p:extLst>
      <p:ext uri="{BB962C8B-B14F-4D97-AF65-F5344CB8AC3E}">
        <p14:creationId xmlns:p14="http://schemas.microsoft.com/office/powerpoint/2010/main" val="1520920481"/>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2972</Words>
  <Application>Microsoft Macintosh PowerPoint</Application>
  <PresentationFormat>Widescreen</PresentationFormat>
  <Paragraphs>244</Paragraphs>
  <Slides>28</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Calibri Light</vt:lpstr>
      <vt:lpstr>Courier New</vt:lpstr>
      <vt:lpstr>Gill Sans</vt:lpstr>
      <vt:lpstr>Gilroy ExtraBold</vt:lpstr>
      <vt:lpstr>Helvetica</vt:lpstr>
      <vt:lpstr>Source Sans Pro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Chelsey Wininger</dc:creator>
  <cp:lastModifiedBy>Microsoft Office User</cp:lastModifiedBy>
  <cp:revision>27</cp:revision>
  <dcterms:created xsi:type="dcterms:W3CDTF">2017-02-18T04:02:16Z</dcterms:created>
  <dcterms:modified xsi:type="dcterms:W3CDTF">2019-02-28T04:37:33Z</dcterms:modified>
</cp:coreProperties>
</file>