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8" r:id="rId37"/>
    <p:sldId id="299" r:id="rId38"/>
    <p:sldId id="291" r:id="rId39"/>
    <p:sldId id="292" r:id="rId40"/>
    <p:sldId id="293" r:id="rId41"/>
    <p:sldId id="294" r:id="rId42"/>
    <p:sldId id="295" r:id="rId43"/>
    <p:sldId id="297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44D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44D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44D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44D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44D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44D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44D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44D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B444D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B444D"/>
        </a:fontRef>
        <a:srgbClr val="3B44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CCCE"/>
          </a:solidFill>
        </a:fill>
      </a:tcStyle>
    </a:wholeTbl>
    <a:band2H>
      <a:tcTxStyle/>
      <a:tcStyle>
        <a:tcBdr/>
        <a:fill>
          <a:solidFill>
            <a:srgbClr val="FC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B444D"/>
        </a:fontRef>
        <a:srgbClr val="3B44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B444D"/>
        </a:fontRef>
        <a:srgbClr val="3B44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F2CE"/>
          </a:solidFill>
        </a:fill>
      </a:tcStyle>
    </a:wholeTbl>
    <a:band2H>
      <a:tcTxStyle/>
      <a:tcStyle>
        <a:tcBdr/>
        <a:fill>
          <a:solidFill>
            <a:srgbClr val="F1F9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B444D"/>
        </a:fontRef>
        <a:srgbClr val="3B444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B444D"/>
        </a:fontRef>
        <a:srgbClr val="3B444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B444D"/>
              </a:solidFill>
              <a:prstDash val="solid"/>
              <a:round/>
            </a:ln>
          </a:top>
          <a:bottom>
            <a:ln w="25400" cap="flat">
              <a:solidFill>
                <a:srgbClr val="3B444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B444D"/>
              </a:solidFill>
              <a:prstDash val="solid"/>
              <a:round/>
            </a:ln>
          </a:top>
          <a:bottom>
            <a:ln w="25400" cap="flat">
              <a:solidFill>
                <a:srgbClr val="3B444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B444D"/>
        </a:fontRef>
        <a:srgbClr val="3B44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F"/>
          </a:solidFill>
        </a:fill>
      </a:tcStyle>
    </a:wholeTbl>
    <a:band2H>
      <a:tcTxStyle/>
      <a:tcStyle>
        <a:tcBdr/>
        <a:fill>
          <a:solidFill>
            <a:srgbClr val="E7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B444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B444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B444D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B444D"/>
        </a:fontRef>
        <a:srgbClr val="3B444D"/>
      </a:tcTxStyle>
      <a:tcStyle>
        <a:tcBdr>
          <a:left>
            <a:ln w="12700" cap="flat">
              <a:solidFill>
                <a:srgbClr val="3B444D"/>
              </a:solidFill>
              <a:prstDash val="solid"/>
              <a:round/>
            </a:ln>
          </a:left>
          <a:right>
            <a:ln w="12700" cap="flat">
              <a:solidFill>
                <a:srgbClr val="3B444D"/>
              </a:solidFill>
              <a:prstDash val="solid"/>
              <a:round/>
            </a:ln>
          </a:right>
          <a:top>
            <a:ln w="12700" cap="flat">
              <a:solidFill>
                <a:srgbClr val="3B444D"/>
              </a:solidFill>
              <a:prstDash val="solid"/>
              <a:round/>
            </a:ln>
          </a:top>
          <a:bottom>
            <a:ln w="12700" cap="flat">
              <a:solidFill>
                <a:srgbClr val="3B444D"/>
              </a:solidFill>
              <a:prstDash val="solid"/>
              <a:round/>
            </a:ln>
          </a:bottom>
          <a:insideH>
            <a:ln w="12700" cap="flat">
              <a:solidFill>
                <a:srgbClr val="3B444D"/>
              </a:solidFill>
              <a:prstDash val="solid"/>
              <a:round/>
            </a:ln>
          </a:insideH>
          <a:insideV>
            <a:ln w="12700" cap="flat">
              <a:solidFill>
                <a:srgbClr val="3B444D"/>
              </a:solidFill>
              <a:prstDash val="solid"/>
              <a:round/>
            </a:ln>
          </a:insideV>
        </a:tcBdr>
        <a:fill>
          <a:solidFill>
            <a:srgbClr val="3B444D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B444D"/>
        </a:fontRef>
        <a:srgbClr val="3B444D"/>
      </a:tcTxStyle>
      <a:tcStyle>
        <a:tcBdr>
          <a:left>
            <a:ln w="12700" cap="flat">
              <a:solidFill>
                <a:srgbClr val="3B444D"/>
              </a:solidFill>
              <a:prstDash val="solid"/>
              <a:round/>
            </a:ln>
          </a:left>
          <a:right>
            <a:ln w="12700" cap="flat">
              <a:solidFill>
                <a:srgbClr val="3B444D"/>
              </a:solidFill>
              <a:prstDash val="solid"/>
              <a:round/>
            </a:ln>
          </a:right>
          <a:top>
            <a:ln w="12700" cap="flat">
              <a:solidFill>
                <a:srgbClr val="3B444D"/>
              </a:solidFill>
              <a:prstDash val="solid"/>
              <a:round/>
            </a:ln>
          </a:top>
          <a:bottom>
            <a:ln w="12700" cap="flat">
              <a:solidFill>
                <a:srgbClr val="3B444D"/>
              </a:solidFill>
              <a:prstDash val="solid"/>
              <a:round/>
            </a:ln>
          </a:bottom>
          <a:insideH>
            <a:ln w="12700" cap="flat">
              <a:solidFill>
                <a:srgbClr val="3B444D"/>
              </a:solidFill>
              <a:prstDash val="solid"/>
              <a:round/>
            </a:ln>
          </a:insideH>
          <a:insideV>
            <a:ln w="12700" cap="flat">
              <a:solidFill>
                <a:srgbClr val="3B444D"/>
              </a:solidFill>
              <a:prstDash val="solid"/>
              <a:round/>
            </a:ln>
          </a:insideV>
        </a:tcBdr>
        <a:fill>
          <a:solidFill>
            <a:srgbClr val="3B444D">
              <a:alpha val="20000"/>
            </a:srgbClr>
          </a:solidFill>
        </a:fill>
      </a:tcStyle>
    </a:firstCol>
    <a:lastRow>
      <a:tcTxStyle b="on" i="off">
        <a:fontRef idx="minor">
          <a:srgbClr val="3B444D"/>
        </a:fontRef>
        <a:srgbClr val="3B444D"/>
      </a:tcTxStyle>
      <a:tcStyle>
        <a:tcBdr>
          <a:left>
            <a:ln w="12700" cap="flat">
              <a:solidFill>
                <a:srgbClr val="3B444D"/>
              </a:solidFill>
              <a:prstDash val="solid"/>
              <a:round/>
            </a:ln>
          </a:left>
          <a:right>
            <a:ln w="12700" cap="flat">
              <a:solidFill>
                <a:srgbClr val="3B444D"/>
              </a:solidFill>
              <a:prstDash val="solid"/>
              <a:round/>
            </a:ln>
          </a:right>
          <a:top>
            <a:ln w="50800" cap="flat">
              <a:solidFill>
                <a:srgbClr val="3B444D"/>
              </a:solidFill>
              <a:prstDash val="solid"/>
              <a:round/>
            </a:ln>
          </a:top>
          <a:bottom>
            <a:ln w="12700" cap="flat">
              <a:solidFill>
                <a:srgbClr val="3B444D"/>
              </a:solidFill>
              <a:prstDash val="solid"/>
              <a:round/>
            </a:ln>
          </a:bottom>
          <a:insideH>
            <a:ln w="12700" cap="flat">
              <a:solidFill>
                <a:srgbClr val="3B444D"/>
              </a:solidFill>
              <a:prstDash val="solid"/>
              <a:round/>
            </a:ln>
          </a:insideH>
          <a:insideV>
            <a:ln w="12700" cap="flat">
              <a:solidFill>
                <a:srgbClr val="3B444D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B444D"/>
        </a:fontRef>
        <a:srgbClr val="3B444D"/>
      </a:tcTxStyle>
      <a:tcStyle>
        <a:tcBdr>
          <a:left>
            <a:ln w="12700" cap="flat">
              <a:solidFill>
                <a:srgbClr val="3B444D"/>
              </a:solidFill>
              <a:prstDash val="solid"/>
              <a:round/>
            </a:ln>
          </a:left>
          <a:right>
            <a:ln w="12700" cap="flat">
              <a:solidFill>
                <a:srgbClr val="3B444D"/>
              </a:solidFill>
              <a:prstDash val="solid"/>
              <a:round/>
            </a:ln>
          </a:right>
          <a:top>
            <a:ln w="12700" cap="flat">
              <a:solidFill>
                <a:srgbClr val="3B444D"/>
              </a:solidFill>
              <a:prstDash val="solid"/>
              <a:round/>
            </a:ln>
          </a:top>
          <a:bottom>
            <a:ln w="25400" cap="flat">
              <a:solidFill>
                <a:srgbClr val="3B444D"/>
              </a:solidFill>
              <a:prstDash val="solid"/>
              <a:round/>
            </a:ln>
          </a:bottom>
          <a:insideH>
            <a:ln w="12700" cap="flat">
              <a:solidFill>
                <a:srgbClr val="3B444D"/>
              </a:solidFill>
              <a:prstDash val="solid"/>
              <a:round/>
            </a:ln>
          </a:insideH>
          <a:insideV>
            <a:ln w="12700" cap="flat">
              <a:solidFill>
                <a:srgbClr val="3B444D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53"/>
  </p:normalViewPr>
  <p:slideViewPr>
    <p:cSldViewPr snapToGrid="0" snapToObjects="1" showGuides="1">
      <p:cViewPr varScale="1">
        <p:scale>
          <a:sx n="101" d="100"/>
          <a:sy n="101" d="100"/>
        </p:scale>
        <p:origin x="90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12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work is licensed under the Creative Commons Attribution-</a:t>
            </a:r>
            <a:r>
              <a:rPr lang="en-US" dirty="0" err="1"/>
              <a:t>NonCommercial</a:t>
            </a:r>
            <a:r>
              <a:rPr lang="en-US" dirty="0"/>
              <a:t> 4.0 International License. To view a copy of this license, visit 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nc</a:t>
            </a:r>
            <a:r>
              <a:rPr lang="en-US"/>
              <a:t>/4.0/ or send a letter to Creative Commons, PO Box 1866, Mountain View, CA 94042, USA</a:t>
            </a:r>
            <a:endParaRPr lang="en-US" sz="1200" b="0" i="0" u="none" strike="noStrike" cap="none">
              <a:solidFill>
                <a:schemeClr val="dk1"/>
              </a:solidFill>
              <a:latin typeface="+mn-lt"/>
              <a:ea typeface="+mn-ea"/>
              <a:cs typeface="+mn-cs"/>
              <a:sym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6" descr="Picture 6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F9194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F9194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F9194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F9194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F919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F9194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44D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44D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44D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44D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44D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44D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44D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44D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B444D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44D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44D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44D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44D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44D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44D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44D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44D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3B444D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hyperlink" Target="https://docs.google.com/spreadsheets/d/13XNqUTflioSlkxMCAV9ML98pG8zj-7_uYBQ6YzjJKws/edit#gid=1496810796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fellows@ofa.u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Picture 2"/>
          <p:cNvPicPr>
            <a:picLocks noChangeAspect="1"/>
          </p:cNvPicPr>
          <p:nvPr/>
        </p:nvPicPr>
        <p:blipFill>
          <a:blip r:embed="rId3">
            <a:alphaModFix amt="10000"/>
            <a:extLst/>
          </a:blip>
          <a:srcRect t="13434" b="1889"/>
          <a:stretch>
            <a:fillRect/>
          </a:stretch>
        </p:blipFill>
        <p:spPr>
          <a:xfrm>
            <a:off x="0" y="-2"/>
            <a:ext cx="12191998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8"/>
          <p:cNvSpPr txBox="1"/>
          <p:nvPr/>
        </p:nvSpPr>
        <p:spPr>
          <a:xfrm>
            <a:off x="0" y="2706623"/>
            <a:ext cx="12192000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OFA 2017 Fall Fellows Leader</a:t>
            </a:r>
          </a:p>
        </p:txBody>
      </p:sp>
      <p:sp>
        <p:nvSpPr>
          <p:cNvPr id="136" name="TextBox 3"/>
          <p:cNvSpPr txBox="1"/>
          <p:nvPr/>
        </p:nvSpPr>
        <p:spPr>
          <a:xfrm>
            <a:off x="0" y="3608832"/>
            <a:ext cx="1219200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>
                <a:solidFill>
                  <a:srgbClr val="C6D0D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Fall 2017</a:t>
            </a:r>
          </a:p>
          <a:p>
            <a:pPr algn="ctr">
              <a:defRPr sz="2800">
                <a:solidFill>
                  <a:srgbClr val="C6D0D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 Bobby Brady-Sharp, Training Projects Manager</a:t>
            </a:r>
          </a:p>
        </p:txBody>
      </p:sp>
      <p:pic>
        <p:nvPicPr>
          <p:cNvPr id="137" name="Picture 4" descr="Picture 4"/>
          <p:cNvPicPr>
            <a:picLocks noChangeAspect="1"/>
          </p:cNvPicPr>
          <p:nvPr/>
        </p:nvPicPr>
        <p:blipFill>
          <a:blip r:embed="rId4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2EAB3EE3-B525-664F-8243-CBF1DD50C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600" y="6310325"/>
            <a:ext cx="1219200" cy="419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8"/>
          <p:cNvSpPr txBox="1"/>
          <p:nvPr/>
        </p:nvSpPr>
        <p:spPr>
          <a:xfrm>
            <a:off x="1830703" y="1915159"/>
            <a:ext cx="8530594" cy="302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80000"/>
              </a:lnSpc>
              <a:defRPr sz="55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The Dual-Concern model of conflict resolution is concerned with </a:t>
            </a:r>
            <a:r>
              <a:rPr>
                <a:solidFill>
                  <a:schemeClr val="accent2"/>
                </a:solidFill>
              </a:rPr>
              <a:t>outcomes</a:t>
            </a:r>
            <a:r>
              <a:rPr>
                <a:solidFill>
                  <a:schemeClr val="accent4"/>
                </a:solidFill>
              </a:rPr>
              <a:t> </a:t>
            </a:r>
            <a:r>
              <a:t>of a conflict.</a:t>
            </a:r>
          </a:p>
        </p:txBody>
      </p:sp>
      <p:pic>
        <p:nvPicPr>
          <p:cNvPr id="200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Rectangle 3"/>
          <p:cNvGrpSpPr/>
          <p:nvPr/>
        </p:nvGrpSpPr>
        <p:grpSpPr>
          <a:xfrm>
            <a:off x="2850895" y="459231"/>
            <a:ext cx="3190241" cy="1727201"/>
            <a:chOff x="0" y="0"/>
            <a:chExt cx="3190239" cy="1727200"/>
          </a:xfrm>
        </p:grpSpPr>
        <p:sp>
          <p:nvSpPr>
            <p:cNvPr id="202" name="Rectangle"/>
            <p:cNvSpPr/>
            <p:nvPr/>
          </p:nvSpPr>
          <p:spPr>
            <a:xfrm>
              <a:off x="0" y="0"/>
              <a:ext cx="3190240" cy="17272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203" name="Competing"/>
            <p:cNvSpPr txBox="1"/>
            <p:nvPr/>
          </p:nvSpPr>
          <p:spPr>
            <a:xfrm>
              <a:off x="0" y="595629"/>
              <a:ext cx="3190240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Competing</a:t>
              </a:r>
            </a:p>
          </p:txBody>
        </p:sp>
      </p:grpSp>
      <p:grpSp>
        <p:nvGrpSpPr>
          <p:cNvPr id="207" name="Rectangle 4"/>
          <p:cNvGrpSpPr/>
          <p:nvPr/>
        </p:nvGrpSpPr>
        <p:grpSpPr>
          <a:xfrm>
            <a:off x="6230111" y="459231"/>
            <a:ext cx="3190241" cy="1727201"/>
            <a:chOff x="0" y="0"/>
            <a:chExt cx="3190239" cy="1727200"/>
          </a:xfrm>
        </p:grpSpPr>
        <p:sp>
          <p:nvSpPr>
            <p:cNvPr id="205" name="Rectangle"/>
            <p:cNvSpPr/>
            <p:nvPr/>
          </p:nvSpPr>
          <p:spPr>
            <a:xfrm>
              <a:off x="0" y="0"/>
              <a:ext cx="3190240" cy="17272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206" name="Collaborating"/>
            <p:cNvSpPr txBox="1"/>
            <p:nvPr/>
          </p:nvSpPr>
          <p:spPr>
            <a:xfrm>
              <a:off x="0" y="595629"/>
              <a:ext cx="3190240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Collaborating</a:t>
              </a:r>
            </a:p>
          </p:txBody>
        </p:sp>
      </p:grpSp>
      <p:grpSp>
        <p:nvGrpSpPr>
          <p:cNvPr id="210" name="Rectangle 5"/>
          <p:cNvGrpSpPr/>
          <p:nvPr/>
        </p:nvGrpSpPr>
        <p:grpSpPr>
          <a:xfrm>
            <a:off x="4537456" y="2312416"/>
            <a:ext cx="3190240" cy="1727201"/>
            <a:chOff x="0" y="0"/>
            <a:chExt cx="3190239" cy="1727200"/>
          </a:xfrm>
        </p:grpSpPr>
        <p:sp>
          <p:nvSpPr>
            <p:cNvPr id="208" name="Rectangle"/>
            <p:cNvSpPr/>
            <p:nvPr/>
          </p:nvSpPr>
          <p:spPr>
            <a:xfrm>
              <a:off x="0" y="0"/>
              <a:ext cx="3190240" cy="17272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209" name="Compromising"/>
            <p:cNvSpPr txBox="1"/>
            <p:nvPr/>
          </p:nvSpPr>
          <p:spPr>
            <a:xfrm>
              <a:off x="0" y="595629"/>
              <a:ext cx="3190240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Compromising</a:t>
              </a:r>
            </a:p>
          </p:txBody>
        </p:sp>
      </p:grpSp>
      <p:grpSp>
        <p:nvGrpSpPr>
          <p:cNvPr id="213" name="Rectangle 6"/>
          <p:cNvGrpSpPr/>
          <p:nvPr/>
        </p:nvGrpSpPr>
        <p:grpSpPr>
          <a:xfrm>
            <a:off x="2850895" y="4129023"/>
            <a:ext cx="3190241" cy="1727201"/>
            <a:chOff x="0" y="0"/>
            <a:chExt cx="3190239" cy="1727200"/>
          </a:xfrm>
        </p:grpSpPr>
        <p:sp>
          <p:nvSpPr>
            <p:cNvPr id="211" name="Rectangle"/>
            <p:cNvSpPr/>
            <p:nvPr/>
          </p:nvSpPr>
          <p:spPr>
            <a:xfrm>
              <a:off x="0" y="0"/>
              <a:ext cx="3190240" cy="17272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212" name="Avoiding"/>
            <p:cNvSpPr txBox="1"/>
            <p:nvPr/>
          </p:nvSpPr>
          <p:spPr>
            <a:xfrm>
              <a:off x="0" y="595629"/>
              <a:ext cx="3190240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Avoiding</a:t>
              </a:r>
            </a:p>
          </p:txBody>
        </p:sp>
      </p:grpSp>
      <p:grpSp>
        <p:nvGrpSpPr>
          <p:cNvPr id="216" name="Rectangle 7"/>
          <p:cNvGrpSpPr/>
          <p:nvPr/>
        </p:nvGrpSpPr>
        <p:grpSpPr>
          <a:xfrm>
            <a:off x="6230111" y="4129023"/>
            <a:ext cx="3190241" cy="1727201"/>
            <a:chOff x="0" y="0"/>
            <a:chExt cx="3190239" cy="1727200"/>
          </a:xfrm>
        </p:grpSpPr>
        <p:sp>
          <p:nvSpPr>
            <p:cNvPr id="214" name="Rectangle"/>
            <p:cNvSpPr/>
            <p:nvPr/>
          </p:nvSpPr>
          <p:spPr>
            <a:xfrm>
              <a:off x="0" y="0"/>
              <a:ext cx="3190240" cy="17272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215" name="Accommodating"/>
            <p:cNvSpPr txBox="1"/>
            <p:nvPr/>
          </p:nvSpPr>
          <p:spPr>
            <a:xfrm>
              <a:off x="0" y="595629"/>
              <a:ext cx="3190240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Accommodating</a:t>
              </a:r>
            </a:p>
          </p:txBody>
        </p:sp>
      </p:grpSp>
      <p:sp>
        <p:nvSpPr>
          <p:cNvPr id="217" name="Straight Arrow Connector 9"/>
          <p:cNvSpPr/>
          <p:nvPr/>
        </p:nvSpPr>
        <p:spPr>
          <a:xfrm flipV="1">
            <a:off x="2560320" y="398272"/>
            <a:ext cx="1" cy="5518912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8" name="TextBox 10"/>
          <p:cNvSpPr txBox="1"/>
          <p:nvPr/>
        </p:nvSpPr>
        <p:spPr>
          <a:xfrm rot="16200000">
            <a:off x="-213369" y="2965957"/>
            <a:ext cx="4998722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Assertiveness</a:t>
            </a:r>
          </a:p>
        </p:txBody>
      </p:sp>
      <p:sp>
        <p:nvSpPr>
          <p:cNvPr id="219" name="Straight Arrow Connector 14"/>
          <p:cNvSpPr/>
          <p:nvPr/>
        </p:nvSpPr>
        <p:spPr>
          <a:xfrm>
            <a:off x="2826511" y="6156959"/>
            <a:ext cx="6618225" cy="1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0" name="TextBox 15"/>
          <p:cNvSpPr txBox="1"/>
          <p:nvPr/>
        </p:nvSpPr>
        <p:spPr>
          <a:xfrm>
            <a:off x="2823464" y="6291021"/>
            <a:ext cx="6618225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Cooperativeness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Rectangle 3"/>
          <p:cNvGrpSpPr/>
          <p:nvPr/>
        </p:nvGrpSpPr>
        <p:grpSpPr>
          <a:xfrm>
            <a:off x="3216656" y="1877567"/>
            <a:ext cx="3190240" cy="1727201"/>
            <a:chOff x="0" y="0"/>
            <a:chExt cx="3190239" cy="1727200"/>
          </a:xfrm>
        </p:grpSpPr>
        <p:sp>
          <p:nvSpPr>
            <p:cNvPr id="222" name="Rectangle"/>
            <p:cNvSpPr/>
            <p:nvPr/>
          </p:nvSpPr>
          <p:spPr>
            <a:xfrm>
              <a:off x="0" y="0"/>
              <a:ext cx="3190240" cy="1727200"/>
            </a:xfrm>
            <a:prstGeom prst="rect">
              <a:avLst/>
            </a:prstGeom>
            <a:solidFill>
              <a:srgbClr val="51D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223" name="1. Discussion"/>
            <p:cNvSpPr txBox="1"/>
            <p:nvPr/>
          </p:nvSpPr>
          <p:spPr>
            <a:xfrm>
              <a:off x="0" y="621029"/>
              <a:ext cx="3190240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5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1. Discussion</a:t>
              </a:r>
            </a:p>
          </p:txBody>
        </p:sp>
      </p:grpSp>
      <p:grpSp>
        <p:nvGrpSpPr>
          <p:cNvPr id="227" name="Rectangle 4"/>
          <p:cNvGrpSpPr/>
          <p:nvPr/>
        </p:nvGrpSpPr>
        <p:grpSpPr>
          <a:xfrm>
            <a:off x="6406896" y="1877567"/>
            <a:ext cx="3190241" cy="1727201"/>
            <a:chOff x="0" y="0"/>
            <a:chExt cx="3190239" cy="1727200"/>
          </a:xfrm>
        </p:grpSpPr>
        <p:sp>
          <p:nvSpPr>
            <p:cNvPr id="225" name="Rectangle"/>
            <p:cNvSpPr/>
            <p:nvPr/>
          </p:nvSpPr>
          <p:spPr>
            <a:xfrm>
              <a:off x="0" y="0"/>
              <a:ext cx="3190240" cy="17272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226" name="2. Engagement"/>
            <p:cNvSpPr txBox="1"/>
            <p:nvPr/>
          </p:nvSpPr>
          <p:spPr>
            <a:xfrm>
              <a:off x="0" y="621029"/>
              <a:ext cx="3190240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5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2. Engagement</a:t>
              </a:r>
            </a:p>
          </p:txBody>
        </p:sp>
      </p:grpSp>
      <p:grpSp>
        <p:nvGrpSpPr>
          <p:cNvPr id="230" name="Rectangle 6"/>
          <p:cNvGrpSpPr/>
          <p:nvPr/>
        </p:nvGrpSpPr>
        <p:grpSpPr>
          <a:xfrm>
            <a:off x="3216656" y="3604767"/>
            <a:ext cx="3190240" cy="1727201"/>
            <a:chOff x="0" y="0"/>
            <a:chExt cx="3190239" cy="1727200"/>
          </a:xfrm>
        </p:grpSpPr>
        <p:sp>
          <p:nvSpPr>
            <p:cNvPr id="228" name="Rectangle"/>
            <p:cNvSpPr/>
            <p:nvPr/>
          </p:nvSpPr>
          <p:spPr>
            <a:xfrm>
              <a:off x="0" y="0"/>
              <a:ext cx="3190240" cy="17272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229" name="3. Accommodation"/>
            <p:cNvSpPr txBox="1"/>
            <p:nvPr/>
          </p:nvSpPr>
          <p:spPr>
            <a:xfrm>
              <a:off x="0" y="621029"/>
              <a:ext cx="3190240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5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3. Accommodation</a:t>
              </a:r>
            </a:p>
          </p:txBody>
        </p:sp>
      </p:grpSp>
      <p:grpSp>
        <p:nvGrpSpPr>
          <p:cNvPr id="233" name="Rectangle 7"/>
          <p:cNvGrpSpPr/>
          <p:nvPr/>
        </p:nvGrpSpPr>
        <p:grpSpPr>
          <a:xfrm>
            <a:off x="6406896" y="3604767"/>
            <a:ext cx="3190241" cy="1727201"/>
            <a:chOff x="0" y="0"/>
            <a:chExt cx="3190239" cy="1727200"/>
          </a:xfrm>
        </p:grpSpPr>
        <p:sp>
          <p:nvSpPr>
            <p:cNvPr id="231" name="Rectangle"/>
            <p:cNvSpPr/>
            <p:nvPr/>
          </p:nvSpPr>
          <p:spPr>
            <a:xfrm>
              <a:off x="0" y="0"/>
              <a:ext cx="3190240" cy="1727200"/>
            </a:xfrm>
            <a:prstGeom prst="rect">
              <a:avLst/>
            </a:prstGeom>
            <a:solidFill>
              <a:srgbClr val="51D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232" name="4. Dynamic"/>
            <p:cNvSpPr txBox="1"/>
            <p:nvPr/>
          </p:nvSpPr>
          <p:spPr>
            <a:xfrm>
              <a:off x="0" y="621029"/>
              <a:ext cx="3190240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5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4. Dynamic</a:t>
              </a:r>
            </a:p>
          </p:txBody>
        </p:sp>
      </p:grpSp>
      <p:sp>
        <p:nvSpPr>
          <p:cNvPr id="234" name="TextBox 15"/>
          <p:cNvSpPr txBox="1"/>
          <p:nvPr/>
        </p:nvSpPr>
        <p:spPr>
          <a:xfrm>
            <a:off x="3216655" y="1341069"/>
            <a:ext cx="319024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Emotional restraint</a:t>
            </a:r>
          </a:p>
        </p:txBody>
      </p:sp>
      <p:sp>
        <p:nvSpPr>
          <p:cNvPr id="235" name="TextBox 11"/>
          <p:cNvSpPr txBox="1"/>
          <p:nvPr/>
        </p:nvSpPr>
        <p:spPr>
          <a:xfrm>
            <a:off x="6406896" y="1353261"/>
            <a:ext cx="319024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Emotional expressiveness</a:t>
            </a:r>
          </a:p>
        </p:txBody>
      </p:sp>
      <p:sp>
        <p:nvSpPr>
          <p:cNvPr id="236" name="TextBox 12"/>
          <p:cNvSpPr txBox="1"/>
          <p:nvPr/>
        </p:nvSpPr>
        <p:spPr>
          <a:xfrm>
            <a:off x="1121663" y="2535411"/>
            <a:ext cx="195681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Direct</a:t>
            </a:r>
          </a:p>
        </p:txBody>
      </p:sp>
      <p:sp>
        <p:nvSpPr>
          <p:cNvPr id="237" name="TextBox 13"/>
          <p:cNvSpPr txBox="1"/>
          <p:nvPr/>
        </p:nvSpPr>
        <p:spPr>
          <a:xfrm>
            <a:off x="1011936" y="4315443"/>
            <a:ext cx="1956817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Indirect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" descr="Picture 2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13669" t="13669" b="135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extBox 8"/>
          <p:cNvSpPr txBox="1"/>
          <p:nvPr/>
        </p:nvSpPr>
        <p:spPr>
          <a:xfrm>
            <a:off x="0" y="2759586"/>
            <a:ext cx="12192000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80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Conflict components</a:t>
            </a:r>
          </a:p>
        </p:txBody>
      </p:sp>
      <p:pic>
        <p:nvPicPr>
          <p:cNvPr id="241" name="Picture 4" descr="Picture 4"/>
          <p:cNvPicPr>
            <a:picLocks noChangeAspect="1"/>
          </p:cNvPicPr>
          <p:nvPr/>
        </p:nvPicPr>
        <p:blipFill>
          <a:blip r:embed="rId3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Box 6"/>
          <p:cNvSpPr txBox="1"/>
          <p:nvPr/>
        </p:nvSpPr>
        <p:spPr>
          <a:xfrm>
            <a:off x="1085087" y="1117151"/>
            <a:ext cx="4449440" cy="134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45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Influencing Factor</a:t>
            </a:r>
          </a:p>
        </p:txBody>
      </p:sp>
      <p:sp>
        <p:nvSpPr>
          <p:cNvPr id="244" name="TextBox 7"/>
          <p:cNvSpPr txBox="1"/>
          <p:nvPr/>
        </p:nvSpPr>
        <p:spPr>
          <a:xfrm>
            <a:off x="6266688" y="1117151"/>
            <a:ext cx="4547618" cy="599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Worldview</a:t>
            </a:r>
            <a:r>
              <a:rPr b="0"/>
              <a:t> (and culture) – Paradigm for interpreting the world.</a:t>
            </a:r>
            <a:endParaRPr i="1"/>
          </a:p>
          <a:p>
            <a:pPr marL="342900" indent="-342900">
              <a:buSzPct val="100000"/>
              <a:buFont typeface="Arial"/>
              <a:buChar char="•"/>
              <a:defRPr sz="2400" i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i="1"/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Situation – </a:t>
            </a:r>
            <a:r>
              <a:rPr b="0"/>
              <a:t>Environment, place, time, power dynamics, social context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b="0"/>
          </a:p>
          <a:p>
            <a:pPr>
              <a:defRPr sz="2400" b="1" i="1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*Choice Point – </a:t>
            </a:r>
            <a:r>
              <a:rPr b="0" i="0"/>
              <a:t>What can I do to create an atmosphere conducive to collaboration?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b="0" i="0"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b="0" i="0"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b="0" i="0"/>
          </a:p>
        </p:txBody>
      </p:sp>
      <p:pic>
        <p:nvPicPr>
          <p:cNvPr id="245" name="Picture 11" descr="Picture 11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Box 6"/>
          <p:cNvSpPr txBox="1"/>
          <p:nvPr/>
        </p:nvSpPr>
        <p:spPr>
          <a:xfrm>
            <a:off x="1085087" y="1117151"/>
            <a:ext cx="4449440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45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Framing Factors</a:t>
            </a:r>
          </a:p>
        </p:txBody>
      </p:sp>
      <p:sp>
        <p:nvSpPr>
          <p:cNvPr id="248" name="TextBox 7"/>
          <p:cNvSpPr txBox="1"/>
          <p:nvPr/>
        </p:nvSpPr>
        <p:spPr>
          <a:xfrm>
            <a:off x="6266688" y="1117151"/>
            <a:ext cx="4547618" cy="599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Position </a:t>
            </a:r>
            <a:r>
              <a:rPr b="0"/>
              <a:t>– Demands people make, stances people take (What)</a:t>
            </a:r>
            <a:endParaRPr i="1"/>
          </a:p>
          <a:p>
            <a:pPr marL="342900" indent="-342900">
              <a:buSzPct val="100000"/>
              <a:buFont typeface="Arial"/>
              <a:buChar char="•"/>
              <a:defRPr sz="2400" i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i="1"/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Needs – </a:t>
            </a:r>
            <a:r>
              <a:rPr b="0"/>
              <a:t>Underlying reason for the stance (Why)</a:t>
            </a:r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b="0"/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Reframe– </a:t>
            </a:r>
            <a:r>
              <a:rPr b="0"/>
              <a:t>What is the problem really about? (needs)\</a:t>
            </a:r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b="0"/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Alternatives: </a:t>
            </a:r>
            <a:r>
              <a:rPr b="0"/>
              <a:t>creative choices vs. acting out of habit</a:t>
            </a:r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b="0"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b="0"/>
          </a:p>
        </p:txBody>
      </p:sp>
      <p:pic>
        <p:nvPicPr>
          <p:cNvPr id="249" name="Picture 11" descr="Picture 11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2"/>
          <p:cNvSpPr/>
          <p:nvPr/>
        </p:nvSpPr>
        <p:spPr>
          <a:xfrm>
            <a:off x="0" y="-1238248"/>
            <a:ext cx="12192000" cy="8096248"/>
          </a:xfrm>
          <a:prstGeom prst="rect">
            <a:avLst/>
          </a:prstGeom>
          <a:solidFill>
            <a:srgbClr val="3B44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2" name="Picture 1" descr="Picture 1"/>
          <p:cNvPicPr>
            <a:picLocks noChangeAspect="1"/>
          </p:cNvPicPr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0" y="-1238248"/>
            <a:ext cx="12192000" cy="8096248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extBox 4"/>
          <p:cNvSpPr txBox="1"/>
          <p:nvPr/>
        </p:nvSpPr>
        <p:spPr>
          <a:xfrm>
            <a:off x="0" y="2311568"/>
            <a:ext cx="12192000" cy="219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75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Reframing conflict—</a:t>
            </a:r>
          </a:p>
          <a:p>
            <a:pPr algn="ctr">
              <a:lnSpc>
                <a:spcPct val="80000"/>
              </a:lnSpc>
              <a:defRPr sz="75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a basic model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4" descr="Picture 4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Rectangle 18"/>
          <p:cNvSpPr/>
          <p:nvPr/>
        </p:nvSpPr>
        <p:spPr>
          <a:xfrm>
            <a:off x="1283366" y="4380922"/>
            <a:ext cx="9452813" cy="2057401"/>
          </a:xfrm>
          <a:prstGeom prst="rect">
            <a:avLst/>
          </a:prstGeom>
          <a:solidFill>
            <a:srgbClr val="3B44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TextBox 23"/>
          <p:cNvSpPr txBox="1"/>
          <p:nvPr/>
        </p:nvSpPr>
        <p:spPr>
          <a:xfrm>
            <a:off x="5967662" y="3569756"/>
            <a:ext cx="327660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Directing</a:t>
            </a:r>
          </a:p>
        </p:txBody>
      </p:sp>
      <p:sp>
        <p:nvSpPr>
          <p:cNvPr id="258" name="TextBox 26"/>
          <p:cNvSpPr txBox="1"/>
          <p:nvPr/>
        </p:nvSpPr>
        <p:spPr>
          <a:xfrm>
            <a:off x="5967662" y="1411705"/>
            <a:ext cx="327660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Coaching</a:t>
            </a:r>
          </a:p>
        </p:txBody>
      </p:sp>
      <p:grpSp>
        <p:nvGrpSpPr>
          <p:cNvPr id="261" name="Group 1"/>
          <p:cNvGrpSpPr/>
          <p:nvPr/>
        </p:nvGrpSpPr>
        <p:grpSpPr>
          <a:xfrm>
            <a:off x="1283367" y="276726"/>
            <a:ext cx="2201780" cy="1467490"/>
            <a:chOff x="0" y="0"/>
            <a:chExt cx="2201778" cy="1467489"/>
          </a:xfrm>
        </p:grpSpPr>
        <p:sp>
          <p:nvSpPr>
            <p:cNvPr id="259" name="Rectangle 19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0" name="TextBox 29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A’s position</a:t>
              </a:r>
            </a:p>
          </p:txBody>
        </p:sp>
      </p:grpSp>
      <p:grpSp>
        <p:nvGrpSpPr>
          <p:cNvPr id="264" name="Group 16"/>
          <p:cNvGrpSpPr/>
          <p:nvPr/>
        </p:nvGrpSpPr>
        <p:grpSpPr>
          <a:xfrm>
            <a:off x="8534400" y="254714"/>
            <a:ext cx="2201779" cy="1467490"/>
            <a:chOff x="0" y="0"/>
            <a:chExt cx="2201778" cy="1467489"/>
          </a:xfrm>
        </p:grpSpPr>
        <p:sp>
          <p:nvSpPr>
            <p:cNvPr id="262" name="Rectangle 22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3" name="TextBox 25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B’s position</a:t>
              </a:r>
            </a:p>
          </p:txBody>
        </p:sp>
      </p:grpSp>
      <p:sp>
        <p:nvSpPr>
          <p:cNvPr id="265" name="Straight Arrow Connector 28"/>
          <p:cNvSpPr/>
          <p:nvPr/>
        </p:nvSpPr>
        <p:spPr>
          <a:xfrm>
            <a:off x="3485146" y="991402"/>
            <a:ext cx="1600202" cy="3209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6" name="Straight Arrow Connector 31"/>
          <p:cNvSpPr/>
          <p:nvPr/>
        </p:nvSpPr>
        <p:spPr>
          <a:xfrm>
            <a:off x="6934199" y="1013755"/>
            <a:ext cx="1600202" cy="6984"/>
          </a:xfrm>
          <a:prstGeom prst="line">
            <a:avLst/>
          </a:prstGeom>
          <a:ln w="25400">
            <a:solidFill>
              <a:srgbClr val="3B444D"/>
            </a:solidFill>
            <a:miter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7" name="TextBox 33"/>
          <p:cNvSpPr txBox="1"/>
          <p:nvPr/>
        </p:nvSpPr>
        <p:spPr>
          <a:xfrm>
            <a:off x="2700660" y="564833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Conflict</a:t>
            </a:r>
          </a:p>
        </p:txBody>
      </p:sp>
      <p:grpSp>
        <p:nvGrpSpPr>
          <p:cNvPr id="270" name="Group 34"/>
          <p:cNvGrpSpPr/>
          <p:nvPr/>
        </p:nvGrpSpPr>
        <p:grpSpPr>
          <a:xfrm>
            <a:off x="2384256" y="2410521"/>
            <a:ext cx="2201780" cy="1467490"/>
            <a:chOff x="0" y="0"/>
            <a:chExt cx="2201778" cy="1467489"/>
          </a:xfrm>
        </p:grpSpPr>
        <p:sp>
          <p:nvSpPr>
            <p:cNvPr id="268" name="Rectangle 35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" name="TextBox 36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A’s needs</a:t>
              </a:r>
            </a:p>
          </p:txBody>
        </p:sp>
      </p:grpSp>
      <p:grpSp>
        <p:nvGrpSpPr>
          <p:cNvPr id="273" name="Group 37"/>
          <p:cNvGrpSpPr/>
          <p:nvPr/>
        </p:nvGrpSpPr>
        <p:grpSpPr>
          <a:xfrm>
            <a:off x="7862636" y="2378242"/>
            <a:ext cx="2201780" cy="1467490"/>
            <a:chOff x="0" y="0"/>
            <a:chExt cx="2201778" cy="1467489"/>
          </a:xfrm>
        </p:grpSpPr>
        <p:sp>
          <p:nvSpPr>
            <p:cNvPr id="271" name="Rectangle 38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2" name="TextBox 39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B’s needs</a:t>
              </a:r>
            </a:p>
          </p:txBody>
        </p:sp>
      </p:grpSp>
      <p:sp>
        <p:nvSpPr>
          <p:cNvPr id="274" name="Straight Arrow Connector 40"/>
          <p:cNvSpPr/>
          <p:nvPr/>
        </p:nvSpPr>
        <p:spPr>
          <a:xfrm>
            <a:off x="3124194" y="1803750"/>
            <a:ext cx="360952" cy="524046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5" name="Straight Arrow Connector 41"/>
          <p:cNvSpPr/>
          <p:nvPr/>
        </p:nvSpPr>
        <p:spPr>
          <a:xfrm flipH="1">
            <a:off x="8963527" y="1762642"/>
            <a:ext cx="355359" cy="517873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6" name="TextBox 42"/>
          <p:cNvSpPr txBox="1"/>
          <p:nvPr/>
        </p:nvSpPr>
        <p:spPr>
          <a:xfrm>
            <a:off x="2915223" y="1727623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Why is this happening? </a:t>
            </a:r>
          </a:p>
        </p:txBody>
      </p:sp>
      <p:sp>
        <p:nvSpPr>
          <p:cNvPr id="277" name="TextBox 43"/>
          <p:cNvSpPr txBox="1"/>
          <p:nvPr/>
        </p:nvSpPr>
        <p:spPr>
          <a:xfrm>
            <a:off x="4676271" y="4617175"/>
            <a:ext cx="3096130" cy="485141"/>
          </a:xfrm>
          <a:prstGeom prst="rect">
            <a:avLst/>
          </a:prstGeom>
          <a:solidFill>
            <a:srgbClr val="3B444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Reframing Question:</a:t>
            </a:r>
          </a:p>
        </p:txBody>
      </p:sp>
      <p:sp>
        <p:nvSpPr>
          <p:cNvPr id="278" name="TextBox 44"/>
          <p:cNvSpPr txBox="1"/>
          <p:nvPr/>
        </p:nvSpPr>
        <p:spPr>
          <a:xfrm>
            <a:off x="1973178" y="5078839"/>
            <a:ext cx="8091238" cy="1272541"/>
          </a:xfrm>
          <a:prstGeom prst="rect">
            <a:avLst/>
          </a:prstGeom>
          <a:solidFill>
            <a:srgbClr val="3B444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How can we meet the priority needs of A, while at the same time meet the priority needs of B? What is this conflict REALLY about?</a:t>
            </a:r>
          </a:p>
        </p:txBody>
      </p:sp>
      <p:sp>
        <p:nvSpPr>
          <p:cNvPr id="279" name="Straight Arrow Connector 45"/>
          <p:cNvSpPr/>
          <p:nvPr/>
        </p:nvSpPr>
        <p:spPr>
          <a:xfrm>
            <a:off x="4174954" y="3921116"/>
            <a:ext cx="348922" cy="448965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" name="Straight Arrow Connector 47"/>
          <p:cNvSpPr/>
          <p:nvPr/>
        </p:nvSpPr>
        <p:spPr>
          <a:xfrm flipH="1">
            <a:off x="7862636" y="3886661"/>
            <a:ext cx="385865" cy="483419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1" name="Plaque 50"/>
          <p:cNvSpPr/>
          <p:nvPr/>
        </p:nvSpPr>
        <p:spPr>
          <a:xfrm>
            <a:off x="4523876" y="2449230"/>
            <a:ext cx="3400921" cy="1390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600"/>
                </a:moveTo>
                <a:cubicBezTo>
                  <a:pt x="813" y="3600"/>
                  <a:pt x="1471" y="1988"/>
                  <a:pt x="1471" y="0"/>
                </a:cubicBezTo>
                <a:lnTo>
                  <a:pt x="20129" y="0"/>
                </a:lnTo>
                <a:cubicBezTo>
                  <a:pt x="20129" y="1988"/>
                  <a:pt x="20787" y="3600"/>
                  <a:pt x="21600" y="3600"/>
                </a:cubicBezTo>
                <a:lnTo>
                  <a:pt x="21600" y="18000"/>
                </a:lnTo>
                <a:cubicBezTo>
                  <a:pt x="20787" y="18000"/>
                  <a:pt x="20129" y="19612"/>
                  <a:pt x="20129" y="21600"/>
                </a:cubicBezTo>
                <a:lnTo>
                  <a:pt x="1471" y="21600"/>
                </a:lnTo>
                <a:cubicBezTo>
                  <a:pt x="1471" y="19612"/>
                  <a:pt x="813" y="18000"/>
                  <a:pt x="0" y="18000"/>
                </a:cubicBezTo>
                <a:close/>
              </a:path>
            </a:pathLst>
          </a:custGeom>
          <a:solidFill>
            <a:schemeClr val="accent2">
              <a:alpha val="23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TextBox 51"/>
          <p:cNvSpPr txBox="1"/>
          <p:nvPr/>
        </p:nvSpPr>
        <p:spPr>
          <a:xfrm>
            <a:off x="2915223" y="2843401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COMMON GROUND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4" descr="Picture 4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extBox 26"/>
          <p:cNvSpPr txBox="1"/>
          <p:nvPr/>
        </p:nvSpPr>
        <p:spPr>
          <a:xfrm>
            <a:off x="5967662" y="1411705"/>
            <a:ext cx="327660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Coaching</a:t>
            </a:r>
          </a:p>
        </p:txBody>
      </p:sp>
      <p:grpSp>
        <p:nvGrpSpPr>
          <p:cNvPr id="288" name="Group 1"/>
          <p:cNvGrpSpPr/>
          <p:nvPr/>
        </p:nvGrpSpPr>
        <p:grpSpPr>
          <a:xfrm>
            <a:off x="1283367" y="276726"/>
            <a:ext cx="2201780" cy="1467490"/>
            <a:chOff x="0" y="0"/>
            <a:chExt cx="2201778" cy="1467489"/>
          </a:xfrm>
        </p:grpSpPr>
        <p:sp>
          <p:nvSpPr>
            <p:cNvPr id="286" name="Rectangle 19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TextBox 29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A’s position</a:t>
              </a:r>
            </a:p>
          </p:txBody>
        </p:sp>
      </p:grpSp>
      <p:grpSp>
        <p:nvGrpSpPr>
          <p:cNvPr id="291" name="Group 16"/>
          <p:cNvGrpSpPr/>
          <p:nvPr/>
        </p:nvGrpSpPr>
        <p:grpSpPr>
          <a:xfrm>
            <a:off x="8534400" y="254714"/>
            <a:ext cx="2201779" cy="1467490"/>
            <a:chOff x="0" y="0"/>
            <a:chExt cx="2201778" cy="1467489"/>
          </a:xfrm>
        </p:grpSpPr>
        <p:sp>
          <p:nvSpPr>
            <p:cNvPr id="289" name="Rectangle 22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0" name="TextBox 25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B’s position</a:t>
              </a:r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4" descr="Picture 4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TextBox 26"/>
          <p:cNvSpPr txBox="1"/>
          <p:nvPr/>
        </p:nvSpPr>
        <p:spPr>
          <a:xfrm>
            <a:off x="5967662" y="1411705"/>
            <a:ext cx="327660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Coaching</a:t>
            </a:r>
          </a:p>
        </p:txBody>
      </p:sp>
      <p:grpSp>
        <p:nvGrpSpPr>
          <p:cNvPr id="297" name="Group 1"/>
          <p:cNvGrpSpPr/>
          <p:nvPr/>
        </p:nvGrpSpPr>
        <p:grpSpPr>
          <a:xfrm>
            <a:off x="1283367" y="276726"/>
            <a:ext cx="2201780" cy="1467490"/>
            <a:chOff x="0" y="0"/>
            <a:chExt cx="2201778" cy="1467489"/>
          </a:xfrm>
        </p:grpSpPr>
        <p:sp>
          <p:nvSpPr>
            <p:cNvPr id="295" name="Rectangle 19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6" name="TextBox 29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A’s position</a:t>
              </a:r>
            </a:p>
          </p:txBody>
        </p:sp>
      </p:grpSp>
      <p:grpSp>
        <p:nvGrpSpPr>
          <p:cNvPr id="300" name="Group 16"/>
          <p:cNvGrpSpPr/>
          <p:nvPr/>
        </p:nvGrpSpPr>
        <p:grpSpPr>
          <a:xfrm>
            <a:off x="8534400" y="254714"/>
            <a:ext cx="2201779" cy="1467490"/>
            <a:chOff x="0" y="0"/>
            <a:chExt cx="2201778" cy="1467489"/>
          </a:xfrm>
        </p:grpSpPr>
        <p:sp>
          <p:nvSpPr>
            <p:cNvPr id="298" name="Rectangle 22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" name="TextBox 25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B’s position</a:t>
              </a:r>
            </a:p>
          </p:txBody>
        </p:sp>
      </p:grpSp>
      <p:sp>
        <p:nvSpPr>
          <p:cNvPr id="301" name="Straight Arrow Connector 28"/>
          <p:cNvSpPr/>
          <p:nvPr/>
        </p:nvSpPr>
        <p:spPr>
          <a:xfrm>
            <a:off x="3485146" y="991402"/>
            <a:ext cx="1600202" cy="3209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2" name="Straight Arrow Connector 31"/>
          <p:cNvSpPr/>
          <p:nvPr/>
        </p:nvSpPr>
        <p:spPr>
          <a:xfrm>
            <a:off x="6934199" y="1013755"/>
            <a:ext cx="1600202" cy="6984"/>
          </a:xfrm>
          <a:prstGeom prst="line">
            <a:avLst/>
          </a:prstGeom>
          <a:ln w="25400">
            <a:solidFill>
              <a:srgbClr val="3B444D"/>
            </a:solidFill>
            <a:miter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3" name="TextBox 33"/>
          <p:cNvSpPr txBox="1"/>
          <p:nvPr/>
        </p:nvSpPr>
        <p:spPr>
          <a:xfrm>
            <a:off x="2700660" y="564833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Conflict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Rectangle 11"/>
          <p:cNvGrpSpPr/>
          <p:nvPr/>
        </p:nvGrpSpPr>
        <p:grpSpPr>
          <a:xfrm>
            <a:off x="4671450" y="1549718"/>
            <a:ext cx="4003986" cy="543797"/>
            <a:chOff x="0" y="0"/>
            <a:chExt cx="4003985" cy="543796"/>
          </a:xfrm>
        </p:grpSpPr>
        <p:sp>
          <p:nvSpPr>
            <p:cNvPr id="139" name="Rectangle"/>
            <p:cNvSpPr/>
            <p:nvPr/>
          </p:nvSpPr>
          <p:spPr>
            <a:xfrm>
              <a:off x="-1" y="0"/>
              <a:ext cx="4003987" cy="5437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600"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endParaRPr/>
            </a:p>
          </p:txBody>
        </p:sp>
        <p:sp>
          <p:nvSpPr>
            <p:cNvPr id="140" name="Intro and announcements"/>
            <p:cNvSpPr txBox="1"/>
            <p:nvPr/>
          </p:nvSpPr>
          <p:spPr>
            <a:xfrm>
              <a:off x="-1" y="62348"/>
              <a:ext cx="4003987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43784">
                <a:defRPr sz="260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Intro and announcements</a:t>
              </a:r>
            </a:p>
          </p:txBody>
        </p:sp>
      </p:grpSp>
      <p:grpSp>
        <p:nvGrpSpPr>
          <p:cNvPr id="144" name="Rectangle 22"/>
          <p:cNvGrpSpPr/>
          <p:nvPr/>
        </p:nvGrpSpPr>
        <p:grpSpPr>
          <a:xfrm>
            <a:off x="4671450" y="4447687"/>
            <a:ext cx="5416101" cy="543798"/>
            <a:chOff x="0" y="0"/>
            <a:chExt cx="5416099" cy="543796"/>
          </a:xfrm>
        </p:grpSpPr>
        <p:sp>
          <p:nvSpPr>
            <p:cNvPr id="142" name="Rectangle"/>
            <p:cNvSpPr/>
            <p:nvPr/>
          </p:nvSpPr>
          <p:spPr>
            <a:xfrm>
              <a:off x="-1" y="0"/>
              <a:ext cx="5416101" cy="5437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600"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endParaRPr/>
            </a:p>
          </p:txBody>
        </p:sp>
        <p:sp>
          <p:nvSpPr>
            <p:cNvPr id="143" name="Close and HW"/>
            <p:cNvSpPr txBox="1"/>
            <p:nvPr/>
          </p:nvSpPr>
          <p:spPr>
            <a:xfrm>
              <a:off x="-1" y="62348"/>
              <a:ext cx="5416101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43784">
                <a:defRPr sz="260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Close and HW</a:t>
              </a:r>
            </a:p>
          </p:txBody>
        </p:sp>
      </p:grpSp>
      <p:grpSp>
        <p:nvGrpSpPr>
          <p:cNvPr id="147" name="Rectangle 34"/>
          <p:cNvGrpSpPr/>
          <p:nvPr/>
        </p:nvGrpSpPr>
        <p:grpSpPr>
          <a:xfrm>
            <a:off x="4671450" y="3757421"/>
            <a:ext cx="4003986" cy="543798"/>
            <a:chOff x="0" y="0"/>
            <a:chExt cx="4003985" cy="543796"/>
          </a:xfrm>
        </p:grpSpPr>
        <p:sp>
          <p:nvSpPr>
            <p:cNvPr id="145" name="Rectangle"/>
            <p:cNvSpPr/>
            <p:nvPr/>
          </p:nvSpPr>
          <p:spPr>
            <a:xfrm>
              <a:off x="-1" y="0"/>
              <a:ext cx="4003987" cy="5437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600"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endParaRPr/>
            </a:p>
          </p:txBody>
        </p:sp>
        <p:sp>
          <p:nvSpPr>
            <p:cNvPr id="146" name="Analyzing conflict"/>
            <p:cNvSpPr txBox="1"/>
            <p:nvPr/>
          </p:nvSpPr>
          <p:spPr>
            <a:xfrm>
              <a:off x="-1" y="62348"/>
              <a:ext cx="4003987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43784">
                <a:defRPr sz="260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Analyzing conflict</a:t>
              </a:r>
            </a:p>
          </p:txBody>
        </p:sp>
      </p:grpSp>
      <p:sp>
        <p:nvSpPr>
          <p:cNvPr id="148" name="Rectangle 6"/>
          <p:cNvSpPr txBox="1"/>
          <p:nvPr/>
        </p:nvSpPr>
        <p:spPr>
          <a:xfrm>
            <a:off x="1006998" y="1403275"/>
            <a:ext cx="2866507" cy="686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40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Agenda</a:t>
            </a:r>
          </a:p>
        </p:txBody>
      </p:sp>
      <p:grpSp>
        <p:nvGrpSpPr>
          <p:cNvPr id="151" name="Rectangle 5"/>
          <p:cNvGrpSpPr/>
          <p:nvPr/>
        </p:nvGrpSpPr>
        <p:grpSpPr>
          <a:xfrm>
            <a:off x="4671450" y="2239983"/>
            <a:ext cx="4976263" cy="543798"/>
            <a:chOff x="0" y="0"/>
            <a:chExt cx="4976262" cy="543796"/>
          </a:xfrm>
        </p:grpSpPr>
        <p:sp>
          <p:nvSpPr>
            <p:cNvPr id="149" name="Rectangle"/>
            <p:cNvSpPr/>
            <p:nvPr/>
          </p:nvSpPr>
          <p:spPr>
            <a:xfrm>
              <a:off x="-1" y="0"/>
              <a:ext cx="4976264" cy="5437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600"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endParaRPr/>
            </a:p>
          </p:txBody>
        </p:sp>
        <p:sp>
          <p:nvSpPr>
            <p:cNvPr id="150" name="Conflict components"/>
            <p:cNvSpPr txBox="1"/>
            <p:nvPr/>
          </p:nvSpPr>
          <p:spPr>
            <a:xfrm>
              <a:off x="-1" y="62348"/>
              <a:ext cx="4976264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43784">
                <a:defRPr sz="260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Conflict components</a:t>
              </a:r>
            </a:p>
          </p:txBody>
        </p:sp>
      </p:grpSp>
      <p:grpSp>
        <p:nvGrpSpPr>
          <p:cNvPr id="154" name="Rectangle 8"/>
          <p:cNvGrpSpPr/>
          <p:nvPr/>
        </p:nvGrpSpPr>
        <p:grpSpPr>
          <a:xfrm>
            <a:off x="4671450" y="3010717"/>
            <a:ext cx="5852171" cy="543798"/>
            <a:chOff x="0" y="0"/>
            <a:chExt cx="5852169" cy="543796"/>
          </a:xfrm>
        </p:grpSpPr>
        <p:sp>
          <p:nvSpPr>
            <p:cNvPr id="152" name="Rectangle"/>
            <p:cNvSpPr/>
            <p:nvPr/>
          </p:nvSpPr>
          <p:spPr>
            <a:xfrm>
              <a:off x="0" y="0"/>
              <a:ext cx="5852170" cy="5437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600"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endParaRPr/>
            </a:p>
          </p:txBody>
        </p:sp>
        <p:sp>
          <p:nvSpPr>
            <p:cNvPr id="153" name="Reframing"/>
            <p:cNvSpPr txBox="1"/>
            <p:nvPr/>
          </p:nvSpPr>
          <p:spPr>
            <a:xfrm>
              <a:off x="0" y="62348"/>
              <a:ext cx="5852170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indent="243784">
                <a:defRPr sz="2600"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Reframing</a:t>
              </a:r>
            </a:p>
          </p:txBody>
        </p:sp>
      </p:grpSp>
      <p:pic>
        <p:nvPicPr>
          <p:cNvPr id="155" name="Picture 10" descr="Picture 10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4" descr="Picture 4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extBox 23"/>
          <p:cNvSpPr txBox="1"/>
          <p:nvPr/>
        </p:nvSpPr>
        <p:spPr>
          <a:xfrm>
            <a:off x="5967662" y="3569756"/>
            <a:ext cx="327660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Directing</a:t>
            </a:r>
          </a:p>
        </p:txBody>
      </p:sp>
      <p:sp>
        <p:nvSpPr>
          <p:cNvPr id="307" name="TextBox 26"/>
          <p:cNvSpPr txBox="1"/>
          <p:nvPr/>
        </p:nvSpPr>
        <p:spPr>
          <a:xfrm>
            <a:off x="5967662" y="1411705"/>
            <a:ext cx="327660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Coaching</a:t>
            </a:r>
          </a:p>
        </p:txBody>
      </p:sp>
      <p:grpSp>
        <p:nvGrpSpPr>
          <p:cNvPr id="310" name="Group 1"/>
          <p:cNvGrpSpPr/>
          <p:nvPr/>
        </p:nvGrpSpPr>
        <p:grpSpPr>
          <a:xfrm>
            <a:off x="1283367" y="276726"/>
            <a:ext cx="2201780" cy="1467490"/>
            <a:chOff x="0" y="0"/>
            <a:chExt cx="2201778" cy="1467489"/>
          </a:xfrm>
        </p:grpSpPr>
        <p:sp>
          <p:nvSpPr>
            <p:cNvPr id="308" name="Rectangle 19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9" name="TextBox 29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A’s position</a:t>
              </a:r>
            </a:p>
          </p:txBody>
        </p:sp>
      </p:grpSp>
      <p:grpSp>
        <p:nvGrpSpPr>
          <p:cNvPr id="313" name="Group 16"/>
          <p:cNvGrpSpPr/>
          <p:nvPr/>
        </p:nvGrpSpPr>
        <p:grpSpPr>
          <a:xfrm>
            <a:off x="8534400" y="254714"/>
            <a:ext cx="2201779" cy="1467490"/>
            <a:chOff x="0" y="0"/>
            <a:chExt cx="2201778" cy="1467489"/>
          </a:xfrm>
        </p:grpSpPr>
        <p:sp>
          <p:nvSpPr>
            <p:cNvPr id="311" name="Rectangle 22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2" name="TextBox 25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B’s position</a:t>
              </a:r>
            </a:p>
          </p:txBody>
        </p:sp>
      </p:grpSp>
      <p:sp>
        <p:nvSpPr>
          <p:cNvPr id="314" name="Straight Arrow Connector 28"/>
          <p:cNvSpPr/>
          <p:nvPr/>
        </p:nvSpPr>
        <p:spPr>
          <a:xfrm>
            <a:off x="3485146" y="991402"/>
            <a:ext cx="1600202" cy="3209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5" name="Straight Arrow Connector 31"/>
          <p:cNvSpPr/>
          <p:nvPr/>
        </p:nvSpPr>
        <p:spPr>
          <a:xfrm>
            <a:off x="6934199" y="1013755"/>
            <a:ext cx="1600202" cy="6984"/>
          </a:xfrm>
          <a:prstGeom prst="line">
            <a:avLst/>
          </a:prstGeom>
          <a:ln w="25400">
            <a:solidFill>
              <a:srgbClr val="3B444D"/>
            </a:solidFill>
            <a:miter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6" name="TextBox 33"/>
          <p:cNvSpPr txBox="1"/>
          <p:nvPr/>
        </p:nvSpPr>
        <p:spPr>
          <a:xfrm>
            <a:off x="2700660" y="564833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Conflict</a:t>
            </a:r>
          </a:p>
        </p:txBody>
      </p:sp>
      <p:grpSp>
        <p:nvGrpSpPr>
          <p:cNvPr id="319" name="Group 34"/>
          <p:cNvGrpSpPr/>
          <p:nvPr/>
        </p:nvGrpSpPr>
        <p:grpSpPr>
          <a:xfrm>
            <a:off x="2384256" y="2410521"/>
            <a:ext cx="2201780" cy="1467490"/>
            <a:chOff x="0" y="0"/>
            <a:chExt cx="2201778" cy="1467489"/>
          </a:xfrm>
        </p:grpSpPr>
        <p:sp>
          <p:nvSpPr>
            <p:cNvPr id="317" name="Rectangle 35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8" name="TextBox 36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A’s needs</a:t>
              </a:r>
            </a:p>
          </p:txBody>
        </p:sp>
      </p:grpSp>
      <p:grpSp>
        <p:nvGrpSpPr>
          <p:cNvPr id="322" name="Group 37"/>
          <p:cNvGrpSpPr/>
          <p:nvPr/>
        </p:nvGrpSpPr>
        <p:grpSpPr>
          <a:xfrm>
            <a:off x="7862636" y="2378242"/>
            <a:ext cx="2201780" cy="1467490"/>
            <a:chOff x="0" y="0"/>
            <a:chExt cx="2201778" cy="1467489"/>
          </a:xfrm>
        </p:grpSpPr>
        <p:sp>
          <p:nvSpPr>
            <p:cNvPr id="320" name="Rectangle 38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1" name="TextBox 39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B’s needs</a:t>
              </a:r>
            </a:p>
          </p:txBody>
        </p:sp>
      </p:grpSp>
      <p:sp>
        <p:nvSpPr>
          <p:cNvPr id="323" name="Straight Arrow Connector 40"/>
          <p:cNvSpPr/>
          <p:nvPr/>
        </p:nvSpPr>
        <p:spPr>
          <a:xfrm>
            <a:off x="3124194" y="1803750"/>
            <a:ext cx="360952" cy="524046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4" name="Straight Arrow Connector 41"/>
          <p:cNvSpPr/>
          <p:nvPr/>
        </p:nvSpPr>
        <p:spPr>
          <a:xfrm flipH="1">
            <a:off x="8963527" y="1762642"/>
            <a:ext cx="355359" cy="517873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5" name="TextBox 42"/>
          <p:cNvSpPr txBox="1"/>
          <p:nvPr/>
        </p:nvSpPr>
        <p:spPr>
          <a:xfrm>
            <a:off x="2915223" y="1727623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Why is this happening?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4" descr="Picture 4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Box 23"/>
          <p:cNvSpPr txBox="1"/>
          <p:nvPr/>
        </p:nvSpPr>
        <p:spPr>
          <a:xfrm>
            <a:off x="5967662" y="3569756"/>
            <a:ext cx="327660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Directing</a:t>
            </a:r>
          </a:p>
        </p:txBody>
      </p:sp>
      <p:sp>
        <p:nvSpPr>
          <p:cNvPr id="329" name="TextBox 26"/>
          <p:cNvSpPr txBox="1"/>
          <p:nvPr/>
        </p:nvSpPr>
        <p:spPr>
          <a:xfrm>
            <a:off x="5967662" y="1411705"/>
            <a:ext cx="327660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Coaching</a:t>
            </a:r>
          </a:p>
        </p:txBody>
      </p:sp>
      <p:grpSp>
        <p:nvGrpSpPr>
          <p:cNvPr id="332" name="Group 1"/>
          <p:cNvGrpSpPr/>
          <p:nvPr/>
        </p:nvGrpSpPr>
        <p:grpSpPr>
          <a:xfrm>
            <a:off x="1283367" y="276726"/>
            <a:ext cx="2201780" cy="1467490"/>
            <a:chOff x="0" y="0"/>
            <a:chExt cx="2201778" cy="1467489"/>
          </a:xfrm>
        </p:grpSpPr>
        <p:sp>
          <p:nvSpPr>
            <p:cNvPr id="330" name="Rectangle 19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1" name="TextBox 29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A’s position</a:t>
              </a:r>
            </a:p>
          </p:txBody>
        </p:sp>
      </p:grpSp>
      <p:grpSp>
        <p:nvGrpSpPr>
          <p:cNvPr id="335" name="Group 16"/>
          <p:cNvGrpSpPr/>
          <p:nvPr/>
        </p:nvGrpSpPr>
        <p:grpSpPr>
          <a:xfrm>
            <a:off x="8534400" y="254714"/>
            <a:ext cx="2201779" cy="1467490"/>
            <a:chOff x="0" y="0"/>
            <a:chExt cx="2201778" cy="1467489"/>
          </a:xfrm>
        </p:grpSpPr>
        <p:sp>
          <p:nvSpPr>
            <p:cNvPr id="333" name="Rectangle 22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4" name="TextBox 25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B’s position</a:t>
              </a:r>
            </a:p>
          </p:txBody>
        </p:sp>
      </p:grpSp>
      <p:sp>
        <p:nvSpPr>
          <p:cNvPr id="336" name="Straight Arrow Connector 28"/>
          <p:cNvSpPr/>
          <p:nvPr/>
        </p:nvSpPr>
        <p:spPr>
          <a:xfrm>
            <a:off x="3485146" y="991402"/>
            <a:ext cx="1600202" cy="3209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7" name="Straight Arrow Connector 31"/>
          <p:cNvSpPr/>
          <p:nvPr/>
        </p:nvSpPr>
        <p:spPr>
          <a:xfrm>
            <a:off x="6934199" y="1013755"/>
            <a:ext cx="1600202" cy="6984"/>
          </a:xfrm>
          <a:prstGeom prst="line">
            <a:avLst/>
          </a:prstGeom>
          <a:ln w="25400">
            <a:solidFill>
              <a:srgbClr val="3B444D"/>
            </a:solidFill>
            <a:miter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8" name="TextBox 33"/>
          <p:cNvSpPr txBox="1"/>
          <p:nvPr/>
        </p:nvSpPr>
        <p:spPr>
          <a:xfrm>
            <a:off x="2700660" y="564833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Conflict</a:t>
            </a:r>
          </a:p>
        </p:txBody>
      </p:sp>
      <p:grpSp>
        <p:nvGrpSpPr>
          <p:cNvPr id="341" name="Group 34"/>
          <p:cNvGrpSpPr/>
          <p:nvPr/>
        </p:nvGrpSpPr>
        <p:grpSpPr>
          <a:xfrm>
            <a:off x="2384256" y="2410521"/>
            <a:ext cx="2201780" cy="1467490"/>
            <a:chOff x="0" y="0"/>
            <a:chExt cx="2201778" cy="1467489"/>
          </a:xfrm>
        </p:grpSpPr>
        <p:sp>
          <p:nvSpPr>
            <p:cNvPr id="339" name="Rectangle 35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0" name="TextBox 36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A’s needs</a:t>
              </a:r>
            </a:p>
          </p:txBody>
        </p:sp>
      </p:grpSp>
      <p:grpSp>
        <p:nvGrpSpPr>
          <p:cNvPr id="344" name="Group 37"/>
          <p:cNvGrpSpPr/>
          <p:nvPr/>
        </p:nvGrpSpPr>
        <p:grpSpPr>
          <a:xfrm>
            <a:off x="7862636" y="2378242"/>
            <a:ext cx="2201780" cy="1467490"/>
            <a:chOff x="0" y="0"/>
            <a:chExt cx="2201778" cy="1467489"/>
          </a:xfrm>
        </p:grpSpPr>
        <p:sp>
          <p:nvSpPr>
            <p:cNvPr id="342" name="Rectangle 38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3" name="TextBox 39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B’s needs</a:t>
              </a:r>
            </a:p>
          </p:txBody>
        </p:sp>
      </p:grpSp>
      <p:sp>
        <p:nvSpPr>
          <p:cNvPr id="345" name="Straight Arrow Connector 40"/>
          <p:cNvSpPr/>
          <p:nvPr/>
        </p:nvSpPr>
        <p:spPr>
          <a:xfrm>
            <a:off x="3124194" y="1803750"/>
            <a:ext cx="360952" cy="524046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6" name="Straight Arrow Connector 41"/>
          <p:cNvSpPr/>
          <p:nvPr/>
        </p:nvSpPr>
        <p:spPr>
          <a:xfrm flipH="1">
            <a:off x="8963527" y="1762642"/>
            <a:ext cx="355359" cy="517873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7" name="TextBox 42"/>
          <p:cNvSpPr txBox="1"/>
          <p:nvPr/>
        </p:nvSpPr>
        <p:spPr>
          <a:xfrm>
            <a:off x="2915223" y="1727623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Why is this happening? </a:t>
            </a:r>
          </a:p>
        </p:txBody>
      </p:sp>
      <p:sp>
        <p:nvSpPr>
          <p:cNvPr id="348" name="Plaque 50"/>
          <p:cNvSpPr/>
          <p:nvPr/>
        </p:nvSpPr>
        <p:spPr>
          <a:xfrm>
            <a:off x="4523876" y="2449230"/>
            <a:ext cx="3400921" cy="1390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600"/>
                </a:moveTo>
                <a:cubicBezTo>
                  <a:pt x="813" y="3600"/>
                  <a:pt x="1471" y="1988"/>
                  <a:pt x="1471" y="0"/>
                </a:cubicBezTo>
                <a:lnTo>
                  <a:pt x="20129" y="0"/>
                </a:lnTo>
                <a:cubicBezTo>
                  <a:pt x="20129" y="1988"/>
                  <a:pt x="20787" y="3600"/>
                  <a:pt x="21600" y="3600"/>
                </a:cubicBezTo>
                <a:lnTo>
                  <a:pt x="21600" y="18000"/>
                </a:lnTo>
                <a:cubicBezTo>
                  <a:pt x="20787" y="18000"/>
                  <a:pt x="20129" y="19612"/>
                  <a:pt x="20129" y="21600"/>
                </a:cubicBezTo>
                <a:lnTo>
                  <a:pt x="1471" y="21600"/>
                </a:lnTo>
                <a:cubicBezTo>
                  <a:pt x="1471" y="19612"/>
                  <a:pt x="813" y="18000"/>
                  <a:pt x="0" y="18000"/>
                </a:cubicBezTo>
                <a:close/>
              </a:path>
            </a:pathLst>
          </a:custGeom>
          <a:solidFill>
            <a:schemeClr val="accent2">
              <a:alpha val="23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TextBox 51"/>
          <p:cNvSpPr txBox="1"/>
          <p:nvPr/>
        </p:nvSpPr>
        <p:spPr>
          <a:xfrm>
            <a:off x="2915223" y="2843401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COMMON GROUND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4" descr="Picture 4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Rectangle 18"/>
          <p:cNvSpPr/>
          <p:nvPr/>
        </p:nvSpPr>
        <p:spPr>
          <a:xfrm>
            <a:off x="1283366" y="4380922"/>
            <a:ext cx="9452813" cy="2057401"/>
          </a:xfrm>
          <a:prstGeom prst="rect">
            <a:avLst/>
          </a:prstGeom>
          <a:solidFill>
            <a:srgbClr val="3B44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TextBox 23"/>
          <p:cNvSpPr txBox="1"/>
          <p:nvPr/>
        </p:nvSpPr>
        <p:spPr>
          <a:xfrm>
            <a:off x="5967662" y="3569756"/>
            <a:ext cx="327660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Directing</a:t>
            </a:r>
          </a:p>
        </p:txBody>
      </p:sp>
      <p:sp>
        <p:nvSpPr>
          <p:cNvPr id="354" name="TextBox 26"/>
          <p:cNvSpPr txBox="1"/>
          <p:nvPr/>
        </p:nvSpPr>
        <p:spPr>
          <a:xfrm>
            <a:off x="5967662" y="1411705"/>
            <a:ext cx="327660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Coaching</a:t>
            </a:r>
          </a:p>
        </p:txBody>
      </p:sp>
      <p:grpSp>
        <p:nvGrpSpPr>
          <p:cNvPr id="357" name="Group 1"/>
          <p:cNvGrpSpPr/>
          <p:nvPr/>
        </p:nvGrpSpPr>
        <p:grpSpPr>
          <a:xfrm>
            <a:off x="1283367" y="276726"/>
            <a:ext cx="2201780" cy="1467490"/>
            <a:chOff x="0" y="0"/>
            <a:chExt cx="2201778" cy="1467489"/>
          </a:xfrm>
        </p:grpSpPr>
        <p:sp>
          <p:nvSpPr>
            <p:cNvPr id="355" name="Rectangle 19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6" name="TextBox 29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A’s position</a:t>
              </a:r>
            </a:p>
          </p:txBody>
        </p:sp>
      </p:grpSp>
      <p:grpSp>
        <p:nvGrpSpPr>
          <p:cNvPr id="360" name="Group 16"/>
          <p:cNvGrpSpPr/>
          <p:nvPr/>
        </p:nvGrpSpPr>
        <p:grpSpPr>
          <a:xfrm>
            <a:off x="8534400" y="254714"/>
            <a:ext cx="2201779" cy="1467490"/>
            <a:chOff x="0" y="0"/>
            <a:chExt cx="2201778" cy="1467489"/>
          </a:xfrm>
        </p:grpSpPr>
        <p:sp>
          <p:nvSpPr>
            <p:cNvPr id="358" name="Rectangle 22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9" name="TextBox 25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B’s position</a:t>
              </a:r>
            </a:p>
          </p:txBody>
        </p:sp>
      </p:grpSp>
      <p:sp>
        <p:nvSpPr>
          <p:cNvPr id="361" name="Straight Arrow Connector 28"/>
          <p:cNvSpPr/>
          <p:nvPr/>
        </p:nvSpPr>
        <p:spPr>
          <a:xfrm>
            <a:off x="3485146" y="991402"/>
            <a:ext cx="1600202" cy="3209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2" name="Straight Arrow Connector 31"/>
          <p:cNvSpPr/>
          <p:nvPr/>
        </p:nvSpPr>
        <p:spPr>
          <a:xfrm>
            <a:off x="6934199" y="1013755"/>
            <a:ext cx="1600202" cy="6984"/>
          </a:xfrm>
          <a:prstGeom prst="line">
            <a:avLst/>
          </a:prstGeom>
          <a:ln w="25400">
            <a:solidFill>
              <a:srgbClr val="3B444D"/>
            </a:solidFill>
            <a:miter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3" name="TextBox 33"/>
          <p:cNvSpPr txBox="1"/>
          <p:nvPr/>
        </p:nvSpPr>
        <p:spPr>
          <a:xfrm>
            <a:off x="2700660" y="564833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Conflict</a:t>
            </a:r>
          </a:p>
        </p:txBody>
      </p:sp>
      <p:grpSp>
        <p:nvGrpSpPr>
          <p:cNvPr id="366" name="Group 34"/>
          <p:cNvGrpSpPr/>
          <p:nvPr/>
        </p:nvGrpSpPr>
        <p:grpSpPr>
          <a:xfrm>
            <a:off x="2384256" y="2410521"/>
            <a:ext cx="2201780" cy="1467490"/>
            <a:chOff x="0" y="0"/>
            <a:chExt cx="2201778" cy="1467489"/>
          </a:xfrm>
        </p:grpSpPr>
        <p:sp>
          <p:nvSpPr>
            <p:cNvPr id="364" name="Rectangle 35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5" name="TextBox 36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A’s needs</a:t>
              </a:r>
            </a:p>
          </p:txBody>
        </p:sp>
      </p:grpSp>
      <p:grpSp>
        <p:nvGrpSpPr>
          <p:cNvPr id="369" name="Group 37"/>
          <p:cNvGrpSpPr/>
          <p:nvPr/>
        </p:nvGrpSpPr>
        <p:grpSpPr>
          <a:xfrm>
            <a:off x="7862636" y="2378242"/>
            <a:ext cx="2201780" cy="1467490"/>
            <a:chOff x="0" y="0"/>
            <a:chExt cx="2201778" cy="1467489"/>
          </a:xfrm>
        </p:grpSpPr>
        <p:sp>
          <p:nvSpPr>
            <p:cNvPr id="367" name="Rectangle 38"/>
            <p:cNvSpPr/>
            <p:nvPr/>
          </p:nvSpPr>
          <p:spPr>
            <a:xfrm>
              <a:off x="0" y="-1"/>
              <a:ext cx="2201779" cy="146749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8" name="TextBox 39"/>
            <p:cNvSpPr txBox="1"/>
            <p:nvPr/>
          </p:nvSpPr>
          <p:spPr>
            <a:xfrm>
              <a:off x="0" y="535191"/>
              <a:ext cx="2201779" cy="48514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</a:lstStyle>
            <a:p>
              <a:r>
                <a:t>B’s needs</a:t>
              </a:r>
            </a:p>
          </p:txBody>
        </p:sp>
      </p:grpSp>
      <p:sp>
        <p:nvSpPr>
          <p:cNvPr id="370" name="Straight Arrow Connector 40"/>
          <p:cNvSpPr/>
          <p:nvPr/>
        </p:nvSpPr>
        <p:spPr>
          <a:xfrm>
            <a:off x="3124194" y="1803750"/>
            <a:ext cx="360952" cy="524046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1" name="Straight Arrow Connector 41"/>
          <p:cNvSpPr/>
          <p:nvPr/>
        </p:nvSpPr>
        <p:spPr>
          <a:xfrm flipH="1">
            <a:off x="8963527" y="1762642"/>
            <a:ext cx="355359" cy="517873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2" name="TextBox 42"/>
          <p:cNvSpPr txBox="1"/>
          <p:nvPr/>
        </p:nvSpPr>
        <p:spPr>
          <a:xfrm>
            <a:off x="2915223" y="1727623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Why is this happening? </a:t>
            </a:r>
          </a:p>
        </p:txBody>
      </p:sp>
      <p:sp>
        <p:nvSpPr>
          <p:cNvPr id="373" name="TextBox 43"/>
          <p:cNvSpPr txBox="1"/>
          <p:nvPr/>
        </p:nvSpPr>
        <p:spPr>
          <a:xfrm>
            <a:off x="4676271" y="4617175"/>
            <a:ext cx="3096130" cy="485141"/>
          </a:xfrm>
          <a:prstGeom prst="rect">
            <a:avLst/>
          </a:prstGeom>
          <a:solidFill>
            <a:srgbClr val="3B444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Reframing Question:</a:t>
            </a:r>
          </a:p>
        </p:txBody>
      </p:sp>
      <p:sp>
        <p:nvSpPr>
          <p:cNvPr id="374" name="TextBox 44"/>
          <p:cNvSpPr txBox="1"/>
          <p:nvPr/>
        </p:nvSpPr>
        <p:spPr>
          <a:xfrm>
            <a:off x="1973178" y="5078839"/>
            <a:ext cx="8091238" cy="1272541"/>
          </a:xfrm>
          <a:prstGeom prst="rect">
            <a:avLst/>
          </a:prstGeom>
          <a:solidFill>
            <a:srgbClr val="3B444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How can we meet the priority needs of A, while at the same time meet the priority needs of B? What is this conflict REALLY about?</a:t>
            </a:r>
          </a:p>
        </p:txBody>
      </p:sp>
      <p:sp>
        <p:nvSpPr>
          <p:cNvPr id="375" name="Straight Arrow Connector 45"/>
          <p:cNvSpPr/>
          <p:nvPr/>
        </p:nvSpPr>
        <p:spPr>
          <a:xfrm>
            <a:off x="4174954" y="3921116"/>
            <a:ext cx="348922" cy="448965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6" name="Straight Arrow Connector 47"/>
          <p:cNvSpPr/>
          <p:nvPr/>
        </p:nvSpPr>
        <p:spPr>
          <a:xfrm flipH="1">
            <a:off x="7862636" y="3886661"/>
            <a:ext cx="385865" cy="483419"/>
          </a:xfrm>
          <a:prstGeom prst="line">
            <a:avLst/>
          </a:prstGeom>
          <a:ln w="25400">
            <a:solidFill>
              <a:srgbClr val="3B444D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7" name="Plaque 50"/>
          <p:cNvSpPr/>
          <p:nvPr/>
        </p:nvSpPr>
        <p:spPr>
          <a:xfrm>
            <a:off x="4523876" y="2449230"/>
            <a:ext cx="3400921" cy="1390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600"/>
                </a:moveTo>
                <a:cubicBezTo>
                  <a:pt x="813" y="3600"/>
                  <a:pt x="1471" y="1988"/>
                  <a:pt x="1471" y="0"/>
                </a:cubicBezTo>
                <a:lnTo>
                  <a:pt x="20129" y="0"/>
                </a:lnTo>
                <a:cubicBezTo>
                  <a:pt x="20129" y="1988"/>
                  <a:pt x="20787" y="3600"/>
                  <a:pt x="21600" y="3600"/>
                </a:cubicBezTo>
                <a:lnTo>
                  <a:pt x="21600" y="18000"/>
                </a:lnTo>
                <a:cubicBezTo>
                  <a:pt x="20787" y="18000"/>
                  <a:pt x="20129" y="19612"/>
                  <a:pt x="20129" y="21600"/>
                </a:cubicBezTo>
                <a:lnTo>
                  <a:pt x="1471" y="21600"/>
                </a:lnTo>
                <a:cubicBezTo>
                  <a:pt x="1471" y="19612"/>
                  <a:pt x="813" y="18000"/>
                  <a:pt x="0" y="18000"/>
                </a:cubicBezTo>
                <a:close/>
              </a:path>
            </a:pathLst>
          </a:custGeom>
          <a:solidFill>
            <a:schemeClr val="accent2">
              <a:alpha val="23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TextBox 51"/>
          <p:cNvSpPr txBox="1"/>
          <p:nvPr/>
        </p:nvSpPr>
        <p:spPr>
          <a:xfrm>
            <a:off x="2915223" y="2843401"/>
            <a:ext cx="661822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COMMON GROUND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Box 8"/>
          <p:cNvSpPr txBox="1"/>
          <p:nvPr/>
        </p:nvSpPr>
        <p:spPr>
          <a:xfrm>
            <a:off x="1294161" y="1936750"/>
            <a:ext cx="9603678" cy="298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80000"/>
              </a:lnSpc>
              <a:defRPr sz="5400" b="1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Reframing question: </a:t>
            </a:r>
          </a:p>
          <a:p>
            <a:pPr defTabSz="457200">
              <a:lnSpc>
                <a:spcPct val="80000"/>
              </a:lnSpc>
              <a:defRPr sz="5400" b="1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rPr>
                <a:solidFill>
                  <a:srgbClr val="FFFFFF"/>
                </a:solidFill>
              </a:rPr>
              <a:t>How can we meet the priority needs of A, while still meeting the priority needs of B?</a:t>
            </a:r>
          </a:p>
        </p:txBody>
      </p:sp>
      <p:pic>
        <p:nvPicPr>
          <p:cNvPr id="381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Box 6"/>
          <p:cNvSpPr txBox="1"/>
          <p:nvPr/>
        </p:nvSpPr>
        <p:spPr>
          <a:xfrm>
            <a:off x="1085087" y="1117151"/>
            <a:ext cx="4449440" cy="134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45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Reframing questions</a:t>
            </a:r>
          </a:p>
        </p:txBody>
      </p:sp>
      <p:sp>
        <p:nvSpPr>
          <p:cNvPr id="384" name="TextBox 7"/>
          <p:cNvSpPr txBox="1"/>
          <p:nvPr/>
        </p:nvSpPr>
        <p:spPr>
          <a:xfrm>
            <a:off x="6266688" y="1117151"/>
            <a:ext cx="4547618" cy="442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Takes time</a:t>
            </a:r>
            <a:endParaRPr i="1"/>
          </a:p>
          <a:p>
            <a:pPr marL="342900" indent="-342900">
              <a:buSzPct val="100000"/>
              <a:buFont typeface="Arial"/>
              <a:buChar char="•"/>
              <a:defRPr sz="2400" i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i="1"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Creates alternatives and options to resolve the conflict</a:t>
            </a:r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This an example of not compromising – At a root level, each person has a need for X,Y,Z</a:t>
            </a:r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pic>
        <p:nvPicPr>
          <p:cNvPr id="385" name="Picture 11" descr="Picture 11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Box 8"/>
          <p:cNvSpPr txBox="1"/>
          <p:nvPr/>
        </p:nvSpPr>
        <p:spPr>
          <a:xfrm>
            <a:off x="1290490" y="2277110"/>
            <a:ext cx="9611020" cy="230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80000"/>
              </a:lnSpc>
              <a:defRPr sz="54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In order to effectively reframe the conflict, you will need to ask </a:t>
            </a:r>
            <a:r>
              <a:rPr>
                <a:solidFill>
                  <a:schemeClr val="accent2"/>
                </a:solidFill>
              </a:rPr>
              <a:t>probing questions.</a:t>
            </a:r>
          </a:p>
        </p:txBody>
      </p:sp>
      <p:pic>
        <p:nvPicPr>
          <p:cNvPr id="388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Box 8"/>
          <p:cNvSpPr txBox="1"/>
          <p:nvPr/>
        </p:nvSpPr>
        <p:spPr>
          <a:xfrm>
            <a:off x="1849786" y="1936750"/>
            <a:ext cx="8492428" cy="298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80000"/>
              </a:lnSpc>
              <a:defRPr sz="5400" b="1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Probing</a:t>
            </a:r>
            <a:r>
              <a:rPr>
                <a:solidFill>
                  <a:srgbClr val="FFFFFF"/>
                </a:solidFill>
              </a:rPr>
              <a:t> is critical as a mediator —the goal is to surface underlying needs, feelings, and concerns.</a:t>
            </a:r>
          </a:p>
        </p:txBody>
      </p:sp>
      <p:pic>
        <p:nvPicPr>
          <p:cNvPr id="391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Box 8"/>
          <p:cNvSpPr txBox="1"/>
          <p:nvPr/>
        </p:nvSpPr>
        <p:spPr>
          <a:xfrm>
            <a:off x="1398142" y="1596389"/>
            <a:ext cx="9395715" cy="366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80000"/>
              </a:lnSpc>
              <a:defRPr sz="54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Once you get to the root </a:t>
            </a:r>
          </a:p>
          <a:p>
            <a:pPr defTabSz="457200">
              <a:lnSpc>
                <a:spcPct val="80000"/>
              </a:lnSpc>
              <a:defRPr sz="54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of the conflict, a good mediator will align </a:t>
            </a:r>
            <a:r>
              <a:rPr>
                <a:solidFill>
                  <a:schemeClr val="accent2"/>
                </a:solidFill>
              </a:rPr>
              <a:t>intent </a:t>
            </a:r>
            <a:r>
              <a:t>and </a:t>
            </a:r>
            <a:r>
              <a:rPr>
                <a:solidFill>
                  <a:schemeClr val="accent2"/>
                </a:solidFill>
              </a:rPr>
              <a:t>impact</a:t>
            </a:r>
            <a:r>
              <a:t> of each party through </a:t>
            </a:r>
            <a:r>
              <a:rPr>
                <a:solidFill>
                  <a:schemeClr val="accent2"/>
                </a:solidFill>
              </a:rPr>
              <a:t>informing</a:t>
            </a:r>
            <a:r>
              <a:t> the needs.</a:t>
            </a:r>
          </a:p>
        </p:txBody>
      </p:sp>
      <p:pic>
        <p:nvPicPr>
          <p:cNvPr id="394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Box 8"/>
          <p:cNvSpPr txBox="1"/>
          <p:nvPr/>
        </p:nvSpPr>
        <p:spPr>
          <a:xfrm>
            <a:off x="1550179" y="1936750"/>
            <a:ext cx="9091642" cy="298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ct val="80000"/>
              </a:lnSpc>
              <a:defRPr sz="54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“So it seems to me that the problem is actually that A has a need for X, and B has a need for Y.”</a:t>
            </a:r>
          </a:p>
        </p:txBody>
      </p:sp>
      <p:pic>
        <p:nvPicPr>
          <p:cNvPr id="397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extBox 3"/>
          <p:cNvSpPr txBox="1"/>
          <p:nvPr/>
        </p:nvSpPr>
        <p:spPr>
          <a:xfrm>
            <a:off x="1106994" y="2622550"/>
            <a:ext cx="9978012" cy="211074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80000"/>
              </a:lnSpc>
              <a:defRPr sz="130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Beginning</a:t>
            </a:r>
          </a:p>
        </p:txBody>
      </p:sp>
      <p:sp>
        <p:nvSpPr>
          <p:cNvPr id="401" name="Rectangle 5"/>
          <p:cNvSpPr txBox="1"/>
          <p:nvPr/>
        </p:nvSpPr>
        <p:spPr>
          <a:xfrm>
            <a:off x="2386753" y="2124710"/>
            <a:ext cx="741850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80000"/>
              </a:lnSpc>
              <a:defRPr sz="2600" b="1" spc="300"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A CONFLICT RESOLUTION FRAMEWORK: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10"/>
          <p:cNvSpPr txBox="1"/>
          <p:nvPr/>
        </p:nvSpPr>
        <p:spPr>
          <a:xfrm>
            <a:off x="6245411" y="1227284"/>
            <a:ext cx="4129647" cy="381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20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We will meet for 90 minutes</a:t>
            </a:r>
          </a:p>
        </p:txBody>
      </p:sp>
      <p:sp>
        <p:nvSpPr>
          <p:cNvPr id="158" name="TextBox 15">
            <a:hlinkClick r:id="rId2"/>
          </p:cNvPr>
          <p:cNvSpPr txBox="1"/>
          <p:nvPr/>
        </p:nvSpPr>
        <p:spPr>
          <a:xfrm>
            <a:off x="6234550" y="2350793"/>
            <a:ext cx="4129647" cy="69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20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You will need a pen and paper or means of taking notes</a:t>
            </a:r>
          </a:p>
        </p:txBody>
      </p:sp>
      <p:sp>
        <p:nvSpPr>
          <p:cNvPr id="159" name="TextBox 16"/>
          <p:cNvSpPr txBox="1"/>
          <p:nvPr/>
        </p:nvSpPr>
        <p:spPr>
          <a:xfrm>
            <a:off x="6220745" y="5186472"/>
            <a:ext cx="4682609" cy="381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20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Please tweet -- #OFAFellows </a:t>
            </a:r>
          </a:p>
        </p:txBody>
      </p:sp>
      <p:sp>
        <p:nvSpPr>
          <p:cNvPr id="160" name="TextBox 21">
            <a:hlinkClick r:id="rId2"/>
          </p:cNvPr>
          <p:cNvSpPr txBox="1"/>
          <p:nvPr/>
        </p:nvSpPr>
        <p:spPr>
          <a:xfrm>
            <a:off x="6220745" y="3636871"/>
            <a:ext cx="4459062" cy="69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/>
          <a:p>
            <a:pPr>
              <a:defRPr sz="20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recording of this call will be </a:t>
            </a:r>
          </a:p>
          <a:p>
            <a:pPr>
              <a:defRPr sz="20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available later this week. </a:t>
            </a:r>
          </a:p>
        </p:txBody>
      </p:sp>
      <p:pic>
        <p:nvPicPr>
          <p:cNvPr id="161" name="Picture 24" descr="Picture 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2324" y="3610304"/>
            <a:ext cx="862607" cy="741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icture 27" descr="Picture 27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99924" y="4968966"/>
            <a:ext cx="769271" cy="782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57187" y="920716"/>
            <a:ext cx="1009731" cy="981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65199" y="2142178"/>
            <a:ext cx="805007" cy="107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22"/>
          <p:cNvSpPr txBox="1"/>
          <p:nvPr/>
        </p:nvSpPr>
        <p:spPr>
          <a:xfrm>
            <a:off x="995424" y="1047872"/>
            <a:ext cx="2866507" cy="686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40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Logistics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Box 6"/>
          <p:cNvSpPr txBox="1"/>
          <p:nvPr/>
        </p:nvSpPr>
        <p:spPr>
          <a:xfrm>
            <a:off x="1085087" y="1117151"/>
            <a:ext cx="4449440" cy="134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45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Beginning resolution</a:t>
            </a:r>
          </a:p>
        </p:txBody>
      </p:sp>
      <p:sp>
        <p:nvSpPr>
          <p:cNvPr id="404" name="TextBox 7"/>
          <p:cNvSpPr txBox="1"/>
          <p:nvPr/>
        </p:nvSpPr>
        <p:spPr>
          <a:xfrm>
            <a:off x="6266688" y="1117151"/>
            <a:ext cx="4547618" cy="481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Set Context</a:t>
            </a:r>
            <a:endParaRPr i="1"/>
          </a:p>
          <a:p>
            <a:pPr marL="342900" indent="-342900">
              <a:buSzPct val="100000"/>
              <a:buFont typeface="Arial"/>
              <a:buChar char="•"/>
              <a:defRPr sz="2400" i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i="1"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Build warm climate – are you creating a situation that is good for all parties?</a:t>
            </a:r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Establish rapport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Identify influencing factors</a:t>
            </a:r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pic>
        <p:nvPicPr>
          <p:cNvPr id="405" name="Picture 11" descr="Picture 11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extBox 3"/>
          <p:cNvSpPr txBox="1"/>
          <p:nvPr/>
        </p:nvSpPr>
        <p:spPr>
          <a:xfrm>
            <a:off x="1106994" y="2622550"/>
            <a:ext cx="9978012" cy="211074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80000"/>
              </a:lnSpc>
              <a:defRPr sz="130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Middle</a:t>
            </a:r>
          </a:p>
        </p:txBody>
      </p:sp>
      <p:sp>
        <p:nvSpPr>
          <p:cNvPr id="409" name="Rectangle 5"/>
          <p:cNvSpPr txBox="1"/>
          <p:nvPr/>
        </p:nvSpPr>
        <p:spPr>
          <a:xfrm>
            <a:off x="2386753" y="2124710"/>
            <a:ext cx="741850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80000"/>
              </a:lnSpc>
              <a:defRPr sz="2600" b="1" spc="300"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A CONFLICT RESOLUTION FRAMEWORK: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Box 6"/>
          <p:cNvSpPr txBox="1"/>
          <p:nvPr/>
        </p:nvSpPr>
        <p:spPr>
          <a:xfrm>
            <a:off x="1085087" y="1117151"/>
            <a:ext cx="4449440" cy="134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45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Middle</a:t>
            </a:r>
          </a:p>
          <a:p>
            <a:pPr>
              <a:lnSpc>
                <a:spcPct val="80000"/>
              </a:lnSpc>
              <a:defRPr sz="45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resolution</a:t>
            </a:r>
          </a:p>
        </p:txBody>
      </p:sp>
      <p:sp>
        <p:nvSpPr>
          <p:cNvPr id="412" name="TextBox 7"/>
          <p:cNvSpPr txBox="1"/>
          <p:nvPr/>
        </p:nvSpPr>
        <p:spPr>
          <a:xfrm>
            <a:off x="6266688" y="1117151"/>
            <a:ext cx="4547618" cy="717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Identify each parties positions/issues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Probe for underlying concerns, feelings, and need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Push both parties to begin reframing conflict towards their needs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Paraphrase content and feelings being heard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pic>
        <p:nvPicPr>
          <p:cNvPr id="413" name="Picture 11" descr="Picture 11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TextBox 3"/>
          <p:cNvSpPr txBox="1"/>
          <p:nvPr/>
        </p:nvSpPr>
        <p:spPr>
          <a:xfrm>
            <a:off x="1106994" y="2622550"/>
            <a:ext cx="9978012" cy="211074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80000"/>
              </a:lnSpc>
              <a:defRPr sz="130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End</a:t>
            </a:r>
          </a:p>
        </p:txBody>
      </p:sp>
      <p:sp>
        <p:nvSpPr>
          <p:cNvPr id="417" name="Rectangle 5"/>
          <p:cNvSpPr txBox="1"/>
          <p:nvPr/>
        </p:nvSpPr>
        <p:spPr>
          <a:xfrm>
            <a:off x="2386753" y="2124710"/>
            <a:ext cx="741850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80000"/>
              </a:lnSpc>
              <a:defRPr sz="2600" b="1" spc="300"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A CONFLICT RESOLUTION FRAMEWORK: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Box 6"/>
          <p:cNvSpPr txBox="1"/>
          <p:nvPr/>
        </p:nvSpPr>
        <p:spPr>
          <a:xfrm>
            <a:off x="1085087" y="1117151"/>
            <a:ext cx="4449440" cy="134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45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End</a:t>
            </a:r>
          </a:p>
          <a:p>
            <a:pPr>
              <a:lnSpc>
                <a:spcPct val="80000"/>
              </a:lnSpc>
              <a:defRPr sz="45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resolution</a:t>
            </a:r>
          </a:p>
        </p:txBody>
      </p:sp>
      <p:sp>
        <p:nvSpPr>
          <p:cNvPr id="420" name="TextBox 7"/>
          <p:cNvSpPr txBox="1"/>
          <p:nvPr/>
        </p:nvSpPr>
        <p:spPr>
          <a:xfrm>
            <a:off x="6266688" y="1117151"/>
            <a:ext cx="4547618" cy="599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Reaffirm reframing of issues to needs level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Creatively and collaboratively brainstorm possibilities to resolve the conflict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Decide on a mutually beneficial agreement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pic>
        <p:nvPicPr>
          <p:cNvPr id="421" name="Picture 11" descr="Picture 11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Rectangle 3"/>
          <p:cNvSpPr txBox="1"/>
          <p:nvPr/>
        </p:nvSpPr>
        <p:spPr>
          <a:xfrm>
            <a:off x="5078707" y="1112300"/>
            <a:ext cx="5997945" cy="3458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975" tIns="20975" rIns="20975" bIns="20975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en-US" dirty="0"/>
              <a:t>What is the issue</a:t>
            </a:r>
            <a:r>
              <a:rPr dirty="0"/>
              <a:t>?</a:t>
            </a:r>
            <a:endParaRPr sz="42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2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en-US" dirty="0"/>
              <a:t>What are the needs of each person?</a:t>
            </a:r>
            <a:endParaRPr sz="42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2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en-US" dirty="0"/>
              <a:t>What is the reframing question?</a:t>
            </a:r>
            <a:endParaRPr sz="42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2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en-US" sz="2400" dirty="0">
                <a:latin typeface="Source Sans Pro"/>
                <a:ea typeface="Source Sans Pro"/>
                <a:cs typeface="Source Sans Pro"/>
                <a:sym typeface="Source Sans Pro"/>
              </a:rPr>
              <a:t>What is the informing statement?</a:t>
            </a:r>
            <a:endParaRPr sz="42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24" name="Picture 5" descr="Picture 5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Rectangle 6"/>
          <p:cNvSpPr txBox="1"/>
          <p:nvPr/>
        </p:nvSpPr>
        <p:spPr>
          <a:xfrm>
            <a:off x="1006998" y="1112300"/>
            <a:ext cx="2866507" cy="686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4000" b="1">
                <a:solidFill>
                  <a:schemeClr val="accent1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rPr dirty="0"/>
              <a:t>1</a:t>
            </a:r>
            <a:r>
              <a:rPr lang="en-US" dirty="0"/>
              <a:t>5</a:t>
            </a:r>
            <a:r>
              <a:rPr dirty="0"/>
              <a:t> minutes</a:t>
            </a:r>
          </a:p>
        </p:txBody>
      </p:sp>
      <p:sp>
        <p:nvSpPr>
          <p:cNvPr id="426" name="TextBox 7"/>
          <p:cNvSpPr txBox="1"/>
          <p:nvPr/>
        </p:nvSpPr>
        <p:spPr>
          <a:xfrm>
            <a:off x="1006998" y="1792770"/>
            <a:ext cx="250013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lang="en-US" dirty="0"/>
              <a:t>Group Discussion of Conflicts</a:t>
            </a:r>
            <a:endParaRPr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tanic MP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16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ttitude Reflects Leadersh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52388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06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Rectangle 3"/>
          <p:cNvSpPr txBox="1"/>
          <p:nvPr/>
        </p:nvSpPr>
        <p:spPr>
          <a:xfrm>
            <a:off x="5364998" y="1218279"/>
            <a:ext cx="5997945" cy="5028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975" tIns="20975" rIns="20975" bIns="20975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</a:rPr>
              <a:t>What is the issue?</a:t>
            </a:r>
            <a:endParaRPr lang="en-US" sz="2400" dirty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en-US" sz="2400" dirty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</a:rPr>
              <a:t>What are the needs of each person?</a:t>
            </a:r>
            <a:endParaRPr lang="en-US" sz="2400" dirty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en-US" sz="2400" dirty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</a:rPr>
              <a:t>What is the reframing question?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en-US" sz="2400" dirty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en-US" sz="2400" dirty="0">
                <a:solidFill>
                  <a:schemeClr val="bg2"/>
                </a:solidFill>
                <a:latin typeface="Source Sans Pro" charset="0"/>
                <a:ea typeface="Source Sans Pro" charset="0"/>
                <a:cs typeface="Source Sans Pro" charset="0"/>
                <a:sym typeface="Gill Sans"/>
              </a:rPr>
              <a:t>What could have been done to avoid this situation?</a:t>
            </a:r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lang="en-US" sz="2400" dirty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  <a:sym typeface="Source Sans Pro"/>
              </a:rPr>
              <a:t>What is the informing statement?</a:t>
            </a:r>
            <a:endParaRPr lang="en-US" sz="2400" dirty="0">
              <a:solidFill>
                <a:srgbClr val="000000"/>
              </a:solidFill>
              <a:latin typeface="Source Sans Pro" charset="0"/>
              <a:ea typeface="Source Sans Pro" charset="0"/>
              <a:cs typeface="Source Sans Pro" charset="0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 b="1" i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2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indent="-342900">
              <a:buSzPct val="100000"/>
              <a:buFont typeface="Arial"/>
              <a:buChar char="•"/>
              <a:defRPr sz="2400" b="1" i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2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30" name="Picture 5" descr="Picture 5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Rectangle 6"/>
          <p:cNvSpPr txBox="1"/>
          <p:nvPr/>
        </p:nvSpPr>
        <p:spPr>
          <a:xfrm>
            <a:off x="1006998" y="1116679"/>
            <a:ext cx="2866507" cy="686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4000" b="1">
                <a:solidFill>
                  <a:schemeClr val="accent1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rPr lang="en-US" dirty="0"/>
              <a:t>15</a:t>
            </a:r>
            <a:r>
              <a:rPr dirty="0"/>
              <a:t> minutes</a:t>
            </a:r>
          </a:p>
        </p:txBody>
      </p:sp>
      <p:sp>
        <p:nvSpPr>
          <p:cNvPr id="432" name="TextBox 7"/>
          <p:cNvSpPr txBox="1"/>
          <p:nvPr/>
        </p:nvSpPr>
        <p:spPr>
          <a:xfrm>
            <a:off x="1006998" y="1733650"/>
            <a:ext cx="2500131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lang="en-US" dirty="0"/>
              <a:t>Breakout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1006997" y="2420241"/>
            <a:ext cx="2500131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lang="en-US" u="sng" dirty="0" err="1">
                <a:solidFill>
                  <a:schemeClr val="accent4">
                    <a:lumMod val="75000"/>
                  </a:schemeClr>
                </a:solidFill>
              </a:rPr>
              <a:t>Bit.ly</a:t>
            </a:r>
            <a:r>
              <a:rPr lang="en-US" u="sng" dirty="0">
                <a:solidFill>
                  <a:schemeClr val="accent4">
                    <a:lumMod val="75000"/>
                  </a:schemeClr>
                </a:solidFill>
              </a:rPr>
              <a:t>/Conflictstudy2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Box 6"/>
          <p:cNvSpPr txBox="1"/>
          <p:nvPr/>
        </p:nvSpPr>
        <p:spPr>
          <a:xfrm>
            <a:off x="5497974" y="1178845"/>
            <a:ext cx="5751671" cy="129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783" tIns="39783" rIns="39783" bIns="39783">
            <a:spAutoFit/>
          </a:bodyPr>
          <a:lstStyle/>
          <a:p>
            <a:pPr>
              <a:defRPr sz="2500" b="1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Conflict just is – it is neither good nor bad</a:t>
            </a:r>
          </a:p>
        </p:txBody>
      </p:sp>
      <p:sp>
        <p:nvSpPr>
          <p:cNvPr id="435" name="Rectangle 14"/>
          <p:cNvSpPr txBox="1"/>
          <p:nvPr/>
        </p:nvSpPr>
        <p:spPr>
          <a:xfrm>
            <a:off x="1006998" y="1010700"/>
            <a:ext cx="2866507" cy="1308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40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Key takeaways</a:t>
            </a:r>
          </a:p>
        </p:txBody>
      </p:sp>
      <p:grpSp>
        <p:nvGrpSpPr>
          <p:cNvPr id="438" name="Oval 16"/>
          <p:cNvGrpSpPr/>
          <p:nvPr/>
        </p:nvGrpSpPr>
        <p:grpSpPr>
          <a:xfrm>
            <a:off x="5049303" y="1261279"/>
            <a:ext cx="344497" cy="344497"/>
            <a:chOff x="0" y="0"/>
            <a:chExt cx="344496" cy="344496"/>
          </a:xfrm>
        </p:grpSpPr>
        <p:sp>
          <p:nvSpPr>
            <p:cNvPr id="436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437" name="1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1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Box 6"/>
          <p:cNvSpPr txBox="1"/>
          <p:nvPr/>
        </p:nvSpPr>
        <p:spPr>
          <a:xfrm>
            <a:off x="5497974" y="1559845"/>
            <a:ext cx="5751671" cy="3737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783" tIns="39783" rIns="39783" bIns="39783">
            <a:spAutoFit/>
          </a:bodyPr>
          <a:lstStyle/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Define conflict and your normal outcomes and processes in dealing with it</a:t>
            </a:r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Relate conflict to potential conflicts with your fellows and your teams, and reflect on how you will respond to them</a:t>
            </a:r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Analyze case/studies and videos to increase your understanding of conflict</a:t>
            </a:r>
          </a:p>
        </p:txBody>
      </p:sp>
      <p:sp>
        <p:nvSpPr>
          <p:cNvPr id="169" name="Rectangle 14"/>
          <p:cNvSpPr txBox="1"/>
          <p:nvPr/>
        </p:nvSpPr>
        <p:spPr>
          <a:xfrm>
            <a:off x="1006998" y="1391700"/>
            <a:ext cx="2866507" cy="686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40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Goals</a:t>
            </a:r>
          </a:p>
        </p:txBody>
      </p:sp>
      <p:grpSp>
        <p:nvGrpSpPr>
          <p:cNvPr id="172" name="Oval 16"/>
          <p:cNvGrpSpPr/>
          <p:nvPr/>
        </p:nvGrpSpPr>
        <p:grpSpPr>
          <a:xfrm>
            <a:off x="5049303" y="1642279"/>
            <a:ext cx="344497" cy="344497"/>
            <a:chOff x="0" y="0"/>
            <a:chExt cx="344496" cy="344496"/>
          </a:xfrm>
        </p:grpSpPr>
        <p:sp>
          <p:nvSpPr>
            <p:cNvPr id="170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171" name="1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75" name="Oval 17"/>
          <p:cNvGrpSpPr/>
          <p:nvPr/>
        </p:nvGrpSpPr>
        <p:grpSpPr>
          <a:xfrm>
            <a:off x="5049301" y="2834631"/>
            <a:ext cx="344497" cy="344497"/>
            <a:chOff x="0" y="0"/>
            <a:chExt cx="344496" cy="344496"/>
          </a:xfrm>
        </p:grpSpPr>
        <p:sp>
          <p:nvSpPr>
            <p:cNvPr id="173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174" name="2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78" name="Oval 18"/>
          <p:cNvGrpSpPr/>
          <p:nvPr/>
        </p:nvGrpSpPr>
        <p:grpSpPr>
          <a:xfrm>
            <a:off x="5101390" y="4298877"/>
            <a:ext cx="344497" cy="344497"/>
            <a:chOff x="0" y="0"/>
            <a:chExt cx="344496" cy="344496"/>
          </a:xfrm>
        </p:grpSpPr>
        <p:sp>
          <p:nvSpPr>
            <p:cNvPr id="176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177" name="3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3</a:t>
              </a:r>
            </a:p>
          </p:txBody>
        </p:sp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Box 6"/>
          <p:cNvSpPr txBox="1"/>
          <p:nvPr/>
        </p:nvSpPr>
        <p:spPr>
          <a:xfrm>
            <a:off x="5497974" y="1178845"/>
            <a:ext cx="5751671" cy="2111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783" tIns="39783" rIns="39783" bIns="39783">
            <a:spAutoFit/>
          </a:bodyPr>
          <a:lstStyle/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Conflict just is – it is neither good nor bad</a:t>
            </a:r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500" b="1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Conflict, when unaddressed, will lead to outcomes that could have been averted</a:t>
            </a:r>
          </a:p>
        </p:txBody>
      </p:sp>
      <p:sp>
        <p:nvSpPr>
          <p:cNvPr id="441" name="Rectangle 14"/>
          <p:cNvSpPr txBox="1"/>
          <p:nvPr/>
        </p:nvSpPr>
        <p:spPr>
          <a:xfrm>
            <a:off x="1006998" y="1010700"/>
            <a:ext cx="2866507" cy="1308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40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Key takeaways</a:t>
            </a:r>
          </a:p>
        </p:txBody>
      </p:sp>
      <p:grpSp>
        <p:nvGrpSpPr>
          <p:cNvPr id="444" name="Oval 16"/>
          <p:cNvGrpSpPr/>
          <p:nvPr/>
        </p:nvGrpSpPr>
        <p:grpSpPr>
          <a:xfrm>
            <a:off x="5049303" y="1261279"/>
            <a:ext cx="344497" cy="344497"/>
            <a:chOff x="0" y="0"/>
            <a:chExt cx="344496" cy="344496"/>
          </a:xfrm>
        </p:grpSpPr>
        <p:sp>
          <p:nvSpPr>
            <p:cNvPr id="442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443" name="1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447" name="Oval 17"/>
          <p:cNvGrpSpPr/>
          <p:nvPr/>
        </p:nvGrpSpPr>
        <p:grpSpPr>
          <a:xfrm>
            <a:off x="5045338" y="2046681"/>
            <a:ext cx="344497" cy="344497"/>
            <a:chOff x="0" y="0"/>
            <a:chExt cx="344496" cy="344496"/>
          </a:xfrm>
        </p:grpSpPr>
        <p:sp>
          <p:nvSpPr>
            <p:cNvPr id="445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446" name="2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2</a:t>
              </a:r>
            </a:p>
          </p:txBody>
        </p:sp>
      </p:grp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Box 6"/>
          <p:cNvSpPr txBox="1"/>
          <p:nvPr/>
        </p:nvSpPr>
        <p:spPr>
          <a:xfrm>
            <a:off x="5497974" y="1178845"/>
            <a:ext cx="5751671" cy="3737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783" tIns="39783" rIns="39783" bIns="39783">
            <a:spAutoFit/>
          </a:bodyPr>
          <a:lstStyle/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Conflict just is – it is neither good nor bad</a:t>
            </a:r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Conflict, when unaddressed, will lead to outcomes that could have been averted</a:t>
            </a:r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500" b="1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When a conflict arises, you will begin to have tools and resources to resolve and mediate it</a:t>
            </a:r>
          </a:p>
        </p:txBody>
      </p:sp>
      <p:sp>
        <p:nvSpPr>
          <p:cNvPr id="450" name="Rectangle 14"/>
          <p:cNvSpPr txBox="1"/>
          <p:nvPr/>
        </p:nvSpPr>
        <p:spPr>
          <a:xfrm>
            <a:off x="1006998" y="1010700"/>
            <a:ext cx="2866507" cy="1308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40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Key takeaways</a:t>
            </a:r>
          </a:p>
        </p:txBody>
      </p:sp>
      <p:grpSp>
        <p:nvGrpSpPr>
          <p:cNvPr id="453" name="Oval 16"/>
          <p:cNvGrpSpPr/>
          <p:nvPr/>
        </p:nvGrpSpPr>
        <p:grpSpPr>
          <a:xfrm>
            <a:off x="5049303" y="1261279"/>
            <a:ext cx="344497" cy="344497"/>
            <a:chOff x="0" y="0"/>
            <a:chExt cx="344496" cy="344496"/>
          </a:xfrm>
        </p:grpSpPr>
        <p:sp>
          <p:nvSpPr>
            <p:cNvPr id="451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452" name="1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456" name="Oval 17"/>
          <p:cNvGrpSpPr/>
          <p:nvPr/>
        </p:nvGrpSpPr>
        <p:grpSpPr>
          <a:xfrm>
            <a:off x="5045338" y="2046681"/>
            <a:ext cx="344497" cy="344497"/>
            <a:chOff x="0" y="0"/>
            <a:chExt cx="344496" cy="344496"/>
          </a:xfrm>
        </p:grpSpPr>
        <p:sp>
          <p:nvSpPr>
            <p:cNvPr id="454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455" name="2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59" name="Oval 18"/>
          <p:cNvGrpSpPr/>
          <p:nvPr/>
        </p:nvGrpSpPr>
        <p:grpSpPr>
          <a:xfrm>
            <a:off x="5045338" y="3182846"/>
            <a:ext cx="344497" cy="344497"/>
            <a:chOff x="0" y="0"/>
            <a:chExt cx="344496" cy="344496"/>
          </a:xfrm>
        </p:grpSpPr>
        <p:sp>
          <p:nvSpPr>
            <p:cNvPr id="457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458" name="3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3</a:t>
              </a:r>
            </a:p>
          </p:txBody>
        </p:sp>
      </p:grp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extBox 6"/>
          <p:cNvSpPr txBox="1"/>
          <p:nvPr/>
        </p:nvSpPr>
        <p:spPr>
          <a:xfrm>
            <a:off x="5497974" y="1178846"/>
            <a:ext cx="5751671" cy="495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783" tIns="39783" rIns="39783" bIns="39783">
            <a:spAutoFit/>
          </a:bodyPr>
          <a:lstStyle/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Conflict just is – it is neither good nor bad</a:t>
            </a:r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Conflict, when unaddressed, will lead to outcomes that could have been averted</a:t>
            </a:r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When a conflict arises, you will begin to have tools and resources to resolve and mediate it</a:t>
            </a:r>
          </a:p>
          <a:p>
            <a:pPr>
              <a:defRPr sz="2500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500" b="1">
                <a:solidFill>
                  <a:srgbClr val="2B353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Conflicts are VERY unlikely to be resolved over email, text, or voicemail. They should be discussed and mediated</a:t>
            </a:r>
          </a:p>
        </p:txBody>
      </p:sp>
      <p:sp>
        <p:nvSpPr>
          <p:cNvPr id="462" name="Rectangle 14"/>
          <p:cNvSpPr txBox="1"/>
          <p:nvPr/>
        </p:nvSpPr>
        <p:spPr>
          <a:xfrm>
            <a:off x="1006998" y="1010700"/>
            <a:ext cx="2866507" cy="1308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5" tIns="32145" rIns="32145" bIns="32145">
            <a:spAutoFit/>
          </a:bodyPr>
          <a:lstStyle>
            <a:lvl1pPr>
              <a:defRPr sz="40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Key takeaways</a:t>
            </a:r>
          </a:p>
        </p:txBody>
      </p:sp>
      <p:grpSp>
        <p:nvGrpSpPr>
          <p:cNvPr id="465" name="Oval 16"/>
          <p:cNvGrpSpPr/>
          <p:nvPr/>
        </p:nvGrpSpPr>
        <p:grpSpPr>
          <a:xfrm>
            <a:off x="5049303" y="1261279"/>
            <a:ext cx="344497" cy="344497"/>
            <a:chOff x="0" y="0"/>
            <a:chExt cx="344496" cy="344496"/>
          </a:xfrm>
        </p:grpSpPr>
        <p:sp>
          <p:nvSpPr>
            <p:cNvPr id="463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464" name="1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468" name="Oval 17"/>
          <p:cNvGrpSpPr/>
          <p:nvPr/>
        </p:nvGrpSpPr>
        <p:grpSpPr>
          <a:xfrm>
            <a:off x="5045338" y="2046681"/>
            <a:ext cx="344497" cy="344497"/>
            <a:chOff x="0" y="0"/>
            <a:chExt cx="344496" cy="344496"/>
          </a:xfrm>
        </p:grpSpPr>
        <p:sp>
          <p:nvSpPr>
            <p:cNvPr id="466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467" name="2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71" name="Oval 18"/>
          <p:cNvGrpSpPr/>
          <p:nvPr/>
        </p:nvGrpSpPr>
        <p:grpSpPr>
          <a:xfrm>
            <a:off x="5045338" y="3182846"/>
            <a:ext cx="344497" cy="344497"/>
            <a:chOff x="0" y="0"/>
            <a:chExt cx="344496" cy="344496"/>
          </a:xfrm>
        </p:grpSpPr>
        <p:sp>
          <p:nvSpPr>
            <p:cNvPr id="469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470" name="3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474" name="Oval 7"/>
          <p:cNvGrpSpPr/>
          <p:nvPr/>
        </p:nvGrpSpPr>
        <p:grpSpPr>
          <a:xfrm>
            <a:off x="5045338" y="4759916"/>
            <a:ext cx="344497" cy="344497"/>
            <a:chOff x="0" y="0"/>
            <a:chExt cx="344496" cy="344496"/>
          </a:xfrm>
        </p:grpSpPr>
        <p:sp>
          <p:nvSpPr>
            <p:cNvPr id="472" name="Circle"/>
            <p:cNvSpPr/>
            <p:nvPr/>
          </p:nvSpPr>
          <p:spPr>
            <a:xfrm>
              <a:off x="-1" y="-1"/>
              <a:ext cx="344498" cy="34449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pPr>
              <a:endParaRPr/>
            </a:p>
          </p:txBody>
        </p:sp>
        <p:sp>
          <p:nvSpPr>
            <p:cNvPr id="473" name="4"/>
            <p:cNvSpPr txBox="1"/>
            <p:nvPr/>
          </p:nvSpPr>
          <p:spPr>
            <a:xfrm>
              <a:off x="50449" y="5877"/>
              <a:ext cx="24359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Gilroy ExtraBold"/>
                  <a:ea typeface="Gilroy ExtraBold"/>
                  <a:cs typeface="Gilroy ExtraBold"/>
                  <a:sym typeface="Gilroy ExtraBold"/>
                </a:defRPr>
              </a:lvl1pPr>
            </a:lstStyle>
            <a:p>
              <a:r>
                <a:t>4</a:t>
              </a:r>
            </a:p>
          </p:txBody>
        </p:sp>
      </p:grp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Rectangle 8"/>
          <p:cNvSpPr txBox="1"/>
          <p:nvPr/>
        </p:nvSpPr>
        <p:spPr>
          <a:xfrm>
            <a:off x="0" y="1635738"/>
            <a:ext cx="12192000" cy="3510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975" tIns="20975" rIns="20975" bIns="20975">
            <a:spAutoFit/>
          </a:bodyPr>
          <a:lstStyle/>
          <a:p>
            <a:pPr algn="ctr">
              <a:lnSpc>
                <a:spcPct val="80000"/>
              </a:lnSpc>
              <a:defRPr sz="6000" b="1"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OFA Training</a:t>
            </a: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ctr">
              <a:lnSpc>
                <a:spcPct val="80000"/>
              </a:lnSpc>
              <a:defRPr sz="20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ctr">
              <a:lnSpc>
                <a:spcPct val="90000"/>
              </a:lnSpc>
              <a:defRPr sz="40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Thank you for joining today’s webinar.</a:t>
            </a: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ctr">
              <a:lnSpc>
                <a:spcPct val="80000"/>
              </a:lnSpc>
              <a:defRPr sz="40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ctr">
              <a:lnSpc>
                <a:spcPct val="80000"/>
              </a:lnSpc>
              <a:defRPr sz="26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Check the your recap email for a copy of the material covered </a:t>
            </a: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ctr">
              <a:lnSpc>
                <a:spcPct val="80000"/>
              </a:lnSpc>
              <a:defRPr sz="26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today, including a video and audio recording of the webinar. </a:t>
            </a: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ctr">
              <a:lnSpc>
                <a:spcPct val="80000"/>
              </a:lnSpc>
              <a:defRPr sz="26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ctr">
              <a:lnSpc>
                <a:spcPct val="80000"/>
              </a:lnSpc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Email </a:t>
            </a:r>
            <a:r>
              <a:rPr u="sng">
                <a:solidFill>
                  <a:schemeClr val="accent4"/>
                </a:solidFill>
                <a:uFill>
                  <a:solidFill>
                    <a:schemeClr val="accent4"/>
                  </a:solidFill>
                </a:uFill>
                <a:hlinkClick r:id="rId2"/>
              </a:rPr>
              <a:t>fellows@ofa.us</a:t>
            </a:r>
            <a:r>
              <a:t> with any questions.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8"/>
          <p:cNvSpPr txBox="1"/>
          <p:nvPr/>
        </p:nvSpPr>
        <p:spPr>
          <a:xfrm>
            <a:off x="1134255" y="2919730"/>
            <a:ext cx="9923490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80000"/>
              </a:lnSpc>
              <a:defRPr sz="60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Housekeeping items</a:t>
            </a:r>
          </a:p>
        </p:txBody>
      </p:sp>
      <p:pic>
        <p:nvPicPr>
          <p:cNvPr id="181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 descr="Picture 2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13669" t="13669" b="135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extBox 8"/>
          <p:cNvSpPr txBox="1"/>
          <p:nvPr/>
        </p:nvSpPr>
        <p:spPr>
          <a:xfrm>
            <a:off x="0" y="2759586"/>
            <a:ext cx="12192000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90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t>Defining conflict</a:t>
            </a:r>
          </a:p>
        </p:txBody>
      </p:sp>
      <p:pic>
        <p:nvPicPr>
          <p:cNvPr id="185" name="Picture 4" descr="Picture 4"/>
          <p:cNvPicPr>
            <a:picLocks noChangeAspect="1"/>
          </p:cNvPicPr>
          <p:nvPr/>
        </p:nvPicPr>
        <p:blipFill>
          <a:blip r:embed="rId3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6"/>
          <p:cNvSpPr txBox="1"/>
          <p:nvPr/>
        </p:nvSpPr>
        <p:spPr>
          <a:xfrm>
            <a:off x="1085087" y="1117151"/>
            <a:ext cx="4449440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4500" b="1">
                <a:solidFill>
                  <a:schemeClr val="accent4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Conflict is…</a:t>
            </a:r>
          </a:p>
        </p:txBody>
      </p:sp>
      <p:sp>
        <p:nvSpPr>
          <p:cNvPr id="188" name="TextBox 7"/>
          <p:cNvSpPr txBox="1"/>
          <p:nvPr/>
        </p:nvSpPr>
        <p:spPr>
          <a:xfrm>
            <a:off x="6266688" y="1117151"/>
            <a:ext cx="4547618" cy="560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A part of life</a:t>
            </a:r>
            <a:endParaRPr i="1"/>
          </a:p>
          <a:p>
            <a:pPr marL="342900" indent="-342900">
              <a:buSzPct val="100000"/>
              <a:buFont typeface="Arial"/>
              <a:buChar char="•"/>
              <a:defRPr sz="2400" i="1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 i="1"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Usually uncomfortable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Can be managed in destructive or constructive ways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Is often complex – as in, not black and white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  <a:p>
            <a:pPr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pPr>
            <a:endParaRPr/>
          </a:p>
        </p:txBody>
      </p:sp>
      <p:pic>
        <p:nvPicPr>
          <p:cNvPr id="189" name="Picture 11" descr="Picture 11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11362942" y="6417000"/>
            <a:ext cx="653212" cy="253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Box 8"/>
          <p:cNvSpPr txBox="1"/>
          <p:nvPr/>
        </p:nvSpPr>
        <p:spPr>
          <a:xfrm>
            <a:off x="1134255" y="648659"/>
            <a:ext cx="9923490" cy="465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80000"/>
              </a:lnSpc>
              <a:defRPr sz="5000" b="1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Conflict: </a:t>
            </a:r>
          </a:p>
          <a:p>
            <a:pPr defTabSz="457200">
              <a:lnSpc>
                <a:spcPct val="80000"/>
              </a:lnSpc>
              <a:defRPr sz="5000" b="1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rPr>
                <a:solidFill>
                  <a:srgbClr val="FFFFFF"/>
                </a:solidFill>
              </a:rPr>
              <a:t>”Exists whenever incompatible activities occur, where one party is interfering, disrupting, obstructing, or in some way making another party’s actions less effective.”</a:t>
            </a:r>
          </a:p>
        </p:txBody>
      </p:sp>
      <p:pic>
        <p:nvPicPr>
          <p:cNvPr id="192" name="Picture 4" descr="Picture 4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11362942" y="6417000"/>
            <a:ext cx="653213" cy="25343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– Morton Deutsch"/>
          <p:cNvSpPr txBox="1"/>
          <p:nvPr/>
        </p:nvSpPr>
        <p:spPr>
          <a:xfrm>
            <a:off x="1134255" y="5538160"/>
            <a:ext cx="326225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lnSpc>
                <a:spcPct val="80000"/>
              </a:lnSpc>
              <a:defRPr sz="3000" b="1">
                <a:solidFill>
                  <a:schemeClr val="accent2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rPr>
                <a:solidFill>
                  <a:srgbClr val="FFFFFF"/>
                </a:solidFill>
              </a:rPr>
              <a:t>– Morton Deutsch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2"/>
          <p:cNvSpPr/>
          <p:nvPr/>
        </p:nvSpPr>
        <p:spPr>
          <a:xfrm>
            <a:off x="0" y="-1238248"/>
            <a:ext cx="12192000" cy="8096248"/>
          </a:xfrm>
          <a:prstGeom prst="rect">
            <a:avLst/>
          </a:prstGeom>
          <a:solidFill>
            <a:srgbClr val="3B44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6" name="Picture 1" descr="Picture 1"/>
          <p:cNvPicPr>
            <a:picLocks noChangeAspect="1"/>
          </p:cNvPicPr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0" y="-1238248"/>
            <a:ext cx="12192000" cy="809624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extBox 4"/>
          <p:cNvSpPr txBox="1"/>
          <p:nvPr/>
        </p:nvSpPr>
        <p:spPr>
          <a:xfrm>
            <a:off x="0" y="2311568"/>
            <a:ext cx="12192000" cy="181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75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Dual-Concern Model</a:t>
            </a:r>
          </a:p>
          <a:p>
            <a:pPr algn="ctr">
              <a:lnSpc>
                <a:spcPct val="80000"/>
              </a:lnSpc>
              <a:defRPr sz="5000" b="1">
                <a:solidFill>
                  <a:srgbClr val="FFFFFF"/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pPr>
            <a:r>
              <a:t>(Morton Deutsch)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B444D"/>
      </a:dk1>
      <a:lt1>
        <a:srgbClr val="FFFFFF"/>
      </a:lt1>
      <a:dk2>
        <a:srgbClr val="A7A7A7"/>
      </a:dk2>
      <a:lt2>
        <a:srgbClr val="535353"/>
      </a:lt2>
      <a:accent1>
        <a:srgbClr val="EE2F4B"/>
      </a:accent1>
      <a:accent2>
        <a:srgbClr val="F6DC31"/>
      </a:accent2>
      <a:accent3>
        <a:srgbClr val="233031"/>
      </a:accent3>
      <a:accent4>
        <a:srgbClr val="00B3DC"/>
      </a:accent4>
      <a:accent5>
        <a:srgbClr val="75D7E3"/>
      </a:accent5>
      <a:accent6>
        <a:srgbClr val="ADD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B444D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B444D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2F4B"/>
      </a:accent1>
      <a:accent2>
        <a:srgbClr val="F6DC31"/>
      </a:accent2>
      <a:accent3>
        <a:srgbClr val="233031"/>
      </a:accent3>
      <a:accent4>
        <a:srgbClr val="00B3DC"/>
      </a:accent4>
      <a:accent5>
        <a:srgbClr val="75D7E3"/>
      </a:accent5>
      <a:accent6>
        <a:srgbClr val="ADD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B444D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B444D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1037</Words>
  <Application>Microsoft Macintosh PowerPoint</Application>
  <PresentationFormat>Widescreen</PresentationFormat>
  <Paragraphs>246</Paragraphs>
  <Slides>43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Gill Sans</vt:lpstr>
      <vt:lpstr>Gilroy ExtraBold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8</cp:revision>
  <dcterms:modified xsi:type="dcterms:W3CDTF">2019-02-22T07:42:28Z</dcterms:modified>
</cp:coreProperties>
</file>