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1493" r:id="rId2"/>
    <p:sldId id="1534" r:id="rId3"/>
    <p:sldId id="1494" r:id="rId4"/>
    <p:sldId id="1496" r:id="rId5"/>
    <p:sldId id="1532" r:id="rId6"/>
    <p:sldId id="1639" r:id="rId7"/>
    <p:sldId id="1563" r:id="rId8"/>
    <p:sldId id="1613" r:id="rId9"/>
    <p:sldId id="1640" r:id="rId10"/>
    <p:sldId id="1616" r:id="rId11"/>
    <p:sldId id="1641" r:id="rId12"/>
    <p:sldId id="1642" r:id="rId13"/>
    <p:sldId id="1643" r:id="rId14"/>
    <p:sldId id="1104" r:id="rId15"/>
    <p:sldId id="1587" r:id="rId16"/>
    <p:sldId id="1645" r:id="rId17"/>
    <p:sldId id="1644" r:id="rId18"/>
    <p:sldId id="1646" r:id="rId19"/>
    <p:sldId id="1602" r:id="rId20"/>
    <p:sldId id="1647" r:id="rId21"/>
    <p:sldId id="1648" r:id="rId22"/>
    <p:sldId id="1649" r:id="rId23"/>
    <p:sldId id="1650" r:id="rId24"/>
    <p:sldId id="1651" r:id="rId25"/>
    <p:sldId id="1652" r:id="rId26"/>
    <p:sldId id="1653" r:id="rId27"/>
    <p:sldId id="1654" r:id="rId28"/>
    <p:sldId id="1656" r:id="rId29"/>
    <p:sldId id="1655" r:id="rId30"/>
    <p:sldId id="1622" r:id="rId31"/>
    <p:sldId id="1658" r:id="rId32"/>
    <p:sldId id="1659" r:id="rId33"/>
    <p:sldId id="1660" r:id="rId34"/>
    <p:sldId id="1657" r:id="rId35"/>
    <p:sldId id="1661" r:id="rId36"/>
    <p:sldId id="1662" r:id="rId37"/>
    <p:sldId id="1663" r:id="rId38"/>
    <p:sldId id="1664" r:id="rId39"/>
    <p:sldId id="1665" r:id="rId40"/>
    <p:sldId id="1666" r:id="rId41"/>
    <p:sldId id="1667" r:id="rId42"/>
    <p:sldId id="1668" r:id="rId43"/>
    <p:sldId id="1669" r:id="rId44"/>
    <p:sldId id="1670" r:id="rId45"/>
    <p:sldId id="1683" r:id="rId46"/>
    <p:sldId id="1684" r:id="rId47"/>
    <p:sldId id="1671" r:id="rId48"/>
    <p:sldId id="1673" r:id="rId49"/>
    <p:sldId id="1674" r:id="rId50"/>
    <p:sldId id="1675" r:id="rId51"/>
    <p:sldId id="1676" r:id="rId52"/>
    <p:sldId id="1677" r:id="rId53"/>
    <p:sldId id="1678" r:id="rId54"/>
    <p:sldId id="1672" r:id="rId55"/>
    <p:sldId id="1561" r:id="rId56"/>
    <p:sldId id="1679" r:id="rId57"/>
    <p:sldId id="1680" r:id="rId58"/>
    <p:sldId id="1681" r:id="rId59"/>
    <p:sldId id="1682" r:id="rId60"/>
    <p:sldId id="1491" r:id="rId61"/>
    <p:sldId id="125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helsey Wininger" initials="CW [7]" lastIdx="1" clrIdx="6"/>
  <p:cmAuthor id="1" name="Chelsey Wininger" initials="CW" lastIdx="13" clrIdx="0"/>
  <p:cmAuthor id="2" name="Mary McInerney" initials="MM [8]" lastIdx="1" clrIdx="1"/>
  <p:cmAuthor id="3" name="Mary McInerney" initials="MM [9]" lastIdx="1" clrIdx="2"/>
  <p:cmAuthor id="4" name="Chelsey Wininger" initials="CW [6]" lastIdx="1" clrIdx="3"/>
  <p:cmAuthor id="5" name="Chelsey Wininger" initials="CW [8]" lastIdx="1" clrIdx="4"/>
  <p:cmAuthor id="6" name="Mary McInerney" initials="M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2F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82562"/>
  </p:normalViewPr>
  <p:slideViewPr>
    <p:cSldViewPr snapToGrid="0" snapToObjects="1">
      <p:cViewPr varScale="1">
        <p:scale>
          <a:sx n="87" d="100"/>
          <a:sy n="87" d="100"/>
        </p:scale>
        <p:origin x="2000" y="184"/>
      </p:cViewPr>
      <p:guideLst>
        <p:guide orient="horz" pos="1776"/>
        <p:guide pos="3840"/>
      </p:guideLst>
    </p:cSldViewPr>
  </p:slideViewPr>
  <p:notesTextViewPr>
    <p:cViewPr>
      <p:scale>
        <a:sx n="114" d="100"/>
        <a:sy n="114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33B00-849F-3245-8377-FA8133F4C6E7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C4B64-BDA6-634E-BD2A-D5BD70F96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work is licensed under the Creative Commons Attribution-</a:t>
            </a:r>
            <a:r>
              <a:rPr lang="en-US" dirty="0" err="1"/>
              <a:t>NonCommercial</a:t>
            </a:r>
            <a:r>
              <a:rPr lang="en-US" dirty="0"/>
              <a:t> 4.0 International License. To view a copy of this license, visit http://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nc</a:t>
            </a:r>
            <a:r>
              <a:rPr lang="en-US" dirty="0"/>
              <a:t>/4.0/ or send a letter to Creative Commons, PO Box 1866, Mountain View, CA 94042, USA</a:t>
            </a:r>
            <a:endParaRPr lang="en-US" sz="1200" b="0" i="0" u="none" strike="noStrike" cap="none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88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82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2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6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197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6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7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8482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20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0837D-C091-E448-9FDC-386E426CF7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396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03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00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74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30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16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20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17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11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51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3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784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4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75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48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45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465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35673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623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727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6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30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3C1EA-D8F4-4B85-8B01-A01110AD5AF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2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04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875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8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57154-F5D8-F841-9FF1-EA98BB7FEB2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C4B64-BDA6-634E-BD2A-D5BD70F96A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20791-78C0-5449-A4D1-935246D59DE8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661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10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4858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90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6D873-74C2-2640-B9AD-918029F598DE}" type="datetimeFigureOut">
              <a:rPr lang="en-US" smtClean="0"/>
              <a:t>2/22/19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39DEE-8339-8A4A-9908-442819D15C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bit.ly/selfawareleaders" TargetMode="External"/><Relationship Id="rId4" Type="http://schemas.openxmlformats.org/officeDocument/2006/relationships/hyperlink" Target="http://bit.ly/12emotions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ocs.google.com/spreadsheets/d/13XNqUTflioSlkxMCAV9ML98pG8zj-7_uYBQ6YzjJKws/edit#gid=1496810796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selfawareleaders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mailto:fellows@ofa.u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4" b="1889"/>
          <a:stretch/>
        </p:blipFill>
        <p:spPr>
          <a:xfrm>
            <a:off x="0" y="-1"/>
            <a:ext cx="1219199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06624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OFA 2017 Fall Fellows Leader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0883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Fall 2017</a:t>
            </a:r>
          </a:p>
          <a:p>
            <a:pPr algn="ctr"/>
            <a:r>
              <a:rPr lang="en-US" sz="28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 Bobby Brady-Sharp, Training Projects Manager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:a16="http://schemas.microsoft.com/office/drawing/2014/main" id="{D38F2E69-C151-1F4F-AADB-7F4A3A044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3600" y="6310325"/>
            <a:ext cx="12192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7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Conflict is</a:t>
            </a:r>
            <a:r>
              <a:rPr lang="mr-IN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part of life</a:t>
            </a: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5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Conflict is</a:t>
            </a:r>
            <a:r>
              <a:rPr lang="mr-IN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part of life</a:t>
            </a: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Usually uncomfortable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844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Conflict is</a:t>
            </a:r>
            <a:r>
              <a:rPr lang="mr-IN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part of life</a:t>
            </a: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Usually uncomfortable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Can be managed in destructive or constructive ways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Conflict is</a:t>
            </a:r>
            <a:r>
              <a:rPr lang="mr-IN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…</a:t>
            </a:r>
            <a:endParaRPr lang="en-US" sz="45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A part of life</a:t>
            </a: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Usually uncomfortable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Can be managed in destructive or constructive ways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Is often complex </a:t>
            </a:r>
            <a:r>
              <a:rPr lang="mr-IN" sz="24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 as in, not black and white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63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292" y="1419611"/>
            <a:ext cx="9923489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Conflict</a:t>
            </a:r>
            <a:r>
              <a:rPr lang="mr-IN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”Exists whenever incompatible activities occur, where one party is interfering, disrupting, obstructing, or in some way making another party’s actions less effective.” </a:t>
            </a:r>
            <a:r>
              <a:rPr lang="mr-IN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 Morton Deutsch</a:t>
            </a:r>
            <a:endParaRPr lang="en-US" sz="28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05818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38248"/>
            <a:ext cx="12192000" cy="8096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48"/>
            <a:ext cx="12192000" cy="8096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11568"/>
            <a:ext cx="12192000" cy="1680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Dual-Concern Model</a:t>
            </a:r>
          </a:p>
          <a:p>
            <a:pPr algn="ctr">
              <a:lnSpc>
                <a:spcPct val="80000"/>
              </a:lnSpc>
            </a:pP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(Morton Deutsch)</a:t>
            </a:r>
          </a:p>
        </p:txBody>
      </p:sp>
    </p:spTree>
    <p:extLst>
      <p:ext uri="{BB962C8B-B14F-4D97-AF65-F5344CB8AC3E}">
        <p14:creationId xmlns:p14="http://schemas.microsoft.com/office/powerpoint/2010/main" val="129584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9888" y="2045253"/>
            <a:ext cx="1045305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80000"/>
              </a:lnSpc>
            </a:pP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The Dual-Concern model of conflict resolution is concerned with </a:t>
            </a:r>
            <a:r>
              <a:rPr lang="en-US" sz="5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outcomes 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of a conflict.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930578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1762207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121861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Competing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769042" cy="947721"/>
            <a:chOff x="2614863" y="776092"/>
            <a:chExt cx="3725017" cy="2057400"/>
          </a:xfrm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solidFill>
              <a:srgbClr val="00B4D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725017" cy="1403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Assertive </a:t>
              </a:r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Uncooperative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50646" y="736808"/>
            <a:ext cx="454761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High-concern only to your individual personal goals</a:t>
            </a:r>
            <a:endParaRPr lang="en-US" sz="25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5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“My way or the highway” mentality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Archetype </a:t>
            </a:r>
            <a:r>
              <a:rPr lang="mr-IN" sz="25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 Pounding fist on the table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7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671451" y="1549718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Intro </a:t>
            </a:r>
            <a:r>
              <a:rPr lang="en-US" sz="2667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and announcements</a:t>
            </a:r>
            <a:endParaRPr lang="en-US" sz="2667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71451" y="4447687"/>
            <a:ext cx="5416099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Close and HW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71451" y="3757422"/>
            <a:ext cx="4003986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Unmet needs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403275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Agenda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1451" y="2342960"/>
            <a:ext cx="4976262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Dual-Concern Model</a:t>
            </a:r>
          </a:p>
        </p:txBody>
      </p:sp>
      <p:sp>
        <p:nvSpPr>
          <p:cNvPr id="9" name="Rectangle 8"/>
          <p:cNvSpPr/>
          <p:nvPr/>
        </p:nvSpPr>
        <p:spPr>
          <a:xfrm>
            <a:off x="4671451" y="3010718"/>
            <a:ext cx="5852170" cy="543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48" rIns="0" bIns="60948" rtlCol="0" anchor="ctr"/>
          <a:lstStyle/>
          <a:p>
            <a:pPr marL="243785"/>
            <a:r>
              <a:rPr lang="en-US" sz="2667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Intercultural Conflict Style Inventory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211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1874192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Competing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769042" cy="947721"/>
            <a:chOff x="2614863" y="776092"/>
            <a:chExt cx="3725017" cy="2057400"/>
          </a:xfrm>
          <a:solidFill>
            <a:schemeClr val="bg2"/>
          </a:solidFill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725017" cy="1403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Assertive </a:t>
              </a:r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Uncooperative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50646" y="736808"/>
            <a:ext cx="4547617" cy="7309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Delaying of conflict resolution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Delegating controversial decisions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Accepting default decisions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Not wanting to hurt anyone’s feelings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Usually a bad default </a:t>
            </a:r>
            <a:r>
              <a:rPr lang="mr-IN" sz="25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 but can be appropriate in impossible situations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Avoiding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4862" y="2163753"/>
            <a:ext cx="1769042" cy="962454"/>
            <a:chOff x="2614863" y="776092"/>
            <a:chExt cx="3725017" cy="2089384"/>
          </a:xfrm>
        </p:grpSpPr>
        <p:sp>
          <p:nvSpPr>
            <p:cNvPr id="11" name="Rectangle 10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solidFill>
              <a:schemeClr val="accent6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uncooperative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843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1619616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Competing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769042" cy="947721"/>
            <a:chOff x="2614863" y="776092"/>
            <a:chExt cx="3725017" cy="2057400"/>
          </a:xfrm>
          <a:solidFill>
            <a:schemeClr val="bg2"/>
          </a:solidFill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725017" cy="1403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Assertive </a:t>
              </a:r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Uncooperative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50646" y="736808"/>
            <a:ext cx="4547617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High concern for other’s goals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Interested in preserving relationship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Described as “yielding”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Avoiding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4862" y="2163753"/>
            <a:ext cx="1769042" cy="962454"/>
            <a:chOff x="2614863" y="776092"/>
            <a:chExt cx="3725017" cy="2089384"/>
          </a:xfrm>
          <a:solidFill>
            <a:schemeClr val="bg2"/>
          </a:solidFill>
        </p:grpSpPr>
        <p:sp>
          <p:nvSpPr>
            <p:cNvPr id="11" name="Rectangle 10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uncooperative</a:t>
              </a:r>
            </a:p>
          </p:txBody>
        </p:sp>
      </p:grpSp>
      <p:sp>
        <p:nvSpPr>
          <p:cNvPr id="13" name="Pentagon 12"/>
          <p:cNvSpPr/>
          <p:nvPr/>
        </p:nvSpPr>
        <p:spPr>
          <a:xfrm>
            <a:off x="419100" y="3518470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Accommodating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14862" y="3578010"/>
            <a:ext cx="1769042" cy="962454"/>
            <a:chOff x="2614863" y="776092"/>
            <a:chExt cx="3725017" cy="2089384"/>
          </a:xfrm>
          <a:solidFill>
            <a:schemeClr val="accent1"/>
          </a:solidFill>
        </p:grpSpPr>
        <p:sp>
          <p:nvSpPr>
            <p:cNvPr id="15" name="Rectangle 14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cooperative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9289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1710732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Competing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769042" cy="947721"/>
            <a:chOff x="2614863" y="776092"/>
            <a:chExt cx="3725017" cy="2057400"/>
          </a:xfrm>
          <a:solidFill>
            <a:schemeClr val="bg2"/>
          </a:solidFill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725017" cy="1403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Assertive </a:t>
              </a:r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Uncooperative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250646" y="736808"/>
            <a:ext cx="4547617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Intermediate concern for people’s goals and cooperation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Everyone expected to give up something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Good for fixed resources (time)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Mediocre agreement </a:t>
            </a:r>
            <a:r>
              <a:rPr lang="mr-IN" sz="2500" dirty="0"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 generally temporary (</a:t>
            </a:r>
            <a:r>
              <a:rPr lang="en-US" sz="2500" dirty="0" err="1">
                <a:latin typeface="Source Sans Pro" charset="0"/>
                <a:ea typeface="Source Sans Pro" charset="0"/>
                <a:cs typeface="Source Sans Pro" charset="0"/>
              </a:rPr>
              <a:t>band-aid</a:t>
            </a: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 fix)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Avoiding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4862" y="2163753"/>
            <a:ext cx="1769042" cy="962454"/>
            <a:chOff x="2614863" y="776092"/>
            <a:chExt cx="3725017" cy="2089384"/>
          </a:xfrm>
          <a:solidFill>
            <a:schemeClr val="bg2"/>
          </a:solidFill>
        </p:grpSpPr>
        <p:sp>
          <p:nvSpPr>
            <p:cNvPr id="11" name="Rectangle 10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uncooperative</a:t>
              </a:r>
            </a:p>
          </p:txBody>
        </p:sp>
      </p:grpSp>
      <p:sp>
        <p:nvSpPr>
          <p:cNvPr id="13" name="Pentagon 12"/>
          <p:cNvSpPr/>
          <p:nvPr/>
        </p:nvSpPr>
        <p:spPr>
          <a:xfrm>
            <a:off x="419100" y="3518470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Accommodating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14862" y="3578010"/>
            <a:ext cx="1769042" cy="962454"/>
            <a:chOff x="2614863" y="776092"/>
            <a:chExt cx="3725017" cy="2089384"/>
          </a:xfrm>
          <a:solidFill>
            <a:schemeClr val="bg2"/>
          </a:solidFill>
        </p:grpSpPr>
        <p:sp>
          <p:nvSpPr>
            <p:cNvPr id="15" name="Rectangle 14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cooperative</a:t>
              </a:r>
            </a:p>
          </p:txBody>
        </p:sp>
      </p:grpSp>
      <p:sp>
        <p:nvSpPr>
          <p:cNvPr id="18" name="Pentagon 17"/>
          <p:cNvSpPr/>
          <p:nvPr/>
        </p:nvSpPr>
        <p:spPr>
          <a:xfrm>
            <a:off x="419100" y="4932726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Compromising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14862" y="4984899"/>
            <a:ext cx="1769042" cy="947721"/>
            <a:chOff x="2614863" y="776092"/>
            <a:chExt cx="3725017" cy="2057400"/>
          </a:xfrm>
          <a:solidFill>
            <a:schemeClr val="tx1"/>
          </a:solidFill>
        </p:grpSpPr>
        <p:sp>
          <p:nvSpPr>
            <p:cNvPr id="21" name="Rectangle 20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14863" y="1403901"/>
              <a:ext cx="3725017" cy="8017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Intermediate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926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9594915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28" name="Pentagon 27"/>
          <p:cNvSpPr/>
          <p:nvPr/>
        </p:nvSpPr>
        <p:spPr>
          <a:xfrm>
            <a:off x="419100" y="677268"/>
            <a:ext cx="1981200" cy="1066800"/>
          </a:xfrm>
          <a:prstGeom prst="homePlate">
            <a:avLst>
              <a:gd name="adj" fmla="val 2695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Competing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14862" y="736808"/>
            <a:ext cx="1769042" cy="947721"/>
            <a:chOff x="2614863" y="776092"/>
            <a:chExt cx="3725017" cy="2057400"/>
          </a:xfrm>
          <a:solidFill>
            <a:schemeClr val="bg2"/>
          </a:solidFill>
        </p:grpSpPr>
        <p:sp>
          <p:nvSpPr>
            <p:cNvPr id="20" name="Rectangle 19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14863" y="861026"/>
              <a:ext cx="3725017" cy="1403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Assertive </a:t>
              </a:r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Uncooperative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91074" y="292258"/>
            <a:ext cx="3225080" cy="807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“Our way”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Takes into account implicit bias and everyone’s needs better than other outcomes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Focus on how to overcome long-term conflict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500" dirty="0">
                <a:latin typeface="Source Sans Pro" charset="0"/>
                <a:ea typeface="Source Sans Pro" charset="0"/>
                <a:cs typeface="Source Sans Pro" charset="0"/>
              </a:rPr>
              <a:t>Important in complex conflicts </a:t>
            </a:r>
          </a:p>
          <a:p>
            <a:pPr marL="342900" indent="-342900">
              <a:buFont typeface="Arial" charset="0"/>
              <a:buChar char="•"/>
            </a:pPr>
            <a:endParaRPr lang="en-US" sz="25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419100" y="2104214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Avoiding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614862" y="2163753"/>
            <a:ext cx="1769042" cy="962454"/>
            <a:chOff x="2614863" y="776092"/>
            <a:chExt cx="3725017" cy="2089384"/>
          </a:xfrm>
          <a:solidFill>
            <a:schemeClr val="bg2"/>
          </a:solidFill>
        </p:grpSpPr>
        <p:sp>
          <p:nvSpPr>
            <p:cNvPr id="11" name="Rectangle 10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uncooperative</a:t>
              </a:r>
            </a:p>
          </p:txBody>
        </p:sp>
      </p:grpSp>
      <p:sp>
        <p:nvSpPr>
          <p:cNvPr id="13" name="Pentagon 12"/>
          <p:cNvSpPr/>
          <p:nvPr/>
        </p:nvSpPr>
        <p:spPr>
          <a:xfrm>
            <a:off x="419100" y="3518470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Accommodating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614862" y="3578010"/>
            <a:ext cx="1769042" cy="962454"/>
            <a:chOff x="2614863" y="776092"/>
            <a:chExt cx="3725017" cy="2089384"/>
          </a:xfrm>
          <a:solidFill>
            <a:schemeClr val="bg2"/>
          </a:solidFill>
        </p:grpSpPr>
        <p:sp>
          <p:nvSpPr>
            <p:cNvPr id="15" name="Rectangle 14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614863" y="861026"/>
              <a:ext cx="3725017" cy="200445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Unassertive and cooperative</a:t>
              </a:r>
            </a:p>
          </p:txBody>
        </p:sp>
      </p:grpSp>
      <p:sp>
        <p:nvSpPr>
          <p:cNvPr id="18" name="Pentagon 17"/>
          <p:cNvSpPr/>
          <p:nvPr/>
        </p:nvSpPr>
        <p:spPr>
          <a:xfrm>
            <a:off x="419100" y="4932726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Compromising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614862" y="4984899"/>
            <a:ext cx="1769042" cy="947721"/>
            <a:chOff x="2614863" y="776092"/>
            <a:chExt cx="3725017" cy="2057400"/>
          </a:xfrm>
          <a:solidFill>
            <a:schemeClr val="bg2"/>
          </a:solidFill>
        </p:grpSpPr>
        <p:sp>
          <p:nvSpPr>
            <p:cNvPr id="21" name="Rectangle 20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14863" y="1403901"/>
              <a:ext cx="3725017" cy="80178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Intermediate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sp>
        <p:nvSpPr>
          <p:cNvPr id="23" name="Pentagon 22"/>
          <p:cNvSpPr/>
          <p:nvPr/>
        </p:nvSpPr>
        <p:spPr>
          <a:xfrm>
            <a:off x="4598466" y="2778619"/>
            <a:ext cx="1981200" cy="1066800"/>
          </a:xfrm>
          <a:prstGeom prst="homePlate">
            <a:avLst>
              <a:gd name="adj" fmla="val 334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rPr>
              <a:t>Collaborating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6794228" y="2838160"/>
            <a:ext cx="1769042" cy="947721"/>
            <a:chOff x="2614863" y="776092"/>
            <a:chExt cx="3725017" cy="2057400"/>
          </a:xfrm>
          <a:solidFill>
            <a:schemeClr val="accent2"/>
          </a:solidFill>
        </p:grpSpPr>
        <p:sp>
          <p:nvSpPr>
            <p:cNvPr id="25" name="Rectangle 24"/>
            <p:cNvSpPr/>
            <p:nvPr/>
          </p:nvSpPr>
          <p:spPr>
            <a:xfrm>
              <a:off x="2614863" y="776092"/>
              <a:ext cx="3725017" cy="20574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614863" y="1103232"/>
              <a:ext cx="3725017" cy="14031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Assertive </a:t>
              </a:r>
              <a:r>
                <a:rPr lang="en-US" b="1">
                  <a:solidFill>
                    <a:srgbClr val="FFFFFF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and cooperative</a:t>
              </a:r>
              <a:endParaRPr lang="en-US" b="1" dirty="0">
                <a:solidFill>
                  <a:srgbClr val="FFFFFF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4646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225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Think of a recent conflict </a:t>
            </a:r>
            <a:r>
              <a:rPr lang="mr-IN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what is the conflict and what was the end result?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Enter them in this google form, but DON’T submit yet.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10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Breakout: Read, reflect, discuss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1792" y="2979580"/>
            <a:ext cx="453991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Resources: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300" dirty="0"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Definitions: </a:t>
            </a:r>
          </a:p>
          <a:p>
            <a:r>
              <a:rPr lang="en-US" altLang="en-US" sz="2300" b="1" u="sng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  <a:hlinkClick r:id="rId4"/>
              </a:rPr>
              <a:t>bit.ly/</a:t>
            </a:r>
            <a:r>
              <a:rPr lang="en-US" altLang="en-US" sz="2300" b="1" u="sng" dirty="0" err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dualconcern</a:t>
            </a:r>
            <a:endParaRPr lang="en-US" altLang="en-US" sz="2300" b="1" u="sng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Form to fill out: </a:t>
            </a:r>
            <a:r>
              <a:rPr lang="en-US" altLang="en-US" sz="2300" b="1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  <a:hlinkClick r:id="rId5"/>
              </a:rPr>
              <a:t>bit.ly/</a:t>
            </a:r>
            <a:r>
              <a:rPr lang="en-US" altLang="en-US" sz="2300" b="1" u="sng" dirty="0" err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conflictleaders</a:t>
            </a:r>
            <a:endParaRPr lang="en-US" altLang="en-US" sz="2300" b="1" u="sng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66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0896" y="459232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230112" y="459232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Collaborating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537456" y="2312416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Compromising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2850896" y="4129024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Avoiding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6230112" y="4129024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Gilroy ExtraBold" charset="0"/>
                <a:ea typeface="Gilroy ExtraBold" charset="0"/>
                <a:cs typeface="Gilroy ExtraBold" charset="0"/>
              </a:rPr>
              <a:t>Accommodating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560320" y="398272"/>
            <a:ext cx="0" cy="551891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220472" y="2973061"/>
            <a:ext cx="4998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Assertiveness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26512" y="6156960"/>
            <a:ext cx="6618224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23464" y="6291021"/>
            <a:ext cx="6618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Cooperativeness</a:t>
            </a:r>
          </a:p>
        </p:txBody>
      </p:sp>
    </p:spTree>
    <p:extLst>
      <p:ext uri="{BB962C8B-B14F-4D97-AF65-F5344CB8AC3E}">
        <p14:creationId xmlns:p14="http://schemas.microsoft.com/office/powerpoint/2010/main" val="192607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45411" y="1227285"/>
            <a:ext cx="4129646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We will meet for 90 minutes</a:t>
            </a:r>
          </a:p>
        </p:txBody>
      </p:sp>
      <p:sp>
        <p:nvSpPr>
          <p:cNvPr id="16" name="TextBox 15">
            <a:hlinkClick r:id="rId3"/>
          </p:cNvPr>
          <p:cNvSpPr txBox="1"/>
          <p:nvPr/>
        </p:nvSpPr>
        <p:spPr>
          <a:xfrm>
            <a:off x="6234550" y="2350794"/>
            <a:ext cx="4129646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You will need a pen and paper or means of taking notes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20745" y="5186472"/>
            <a:ext cx="4682608" cy="372694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Please tweet -- #</a:t>
            </a:r>
            <a:r>
              <a:rPr lang="en-US" sz="2000" dirty="0" err="1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OFAFellows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</p:txBody>
      </p:sp>
      <p:sp>
        <p:nvSpPr>
          <p:cNvPr id="22" name="TextBox 21">
            <a:hlinkClick r:id="rId3"/>
          </p:cNvPr>
          <p:cNvSpPr txBox="1"/>
          <p:nvPr/>
        </p:nvSpPr>
        <p:spPr>
          <a:xfrm>
            <a:off x="6220745" y="3636872"/>
            <a:ext cx="4459061" cy="680471"/>
          </a:xfrm>
          <a:prstGeom prst="rect">
            <a:avLst/>
          </a:prstGeom>
          <a:noFill/>
        </p:spPr>
        <p:txBody>
          <a:bodyPr wrap="square" lIns="64290" tIns="32145" rIns="64290" bIns="32145" rtlCol="0">
            <a:spAutoFit/>
          </a:bodyPr>
          <a:lstStyle/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 recording of this call will be </a:t>
            </a:r>
          </a:p>
          <a:p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available later this week. </a:t>
            </a:r>
            <a:endParaRPr lang="en-US" sz="2000" dirty="0">
              <a:solidFill>
                <a:srgbClr val="ED5340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25" y="3610304"/>
            <a:ext cx="862606" cy="74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25" y="4968966"/>
            <a:ext cx="769270" cy="7822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188" y="920717"/>
            <a:ext cx="1009730" cy="9810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00" y="2142179"/>
            <a:ext cx="805006" cy="1078404"/>
          </a:xfrm>
          <a:prstGeom prst="rect">
            <a:avLst/>
          </a:prstGeom>
        </p:spPr>
      </p:pic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995424" y="1047873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Logistics</a:t>
            </a:r>
          </a:p>
        </p:txBody>
      </p:sp>
    </p:spTree>
    <p:extLst>
      <p:ext uri="{BB962C8B-B14F-4D97-AF65-F5344CB8AC3E}">
        <p14:creationId xmlns:p14="http://schemas.microsoft.com/office/powerpoint/2010/main" val="17490432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238248"/>
            <a:ext cx="12192000" cy="809624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8248"/>
            <a:ext cx="12192000" cy="8096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273" y="2151147"/>
            <a:ext cx="10459453" cy="2570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International Conflict Style Inventory (ICS) </a:t>
            </a:r>
            <a:r>
              <a:rPr lang="en-US" sz="5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(Mitchell R. Hammer (2003))</a:t>
            </a:r>
          </a:p>
        </p:txBody>
      </p:sp>
    </p:spTree>
    <p:extLst>
      <p:ext uri="{BB962C8B-B14F-4D97-AF65-F5344CB8AC3E}">
        <p14:creationId xmlns:p14="http://schemas.microsoft.com/office/powerpoint/2010/main" val="10875004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ICS Inventory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Process oriented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090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ICS Inventory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Process oriented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Culturally dependent</a:t>
            </a:r>
            <a:endParaRPr lang="en-US" sz="2400" b="1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3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85088" y="1117152"/>
            <a:ext cx="4449438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5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ICS Inventory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66688" y="1117152"/>
            <a:ext cx="45476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Process oriented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>
                <a:latin typeface="Source Sans Pro" charset="0"/>
                <a:ea typeface="Source Sans Pro" charset="0"/>
                <a:cs typeface="Source Sans Pro" charset="0"/>
              </a:rPr>
              <a:t>Culturally dependent</a:t>
            </a: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i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b="1" dirty="0">
                <a:latin typeface="Source Sans Pro" charset="0"/>
                <a:ea typeface="Source Sans Pro" charset="0"/>
                <a:cs typeface="Source Sans Pro" charset="0"/>
              </a:rPr>
              <a:t>Designed to help you understand approaches for dealing with conflict when interacting with others</a:t>
            </a: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sz="2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872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6656" y="1877568"/>
            <a:ext cx="3190240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6896" y="1877568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6656" y="3604768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6896" y="3604768"/>
            <a:ext cx="3190240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6656" y="1341069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Emotional restraint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6896" y="1353261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Emotional expressiveness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664" y="2535412"/>
            <a:ext cx="19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Source Sans Pro" charset="0"/>
                <a:ea typeface="Source Sans Pro" charset="0"/>
                <a:cs typeface="Source Sans Pro" charset="0"/>
              </a:rPr>
              <a:t>Direct</a:t>
            </a: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1936" y="4315444"/>
            <a:ext cx="19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8915804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559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0958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</p:spTree>
    <p:extLst>
      <p:ext uri="{BB962C8B-B14F-4D97-AF65-F5344CB8AC3E}">
        <p14:creationId xmlns:p14="http://schemas.microsoft.com/office/powerpoint/2010/main" val="1448576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279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96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7974" y="1559846"/>
            <a:ext cx="5751670" cy="3542829"/>
          </a:xfrm>
          <a:prstGeom prst="rect">
            <a:avLst/>
          </a:prstGeom>
          <a:noFill/>
        </p:spPr>
        <p:txBody>
          <a:bodyPr wrap="square" lIns="79567" tIns="39783" rIns="79567" bIns="39783" rtlCol="0">
            <a:spAutoFit/>
          </a:bodyPr>
          <a:lstStyle/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Define conflict and your normal outcomes and processes in dealing with it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Relate conflict to potential conflicts with your fellows and your teams, and reflect on how you will respond to them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Analyze case/studies and videos to increase your understanding of conflict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Goals</a:t>
            </a:r>
          </a:p>
        </p:txBody>
      </p:sp>
      <p:sp>
        <p:nvSpPr>
          <p:cNvPr id="17" name="Oval 16"/>
          <p:cNvSpPr/>
          <p:nvPr/>
        </p:nvSpPr>
        <p:spPr>
          <a:xfrm>
            <a:off x="5049304" y="1642280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5049301" y="2834631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101390" y="429887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552616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</p:spTree>
    <p:extLst>
      <p:ext uri="{BB962C8B-B14F-4D97-AF65-F5344CB8AC3E}">
        <p14:creationId xmlns:p14="http://schemas.microsoft.com/office/powerpoint/2010/main" val="15654254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622" y="1727200"/>
            <a:ext cx="2811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indirect, emotionally restrained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532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622" y="1727200"/>
            <a:ext cx="2811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indirect, emotionally restrained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Considers alternatives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Control emotions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Sensitive to feelings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77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622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indirect, emotionally restrained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Considers alternatives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Control emotions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Sensitive to feelings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Difficulty with one’s own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Seen as dishonest</a:t>
            </a:r>
          </a:p>
        </p:txBody>
      </p:sp>
    </p:spTree>
    <p:extLst>
      <p:ext uri="{BB962C8B-B14F-4D97-AF65-F5344CB8AC3E}">
        <p14:creationId xmlns:p14="http://schemas.microsoft.com/office/powerpoint/2010/main" val="16960722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622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indirect,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Considers alternatives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Control emotions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Sensitive to feelings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with one’s own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Seen as dishonest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7924" y="1727200"/>
            <a:ext cx="28112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indirect, emotionally expressive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782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622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indirect,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Considers alternatives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Control emotions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Sensitive to feelings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with one’s own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Seen as dishonest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7924" y="1727200"/>
            <a:ext cx="28112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indirect, emotionally expressive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3</a:t>
            </a:r>
            <a:r>
              <a:rPr lang="en-US" sz="2200" baseline="30000" dirty="0">
                <a:latin typeface="Source Sans Pro" charset="0"/>
                <a:ea typeface="Source Sans Pro" charset="0"/>
                <a:cs typeface="Source Sans Pro" charset="0"/>
              </a:rPr>
              <a:t>rd</a:t>
            </a: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 party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Observations skilled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Emotional display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2899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036931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036931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6029586" y="0"/>
            <a:ext cx="3125483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9155069" y="0"/>
            <a:ext cx="3036931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276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Confronts problems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Gives elaborate arguments, maintains calm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reading between the lines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Unfeeling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25483" y="1727200"/>
            <a:ext cx="281121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direct, emotionally expressive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Provides detailed explanations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Expresses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Shows feeling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Appears dominating/rude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Too focused on one’s own feelings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80622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Verbally indirect, emotionally restrained</a:t>
            </a:r>
          </a:p>
          <a:p>
            <a:pPr algn="ctr"/>
            <a:endParaRPr lang="en-US" sz="2200" b="1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Considers alternatives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Control emotions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Sensitive to feelings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solidFill>
                <a:schemeClr val="bg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Difficulty with one’s own opinion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solidFill>
                  <a:schemeClr val="bg2"/>
                </a:solidFill>
                <a:latin typeface="Source Sans Pro" charset="0"/>
                <a:ea typeface="Source Sans Pro" charset="0"/>
                <a:cs typeface="Source Sans Pro" charset="0"/>
              </a:rPr>
              <a:t>Seen as dishonest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67924" y="1727200"/>
            <a:ext cx="28112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Source Sans Pro" charset="0"/>
                <a:ea typeface="Source Sans Pro" charset="0"/>
                <a:cs typeface="Source Sans Pro" charset="0"/>
              </a:rPr>
              <a:t>Verbally indirect, emotionally expressive</a:t>
            </a:r>
          </a:p>
          <a:p>
            <a:pPr algn="ctr"/>
            <a:endParaRPr lang="en-US" sz="2200" b="1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Strengths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3</a:t>
            </a:r>
            <a:r>
              <a:rPr lang="en-US" sz="2200" baseline="30000" dirty="0">
                <a:latin typeface="Source Sans Pro" charset="0"/>
                <a:ea typeface="Source Sans Pro" charset="0"/>
                <a:cs typeface="Source Sans Pro" charset="0"/>
              </a:rPr>
              <a:t>rd</a:t>
            </a: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 party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Observations skilled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Emotional display</a:t>
            </a:r>
          </a:p>
          <a:p>
            <a:pPr marL="285750" indent="-285750" algn="ctr">
              <a:buFont typeface="Arial" charset="0"/>
              <a:buChar char="•"/>
            </a:pPr>
            <a:endParaRPr lang="en-US" sz="2200" dirty="0">
              <a:latin typeface="Source Sans Pro" charset="0"/>
              <a:ea typeface="Source Sans Pro" charset="0"/>
              <a:cs typeface="Source Sans Pro" charset="0"/>
            </a:endParaRPr>
          </a:p>
          <a:p>
            <a:pPr algn="ctr"/>
            <a:r>
              <a:rPr lang="en-US" sz="2200" b="1" u="sng" dirty="0">
                <a:latin typeface="Source Sans Pro" charset="0"/>
                <a:ea typeface="Source Sans Pro" charset="0"/>
                <a:cs typeface="Source Sans Pro" charset="0"/>
              </a:rPr>
              <a:t>Weaknesses</a:t>
            </a:r>
          </a:p>
          <a:p>
            <a:pPr marL="285750" indent="-285750" algn="ctr">
              <a:buFont typeface="Arial" charset="0"/>
              <a:buChar char="•"/>
            </a:pPr>
            <a:r>
              <a:rPr lang="en-US" sz="2200" dirty="0">
                <a:latin typeface="Source Sans Pro" charset="0"/>
                <a:ea typeface="Source Sans Pro" charset="0"/>
                <a:cs typeface="Source Sans Pro" charset="0"/>
              </a:rPr>
              <a:t>Rarely gets to the bottom of the conflict or the point</a:t>
            </a:r>
          </a:p>
        </p:txBody>
      </p:sp>
    </p:spTree>
    <p:extLst>
      <p:ext uri="{BB962C8B-B14F-4D97-AF65-F5344CB8AC3E}">
        <p14:creationId xmlns:p14="http://schemas.microsoft.com/office/powerpoint/2010/main" val="1974099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6656" y="1877568"/>
            <a:ext cx="3190240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1. Discussion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406896" y="1877568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2. Engagement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16656" y="3604768"/>
            <a:ext cx="3190240" cy="1727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3. Accommodation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406896" y="3604768"/>
            <a:ext cx="3190240" cy="172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latin typeface="Gilroy ExtraBold" charset="0"/>
                <a:ea typeface="Gilroy ExtraBold" charset="0"/>
                <a:cs typeface="Gilroy ExtraBold" charset="0"/>
              </a:rPr>
              <a:t>4. Dynamic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16656" y="1341069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Emotional restraint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6896" y="1353261"/>
            <a:ext cx="319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Emotional expressiveness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21664" y="2535412"/>
            <a:ext cx="19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latin typeface="Source Sans Pro" charset="0"/>
                <a:ea typeface="Source Sans Pro" charset="0"/>
                <a:cs typeface="Source Sans Pro" charset="0"/>
              </a:rPr>
              <a:t>Direct</a:t>
            </a:r>
            <a:endParaRPr lang="en-US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1936" y="4315444"/>
            <a:ext cx="195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ource Sans Pro" charset="0"/>
                <a:ea typeface="Source Sans Pro" charset="0"/>
                <a:cs typeface="Source Sans Pro" charset="0"/>
              </a:rPr>
              <a:t>Indirect</a:t>
            </a:r>
          </a:p>
        </p:txBody>
      </p:sp>
    </p:spTree>
    <p:extLst>
      <p:ext uri="{BB962C8B-B14F-4D97-AF65-F5344CB8AC3E}">
        <p14:creationId xmlns:p14="http://schemas.microsoft.com/office/powerpoint/2010/main" val="11126410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852966201_f4b2df6034_o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59586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Conflict viewed with needs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8205225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9888" y="2558600"/>
            <a:ext cx="10453055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80000"/>
              </a:lnSpc>
            </a:pP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Generally, when conflict arises, it correspond </a:t>
            </a:r>
            <a:r>
              <a:rPr lang="en-US" sz="5400" b="1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to </a:t>
            </a:r>
            <a:r>
              <a:rPr lang="en-US" sz="5400" b="1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anger</a:t>
            </a:r>
            <a:r>
              <a:rPr lang="en-US" sz="5400" b="1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  <a:endParaRPr lang="en-US" sz="54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205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292" y="2462348"/>
            <a:ext cx="9923489" cy="84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80000"/>
              </a:lnSpc>
            </a:pPr>
            <a:r>
              <a:rPr lang="en-US" sz="60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Housekeeping items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8550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87292" y="1419611"/>
            <a:ext cx="9923489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8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Anger</a:t>
            </a:r>
            <a:r>
              <a:rPr lang="mr-IN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–</a:t>
            </a: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 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”Strong feeling of displeasure, annoyance in reaction to insult, injury, and injustice.”</a:t>
            </a:r>
            <a:endParaRPr lang="en-US" sz="2800" b="1" dirty="0">
              <a:solidFill>
                <a:prstClr val="white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840830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9888" y="2558600"/>
            <a:ext cx="10453055" cy="2103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80000"/>
              </a:lnSpc>
            </a:pPr>
            <a:r>
              <a:rPr lang="en-US" sz="5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Anger 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generally masks </a:t>
            </a:r>
            <a:r>
              <a:rPr lang="en-US" sz="5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primary feelings,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 which are connected </a:t>
            </a:r>
            <a:r>
              <a:rPr lang="en-US" sz="5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unmet needs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881030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9888" y="1836706"/>
            <a:ext cx="104530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457200">
              <a:lnSpc>
                <a:spcPct val="80000"/>
              </a:lnSpc>
            </a:pP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So when we are in conflict, we are </a:t>
            </a:r>
            <a:r>
              <a:rPr lang="en-US" sz="5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disregarding each other’s needs 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and </a:t>
            </a:r>
            <a:r>
              <a:rPr lang="en-US" sz="54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making assumptions </a:t>
            </a:r>
            <a:r>
              <a:rPr lang="en-US" sz="5400" b="1" dirty="0">
                <a:solidFill>
                  <a:prstClr val="white"/>
                </a:solidFill>
                <a:latin typeface="Gilroy ExtraBold" charset="0"/>
                <a:ea typeface="Gilroy ExtraBold" charset="0"/>
                <a:cs typeface="Gilroy ExtraBold" charset="0"/>
              </a:rPr>
              <a:t>about others (think implicit bias).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33656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35680" y="1527048"/>
            <a:ext cx="5096256" cy="4632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Triangle 9"/>
          <p:cNvSpPr/>
          <p:nvPr/>
        </p:nvSpPr>
        <p:spPr>
          <a:xfrm>
            <a:off x="8631936" y="1527048"/>
            <a:ext cx="2572512" cy="46329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ight Triangle 14"/>
          <p:cNvSpPr/>
          <p:nvPr/>
        </p:nvSpPr>
        <p:spPr>
          <a:xfrm flipH="1">
            <a:off x="963168" y="1527048"/>
            <a:ext cx="2572512" cy="463296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86024" y="451053"/>
            <a:ext cx="6219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Anger volcano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86024" y="1963004"/>
            <a:ext cx="6219952" cy="373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Violence</a:t>
            </a:r>
            <a:b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</a:b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Rage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Anger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Feelings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Unmet needs</a:t>
            </a:r>
          </a:p>
        </p:txBody>
      </p:sp>
    </p:spTree>
    <p:extLst>
      <p:ext uri="{BB962C8B-B14F-4D97-AF65-F5344CB8AC3E}">
        <p14:creationId xmlns:p14="http://schemas.microsoft.com/office/powerpoint/2010/main" val="21470423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51708" y="1391700"/>
            <a:ext cx="5997944" cy="41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are some anger triggers for you?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feelings are underneath these triggers when you feel angry?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needs correspond to those triggers?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Enter them in this google form and chat in the </a:t>
            </a:r>
            <a:r>
              <a:rPr lang="en-US" altLang="en-US" sz="2400" b="1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chatbox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. You must enter 1 anger trigger, then can submit.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10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Breakout: Chat, Reflect, </a:t>
            </a:r>
            <a:r>
              <a:rPr lang="en-US" altLang="en-US" b="1" dirty="0" err="1">
                <a:latin typeface="Source Sans Pro" charset="0"/>
                <a:ea typeface="Source Sans Pro" charset="0"/>
                <a:cs typeface="Source Sans Pro" charset="0"/>
              </a:rPr>
              <a:t>chatbox</a:t>
            </a:r>
            <a:endParaRPr lang="en-US" altLang="en-US" b="1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1792" y="2979580"/>
            <a:ext cx="453991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Resources:</a:t>
            </a:r>
          </a:p>
          <a:p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altLang="en-US" sz="2400" dirty="0">
                <a:latin typeface="Source Sans Pro" charset="0"/>
                <a:ea typeface="Source Sans Pro" charset="0"/>
                <a:cs typeface="Source Sans Pro" charset="0"/>
              </a:rPr>
              <a:t>Form to fill out: </a:t>
            </a:r>
            <a:r>
              <a:rPr lang="en-US" altLang="en-US" sz="2300" b="1" dirty="0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  <a:hlinkClick r:id="rId4"/>
              </a:rPr>
              <a:t>bit.ly/</a:t>
            </a:r>
            <a:r>
              <a:rPr lang="en-US" altLang="en-US" sz="2300" b="1" u="sng" dirty="0" err="1">
                <a:solidFill>
                  <a:schemeClr val="tx2"/>
                </a:solidFill>
                <a:latin typeface="Source Sans Pro" charset="0"/>
                <a:ea typeface="Source Sans Pro" charset="0"/>
                <a:cs typeface="Source Sans Pro" charset="0"/>
              </a:rPr>
              <a:t>conflictleaders</a:t>
            </a:r>
            <a:endParaRPr lang="en-US" altLang="en-US" sz="2300" b="1" u="sng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300" b="1" dirty="0">
              <a:solidFill>
                <a:schemeClr val="tx2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0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7750" y="800425"/>
            <a:ext cx="5997944" cy="5213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Technical </a:t>
            </a:r>
            <a:r>
              <a:rPr lang="mr-IN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What stood out to you most?</a:t>
            </a: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Practical </a:t>
            </a:r>
            <a:r>
              <a:rPr lang="mr-IN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How do you think your biggest key takeaway applies to how you view and handle conflict?</a:t>
            </a: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Emancipatory </a:t>
            </a:r>
            <a:r>
              <a:rPr lang="mr-IN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What situations do you need to actively work on in terms of how you respond to conflict to be a better leader?</a:t>
            </a:r>
          </a:p>
          <a:p>
            <a:pPr marL="342900" indent="-342900">
              <a:buFont typeface="Arial" charset="0"/>
              <a:buChar char="•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i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i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06998" y="1391700"/>
            <a:ext cx="2866506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5 minutes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06999" y="2072171"/>
            <a:ext cx="2500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>
                <a:latin typeface="Source Sans Pro" charset="0"/>
                <a:ea typeface="Source Sans Pro" charset="0"/>
                <a:cs typeface="Source Sans Pro" charset="0"/>
              </a:rPr>
              <a:t>DEBRIEF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76041" y="3588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176041" y="57846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346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7974" y="1559846"/>
            <a:ext cx="5751670" cy="1234505"/>
          </a:xfrm>
          <a:prstGeom prst="rect">
            <a:avLst/>
          </a:prstGeom>
          <a:noFill/>
        </p:spPr>
        <p:txBody>
          <a:bodyPr wrap="square" lIns="79567" tIns="39783" rIns="79567" bIns="39783" rtlCol="0">
            <a:spAutoFit/>
          </a:bodyPr>
          <a:lstStyle/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 just is </a:t>
            </a:r>
            <a:r>
              <a:rPr lang="mr-IN" sz="2500" b="1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it is neither good nor bad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6998" y="1391700"/>
            <a:ext cx="2866506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Key takeaways</a:t>
            </a:r>
          </a:p>
        </p:txBody>
      </p:sp>
      <p:sp>
        <p:nvSpPr>
          <p:cNvPr id="17" name="Oval 16"/>
          <p:cNvSpPr/>
          <p:nvPr/>
        </p:nvSpPr>
        <p:spPr>
          <a:xfrm>
            <a:off x="5049304" y="1642280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10844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7974" y="1559846"/>
            <a:ext cx="5751670" cy="2388667"/>
          </a:xfrm>
          <a:prstGeom prst="rect">
            <a:avLst/>
          </a:prstGeom>
          <a:noFill/>
        </p:spPr>
        <p:txBody>
          <a:bodyPr wrap="square" lIns="79567" tIns="39783" rIns="79567" bIns="39783" rtlCol="0">
            <a:spAutoFit/>
          </a:bodyPr>
          <a:lstStyle/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 just is </a:t>
            </a:r>
            <a:r>
              <a:rPr lang="mr-IN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it is neither good nor bad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Conflict, when unaddressed, will lead to outcomes that could have been averted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6998" y="1391700"/>
            <a:ext cx="2866506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Key takeaways</a:t>
            </a:r>
          </a:p>
        </p:txBody>
      </p:sp>
      <p:sp>
        <p:nvSpPr>
          <p:cNvPr id="17" name="Oval 16"/>
          <p:cNvSpPr/>
          <p:nvPr/>
        </p:nvSpPr>
        <p:spPr>
          <a:xfrm>
            <a:off x="5049304" y="1642280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5045339" y="2427681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3903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7974" y="1559846"/>
            <a:ext cx="5751670" cy="3542829"/>
          </a:xfrm>
          <a:prstGeom prst="rect">
            <a:avLst/>
          </a:prstGeom>
          <a:noFill/>
        </p:spPr>
        <p:txBody>
          <a:bodyPr wrap="square" lIns="79567" tIns="39783" rIns="79567" bIns="39783" rtlCol="0">
            <a:spAutoFit/>
          </a:bodyPr>
          <a:lstStyle/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 just is </a:t>
            </a:r>
            <a:r>
              <a:rPr lang="mr-IN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it is neither good nor bad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Conflict, when unaddressed, will lead to outcomes that could have been averted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When a conflict arises, you will begin to have tools and resources to resolve and mediate it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6998" y="1391700"/>
            <a:ext cx="2866506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Key takeaways</a:t>
            </a:r>
          </a:p>
        </p:txBody>
      </p:sp>
      <p:sp>
        <p:nvSpPr>
          <p:cNvPr id="17" name="Oval 16"/>
          <p:cNvSpPr/>
          <p:nvPr/>
        </p:nvSpPr>
        <p:spPr>
          <a:xfrm>
            <a:off x="5049304" y="1642280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5045339" y="2427681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045339" y="3563846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28695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7974" y="1559846"/>
            <a:ext cx="5751670" cy="4696991"/>
          </a:xfrm>
          <a:prstGeom prst="rect">
            <a:avLst/>
          </a:prstGeom>
          <a:noFill/>
        </p:spPr>
        <p:txBody>
          <a:bodyPr wrap="square" lIns="79567" tIns="39783" rIns="79567" bIns="39783" rtlCol="0">
            <a:spAutoFit/>
          </a:bodyPr>
          <a:lstStyle/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 just is </a:t>
            </a:r>
            <a:r>
              <a:rPr lang="mr-IN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 it is neither good nor bad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Conflict, when unaddressed, will lead to outcomes that could have been averted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When a conflict arises, you will begin to have tools and resources to resolve and mediate it</a:t>
            </a:r>
          </a:p>
          <a:p>
            <a:endParaRPr lang="en-US" sz="2500" dirty="0">
              <a:solidFill>
                <a:schemeClr val="bg2">
                  <a:lumMod val="25000"/>
                </a:schemeClr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r>
              <a:rPr lang="en-US" sz="2500" b="1" dirty="0">
                <a:solidFill>
                  <a:schemeClr val="bg2">
                    <a:lumMod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Conflicts are VERY unlikely to be resolved over email, text, or voicemail. They should be discussed and mediated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06998" y="1391700"/>
            <a:ext cx="2866506" cy="129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Key takeaways</a:t>
            </a:r>
          </a:p>
        </p:txBody>
      </p:sp>
      <p:sp>
        <p:nvSpPr>
          <p:cNvPr id="17" name="Oval 16"/>
          <p:cNvSpPr/>
          <p:nvPr/>
        </p:nvSpPr>
        <p:spPr>
          <a:xfrm>
            <a:off x="5049304" y="1642280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1</a:t>
            </a:r>
          </a:p>
        </p:txBody>
      </p:sp>
      <p:sp>
        <p:nvSpPr>
          <p:cNvPr id="18" name="Oval 17"/>
          <p:cNvSpPr/>
          <p:nvPr/>
        </p:nvSpPr>
        <p:spPr>
          <a:xfrm>
            <a:off x="5045339" y="2427681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5045339" y="3563846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5045339" y="5140917"/>
            <a:ext cx="344495" cy="3444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Gilroy ExtraBold" charset="0"/>
                <a:ea typeface="Gilroy ExtraBold" charset="0"/>
                <a:cs typeface="Gilroy Extra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29636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250" y="-812801"/>
            <a:ext cx="12414250" cy="8276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65807" y="4550386"/>
            <a:ext cx="6204034" cy="597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Alexis </a:t>
            </a:r>
            <a:r>
              <a:rPr lang="en-US" sz="4000" b="1" dirty="0" err="1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Conavay</a:t>
            </a:r>
            <a:endParaRPr lang="en-US" sz="4000" b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9185" y="5001915"/>
            <a:ext cx="50697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tx2"/>
                </a:solidFill>
                <a:latin typeface="Gilroy" charset="0"/>
                <a:ea typeface="Gilroy" charset="0"/>
                <a:cs typeface="Gilroy" charset="0"/>
              </a:rPr>
              <a:t>Organizing Coordinator</a:t>
            </a:r>
          </a:p>
        </p:txBody>
      </p:sp>
    </p:spTree>
    <p:extLst>
      <p:ext uri="{BB962C8B-B14F-4D97-AF65-F5344CB8AC3E}">
        <p14:creationId xmlns:p14="http://schemas.microsoft.com/office/powerpoint/2010/main" val="1726830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00087" y="1310724"/>
            <a:ext cx="9085955" cy="539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Read </a:t>
            </a:r>
            <a:r>
              <a:rPr lang="mr-IN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</a:t>
            </a:r>
          </a:p>
          <a:p>
            <a:pPr marL="1257300" lvl="1" indent="-514350"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Peter T. Coleman on “The first few minutes of mediation”</a:t>
            </a: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57300" lvl="1" indent="-514350"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Ann </a:t>
            </a:r>
            <a:r>
              <a:rPr lang="en-US" altLang="en-US" sz="2400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Porteus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on “Conflict Mediation Guidelines”</a:t>
            </a:r>
          </a:p>
          <a:p>
            <a:pPr marL="1257300" lvl="1" indent="-514350">
              <a:buAutoNum type="arabicParenR"/>
            </a:pPr>
            <a:endParaRPr lang="en-US" altLang="en-US" sz="24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514350" indent="-514350">
              <a:buAutoNum type="arabicParenR"/>
            </a:pP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Apply </a:t>
            </a:r>
            <a:r>
              <a:rPr lang="mr-IN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endParaRPr lang="en-US" altLang="en-US" sz="24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marL="1257300" lvl="1" indent="-514350"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This week, you will be in conflict at some point </a:t>
            </a:r>
            <a:r>
              <a:rPr lang="mr-IN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–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when you are, take a pause and identify the 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feelings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and 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unmet needs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corresponding to that conflict.</a:t>
            </a:r>
          </a:p>
          <a:p>
            <a:pPr marL="1257300" lvl="1" indent="-514350"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Once you’ve done this, try and identify the other person’s 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feelings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and </a:t>
            </a:r>
            <a:r>
              <a:rPr lang="en-US" altLang="en-US" sz="24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unmet needs</a:t>
            </a: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in the conflict</a:t>
            </a:r>
          </a:p>
          <a:p>
            <a:pPr marL="1257300" lvl="1" indent="-514350">
              <a:buAutoNum type="arabicParenR"/>
            </a:pPr>
            <a:r>
              <a:rPr lang="en-US" altLang="en-US" sz="24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Write an account and share with Bobby at </a:t>
            </a:r>
            <a:r>
              <a:rPr lang="en-US" altLang="en-US" sz="2400" dirty="0" err="1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rbrady@ofa.us</a:t>
            </a:r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800" b="1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endParaRPr lang="en-US" altLang="en-US" sz="28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4130" y="630253"/>
            <a:ext cx="12097870" cy="6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0" tIns="32145" rIns="64290" bIns="32145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/>
            <a:r>
              <a:rPr lang="en-US" sz="4000" b="1" dirty="0">
                <a:solidFill>
                  <a:schemeClr val="accent1"/>
                </a:solidFill>
                <a:latin typeface="Gilroy ExtraBold" charset="0"/>
                <a:ea typeface="Gilroy ExtraBold" charset="0"/>
                <a:cs typeface="Gilroy ExtraBold" charset="0"/>
              </a:rPr>
              <a:t>Leadership assignment, due September 5: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1" cy="2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70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157275"/>
            <a:ext cx="12192000" cy="33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1" tIns="20976" rIns="41951" bIns="20976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/>
                <a:ea typeface="ヒラギノ角ゴ ProN W3"/>
                <a:cs typeface="ヒラギノ角ゴ ProN W3"/>
                <a:sym typeface="Gill San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chemeClr val="tx1"/>
                </a:solidFill>
                <a:latin typeface="Gilroy ExtraBold" charset="0"/>
                <a:ea typeface="Gilroy ExtraBold" charset="0"/>
                <a:cs typeface="Gilroy ExtraBold" charset="0"/>
              </a:rPr>
              <a:t>OFA Training</a:t>
            </a:r>
          </a:p>
          <a:p>
            <a:pPr algn="ctr">
              <a:lnSpc>
                <a:spcPct val="80000"/>
              </a:lnSpc>
            </a:pPr>
            <a:endParaRPr lang="en-US" sz="2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Thank you for joining today’s webinar.</a:t>
            </a:r>
          </a:p>
          <a:p>
            <a:pPr algn="ctr">
              <a:lnSpc>
                <a:spcPct val="80000"/>
              </a:lnSpc>
            </a:pPr>
            <a:endParaRPr lang="en-US" sz="4000" b="1" dirty="0">
              <a:solidFill>
                <a:schemeClr val="tx2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Check the your recap email for a copy of the material covered </a:t>
            </a:r>
          </a:p>
          <a:p>
            <a:pPr algn="ctr">
              <a:lnSpc>
                <a:spcPct val="80000"/>
              </a:lnSpc>
            </a:pPr>
            <a:r>
              <a:rPr lang="en-US" sz="2600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today, including a video and audio recording of the webinar. </a:t>
            </a:r>
          </a:p>
          <a:p>
            <a:pPr algn="ctr">
              <a:lnSpc>
                <a:spcPct val="80000"/>
              </a:lnSpc>
            </a:pPr>
            <a:endParaRPr lang="en-US" sz="2600" dirty="0">
              <a:solidFill>
                <a:schemeClr val="tx1"/>
              </a:solidFill>
              <a:latin typeface="Source Sans Pro" charset="0"/>
              <a:ea typeface="Source Sans Pro" charset="0"/>
              <a:cs typeface="Source Sans Pro" charset="0"/>
            </a:endParaRPr>
          </a:p>
          <a:p>
            <a:pPr algn="ctr">
              <a:lnSpc>
                <a:spcPct val="80000"/>
              </a:lnSpc>
            </a:pP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Email 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  <a:hlinkClick r:id="rId2"/>
              </a:rPr>
              <a:t>fellows@ofa.us</a:t>
            </a:r>
            <a:r>
              <a:rPr lang="en-US" sz="2600" b="1" dirty="0">
                <a:solidFill>
                  <a:schemeClr val="tx1"/>
                </a:solidFill>
                <a:latin typeface="Source Sans Pro" charset="0"/>
                <a:ea typeface="Source Sans Pro" charset="0"/>
                <a:cs typeface="Source Sans Pro" charset="0"/>
              </a:rPr>
              <a:t> with any questions. </a:t>
            </a:r>
          </a:p>
        </p:txBody>
      </p:sp>
    </p:spTree>
    <p:extLst>
      <p:ext uri="{BB962C8B-B14F-4D97-AF65-F5344CB8AC3E}">
        <p14:creationId xmlns:p14="http://schemas.microsoft.com/office/powerpoint/2010/main" val="807603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852966201_f4b2df6034_o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9" t="13669" b="135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2759586"/>
            <a:ext cx="121920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0" b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Defining conflict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1611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0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1122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i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“Never, never and never again shall it be that this beautiful land will again experience the oppression of one by another.”</a:t>
            </a:r>
          </a:p>
          <a:p>
            <a:pPr algn="ctr">
              <a:lnSpc>
                <a:spcPct val="90000"/>
              </a:lnSpc>
            </a:pPr>
            <a:endParaRPr lang="en-US" sz="6000" b="1" i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- Nelson Mandela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488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04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761122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i="1" dirty="0">
                <a:solidFill>
                  <a:schemeClr val="bg1"/>
                </a:solidFill>
                <a:latin typeface="Gilroy ExtraBold" charset="0"/>
                <a:ea typeface="Gilroy ExtraBold" charset="0"/>
                <a:cs typeface="Gilroy ExtraBold" charset="0"/>
              </a:rPr>
              <a:t>“True reconciliation does not consist in merely forgetting the past.”</a:t>
            </a:r>
          </a:p>
          <a:p>
            <a:pPr algn="ctr">
              <a:lnSpc>
                <a:spcPct val="90000"/>
              </a:lnSpc>
            </a:pPr>
            <a:endParaRPr lang="en-US" sz="6000" b="1" i="1" dirty="0">
              <a:solidFill>
                <a:schemeClr val="bg1"/>
              </a:solidFill>
              <a:latin typeface="Gilroy ExtraBold" charset="0"/>
              <a:ea typeface="Gilroy ExtraBold" charset="0"/>
              <a:cs typeface="Gilroy ExtraBold" charset="0"/>
            </a:endParaRPr>
          </a:p>
          <a:p>
            <a:pPr algn="ctr">
              <a:lnSpc>
                <a:spcPct val="90000"/>
              </a:lnSpc>
            </a:pPr>
            <a:r>
              <a:rPr lang="en-US" sz="6000" b="1" dirty="0">
                <a:solidFill>
                  <a:schemeClr val="tx2"/>
                </a:solidFill>
                <a:latin typeface="Gilroy ExtraBold" charset="0"/>
                <a:ea typeface="Gilroy ExtraBold" charset="0"/>
                <a:cs typeface="Gilroy ExtraBold" charset="0"/>
              </a:rPr>
              <a:t>- Nelson Mandela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2943" y="6417000"/>
            <a:ext cx="653212" cy="253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0239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A - Standard">
      <a:dk1>
        <a:srgbClr val="3B444D"/>
      </a:dk1>
      <a:lt1>
        <a:srgbClr val="FFFFFF"/>
      </a:lt1>
      <a:dk2>
        <a:srgbClr val="00B3DC"/>
      </a:dk2>
      <a:lt2>
        <a:srgbClr val="C6D0D7"/>
      </a:lt2>
      <a:accent1>
        <a:srgbClr val="EE2F4B"/>
      </a:accent1>
      <a:accent2>
        <a:srgbClr val="F6DC31"/>
      </a:accent2>
      <a:accent3>
        <a:srgbClr val="233031"/>
      </a:accent3>
      <a:accent4>
        <a:srgbClr val="00B3DC"/>
      </a:accent4>
      <a:accent5>
        <a:srgbClr val="75D7E3"/>
      </a:accent5>
      <a:accent6>
        <a:srgbClr val="ADDD47"/>
      </a:accent6>
      <a:hlink>
        <a:srgbClr val="00B3DC"/>
      </a:hlink>
      <a:folHlink>
        <a:srgbClr val="00B3DC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4295</TotalTime>
  <Words>1932</Words>
  <Application>Microsoft Macintosh PowerPoint</Application>
  <PresentationFormat>Widescreen</PresentationFormat>
  <Paragraphs>661</Paragraphs>
  <Slides>61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Arial</vt:lpstr>
      <vt:lpstr>Calibri</vt:lpstr>
      <vt:lpstr>Calibri Light</vt:lpstr>
      <vt:lpstr>Gilroy</vt:lpstr>
      <vt:lpstr>Gilroy ExtraBold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Miller</dc:creator>
  <cp:lastModifiedBy>Microsoft Office User</cp:lastModifiedBy>
  <cp:revision>204</cp:revision>
  <cp:lastPrinted>2017-08-23T21:25:06Z</cp:lastPrinted>
  <dcterms:created xsi:type="dcterms:W3CDTF">2017-01-24T22:12:49Z</dcterms:created>
  <dcterms:modified xsi:type="dcterms:W3CDTF">2019-02-22T07:09:30Z</dcterms:modified>
</cp:coreProperties>
</file>