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1080" r:id="rId3"/>
    <p:sldId id="1103" r:id="rId4"/>
    <p:sldId id="1104" r:id="rId5"/>
    <p:sldId id="1159" r:id="rId6"/>
    <p:sldId id="1201" r:id="rId7"/>
    <p:sldId id="1202" r:id="rId8"/>
    <p:sldId id="1203" r:id="rId9"/>
    <p:sldId id="1263" r:id="rId10"/>
    <p:sldId id="1236" r:id="rId11"/>
    <p:sldId id="1252" r:id="rId12"/>
    <p:sldId id="1253" r:id="rId13"/>
    <p:sldId id="1254" r:id="rId14"/>
    <p:sldId id="1255" r:id="rId15"/>
    <p:sldId id="1464" r:id="rId16"/>
    <p:sldId id="1465" r:id="rId17"/>
    <p:sldId id="1466" r:id="rId18"/>
    <p:sldId id="1259" r:id="rId19"/>
    <p:sldId id="1077" r:id="rId20"/>
    <p:sldId id="1264" r:id="rId21"/>
    <p:sldId id="1261" r:id="rId22"/>
    <p:sldId id="1265" r:id="rId23"/>
    <p:sldId id="1262" r:id="rId24"/>
    <p:sldId id="1447" r:id="rId25"/>
    <p:sldId id="1446" r:id="rId26"/>
    <p:sldId id="1448" r:id="rId27"/>
    <p:sldId id="1449" r:id="rId28"/>
    <p:sldId id="1450" r:id="rId29"/>
    <p:sldId id="1451" r:id="rId30"/>
    <p:sldId id="1452" r:id="rId31"/>
    <p:sldId id="1453" r:id="rId32"/>
    <p:sldId id="1454" r:id="rId33"/>
    <p:sldId id="1455" r:id="rId34"/>
    <p:sldId id="1456" r:id="rId35"/>
    <p:sldId id="1457" r:id="rId36"/>
    <p:sldId id="1458" r:id="rId37"/>
    <p:sldId id="1459" r:id="rId38"/>
    <p:sldId id="1460" r:id="rId39"/>
    <p:sldId id="1461" r:id="rId40"/>
    <p:sldId id="1462" r:id="rId41"/>
    <p:sldId id="1358" r:id="rId42"/>
    <p:sldId id="1463" r:id="rId43"/>
    <p:sldId id="1189" r:id="rId44"/>
    <p:sldId id="1474" r:id="rId45"/>
    <p:sldId id="1475" r:id="rId46"/>
    <p:sldId id="1476" r:id="rId47"/>
    <p:sldId id="1480" r:id="rId48"/>
    <p:sldId id="1490" r:id="rId49"/>
    <p:sldId id="1491" r:id="rId50"/>
    <p:sldId id="995" r:id="rId51"/>
    <p:sldId id="125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elsey Wininger" initials="CW [7]" lastIdx="1" clrIdx="6"/>
  <p:cmAuthor id="1" name="Chelsey Wininger" initials="CW" lastIdx="13" clrIdx="0"/>
  <p:cmAuthor id="2" name="Mary McInerney" initials="MM [8]" lastIdx="1" clrIdx="1"/>
  <p:cmAuthor id="3" name="Mary McInerney" initials="MM [9]" lastIdx="1" clrIdx="2"/>
  <p:cmAuthor id="4" name="Chelsey Wininger" initials="CW [6]" lastIdx="1" clrIdx="3"/>
  <p:cmAuthor id="5" name="Chelsey Wininger" initials="CW [8]" lastIdx="1" clrIdx="4"/>
  <p:cmAuthor id="6" name="Mary McInerney" initials="M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2F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2716"/>
  </p:normalViewPr>
  <p:slideViewPr>
    <p:cSldViewPr snapToGrid="0" snapToObjects="1">
      <p:cViewPr varScale="1">
        <p:scale>
          <a:sx n="87" d="100"/>
          <a:sy n="87" d="100"/>
        </p:scale>
        <p:origin x="2000" y="192"/>
      </p:cViewPr>
      <p:guideLst>
        <p:guide orient="horz" pos="1776"/>
        <p:guide pos="3840"/>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33B00-849F-3245-8377-FA8133F4C6E7}" type="datetimeFigureOut">
              <a:rPr lang="en-US" smtClean="0"/>
              <a:t>3/3/19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C4B64-BDA6-634E-BD2A-D5BD70F96A9C}" type="slidenum">
              <a:rPr lang="en-US" smtClean="0"/>
              <a:t>‹#›</a:t>
            </a:fld>
            <a:endParaRPr lang="en-US"/>
          </a:p>
        </p:txBody>
      </p:sp>
    </p:spTree>
    <p:extLst>
      <p:ext uri="{BB962C8B-B14F-4D97-AF65-F5344CB8AC3E}">
        <p14:creationId xmlns:p14="http://schemas.microsoft.com/office/powerpoint/2010/main" val="1577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dirty="0"/>
              <a:t>/4.0/ or send a letter to Creative Commons, PO Box 1866, Mountain View, CA 94042, USA</a:t>
            </a: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a:t>
            </a:fld>
            <a:endParaRPr lang="en-US"/>
          </a:p>
        </p:txBody>
      </p:sp>
    </p:spTree>
    <p:extLst>
      <p:ext uri="{BB962C8B-B14F-4D97-AF65-F5344CB8AC3E}">
        <p14:creationId xmlns:p14="http://schemas.microsoft.com/office/powerpoint/2010/main" val="113156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12</a:t>
            </a:fld>
            <a:endParaRPr lang="en-US"/>
          </a:p>
        </p:txBody>
      </p:sp>
    </p:spTree>
    <p:extLst>
      <p:ext uri="{BB962C8B-B14F-4D97-AF65-F5344CB8AC3E}">
        <p14:creationId xmlns:p14="http://schemas.microsoft.com/office/powerpoint/2010/main" val="394691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So you’re tired of doing everything yourself so you decide to tell someone else to do it. [ball ‘monkey’ moves from left to right]</a:t>
            </a:r>
          </a:p>
          <a:p>
            <a:pPr eaLnBrk="1" hangingPunct="1"/>
            <a:r>
              <a:rPr lang="en-US" dirty="0"/>
              <a:t>The result is sub-par, late, and full of typos.</a:t>
            </a:r>
          </a:p>
          <a:p>
            <a:pPr eaLnBrk="1" hangingPunct="1"/>
            <a:r>
              <a:rPr lang="en-US" dirty="0"/>
              <a:t>So you end up redoing it yourself which means you spent twice the hours on the same amount of work or, in the fast paced</a:t>
            </a:r>
            <a:r>
              <a:rPr lang="en-US" baseline="0" dirty="0"/>
              <a:t> world of campaigns, more likely</a:t>
            </a:r>
            <a:r>
              <a:rPr lang="en-US" dirty="0"/>
              <a:t> you make due with less than perfect work. [ball ‘monkey’ moves left]</a:t>
            </a:r>
          </a:p>
          <a:p>
            <a:pPr eaLnBrk="1" hangingPunct="1"/>
            <a:r>
              <a:rPr lang="en-US" dirty="0"/>
              <a:t>You vow never to delegate “anything important” again.</a:t>
            </a:r>
          </a:p>
          <a:p>
            <a:pPr eaLnBrk="1" hangingPunct="1"/>
            <a:r>
              <a:rPr lang="en-US" dirty="0"/>
              <a:t>But then your workload builds up and you get tired of doing everything yourself so you decide to delegate. [ball ‘monkey’ moves right again]</a:t>
            </a:r>
          </a:p>
          <a:p>
            <a:pPr eaLnBrk="1" hangingPunct="1"/>
            <a:r>
              <a:rPr lang="en-US" dirty="0"/>
              <a:t>More typos… [moves right]</a:t>
            </a:r>
          </a:p>
          <a:p>
            <a:pPr eaLnBrk="1" hangingPunct="1"/>
            <a:endParaRPr lang="en-US" dirty="0"/>
          </a:p>
          <a:p>
            <a:pPr eaLnBrk="1" hangingPunct="1"/>
            <a:r>
              <a:rPr lang="en-US" dirty="0"/>
              <a:t>Well, you get the idea. But there is a third way [ball moves down]</a:t>
            </a:r>
          </a:p>
        </p:txBody>
      </p:sp>
      <p:sp>
        <p:nvSpPr>
          <p:cNvPr id="4" name="Slide Number Placeholder 3"/>
          <p:cNvSpPr>
            <a:spLocks noGrp="1"/>
          </p:cNvSpPr>
          <p:nvPr>
            <p:ph type="sldNum" sz="quarter" idx="10"/>
          </p:nvPr>
        </p:nvSpPr>
        <p:spPr/>
        <p:txBody>
          <a:bodyPr/>
          <a:lstStyle/>
          <a:p>
            <a:fld id="{E0E57154-F5D8-F841-9FF1-EA98BB7FEB20}" type="slidenum">
              <a:rPr lang="en-US" smtClean="0"/>
              <a:t>13</a:t>
            </a:fld>
            <a:endParaRPr lang="en-US"/>
          </a:p>
        </p:txBody>
      </p:sp>
    </p:spTree>
    <p:extLst>
      <p:ext uri="{BB962C8B-B14F-4D97-AF65-F5344CB8AC3E}">
        <p14:creationId xmlns:p14="http://schemas.microsoft.com/office/powerpoint/2010/main" val="851809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So you’re tired of doing everything yourself so you decide to tell someone else to do it. [ball ‘monkey’ moves from left to right]</a:t>
            </a:r>
          </a:p>
          <a:p>
            <a:pPr eaLnBrk="1" hangingPunct="1"/>
            <a:r>
              <a:rPr lang="en-US" dirty="0"/>
              <a:t>The result is sub-par, late, and full of typos.</a:t>
            </a:r>
          </a:p>
          <a:p>
            <a:pPr eaLnBrk="1" hangingPunct="1"/>
            <a:r>
              <a:rPr lang="en-US" dirty="0"/>
              <a:t>So you end up redoing it yourself which means you spent twice the hours on the same amount of work or, in the fast paced</a:t>
            </a:r>
            <a:r>
              <a:rPr lang="en-US" baseline="0" dirty="0"/>
              <a:t> world of campaigns, more likely</a:t>
            </a:r>
            <a:r>
              <a:rPr lang="en-US" dirty="0"/>
              <a:t> you make due with less than perfect work. [ball ‘monkey’ moves left]</a:t>
            </a:r>
          </a:p>
          <a:p>
            <a:pPr eaLnBrk="1" hangingPunct="1"/>
            <a:r>
              <a:rPr lang="en-US" dirty="0"/>
              <a:t>You vow never to delegate “anything important” again.</a:t>
            </a:r>
          </a:p>
          <a:p>
            <a:pPr eaLnBrk="1" hangingPunct="1"/>
            <a:r>
              <a:rPr lang="en-US" dirty="0"/>
              <a:t>But then your workload builds up and you get tired of doing everything yourself so you decide to delegate. [ball ‘monkey’ moves right again]</a:t>
            </a:r>
          </a:p>
          <a:p>
            <a:pPr eaLnBrk="1" hangingPunct="1"/>
            <a:r>
              <a:rPr lang="en-US" dirty="0"/>
              <a:t>More typos… [moves right]</a:t>
            </a:r>
          </a:p>
          <a:p>
            <a:pPr eaLnBrk="1" hangingPunct="1"/>
            <a:endParaRPr lang="en-US" dirty="0"/>
          </a:p>
          <a:p>
            <a:pPr eaLnBrk="1" hangingPunct="1"/>
            <a:r>
              <a:rPr lang="en-US" dirty="0"/>
              <a:t>Well, you get the idea. </a:t>
            </a:r>
            <a:r>
              <a:rPr lang="en-US"/>
              <a:t>But there is a third way [ball moves down]</a:t>
            </a:r>
            <a:endParaRPr lang="en-US" dirty="0"/>
          </a:p>
        </p:txBody>
      </p:sp>
      <p:sp>
        <p:nvSpPr>
          <p:cNvPr id="4" name="Slide Number Placeholder 3"/>
          <p:cNvSpPr>
            <a:spLocks noGrp="1"/>
          </p:cNvSpPr>
          <p:nvPr>
            <p:ph type="sldNum" sz="quarter" idx="10"/>
          </p:nvPr>
        </p:nvSpPr>
        <p:spPr/>
        <p:txBody>
          <a:bodyPr/>
          <a:lstStyle/>
          <a:p>
            <a:fld id="{E0E57154-F5D8-F841-9FF1-EA98BB7FEB20}" type="slidenum">
              <a:rPr lang="en-US" smtClean="0"/>
              <a:t>14</a:t>
            </a:fld>
            <a:endParaRPr lang="en-US"/>
          </a:p>
        </p:txBody>
      </p:sp>
    </p:spTree>
    <p:extLst>
      <p:ext uri="{BB962C8B-B14F-4D97-AF65-F5344CB8AC3E}">
        <p14:creationId xmlns:p14="http://schemas.microsoft.com/office/powerpoint/2010/main" val="1497132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So you’re tired of doing everything yourself so you decide to tell someone else to do it. [ball ‘monkey’ moves from left to right]</a:t>
            </a:r>
          </a:p>
          <a:p>
            <a:pPr eaLnBrk="1" hangingPunct="1"/>
            <a:r>
              <a:rPr lang="en-US" dirty="0"/>
              <a:t>The result is sub-par, late, and full of typos.</a:t>
            </a:r>
          </a:p>
          <a:p>
            <a:pPr eaLnBrk="1" hangingPunct="1"/>
            <a:r>
              <a:rPr lang="en-US" dirty="0"/>
              <a:t>So you end up redoing it yourself which means you spent twice the hours on the same amount of work or, in the fast paced</a:t>
            </a:r>
            <a:r>
              <a:rPr lang="en-US" baseline="0" dirty="0"/>
              <a:t> world of campaigns, more likely</a:t>
            </a:r>
            <a:r>
              <a:rPr lang="en-US" dirty="0"/>
              <a:t> you make due with less than perfect work. [ball ‘monkey’ moves left]</a:t>
            </a:r>
          </a:p>
          <a:p>
            <a:pPr eaLnBrk="1" hangingPunct="1"/>
            <a:r>
              <a:rPr lang="en-US" dirty="0"/>
              <a:t>You vow never to delegate “anything important” again.</a:t>
            </a:r>
          </a:p>
          <a:p>
            <a:pPr eaLnBrk="1" hangingPunct="1"/>
            <a:r>
              <a:rPr lang="en-US" dirty="0"/>
              <a:t>But then your workload builds up and you get tired of doing everything yourself so you decide to delegate. [ball ‘monkey’ moves right again]</a:t>
            </a:r>
          </a:p>
          <a:p>
            <a:pPr eaLnBrk="1" hangingPunct="1"/>
            <a:r>
              <a:rPr lang="en-US" dirty="0"/>
              <a:t>More typos… [moves right]</a:t>
            </a:r>
          </a:p>
          <a:p>
            <a:pPr eaLnBrk="1" hangingPunct="1"/>
            <a:endParaRPr lang="en-US" dirty="0"/>
          </a:p>
          <a:p>
            <a:pPr eaLnBrk="1" hangingPunct="1"/>
            <a:r>
              <a:rPr lang="en-US" dirty="0"/>
              <a:t>Well, you get the idea. But there is a third way [ball moves down]</a:t>
            </a:r>
          </a:p>
        </p:txBody>
      </p:sp>
      <p:sp>
        <p:nvSpPr>
          <p:cNvPr id="4" name="Slide Number Placeholder 3"/>
          <p:cNvSpPr>
            <a:spLocks noGrp="1"/>
          </p:cNvSpPr>
          <p:nvPr>
            <p:ph type="sldNum" sz="quarter" idx="10"/>
          </p:nvPr>
        </p:nvSpPr>
        <p:spPr/>
        <p:txBody>
          <a:bodyPr/>
          <a:lstStyle/>
          <a:p>
            <a:fld id="{E0E57154-F5D8-F841-9FF1-EA98BB7FEB20}" type="slidenum">
              <a:rPr lang="en-US" smtClean="0"/>
              <a:t>15</a:t>
            </a:fld>
            <a:endParaRPr lang="en-US"/>
          </a:p>
        </p:txBody>
      </p:sp>
    </p:spTree>
    <p:extLst>
      <p:ext uri="{BB962C8B-B14F-4D97-AF65-F5344CB8AC3E}">
        <p14:creationId xmlns:p14="http://schemas.microsoft.com/office/powerpoint/2010/main" val="150580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So you’re tired of doing everything yourself so you decide to tell someone else to do it. [ball ‘monkey’ moves from left to right]</a:t>
            </a:r>
          </a:p>
          <a:p>
            <a:pPr eaLnBrk="1" hangingPunct="1"/>
            <a:r>
              <a:rPr lang="en-US" dirty="0"/>
              <a:t>The result is sub-par, late, and full of typos.</a:t>
            </a:r>
          </a:p>
          <a:p>
            <a:pPr eaLnBrk="1" hangingPunct="1"/>
            <a:r>
              <a:rPr lang="en-US" dirty="0"/>
              <a:t>So you end up redoing it yourself which means you spent twice the hours on the same amount of work or, in the fast paced</a:t>
            </a:r>
            <a:r>
              <a:rPr lang="en-US" baseline="0" dirty="0"/>
              <a:t> world of campaigns, more likely</a:t>
            </a:r>
            <a:r>
              <a:rPr lang="en-US" dirty="0"/>
              <a:t> you make due with less than perfect work. [ball ‘monkey’ moves left]</a:t>
            </a:r>
          </a:p>
          <a:p>
            <a:pPr eaLnBrk="1" hangingPunct="1"/>
            <a:r>
              <a:rPr lang="en-US" dirty="0"/>
              <a:t>You vow never to delegate “anything important” again.</a:t>
            </a:r>
          </a:p>
          <a:p>
            <a:pPr eaLnBrk="1" hangingPunct="1"/>
            <a:r>
              <a:rPr lang="en-US" dirty="0"/>
              <a:t>But then your workload builds up and you get tired of doing everything yourself so you decide to delegate. [ball ‘monkey’ moves right again]</a:t>
            </a:r>
          </a:p>
          <a:p>
            <a:pPr eaLnBrk="1" hangingPunct="1"/>
            <a:r>
              <a:rPr lang="en-US" dirty="0"/>
              <a:t>More typos… [moves right]</a:t>
            </a:r>
          </a:p>
          <a:p>
            <a:pPr eaLnBrk="1" hangingPunct="1"/>
            <a:endParaRPr lang="en-US" dirty="0"/>
          </a:p>
          <a:p>
            <a:pPr eaLnBrk="1" hangingPunct="1"/>
            <a:r>
              <a:rPr lang="en-US" dirty="0"/>
              <a:t>Well, you get the idea. </a:t>
            </a:r>
            <a:r>
              <a:rPr lang="en-US"/>
              <a:t>But there is a third way [ball moves down]</a:t>
            </a:r>
            <a:endParaRPr lang="en-US" dirty="0"/>
          </a:p>
        </p:txBody>
      </p:sp>
      <p:sp>
        <p:nvSpPr>
          <p:cNvPr id="4" name="Slide Number Placeholder 3"/>
          <p:cNvSpPr>
            <a:spLocks noGrp="1"/>
          </p:cNvSpPr>
          <p:nvPr>
            <p:ph type="sldNum" sz="quarter" idx="10"/>
          </p:nvPr>
        </p:nvSpPr>
        <p:spPr/>
        <p:txBody>
          <a:bodyPr/>
          <a:lstStyle/>
          <a:p>
            <a:fld id="{E0E57154-F5D8-F841-9FF1-EA98BB7FEB20}" type="slidenum">
              <a:rPr lang="en-US" smtClean="0"/>
              <a:t>16</a:t>
            </a:fld>
            <a:endParaRPr lang="en-US"/>
          </a:p>
        </p:txBody>
      </p:sp>
    </p:spTree>
    <p:extLst>
      <p:ext uri="{BB962C8B-B14F-4D97-AF65-F5344CB8AC3E}">
        <p14:creationId xmlns:p14="http://schemas.microsoft.com/office/powerpoint/2010/main" val="67790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So you’re tired of doing everything yourself so you decide to tell someone else to do it. [ball ‘monkey’ moves from left to right]</a:t>
            </a:r>
          </a:p>
          <a:p>
            <a:pPr eaLnBrk="1" hangingPunct="1"/>
            <a:r>
              <a:rPr lang="en-US" dirty="0"/>
              <a:t>The result is sub-par, late, and full of typos.</a:t>
            </a:r>
          </a:p>
          <a:p>
            <a:pPr eaLnBrk="1" hangingPunct="1"/>
            <a:r>
              <a:rPr lang="en-US" dirty="0"/>
              <a:t>So you end up redoing it yourself which means you spent twice the hours on the same amount of work or, in the fast paced</a:t>
            </a:r>
            <a:r>
              <a:rPr lang="en-US" baseline="0" dirty="0"/>
              <a:t> world of campaigns, more likely</a:t>
            </a:r>
            <a:r>
              <a:rPr lang="en-US" dirty="0"/>
              <a:t> you make due with less than perfect work. [ball ‘monkey’ moves left]</a:t>
            </a:r>
          </a:p>
          <a:p>
            <a:pPr eaLnBrk="1" hangingPunct="1"/>
            <a:r>
              <a:rPr lang="en-US" dirty="0"/>
              <a:t>You vow never to delegate “anything important” again.</a:t>
            </a:r>
          </a:p>
          <a:p>
            <a:pPr eaLnBrk="1" hangingPunct="1"/>
            <a:r>
              <a:rPr lang="en-US" dirty="0"/>
              <a:t>But then your workload builds up and you get tired of doing everything yourself so you decide to delegate. [ball ‘monkey’ moves right again]</a:t>
            </a:r>
          </a:p>
          <a:p>
            <a:pPr eaLnBrk="1" hangingPunct="1"/>
            <a:r>
              <a:rPr lang="en-US" dirty="0"/>
              <a:t>More typos… [moves right]</a:t>
            </a:r>
          </a:p>
          <a:p>
            <a:pPr eaLnBrk="1" hangingPunct="1"/>
            <a:endParaRPr lang="en-US" dirty="0"/>
          </a:p>
          <a:p>
            <a:pPr eaLnBrk="1" hangingPunct="1"/>
            <a:r>
              <a:rPr lang="en-US" dirty="0"/>
              <a:t>Well, you get the idea. </a:t>
            </a:r>
            <a:r>
              <a:rPr lang="en-US"/>
              <a:t>But there is a third way [ball moves down]</a:t>
            </a:r>
            <a:endParaRPr lang="en-US" dirty="0"/>
          </a:p>
        </p:txBody>
      </p:sp>
      <p:sp>
        <p:nvSpPr>
          <p:cNvPr id="4" name="Slide Number Placeholder 3"/>
          <p:cNvSpPr>
            <a:spLocks noGrp="1"/>
          </p:cNvSpPr>
          <p:nvPr>
            <p:ph type="sldNum" sz="quarter" idx="10"/>
          </p:nvPr>
        </p:nvSpPr>
        <p:spPr/>
        <p:txBody>
          <a:bodyPr/>
          <a:lstStyle/>
          <a:p>
            <a:fld id="{E0E57154-F5D8-F841-9FF1-EA98BB7FEB20}" type="slidenum">
              <a:rPr lang="en-US" smtClean="0"/>
              <a:t>17</a:t>
            </a:fld>
            <a:endParaRPr lang="en-US"/>
          </a:p>
        </p:txBody>
      </p:sp>
    </p:spTree>
    <p:extLst>
      <p:ext uri="{BB962C8B-B14F-4D97-AF65-F5344CB8AC3E}">
        <p14:creationId xmlns:p14="http://schemas.microsoft.com/office/powerpoint/2010/main" val="1975894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a:t>So we know that great managers delegate because…One person can’t do everything, it empowers your leaders </a:t>
            </a:r>
            <a:r>
              <a:rPr lang="en-US" b="1" i="1" dirty="0"/>
              <a:t>(and remember successful leaders create more leaders!</a:t>
            </a:r>
            <a:r>
              <a:rPr lang="en-US" dirty="0"/>
              <a:t>), it provides a growth opportunity for others and it strengthens the team.</a:t>
            </a:r>
          </a:p>
          <a:p>
            <a:pPr eaLnBrk="1" hangingPunct="1">
              <a:spcBef>
                <a:spcPct val="0"/>
              </a:spcBef>
              <a:defRPr/>
            </a:pPr>
            <a:endParaRPr lang="en-US" dirty="0"/>
          </a:p>
          <a:p>
            <a:pPr marL="171450" indent="-171450" eaLnBrk="1" hangingPunct="1">
              <a:spcBef>
                <a:spcPct val="0"/>
              </a:spcBef>
              <a:buFont typeface="Arial" panose="020B0604020202020204" pitchFamily="34" charset="0"/>
              <a:buChar char="•"/>
              <a:defRPr/>
            </a:pPr>
            <a:r>
              <a:rPr lang="en-US" dirty="0"/>
              <a:t>It also prevents burnout</a:t>
            </a:r>
          </a:p>
          <a:p>
            <a:pPr marL="0" indent="0" eaLnBrk="1" hangingPunct="1">
              <a:spcBef>
                <a:spcPct val="0"/>
              </a:spcBef>
              <a:buFont typeface="Arial" panose="020B0604020202020204" pitchFamily="34" charset="0"/>
              <a:buNone/>
              <a:defRPr/>
            </a:pPr>
            <a:endParaRPr lang="en-US" dirty="0"/>
          </a:p>
          <a:p>
            <a:pPr eaLnBrk="1" hangingPunct="1">
              <a:spcBef>
                <a:spcPct val="0"/>
              </a:spcBef>
              <a:defRPr/>
            </a:pPr>
            <a:r>
              <a:rPr lang="en-US" dirty="0"/>
              <a:t>Can anyone share a time when they successfully delegated and recruited owners, collaborators and helpers </a:t>
            </a:r>
          </a:p>
        </p:txBody>
      </p:sp>
      <p:sp>
        <p:nvSpPr>
          <p:cNvPr id="4" name="Slide Number Placeholder 3"/>
          <p:cNvSpPr>
            <a:spLocks noGrp="1"/>
          </p:cNvSpPr>
          <p:nvPr>
            <p:ph type="sldNum" sz="quarter" idx="10"/>
          </p:nvPr>
        </p:nvSpPr>
        <p:spPr/>
        <p:txBody>
          <a:bodyPr/>
          <a:lstStyle/>
          <a:p>
            <a:fld id="{A56C4B64-BDA6-634E-BD2A-D5BD70F96A9C}" type="slidenum">
              <a:rPr lang="en-US" smtClean="0"/>
              <a:t>18</a:t>
            </a:fld>
            <a:endParaRPr lang="en-US"/>
          </a:p>
        </p:txBody>
      </p:sp>
    </p:spTree>
    <p:extLst>
      <p:ext uri="{BB962C8B-B14F-4D97-AF65-F5344CB8AC3E}">
        <p14:creationId xmlns:p14="http://schemas.microsoft.com/office/powerpoint/2010/main" val="40728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steps </a:t>
            </a:r>
            <a:r>
              <a:rPr lang="mr-IN" dirty="0"/>
              <a:t>–</a:t>
            </a:r>
            <a:r>
              <a:rPr lang="en-US" dirty="0"/>
              <a:t> that they</a:t>
            </a:r>
            <a:r>
              <a:rPr lang="en-US" baseline="0" dirty="0"/>
              <a:t> should take when delegating.</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19</a:t>
            </a:fld>
            <a:endParaRPr lang="en-US"/>
          </a:p>
        </p:txBody>
      </p:sp>
    </p:spTree>
    <p:extLst>
      <p:ext uri="{BB962C8B-B14F-4D97-AF65-F5344CB8AC3E}">
        <p14:creationId xmlns:p14="http://schemas.microsoft.com/office/powerpoint/2010/main" val="64988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20</a:t>
            </a:fld>
            <a:endParaRPr lang="en-US"/>
          </a:p>
        </p:txBody>
      </p:sp>
    </p:spTree>
    <p:extLst>
      <p:ext uri="{BB962C8B-B14F-4D97-AF65-F5344CB8AC3E}">
        <p14:creationId xmlns:p14="http://schemas.microsoft.com/office/powerpoint/2010/main" val="175048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Why</a:t>
            </a:r>
            <a:r>
              <a:rPr lang="en-US" sz="1200" kern="1200" baseline="0" dirty="0">
                <a:solidFill>
                  <a:schemeClr val="tx1"/>
                </a:solidFill>
                <a:effectLst/>
                <a:latin typeface="Arial" charset="0"/>
                <a:ea typeface="+mn-ea"/>
                <a:cs typeface="+mn-cs"/>
              </a:rPr>
              <a:t> is it so important to begin the delegation process by agreeing on clear expectation: </a:t>
            </a:r>
          </a:p>
          <a:p>
            <a:endParaRPr lang="en-US" sz="1200" kern="1200" baseline="0" dirty="0">
              <a:solidFill>
                <a:schemeClr val="tx1"/>
              </a:solidFill>
              <a:effectLst/>
              <a:latin typeface="Arial" charset="0"/>
              <a:ea typeface="+mn-ea"/>
              <a:cs typeface="+mn-cs"/>
            </a:endParaRPr>
          </a:p>
          <a:p>
            <a:r>
              <a:rPr lang="en-US" sz="1200" kern="1200" baseline="0">
                <a:solidFill>
                  <a:schemeClr val="tx1"/>
                </a:solidFill>
                <a:effectLst/>
                <a:latin typeface="Arial" charset="0"/>
                <a:ea typeface="+mn-ea"/>
                <a:cs typeface="+mn-cs"/>
              </a:rPr>
              <a:t>PINTEREST FAILS</a:t>
            </a:r>
            <a:endParaRPr lang="en-US" sz="1200" kern="1200" baseline="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A56C4B64-BDA6-634E-BD2A-D5BD70F96A9C}" type="slidenum">
              <a:rPr lang="en-US" smtClean="0"/>
              <a:t>21</a:t>
            </a:fld>
            <a:endParaRPr lang="en-US"/>
          </a:p>
        </p:txBody>
      </p:sp>
    </p:spTree>
    <p:extLst>
      <p:ext uri="{BB962C8B-B14F-4D97-AF65-F5344CB8AC3E}">
        <p14:creationId xmlns:p14="http://schemas.microsoft.com/office/powerpoint/2010/main" val="77185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a:t>
            </a:fld>
            <a:endParaRPr lang="en-US"/>
          </a:p>
        </p:txBody>
      </p:sp>
    </p:spTree>
    <p:extLst>
      <p:ext uri="{BB962C8B-B14F-4D97-AF65-F5344CB8AC3E}">
        <p14:creationId xmlns:p14="http://schemas.microsoft.com/office/powerpoint/2010/main" val="666671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22</a:t>
            </a:fld>
            <a:endParaRPr lang="en-US"/>
          </a:p>
        </p:txBody>
      </p:sp>
    </p:spTree>
    <p:extLst>
      <p:ext uri="{BB962C8B-B14F-4D97-AF65-F5344CB8AC3E}">
        <p14:creationId xmlns:p14="http://schemas.microsoft.com/office/powerpoint/2010/main" val="469059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Why</a:t>
            </a:r>
            <a:r>
              <a:rPr lang="en-US" sz="1200" kern="1200" baseline="0" dirty="0">
                <a:solidFill>
                  <a:schemeClr val="tx1"/>
                </a:solidFill>
                <a:effectLst/>
                <a:latin typeface="Arial" charset="0"/>
                <a:ea typeface="+mn-ea"/>
                <a:cs typeface="+mn-cs"/>
              </a:rPr>
              <a:t> is it so important to begin the delegation process by agreeing on clear expectation: -- TRANSLATION CHALLENGE </a:t>
            </a:r>
            <a:r>
              <a:rPr lang="mr-IN" sz="1200" kern="1200" baseline="0" dirty="0">
                <a:solidFill>
                  <a:schemeClr val="tx1"/>
                </a:solidFill>
                <a:effectLst/>
                <a:latin typeface="Arial" charset="0"/>
                <a:ea typeface="+mn-ea"/>
                <a:cs typeface="+mn-cs"/>
              </a:rPr>
              <a:t>–</a:t>
            </a:r>
            <a:r>
              <a:rPr lang="en-US" sz="1200" kern="1200" baseline="0" dirty="0">
                <a:solidFill>
                  <a:schemeClr val="tx1"/>
                </a:solidFill>
                <a:effectLst/>
                <a:latin typeface="Arial" charset="0"/>
                <a:ea typeface="+mn-ea"/>
                <a:cs typeface="+mn-cs"/>
              </a:rPr>
              <a:t> You think you’ve been entirely clear, but somehow the person hears something entirely different and interprets your clear expectations in a unique and unintended way.</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PINTEREST FAILS</a:t>
            </a:r>
          </a:p>
        </p:txBody>
      </p:sp>
      <p:sp>
        <p:nvSpPr>
          <p:cNvPr id="4" name="Slide Number Placeholder 3"/>
          <p:cNvSpPr>
            <a:spLocks noGrp="1"/>
          </p:cNvSpPr>
          <p:nvPr>
            <p:ph type="sldNum" sz="quarter" idx="10"/>
          </p:nvPr>
        </p:nvSpPr>
        <p:spPr/>
        <p:txBody>
          <a:bodyPr/>
          <a:lstStyle/>
          <a:p>
            <a:fld id="{A56C4B64-BDA6-634E-BD2A-D5BD70F96A9C}" type="slidenum">
              <a:rPr lang="en-US" smtClean="0"/>
              <a:t>23</a:t>
            </a:fld>
            <a:endParaRPr lang="en-US"/>
          </a:p>
        </p:txBody>
      </p:sp>
    </p:spTree>
    <p:extLst>
      <p:ext uri="{BB962C8B-B14F-4D97-AF65-F5344CB8AC3E}">
        <p14:creationId xmlns:p14="http://schemas.microsoft.com/office/powerpoint/2010/main" val="1802942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mn-ea"/>
                <a:cs typeface="+mn-cs"/>
              </a:rPr>
              <a:t>What do we mean by that?  You want to get clear on the outcomes.  Most </a:t>
            </a:r>
            <a:r>
              <a:rPr lang="en-US" sz="1200" kern="1200" dirty="0" err="1">
                <a:solidFill>
                  <a:schemeClr val="tx1"/>
                </a:solidFill>
                <a:latin typeface="Arial" charset="0"/>
                <a:ea typeface="+mn-ea"/>
                <a:cs typeface="+mn-cs"/>
              </a:rPr>
              <a:t>impt</a:t>
            </a:r>
            <a:r>
              <a:rPr lang="en-US" sz="1200" kern="1200" dirty="0">
                <a:solidFill>
                  <a:schemeClr val="tx1"/>
                </a:solidFill>
                <a:latin typeface="Arial" charset="0"/>
                <a:ea typeface="+mn-ea"/>
                <a:cs typeface="+mn-cs"/>
              </a:rPr>
              <a:t> thing to do well – if you do one thing – get really clear on what success looks like, what would it take to delight you. Getting clear on outcomes frees you up from micromanaging, shows your staff member where you’re trying to get, allows them to figure out the how. </a:t>
            </a:r>
          </a:p>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24</a:t>
            </a:fld>
            <a:endParaRPr lang="en-US"/>
          </a:p>
        </p:txBody>
      </p:sp>
    </p:spTree>
    <p:extLst>
      <p:ext uri="{BB962C8B-B14F-4D97-AF65-F5344CB8AC3E}">
        <p14:creationId xmlns:p14="http://schemas.microsoft.com/office/powerpoint/2010/main" val="152100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Go</a:t>
            </a:r>
            <a:r>
              <a:rPr lang="en-US" baseline="0" dirty="0"/>
              <a:t> through each and point out that delegation is a discussion, not a dictation.</a:t>
            </a:r>
          </a:p>
          <a:p>
            <a:pPr eaLnBrk="1" hangingPunct="1"/>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Often you may have a vision of what you’re looking for in your head (say, here you’ve got this vision of a picture-perfect house you want someone to build),  and so you want to take the type up front to convey that vision of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key is discussion</a:t>
            </a:r>
            <a:endParaRPr lang="en-US" baseline="0" dirty="0"/>
          </a:p>
          <a:p>
            <a:pPr eaLnBrk="1" hangingPunct="1"/>
            <a:endParaRPr lang="en-US" baseline="0" dirty="0"/>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45233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E0E57154-F5D8-F841-9FF1-EA98BB7FEB20}" type="slidenum">
              <a:rPr lang="en-US" smtClean="0"/>
              <a:t>26</a:t>
            </a:fld>
            <a:endParaRPr lang="en-US"/>
          </a:p>
        </p:txBody>
      </p:sp>
    </p:spTree>
    <p:extLst>
      <p:ext uri="{BB962C8B-B14F-4D97-AF65-F5344CB8AC3E}">
        <p14:creationId xmlns:p14="http://schemas.microsoft.com/office/powerpoint/2010/main" val="371298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27</a:t>
            </a:fld>
            <a:endParaRPr lang="en-US"/>
          </a:p>
        </p:txBody>
      </p:sp>
    </p:spTree>
    <p:extLst>
      <p:ext uri="{BB962C8B-B14F-4D97-AF65-F5344CB8AC3E}">
        <p14:creationId xmlns:p14="http://schemas.microsoft.com/office/powerpoint/2010/main" val="1102769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Why</a:t>
            </a:r>
            <a:r>
              <a:rPr lang="en-US" sz="1200" kern="1200" baseline="0" dirty="0">
                <a:solidFill>
                  <a:schemeClr val="tx1"/>
                </a:solidFill>
                <a:effectLst/>
                <a:latin typeface="Arial" charset="0"/>
                <a:ea typeface="+mn-ea"/>
                <a:cs typeface="+mn-cs"/>
              </a:rPr>
              <a:t> is it so important to begin the delegation process by agreeing on clear expectation: </a:t>
            </a:r>
          </a:p>
          <a:p>
            <a:endParaRPr lang="en-US" sz="1200" kern="1200" baseline="0" dirty="0">
              <a:solidFill>
                <a:schemeClr val="tx1"/>
              </a:solidFill>
              <a:effectLst/>
              <a:latin typeface="Arial" charset="0"/>
              <a:ea typeface="+mn-ea"/>
              <a:cs typeface="+mn-cs"/>
            </a:endParaRPr>
          </a:p>
          <a:p>
            <a:r>
              <a:rPr lang="en-US" sz="1200" kern="1200" baseline="0">
                <a:solidFill>
                  <a:schemeClr val="tx1"/>
                </a:solidFill>
                <a:effectLst/>
                <a:latin typeface="Arial" charset="0"/>
                <a:ea typeface="+mn-ea"/>
                <a:cs typeface="+mn-cs"/>
              </a:rPr>
              <a:t>PINTEREST FAILS</a:t>
            </a:r>
            <a:endParaRPr lang="en-US" sz="1200" kern="1200" baseline="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A56C4B64-BDA6-634E-BD2A-D5BD70F96A9C}" type="slidenum">
              <a:rPr lang="en-US" smtClean="0"/>
              <a:t>28</a:t>
            </a:fld>
            <a:endParaRPr lang="en-US"/>
          </a:p>
        </p:txBody>
      </p:sp>
    </p:spTree>
    <p:extLst>
      <p:ext uri="{BB962C8B-B14F-4D97-AF65-F5344CB8AC3E}">
        <p14:creationId xmlns:p14="http://schemas.microsoft.com/office/powerpoint/2010/main" val="1110175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29</a:t>
            </a:fld>
            <a:endParaRPr lang="en-US"/>
          </a:p>
        </p:txBody>
      </p:sp>
    </p:spTree>
    <p:extLst>
      <p:ext uri="{BB962C8B-B14F-4D97-AF65-F5344CB8AC3E}">
        <p14:creationId xmlns:p14="http://schemas.microsoft.com/office/powerpoint/2010/main" val="251064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Why</a:t>
            </a:r>
            <a:r>
              <a:rPr lang="en-US" sz="1200" kern="1200" baseline="0" dirty="0">
                <a:solidFill>
                  <a:schemeClr val="tx1"/>
                </a:solidFill>
                <a:effectLst/>
                <a:latin typeface="Arial" charset="0"/>
                <a:ea typeface="+mn-ea"/>
                <a:cs typeface="+mn-cs"/>
              </a:rPr>
              <a:t> is it so important to begin the delegation process by agreeing on clear expectation: -- TRANSLATION CHALLENGE </a:t>
            </a:r>
            <a:r>
              <a:rPr lang="mr-IN" sz="1200" kern="1200" baseline="0" dirty="0">
                <a:solidFill>
                  <a:schemeClr val="tx1"/>
                </a:solidFill>
                <a:effectLst/>
                <a:latin typeface="Arial" charset="0"/>
                <a:ea typeface="+mn-ea"/>
                <a:cs typeface="+mn-cs"/>
              </a:rPr>
              <a:t>–</a:t>
            </a:r>
            <a:r>
              <a:rPr lang="en-US" sz="1200" kern="1200" baseline="0" dirty="0">
                <a:solidFill>
                  <a:schemeClr val="tx1"/>
                </a:solidFill>
                <a:effectLst/>
                <a:latin typeface="Arial" charset="0"/>
                <a:ea typeface="+mn-ea"/>
                <a:cs typeface="+mn-cs"/>
              </a:rPr>
              <a:t> You think you’ve been entirely clear, but somehow the person hears something entirely different and interprets your clear expectations in a unique and unintended way.</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PINTEREST FAILS</a:t>
            </a:r>
          </a:p>
        </p:txBody>
      </p:sp>
      <p:sp>
        <p:nvSpPr>
          <p:cNvPr id="4" name="Slide Number Placeholder 3"/>
          <p:cNvSpPr>
            <a:spLocks noGrp="1"/>
          </p:cNvSpPr>
          <p:nvPr>
            <p:ph type="sldNum" sz="quarter" idx="10"/>
          </p:nvPr>
        </p:nvSpPr>
        <p:spPr/>
        <p:txBody>
          <a:bodyPr/>
          <a:lstStyle/>
          <a:p>
            <a:fld id="{A56C4B64-BDA6-634E-BD2A-D5BD70F96A9C}" type="slidenum">
              <a:rPr lang="en-US" smtClean="0"/>
              <a:t>30</a:t>
            </a:fld>
            <a:endParaRPr lang="en-US"/>
          </a:p>
        </p:txBody>
      </p:sp>
    </p:spTree>
    <p:extLst>
      <p:ext uri="{BB962C8B-B14F-4D97-AF65-F5344CB8AC3E}">
        <p14:creationId xmlns:p14="http://schemas.microsoft.com/office/powerpoint/2010/main" val="296264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31</a:t>
            </a:fld>
            <a:endParaRPr lang="en-US"/>
          </a:p>
        </p:txBody>
      </p:sp>
    </p:spTree>
    <p:extLst>
      <p:ext uri="{BB962C8B-B14F-4D97-AF65-F5344CB8AC3E}">
        <p14:creationId xmlns:p14="http://schemas.microsoft.com/office/powerpoint/2010/main" val="77405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4</a:t>
            </a:fld>
            <a:endParaRPr lang="en-US"/>
          </a:p>
        </p:txBody>
      </p:sp>
    </p:spTree>
    <p:extLst>
      <p:ext uri="{BB962C8B-B14F-4D97-AF65-F5344CB8AC3E}">
        <p14:creationId xmlns:p14="http://schemas.microsoft.com/office/powerpoint/2010/main" val="1790618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32</a:t>
            </a:fld>
            <a:endParaRPr lang="en-US"/>
          </a:p>
        </p:txBody>
      </p:sp>
    </p:spTree>
    <p:extLst>
      <p:ext uri="{BB962C8B-B14F-4D97-AF65-F5344CB8AC3E}">
        <p14:creationId xmlns:p14="http://schemas.microsoft.com/office/powerpoint/2010/main" val="166186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mn-ea"/>
                <a:cs typeface="+mn-cs"/>
              </a:rPr>
              <a:t>What do we mean by that?  You want to get clear on the outcomes.  Most </a:t>
            </a:r>
            <a:r>
              <a:rPr lang="en-US" sz="1200" kern="1200" dirty="0" err="1">
                <a:solidFill>
                  <a:schemeClr val="tx1"/>
                </a:solidFill>
                <a:latin typeface="Arial" charset="0"/>
                <a:ea typeface="+mn-ea"/>
                <a:cs typeface="+mn-cs"/>
              </a:rPr>
              <a:t>impt</a:t>
            </a:r>
            <a:r>
              <a:rPr lang="en-US" sz="1200" kern="1200" dirty="0">
                <a:solidFill>
                  <a:schemeClr val="tx1"/>
                </a:solidFill>
                <a:latin typeface="Arial" charset="0"/>
                <a:ea typeface="+mn-ea"/>
                <a:cs typeface="+mn-cs"/>
              </a:rPr>
              <a:t> thing to do well – if you do one thing – get really clear on what success looks like, what would it take to delight you. Getting clear on outcomes frees you up from micromanaging, shows your staff member where you’re trying to get, allows them to figure out the how. </a:t>
            </a:r>
          </a:p>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34</a:t>
            </a:fld>
            <a:endParaRPr lang="en-US"/>
          </a:p>
        </p:txBody>
      </p:sp>
    </p:spTree>
    <p:extLst>
      <p:ext uri="{BB962C8B-B14F-4D97-AF65-F5344CB8AC3E}">
        <p14:creationId xmlns:p14="http://schemas.microsoft.com/office/powerpoint/2010/main" val="1304767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36</a:t>
            </a:fld>
            <a:endParaRPr lang="en-US"/>
          </a:p>
        </p:txBody>
      </p:sp>
    </p:spTree>
    <p:extLst>
      <p:ext uri="{BB962C8B-B14F-4D97-AF65-F5344CB8AC3E}">
        <p14:creationId xmlns:p14="http://schemas.microsoft.com/office/powerpoint/2010/main" val="2134353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mn-ea"/>
                <a:cs typeface="+mn-cs"/>
              </a:rPr>
              <a:t>What do we mean by that?  You want to get clear on the outcomes.  Most </a:t>
            </a:r>
            <a:r>
              <a:rPr lang="en-US" sz="1200" kern="1200" dirty="0" err="1">
                <a:solidFill>
                  <a:schemeClr val="tx1"/>
                </a:solidFill>
                <a:latin typeface="Arial" charset="0"/>
                <a:ea typeface="+mn-ea"/>
                <a:cs typeface="+mn-cs"/>
              </a:rPr>
              <a:t>impt</a:t>
            </a:r>
            <a:r>
              <a:rPr lang="en-US" sz="1200" kern="1200" dirty="0">
                <a:solidFill>
                  <a:schemeClr val="tx1"/>
                </a:solidFill>
                <a:latin typeface="Arial" charset="0"/>
                <a:ea typeface="+mn-ea"/>
                <a:cs typeface="+mn-cs"/>
              </a:rPr>
              <a:t> thing to do well – if you do one thing – get really clear on what success looks like, what would it take to delight you. Getting clear on outcomes frees you up from micromanaging, shows your staff member where you’re trying to get, allows them to figure out the how. </a:t>
            </a:r>
          </a:p>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38</a:t>
            </a:fld>
            <a:endParaRPr lang="en-US"/>
          </a:p>
        </p:txBody>
      </p:sp>
    </p:spTree>
    <p:extLst>
      <p:ext uri="{BB962C8B-B14F-4D97-AF65-F5344CB8AC3E}">
        <p14:creationId xmlns:p14="http://schemas.microsoft.com/office/powerpoint/2010/main" val="872445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Team Member is confident in his/her ability to do the work, and know they can do it, they reach Development Stage 4: High Competence and High Commitment.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this point the direction is low, and supportive behavior is minimal. You no longer have to tell the Team Member how to do the work, nor have to be constantly checking to make sure that the Team Member is encouraged. At this point you begin to Delegate. The Team Member and Manager agree on a project and the Team Member implements. The Manager checks-in, but do not provide step by step guidance b/c the Team Member knows what to do, and is confident in doing. </a:t>
            </a:r>
            <a:endParaRPr lang="en-US" b="1" dirty="0"/>
          </a:p>
          <a:p>
            <a:endParaRPr lang="en-US" b="1" dirty="0"/>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969661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42</a:t>
            </a:fld>
            <a:endParaRPr lang="en-US"/>
          </a:p>
        </p:txBody>
      </p:sp>
    </p:spTree>
    <p:extLst>
      <p:ext uri="{BB962C8B-B14F-4D97-AF65-F5344CB8AC3E}">
        <p14:creationId xmlns:p14="http://schemas.microsoft.com/office/powerpoint/2010/main" val="1989395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a:t>00:11</a:t>
            </a:r>
            <a:r>
              <a:rPr lang="en-US" b="1" baseline="0" dirty="0"/>
              <a:t> – 00:16 [5 min] – Caleb </a:t>
            </a:r>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1300460" rtl="0" eaLnBrk="1" fontAlgn="auto" latinLnBrk="0" hangingPunct="1">
              <a:lnSpc>
                <a:spcPct val="100000"/>
              </a:lnSpc>
              <a:spcBef>
                <a:spcPts val="0"/>
              </a:spcBef>
              <a:spcAft>
                <a:spcPts val="0"/>
              </a:spcAft>
              <a:buClrTx/>
              <a:buSzTx/>
              <a:buFontTx/>
              <a:buNone/>
              <a:tabLst/>
              <a:defRPr/>
            </a:pPr>
            <a:r>
              <a:rPr lang="en-US" b="1" baseline="0" dirty="0"/>
              <a:t>Trainer’s Notes:</a:t>
            </a:r>
            <a:r>
              <a:rPr lang="en-US" b="0" baseline="0" dirty="0"/>
              <a:t> Learners will have 3 minutes to complete the activity. The facilitator will lead a pop-corn debrief for 2 minutes. </a:t>
            </a:r>
          </a:p>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a:p>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Review activity instructions</a:t>
            </a:r>
          </a:p>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Set timer (</a:t>
            </a:r>
            <a:r>
              <a:rPr lang="en-US" b="0" baseline="0" dirty="0" err="1"/>
              <a:t>Aquiles</a:t>
            </a:r>
            <a:r>
              <a:rPr lang="en-US" b="0" baseline="0" dirty="0"/>
              <a:t>) </a:t>
            </a:r>
          </a:p>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Debrief activity for 3 minutes (Caleb) </a:t>
            </a:r>
          </a:p>
          <a:p>
            <a:pPr marL="935980" marR="0" lvl="1"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What was one of your key goals? </a:t>
            </a:r>
          </a:p>
          <a:p>
            <a:pPr marL="935980" marR="0" lvl="1"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How would you accomplish that goal online? </a:t>
            </a:r>
          </a:p>
          <a:p>
            <a:pPr marL="935980" marR="0" lvl="1"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0" marR="0" lvl="0" indent="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Trainer’s Notes:</a:t>
            </a:r>
            <a:r>
              <a:rPr lang="en-US" b="0" baseline="0" dirty="0"/>
              <a:t> Learners will likely provide wrong answers, since they have not been trained on digital tactics yet. But by throwing them in the deep end of the pool, they are realizing that there is a connection of sorts, which we will further explore throughout the training. </a:t>
            </a:r>
            <a:endParaRPr lang="en-US" b="1" baseline="0" dirty="0"/>
          </a:p>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43</a:t>
            </a:fld>
            <a:endParaRPr lang="en-US"/>
          </a:p>
        </p:txBody>
      </p:sp>
    </p:spTree>
    <p:extLst>
      <p:ext uri="{BB962C8B-B14F-4D97-AF65-F5344CB8AC3E}">
        <p14:creationId xmlns:p14="http://schemas.microsoft.com/office/powerpoint/2010/main" val="956976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46</a:t>
            </a:fld>
            <a:endParaRPr lang="en-US"/>
          </a:p>
        </p:txBody>
      </p:sp>
    </p:spTree>
    <p:extLst>
      <p:ext uri="{BB962C8B-B14F-4D97-AF65-F5344CB8AC3E}">
        <p14:creationId xmlns:p14="http://schemas.microsoft.com/office/powerpoint/2010/main" val="125961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Bad</a:t>
            </a:r>
          </a:p>
        </p:txBody>
      </p:sp>
      <p:sp>
        <p:nvSpPr>
          <p:cNvPr id="4" name="Slide Number Placeholder 3"/>
          <p:cNvSpPr>
            <a:spLocks noGrp="1"/>
          </p:cNvSpPr>
          <p:nvPr>
            <p:ph type="sldNum" sz="quarter" idx="10"/>
          </p:nvPr>
        </p:nvSpPr>
        <p:spPr/>
        <p:txBody>
          <a:bodyPr/>
          <a:lstStyle/>
          <a:p>
            <a:fld id="{3100837D-C091-E448-9FDC-386E426CF71E}" type="slidenum">
              <a:rPr lang="en-US" smtClean="0"/>
              <a:t>6</a:t>
            </a:fld>
            <a:endParaRPr lang="en-US"/>
          </a:p>
        </p:txBody>
      </p:sp>
    </p:spTree>
    <p:extLst>
      <p:ext uri="{BB962C8B-B14F-4D97-AF65-F5344CB8AC3E}">
        <p14:creationId xmlns:p14="http://schemas.microsoft.com/office/powerpoint/2010/main" val="199041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2000" dirty="0"/>
              <a:t>Bad Manager Script:</a:t>
            </a:r>
          </a:p>
          <a:p>
            <a:pPr marL="171450" indent="-171450" eaLnBrk="1" fontAlgn="auto" hangingPunct="1">
              <a:spcBef>
                <a:spcPts val="0"/>
              </a:spcBef>
              <a:spcAft>
                <a:spcPts val="0"/>
              </a:spcAft>
              <a:buFont typeface="Arial" panose="020B0604020202020204" pitchFamily="34" charset="0"/>
              <a:buChar char="•"/>
              <a:defRPr/>
            </a:pPr>
            <a:r>
              <a:rPr lang="en-US" sz="2000" dirty="0"/>
              <a:t>Manager: I was going to do this myself, but then I realized that I’m too busy, so I thought  I’d ask you, even though you’ve never done anything like this before. I don’t really have a lot of time to talk right now, but I have to give a presentation to a bunch of college kids about climate change. Would you sketch out some talking points for me?</a:t>
            </a:r>
          </a:p>
          <a:p>
            <a:pPr marL="171450" indent="-171450" eaLnBrk="1" fontAlgn="auto" hangingPunct="1">
              <a:spcBef>
                <a:spcPts val="0"/>
              </a:spcBef>
              <a:spcAft>
                <a:spcPts val="0"/>
              </a:spcAft>
              <a:buFont typeface="Arial" panose="020B0604020202020204" pitchFamily="34" charset="0"/>
              <a:buChar char="•"/>
              <a:defRPr/>
            </a:pPr>
            <a:r>
              <a:rPr lang="en-US" sz="2000" dirty="0"/>
              <a:t>Team member:</a:t>
            </a:r>
            <a:r>
              <a:rPr lang="en-US" sz="2000" baseline="0" dirty="0"/>
              <a:t> </a:t>
            </a:r>
            <a:r>
              <a:rPr lang="en-US" sz="2000" dirty="0"/>
              <a:t>Well, I don’t really know much about climate change or who the audience is or what you want to say. </a:t>
            </a:r>
          </a:p>
          <a:p>
            <a:pPr marL="171450" indent="-171450" eaLnBrk="1" fontAlgn="auto" hangingPunct="1">
              <a:spcBef>
                <a:spcPts val="0"/>
              </a:spcBef>
              <a:spcAft>
                <a:spcPts val="0"/>
              </a:spcAft>
              <a:buFont typeface="Arial" panose="020B0604020202020204" pitchFamily="34" charset="0"/>
              <a:buChar char="•"/>
              <a:defRPr/>
            </a:pPr>
            <a:r>
              <a:rPr lang="en-US" sz="2000" dirty="0"/>
              <a:t>Manager:</a:t>
            </a:r>
            <a:r>
              <a:rPr lang="en-US" sz="2000" baseline="0" dirty="0"/>
              <a:t> </a:t>
            </a:r>
            <a:r>
              <a:rPr lang="en-US" sz="2000" dirty="0"/>
              <a:t>Well, you’re young, just like them. I’m sure you can figure it out. There are lots of resources somewhere in those documents I send you every week.  Just look it up, come up with a power point, and get back to me. </a:t>
            </a:r>
          </a:p>
          <a:p>
            <a:pPr marL="171450" indent="-171450" eaLnBrk="1" fontAlgn="auto" hangingPunct="1">
              <a:spcBef>
                <a:spcPts val="0"/>
              </a:spcBef>
              <a:spcAft>
                <a:spcPts val="0"/>
              </a:spcAft>
              <a:buFont typeface="Arial" panose="020B0604020202020204" pitchFamily="34" charset="0"/>
              <a:buChar char="•"/>
              <a:defRPr/>
            </a:pPr>
            <a:r>
              <a:rPr lang="en-US" sz="2000" dirty="0"/>
              <a:t>Team</a:t>
            </a:r>
            <a:r>
              <a:rPr lang="en-US" sz="2000" baseline="0" dirty="0"/>
              <a:t> member</a:t>
            </a:r>
            <a:r>
              <a:rPr lang="en-US" sz="2000" dirty="0"/>
              <a:t>: A power point? I’ve never made one before. </a:t>
            </a:r>
          </a:p>
          <a:p>
            <a:pPr marL="171450" indent="-171450" eaLnBrk="1" fontAlgn="auto" hangingPunct="1">
              <a:spcBef>
                <a:spcPts val="0"/>
              </a:spcBef>
              <a:spcAft>
                <a:spcPts val="0"/>
              </a:spcAft>
              <a:buFont typeface="Arial" panose="020B0604020202020204" pitchFamily="34" charset="0"/>
              <a:buChar char="•"/>
              <a:defRPr/>
            </a:pPr>
            <a:r>
              <a:rPr lang="en-US" sz="2000" dirty="0"/>
              <a:t>Manager: Well you’ve seen them, haven’t you? That’s how we do things here. We just throw you into the pool and hope you figure out how to swim. That’s how I learned and I’m sure you can do it too.</a:t>
            </a:r>
          </a:p>
          <a:p>
            <a:pPr marL="171450" indent="-171450" eaLnBrk="1" fontAlgn="auto" hangingPunct="1">
              <a:spcBef>
                <a:spcPts val="0"/>
              </a:spcBef>
              <a:spcAft>
                <a:spcPts val="0"/>
              </a:spcAft>
              <a:buFont typeface="Arial" panose="020B0604020202020204" pitchFamily="34" charset="0"/>
              <a:buChar char="•"/>
              <a:defRPr/>
            </a:pPr>
            <a:endParaRPr lang="en-US" sz="2000" dirty="0"/>
          </a:p>
          <a:p>
            <a:pPr eaLnBrk="1" fontAlgn="auto" hangingPunct="1">
              <a:spcBef>
                <a:spcPts val="0"/>
              </a:spcBef>
              <a:spcAft>
                <a:spcPts val="0"/>
              </a:spcAft>
              <a:defRPr/>
            </a:pPr>
            <a:r>
              <a:rPr lang="en-US" sz="2000" dirty="0"/>
              <a:t>Followed by quick discussion: Has anyone ever had an experience like this before? What would you tell the bad manager about how to mend her ways</a:t>
            </a:r>
            <a:r>
              <a:rPr lang="en-US" sz="1400" dirty="0"/>
              <a:t>?   </a:t>
            </a:r>
          </a:p>
          <a:p>
            <a:pPr marL="285750" marR="0" lvl="0" indent="-28575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p:txBody>
      </p:sp>
      <p:sp>
        <p:nvSpPr>
          <p:cNvPr id="4" name="Slide Number Placeholder 3"/>
          <p:cNvSpPr>
            <a:spLocks noGrp="1"/>
          </p:cNvSpPr>
          <p:nvPr>
            <p:ph type="sldNum" sz="quarter" idx="10"/>
          </p:nvPr>
        </p:nvSpPr>
        <p:spPr/>
        <p:txBody>
          <a:bodyPr/>
          <a:lstStyle/>
          <a:p>
            <a:fld id="{A56C4B64-BDA6-634E-BD2A-D5BD70F96A9C}" type="slidenum">
              <a:rPr lang="en-US" smtClean="0"/>
              <a:t>7</a:t>
            </a:fld>
            <a:endParaRPr lang="en-US"/>
          </a:p>
        </p:txBody>
      </p:sp>
    </p:spTree>
    <p:extLst>
      <p:ext uri="{BB962C8B-B14F-4D97-AF65-F5344CB8AC3E}">
        <p14:creationId xmlns:p14="http://schemas.microsoft.com/office/powerpoint/2010/main" val="51148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Whitney Book"/>
              </a:rPr>
              <a:t>Before we talk about good and great managers, what could the bad manager have done differently?</a:t>
            </a:r>
          </a:p>
        </p:txBody>
      </p:sp>
      <p:sp>
        <p:nvSpPr>
          <p:cNvPr id="4" name="Slide Number Placeholder 3"/>
          <p:cNvSpPr>
            <a:spLocks noGrp="1"/>
          </p:cNvSpPr>
          <p:nvPr>
            <p:ph type="sldNum" sz="quarter" idx="10"/>
          </p:nvPr>
        </p:nvSpPr>
        <p:spPr/>
        <p:txBody>
          <a:bodyPr/>
          <a:lstStyle/>
          <a:p>
            <a:fld id="{E0E57154-F5D8-F841-9FF1-EA98BB7FEB20}" type="slidenum">
              <a:rPr lang="en-US" smtClean="0"/>
              <a:t>8</a:t>
            </a:fld>
            <a:endParaRPr lang="en-US"/>
          </a:p>
        </p:txBody>
      </p:sp>
    </p:spTree>
    <p:extLst>
      <p:ext uri="{BB962C8B-B14F-4D97-AF65-F5344CB8AC3E}">
        <p14:creationId xmlns:p14="http://schemas.microsoft.com/office/powerpoint/2010/main" val="119771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difference between and Good Manager and a Great manager is that Great Managers involve people in decision making and improvement process and (call on people to read each bullet point)….</a:t>
            </a:r>
          </a:p>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9</a:t>
            </a:fld>
            <a:endParaRPr lang="en-US"/>
          </a:p>
        </p:txBody>
      </p:sp>
    </p:spTree>
    <p:extLst>
      <p:ext uri="{BB962C8B-B14F-4D97-AF65-F5344CB8AC3E}">
        <p14:creationId xmlns:p14="http://schemas.microsoft.com/office/powerpoint/2010/main" val="162620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difference between and Good Manager and a Great manager is that Great Managers involve people in decision making and improvement </a:t>
            </a:r>
            <a:r>
              <a:rPr lang="en-US" altLang="en-US"/>
              <a:t>process and</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10</a:t>
            </a:fld>
            <a:endParaRPr lang="en-US"/>
          </a:p>
        </p:txBody>
      </p:sp>
    </p:spTree>
    <p:extLst>
      <p:ext uri="{BB962C8B-B14F-4D97-AF65-F5344CB8AC3E}">
        <p14:creationId xmlns:p14="http://schemas.microsoft.com/office/powerpoint/2010/main" val="25480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Let’s take a couple minutes to share some examples of </a:t>
            </a:r>
            <a:r>
              <a:rPr lang="en-US" b="1" i="1" dirty="0">
                <a:solidFill>
                  <a:schemeClr val="accent3"/>
                </a:solidFill>
              </a:rPr>
              <a:t>collaborative management</a:t>
            </a:r>
            <a:r>
              <a:rPr lang="en-US" dirty="0"/>
              <a:t> – times when either your manager involved you in the decision making or improvement process, or an example of when you did that with a volunteer you managed.</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Think about: FTP, putting the trainings together (like this one), what else?</a:t>
            </a:r>
          </a:p>
        </p:txBody>
      </p:sp>
      <p:sp>
        <p:nvSpPr>
          <p:cNvPr id="4" name="Slide Number Placeholder 3"/>
          <p:cNvSpPr>
            <a:spLocks noGrp="1"/>
          </p:cNvSpPr>
          <p:nvPr>
            <p:ph type="sldNum" sz="quarter" idx="10"/>
          </p:nvPr>
        </p:nvSpPr>
        <p:spPr/>
        <p:txBody>
          <a:bodyPr/>
          <a:lstStyle/>
          <a:p>
            <a:fld id="{E0E57154-F5D8-F841-9FF1-EA98BB7FEB20}" type="slidenum">
              <a:rPr lang="en-US" smtClean="0"/>
              <a:t>11</a:t>
            </a:fld>
            <a:endParaRPr lang="en-US"/>
          </a:p>
        </p:txBody>
      </p:sp>
    </p:spTree>
    <p:extLst>
      <p:ext uri="{BB962C8B-B14F-4D97-AF65-F5344CB8AC3E}">
        <p14:creationId xmlns:p14="http://schemas.microsoft.com/office/powerpoint/2010/main" val="129500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495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0961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t>3/3/19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t>3/3/19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t>3/3/19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t>3/3/19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spreadsheets/d/1XpUZyGe80mL3oh6fmvPuBBKFj55HPLqRhw8rsi4nGE0/edit#gid=1057968535"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fellows@ofa.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1853191"/>
            <a:ext cx="12192000" cy="2923877"/>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Welcome</a:t>
            </a:r>
          </a:p>
          <a:p>
            <a:pPr algn="ctr"/>
            <a:r>
              <a:rPr lang="en-US" sz="3200" dirty="0">
                <a:solidFill>
                  <a:schemeClr val="tx2"/>
                </a:solidFill>
                <a:latin typeface="Gilroy ExtraBold" charset="0"/>
                <a:ea typeface="Gilroy ExtraBold" charset="0"/>
                <a:cs typeface="Gilroy ExtraBold" charset="0"/>
              </a:rPr>
              <a:t>We will begin at 7:30 p.m. Central Time.</a:t>
            </a:r>
          </a:p>
          <a:p>
            <a:pPr algn="ctr"/>
            <a:endParaRPr lang="en-US" sz="3200" b="1" dirty="0">
              <a:solidFill>
                <a:schemeClr val="bg1"/>
              </a:solidFill>
              <a:latin typeface="Gilroy ExtraBold" charset="0"/>
              <a:ea typeface="Gilroy ExtraBold" charset="0"/>
              <a:cs typeface="Gilroy ExtraBold" charset="0"/>
            </a:endParaRPr>
          </a:p>
        </p:txBody>
      </p:sp>
      <p:sp>
        <p:nvSpPr>
          <p:cNvPr id="7" name="Rectangle 6"/>
          <p:cNvSpPr/>
          <p:nvPr/>
        </p:nvSpPr>
        <p:spPr>
          <a:xfrm>
            <a:off x="9520519" y="5941234"/>
            <a:ext cx="2204635" cy="369332"/>
          </a:xfrm>
          <a:prstGeom prst="rect">
            <a:avLst/>
          </a:prstGeom>
        </p:spPr>
        <p:txBody>
          <a:bodyPr wrap="square">
            <a:spAutoFit/>
          </a:bodyPr>
          <a:lstStyle/>
          <a:p>
            <a:pPr algn="ctr"/>
            <a:r>
              <a:rPr lang="en-US" b="1">
                <a:solidFill>
                  <a:schemeClr val="bg1"/>
                </a:solidFill>
                <a:latin typeface="Gilroy ExtraBold" charset="0"/>
                <a:ea typeface="Gilroy ExtraBold" charset="0"/>
                <a:cs typeface="Gilroy ExtraBold" charset="0"/>
              </a:rPr>
              <a:t>Register here</a:t>
            </a:r>
            <a:endParaRPr lang="en-US" b="1" dirty="0">
              <a:solidFill>
                <a:schemeClr val="bg1"/>
              </a:solidFill>
              <a:latin typeface="Gilroy ExtraBold" charset="0"/>
              <a:ea typeface="Gilroy ExtraBold" charset="0"/>
              <a:cs typeface="Gilroy ExtraBold" charset="0"/>
            </a:endParaRPr>
          </a:p>
        </p:txBody>
      </p:sp>
      <p:sp>
        <p:nvSpPr>
          <p:cNvPr id="8" name="Rectangle 7"/>
          <p:cNvSpPr/>
          <p:nvPr/>
        </p:nvSpPr>
        <p:spPr>
          <a:xfrm>
            <a:off x="9520519" y="5798916"/>
            <a:ext cx="2204636" cy="64818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6375" y="5775766"/>
            <a:ext cx="6096000" cy="769441"/>
          </a:xfrm>
          <a:prstGeom prst="rect">
            <a:avLst/>
          </a:prstGeom>
        </p:spPr>
        <p:txBody>
          <a:bodyPr>
            <a:spAutoFit/>
          </a:bodyPr>
          <a:lstStyle/>
          <a:p>
            <a:r>
              <a:rPr lang="en-US" sz="2200" b="1" dirty="0">
                <a:solidFill>
                  <a:schemeClr val="bg1"/>
                </a:solidFill>
                <a:latin typeface="Gilroy ExtraBold" charset="0"/>
                <a:ea typeface="Gilroy ExtraBold" charset="0"/>
                <a:cs typeface="Gilroy ExtraBold" charset="0"/>
              </a:rPr>
              <a:t>Call in for audio. You need to register </a:t>
            </a:r>
          </a:p>
          <a:p>
            <a:r>
              <a:rPr lang="en-US" sz="2200" b="1" dirty="0">
                <a:solidFill>
                  <a:schemeClr val="bg1"/>
                </a:solidFill>
                <a:latin typeface="Gilroy ExtraBold" charset="0"/>
                <a:ea typeface="Gilroy ExtraBold" charset="0"/>
                <a:cs typeface="Gilroy ExtraBold" charset="0"/>
              </a:rPr>
              <a:t>for a pin and phone number.</a:t>
            </a:r>
          </a:p>
        </p:txBody>
      </p:sp>
      <p:pic>
        <p:nvPicPr>
          <p:cNvPr id="9" name="Picture 8" descr="A drawing of a face&#10;&#10;Description automatically generated">
            <a:extLst>
              <a:ext uri="{FF2B5EF4-FFF2-40B4-BE49-F238E27FC236}">
                <a16:creationId xmlns:a16="http://schemas.microsoft.com/office/drawing/2014/main" id="{BEC58F7C-09E9-C24C-BA9E-32296330CF92}"/>
              </a:ext>
            </a:extLst>
          </p:cNvPr>
          <p:cNvPicPr>
            <a:picLocks noChangeAspect="1"/>
          </p:cNvPicPr>
          <p:nvPr/>
        </p:nvPicPr>
        <p:blipFill>
          <a:blip r:embed="rId3"/>
          <a:stretch>
            <a:fillRect/>
          </a:stretch>
        </p:blipFill>
        <p:spPr>
          <a:xfrm>
            <a:off x="349458" y="6221352"/>
            <a:ext cx="1219200" cy="4191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78071" y="-47104"/>
            <a:ext cx="6113929" cy="6905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9668"/>
            <a:ext cx="6078071" cy="690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6367035" y="574149"/>
            <a:ext cx="5536000" cy="118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chemeClr val="bg1"/>
                </a:solidFill>
                <a:latin typeface="Gilroy ExtraBold" charset="0"/>
                <a:ea typeface="Gilroy ExtraBold" charset="0"/>
                <a:cs typeface="Gilroy ExtraBold" charset="0"/>
              </a:rPr>
              <a:t>Qualities of a </a:t>
            </a:r>
          </a:p>
          <a:p>
            <a:pPr algn="ctr">
              <a:lnSpc>
                <a:spcPct val="80000"/>
              </a:lnSpc>
            </a:pPr>
            <a:r>
              <a:rPr lang="en-US" sz="4500" b="1" dirty="0">
                <a:solidFill>
                  <a:schemeClr val="bg1"/>
                </a:solidFill>
                <a:latin typeface="Gilroy ExtraBold" charset="0"/>
                <a:ea typeface="Gilroy ExtraBold" charset="0"/>
                <a:cs typeface="Gilroy ExtraBold" charset="0"/>
              </a:rPr>
              <a:t>Great Manager</a:t>
            </a:r>
          </a:p>
        </p:txBody>
      </p:sp>
      <p:sp>
        <p:nvSpPr>
          <p:cNvPr id="12" name="Rectangle 11"/>
          <p:cNvSpPr>
            <a:spLocks noChangeArrowheads="1"/>
          </p:cNvSpPr>
          <p:nvPr/>
        </p:nvSpPr>
        <p:spPr bwMode="auto">
          <a:xfrm>
            <a:off x="6704492" y="2213099"/>
            <a:ext cx="4944172" cy="410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Sets time to strategize as a team</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Asks questions to assess needs, instead of determining alone</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Asks team members for input</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Institutes regular check-ins</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Includes repeat backs at the end of every meeting</a:t>
            </a:r>
          </a:p>
        </p:txBody>
      </p:sp>
      <p:sp>
        <p:nvSpPr>
          <p:cNvPr id="9" name="Rectangle 8"/>
          <p:cNvSpPr>
            <a:spLocks noChangeArrowheads="1"/>
          </p:cNvSpPr>
          <p:nvPr/>
        </p:nvSpPr>
        <p:spPr bwMode="auto">
          <a:xfrm>
            <a:off x="442654" y="2270539"/>
            <a:ext cx="5282283" cy="3735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Explains the “why” and explains     the reasons behind goals and      team actions</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Helps team members find resources to deliver on their tasks or goals</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Is aware of learning gaps among team members and assesses need for training</a:t>
            </a:r>
          </a:p>
        </p:txBody>
      </p:sp>
      <p:sp>
        <p:nvSpPr>
          <p:cNvPr id="10" name="Rectangle 9"/>
          <p:cNvSpPr>
            <a:spLocks noChangeArrowheads="1"/>
          </p:cNvSpPr>
          <p:nvPr/>
        </p:nvSpPr>
        <p:spPr bwMode="auto">
          <a:xfrm>
            <a:off x="370355" y="594027"/>
            <a:ext cx="5337361" cy="118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chemeClr val="bg1"/>
                </a:solidFill>
                <a:latin typeface="Gilroy ExtraBold" charset="0"/>
                <a:ea typeface="Gilroy ExtraBold" charset="0"/>
                <a:cs typeface="Gilroy ExtraBold" charset="0"/>
              </a:rPr>
              <a:t>Qualities of a </a:t>
            </a:r>
          </a:p>
          <a:p>
            <a:pPr algn="ctr">
              <a:lnSpc>
                <a:spcPct val="80000"/>
              </a:lnSpc>
            </a:pPr>
            <a:r>
              <a:rPr lang="en-US" sz="4500" b="1" dirty="0">
                <a:solidFill>
                  <a:schemeClr val="bg1"/>
                </a:solidFill>
                <a:latin typeface="Gilroy ExtraBold" charset="0"/>
                <a:ea typeface="Gilroy ExtraBold" charset="0"/>
                <a:cs typeface="Gilroy ExtraBold" charset="0"/>
              </a:rPr>
              <a:t>Good Manager</a:t>
            </a:r>
          </a:p>
        </p:txBody>
      </p:sp>
    </p:spTree>
    <p:extLst>
      <p:ext uri="{BB962C8B-B14F-4D97-AF65-F5344CB8AC3E}">
        <p14:creationId xmlns:p14="http://schemas.microsoft.com/office/powerpoint/2010/main" val="180760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6157" r="4973"/>
          <a:stretch/>
        </p:blipFill>
        <p:spPr>
          <a:xfrm>
            <a:off x="0" y="0"/>
            <a:ext cx="5044630" cy="6858000"/>
          </a:xfrm>
          <a:prstGeom prst="rect">
            <a:avLst/>
          </a:prstGeom>
        </p:spPr>
      </p:pic>
      <p:sp>
        <p:nvSpPr>
          <p:cNvPr id="7" name="TextBox 6"/>
          <p:cNvSpPr txBox="1"/>
          <p:nvPr/>
        </p:nvSpPr>
        <p:spPr>
          <a:xfrm>
            <a:off x="6374296" y="2888469"/>
            <a:ext cx="4894354" cy="1200329"/>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Great managers </a:t>
            </a:r>
          </a:p>
          <a:p>
            <a:pPr>
              <a:lnSpc>
                <a:spcPct val="80000"/>
              </a:lnSpc>
            </a:pPr>
            <a:r>
              <a:rPr lang="en-US" sz="4500" b="1" dirty="0">
                <a:latin typeface="Gilroy ExtraBold" charset="0"/>
                <a:ea typeface="Gilroy ExtraBold" charset="0"/>
                <a:cs typeface="Gilroy ExtraBold" charset="0"/>
              </a:rPr>
              <a:t>involve people.</a:t>
            </a:r>
          </a:p>
        </p:txBody>
      </p:sp>
    </p:spTree>
    <p:extLst>
      <p:ext uri="{BB962C8B-B14F-4D97-AF65-F5344CB8AC3E}">
        <p14:creationId xmlns:p14="http://schemas.microsoft.com/office/powerpoint/2010/main" val="44868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19" y="1508432"/>
            <a:ext cx="5262175"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Bad, good, and great managers</a:t>
            </a:r>
          </a:p>
        </p:txBody>
      </p:sp>
      <p:sp>
        <p:nvSpPr>
          <p:cNvPr id="23" name="Rectangle 22"/>
          <p:cNvSpPr/>
          <p:nvPr/>
        </p:nvSpPr>
        <p:spPr>
          <a:xfrm>
            <a:off x="4908518" y="2222116"/>
            <a:ext cx="3641924"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The delegation cycle</a:t>
            </a:r>
          </a:p>
        </p:txBody>
      </p:sp>
      <p:sp>
        <p:nvSpPr>
          <p:cNvPr id="35" name="Rectangle 34"/>
          <p:cNvSpPr/>
          <p:nvPr/>
        </p:nvSpPr>
        <p:spPr>
          <a:xfrm>
            <a:off x="4908520" y="2959435"/>
            <a:ext cx="4845080"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Practice the delegation cycle</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20" y="3696754"/>
            <a:ext cx="2973839"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Debrief and Close</a:t>
            </a:r>
          </a:p>
        </p:txBody>
      </p:sp>
    </p:spTree>
    <p:extLst>
      <p:ext uri="{BB962C8B-B14F-4D97-AF65-F5344CB8AC3E}">
        <p14:creationId xmlns:p14="http://schemas.microsoft.com/office/powerpoint/2010/main" val="207876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2781" y="733889"/>
            <a:ext cx="492643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The </a:t>
            </a:r>
            <a:r>
              <a:rPr lang="en-US" sz="4500" b="1">
                <a:solidFill>
                  <a:schemeClr val="tx2"/>
                </a:solidFill>
                <a:latin typeface="Gilroy ExtraBold" charset="0"/>
                <a:ea typeface="Gilroy ExtraBold" charset="0"/>
                <a:cs typeface="Gilroy ExtraBold" charset="0"/>
              </a:rPr>
              <a:t>Vicious Cycle</a:t>
            </a:r>
            <a:endParaRPr lang="en-US" sz="4500" b="1" dirty="0">
              <a:solidFill>
                <a:schemeClr val="tx2"/>
              </a:solidFill>
              <a:latin typeface="Gilroy ExtraBold" charset="0"/>
              <a:ea typeface="Gilroy ExtraBold" charset="0"/>
              <a:cs typeface="Gilroy ExtraBold" charset="0"/>
            </a:endParaRPr>
          </a:p>
        </p:txBody>
      </p:sp>
      <p:sp>
        <p:nvSpPr>
          <p:cNvPr id="7" name="TextBox 6"/>
          <p:cNvSpPr txBox="1"/>
          <p:nvPr/>
        </p:nvSpPr>
        <p:spPr>
          <a:xfrm>
            <a:off x="1282360" y="4779208"/>
            <a:ext cx="1718017" cy="1200329"/>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Do everything yourself</a:t>
            </a:r>
          </a:p>
        </p:txBody>
      </p:sp>
      <p:sp>
        <p:nvSpPr>
          <p:cNvPr id="8" name="TextBox 7"/>
          <p:cNvSpPr txBox="1"/>
          <p:nvPr/>
        </p:nvSpPr>
        <p:spPr>
          <a:xfrm>
            <a:off x="9079327" y="4779208"/>
            <a:ext cx="1718017" cy="1200329"/>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Ask someone else to do it</a:t>
            </a:r>
          </a:p>
        </p:txBody>
      </p:sp>
      <p:sp>
        <p:nvSpPr>
          <p:cNvPr id="9" name="Line 10"/>
          <p:cNvSpPr>
            <a:spLocks noChangeShapeType="1"/>
          </p:cNvSpPr>
          <p:nvPr/>
        </p:nvSpPr>
        <p:spPr bwMode="auto">
          <a:xfrm>
            <a:off x="9083338" y="4823555"/>
            <a:ext cx="0" cy="1155982"/>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sp>
        <p:nvSpPr>
          <p:cNvPr id="10" name="Line 10"/>
          <p:cNvSpPr>
            <a:spLocks noChangeShapeType="1"/>
          </p:cNvSpPr>
          <p:nvPr/>
        </p:nvSpPr>
        <p:spPr bwMode="auto">
          <a:xfrm>
            <a:off x="3000377" y="4823555"/>
            <a:ext cx="0" cy="1155982"/>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grpSp>
        <p:nvGrpSpPr>
          <p:cNvPr id="3" name="Group 2"/>
          <p:cNvGrpSpPr/>
          <p:nvPr/>
        </p:nvGrpSpPr>
        <p:grpSpPr>
          <a:xfrm>
            <a:off x="5003236" y="2412992"/>
            <a:ext cx="2185529" cy="853694"/>
            <a:chOff x="4834274" y="1450472"/>
            <a:chExt cx="2185529" cy="853694"/>
          </a:xfrm>
        </p:grpSpPr>
        <p:sp>
          <p:nvSpPr>
            <p:cNvPr id="6" name="TextBox 5"/>
            <p:cNvSpPr txBox="1"/>
            <p:nvPr/>
          </p:nvSpPr>
          <p:spPr>
            <a:xfrm>
              <a:off x="5083835" y="1450472"/>
              <a:ext cx="1718017" cy="830997"/>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Guide More</a:t>
              </a:r>
            </a:p>
            <a:p>
              <a:pPr algn="ctr"/>
              <a:r>
                <a:rPr lang="en-US" sz="2400" dirty="0">
                  <a:latin typeface="Source Sans Pro" charset="0"/>
                  <a:ea typeface="Source Sans Pro" charset="0"/>
                  <a:cs typeface="Source Sans Pro" charset="0"/>
                </a:rPr>
                <a:t>Do Less</a:t>
              </a:r>
            </a:p>
          </p:txBody>
        </p:sp>
        <p:sp>
          <p:nvSpPr>
            <p:cNvPr id="11" name="Line 14"/>
            <p:cNvSpPr>
              <a:spLocks noChangeShapeType="1"/>
            </p:cNvSpPr>
            <p:nvPr/>
          </p:nvSpPr>
          <p:spPr bwMode="auto">
            <a:xfrm>
              <a:off x="4834274" y="2304166"/>
              <a:ext cx="2185529" cy="0"/>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grpSp>
      <p:sp>
        <p:nvSpPr>
          <p:cNvPr id="4" name="Oval 3"/>
          <p:cNvSpPr/>
          <p:nvPr/>
        </p:nvSpPr>
        <p:spPr>
          <a:xfrm>
            <a:off x="3255791" y="4954256"/>
            <a:ext cx="859706" cy="861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61655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32781" y="733889"/>
            <a:ext cx="492643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The </a:t>
            </a:r>
            <a:r>
              <a:rPr lang="en-US" sz="4500" b="1">
                <a:solidFill>
                  <a:schemeClr val="tx2"/>
                </a:solidFill>
                <a:latin typeface="Gilroy ExtraBold" charset="0"/>
                <a:ea typeface="Gilroy ExtraBold" charset="0"/>
                <a:cs typeface="Gilroy ExtraBold" charset="0"/>
              </a:rPr>
              <a:t>Vicious Cycle</a:t>
            </a:r>
            <a:endParaRPr lang="en-US" sz="4500" b="1" dirty="0">
              <a:solidFill>
                <a:schemeClr val="tx2"/>
              </a:solidFill>
              <a:latin typeface="Gilroy ExtraBold" charset="0"/>
              <a:ea typeface="Gilroy ExtraBold" charset="0"/>
              <a:cs typeface="Gilroy ExtraBold" charset="0"/>
            </a:endParaRPr>
          </a:p>
        </p:txBody>
      </p:sp>
      <p:sp>
        <p:nvSpPr>
          <p:cNvPr id="13" name="TextBox 12"/>
          <p:cNvSpPr txBox="1"/>
          <p:nvPr/>
        </p:nvSpPr>
        <p:spPr>
          <a:xfrm>
            <a:off x="1282360" y="4779208"/>
            <a:ext cx="1718017" cy="1200329"/>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Do everything yourself</a:t>
            </a:r>
          </a:p>
        </p:txBody>
      </p:sp>
      <p:sp>
        <p:nvSpPr>
          <p:cNvPr id="14" name="TextBox 13"/>
          <p:cNvSpPr txBox="1"/>
          <p:nvPr/>
        </p:nvSpPr>
        <p:spPr>
          <a:xfrm>
            <a:off x="9079327" y="4779208"/>
            <a:ext cx="1718017" cy="1200329"/>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Ask someone else to do it</a:t>
            </a:r>
          </a:p>
        </p:txBody>
      </p:sp>
      <p:sp>
        <p:nvSpPr>
          <p:cNvPr id="15" name="Line 10"/>
          <p:cNvSpPr>
            <a:spLocks noChangeShapeType="1"/>
          </p:cNvSpPr>
          <p:nvPr/>
        </p:nvSpPr>
        <p:spPr bwMode="auto">
          <a:xfrm>
            <a:off x="9083338" y="4823555"/>
            <a:ext cx="0" cy="1155982"/>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sp>
        <p:nvSpPr>
          <p:cNvPr id="16" name="Line 10"/>
          <p:cNvSpPr>
            <a:spLocks noChangeShapeType="1"/>
          </p:cNvSpPr>
          <p:nvPr/>
        </p:nvSpPr>
        <p:spPr bwMode="auto">
          <a:xfrm>
            <a:off x="3000377" y="4823555"/>
            <a:ext cx="0" cy="1155982"/>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grpSp>
        <p:nvGrpSpPr>
          <p:cNvPr id="17" name="Group 16"/>
          <p:cNvGrpSpPr/>
          <p:nvPr/>
        </p:nvGrpSpPr>
        <p:grpSpPr>
          <a:xfrm>
            <a:off x="5003236" y="2412992"/>
            <a:ext cx="2185529" cy="853694"/>
            <a:chOff x="4834274" y="1450472"/>
            <a:chExt cx="2185529" cy="853694"/>
          </a:xfrm>
        </p:grpSpPr>
        <p:sp>
          <p:nvSpPr>
            <p:cNvPr id="18" name="TextBox 17"/>
            <p:cNvSpPr txBox="1"/>
            <p:nvPr/>
          </p:nvSpPr>
          <p:spPr>
            <a:xfrm>
              <a:off x="5083835" y="1450472"/>
              <a:ext cx="1718017" cy="830997"/>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Guide More</a:t>
              </a:r>
            </a:p>
            <a:p>
              <a:pPr algn="ctr"/>
              <a:r>
                <a:rPr lang="en-US" sz="2400" dirty="0">
                  <a:latin typeface="Source Sans Pro" charset="0"/>
                  <a:ea typeface="Source Sans Pro" charset="0"/>
                  <a:cs typeface="Source Sans Pro" charset="0"/>
                </a:rPr>
                <a:t>Do Less</a:t>
              </a:r>
            </a:p>
          </p:txBody>
        </p:sp>
        <p:sp>
          <p:nvSpPr>
            <p:cNvPr id="19" name="Line 14"/>
            <p:cNvSpPr>
              <a:spLocks noChangeShapeType="1"/>
            </p:cNvSpPr>
            <p:nvPr/>
          </p:nvSpPr>
          <p:spPr bwMode="auto">
            <a:xfrm>
              <a:off x="4834274" y="2304166"/>
              <a:ext cx="2185529" cy="0"/>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grpSp>
      <p:sp>
        <p:nvSpPr>
          <p:cNvPr id="20" name="Oval 19"/>
          <p:cNvSpPr/>
          <p:nvPr/>
        </p:nvSpPr>
        <p:spPr>
          <a:xfrm>
            <a:off x="7956126" y="4954256"/>
            <a:ext cx="859706" cy="861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71978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2781" y="733889"/>
            <a:ext cx="492643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The </a:t>
            </a:r>
            <a:r>
              <a:rPr lang="en-US" sz="4500" b="1">
                <a:solidFill>
                  <a:schemeClr val="tx2"/>
                </a:solidFill>
                <a:latin typeface="Gilroy ExtraBold" charset="0"/>
                <a:ea typeface="Gilroy ExtraBold" charset="0"/>
                <a:cs typeface="Gilroy ExtraBold" charset="0"/>
              </a:rPr>
              <a:t>Vicious Cycle</a:t>
            </a:r>
            <a:endParaRPr lang="en-US" sz="4500" b="1" dirty="0">
              <a:solidFill>
                <a:schemeClr val="tx2"/>
              </a:solidFill>
              <a:latin typeface="Gilroy ExtraBold" charset="0"/>
              <a:ea typeface="Gilroy ExtraBold" charset="0"/>
              <a:cs typeface="Gilroy ExtraBold" charset="0"/>
            </a:endParaRPr>
          </a:p>
        </p:txBody>
      </p:sp>
      <p:sp>
        <p:nvSpPr>
          <p:cNvPr id="7" name="TextBox 6"/>
          <p:cNvSpPr txBox="1"/>
          <p:nvPr/>
        </p:nvSpPr>
        <p:spPr>
          <a:xfrm>
            <a:off x="1282360" y="4779208"/>
            <a:ext cx="1718017" cy="1200329"/>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Do everything yourself</a:t>
            </a:r>
          </a:p>
        </p:txBody>
      </p:sp>
      <p:sp>
        <p:nvSpPr>
          <p:cNvPr id="8" name="TextBox 7"/>
          <p:cNvSpPr txBox="1"/>
          <p:nvPr/>
        </p:nvSpPr>
        <p:spPr>
          <a:xfrm>
            <a:off x="9079327" y="4779208"/>
            <a:ext cx="1718017" cy="1200329"/>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Ask someone else to do it</a:t>
            </a:r>
          </a:p>
        </p:txBody>
      </p:sp>
      <p:sp>
        <p:nvSpPr>
          <p:cNvPr id="9" name="Line 10"/>
          <p:cNvSpPr>
            <a:spLocks noChangeShapeType="1"/>
          </p:cNvSpPr>
          <p:nvPr/>
        </p:nvSpPr>
        <p:spPr bwMode="auto">
          <a:xfrm>
            <a:off x="9083338" y="4823555"/>
            <a:ext cx="0" cy="1155982"/>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sp>
        <p:nvSpPr>
          <p:cNvPr id="10" name="Line 10"/>
          <p:cNvSpPr>
            <a:spLocks noChangeShapeType="1"/>
          </p:cNvSpPr>
          <p:nvPr/>
        </p:nvSpPr>
        <p:spPr bwMode="auto">
          <a:xfrm>
            <a:off x="3000377" y="4823555"/>
            <a:ext cx="0" cy="1155982"/>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grpSp>
        <p:nvGrpSpPr>
          <p:cNvPr id="3" name="Group 2"/>
          <p:cNvGrpSpPr/>
          <p:nvPr/>
        </p:nvGrpSpPr>
        <p:grpSpPr>
          <a:xfrm>
            <a:off x="5003236" y="2412992"/>
            <a:ext cx="2185529" cy="853694"/>
            <a:chOff x="4834274" y="1450472"/>
            <a:chExt cx="2185529" cy="853694"/>
          </a:xfrm>
        </p:grpSpPr>
        <p:sp>
          <p:nvSpPr>
            <p:cNvPr id="6" name="TextBox 5"/>
            <p:cNvSpPr txBox="1"/>
            <p:nvPr/>
          </p:nvSpPr>
          <p:spPr>
            <a:xfrm>
              <a:off x="5083835" y="1450472"/>
              <a:ext cx="1718017" cy="830997"/>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Guide More</a:t>
              </a:r>
            </a:p>
            <a:p>
              <a:pPr algn="ctr"/>
              <a:r>
                <a:rPr lang="en-US" sz="2400" dirty="0">
                  <a:latin typeface="Source Sans Pro" charset="0"/>
                  <a:ea typeface="Source Sans Pro" charset="0"/>
                  <a:cs typeface="Source Sans Pro" charset="0"/>
                </a:rPr>
                <a:t>Do Less</a:t>
              </a:r>
            </a:p>
          </p:txBody>
        </p:sp>
        <p:sp>
          <p:nvSpPr>
            <p:cNvPr id="11" name="Line 14"/>
            <p:cNvSpPr>
              <a:spLocks noChangeShapeType="1"/>
            </p:cNvSpPr>
            <p:nvPr/>
          </p:nvSpPr>
          <p:spPr bwMode="auto">
            <a:xfrm>
              <a:off x="4834274" y="2304166"/>
              <a:ext cx="2185529" cy="0"/>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grpSp>
      <p:sp>
        <p:nvSpPr>
          <p:cNvPr id="4" name="Oval 3"/>
          <p:cNvSpPr/>
          <p:nvPr/>
        </p:nvSpPr>
        <p:spPr>
          <a:xfrm>
            <a:off x="3255791" y="4954256"/>
            <a:ext cx="859706" cy="861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90804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32781" y="733889"/>
            <a:ext cx="492643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The </a:t>
            </a:r>
            <a:r>
              <a:rPr lang="en-US" sz="4500" b="1">
                <a:solidFill>
                  <a:schemeClr val="tx2"/>
                </a:solidFill>
                <a:latin typeface="Gilroy ExtraBold" charset="0"/>
                <a:ea typeface="Gilroy ExtraBold" charset="0"/>
                <a:cs typeface="Gilroy ExtraBold" charset="0"/>
              </a:rPr>
              <a:t>Vicious Cycle</a:t>
            </a:r>
            <a:endParaRPr lang="en-US" sz="4500" b="1" dirty="0">
              <a:solidFill>
                <a:schemeClr val="tx2"/>
              </a:solidFill>
              <a:latin typeface="Gilroy ExtraBold" charset="0"/>
              <a:ea typeface="Gilroy ExtraBold" charset="0"/>
              <a:cs typeface="Gilroy ExtraBold" charset="0"/>
            </a:endParaRPr>
          </a:p>
        </p:txBody>
      </p:sp>
      <p:sp>
        <p:nvSpPr>
          <p:cNvPr id="13" name="TextBox 12"/>
          <p:cNvSpPr txBox="1"/>
          <p:nvPr/>
        </p:nvSpPr>
        <p:spPr>
          <a:xfrm>
            <a:off x="1282360" y="4779208"/>
            <a:ext cx="1718017" cy="1200329"/>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Do everything yourself</a:t>
            </a:r>
          </a:p>
        </p:txBody>
      </p:sp>
      <p:sp>
        <p:nvSpPr>
          <p:cNvPr id="14" name="TextBox 13"/>
          <p:cNvSpPr txBox="1"/>
          <p:nvPr/>
        </p:nvSpPr>
        <p:spPr>
          <a:xfrm>
            <a:off x="9079327" y="4779208"/>
            <a:ext cx="1718017" cy="1200329"/>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Ask someone else to do it</a:t>
            </a:r>
          </a:p>
        </p:txBody>
      </p:sp>
      <p:sp>
        <p:nvSpPr>
          <p:cNvPr id="15" name="Line 10"/>
          <p:cNvSpPr>
            <a:spLocks noChangeShapeType="1"/>
          </p:cNvSpPr>
          <p:nvPr/>
        </p:nvSpPr>
        <p:spPr bwMode="auto">
          <a:xfrm>
            <a:off x="9083338" y="4823555"/>
            <a:ext cx="0" cy="1155982"/>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sp>
        <p:nvSpPr>
          <p:cNvPr id="16" name="Line 10"/>
          <p:cNvSpPr>
            <a:spLocks noChangeShapeType="1"/>
          </p:cNvSpPr>
          <p:nvPr/>
        </p:nvSpPr>
        <p:spPr bwMode="auto">
          <a:xfrm>
            <a:off x="3000377" y="4823555"/>
            <a:ext cx="0" cy="1155982"/>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grpSp>
        <p:nvGrpSpPr>
          <p:cNvPr id="17" name="Group 16"/>
          <p:cNvGrpSpPr/>
          <p:nvPr/>
        </p:nvGrpSpPr>
        <p:grpSpPr>
          <a:xfrm>
            <a:off x="5003236" y="2412992"/>
            <a:ext cx="2185529" cy="853694"/>
            <a:chOff x="4834274" y="1450472"/>
            <a:chExt cx="2185529" cy="853694"/>
          </a:xfrm>
        </p:grpSpPr>
        <p:sp>
          <p:nvSpPr>
            <p:cNvPr id="18" name="TextBox 17"/>
            <p:cNvSpPr txBox="1"/>
            <p:nvPr/>
          </p:nvSpPr>
          <p:spPr>
            <a:xfrm>
              <a:off x="5083835" y="1450472"/>
              <a:ext cx="1718017" cy="830997"/>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Guide More</a:t>
              </a:r>
            </a:p>
            <a:p>
              <a:pPr algn="ctr"/>
              <a:r>
                <a:rPr lang="en-US" sz="2400" dirty="0">
                  <a:latin typeface="Source Sans Pro" charset="0"/>
                  <a:ea typeface="Source Sans Pro" charset="0"/>
                  <a:cs typeface="Source Sans Pro" charset="0"/>
                </a:rPr>
                <a:t>Do Less</a:t>
              </a:r>
            </a:p>
          </p:txBody>
        </p:sp>
        <p:sp>
          <p:nvSpPr>
            <p:cNvPr id="19" name="Line 14"/>
            <p:cNvSpPr>
              <a:spLocks noChangeShapeType="1"/>
            </p:cNvSpPr>
            <p:nvPr/>
          </p:nvSpPr>
          <p:spPr bwMode="auto">
            <a:xfrm>
              <a:off x="4834274" y="2304166"/>
              <a:ext cx="2185529" cy="0"/>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grpSp>
      <p:sp>
        <p:nvSpPr>
          <p:cNvPr id="20" name="Oval 19"/>
          <p:cNvSpPr/>
          <p:nvPr/>
        </p:nvSpPr>
        <p:spPr>
          <a:xfrm>
            <a:off x="7956126" y="4954256"/>
            <a:ext cx="859706" cy="861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30081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32781" y="733889"/>
            <a:ext cx="492643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The </a:t>
            </a:r>
            <a:r>
              <a:rPr lang="en-US" sz="4500" b="1">
                <a:solidFill>
                  <a:schemeClr val="tx2"/>
                </a:solidFill>
                <a:latin typeface="Gilroy ExtraBold" charset="0"/>
                <a:ea typeface="Gilroy ExtraBold" charset="0"/>
                <a:cs typeface="Gilroy ExtraBold" charset="0"/>
              </a:rPr>
              <a:t>Vicious Cycle</a:t>
            </a:r>
            <a:endParaRPr lang="en-US" sz="4500" b="1" dirty="0">
              <a:solidFill>
                <a:schemeClr val="tx2"/>
              </a:solidFill>
              <a:latin typeface="Gilroy ExtraBold" charset="0"/>
              <a:ea typeface="Gilroy ExtraBold" charset="0"/>
              <a:cs typeface="Gilroy ExtraBold" charset="0"/>
            </a:endParaRPr>
          </a:p>
        </p:txBody>
      </p:sp>
      <p:sp>
        <p:nvSpPr>
          <p:cNvPr id="13" name="TextBox 12"/>
          <p:cNvSpPr txBox="1"/>
          <p:nvPr/>
        </p:nvSpPr>
        <p:spPr>
          <a:xfrm>
            <a:off x="1282360" y="4779208"/>
            <a:ext cx="1718017" cy="1200329"/>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Do everything yourself</a:t>
            </a:r>
          </a:p>
        </p:txBody>
      </p:sp>
      <p:sp>
        <p:nvSpPr>
          <p:cNvPr id="14" name="TextBox 13"/>
          <p:cNvSpPr txBox="1"/>
          <p:nvPr/>
        </p:nvSpPr>
        <p:spPr>
          <a:xfrm>
            <a:off x="9079327" y="4779208"/>
            <a:ext cx="1718017" cy="1200329"/>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Ask someone else to do it</a:t>
            </a:r>
          </a:p>
        </p:txBody>
      </p:sp>
      <p:sp>
        <p:nvSpPr>
          <p:cNvPr id="15" name="Line 10"/>
          <p:cNvSpPr>
            <a:spLocks noChangeShapeType="1"/>
          </p:cNvSpPr>
          <p:nvPr/>
        </p:nvSpPr>
        <p:spPr bwMode="auto">
          <a:xfrm>
            <a:off x="9083338" y="4823555"/>
            <a:ext cx="0" cy="1155982"/>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sp>
        <p:nvSpPr>
          <p:cNvPr id="16" name="Line 10"/>
          <p:cNvSpPr>
            <a:spLocks noChangeShapeType="1"/>
          </p:cNvSpPr>
          <p:nvPr/>
        </p:nvSpPr>
        <p:spPr bwMode="auto">
          <a:xfrm>
            <a:off x="3000377" y="4823555"/>
            <a:ext cx="0" cy="1155982"/>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grpSp>
        <p:nvGrpSpPr>
          <p:cNvPr id="17" name="Group 16"/>
          <p:cNvGrpSpPr/>
          <p:nvPr/>
        </p:nvGrpSpPr>
        <p:grpSpPr>
          <a:xfrm>
            <a:off x="5003236" y="2412992"/>
            <a:ext cx="2185529" cy="853694"/>
            <a:chOff x="4834274" y="1450472"/>
            <a:chExt cx="2185529" cy="853694"/>
          </a:xfrm>
        </p:grpSpPr>
        <p:sp>
          <p:nvSpPr>
            <p:cNvPr id="18" name="TextBox 17"/>
            <p:cNvSpPr txBox="1"/>
            <p:nvPr/>
          </p:nvSpPr>
          <p:spPr>
            <a:xfrm>
              <a:off x="5083835" y="1450472"/>
              <a:ext cx="1718017" cy="830997"/>
            </a:xfrm>
            <a:prstGeom prst="rect">
              <a:avLst/>
            </a:prstGeom>
            <a:noFill/>
          </p:spPr>
          <p:txBody>
            <a:bodyPr wrap="square" rtlCol="0">
              <a:spAutoFit/>
            </a:bodyPr>
            <a:lstStyle/>
            <a:p>
              <a:pPr algn="ctr"/>
              <a:r>
                <a:rPr lang="en-US" sz="2400" dirty="0">
                  <a:latin typeface="Source Sans Pro" charset="0"/>
                  <a:ea typeface="Source Sans Pro" charset="0"/>
                  <a:cs typeface="Source Sans Pro" charset="0"/>
                </a:rPr>
                <a:t>Guide More</a:t>
              </a:r>
            </a:p>
            <a:p>
              <a:pPr algn="ctr"/>
              <a:r>
                <a:rPr lang="en-US" sz="2400" dirty="0">
                  <a:latin typeface="Source Sans Pro" charset="0"/>
                  <a:ea typeface="Source Sans Pro" charset="0"/>
                  <a:cs typeface="Source Sans Pro" charset="0"/>
                </a:rPr>
                <a:t>Do Less</a:t>
              </a:r>
            </a:p>
          </p:txBody>
        </p:sp>
        <p:sp>
          <p:nvSpPr>
            <p:cNvPr id="19" name="Line 14"/>
            <p:cNvSpPr>
              <a:spLocks noChangeShapeType="1"/>
            </p:cNvSpPr>
            <p:nvPr/>
          </p:nvSpPr>
          <p:spPr bwMode="auto">
            <a:xfrm>
              <a:off x="4834274" y="2304166"/>
              <a:ext cx="2185529" cy="0"/>
            </a:xfrm>
            <a:prstGeom prst="line">
              <a:avLst/>
            </a:prstGeom>
            <a:noFill/>
            <a:ln w="28575">
              <a:solidFill>
                <a:schemeClr val="tx1">
                  <a:lumMod val="65000"/>
                  <a:lumOff val="35000"/>
                </a:schemeClr>
              </a:solidFill>
              <a:round/>
              <a:headEnd/>
              <a:tailEnd/>
            </a:ln>
          </p:spPr>
          <p:txBody>
            <a:bodyPr lIns="130041" tIns="65021" rIns="130041" bIns="65021"/>
            <a:lstStyle/>
            <a:p>
              <a:endParaRPr lang="en-US" sz="3641" b="1">
                <a:solidFill>
                  <a:schemeClr val="tx1">
                    <a:lumMod val="65000"/>
                    <a:lumOff val="35000"/>
                  </a:schemeClr>
                </a:solidFill>
                <a:latin typeface="Gotham Light" pitchFamily="50" charset="0"/>
                <a:cs typeface="Gotham Light" pitchFamily="50" charset="0"/>
              </a:endParaRPr>
            </a:p>
          </p:txBody>
        </p:sp>
      </p:grpSp>
      <p:sp>
        <p:nvSpPr>
          <p:cNvPr id="20" name="Oval 19"/>
          <p:cNvSpPr/>
          <p:nvPr/>
        </p:nvSpPr>
        <p:spPr>
          <a:xfrm>
            <a:off x="5666147" y="3574635"/>
            <a:ext cx="859706" cy="861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8771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14607" y="2197696"/>
            <a:ext cx="9613778" cy="3970318"/>
          </a:xfrm>
          <a:prstGeom prst="rect">
            <a:avLst/>
          </a:prstGeom>
          <a:noFill/>
        </p:spPr>
        <p:txBody>
          <a:bodyPr wrap="square" rtlCol="0">
            <a:spAutoFit/>
          </a:bodyPr>
          <a:lstStyle/>
          <a:p>
            <a:r>
              <a:rPr lang="en-US" sz="2800" dirty="0">
                <a:latin typeface="Source Sans Pro" charset="0"/>
                <a:ea typeface="Source Sans Pro" charset="0"/>
                <a:cs typeface="Source Sans Pro" charset="0"/>
              </a:rPr>
              <a:t>One person cannot do everything</a:t>
            </a:r>
          </a:p>
          <a:p>
            <a:endParaRPr lang="en-US" sz="2800" dirty="0">
              <a:latin typeface="Source Sans Pro" charset="0"/>
              <a:ea typeface="Source Sans Pro" charset="0"/>
              <a:cs typeface="Source Sans Pro" charset="0"/>
            </a:endParaRPr>
          </a:p>
          <a:p>
            <a:r>
              <a:rPr lang="en-US" sz="2800" dirty="0">
                <a:latin typeface="Source Sans Pro" charset="0"/>
                <a:ea typeface="Source Sans Pro" charset="0"/>
                <a:cs typeface="Source Sans Pro" charset="0"/>
              </a:rPr>
              <a:t>Helps empower your leaders</a:t>
            </a:r>
          </a:p>
          <a:p>
            <a:endParaRPr lang="en-US" sz="2800" dirty="0">
              <a:latin typeface="Source Sans Pro" charset="0"/>
              <a:ea typeface="Source Sans Pro" charset="0"/>
              <a:cs typeface="Source Sans Pro" charset="0"/>
            </a:endParaRPr>
          </a:p>
          <a:p>
            <a:r>
              <a:rPr lang="en-US" sz="2800" dirty="0">
                <a:latin typeface="Source Sans Pro" charset="0"/>
                <a:ea typeface="Source Sans Pro" charset="0"/>
                <a:cs typeface="Source Sans Pro" charset="0"/>
              </a:rPr>
              <a:t>Personal growth for the leaders and members</a:t>
            </a:r>
          </a:p>
          <a:p>
            <a:endParaRPr lang="en-US" sz="2800" dirty="0">
              <a:latin typeface="Source Sans Pro" charset="0"/>
              <a:ea typeface="Source Sans Pro" charset="0"/>
              <a:cs typeface="Source Sans Pro" charset="0"/>
            </a:endParaRPr>
          </a:p>
          <a:p>
            <a:r>
              <a:rPr lang="en-US" sz="2800" dirty="0">
                <a:latin typeface="Source Sans Pro" charset="0"/>
                <a:ea typeface="Source Sans Pro" charset="0"/>
                <a:cs typeface="Source Sans Pro" charset="0"/>
              </a:rPr>
              <a:t>Create ownership among team members</a:t>
            </a:r>
          </a:p>
          <a:p>
            <a:endParaRPr lang="en-US" sz="2800" dirty="0">
              <a:latin typeface="Source Sans Pro" charset="0"/>
              <a:ea typeface="Source Sans Pro" charset="0"/>
              <a:cs typeface="Source Sans Pro" charset="0"/>
            </a:endParaRPr>
          </a:p>
          <a:p>
            <a:endParaRPr lang="en-US" sz="2800" dirty="0">
              <a:latin typeface="Source Sans Pro" charset="0"/>
              <a:ea typeface="Source Sans Pro" charset="0"/>
              <a:cs typeface="Source Sans Pro" charset="0"/>
            </a:endParaRPr>
          </a:p>
        </p:txBody>
      </p:sp>
      <p:pic>
        <p:nvPicPr>
          <p:cNvPr id="10" name="Picture 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6" name="Oval 15"/>
          <p:cNvSpPr/>
          <p:nvPr/>
        </p:nvSpPr>
        <p:spPr>
          <a:xfrm>
            <a:off x="1361837" y="2324340"/>
            <a:ext cx="347241" cy="3508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7" name="Oval 16"/>
          <p:cNvSpPr/>
          <p:nvPr/>
        </p:nvSpPr>
        <p:spPr>
          <a:xfrm>
            <a:off x="1361837" y="3146703"/>
            <a:ext cx="347241" cy="347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8" name="Oval 17"/>
          <p:cNvSpPr/>
          <p:nvPr/>
        </p:nvSpPr>
        <p:spPr>
          <a:xfrm>
            <a:off x="1361837" y="4011372"/>
            <a:ext cx="347241" cy="3488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9" name="Oval 18"/>
          <p:cNvSpPr/>
          <p:nvPr/>
        </p:nvSpPr>
        <p:spPr>
          <a:xfrm>
            <a:off x="1361837" y="4828131"/>
            <a:ext cx="347241" cy="3502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12" name="TextBox 11"/>
          <p:cNvSpPr txBox="1"/>
          <p:nvPr/>
        </p:nvSpPr>
        <p:spPr>
          <a:xfrm>
            <a:off x="0" y="831922"/>
            <a:ext cx="12192000" cy="597343"/>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Why Delegate?</a:t>
            </a:r>
          </a:p>
        </p:txBody>
      </p:sp>
    </p:spTree>
    <p:extLst>
      <p:ext uri="{BB962C8B-B14F-4D97-AF65-F5344CB8AC3E}">
        <p14:creationId xmlns:p14="http://schemas.microsoft.com/office/powerpoint/2010/main" val="99519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7175" y="1092798"/>
            <a:ext cx="5763559" cy="5909310"/>
          </a:xfrm>
          <a:prstGeom prst="rect">
            <a:avLst/>
          </a:prstGeom>
        </p:spPr>
        <p:txBody>
          <a:bodyPr wrap="square">
            <a:spAutoFit/>
          </a:bodyPr>
          <a:lstStyle/>
          <a:p>
            <a:pPr marL="342900" indent="-342900">
              <a:buFont typeface="Arial" charset="0"/>
              <a:buChar char="•"/>
            </a:pPr>
            <a:r>
              <a:rPr lang="en-US" altLang="en-US" sz="2400" b="1" dirty="0">
                <a:latin typeface="Source Sans Pro" charset="0"/>
                <a:ea typeface="Source Sans Pro" charset="0"/>
                <a:cs typeface="Source Sans Pro" charset="0"/>
              </a:rPr>
              <a:t>Agree on expectations: </a:t>
            </a:r>
            <a:r>
              <a:rPr lang="en-US" altLang="en-US" sz="2400" dirty="0">
                <a:latin typeface="Source Sans Pro" charset="0"/>
                <a:ea typeface="Source Sans Pro" charset="0"/>
                <a:cs typeface="Source Sans Pro" charset="0"/>
              </a:rPr>
              <a:t>Ensure that your team member understands what it is they need to achieve.</a:t>
            </a:r>
            <a:endParaRPr lang="en-US" altLang="en-US" sz="2400" b="1"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b="1" dirty="0">
                <a:latin typeface="Source Sans Pro" charset="0"/>
                <a:ea typeface="Source Sans Pro" charset="0"/>
                <a:cs typeface="Source Sans Pro" charset="0"/>
              </a:rPr>
              <a:t>Stay engaged: </a:t>
            </a:r>
            <a:r>
              <a:rPr lang="en-US" altLang="en-US" sz="2400" dirty="0">
                <a:latin typeface="Source Sans Pro" charset="0"/>
                <a:ea typeface="Source Sans Pro" charset="0"/>
                <a:cs typeface="Source Sans Pro" charset="0"/>
              </a:rPr>
              <a:t>Make sure that the work is on track to succeed before it’s too late.</a:t>
            </a:r>
            <a:endParaRPr lang="en-US" altLang="en-US" sz="2400" b="1"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b="1" dirty="0">
                <a:latin typeface="Source Sans Pro" charset="0"/>
                <a:ea typeface="Source Sans Pro" charset="0"/>
                <a:cs typeface="Source Sans Pro" charset="0"/>
              </a:rPr>
              <a:t>Create accountability and learning: </a:t>
            </a:r>
            <a:r>
              <a:rPr lang="en-US" altLang="en-US" sz="2400" dirty="0">
                <a:latin typeface="Source Sans Pro" charset="0"/>
                <a:ea typeface="Source Sans Pro" charset="0"/>
                <a:cs typeface="Source Sans Pro" charset="0"/>
              </a:rPr>
              <a:t>Reinforce responsibility for good and bad results, and draw lessons for the future.</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b="1" dirty="0">
                <a:latin typeface="Source Sans Pro" charset="0"/>
                <a:ea typeface="Source Sans Pro" charset="0"/>
                <a:cs typeface="Source Sans Pro" charset="0"/>
              </a:rPr>
              <a:t>Adapt: </a:t>
            </a:r>
            <a:r>
              <a:rPr lang="en-US" altLang="en-US" sz="2400" dirty="0">
                <a:latin typeface="Source Sans Pro" charset="0"/>
                <a:ea typeface="Source Sans Pro" charset="0"/>
                <a:cs typeface="Source Sans Pro" charset="0"/>
              </a:rPr>
              <a:t>Situational leadership!</a:t>
            </a:r>
            <a:endParaRPr lang="en-US" altLang="en-US" sz="2400" b="1"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924667" y="1063364"/>
            <a:ext cx="4364785" cy="1200329"/>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The Delegation Process</a:t>
            </a:r>
          </a:p>
        </p:txBody>
      </p:sp>
    </p:spTree>
    <p:extLst>
      <p:ext uri="{BB962C8B-B14F-4D97-AF65-F5344CB8AC3E}">
        <p14:creationId xmlns:p14="http://schemas.microsoft.com/office/powerpoint/2010/main" val="41189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32852966201_f4b2df6034_o.jpg"/>
          <p:cNvPicPr>
            <a:picLocks noChangeAspect="1"/>
          </p:cNvPicPr>
          <p:nvPr/>
        </p:nvPicPr>
        <p:blipFill rotWithShape="1">
          <a:blip r:embed="rId2">
            <a:alphaModFix amt="20000"/>
            <a:extLst>
              <a:ext uri="{28A0092B-C50C-407E-A947-70E740481C1C}">
                <a14:useLocalDpi xmlns:a14="http://schemas.microsoft.com/office/drawing/2010/main" val="0"/>
              </a:ext>
            </a:extLst>
          </a:blip>
          <a:srcRect l="13669" t="13669" b="13562"/>
          <a:stretch/>
        </p:blipFill>
        <p:spPr>
          <a:xfrm>
            <a:off x="0" y="0"/>
            <a:ext cx="12192000" cy="6858000"/>
          </a:xfrm>
          <a:prstGeom prst="rect">
            <a:avLst/>
          </a:prstGeom>
        </p:spPr>
      </p:pic>
      <p:sp>
        <p:nvSpPr>
          <p:cNvPr id="9" name="TextBox 8"/>
          <p:cNvSpPr txBox="1"/>
          <p:nvPr/>
        </p:nvSpPr>
        <p:spPr>
          <a:xfrm>
            <a:off x="0" y="2759586"/>
            <a:ext cx="12192000" cy="1338828"/>
          </a:xfrm>
          <a:prstGeom prst="rect">
            <a:avLst/>
          </a:prstGeom>
          <a:noFill/>
        </p:spPr>
        <p:txBody>
          <a:bodyPr wrap="square" rtlCol="0">
            <a:spAutoFit/>
          </a:bodyPr>
          <a:lstStyle/>
          <a:p>
            <a:pPr algn="ctr">
              <a:lnSpc>
                <a:spcPct val="90000"/>
              </a:lnSpc>
            </a:pPr>
            <a:r>
              <a:rPr lang="en-US" sz="9000" b="1" dirty="0">
                <a:solidFill>
                  <a:schemeClr val="bg1"/>
                </a:solidFill>
                <a:latin typeface="Gilroy ExtraBold" charset="0"/>
                <a:ea typeface="Gilroy ExtraBold" charset="0"/>
                <a:cs typeface="Gilroy ExtraBold" charset="0"/>
              </a:rPr>
              <a:t>Delegation</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81611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1134255" y="2265412"/>
            <a:ext cx="9923489" cy="2327176"/>
          </a:xfrm>
          <a:prstGeom prst="rect">
            <a:avLst/>
          </a:prstGeom>
          <a:noFill/>
        </p:spPr>
        <p:txBody>
          <a:bodyPr wrap="square" rtlCol="0">
            <a:spAutoFit/>
          </a:bodyPr>
          <a:lstStyle/>
          <a:p>
            <a:pPr lvl="0" algn="ctr" defTabSz="457200">
              <a:lnSpc>
                <a:spcPct val="80000"/>
              </a:lnSpc>
            </a:pPr>
            <a:r>
              <a:rPr lang="en-US" sz="6000" b="1" dirty="0">
                <a:solidFill>
                  <a:schemeClr val="bg1"/>
                </a:solidFill>
                <a:latin typeface="Gilroy ExtraBold" charset="0"/>
                <a:ea typeface="Gilroy ExtraBold" charset="0"/>
                <a:cs typeface="Gilroy ExtraBold" charset="0"/>
              </a:rPr>
              <a:t>Do you ever feel like </a:t>
            </a:r>
          </a:p>
          <a:p>
            <a:pPr lvl="0" algn="ctr" defTabSz="457200">
              <a:lnSpc>
                <a:spcPct val="80000"/>
              </a:lnSpc>
            </a:pPr>
            <a:r>
              <a:rPr lang="en-US" sz="6000" b="1" dirty="0">
                <a:solidFill>
                  <a:schemeClr val="bg1"/>
                </a:solidFill>
                <a:latin typeface="Gilroy ExtraBold" charset="0"/>
                <a:ea typeface="Gilroy ExtraBold" charset="0"/>
                <a:cs typeface="Gilroy ExtraBold" charset="0"/>
              </a:rPr>
              <a:t>you ask someone to do something like this </a:t>
            </a:r>
            <a:r>
              <a:rPr lang="mr-IN" sz="6000" b="1" dirty="0">
                <a:solidFill>
                  <a:schemeClr val="bg1"/>
                </a:solidFill>
                <a:latin typeface="Gilroy ExtraBold" charset="0"/>
                <a:ea typeface="Gilroy ExtraBold" charset="0"/>
                <a:cs typeface="Gilroy ExtraBold" charset="0"/>
              </a:rPr>
              <a:t>…</a:t>
            </a:r>
            <a:endParaRPr lang="en-US" sz="6000" b="1" dirty="0">
              <a:solidFill>
                <a:schemeClr val="bg1"/>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93573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9599189"/>
          </a:xfrm>
          <a:prstGeom prst="rect">
            <a:avLst/>
          </a:prstGeom>
        </p:spPr>
      </p:pic>
    </p:spTree>
    <p:extLst>
      <p:ext uri="{BB962C8B-B14F-4D97-AF65-F5344CB8AC3E}">
        <p14:creationId xmlns:p14="http://schemas.microsoft.com/office/powerpoint/2010/main" val="195995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TextBox 3"/>
          <p:cNvSpPr txBox="1"/>
          <p:nvPr/>
        </p:nvSpPr>
        <p:spPr>
          <a:xfrm>
            <a:off x="1134255" y="3004076"/>
            <a:ext cx="9923489" cy="849848"/>
          </a:xfrm>
          <a:prstGeom prst="rect">
            <a:avLst/>
          </a:prstGeom>
          <a:noFill/>
        </p:spPr>
        <p:txBody>
          <a:bodyPr wrap="square" rtlCol="0">
            <a:spAutoFit/>
          </a:bodyPr>
          <a:lstStyle/>
          <a:p>
            <a:pPr lvl="0" algn="ctr" defTabSz="457200">
              <a:lnSpc>
                <a:spcPct val="80000"/>
              </a:lnSpc>
            </a:pPr>
            <a:r>
              <a:rPr lang="en-US" sz="6000" b="1">
                <a:solidFill>
                  <a:schemeClr val="bg1"/>
                </a:solidFill>
                <a:latin typeface="Gilroy ExtraBold" charset="0"/>
                <a:ea typeface="Gilroy ExtraBold" charset="0"/>
                <a:cs typeface="Gilroy ExtraBold" charset="0"/>
              </a:rPr>
              <a:t>But instead you get this?</a:t>
            </a:r>
            <a:endParaRPr lang="en-US" sz="6000" b="1" dirty="0">
              <a:solidFill>
                <a:schemeClr val="bg1"/>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2029704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44820" b="1"/>
          <a:stretch/>
        </p:blipFill>
        <p:spPr>
          <a:xfrm>
            <a:off x="3618320" y="498089"/>
            <a:ext cx="4955360" cy="5861822"/>
          </a:xfrm>
          <a:prstGeom prst="rect">
            <a:avLst/>
          </a:prstGeom>
        </p:spPr>
      </p:pic>
    </p:spTree>
    <p:extLst>
      <p:ext uri="{BB962C8B-B14F-4D97-AF65-F5344CB8AC3E}">
        <p14:creationId xmlns:p14="http://schemas.microsoft.com/office/powerpoint/2010/main" val="803289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1106993" y="2812544"/>
            <a:ext cx="9978013" cy="1962525"/>
          </a:xfrm>
          <a:prstGeom prst="rect">
            <a:avLst/>
          </a:prstGeom>
          <a:noFill/>
        </p:spPr>
        <p:txBody>
          <a:bodyPr wrap="square" rtlCol="0">
            <a:spAutoFit/>
          </a:bodyPr>
          <a:lstStyle/>
          <a:p>
            <a:pPr lvl="0" algn="ctr" defTabSz="457200">
              <a:lnSpc>
                <a:spcPct val="80000"/>
              </a:lnSpc>
            </a:pPr>
            <a:r>
              <a:rPr lang="en-US" sz="7500" b="1" dirty="0">
                <a:solidFill>
                  <a:schemeClr val="tx2"/>
                </a:solidFill>
                <a:latin typeface="Gilroy ExtraBold" charset="0"/>
                <a:ea typeface="Gilroy ExtraBold" charset="0"/>
                <a:cs typeface="Gilroy ExtraBold" charset="0"/>
              </a:rPr>
              <a:t> </a:t>
            </a:r>
            <a:r>
              <a:rPr lang="en-US" sz="7500" b="1" dirty="0">
                <a:solidFill>
                  <a:schemeClr val="bg1"/>
                </a:solidFill>
                <a:latin typeface="Gilroy ExtraBold" charset="0"/>
                <a:ea typeface="Gilroy ExtraBold" charset="0"/>
                <a:cs typeface="Gilroy ExtraBold" charset="0"/>
              </a:rPr>
              <a:t>Step 1: Agree on expectations</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 name="Rectangle 1"/>
          <p:cNvSpPr/>
          <p:nvPr/>
        </p:nvSpPr>
        <p:spPr>
          <a:xfrm>
            <a:off x="3409205" y="1900434"/>
            <a:ext cx="5373587" cy="420564"/>
          </a:xfrm>
          <a:prstGeom prst="rect">
            <a:avLst/>
          </a:prstGeom>
        </p:spPr>
        <p:txBody>
          <a:bodyPr wrap="none">
            <a:spAutoFit/>
          </a:bodyPr>
          <a:lstStyle/>
          <a:p>
            <a:pPr lvl="0" algn="ctr" defTabSz="457200">
              <a:lnSpc>
                <a:spcPct val="80000"/>
              </a:lnSpc>
            </a:pPr>
            <a:r>
              <a:rPr lang="en-US" sz="2600" b="1" spc="300" dirty="0">
                <a:latin typeface="Gilroy ExtraBold" charset="0"/>
                <a:ea typeface="Gilroy ExtraBold" charset="0"/>
                <a:cs typeface="Gilroy ExtraBold" charset="0"/>
              </a:rPr>
              <a:t>THE DELEGATION PROCESS:</a:t>
            </a:r>
          </a:p>
        </p:txBody>
      </p:sp>
    </p:spTree>
    <p:extLst>
      <p:ext uri="{BB962C8B-B14F-4D97-AF65-F5344CB8AC3E}">
        <p14:creationId xmlns:p14="http://schemas.microsoft.com/office/powerpoint/2010/main" val="1026155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grpSp>
        <p:nvGrpSpPr>
          <p:cNvPr id="2" name="Group 1"/>
          <p:cNvGrpSpPr/>
          <p:nvPr/>
        </p:nvGrpSpPr>
        <p:grpSpPr>
          <a:xfrm>
            <a:off x="762000" y="762000"/>
            <a:ext cx="4267200" cy="4190999"/>
            <a:chOff x="3642308" y="1233845"/>
            <a:chExt cx="4967113" cy="4190999"/>
          </a:xfrm>
        </p:grpSpPr>
        <p:sp>
          <p:nvSpPr>
            <p:cNvPr id="3" name="Rectangle 2"/>
            <p:cNvSpPr/>
            <p:nvPr/>
          </p:nvSpPr>
          <p:spPr>
            <a:xfrm>
              <a:off x="3642308" y="1233845"/>
              <a:ext cx="4967113" cy="818444"/>
            </a:xfrm>
            <a:prstGeom prst="rect">
              <a:avLst/>
            </a:prstGeom>
            <a:solidFill>
              <a:srgbClr val="00B4DC"/>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FFFF"/>
                  </a:solidFill>
                  <a:latin typeface="Source Sans Pro" charset="0"/>
                  <a:ea typeface="Source Sans Pro" charset="0"/>
                  <a:cs typeface="Source Sans Pro" charset="0"/>
                </a:rPr>
                <a:t>WHAT</a:t>
              </a:r>
            </a:p>
          </p:txBody>
        </p:sp>
        <p:sp>
          <p:nvSpPr>
            <p:cNvPr id="4" name="Rectangle 3"/>
            <p:cNvSpPr/>
            <p:nvPr/>
          </p:nvSpPr>
          <p:spPr>
            <a:xfrm>
              <a:off x="3642308" y="2358030"/>
              <a:ext cx="4967113" cy="818444"/>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FFFF"/>
                  </a:solidFill>
                  <a:latin typeface="Source Sans Pro" charset="0"/>
                  <a:ea typeface="Source Sans Pro" charset="0"/>
                  <a:cs typeface="Source Sans Pro" charset="0"/>
                </a:rPr>
                <a:t>WHO</a:t>
              </a:r>
            </a:p>
          </p:txBody>
        </p:sp>
        <p:sp>
          <p:nvSpPr>
            <p:cNvPr id="6" name="Rectangle 5"/>
            <p:cNvSpPr/>
            <p:nvPr/>
          </p:nvSpPr>
          <p:spPr>
            <a:xfrm>
              <a:off x="3642308" y="3482215"/>
              <a:ext cx="4967113" cy="818444"/>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FFFF"/>
                </a:solidFill>
                <a:latin typeface="Source Sans Pro" charset="0"/>
                <a:ea typeface="Source Sans Pro" charset="0"/>
                <a:cs typeface="Source Sans Pro" charset="0"/>
              </a:endParaRPr>
            </a:p>
          </p:txBody>
        </p:sp>
        <p:sp>
          <p:nvSpPr>
            <p:cNvPr id="7" name="Rectangle 6"/>
            <p:cNvSpPr/>
            <p:nvPr/>
          </p:nvSpPr>
          <p:spPr>
            <a:xfrm>
              <a:off x="3642308" y="4606400"/>
              <a:ext cx="4967113" cy="818444"/>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FFFF"/>
                  </a:solidFill>
                  <a:latin typeface="Source Sans Pro" charset="0"/>
                  <a:ea typeface="Source Sans Pro" charset="0"/>
                  <a:cs typeface="Source Sans Pro" charset="0"/>
                </a:rPr>
                <a:t>WHERE</a:t>
              </a:r>
            </a:p>
          </p:txBody>
        </p:sp>
      </p:grpSp>
      <p:sp>
        <p:nvSpPr>
          <p:cNvPr id="9" name="Rectangle 8"/>
          <p:cNvSpPr/>
          <p:nvPr/>
        </p:nvSpPr>
        <p:spPr>
          <a:xfrm>
            <a:off x="762000" y="5315655"/>
            <a:ext cx="4267200" cy="818444"/>
          </a:xfrm>
          <a:prstGeom prst="rect">
            <a:avLst/>
          </a:prstGeom>
          <a:solidFill>
            <a:schemeClr val="tx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Source Sans Pro" charset="0"/>
                <a:ea typeface="Source Sans Pro" charset="0"/>
                <a:cs typeface="Source Sans Pro" charset="0"/>
              </a:rPr>
              <a:t>WHY</a:t>
            </a:r>
          </a:p>
        </p:txBody>
      </p:sp>
      <p:sp>
        <p:nvSpPr>
          <p:cNvPr id="15" name="Rectangle 14"/>
          <p:cNvSpPr/>
          <p:nvPr/>
        </p:nvSpPr>
        <p:spPr>
          <a:xfrm>
            <a:off x="762000" y="2991556"/>
            <a:ext cx="4267200" cy="818444"/>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FFFF"/>
                </a:solidFill>
                <a:latin typeface="Source Sans Pro" charset="0"/>
                <a:ea typeface="Source Sans Pro" charset="0"/>
                <a:cs typeface="Source Sans Pro" charset="0"/>
              </a:rPr>
              <a:t>WHEN</a:t>
            </a:r>
          </a:p>
        </p:txBody>
      </p:sp>
      <p:sp>
        <p:nvSpPr>
          <p:cNvPr id="21" name="Rectangle 20"/>
          <p:cNvSpPr/>
          <p:nvPr/>
        </p:nvSpPr>
        <p:spPr>
          <a:xfrm>
            <a:off x="6934200" y="787400"/>
            <a:ext cx="4826000" cy="818444"/>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b="1" dirty="0">
                <a:solidFill>
                  <a:srgbClr val="FFFFFF"/>
                </a:solidFill>
                <a:latin typeface="Source Sans Pro" charset="0"/>
                <a:ea typeface="Source Sans Pro" charset="0"/>
                <a:cs typeface="Source Sans Pro" charset="0"/>
              </a:rPr>
              <a:t>What does success look like on this? </a:t>
            </a:r>
          </a:p>
          <a:p>
            <a:r>
              <a:rPr lang="en-US" sz="2200" b="1" dirty="0">
                <a:solidFill>
                  <a:srgbClr val="FFFFFF"/>
                </a:solidFill>
                <a:latin typeface="Source Sans Pro" charset="0"/>
                <a:ea typeface="Source Sans Pro" charset="0"/>
                <a:cs typeface="Source Sans Pro" charset="0"/>
              </a:rPr>
              <a:t>What is the desired outcome?</a:t>
            </a:r>
          </a:p>
        </p:txBody>
      </p:sp>
      <p:sp>
        <p:nvSpPr>
          <p:cNvPr id="22" name="Rectangle 21"/>
          <p:cNvSpPr/>
          <p:nvPr/>
        </p:nvSpPr>
        <p:spPr>
          <a:xfrm>
            <a:off x="6934200" y="1885244"/>
            <a:ext cx="4267200" cy="818444"/>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b="1" dirty="0">
                <a:solidFill>
                  <a:srgbClr val="FFFFFF"/>
                </a:solidFill>
                <a:latin typeface="Source Sans Pro" charset="0"/>
                <a:ea typeface="Source Sans Pro" charset="0"/>
                <a:cs typeface="Source Sans Pro" charset="0"/>
              </a:rPr>
              <a:t>Who should be involved?</a:t>
            </a:r>
          </a:p>
        </p:txBody>
      </p:sp>
      <p:sp>
        <p:nvSpPr>
          <p:cNvPr id="23" name="Rectangle 22"/>
          <p:cNvSpPr/>
          <p:nvPr/>
        </p:nvSpPr>
        <p:spPr>
          <a:xfrm>
            <a:off x="6934200" y="3008488"/>
            <a:ext cx="4267200" cy="818444"/>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b="1" dirty="0">
                <a:solidFill>
                  <a:srgbClr val="FFFFFF"/>
                </a:solidFill>
                <a:latin typeface="Source Sans Pro" charset="0"/>
                <a:ea typeface="Source Sans Pro" charset="0"/>
                <a:cs typeface="Source Sans Pro" charset="0"/>
              </a:rPr>
              <a:t>When is the project due?</a:t>
            </a:r>
          </a:p>
        </p:txBody>
      </p:sp>
      <p:sp>
        <p:nvSpPr>
          <p:cNvPr id="24" name="Rectangle 23"/>
          <p:cNvSpPr/>
          <p:nvPr/>
        </p:nvSpPr>
        <p:spPr>
          <a:xfrm>
            <a:off x="6934200" y="4134555"/>
            <a:ext cx="4267200" cy="818444"/>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b="1" dirty="0">
                <a:solidFill>
                  <a:srgbClr val="FFFFFF"/>
                </a:solidFill>
                <a:latin typeface="Source Sans Pro" charset="0"/>
                <a:ea typeface="Source Sans Pro" charset="0"/>
                <a:cs typeface="Source Sans Pro" charset="0"/>
              </a:rPr>
              <a:t>Where might the team member go for resources?</a:t>
            </a:r>
          </a:p>
        </p:txBody>
      </p:sp>
      <p:sp>
        <p:nvSpPr>
          <p:cNvPr id="25" name="Rectangle 24"/>
          <p:cNvSpPr/>
          <p:nvPr/>
        </p:nvSpPr>
        <p:spPr>
          <a:xfrm>
            <a:off x="6934200" y="5260622"/>
            <a:ext cx="4267200" cy="818444"/>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b="1" dirty="0">
                <a:solidFill>
                  <a:srgbClr val="FFFFFF"/>
                </a:solidFill>
                <a:latin typeface="Source Sans Pro" charset="0"/>
                <a:ea typeface="Source Sans Pro" charset="0"/>
                <a:cs typeface="Source Sans Pro" charset="0"/>
              </a:rPr>
              <a:t>Why does this work matter?</a:t>
            </a:r>
          </a:p>
        </p:txBody>
      </p:sp>
    </p:spTree>
    <p:extLst>
      <p:ext uri="{BB962C8B-B14F-4D97-AF65-F5344CB8AC3E}">
        <p14:creationId xmlns:p14="http://schemas.microsoft.com/office/powerpoint/2010/main" val="961347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38248"/>
            <a:ext cx="12192000" cy="8096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0" y="-1238248"/>
            <a:ext cx="12192000" cy="8096248"/>
          </a:xfrm>
          <a:prstGeom prst="rect">
            <a:avLst/>
          </a:prstGeom>
        </p:spPr>
      </p:pic>
      <p:sp>
        <p:nvSpPr>
          <p:cNvPr id="5" name="TextBox 4"/>
          <p:cNvSpPr txBox="1"/>
          <p:nvPr/>
        </p:nvSpPr>
        <p:spPr>
          <a:xfrm>
            <a:off x="0" y="2311568"/>
            <a:ext cx="12192000" cy="1015663"/>
          </a:xfrm>
          <a:prstGeom prst="rect">
            <a:avLst/>
          </a:prstGeom>
          <a:noFill/>
        </p:spPr>
        <p:txBody>
          <a:bodyPr wrap="square" rtlCol="0">
            <a:spAutoFit/>
          </a:bodyPr>
          <a:lstStyle/>
          <a:p>
            <a:pPr algn="ctr">
              <a:lnSpc>
                <a:spcPct val="80000"/>
              </a:lnSpc>
            </a:pPr>
            <a:r>
              <a:rPr lang="en-US" sz="7500" b="1" dirty="0">
                <a:solidFill>
                  <a:schemeClr val="bg1"/>
                </a:solidFill>
                <a:latin typeface="Gilroy ExtraBold" charset="0"/>
                <a:ea typeface="Gilroy ExtraBold" charset="0"/>
                <a:cs typeface="Gilroy ExtraBold" charset="0"/>
              </a:rPr>
              <a:t>The repeat-back</a:t>
            </a:r>
          </a:p>
        </p:txBody>
      </p:sp>
    </p:spTree>
    <p:extLst>
      <p:ext uri="{BB962C8B-B14F-4D97-AF65-F5344CB8AC3E}">
        <p14:creationId xmlns:p14="http://schemas.microsoft.com/office/powerpoint/2010/main" val="129584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1171250" y="2601380"/>
            <a:ext cx="9923489" cy="1588512"/>
          </a:xfrm>
          <a:prstGeom prst="rect">
            <a:avLst/>
          </a:prstGeom>
          <a:noFill/>
        </p:spPr>
        <p:txBody>
          <a:bodyPr wrap="square" rtlCol="0">
            <a:spAutoFit/>
          </a:bodyPr>
          <a:lstStyle/>
          <a:p>
            <a:pPr lvl="0" algn="ctr" defTabSz="457200">
              <a:lnSpc>
                <a:spcPct val="80000"/>
              </a:lnSpc>
            </a:pPr>
            <a:r>
              <a:rPr lang="en-US" sz="6000" b="1" dirty="0">
                <a:solidFill>
                  <a:schemeClr val="bg1"/>
                </a:solidFill>
                <a:latin typeface="Gilroy ExtraBold" charset="0"/>
                <a:ea typeface="Gilroy ExtraBold" charset="0"/>
                <a:cs typeface="Gilroy ExtraBold" charset="0"/>
              </a:rPr>
              <a:t>So that you get this </a:t>
            </a:r>
          </a:p>
          <a:p>
            <a:pPr lvl="0" algn="ctr" defTabSz="457200">
              <a:lnSpc>
                <a:spcPct val="80000"/>
              </a:lnSpc>
            </a:pPr>
            <a:r>
              <a:rPr lang="en-US" sz="6000" b="1" dirty="0">
                <a:solidFill>
                  <a:schemeClr val="bg1"/>
                </a:solidFill>
                <a:latin typeface="Gilroy ExtraBold" charset="0"/>
                <a:ea typeface="Gilroy ExtraBold" charset="0"/>
                <a:cs typeface="Gilroy ExtraBold" charset="0"/>
              </a:rPr>
              <a:t>when you ask for it </a:t>
            </a:r>
            <a:r>
              <a:rPr lang="mr-IN" sz="6000" b="1" dirty="0">
                <a:solidFill>
                  <a:schemeClr val="bg1"/>
                </a:solidFill>
                <a:latin typeface="Gilroy ExtraBold" charset="0"/>
                <a:ea typeface="Gilroy ExtraBold" charset="0"/>
                <a:cs typeface="Gilroy ExtraBold" charset="0"/>
              </a:rPr>
              <a:t>…</a:t>
            </a:r>
            <a:endParaRPr lang="en-US" sz="6000" b="1" dirty="0">
              <a:solidFill>
                <a:schemeClr val="bg1"/>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60936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9599189"/>
          </a:xfrm>
          <a:prstGeom prst="rect">
            <a:avLst/>
          </a:prstGeom>
        </p:spPr>
      </p:pic>
    </p:spTree>
    <p:extLst>
      <p:ext uri="{BB962C8B-B14F-4D97-AF65-F5344CB8AC3E}">
        <p14:creationId xmlns:p14="http://schemas.microsoft.com/office/powerpoint/2010/main" val="2002654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3058580"/>
            <a:ext cx="12192000" cy="849848"/>
          </a:xfrm>
          <a:prstGeom prst="rect">
            <a:avLst/>
          </a:prstGeom>
          <a:noFill/>
        </p:spPr>
        <p:txBody>
          <a:bodyPr wrap="square" rtlCol="0">
            <a:spAutoFit/>
          </a:bodyPr>
          <a:lstStyle/>
          <a:p>
            <a:pPr lvl="0" algn="ctr" defTabSz="457200">
              <a:lnSpc>
                <a:spcPct val="80000"/>
              </a:lnSpc>
            </a:pPr>
            <a:r>
              <a:rPr lang="en-US" sz="6000" b="1" dirty="0">
                <a:solidFill>
                  <a:schemeClr val="bg1"/>
                </a:solidFill>
                <a:latin typeface="Gilroy ExtraBold" charset="0"/>
                <a:ea typeface="Gilroy ExtraBold" charset="0"/>
                <a:cs typeface="Gilroy ExtraBold" charset="0"/>
              </a:rPr>
              <a:t>Instead </a:t>
            </a:r>
            <a:r>
              <a:rPr lang="en-US" sz="6000" b="1">
                <a:solidFill>
                  <a:schemeClr val="bg1"/>
                </a:solidFill>
                <a:latin typeface="Gilroy ExtraBold" charset="0"/>
                <a:ea typeface="Gilroy ExtraBold" charset="0"/>
                <a:cs typeface="Gilroy ExtraBold" charset="0"/>
              </a:rPr>
              <a:t>of this </a:t>
            </a:r>
            <a:r>
              <a:rPr lang="mr-IN" sz="6000" b="1" dirty="0">
                <a:solidFill>
                  <a:schemeClr val="bg1"/>
                </a:solidFill>
                <a:latin typeface="Gilroy ExtraBold" charset="0"/>
                <a:ea typeface="Gilroy ExtraBold" charset="0"/>
                <a:cs typeface="Gilroy ExtraBold" charset="0"/>
              </a:rPr>
              <a:t>…</a:t>
            </a:r>
            <a:endParaRPr lang="en-US" sz="6000" b="1" dirty="0">
              <a:solidFill>
                <a:schemeClr val="bg1"/>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38111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877"/>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1294396"/>
            <a:ext cx="12192000" cy="911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5500" b="1" dirty="0">
                <a:solidFill>
                  <a:schemeClr val="bg1"/>
                </a:solidFill>
                <a:latin typeface="Gilroy ExtraBold" charset="0"/>
                <a:ea typeface="Gilroy ExtraBold" charset="0"/>
                <a:cs typeface="Gilroy ExtraBold" charset="0"/>
              </a:rPr>
              <a:t>What is effective delegation?</a:t>
            </a:r>
          </a:p>
        </p:txBody>
      </p:sp>
      <p:sp>
        <p:nvSpPr>
          <p:cNvPr id="14" name="TextBox 13"/>
          <p:cNvSpPr txBox="1"/>
          <p:nvPr/>
        </p:nvSpPr>
        <p:spPr>
          <a:xfrm>
            <a:off x="6738528" y="5277750"/>
            <a:ext cx="4682608"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Press 1 on your phone</a:t>
            </a:r>
          </a:p>
        </p:txBody>
      </p:sp>
      <p:sp>
        <p:nvSpPr>
          <p:cNvPr id="15" name="TextBox 14">
            <a:hlinkClick r:id="rId3"/>
          </p:cNvPr>
          <p:cNvSpPr txBox="1"/>
          <p:nvPr/>
        </p:nvSpPr>
        <p:spPr>
          <a:xfrm>
            <a:off x="829058"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0130" y="4387611"/>
            <a:ext cx="499403" cy="771533"/>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cxnSp>
        <p:nvCxnSpPr>
          <p:cNvPr id="4" name="Straight Connector 3"/>
          <p:cNvCxnSpPr>
            <a:stCxn id="2" idx="2"/>
          </p:cNvCxnSpPr>
          <p:nvPr/>
        </p:nvCxnSpPr>
        <p:spPr>
          <a:xfrm>
            <a:off x="6096000" y="3413502"/>
            <a:ext cx="0" cy="3429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246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4820" b="1"/>
          <a:stretch/>
        </p:blipFill>
        <p:spPr>
          <a:xfrm>
            <a:off x="3618320" y="498089"/>
            <a:ext cx="4955360" cy="5861822"/>
          </a:xfrm>
          <a:prstGeom prst="rect">
            <a:avLst/>
          </a:prstGeom>
        </p:spPr>
      </p:pic>
    </p:spTree>
    <p:extLst>
      <p:ext uri="{BB962C8B-B14F-4D97-AF65-F5344CB8AC3E}">
        <p14:creationId xmlns:p14="http://schemas.microsoft.com/office/powerpoint/2010/main" val="402503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877"/>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993257"/>
            <a:ext cx="12192000" cy="144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000" b="1" dirty="0">
                <a:solidFill>
                  <a:schemeClr val="bg1"/>
                </a:solidFill>
                <a:latin typeface="Gilroy ExtraBold" charset="0"/>
                <a:ea typeface="Gilroy ExtraBold" charset="0"/>
                <a:cs typeface="Gilroy ExtraBold" charset="0"/>
              </a:rPr>
              <a:t>How can we make sure repeat-</a:t>
            </a:r>
          </a:p>
          <a:p>
            <a:pPr algn="ctr">
              <a:lnSpc>
                <a:spcPct val="90000"/>
              </a:lnSpc>
            </a:pPr>
            <a:r>
              <a:rPr lang="en-US" sz="5000" b="1" dirty="0">
                <a:solidFill>
                  <a:schemeClr val="bg1"/>
                </a:solidFill>
                <a:latin typeface="Gilroy ExtraBold" charset="0"/>
                <a:ea typeface="Gilroy ExtraBold" charset="0"/>
                <a:cs typeface="Gilroy ExtraBold" charset="0"/>
              </a:rPr>
              <a:t>backs are not awkward?</a:t>
            </a:r>
          </a:p>
        </p:txBody>
      </p:sp>
      <p:sp>
        <p:nvSpPr>
          <p:cNvPr id="14" name="TextBox 13"/>
          <p:cNvSpPr txBox="1"/>
          <p:nvPr/>
        </p:nvSpPr>
        <p:spPr>
          <a:xfrm>
            <a:off x="6738528" y="5277750"/>
            <a:ext cx="4682608"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Press 1 on your phone</a:t>
            </a:r>
          </a:p>
        </p:txBody>
      </p:sp>
      <p:sp>
        <p:nvSpPr>
          <p:cNvPr id="15" name="TextBox 14">
            <a:hlinkClick r:id="rId3"/>
          </p:cNvPr>
          <p:cNvSpPr txBox="1"/>
          <p:nvPr/>
        </p:nvSpPr>
        <p:spPr>
          <a:xfrm>
            <a:off x="829058"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0130" y="4387611"/>
            <a:ext cx="499403" cy="771533"/>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cxnSp>
        <p:nvCxnSpPr>
          <p:cNvPr id="4" name="Straight Connector 3"/>
          <p:cNvCxnSpPr>
            <a:stCxn id="2" idx="2"/>
          </p:cNvCxnSpPr>
          <p:nvPr/>
        </p:nvCxnSpPr>
        <p:spPr>
          <a:xfrm>
            <a:off x="6096000" y="3413502"/>
            <a:ext cx="0" cy="3429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299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19" y="1508432"/>
            <a:ext cx="5262175"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Bad, good, and great managers</a:t>
            </a:r>
          </a:p>
        </p:txBody>
      </p:sp>
      <p:sp>
        <p:nvSpPr>
          <p:cNvPr id="23" name="Rectangle 22"/>
          <p:cNvSpPr/>
          <p:nvPr/>
        </p:nvSpPr>
        <p:spPr>
          <a:xfrm>
            <a:off x="4908518" y="2222116"/>
            <a:ext cx="3641924"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The delegation cycle</a:t>
            </a:r>
          </a:p>
        </p:txBody>
      </p:sp>
      <p:sp>
        <p:nvSpPr>
          <p:cNvPr id="35" name="Rectangle 34"/>
          <p:cNvSpPr/>
          <p:nvPr/>
        </p:nvSpPr>
        <p:spPr>
          <a:xfrm>
            <a:off x="4908520" y="2959435"/>
            <a:ext cx="4845080"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Practice the delegation cycle</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20" y="3696754"/>
            <a:ext cx="2973839"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Debrief and Close</a:t>
            </a:r>
          </a:p>
        </p:txBody>
      </p:sp>
    </p:spTree>
    <p:extLst>
      <p:ext uri="{BB962C8B-B14F-4D97-AF65-F5344CB8AC3E}">
        <p14:creationId xmlns:p14="http://schemas.microsoft.com/office/powerpoint/2010/main" val="334008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51708" y="1391700"/>
            <a:ext cx="5997944" cy="4859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342900" indent="-342900">
              <a:buFont typeface="Arial" charset="0"/>
              <a:buChar char="•"/>
            </a:pPr>
            <a:r>
              <a:rPr lang="en-US" altLang="en-US" sz="2400" b="1" dirty="0">
                <a:solidFill>
                  <a:schemeClr val="tx1"/>
                </a:solidFill>
                <a:latin typeface="Source Sans Pro" charset="0"/>
                <a:ea typeface="Source Sans Pro" charset="0"/>
                <a:cs typeface="Source Sans Pro" charset="0"/>
              </a:rPr>
              <a:t>Working with a partner, think about a task you need to delegate to a member of your team.</a:t>
            </a:r>
          </a:p>
          <a:p>
            <a:pPr marL="342900" indent="-342900">
              <a:buFont typeface="Arial" charset="0"/>
              <a:buChar char="•"/>
            </a:pPr>
            <a:endParaRPr lang="en-US" altLang="en-US" sz="2400" b="1"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b="1" dirty="0">
                <a:solidFill>
                  <a:schemeClr val="tx1"/>
                </a:solidFill>
                <a:latin typeface="Source Sans Pro" charset="0"/>
                <a:ea typeface="Source Sans Pro" charset="0"/>
                <a:cs typeface="Source Sans Pro" charset="0"/>
              </a:rPr>
              <a:t>Roleplay with your partner on the scenario where you agree on expectations using the 5 W’s.</a:t>
            </a:r>
          </a:p>
          <a:p>
            <a:pPr marL="342900" indent="-342900">
              <a:buFont typeface="Arial" charset="0"/>
              <a:buChar char="•"/>
            </a:pPr>
            <a:endParaRPr lang="en-US" altLang="en-US" sz="2400" b="1"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b="1" dirty="0">
                <a:solidFill>
                  <a:schemeClr val="tx1"/>
                </a:solidFill>
                <a:latin typeface="Source Sans Pro" charset="0"/>
                <a:ea typeface="Source Sans Pro" charset="0"/>
                <a:cs typeface="Source Sans Pro" charset="0"/>
              </a:rPr>
              <a:t>Make sure to close the role-play by repeating back.</a:t>
            </a:r>
          </a:p>
          <a:p>
            <a:pPr marL="342900" indent="-342900">
              <a:buFont typeface="Arial" charset="0"/>
              <a:buChar char="•"/>
            </a:pPr>
            <a:endParaRPr lang="en-US" altLang="en-US" sz="2400" b="1"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b="1" dirty="0">
                <a:solidFill>
                  <a:schemeClr val="tx1"/>
                </a:solidFill>
                <a:latin typeface="Source Sans Pro" charset="0"/>
                <a:ea typeface="Source Sans Pro" charset="0"/>
                <a:cs typeface="Source Sans Pro" charset="0"/>
              </a:rPr>
              <a:t>Switch off!</a:t>
            </a:r>
          </a:p>
          <a:p>
            <a:endParaRPr lang="en-US" altLang="en-US" sz="2500" dirty="0">
              <a:solidFill>
                <a:schemeClr val="tx1"/>
              </a:solidFill>
              <a:latin typeface="Source Sans Pro" charset="0"/>
              <a:ea typeface="Source Sans Pro" charset="0"/>
              <a:cs typeface="Source Sans Pro" charset="0"/>
            </a:endParaRPr>
          </a:p>
        </p:txBody>
      </p:sp>
      <p:pic>
        <p:nvPicPr>
          <p:cNvPr id="6" name="Picture 5"/>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Rectangle 6"/>
          <p:cNvSpPr>
            <a:spLocks noChangeArrowheads="1"/>
          </p:cNvSpPr>
          <p:nvPr/>
        </p:nvSpPr>
        <p:spPr bwMode="auto">
          <a:xfrm>
            <a:off x="1006998" y="1391700"/>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15 minutes</a:t>
            </a:r>
          </a:p>
        </p:txBody>
      </p:sp>
      <p:sp>
        <p:nvSpPr>
          <p:cNvPr id="8" name="TextBox 7"/>
          <p:cNvSpPr txBox="1"/>
          <p:nvPr/>
        </p:nvSpPr>
        <p:spPr>
          <a:xfrm>
            <a:off x="1006999" y="2072171"/>
            <a:ext cx="2500130" cy="369332"/>
          </a:xfrm>
          <a:prstGeom prst="rect">
            <a:avLst/>
          </a:prstGeom>
          <a:noFill/>
        </p:spPr>
        <p:txBody>
          <a:bodyPr wrap="square" rtlCol="0">
            <a:spAutoFit/>
          </a:bodyPr>
          <a:lstStyle/>
          <a:p>
            <a:r>
              <a:rPr lang="en-US" altLang="en-US" b="1" dirty="0">
                <a:latin typeface="Source Sans Pro" charset="0"/>
                <a:ea typeface="Source Sans Pro" charset="0"/>
                <a:cs typeface="Source Sans Pro" charset="0"/>
              </a:rPr>
              <a:t>Roleplay</a:t>
            </a:r>
          </a:p>
        </p:txBody>
      </p:sp>
      <p:sp>
        <p:nvSpPr>
          <p:cNvPr id="3" name="TextBox 2"/>
          <p:cNvSpPr txBox="1"/>
          <p:nvPr/>
        </p:nvSpPr>
        <p:spPr>
          <a:xfrm>
            <a:off x="2176041" y="3588152"/>
            <a:ext cx="184731" cy="369332"/>
          </a:xfrm>
          <a:prstGeom prst="rect">
            <a:avLst/>
          </a:prstGeom>
          <a:noFill/>
        </p:spPr>
        <p:txBody>
          <a:bodyPr wrap="none" rtlCol="0">
            <a:spAutoFit/>
          </a:bodyPr>
          <a:lstStyle/>
          <a:p>
            <a:endParaRPr lang="en-US" dirty="0"/>
          </a:p>
        </p:txBody>
      </p:sp>
      <p:sp>
        <p:nvSpPr>
          <p:cNvPr id="11" name="TextBox 10"/>
          <p:cNvSpPr txBox="1"/>
          <p:nvPr/>
        </p:nvSpPr>
        <p:spPr>
          <a:xfrm>
            <a:off x="2176041" y="5784604"/>
            <a:ext cx="184731" cy="369332"/>
          </a:xfrm>
          <a:prstGeom prst="rect">
            <a:avLst/>
          </a:prstGeom>
          <a:noFill/>
        </p:spPr>
        <p:txBody>
          <a:bodyPr wrap="none" rtlCol="0">
            <a:spAutoFit/>
          </a:bodyPr>
          <a:lstStyle/>
          <a:p>
            <a:endParaRPr lang="en-US" dirty="0"/>
          </a:p>
        </p:txBody>
      </p:sp>
      <p:sp>
        <p:nvSpPr>
          <p:cNvPr id="2" name="Rectangle 1"/>
          <p:cNvSpPr/>
          <p:nvPr/>
        </p:nvSpPr>
        <p:spPr>
          <a:xfrm>
            <a:off x="1006998" y="3361604"/>
            <a:ext cx="4539916" cy="2308324"/>
          </a:xfrm>
          <a:prstGeom prst="rect">
            <a:avLst/>
          </a:prstGeom>
        </p:spPr>
        <p:txBody>
          <a:bodyPr wrap="square">
            <a:spAutoFit/>
          </a:bodyPr>
          <a:lstStyle/>
          <a:p>
            <a:r>
              <a:rPr lang="en-US" altLang="en-US" sz="2400" dirty="0">
                <a:latin typeface="Source Sans Pro" charset="0"/>
                <a:ea typeface="Source Sans Pro" charset="0"/>
                <a:cs typeface="Source Sans Pro" charset="0"/>
              </a:rPr>
              <a:t>5 W’s:</a:t>
            </a:r>
          </a:p>
          <a:p>
            <a:pPr marL="457200" indent="-457200">
              <a:buAutoNum type="arabicPeriod"/>
            </a:pPr>
            <a:r>
              <a:rPr lang="en-US" altLang="en-US" sz="2400" dirty="0">
                <a:latin typeface="Source Sans Pro" charset="0"/>
                <a:ea typeface="Source Sans Pro" charset="0"/>
                <a:cs typeface="Source Sans Pro" charset="0"/>
              </a:rPr>
              <a:t>WHAT</a:t>
            </a:r>
          </a:p>
          <a:p>
            <a:pPr marL="457200" indent="-457200">
              <a:buAutoNum type="arabicPeriod"/>
            </a:pPr>
            <a:r>
              <a:rPr lang="en-US" altLang="en-US" sz="2400" dirty="0">
                <a:latin typeface="Source Sans Pro" charset="0"/>
                <a:ea typeface="Source Sans Pro" charset="0"/>
                <a:cs typeface="Source Sans Pro" charset="0"/>
              </a:rPr>
              <a:t>WHO</a:t>
            </a:r>
          </a:p>
          <a:p>
            <a:pPr marL="457200" indent="-457200">
              <a:buAutoNum type="arabicPeriod"/>
            </a:pPr>
            <a:r>
              <a:rPr lang="en-US" altLang="en-US" sz="2400" dirty="0">
                <a:latin typeface="Source Sans Pro" charset="0"/>
                <a:ea typeface="Source Sans Pro" charset="0"/>
                <a:cs typeface="Source Sans Pro" charset="0"/>
              </a:rPr>
              <a:t>WHEN</a:t>
            </a:r>
          </a:p>
          <a:p>
            <a:pPr marL="457200" indent="-457200">
              <a:buAutoNum type="arabicPeriod"/>
            </a:pPr>
            <a:r>
              <a:rPr lang="en-US" altLang="en-US" sz="2400" dirty="0">
                <a:latin typeface="Source Sans Pro" charset="0"/>
                <a:ea typeface="Source Sans Pro" charset="0"/>
                <a:cs typeface="Source Sans Pro" charset="0"/>
              </a:rPr>
              <a:t>WHERE</a:t>
            </a:r>
          </a:p>
          <a:p>
            <a:pPr marL="457200" indent="-457200">
              <a:buAutoNum type="arabicPeriod"/>
            </a:pPr>
            <a:r>
              <a:rPr lang="en-US" altLang="en-US" sz="2400" dirty="0">
                <a:latin typeface="Source Sans Pro" charset="0"/>
                <a:ea typeface="Source Sans Pro" charset="0"/>
                <a:cs typeface="Source Sans Pro" charset="0"/>
              </a:rPr>
              <a:t>WHY</a:t>
            </a:r>
          </a:p>
        </p:txBody>
      </p:sp>
    </p:spTree>
    <p:extLst>
      <p:ext uri="{BB962C8B-B14F-4D97-AF65-F5344CB8AC3E}">
        <p14:creationId xmlns:p14="http://schemas.microsoft.com/office/powerpoint/2010/main" val="1362705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TextBox 3"/>
          <p:cNvSpPr txBox="1"/>
          <p:nvPr/>
        </p:nvSpPr>
        <p:spPr>
          <a:xfrm>
            <a:off x="1106993" y="2812544"/>
            <a:ext cx="9978013" cy="1962525"/>
          </a:xfrm>
          <a:prstGeom prst="rect">
            <a:avLst/>
          </a:prstGeom>
          <a:noFill/>
        </p:spPr>
        <p:txBody>
          <a:bodyPr wrap="square" rtlCol="0">
            <a:spAutoFit/>
          </a:bodyPr>
          <a:lstStyle/>
          <a:p>
            <a:pPr lvl="0" algn="ctr" defTabSz="457200">
              <a:lnSpc>
                <a:spcPct val="80000"/>
              </a:lnSpc>
            </a:pPr>
            <a:r>
              <a:rPr lang="en-US" sz="7500" b="1" dirty="0">
                <a:solidFill>
                  <a:schemeClr val="tx2"/>
                </a:solidFill>
                <a:latin typeface="Gilroy ExtraBold" charset="0"/>
                <a:ea typeface="Gilroy ExtraBold" charset="0"/>
                <a:cs typeface="Gilroy ExtraBold" charset="0"/>
              </a:rPr>
              <a:t> </a:t>
            </a:r>
            <a:r>
              <a:rPr lang="en-US" sz="7500" b="1" dirty="0">
                <a:solidFill>
                  <a:schemeClr val="bg1"/>
                </a:solidFill>
                <a:latin typeface="Gilroy ExtraBold" charset="0"/>
                <a:ea typeface="Gilroy ExtraBold" charset="0"/>
                <a:cs typeface="Gilroy ExtraBold" charset="0"/>
              </a:rPr>
              <a:t>Step 2: Stay engaged</a:t>
            </a:r>
          </a:p>
        </p:txBody>
      </p:sp>
      <p:sp>
        <p:nvSpPr>
          <p:cNvPr id="6" name="Rectangle 5"/>
          <p:cNvSpPr/>
          <p:nvPr/>
        </p:nvSpPr>
        <p:spPr>
          <a:xfrm>
            <a:off x="3409205" y="1900434"/>
            <a:ext cx="5373587" cy="420564"/>
          </a:xfrm>
          <a:prstGeom prst="rect">
            <a:avLst/>
          </a:prstGeom>
        </p:spPr>
        <p:txBody>
          <a:bodyPr wrap="none">
            <a:spAutoFit/>
          </a:bodyPr>
          <a:lstStyle/>
          <a:p>
            <a:pPr lvl="0" algn="ctr" defTabSz="457200">
              <a:lnSpc>
                <a:spcPct val="80000"/>
              </a:lnSpc>
            </a:pPr>
            <a:r>
              <a:rPr lang="en-US" sz="2600" b="1" spc="300" dirty="0">
                <a:latin typeface="Gilroy ExtraBold" charset="0"/>
                <a:ea typeface="Gilroy ExtraBold" charset="0"/>
                <a:cs typeface="Gilroy ExtraBold" charset="0"/>
              </a:rPr>
              <a:t>THE DELEGATION PROCESS:</a:t>
            </a:r>
          </a:p>
        </p:txBody>
      </p:sp>
    </p:spTree>
    <p:extLst>
      <p:ext uri="{BB962C8B-B14F-4D97-AF65-F5344CB8AC3E}">
        <p14:creationId xmlns:p14="http://schemas.microsoft.com/office/powerpoint/2010/main" val="181515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4062651"/>
          </a:xfrm>
          <a:prstGeom prst="rect">
            <a:avLst/>
          </a:prstGeom>
        </p:spPr>
        <p:txBody>
          <a:bodyPr>
            <a:spAutoFit/>
          </a:bodyPr>
          <a:lstStyle/>
          <a:p>
            <a:pPr marL="342900" indent="-342900">
              <a:buFont typeface="Arial" charset="0"/>
              <a:buChar char="•"/>
            </a:pPr>
            <a:r>
              <a:rPr lang="en-US" altLang="en-US" sz="2400" dirty="0">
                <a:latin typeface="Source Sans Pro" charset="0"/>
                <a:ea typeface="Source Sans Pro" charset="0"/>
                <a:cs typeface="Source Sans Pro" charset="0"/>
              </a:rPr>
              <a:t>Even long after a discussion and repeat back, team members might deliver different results than what you expect.</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The most common way managers fail at delegating is by not staying involved to check on progress.</a:t>
            </a: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Staying Engaged</a:t>
            </a:r>
          </a:p>
        </p:txBody>
      </p:sp>
    </p:spTree>
    <p:extLst>
      <p:ext uri="{BB962C8B-B14F-4D97-AF65-F5344CB8AC3E}">
        <p14:creationId xmlns:p14="http://schemas.microsoft.com/office/powerpoint/2010/main" val="1078580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TextBox 3"/>
          <p:cNvSpPr txBox="1"/>
          <p:nvPr/>
        </p:nvSpPr>
        <p:spPr>
          <a:xfrm>
            <a:off x="1106993" y="2533144"/>
            <a:ext cx="9978013" cy="2862322"/>
          </a:xfrm>
          <a:prstGeom prst="rect">
            <a:avLst/>
          </a:prstGeom>
          <a:noFill/>
        </p:spPr>
        <p:txBody>
          <a:bodyPr wrap="square" rtlCol="0">
            <a:spAutoFit/>
          </a:bodyPr>
          <a:lstStyle/>
          <a:p>
            <a:pPr lvl="0" algn="ctr" defTabSz="457200">
              <a:lnSpc>
                <a:spcPct val="80000"/>
              </a:lnSpc>
            </a:pPr>
            <a:r>
              <a:rPr lang="en-US" sz="7500" b="1" dirty="0">
                <a:solidFill>
                  <a:schemeClr val="tx2"/>
                </a:solidFill>
                <a:latin typeface="Gilroy ExtraBold" charset="0"/>
                <a:ea typeface="Gilroy ExtraBold" charset="0"/>
                <a:cs typeface="Gilroy ExtraBold" charset="0"/>
              </a:rPr>
              <a:t> </a:t>
            </a:r>
            <a:r>
              <a:rPr lang="en-US" sz="7500" b="1" dirty="0">
                <a:solidFill>
                  <a:schemeClr val="bg1"/>
                </a:solidFill>
                <a:latin typeface="Gilroy ExtraBold" charset="0"/>
                <a:ea typeface="Gilroy ExtraBold" charset="0"/>
                <a:cs typeface="Gilroy ExtraBold" charset="0"/>
              </a:rPr>
              <a:t>Step 3: Create accountability and learning</a:t>
            </a:r>
          </a:p>
        </p:txBody>
      </p:sp>
      <p:sp>
        <p:nvSpPr>
          <p:cNvPr id="6" name="Rectangle 5"/>
          <p:cNvSpPr/>
          <p:nvPr/>
        </p:nvSpPr>
        <p:spPr>
          <a:xfrm>
            <a:off x="3409205" y="1621034"/>
            <a:ext cx="5373587" cy="420564"/>
          </a:xfrm>
          <a:prstGeom prst="rect">
            <a:avLst/>
          </a:prstGeom>
        </p:spPr>
        <p:txBody>
          <a:bodyPr wrap="none">
            <a:spAutoFit/>
          </a:bodyPr>
          <a:lstStyle/>
          <a:p>
            <a:pPr lvl="0" algn="ctr" defTabSz="457200">
              <a:lnSpc>
                <a:spcPct val="80000"/>
              </a:lnSpc>
            </a:pPr>
            <a:r>
              <a:rPr lang="en-US" sz="2600" b="1" spc="300" dirty="0">
                <a:latin typeface="Gilroy ExtraBold" charset="0"/>
                <a:ea typeface="Gilroy ExtraBold" charset="0"/>
                <a:cs typeface="Gilroy ExtraBold" charset="0"/>
              </a:rPr>
              <a:t>THE DELEGATION PROCESS:</a:t>
            </a:r>
          </a:p>
        </p:txBody>
      </p:sp>
    </p:spTree>
    <p:extLst>
      <p:ext uri="{BB962C8B-B14F-4D97-AF65-F5344CB8AC3E}">
        <p14:creationId xmlns:p14="http://schemas.microsoft.com/office/powerpoint/2010/main" val="362108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4062651"/>
          </a:xfrm>
          <a:prstGeom prst="rect">
            <a:avLst/>
          </a:prstGeom>
        </p:spPr>
        <p:txBody>
          <a:bodyPr>
            <a:spAutoFit/>
          </a:bodyPr>
          <a:lstStyle/>
          <a:p>
            <a:pPr marL="342900" indent="-342900">
              <a:buFont typeface="Arial" charset="0"/>
              <a:buChar char="•"/>
            </a:pPr>
            <a:r>
              <a:rPr lang="en-US" altLang="en-US" sz="2400" dirty="0">
                <a:latin typeface="Source Sans Pro" charset="0"/>
                <a:ea typeface="Source Sans Pro" charset="0"/>
                <a:cs typeface="Source Sans Pro" charset="0"/>
              </a:rPr>
              <a:t>Recognize effort and celebrate success.</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Debrief to learn what went well, as well as opportunities for improvement.</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And always remember </a:t>
            </a:r>
            <a:r>
              <a:rPr lang="mr-IN" altLang="en-US" sz="2400" dirty="0">
                <a:latin typeface="Source Sans Pro" charset="0"/>
                <a:ea typeface="Source Sans Pro" charset="0"/>
                <a:cs typeface="Source Sans Pro" charset="0"/>
              </a:rPr>
              <a:t>–</a:t>
            </a:r>
            <a:r>
              <a:rPr lang="en-US" altLang="en-US" sz="2400" dirty="0">
                <a:latin typeface="Source Sans Pro" charset="0"/>
                <a:ea typeface="Source Sans Pro" charset="0"/>
                <a:cs typeface="Source Sans Pro" charset="0"/>
              </a:rPr>
              <a:t> don’t punish the whole class. </a:t>
            </a: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768433"/>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Create Accountability and Learning</a:t>
            </a:r>
          </a:p>
        </p:txBody>
      </p:sp>
    </p:spTree>
    <p:extLst>
      <p:ext uri="{BB962C8B-B14F-4D97-AF65-F5344CB8AC3E}">
        <p14:creationId xmlns:p14="http://schemas.microsoft.com/office/powerpoint/2010/main" val="438369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TextBox 3"/>
          <p:cNvSpPr txBox="1"/>
          <p:nvPr/>
        </p:nvSpPr>
        <p:spPr>
          <a:xfrm>
            <a:off x="1106993" y="2812544"/>
            <a:ext cx="9978013" cy="1938992"/>
          </a:xfrm>
          <a:prstGeom prst="rect">
            <a:avLst/>
          </a:prstGeom>
          <a:noFill/>
        </p:spPr>
        <p:txBody>
          <a:bodyPr wrap="square" rtlCol="0">
            <a:spAutoFit/>
          </a:bodyPr>
          <a:lstStyle/>
          <a:p>
            <a:pPr lvl="0" algn="ctr" defTabSz="457200">
              <a:lnSpc>
                <a:spcPct val="80000"/>
              </a:lnSpc>
            </a:pPr>
            <a:r>
              <a:rPr lang="en-US" sz="7500" b="1" dirty="0">
                <a:solidFill>
                  <a:schemeClr val="tx2"/>
                </a:solidFill>
                <a:latin typeface="Gilroy ExtraBold" charset="0"/>
                <a:ea typeface="Gilroy ExtraBold" charset="0"/>
                <a:cs typeface="Gilroy ExtraBold" charset="0"/>
              </a:rPr>
              <a:t> </a:t>
            </a:r>
            <a:r>
              <a:rPr lang="en-US" sz="7500" b="1" dirty="0">
                <a:solidFill>
                  <a:schemeClr val="bg1"/>
                </a:solidFill>
                <a:latin typeface="Gilroy ExtraBold" charset="0"/>
                <a:ea typeface="Gilroy ExtraBold" charset="0"/>
                <a:cs typeface="Gilroy ExtraBold" charset="0"/>
              </a:rPr>
              <a:t>Step 4: Adapt situational leadership</a:t>
            </a:r>
          </a:p>
        </p:txBody>
      </p:sp>
      <p:sp>
        <p:nvSpPr>
          <p:cNvPr id="6" name="Rectangle 5"/>
          <p:cNvSpPr/>
          <p:nvPr/>
        </p:nvSpPr>
        <p:spPr>
          <a:xfrm>
            <a:off x="3409205" y="1900434"/>
            <a:ext cx="5373587" cy="420564"/>
          </a:xfrm>
          <a:prstGeom prst="rect">
            <a:avLst/>
          </a:prstGeom>
        </p:spPr>
        <p:txBody>
          <a:bodyPr wrap="none">
            <a:spAutoFit/>
          </a:bodyPr>
          <a:lstStyle/>
          <a:p>
            <a:pPr lvl="0" algn="ctr" defTabSz="457200">
              <a:lnSpc>
                <a:spcPct val="80000"/>
              </a:lnSpc>
            </a:pPr>
            <a:r>
              <a:rPr lang="en-US" sz="2600" b="1" spc="300" dirty="0">
                <a:latin typeface="Gilroy ExtraBold" charset="0"/>
                <a:ea typeface="Gilroy ExtraBold" charset="0"/>
                <a:cs typeface="Gilroy ExtraBold" charset="0"/>
              </a:rPr>
              <a:t>THE DELEGATION PROCESS:</a:t>
            </a:r>
          </a:p>
        </p:txBody>
      </p:sp>
    </p:spTree>
    <p:extLst>
      <p:ext uri="{BB962C8B-B14F-4D97-AF65-F5344CB8AC3E}">
        <p14:creationId xmlns:p14="http://schemas.microsoft.com/office/powerpoint/2010/main" val="1284555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24852" y="2369346"/>
            <a:ext cx="8942294" cy="2973122"/>
          </a:xfrm>
          <a:prstGeom prst="rect">
            <a:avLst/>
          </a:prstGeom>
          <a:noFill/>
        </p:spPr>
        <p:txBody>
          <a:bodyPr wrap="square" rtlCol="0">
            <a:spAutoFit/>
          </a:bodyPr>
          <a:lstStyle/>
          <a:p>
            <a:pPr algn="ctr">
              <a:lnSpc>
                <a:spcPct val="90000"/>
              </a:lnSpc>
            </a:pPr>
            <a:r>
              <a:rPr lang="en-US" sz="5200" dirty="0">
                <a:solidFill>
                  <a:schemeClr val="bg1"/>
                </a:solidFill>
                <a:latin typeface="Gilroy ExtraBold" charset="0"/>
                <a:ea typeface="Gilroy ExtraBold" charset="0"/>
                <a:cs typeface="Gilroy ExtraBold" charset="0"/>
              </a:rPr>
              <a:t>Delegation will only ultimately yield expected results if the team member is ready to deliver.</a:t>
            </a:r>
          </a:p>
        </p:txBody>
      </p:sp>
      <p:sp>
        <p:nvSpPr>
          <p:cNvPr id="11" name="TextBox 10"/>
          <p:cNvSpPr txBox="1"/>
          <p:nvPr/>
        </p:nvSpPr>
        <p:spPr>
          <a:xfrm>
            <a:off x="0" y="1519922"/>
            <a:ext cx="12192000" cy="407932"/>
          </a:xfrm>
          <a:prstGeom prst="rect">
            <a:avLst/>
          </a:prstGeom>
          <a:noFill/>
        </p:spPr>
        <p:txBody>
          <a:bodyPr wrap="square" rtlCol="0">
            <a:spAutoFit/>
          </a:bodyPr>
          <a:lstStyle/>
          <a:p>
            <a:pPr algn="ctr">
              <a:lnSpc>
                <a:spcPct val="80000"/>
              </a:lnSpc>
            </a:pPr>
            <a:r>
              <a:rPr lang="en-US" sz="2500" b="1" spc="300" dirty="0">
                <a:solidFill>
                  <a:schemeClr val="tx2"/>
                </a:solidFill>
                <a:latin typeface="Gilroy ExtraBold" charset="0"/>
                <a:ea typeface="Gilroy ExtraBold" charset="0"/>
                <a:cs typeface="Gilroy ExtraBold" charset="0"/>
              </a:rPr>
              <a:t>WHAT DO WE MEAN BY ADAPT?</a:t>
            </a:r>
          </a:p>
        </p:txBody>
      </p:sp>
    </p:spTree>
    <p:extLst>
      <p:ext uri="{BB962C8B-B14F-4D97-AF65-F5344CB8AC3E}">
        <p14:creationId xmlns:p14="http://schemas.microsoft.com/office/powerpoint/2010/main" val="41060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171250" y="1868790"/>
            <a:ext cx="9923489" cy="3046988"/>
          </a:xfrm>
          <a:prstGeom prst="rect">
            <a:avLst/>
          </a:prstGeom>
          <a:noFill/>
        </p:spPr>
        <p:txBody>
          <a:bodyPr wrap="square" rtlCol="0">
            <a:spAutoFit/>
          </a:bodyPr>
          <a:lstStyle/>
          <a:p>
            <a:pPr lvl="0" defTabSz="457200">
              <a:lnSpc>
                <a:spcPct val="80000"/>
              </a:lnSpc>
            </a:pPr>
            <a:r>
              <a:rPr lang="en-US" sz="6000" b="1" dirty="0">
                <a:solidFill>
                  <a:schemeClr val="tx2"/>
                </a:solidFill>
                <a:latin typeface="Gilroy ExtraBold" charset="0"/>
                <a:ea typeface="Gilroy ExtraBold" charset="0"/>
                <a:cs typeface="Gilroy ExtraBold" charset="0"/>
              </a:rPr>
              <a:t>Effective delegation </a:t>
            </a:r>
            <a:r>
              <a:rPr lang="en-US" sz="6000" b="1" dirty="0">
                <a:solidFill>
                  <a:prstClr val="white"/>
                </a:solidFill>
                <a:latin typeface="Gilroy ExtraBold" charset="0"/>
                <a:ea typeface="Gilroy ExtraBold" charset="0"/>
                <a:cs typeface="Gilroy ExtraBold" charset="0"/>
              </a:rPr>
              <a:t>is managing by distributing responsibilities and communicating clearly.</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105818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90209352"/>
              </p:ext>
            </p:extLst>
          </p:nvPr>
        </p:nvGraphicFramePr>
        <p:xfrm>
          <a:off x="5410200" y="559475"/>
          <a:ext cx="6181560" cy="4815840"/>
        </p:xfrm>
        <a:graphic>
          <a:graphicData uri="http://schemas.openxmlformats.org/drawingml/2006/table">
            <a:tbl>
              <a:tblPr firstRow="1" bandRow="1">
                <a:tableStyleId>{5C22544A-7EE6-4342-B048-85BDC9FD1C3A}</a:tableStyleId>
              </a:tblPr>
              <a:tblGrid>
                <a:gridCol w="6181560">
                  <a:extLst>
                    <a:ext uri="{9D8B030D-6E8A-4147-A177-3AD203B41FA5}">
                      <a16:colId xmlns:a16="http://schemas.microsoft.com/office/drawing/2014/main" val="20000"/>
                    </a:ext>
                  </a:extLst>
                </a:gridCol>
              </a:tblGrid>
              <a:tr h="370840">
                <a:tc>
                  <a:txBody>
                    <a:bodyPr/>
                    <a:lstStyle/>
                    <a:p>
                      <a:pPr algn="l"/>
                      <a:endParaRPr lang="en-US" sz="800" b="0" i="0" dirty="0">
                        <a:solidFill>
                          <a:schemeClr val="tx1"/>
                        </a:solidFill>
                        <a:latin typeface="Gilroy" charset="0"/>
                        <a:ea typeface="Gilroy" charset="0"/>
                        <a:cs typeface="Gilroy" charset="0"/>
                      </a:endParaRPr>
                    </a:p>
                    <a:p>
                      <a:pPr algn="l"/>
                      <a:r>
                        <a:rPr lang="en-US" sz="3200" b="1" i="0" dirty="0">
                          <a:solidFill>
                            <a:schemeClr val="tx1"/>
                          </a:solidFill>
                          <a:latin typeface="Source Sans Pro" charset="0"/>
                          <a:ea typeface="Source Sans Pro" charset="0"/>
                          <a:cs typeface="Source Sans Pro" charset="0"/>
                        </a:rPr>
                        <a:t>Skill</a:t>
                      </a:r>
                    </a:p>
                  </a:txBody>
                  <a:tcPr>
                    <a:noFill/>
                  </a:tcPr>
                </a:tc>
                <a:extLst>
                  <a:ext uri="{0D108BD9-81ED-4DB2-BD59-A6C34878D82A}">
                    <a16:rowId xmlns:a16="http://schemas.microsoft.com/office/drawing/2014/main" val="10000"/>
                  </a:ext>
                </a:extLst>
              </a:tr>
              <a:tr h="370840">
                <a:tc>
                  <a:txBody>
                    <a:bodyPr/>
                    <a:lstStyle/>
                    <a:p>
                      <a:pPr marL="342900" indent="-342900" algn="l">
                        <a:buFont typeface="Arial" charset="0"/>
                        <a:buChar char="•"/>
                      </a:pPr>
                      <a:r>
                        <a:rPr lang="en-US" sz="2200" b="0" i="0" baseline="0" dirty="0">
                          <a:solidFill>
                            <a:schemeClr val="tx1"/>
                          </a:solidFill>
                          <a:latin typeface="Source Sans Pro" charset="0"/>
                          <a:ea typeface="Source Sans Pro" charset="0"/>
                          <a:cs typeface="Source Sans Pro" charset="0"/>
                        </a:rPr>
                        <a:t>Assign projects based on the skill level of the team member</a:t>
                      </a:r>
                    </a:p>
                    <a:p>
                      <a:pPr marL="342900" indent="-342900" algn="l">
                        <a:buFont typeface="Arial" charset="0"/>
                        <a:buChar char="•"/>
                      </a:pPr>
                      <a:endParaRPr lang="en-US" sz="2200" b="0" i="0" baseline="0" dirty="0">
                        <a:solidFill>
                          <a:schemeClr val="tx1"/>
                        </a:solidFill>
                        <a:latin typeface="Source Sans Pro" charset="0"/>
                        <a:ea typeface="Source Sans Pro" charset="0"/>
                        <a:cs typeface="Source Sans Pro" charset="0"/>
                      </a:endParaRPr>
                    </a:p>
                  </a:txBody>
                  <a:tcPr>
                    <a:solidFill>
                      <a:schemeClr val="bg1"/>
                    </a:solidFill>
                  </a:tcPr>
                </a:tc>
                <a:extLst>
                  <a:ext uri="{0D108BD9-81ED-4DB2-BD59-A6C34878D82A}">
                    <a16:rowId xmlns:a16="http://schemas.microsoft.com/office/drawing/2014/main" val="10001"/>
                  </a:ext>
                </a:extLst>
              </a:tr>
              <a:tr h="370840">
                <a:tc>
                  <a:txBody>
                    <a:bodyPr/>
                    <a:lstStyle/>
                    <a:p>
                      <a:pPr algn="l"/>
                      <a:r>
                        <a:rPr lang="en-US" sz="3200" b="1" i="0" baseline="0" dirty="0">
                          <a:solidFill>
                            <a:schemeClr val="tx1"/>
                          </a:solidFill>
                          <a:latin typeface="Source Sans Pro" charset="0"/>
                          <a:ea typeface="Source Sans Pro" charset="0"/>
                          <a:cs typeface="Source Sans Pro" charset="0"/>
                        </a:rPr>
                        <a:t>Will</a:t>
                      </a:r>
                    </a:p>
                  </a:txBody>
                  <a:tcPr>
                    <a:noFill/>
                  </a:tcPr>
                </a:tc>
                <a:extLst>
                  <a:ext uri="{0D108BD9-81ED-4DB2-BD59-A6C34878D82A}">
                    <a16:rowId xmlns:a16="http://schemas.microsoft.com/office/drawing/2014/main" val="10002"/>
                  </a:ext>
                </a:extLst>
              </a:tr>
              <a:tr h="142688">
                <a:tc>
                  <a:txBody>
                    <a:bodyPr/>
                    <a:lstStyle/>
                    <a:p>
                      <a:pPr marL="342900" indent="-342900">
                        <a:buFont typeface="Arial" charset="0"/>
                        <a:buChar char="•"/>
                      </a:pPr>
                      <a:r>
                        <a:rPr lang="en-US" sz="2200" b="0" i="0" baseline="0" dirty="0">
                          <a:solidFill>
                            <a:schemeClr val="tx1"/>
                          </a:solidFill>
                          <a:latin typeface="Source Sans Pro" charset="0"/>
                          <a:ea typeface="Source Sans Pro" charset="0"/>
                          <a:cs typeface="Source Sans Pro" charset="0"/>
                        </a:rPr>
                        <a:t>Consider what the team member likes or dislikes before assigning the project</a:t>
                      </a:r>
                      <a:endParaRPr lang="en-US" sz="800" b="0" i="0" baseline="0" dirty="0">
                        <a:solidFill>
                          <a:schemeClr val="tx1"/>
                        </a:solidFill>
                        <a:latin typeface="Source Sans Pro" charset="0"/>
                        <a:ea typeface="Source Sans Pro" charset="0"/>
                        <a:cs typeface="Source Sans Pro" charset="0"/>
                      </a:endParaRPr>
                    </a:p>
                    <a:p>
                      <a:pPr marL="342900" indent="-342900" algn="l">
                        <a:buFont typeface="Arial" charset="0"/>
                        <a:buChar char="•"/>
                      </a:pPr>
                      <a:endParaRPr lang="en-US" sz="22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3"/>
                  </a:ext>
                </a:extLst>
              </a:tr>
              <a:tr h="370840">
                <a:tc>
                  <a:txBody>
                    <a:bodyPr/>
                    <a:lstStyle/>
                    <a:p>
                      <a:pPr algn="l"/>
                      <a:r>
                        <a:rPr lang="en-US" sz="3200" b="1" i="0" dirty="0">
                          <a:solidFill>
                            <a:schemeClr val="tx1"/>
                          </a:solidFill>
                          <a:latin typeface="Source Sans Pro" charset="0"/>
                          <a:ea typeface="Source Sans Pro" charset="0"/>
                          <a:cs typeface="Source Sans Pro" charset="0"/>
                        </a:rPr>
                        <a:t>Difficulty/Importance</a:t>
                      </a:r>
                    </a:p>
                  </a:txBody>
                  <a:tcPr>
                    <a:noFill/>
                  </a:tcPr>
                </a:tc>
                <a:extLst>
                  <a:ext uri="{0D108BD9-81ED-4DB2-BD59-A6C34878D82A}">
                    <a16:rowId xmlns:a16="http://schemas.microsoft.com/office/drawing/2014/main" val="10004"/>
                  </a:ext>
                </a:extLst>
              </a:tr>
              <a:tr h="370840">
                <a:tc>
                  <a:txBody>
                    <a:bodyPr/>
                    <a:lstStyle/>
                    <a:p>
                      <a:pPr marL="342900" indent="-342900" algn="l">
                        <a:buFont typeface="Arial" charset="0"/>
                        <a:buChar char="•"/>
                      </a:pPr>
                      <a:r>
                        <a:rPr lang="en-US" sz="2200" b="0" i="0" baseline="0" dirty="0">
                          <a:solidFill>
                            <a:schemeClr val="tx1"/>
                          </a:solidFill>
                          <a:latin typeface="Source Sans Pro" charset="0"/>
                          <a:ea typeface="Source Sans Pro" charset="0"/>
                          <a:cs typeface="Source Sans Pro" charset="0"/>
                        </a:rPr>
                        <a:t>Assign your most important and difficult tasks to your most skilled team members</a:t>
                      </a:r>
                    </a:p>
                  </a:txBody>
                  <a:tcPr>
                    <a:noFill/>
                  </a:tcPr>
                </a:tc>
                <a:extLst>
                  <a:ext uri="{0D108BD9-81ED-4DB2-BD59-A6C34878D82A}">
                    <a16:rowId xmlns:a16="http://schemas.microsoft.com/office/drawing/2014/main" val="10005"/>
                  </a:ext>
                </a:extLst>
              </a:tr>
            </a:tbl>
          </a:graphicData>
        </a:graphic>
      </p:graphicFrame>
      <p:sp>
        <p:nvSpPr>
          <p:cNvPr id="8" name="TextBox 7"/>
          <p:cNvSpPr txBox="1"/>
          <p:nvPr/>
        </p:nvSpPr>
        <p:spPr>
          <a:xfrm>
            <a:off x="838200" y="838200"/>
            <a:ext cx="3505200" cy="1569660"/>
          </a:xfrm>
          <a:prstGeom prst="rect">
            <a:avLst/>
          </a:prstGeom>
          <a:noFill/>
        </p:spPr>
        <p:txBody>
          <a:bodyPr wrap="square" rtlCol="0">
            <a:spAutoFit/>
          </a:bodyPr>
          <a:lstStyle/>
          <a:p>
            <a:pPr>
              <a:lnSpc>
                <a:spcPct val="80000"/>
              </a:lnSpc>
            </a:pPr>
            <a:r>
              <a:rPr lang="en-US" sz="4000" b="1" dirty="0">
                <a:solidFill>
                  <a:srgbClr val="00B4DC"/>
                </a:solidFill>
                <a:latin typeface="Gilroy ExtraBold" charset="0"/>
                <a:ea typeface="Gilroy ExtraBold" charset="0"/>
                <a:cs typeface="Gilroy ExtraBold" charset="0"/>
              </a:rPr>
              <a:t>Adapt </a:t>
            </a:r>
            <a:r>
              <a:rPr lang="mr-IN" sz="4000" b="1" dirty="0">
                <a:solidFill>
                  <a:srgbClr val="00B4DC"/>
                </a:solidFill>
                <a:latin typeface="Gilroy ExtraBold" charset="0"/>
                <a:ea typeface="Gilroy ExtraBold" charset="0"/>
                <a:cs typeface="Gilroy ExtraBold" charset="0"/>
              </a:rPr>
              <a:t>–</a:t>
            </a:r>
            <a:r>
              <a:rPr lang="en-US" sz="4000" b="1" dirty="0">
                <a:solidFill>
                  <a:srgbClr val="00B4DC"/>
                </a:solidFill>
                <a:latin typeface="Gilroy ExtraBold" charset="0"/>
                <a:ea typeface="Gilroy ExtraBold" charset="0"/>
                <a:cs typeface="Gilroy ExtraBold" charset="0"/>
              </a:rPr>
              <a:t> Situational Leadership</a:t>
            </a:r>
          </a:p>
        </p:txBody>
      </p:sp>
    </p:spTree>
    <p:extLst>
      <p:ext uri="{BB962C8B-B14F-4D97-AF65-F5344CB8AC3E}">
        <p14:creationId xmlns:p14="http://schemas.microsoft.com/office/powerpoint/2010/main" val="121812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8" name="Rectangle 17"/>
          <p:cNvSpPr/>
          <p:nvPr/>
        </p:nvSpPr>
        <p:spPr>
          <a:xfrm>
            <a:off x="5967663" y="2794973"/>
            <a:ext cx="3276600" cy="2057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5967663" y="661373"/>
            <a:ext cx="3276600" cy="20574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2614863" y="661373"/>
            <a:ext cx="3276600" cy="2057400"/>
          </a:xfrm>
          <a:prstGeom prst="rect">
            <a:avLst/>
          </a:prstGeom>
          <a:solidFill>
            <a:srgbClr val="00B4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2614863" y="2794973"/>
            <a:ext cx="3276600" cy="2057400"/>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Pentagon 21"/>
          <p:cNvSpPr/>
          <p:nvPr/>
        </p:nvSpPr>
        <p:spPr>
          <a:xfrm>
            <a:off x="1905000" y="5486400"/>
            <a:ext cx="1981200" cy="1066800"/>
          </a:xfrm>
          <a:prstGeom prst="homePlate">
            <a:avLst>
              <a:gd name="adj" fmla="val 33467"/>
            </a:avLst>
          </a:prstGeom>
          <a:solidFill>
            <a:srgbClr val="EE2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Developing skills</a:t>
            </a:r>
          </a:p>
          <a:p>
            <a:pPr algn="ctr"/>
            <a:r>
              <a:rPr lang="en-US" sz="1300" b="1" dirty="0">
                <a:solidFill>
                  <a:srgbClr val="FFFFFF"/>
                </a:solidFill>
                <a:latin typeface="Source Sans Pro" charset="0"/>
                <a:ea typeface="Source Sans Pro" charset="0"/>
                <a:cs typeface="Source Sans Pro" charset="0"/>
              </a:rPr>
              <a:t>High energy</a:t>
            </a:r>
          </a:p>
        </p:txBody>
      </p:sp>
      <p:sp>
        <p:nvSpPr>
          <p:cNvPr id="24" name="TextBox 23"/>
          <p:cNvSpPr txBox="1"/>
          <p:nvPr/>
        </p:nvSpPr>
        <p:spPr>
          <a:xfrm>
            <a:off x="5967663" y="3569757"/>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Directing</a:t>
            </a:r>
          </a:p>
        </p:txBody>
      </p:sp>
      <p:sp>
        <p:nvSpPr>
          <p:cNvPr id="25" name="Pentagon 24"/>
          <p:cNvSpPr/>
          <p:nvPr/>
        </p:nvSpPr>
        <p:spPr>
          <a:xfrm>
            <a:off x="4114800" y="5486400"/>
            <a:ext cx="1981200" cy="1066800"/>
          </a:xfrm>
          <a:prstGeom prst="homePlate">
            <a:avLst>
              <a:gd name="adj" fmla="val 334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Developing skills</a:t>
            </a:r>
          </a:p>
          <a:p>
            <a:pPr algn="ctr"/>
            <a:r>
              <a:rPr lang="en-US" sz="1300" b="1" dirty="0">
                <a:solidFill>
                  <a:srgbClr val="FFFFFF"/>
                </a:solidFill>
                <a:latin typeface="Source Sans Pro" charset="0"/>
                <a:ea typeface="Source Sans Pro" charset="0"/>
                <a:cs typeface="Source Sans Pro" charset="0"/>
              </a:rPr>
              <a:t>Low energy</a:t>
            </a:r>
          </a:p>
        </p:txBody>
      </p:sp>
      <p:sp>
        <p:nvSpPr>
          <p:cNvPr id="27" name="TextBox 26"/>
          <p:cNvSpPr txBox="1"/>
          <p:nvPr/>
        </p:nvSpPr>
        <p:spPr>
          <a:xfrm>
            <a:off x="59676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Coaching</a:t>
            </a:r>
          </a:p>
        </p:txBody>
      </p:sp>
      <p:sp>
        <p:nvSpPr>
          <p:cNvPr id="28" name="Pentagon 27"/>
          <p:cNvSpPr/>
          <p:nvPr/>
        </p:nvSpPr>
        <p:spPr>
          <a:xfrm>
            <a:off x="6324600" y="5486400"/>
            <a:ext cx="1981200" cy="1066800"/>
          </a:xfrm>
          <a:prstGeom prst="homePlate">
            <a:avLst>
              <a:gd name="adj" fmla="val 269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Mastered skills</a:t>
            </a:r>
          </a:p>
          <a:p>
            <a:pPr algn="ctr"/>
            <a:r>
              <a:rPr lang="en-US" sz="1300" b="1" dirty="0">
                <a:solidFill>
                  <a:srgbClr val="FFFFFF"/>
                </a:solidFill>
                <a:latin typeface="Source Sans Pro" charset="0"/>
                <a:ea typeface="Source Sans Pro" charset="0"/>
                <a:cs typeface="Source Sans Pro" charset="0"/>
              </a:rPr>
              <a:t>Low energy</a:t>
            </a:r>
          </a:p>
        </p:txBody>
      </p:sp>
      <p:sp>
        <p:nvSpPr>
          <p:cNvPr id="30" name="TextBox 29"/>
          <p:cNvSpPr txBox="1"/>
          <p:nvPr/>
        </p:nvSpPr>
        <p:spPr>
          <a:xfrm>
            <a:off x="26148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Supporting</a:t>
            </a:r>
          </a:p>
        </p:txBody>
      </p:sp>
      <p:sp>
        <p:nvSpPr>
          <p:cNvPr id="31" name="Pentagon 30"/>
          <p:cNvSpPr/>
          <p:nvPr/>
        </p:nvSpPr>
        <p:spPr>
          <a:xfrm>
            <a:off x="8534400" y="5486400"/>
            <a:ext cx="1981200" cy="1066800"/>
          </a:xfrm>
          <a:prstGeom prst="homePlate">
            <a:avLst>
              <a:gd name="adj" fmla="val 334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Mastered skills</a:t>
            </a:r>
          </a:p>
          <a:p>
            <a:pPr algn="ctr"/>
            <a:r>
              <a:rPr lang="en-US" sz="1300" b="1" dirty="0">
                <a:solidFill>
                  <a:srgbClr val="FFFFFF"/>
                </a:solidFill>
                <a:latin typeface="Source Sans Pro" charset="0"/>
                <a:ea typeface="Source Sans Pro" charset="0"/>
                <a:cs typeface="Source Sans Pro" charset="0"/>
              </a:rPr>
              <a:t>High Energy</a:t>
            </a:r>
          </a:p>
        </p:txBody>
      </p:sp>
      <p:sp>
        <p:nvSpPr>
          <p:cNvPr id="33" name="TextBox 32"/>
          <p:cNvSpPr txBox="1"/>
          <p:nvPr/>
        </p:nvSpPr>
        <p:spPr>
          <a:xfrm>
            <a:off x="2614863" y="36215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Delegating</a:t>
            </a:r>
          </a:p>
        </p:txBody>
      </p:sp>
    </p:spTree>
    <p:extLst>
      <p:ext uri="{BB962C8B-B14F-4D97-AF65-F5344CB8AC3E}">
        <p14:creationId xmlns:p14="http://schemas.microsoft.com/office/powerpoint/2010/main" val="436275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19" y="1508432"/>
            <a:ext cx="5262175"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Bad, good, and great managers</a:t>
            </a:r>
          </a:p>
        </p:txBody>
      </p:sp>
      <p:sp>
        <p:nvSpPr>
          <p:cNvPr id="23" name="Rectangle 22"/>
          <p:cNvSpPr/>
          <p:nvPr/>
        </p:nvSpPr>
        <p:spPr>
          <a:xfrm>
            <a:off x="4908518" y="2222116"/>
            <a:ext cx="3641924"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The delegation cycle</a:t>
            </a:r>
          </a:p>
        </p:txBody>
      </p:sp>
      <p:sp>
        <p:nvSpPr>
          <p:cNvPr id="35" name="Rectangle 34"/>
          <p:cNvSpPr/>
          <p:nvPr/>
        </p:nvSpPr>
        <p:spPr>
          <a:xfrm>
            <a:off x="4908520" y="2959435"/>
            <a:ext cx="4845080"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Practice the delegation cycle</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20" y="3696754"/>
            <a:ext cx="3092480" cy="5928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Debrief and Close</a:t>
            </a:r>
          </a:p>
        </p:txBody>
      </p:sp>
    </p:spTree>
    <p:extLst>
      <p:ext uri="{BB962C8B-B14F-4D97-AF65-F5344CB8AC3E}">
        <p14:creationId xmlns:p14="http://schemas.microsoft.com/office/powerpoint/2010/main" val="1968847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773514"/>
            <a:ext cx="12192000" cy="1911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2000" b="1" dirty="0">
                <a:solidFill>
                  <a:schemeClr val="bg1"/>
                </a:solidFill>
                <a:latin typeface="Gilroy ExtraBold" charset="0"/>
                <a:ea typeface="Gilroy ExtraBold" charset="0"/>
                <a:cs typeface="Gilroy ExtraBold" charset="0"/>
              </a:rPr>
              <a:t>Debrief</a:t>
            </a:r>
          </a:p>
        </p:txBody>
      </p:sp>
      <p:sp>
        <p:nvSpPr>
          <p:cNvPr id="14" name="TextBox 13"/>
          <p:cNvSpPr txBox="1"/>
          <p:nvPr/>
        </p:nvSpPr>
        <p:spPr>
          <a:xfrm>
            <a:off x="6738528" y="5277750"/>
            <a:ext cx="4682608"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Press 1 on your phone</a:t>
            </a:r>
          </a:p>
        </p:txBody>
      </p:sp>
      <p:sp>
        <p:nvSpPr>
          <p:cNvPr id="15" name="TextBox 14">
            <a:hlinkClick r:id="rId3"/>
          </p:cNvPr>
          <p:cNvSpPr txBox="1"/>
          <p:nvPr/>
        </p:nvSpPr>
        <p:spPr>
          <a:xfrm>
            <a:off x="829058"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0130" y="4387611"/>
            <a:ext cx="499403" cy="771533"/>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cxnSp>
        <p:nvCxnSpPr>
          <p:cNvPr id="4" name="Straight Connector 3"/>
          <p:cNvCxnSpPr>
            <a:stCxn id="2" idx="2"/>
          </p:cNvCxnSpPr>
          <p:nvPr/>
        </p:nvCxnSpPr>
        <p:spPr>
          <a:xfrm>
            <a:off x="6096000" y="3429000"/>
            <a:ext cx="0" cy="3429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412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32852966201_f4b2df6034_o.jpg"/>
          <p:cNvPicPr>
            <a:picLocks noChangeAspect="1"/>
          </p:cNvPicPr>
          <p:nvPr/>
        </p:nvPicPr>
        <p:blipFill rotWithShape="1">
          <a:blip r:embed="rId2">
            <a:alphaModFix amt="20000"/>
            <a:extLst>
              <a:ext uri="{28A0092B-C50C-407E-A947-70E740481C1C}">
                <a14:useLocalDpi xmlns:a14="http://schemas.microsoft.com/office/drawing/2010/main" val="0"/>
              </a:ext>
            </a:extLst>
          </a:blip>
          <a:srcRect l="13669" t="13669" b="13562"/>
          <a:stretch/>
        </p:blipFill>
        <p:spPr>
          <a:xfrm>
            <a:off x="0" y="0"/>
            <a:ext cx="12192000" cy="6858000"/>
          </a:xfrm>
          <a:prstGeom prst="rect">
            <a:avLst/>
          </a:prstGeom>
        </p:spPr>
      </p:pic>
      <p:sp>
        <p:nvSpPr>
          <p:cNvPr id="9" name="TextBox 8"/>
          <p:cNvSpPr txBox="1"/>
          <p:nvPr/>
        </p:nvSpPr>
        <p:spPr>
          <a:xfrm>
            <a:off x="0" y="2967335"/>
            <a:ext cx="12192000" cy="840230"/>
          </a:xfrm>
          <a:prstGeom prst="rect">
            <a:avLst/>
          </a:prstGeom>
          <a:noFill/>
        </p:spPr>
        <p:txBody>
          <a:bodyPr wrap="square" rtlCol="0">
            <a:spAutoFit/>
          </a:bodyPr>
          <a:lstStyle/>
          <a:p>
            <a:pPr algn="ctr">
              <a:lnSpc>
                <a:spcPct val="90000"/>
              </a:lnSpc>
            </a:pPr>
            <a:r>
              <a:rPr lang="en-US" sz="5400" b="1" dirty="0">
                <a:solidFill>
                  <a:schemeClr val="bg1"/>
                </a:solidFill>
                <a:latin typeface="Gilroy ExtraBold" charset="0"/>
                <a:ea typeface="Gilroy ExtraBold" charset="0"/>
                <a:cs typeface="Gilroy ExtraBold" charset="0"/>
              </a:rPr>
              <a:t>Recruitment: Grassroots Tactics</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50360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5088" y="1063364"/>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Goals for today</a:t>
            </a:r>
          </a:p>
        </p:txBody>
      </p:sp>
      <p:sp>
        <p:nvSpPr>
          <p:cNvPr id="8" name="TextBox 7"/>
          <p:cNvSpPr txBox="1"/>
          <p:nvPr/>
        </p:nvSpPr>
        <p:spPr>
          <a:xfrm>
            <a:off x="6266688" y="1141536"/>
            <a:ext cx="4547617" cy="2677656"/>
          </a:xfrm>
          <a:prstGeom prst="rect">
            <a:avLst/>
          </a:prstGeom>
          <a:noFill/>
        </p:spPr>
        <p:txBody>
          <a:bodyPr wrap="square" rtlCol="0">
            <a:spAutoFit/>
          </a:bodyPr>
          <a:lstStyle/>
          <a:p>
            <a:r>
              <a:rPr lang="en-US" sz="2400" dirty="0">
                <a:latin typeface="Source Sans Pro" charset="0"/>
                <a:ea typeface="Source Sans Pro" charset="0"/>
                <a:cs typeface="Source Sans Pro" charset="0"/>
              </a:rPr>
              <a:t>Learn best practices for recruiting people to attend your event</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Be able to develop a Hard Ask</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Feel comfortable recruiting for your upcoming event</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8417" y="2324106"/>
            <a:ext cx="344495" cy="3125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7" y="3061611"/>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2" name="Picture 11"/>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60248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4800256"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rgbClr val="FFFFFF"/>
                </a:solidFill>
                <a:latin typeface="Source Sans Pro" charset="0"/>
                <a:ea typeface="Source Sans Pro" charset="0"/>
                <a:cs typeface="Source Sans Pro" charset="0"/>
              </a:rPr>
              <a:t>Assessing your audience</a:t>
            </a:r>
          </a:p>
        </p:txBody>
      </p:sp>
      <p:sp>
        <p:nvSpPr>
          <p:cNvPr id="23" name="Rectangle 22"/>
          <p:cNvSpPr/>
          <p:nvPr/>
        </p:nvSpPr>
        <p:spPr>
          <a:xfrm>
            <a:off x="4908518" y="2222116"/>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The Hard Ask</a:t>
            </a:r>
          </a:p>
        </p:txBody>
      </p:sp>
      <p:sp>
        <p:nvSpPr>
          <p:cNvPr id="35" name="Rectangle 34"/>
          <p:cNvSpPr/>
          <p:nvPr/>
        </p:nvSpPr>
        <p:spPr>
          <a:xfrm>
            <a:off x="4908520" y="2959435"/>
            <a:ext cx="400398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19" y="3696754"/>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Next steps</a:t>
            </a:r>
          </a:p>
        </p:txBody>
      </p:sp>
      <p:sp>
        <p:nvSpPr>
          <p:cNvPr id="9" name="Rectangle 8"/>
          <p:cNvSpPr/>
          <p:nvPr/>
        </p:nvSpPr>
        <p:spPr>
          <a:xfrm>
            <a:off x="4908518" y="4434073"/>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99447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24852" y="2514276"/>
            <a:ext cx="8942294" cy="2336024"/>
          </a:xfrm>
          <a:prstGeom prst="rect">
            <a:avLst/>
          </a:prstGeom>
          <a:noFill/>
        </p:spPr>
        <p:txBody>
          <a:bodyPr wrap="square" rtlCol="0">
            <a:spAutoFit/>
          </a:bodyPr>
          <a:lstStyle/>
          <a:p>
            <a:pPr algn="ctr">
              <a:lnSpc>
                <a:spcPct val="90000"/>
              </a:lnSpc>
            </a:pPr>
            <a:r>
              <a:rPr lang="en-US" sz="5400" dirty="0">
                <a:solidFill>
                  <a:schemeClr val="bg1"/>
                </a:solidFill>
                <a:latin typeface="Gilroy ExtraBold" charset="0"/>
                <a:ea typeface="Gilroy ExtraBold" charset="0"/>
                <a:cs typeface="Gilroy ExtraBold" charset="0"/>
              </a:rPr>
              <a:t>You get what you ask for, and not much of what you do not.</a:t>
            </a:r>
          </a:p>
        </p:txBody>
      </p:sp>
    </p:spTree>
    <p:extLst>
      <p:ext uri="{BB962C8B-B14F-4D97-AF65-F5344CB8AC3E}">
        <p14:creationId xmlns:p14="http://schemas.microsoft.com/office/powerpoint/2010/main" val="869231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91251" y="1591727"/>
            <a:ext cx="11300749" cy="4662815"/>
          </a:xfrm>
          <a:prstGeom prst="rect">
            <a:avLst/>
          </a:prstGeom>
          <a:noFill/>
        </p:spPr>
        <p:txBody>
          <a:bodyPr wrap="square" rtlCol="0">
            <a:spAutoFit/>
          </a:bodyPr>
          <a:lstStyle/>
          <a:p>
            <a:pPr>
              <a:lnSpc>
                <a:spcPct val="90000"/>
              </a:lnSpc>
            </a:pPr>
            <a:r>
              <a:rPr lang="en-US" sz="4000" b="1" dirty="0">
                <a:solidFill>
                  <a:schemeClr val="bg1"/>
                </a:solidFill>
                <a:latin typeface="Gilroy ExtraBold" charset="0"/>
                <a:ea typeface="Gilroy ExtraBold" charset="0"/>
                <a:cs typeface="Gilroy ExtraBold" charset="0"/>
              </a:rPr>
              <a:t>5 Step Formula</a:t>
            </a:r>
          </a:p>
          <a:p>
            <a:pPr>
              <a:lnSpc>
                <a:spcPct val="90000"/>
              </a:lnSpc>
            </a:pPr>
            <a:endParaRPr lang="en-US" sz="4000" b="1" dirty="0">
              <a:solidFill>
                <a:schemeClr val="bg1"/>
              </a:solidFill>
              <a:latin typeface="Gilroy ExtraBold" charset="0"/>
              <a:ea typeface="Gilroy ExtraBold" charset="0"/>
              <a:cs typeface="Gilroy ExtraBold" charset="0"/>
            </a:endParaRPr>
          </a:p>
          <a:p>
            <a:pPr marL="914400" indent="-914400">
              <a:lnSpc>
                <a:spcPct val="90000"/>
              </a:lnSpc>
              <a:buFont typeface="+mj-lt"/>
              <a:buAutoNum type="arabicPeriod"/>
            </a:pPr>
            <a:r>
              <a:rPr lang="en-US" sz="4000" b="1" dirty="0">
                <a:solidFill>
                  <a:schemeClr val="bg1"/>
                </a:solidFill>
                <a:latin typeface="Gilroy ExtraBold" charset="0"/>
                <a:ea typeface="Gilroy ExtraBold" charset="0"/>
                <a:cs typeface="Gilroy ExtraBold" charset="0"/>
              </a:rPr>
              <a:t>Know your audience</a:t>
            </a:r>
          </a:p>
          <a:p>
            <a:pPr marL="914400" indent="-914400">
              <a:lnSpc>
                <a:spcPct val="90000"/>
              </a:lnSpc>
              <a:buFont typeface="+mj-lt"/>
              <a:buAutoNum type="arabicPeriod"/>
            </a:pPr>
            <a:r>
              <a:rPr lang="en-US" sz="4000" b="1" dirty="0">
                <a:solidFill>
                  <a:schemeClr val="bg1"/>
                </a:solidFill>
                <a:latin typeface="Gilroy ExtraBold" charset="0"/>
                <a:ea typeface="Gilroy ExtraBold" charset="0"/>
                <a:cs typeface="Gilroy ExtraBold" charset="0"/>
              </a:rPr>
              <a:t>Build urgency</a:t>
            </a:r>
          </a:p>
          <a:p>
            <a:pPr marL="914400" indent="-914400">
              <a:lnSpc>
                <a:spcPct val="90000"/>
              </a:lnSpc>
              <a:buFont typeface="+mj-lt"/>
              <a:buAutoNum type="arabicPeriod"/>
            </a:pPr>
            <a:r>
              <a:rPr lang="en-US" sz="4000" b="1" dirty="0">
                <a:solidFill>
                  <a:schemeClr val="bg1"/>
                </a:solidFill>
                <a:latin typeface="Gilroy ExtraBold" charset="0"/>
                <a:ea typeface="Gilroy ExtraBold" charset="0"/>
                <a:cs typeface="Gilroy ExtraBold" charset="0"/>
              </a:rPr>
              <a:t>Ask for something specific</a:t>
            </a:r>
          </a:p>
          <a:p>
            <a:pPr marL="914400" indent="-914400">
              <a:lnSpc>
                <a:spcPct val="90000"/>
              </a:lnSpc>
              <a:buFont typeface="+mj-lt"/>
              <a:buAutoNum type="arabicPeriod"/>
            </a:pPr>
            <a:r>
              <a:rPr lang="en-US" sz="4000" b="1" dirty="0">
                <a:solidFill>
                  <a:schemeClr val="bg1"/>
                </a:solidFill>
                <a:latin typeface="Gilroy ExtraBold" charset="0"/>
                <a:ea typeface="Gilroy ExtraBold" charset="0"/>
                <a:cs typeface="Gilroy ExtraBold" charset="0"/>
              </a:rPr>
              <a:t>Ask and shut up</a:t>
            </a:r>
          </a:p>
          <a:p>
            <a:pPr marL="914400" indent="-914400">
              <a:lnSpc>
                <a:spcPct val="90000"/>
              </a:lnSpc>
              <a:buFont typeface="+mj-lt"/>
              <a:buAutoNum type="arabicPeriod"/>
            </a:pPr>
            <a:r>
              <a:rPr lang="en-US" sz="4000" b="1" dirty="0">
                <a:solidFill>
                  <a:schemeClr val="bg1"/>
                </a:solidFill>
                <a:latin typeface="Gilroy ExtraBold" charset="0"/>
                <a:ea typeface="Gilroy ExtraBold" charset="0"/>
                <a:cs typeface="Gilroy ExtraBold" charset="0"/>
              </a:rPr>
              <a:t>Be persistent</a:t>
            </a:r>
          </a:p>
          <a:p>
            <a:pPr marL="914400" indent="-914400">
              <a:lnSpc>
                <a:spcPct val="90000"/>
              </a:lnSpc>
              <a:buFont typeface="+mj-lt"/>
              <a:buAutoNum type="arabicPeriod"/>
            </a:pPr>
            <a:endParaRPr lang="en-US" sz="5000" b="1" dirty="0">
              <a:solidFill>
                <a:schemeClr val="bg1"/>
              </a:solidFill>
              <a:latin typeface="Gilroy ExtraBold" charset="0"/>
              <a:ea typeface="Gilroy ExtraBold" charset="0"/>
              <a:cs typeface="Gilroy ExtraBold" charset="0"/>
            </a:endParaRPr>
          </a:p>
        </p:txBody>
      </p:sp>
      <p:sp>
        <p:nvSpPr>
          <p:cNvPr id="11" name="TextBox 10"/>
          <p:cNvSpPr txBox="1"/>
          <p:nvPr/>
        </p:nvSpPr>
        <p:spPr>
          <a:xfrm>
            <a:off x="-439839" y="537170"/>
            <a:ext cx="12192000" cy="698333"/>
          </a:xfrm>
          <a:prstGeom prst="rect">
            <a:avLst/>
          </a:prstGeom>
          <a:noFill/>
        </p:spPr>
        <p:txBody>
          <a:bodyPr wrap="square" rtlCol="0">
            <a:spAutoFit/>
          </a:bodyPr>
          <a:lstStyle/>
          <a:p>
            <a:pPr algn="ctr">
              <a:lnSpc>
                <a:spcPct val="80000"/>
              </a:lnSpc>
            </a:pPr>
            <a:r>
              <a:rPr lang="en-US" sz="4800" b="1" spc="300" dirty="0">
                <a:latin typeface="Gilroy ExtraBold" charset="0"/>
                <a:ea typeface="Gilroy ExtraBold" charset="0"/>
                <a:cs typeface="Gilroy ExtraBold" charset="0"/>
              </a:rPr>
              <a:t>The Hard Ask</a:t>
            </a:r>
          </a:p>
        </p:txBody>
      </p:sp>
    </p:spTree>
    <p:extLst>
      <p:ext uri="{BB962C8B-B14F-4D97-AF65-F5344CB8AC3E}">
        <p14:creationId xmlns:p14="http://schemas.microsoft.com/office/powerpoint/2010/main" val="1206054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00086" y="1859739"/>
            <a:ext cx="9085955" cy="3489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800" dirty="0">
                <a:solidFill>
                  <a:schemeClr val="tx1"/>
                </a:solidFill>
                <a:latin typeface="Source Sans Pro" charset="0"/>
                <a:ea typeface="Source Sans Pro" charset="0"/>
                <a:cs typeface="Source Sans Pro" charset="0"/>
              </a:rPr>
              <a:t>You fellows will need to draft a recruitment plan and should specify their:</a:t>
            </a:r>
          </a:p>
          <a:p>
            <a:endParaRPr lang="en-US" altLang="en-US" sz="2800" dirty="0">
              <a:solidFill>
                <a:schemeClr val="tx1"/>
              </a:solidFill>
              <a:latin typeface="Source Sans Pro" charset="0"/>
              <a:ea typeface="Source Sans Pro" charset="0"/>
              <a:cs typeface="Source Sans Pro" charset="0"/>
            </a:endParaRPr>
          </a:p>
          <a:p>
            <a:pPr marL="514350" indent="-514350">
              <a:buAutoNum type="arabicParenR"/>
            </a:pPr>
            <a:r>
              <a:rPr lang="en-US" altLang="en-US" sz="2800" dirty="0">
                <a:solidFill>
                  <a:schemeClr val="tx1"/>
                </a:solidFill>
                <a:latin typeface="Source Sans Pro" charset="0"/>
                <a:ea typeface="Source Sans Pro" charset="0"/>
                <a:cs typeface="Source Sans Pro" charset="0"/>
              </a:rPr>
              <a:t>Attendance goals</a:t>
            </a:r>
          </a:p>
          <a:p>
            <a:pPr marL="514350" indent="-514350">
              <a:buAutoNum type="arabicParenR"/>
            </a:pPr>
            <a:r>
              <a:rPr lang="en-US" altLang="en-US" sz="2800" dirty="0">
                <a:solidFill>
                  <a:schemeClr val="tx1"/>
                </a:solidFill>
                <a:latin typeface="Source Sans Pro" charset="0"/>
                <a:ea typeface="Source Sans Pro" charset="0"/>
                <a:cs typeface="Source Sans Pro" charset="0"/>
              </a:rPr>
              <a:t>The type of audience they would like to recruit</a:t>
            </a:r>
          </a:p>
          <a:p>
            <a:pPr marL="514350" indent="-514350">
              <a:buAutoNum type="arabicParenR"/>
            </a:pPr>
            <a:r>
              <a:rPr lang="en-US" altLang="en-US" sz="2800" dirty="0">
                <a:solidFill>
                  <a:schemeClr val="tx1"/>
                </a:solidFill>
                <a:latin typeface="Source Sans Pro" charset="0"/>
                <a:ea typeface="Source Sans Pro" charset="0"/>
                <a:cs typeface="Source Sans Pro" charset="0"/>
              </a:rPr>
              <a:t>The hard asks they can use to recruit their audience</a:t>
            </a:r>
          </a:p>
          <a:p>
            <a:endParaRPr lang="en-US" altLang="en-US" sz="2800" b="1" dirty="0">
              <a:solidFill>
                <a:schemeClr val="tx1"/>
              </a:solidFill>
              <a:latin typeface="Source Sans Pro" charset="0"/>
              <a:ea typeface="Source Sans Pro" charset="0"/>
              <a:cs typeface="Source Sans Pro" charset="0"/>
            </a:endParaRPr>
          </a:p>
          <a:p>
            <a:endParaRPr lang="en-US" altLang="en-US" sz="28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94130" y="630253"/>
            <a:ext cx="12097870"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000" b="1" dirty="0">
                <a:solidFill>
                  <a:schemeClr val="accent1"/>
                </a:solidFill>
                <a:latin typeface="Gilroy ExtraBold" charset="0"/>
                <a:ea typeface="Gilroy ExtraBold" charset="0"/>
                <a:cs typeface="Gilroy ExtraBold" charset="0"/>
              </a:rPr>
              <a:t>Weekly assignment, due April 4:</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a:hlinkClick r:id="rId3"/>
          </p:cNvPr>
          <p:cNvSpPr/>
          <p:nvPr/>
        </p:nvSpPr>
        <p:spPr>
          <a:xfrm>
            <a:off x="4811352" y="5548008"/>
            <a:ext cx="2663425" cy="684798"/>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b="1">
                <a:solidFill>
                  <a:schemeClr val="tx1"/>
                </a:solidFill>
                <a:latin typeface="Source Sans Pro" charset="0"/>
                <a:ea typeface="Source Sans Pro" charset="0"/>
                <a:cs typeface="Source Sans Pro" charset="0"/>
              </a:rPr>
              <a:t>Download assignment</a:t>
            </a:r>
            <a:endParaRPr lang="en-US"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82765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Goals</a:t>
            </a:r>
          </a:p>
          <a:p>
            <a:pPr>
              <a:lnSpc>
                <a:spcPct val="80000"/>
              </a:lnSpc>
            </a:pPr>
            <a:endParaRPr lang="en-US" sz="4500" b="1" dirty="0">
              <a:solidFill>
                <a:schemeClr val="tx2"/>
              </a:solidFill>
              <a:latin typeface="Gilroy ExtraBold" charset="0"/>
              <a:ea typeface="Gilroy ExtraBold" charset="0"/>
              <a:cs typeface="Gilroy ExtraBold" charset="0"/>
            </a:endParaRP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8" name="TextBox 7"/>
          <p:cNvSpPr txBox="1"/>
          <p:nvPr/>
        </p:nvSpPr>
        <p:spPr>
          <a:xfrm>
            <a:off x="6266688" y="1141536"/>
            <a:ext cx="4547617" cy="4524315"/>
          </a:xfrm>
          <a:prstGeom prst="rect">
            <a:avLst/>
          </a:prstGeom>
          <a:noFill/>
        </p:spPr>
        <p:txBody>
          <a:bodyPr wrap="square" rtlCol="0">
            <a:spAutoFit/>
          </a:bodyPr>
          <a:lstStyle/>
          <a:p>
            <a:r>
              <a:rPr lang="en-US" sz="2400" dirty="0">
                <a:latin typeface="Source Sans Pro" charset="0"/>
                <a:ea typeface="Source Sans Pro" charset="0"/>
                <a:cs typeface="Source Sans Pro" charset="0"/>
              </a:rPr>
              <a:t>Understand what makes a great manager and the characteristics of effective management</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Be able to manage fellows by delegating effectively and engaging in collaborative management</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Feel comfortable accomplishing success by managing your team effectively</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9125" y="2670331"/>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8" y="453158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Tree>
    <p:extLst>
      <p:ext uri="{BB962C8B-B14F-4D97-AF65-F5344CB8AC3E}">
        <p14:creationId xmlns:p14="http://schemas.microsoft.com/office/powerpoint/2010/main" val="1450962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069026"/>
            <a:ext cx="4194048" cy="597343"/>
          </a:xfrm>
          <a:prstGeom prst="rect">
            <a:avLst/>
          </a:prstGeom>
          <a:noFill/>
        </p:spPr>
        <p:txBody>
          <a:bodyPr wrap="square" rtlCol="0">
            <a:spAutoFit/>
          </a:bodyPr>
          <a:lstStyle/>
          <a:p>
            <a:pPr>
              <a:lnSpc>
                <a:spcPct val="80000"/>
              </a:lnSpc>
            </a:pPr>
            <a:r>
              <a:rPr lang="en-US" sz="4000" b="1" dirty="0">
                <a:solidFill>
                  <a:schemeClr val="tx2"/>
                </a:solidFill>
                <a:latin typeface="Gilroy ExtraBold" charset="0"/>
                <a:ea typeface="Gilroy ExtraBold" charset="0"/>
                <a:cs typeface="Gilroy ExtraBold" charset="0"/>
              </a:rPr>
              <a:t>Next steps</a:t>
            </a:r>
          </a:p>
        </p:txBody>
      </p:sp>
      <p:sp>
        <p:nvSpPr>
          <p:cNvPr id="14" name="TextBox 13"/>
          <p:cNvSpPr txBox="1"/>
          <p:nvPr/>
        </p:nvSpPr>
        <p:spPr>
          <a:xfrm>
            <a:off x="5058454" y="1085068"/>
            <a:ext cx="6277595" cy="5047536"/>
          </a:xfrm>
          <a:prstGeom prst="rect">
            <a:avLst/>
          </a:prstGeom>
          <a:noFill/>
        </p:spPr>
        <p:txBody>
          <a:bodyPr wrap="square" rtlCol="0">
            <a:spAutoFit/>
          </a:bodyPr>
          <a:lstStyle/>
          <a:p>
            <a:pPr marL="342900" indent="-342900">
              <a:buFont typeface="Arial" charset="0"/>
              <a:buChar char="•"/>
            </a:pPr>
            <a:r>
              <a:rPr lang="en-US" sz="2300" dirty="0">
                <a:latin typeface="Source Sans Pro" charset="0"/>
                <a:ea typeface="Source Sans Pro" charset="0"/>
                <a:cs typeface="Source Sans Pro" charset="0"/>
              </a:rPr>
              <a:t>Conduct your team meeting and fill-out the report back form.</a:t>
            </a:r>
          </a:p>
          <a:p>
            <a:pPr marL="342900" indent="-342900">
              <a:buFont typeface="Arial" charset="0"/>
              <a:buChar char="•"/>
            </a:pPr>
            <a:endParaRPr lang="en-US" sz="2300" dirty="0">
              <a:latin typeface="Source Sans Pro" charset="0"/>
              <a:ea typeface="Source Sans Pro" charset="0"/>
              <a:cs typeface="Source Sans Pro" charset="0"/>
            </a:endParaRPr>
          </a:p>
          <a:p>
            <a:pPr marL="342900" indent="-342900">
              <a:buFont typeface="Arial" charset="0"/>
              <a:buChar char="•"/>
            </a:pPr>
            <a:r>
              <a:rPr lang="en-US" sz="2300" dirty="0">
                <a:latin typeface="Source Sans Pro" charset="0"/>
                <a:ea typeface="Source Sans Pro" charset="0"/>
                <a:cs typeface="Source Sans Pro" charset="0"/>
              </a:rPr>
              <a:t>Office hours: sign-up for a slot.</a:t>
            </a:r>
          </a:p>
          <a:p>
            <a:pPr marL="342900" indent="-342900">
              <a:buFont typeface="Arial" charset="0"/>
              <a:buChar char="•"/>
            </a:pPr>
            <a:endParaRPr lang="en-US" sz="2300" b="1" dirty="0">
              <a:latin typeface="Source Sans Pro" charset="0"/>
              <a:ea typeface="Source Sans Pro" charset="0"/>
              <a:cs typeface="Source Sans Pro" charset="0"/>
            </a:endParaRPr>
          </a:p>
          <a:p>
            <a:pPr marL="342900" indent="-342900">
              <a:buFont typeface="Arial" charset="0"/>
              <a:buChar char="•"/>
            </a:pPr>
            <a:r>
              <a:rPr lang="en-US" sz="2300" b="1" dirty="0">
                <a:latin typeface="Source Sans Pro" charset="0"/>
                <a:ea typeface="Source Sans Pro" charset="0"/>
                <a:cs typeface="Source Sans Pro" charset="0"/>
              </a:rPr>
              <a:t>Save the date: </a:t>
            </a:r>
            <a:r>
              <a:rPr lang="en-US" sz="2300" dirty="0">
                <a:latin typeface="Source Sans Pro" charset="0"/>
                <a:ea typeface="Source Sans Pro" charset="0"/>
                <a:cs typeface="Source Sans Pro" charset="0"/>
              </a:rPr>
              <a:t>May 19-21                                                   Volunteer Leaders Summit</a:t>
            </a:r>
          </a:p>
          <a:p>
            <a:pPr marL="342900" indent="-342900">
              <a:buFont typeface="Arial" charset="0"/>
              <a:buChar char="•"/>
            </a:pPr>
            <a:endParaRPr lang="en-US" sz="2300" b="1" dirty="0">
              <a:latin typeface="Source Sans Pro" charset="0"/>
              <a:ea typeface="Source Sans Pro" charset="0"/>
              <a:cs typeface="Source Sans Pro" charset="0"/>
            </a:endParaRPr>
          </a:p>
          <a:p>
            <a:pPr marL="342900" indent="-342900">
              <a:buFont typeface="Arial" charset="0"/>
              <a:buChar char="•"/>
            </a:pPr>
            <a:r>
              <a:rPr lang="en-US" sz="2300" dirty="0">
                <a:latin typeface="Source Sans Pro" charset="0"/>
                <a:ea typeface="Source Sans Pro" charset="0"/>
                <a:cs typeface="Source Sans Pro" charset="0"/>
              </a:rPr>
              <a:t>Review your fellows HW assignments and give feedback.</a:t>
            </a:r>
          </a:p>
          <a:p>
            <a:pPr marL="342900" indent="-342900">
              <a:buFont typeface="Arial" charset="0"/>
              <a:buChar char="•"/>
            </a:pPr>
            <a:endParaRPr lang="en-US" sz="2300" b="1" dirty="0">
              <a:latin typeface="Source Sans Pro" charset="0"/>
              <a:ea typeface="Source Sans Pro" charset="0"/>
              <a:cs typeface="Source Sans Pro" charset="0"/>
            </a:endParaRPr>
          </a:p>
          <a:p>
            <a:pPr marL="342900" indent="-342900">
              <a:buFont typeface="Arial" charset="0"/>
              <a:buChar char="•"/>
            </a:pPr>
            <a:endParaRPr lang="en-US" sz="2300" b="1" dirty="0">
              <a:latin typeface="Source Sans Pro" charset="0"/>
              <a:ea typeface="Source Sans Pro" charset="0"/>
              <a:cs typeface="Source Sans Pro" charset="0"/>
            </a:endParaRPr>
          </a:p>
          <a:p>
            <a:endParaRPr lang="en-US" sz="2300" dirty="0">
              <a:latin typeface="Source Sans Pro" charset="0"/>
              <a:ea typeface="Source Sans Pro" charset="0"/>
              <a:cs typeface="Source Sans Pro" charset="0"/>
            </a:endParaRPr>
          </a:p>
          <a:p>
            <a:endParaRPr lang="en-US" sz="23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1313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157275"/>
            <a:ext cx="12192000" cy="33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tx1"/>
                </a:solidFill>
                <a:latin typeface="Gilroy ExtraBold" charset="0"/>
                <a:ea typeface="Gilroy ExtraBold" charset="0"/>
                <a:cs typeface="Gilroy ExtraBold" charset="0"/>
              </a:rPr>
              <a:t>OFA Training</a:t>
            </a:r>
          </a:p>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90000"/>
              </a:lnSpc>
            </a:pPr>
            <a:r>
              <a:rPr lang="en-US" sz="4000" b="1" dirty="0">
                <a:solidFill>
                  <a:schemeClr val="tx2"/>
                </a:solidFill>
                <a:latin typeface="Gilroy ExtraBold" charset="0"/>
                <a:ea typeface="Gilroy ExtraBold" charset="0"/>
                <a:cs typeface="Gilroy ExtraBold" charset="0"/>
              </a:rPr>
              <a:t>Thank you for joining today’s webinar.</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r>
              <a:rPr lang="en-US" sz="2600" dirty="0">
                <a:solidFill>
                  <a:schemeClr val="tx1"/>
                </a:solidFill>
                <a:latin typeface="Source Sans Pro" charset="0"/>
                <a:ea typeface="Source Sans Pro" charset="0"/>
                <a:cs typeface="Source Sans Pro" charset="0"/>
              </a:rPr>
              <a:t>Check the Fellows Manager Bookshelf for a copy of the material covered </a:t>
            </a:r>
          </a:p>
          <a:p>
            <a:pPr algn="ctr">
              <a:lnSpc>
                <a:spcPct val="80000"/>
              </a:lnSpc>
            </a:pPr>
            <a:r>
              <a:rPr lang="en-US" sz="2600" dirty="0">
                <a:solidFill>
                  <a:schemeClr val="tx1"/>
                </a:solidFill>
                <a:latin typeface="Source Sans Pro" charset="0"/>
                <a:ea typeface="Source Sans Pro" charset="0"/>
                <a:cs typeface="Source Sans Pro" charset="0"/>
              </a:rPr>
              <a:t>today, including a video and audio recording of the webinar. </a:t>
            </a:r>
          </a:p>
          <a:p>
            <a:pPr algn="ctr">
              <a:lnSpc>
                <a:spcPct val="80000"/>
              </a:lnSpc>
            </a:pPr>
            <a:endParaRPr lang="en-US" sz="2600" dirty="0">
              <a:solidFill>
                <a:schemeClr val="tx1"/>
              </a:solidFill>
              <a:latin typeface="Source Sans Pro" charset="0"/>
              <a:ea typeface="Source Sans Pro" charset="0"/>
              <a:cs typeface="Source Sans Pro" charset="0"/>
            </a:endParaRPr>
          </a:p>
          <a:p>
            <a:pPr algn="ctr">
              <a:lnSpc>
                <a:spcPct val="80000"/>
              </a:lnSpc>
            </a:pPr>
            <a:r>
              <a:rPr lang="en-US" sz="2600" b="1" dirty="0">
                <a:solidFill>
                  <a:schemeClr val="tx1"/>
                </a:solidFill>
                <a:latin typeface="Source Sans Pro" charset="0"/>
                <a:ea typeface="Source Sans Pro" charset="0"/>
                <a:cs typeface="Source Sans Pro" charset="0"/>
              </a:rPr>
              <a:t>Email </a:t>
            </a:r>
            <a:r>
              <a:rPr lang="en-US" sz="2600" b="1" dirty="0">
                <a:solidFill>
                  <a:schemeClr val="tx1"/>
                </a:solidFill>
                <a:latin typeface="Source Sans Pro" charset="0"/>
                <a:ea typeface="Source Sans Pro" charset="0"/>
                <a:cs typeface="Source Sans Pro" charset="0"/>
                <a:hlinkClick r:id="rId2"/>
              </a:rPr>
              <a:t>fellows@ofa.us</a:t>
            </a:r>
            <a:r>
              <a:rPr lang="en-US" sz="2600" b="1" dirty="0">
                <a:solidFill>
                  <a:schemeClr val="tx1"/>
                </a:solidFill>
                <a:latin typeface="Source Sans Pro" charset="0"/>
                <a:ea typeface="Source Sans Pro" charset="0"/>
                <a:cs typeface="Source Sans Pro" charset="0"/>
              </a:rPr>
              <a:t> with any questions. </a:t>
            </a:r>
          </a:p>
        </p:txBody>
      </p:sp>
    </p:spTree>
    <p:extLst>
      <p:ext uri="{BB962C8B-B14F-4D97-AF65-F5344CB8AC3E}">
        <p14:creationId xmlns:p14="http://schemas.microsoft.com/office/powerpoint/2010/main" val="80760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19" y="1508432"/>
            <a:ext cx="5069670"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rgbClr val="FFFFFF"/>
                </a:solidFill>
                <a:latin typeface="Source Sans Pro" charset="0"/>
                <a:ea typeface="Source Sans Pro" charset="0"/>
                <a:cs typeface="Source Sans Pro" charset="0"/>
              </a:rPr>
              <a:t>Bad, good, and great managers</a:t>
            </a:r>
          </a:p>
        </p:txBody>
      </p:sp>
      <p:sp>
        <p:nvSpPr>
          <p:cNvPr id="23" name="Rectangle 22"/>
          <p:cNvSpPr/>
          <p:nvPr/>
        </p:nvSpPr>
        <p:spPr>
          <a:xfrm>
            <a:off x="4908518" y="2222116"/>
            <a:ext cx="3641924"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The delegation cycle</a:t>
            </a:r>
          </a:p>
        </p:txBody>
      </p:sp>
      <p:sp>
        <p:nvSpPr>
          <p:cNvPr id="35" name="Rectangle 34"/>
          <p:cNvSpPr/>
          <p:nvPr/>
        </p:nvSpPr>
        <p:spPr>
          <a:xfrm>
            <a:off x="4908520" y="2959435"/>
            <a:ext cx="4845080"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Practice the delegation cycle</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20" y="3696754"/>
            <a:ext cx="2973839"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2"/>
                </a:solidFill>
                <a:latin typeface="Source Sans Pro" charset="0"/>
                <a:ea typeface="Source Sans Pro" charset="0"/>
                <a:cs typeface="Source Sans Pro" charset="0"/>
              </a:rPr>
              <a:t>Debrief and Close</a:t>
            </a:r>
          </a:p>
        </p:txBody>
      </p:sp>
    </p:spTree>
    <p:extLst>
      <p:ext uri="{BB962C8B-B14F-4D97-AF65-F5344CB8AC3E}">
        <p14:creationId xmlns:p14="http://schemas.microsoft.com/office/powerpoint/2010/main" val="84163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877"/>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941179"/>
            <a:ext cx="12192000" cy="158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500" b="1" dirty="0">
                <a:solidFill>
                  <a:schemeClr val="bg1"/>
                </a:solidFill>
                <a:latin typeface="Gilroy ExtraBold" charset="0"/>
                <a:ea typeface="Gilroy ExtraBold" charset="0"/>
                <a:cs typeface="Gilroy ExtraBold" charset="0"/>
              </a:rPr>
              <a:t>From your experience, what </a:t>
            </a:r>
          </a:p>
          <a:p>
            <a:pPr algn="ctr">
              <a:lnSpc>
                <a:spcPct val="90000"/>
              </a:lnSpc>
            </a:pPr>
            <a:r>
              <a:rPr lang="en-US" sz="5500" b="1" dirty="0">
                <a:solidFill>
                  <a:schemeClr val="bg1"/>
                </a:solidFill>
                <a:latin typeface="Gilroy ExtraBold" charset="0"/>
                <a:ea typeface="Gilroy ExtraBold" charset="0"/>
                <a:cs typeface="Gilroy ExtraBold" charset="0"/>
              </a:rPr>
              <a:t>makes a bad manager?</a:t>
            </a:r>
          </a:p>
        </p:txBody>
      </p:sp>
      <p:sp>
        <p:nvSpPr>
          <p:cNvPr id="14" name="TextBox 13"/>
          <p:cNvSpPr txBox="1"/>
          <p:nvPr/>
        </p:nvSpPr>
        <p:spPr>
          <a:xfrm>
            <a:off x="6738528" y="5277750"/>
            <a:ext cx="4682608"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Press 1 on your phone</a:t>
            </a:r>
          </a:p>
        </p:txBody>
      </p:sp>
      <p:sp>
        <p:nvSpPr>
          <p:cNvPr id="15" name="TextBox 14">
            <a:hlinkClick r:id="rId3"/>
          </p:cNvPr>
          <p:cNvSpPr txBox="1"/>
          <p:nvPr/>
        </p:nvSpPr>
        <p:spPr>
          <a:xfrm>
            <a:off x="829058"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0130" y="4387611"/>
            <a:ext cx="499403" cy="771533"/>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cxnSp>
        <p:nvCxnSpPr>
          <p:cNvPr id="4" name="Straight Connector 3"/>
          <p:cNvCxnSpPr>
            <a:stCxn id="2" idx="2"/>
          </p:cNvCxnSpPr>
          <p:nvPr/>
        </p:nvCxnSpPr>
        <p:spPr>
          <a:xfrm>
            <a:off x="6096000" y="3413502"/>
            <a:ext cx="0" cy="3429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8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74296" y="2738803"/>
            <a:ext cx="4894354" cy="1768433"/>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Bad managers </a:t>
            </a:r>
          </a:p>
          <a:p>
            <a:pPr>
              <a:lnSpc>
                <a:spcPct val="80000"/>
              </a:lnSpc>
            </a:pPr>
            <a:r>
              <a:rPr lang="en-US" sz="4500" b="1" dirty="0">
                <a:latin typeface="Gilroy ExtraBold" charset="0"/>
                <a:ea typeface="Gilroy ExtraBold" charset="0"/>
                <a:cs typeface="Gilroy ExtraBold" charset="0"/>
              </a:rPr>
              <a:t>tell people what </a:t>
            </a:r>
          </a:p>
          <a:p>
            <a:pPr>
              <a:lnSpc>
                <a:spcPct val="80000"/>
              </a:lnSpc>
            </a:pPr>
            <a:r>
              <a:rPr lang="en-US" sz="4500" b="1" dirty="0">
                <a:latin typeface="Gilroy ExtraBold" charset="0"/>
                <a:ea typeface="Gilroy ExtraBold" charset="0"/>
                <a:cs typeface="Gilroy ExtraBold" charset="0"/>
              </a:rPr>
              <a:t>to do.</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000" r="31711"/>
          <a:stretch/>
        </p:blipFill>
        <p:spPr>
          <a:xfrm>
            <a:off x="0" y="0"/>
            <a:ext cx="5277853" cy="6858000"/>
          </a:xfrm>
          <a:prstGeom prst="rect">
            <a:avLst/>
          </a:prstGeom>
        </p:spPr>
      </p:pic>
    </p:spTree>
    <p:extLst>
      <p:ext uri="{BB962C8B-B14F-4D97-AF65-F5344CB8AC3E}">
        <p14:creationId xmlns:p14="http://schemas.microsoft.com/office/powerpoint/2010/main" val="127831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78071" y="-47104"/>
            <a:ext cx="6113929" cy="6905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9668"/>
            <a:ext cx="6078071" cy="690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442654" y="2270539"/>
            <a:ext cx="5282283" cy="3735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Explains the “why” and explains     the reasons behind goals and      team actions</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Helps team members find resources to deliver on their tasks or goals</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Is aware of learning gaps among team members and assesses need for training</a:t>
            </a:r>
          </a:p>
        </p:txBody>
      </p:sp>
      <p:sp>
        <p:nvSpPr>
          <p:cNvPr id="9" name="Rectangle 8"/>
          <p:cNvSpPr>
            <a:spLocks noChangeArrowheads="1"/>
          </p:cNvSpPr>
          <p:nvPr/>
        </p:nvSpPr>
        <p:spPr bwMode="auto">
          <a:xfrm>
            <a:off x="370355" y="594027"/>
            <a:ext cx="5337361" cy="118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chemeClr val="bg1"/>
                </a:solidFill>
                <a:latin typeface="Gilroy ExtraBold" charset="0"/>
                <a:ea typeface="Gilroy ExtraBold" charset="0"/>
                <a:cs typeface="Gilroy ExtraBold" charset="0"/>
              </a:rPr>
              <a:t>Qualities of a </a:t>
            </a:r>
          </a:p>
          <a:p>
            <a:pPr algn="ctr">
              <a:lnSpc>
                <a:spcPct val="80000"/>
              </a:lnSpc>
            </a:pPr>
            <a:r>
              <a:rPr lang="en-US" sz="4500" b="1" dirty="0">
                <a:solidFill>
                  <a:schemeClr val="bg1"/>
                </a:solidFill>
                <a:latin typeface="Gilroy ExtraBold" charset="0"/>
                <a:ea typeface="Gilroy ExtraBold" charset="0"/>
                <a:cs typeface="Gilroy ExtraBold" charset="0"/>
              </a:rPr>
              <a:t>Good Manager</a:t>
            </a:r>
          </a:p>
        </p:txBody>
      </p:sp>
    </p:spTree>
    <p:extLst>
      <p:ext uri="{BB962C8B-B14F-4D97-AF65-F5344CB8AC3E}">
        <p14:creationId xmlns:p14="http://schemas.microsoft.com/office/powerpoint/2010/main" val="1872356999"/>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2637</TotalTime>
  <Words>3120</Words>
  <Application>Microsoft Macintosh PowerPoint</Application>
  <PresentationFormat>Widescreen</PresentationFormat>
  <Paragraphs>392</Paragraphs>
  <Slides>51</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Calibri Light</vt:lpstr>
      <vt:lpstr>Gilroy</vt:lpstr>
      <vt:lpstr>Gilroy ExtraBold</vt:lpstr>
      <vt:lpstr>Gotham Light</vt:lpstr>
      <vt:lpstr>Source Sans Pro</vt:lpstr>
      <vt:lpstr>Whitney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Miller</dc:creator>
  <cp:lastModifiedBy>Microsoft Office User</cp:lastModifiedBy>
  <cp:revision>129</cp:revision>
  <cp:lastPrinted>2017-03-28T03:51:42Z</cp:lastPrinted>
  <dcterms:created xsi:type="dcterms:W3CDTF">2017-01-24T22:12:49Z</dcterms:created>
  <dcterms:modified xsi:type="dcterms:W3CDTF">2019-03-03T06:51:46Z</dcterms:modified>
</cp:coreProperties>
</file>