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45"/>
  </p:notesMasterIdLst>
  <p:sldIdLst>
    <p:sldId id="331" r:id="rId2"/>
    <p:sldId id="376" r:id="rId3"/>
    <p:sldId id="257" r:id="rId4"/>
    <p:sldId id="396" r:id="rId5"/>
    <p:sldId id="392" r:id="rId6"/>
    <p:sldId id="420" r:id="rId7"/>
    <p:sldId id="412" r:id="rId8"/>
    <p:sldId id="383" r:id="rId9"/>
    <p:sldId id="332" r:id="rId10"/>
    <p:sldId id="393" r:id="rId11"/>
    <p:sldId id="368" r:id="rId12"/>
    <p:sldId id="407" r:id="rId13"/>
    <p:sldId id="378" r:id="rId14"/>
    <p:sldId id="405" r:id="rId15"/>
    <p:sldId id="406" r:id="rId16"/>
    <p:sldId id="345" r:id="rId17"/>
    <p:sldId id="375" r:id="rId18"/>
    <p:sldId id="387" r:id="rId19"/>
    <p:sldId id="414" r:id="rId20"/>
    <p:sldId id="408" r:id="rId21"/>
    <p:sldId id="409" r:id="rId22"/>
    <p:sldId id="380" r:id="rId23"/>
    <p:sldId id="398" r:id="rId24"/>
    <p:sldId id="410" r:id="rId25"/>
    <p:sldId id="415" r:id="rId26"/>
    <p:sldId id="262" r:id="rId27"/>
    <p:sldId id="379" r:id="rId28"/>
    <p:sldId id="388" r:id="rId29"/>
    <p:sldId id="411" r:id="rId30"/>
    <p:sldId id="416" r:id="rId31"/>
    <p:sldId id="389" r:id="rId32"/>
    <p:sldId id="402" r:id="rId33"/>
    <p:sldId id="391" r:id="rId34"/>
    <p:sldId id="418" r:id="rId35"/>
    <p:sldId id="395" r:id="rId36"/>
    <p:sldId id="413" r:id="rId37"/>
    <p:sldId id="417" r:id="rId38"/>
    <p:sldId id="348" r:id="rId39"/>
    <p:sldId id="340" r:id="rId40"/>
    <p:sldId id="419" r:id="rId41"/>
    <p:sldId id="361" r:id="rId42"/>
    <p:sldId id="364" r:id="rId43"/>
    <p:sldId id="366"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40278"/>
  </p:normalViewPr>
  <p:slideViewPr>
    <p:cSldViewPr snapToGrid="0" snapToObjects="1" showGuides="1">
      <p:cViewPr varScale="1">
        <p:scale>
          <a:sx n="36" d="100"/>
          <a:sy n="36" d="100"/>
        </p:scale>
        <p:origin x="3816" y="192"/>
      </p:cViewPr>
      <p:guideLst>
        <p:guide orient="horz" pos="2184"/>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oenvironment.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tlouis-mo.gov/government/city-laws/resolutions/resolution.cfm?rDetail=true&amp;resolutionId=10762"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twitter.com/KenDensonSTL/status/906180534396739584" TargetMode="External"/><Relationship Id="rId4" Type="http://schemas.openxmlformats.org/officeDocument/2006/relationships/hyperlink" Target="https://www.nbcnews.com/news/us-news/st-louis-long-coal-capital-votes-get-all-its-power-n81486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Liz</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Welcome to the training </a:t>
            </a: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67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City of St. Louis – 400,000 people, economic hub </a:t>
            </a:r>
          </a:p>
          <a:p>
            <a:pPr marL="171450" indent="-171450">
              <a:buFont typeface="Arial" panose="020B0604020202020204" pitchFamily="34" charset="0"/>
              <a:buChar char="•"/>
            </a:pPr>
            <a:r>
              <a:rPr lang="en-US" sz="1200" dirty="0"/>
              <a:t>Home to Peabody Coal and Arch Coal – largest private sector coal companies in the world </a:t>
            </a:r>
          </a:p>
          <a:p>
            <a:pPr marL="171450" indent="-171450">
              <a:buFont typeface="Arial" panose="020B0604020202020204" pitchFamily="34" charset="0"/>
              <a:buChar char="•"/>
            </a:pPr>
            <a:r>
              <a:rPr lang="en-US" sz="1200" dirty="0"/>
              <a:t>‘gateway’ for us to explore local issue advocacy campaign ran by a coalition fighting against climate change and FOR clean energy (connect back to issues being a solution statement)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329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1" i="0" u="none" strike="noStrike" kern="1200" cap="none" dirty="0">
                <a:solidFill>
                  <a:schemeClr val="dk1"/>
                </a:solidFill>
                <a:effectLst/>
                <a:latin typeface="Calibri"/>
                <a:ea typeface="Calibri"/>
                <a:cs typeface="Calibri"/>
                <a:sym typeface="Calibri"/>
              </a:rPr>
              <a:t>James Page—</a:t>
            </a:r>
            <a:r>
              <a:rPr lang="en-US" sz="1200" b="0" i="0" u="none" strike="noStrike" kern="1200" cap="none" dirty="0">
                <a:solidFill>
                  <a:schemeClr val="dk1"/>
                </a:solidFill>
                <a:effectLst/>
                <a:latin typeface="Calibri"/>
                <a:ea typeface="Calibri"/>
                <a:cs typeface="Calibri"/>
                <a:sym typeface="Calibri"/>
              </a:rPr>
              <a:t>James Page is the OFA St. Louis Chapter leader. He is also a member of the OFA Board of Directors and Advisory Board, with a particular focus on grassroots engagement. James collaborates with regional progressive partners to focus on his chapter’s organizing work on national, state, regional, and community issues. He was instrumental in participating in the coalition to pass Resolution 124.</a:t>
            </a:r>
            <a:endParaRPr lang="en-US" b="0" dirty="0">
              <a:effectLst/>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Congresswoman Ann Wagner—</a:t>
            </a:r>
            <a:r>
              <a:rPr lang="en-US" sz="1200" b="0" i="0" u="none" strike="noStrike" kern="1200" cap="none" dirty="0">
                <a:solidFill>
                  <a:schemeClr val="dk1"/>
                </a:solidFill>
                <a:effectLst/>
                <a:latin typeface="Calibri"/>
                <a:ea typeface="Calibri"/>
                <a:cs typeface="Calibri"/>
                <a:sym typeface="Calibri"/>
              </a:rPr>
              <a:t> Congresswoman Wagner is a member of the Republican party, representing Missouri’s 2nd district. Elected in 2012, she represents a Republican leaning district, and co-sponsored a bill that would forbid sending money to the UN to study climate change. In short, she has been identified as a climate denier. </a:t>
            </a:r>
            <a:endParaRPr lang="en-US" b="0" dirty="0">
              <a:effectLst/>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Lewis Reed—</a:t>
            </a:r>
            <a:r>
              <a:rPr lang="en-US" sz="1200" b="0" i="0" u="none" strike="noStrike" kern="1200" cap="none" dirty="0">
                <a:solidFill>
                  <a:schemeClr val="dk1"/>
                </a:solidFill>
                <a:effectLst/>
                <a:latin typeface="Calibri"/>
                <a:ea typeface="Calibri"/>
                <a:cs typeface="Calibri"/>
                <a:sym typeface="Calibri"/>
              </a:rPr>
              <a:t>Lewis Reed is the first first black man to be elected president of the Board of Aldermen for St. Louis. Originally elected to the city’s 6th ward in 1999, Reed has a special focus on revitalizing and growing his community. He served as the primary sponsor for Resolution 124.</a:t>
            </a:r>
            <a:endParaRPr lang="en-US" b="0" dirty="0">
              <a:effectLst/>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Heather Navarro—</a:t>
            </a:r>
            <a:r>
              <a:rPr lang="en-US" sz="1200" b="0" i="0" u="none" strike="noStrike" kern="1200" cap="none" dirty="0">
                <a:solidFill>
                  <a:schemeClr val="dk1"/>
                </a:solidFill>
                <a:effectLst/>
                <a:latin typeface="Calibri"/>
                <a:ea typeface="Calibri"/>
                <a:cs typeface="Calibri"/>
                <a:sym typeface="Calibri"/>
              </a:rPr>
              <a:t>Heather Navarro is the alderwoman for St. Louis’ 28th ward, serving since July of 2017. In addition to her role as Alderwoman, Navarro has served as executive director of the </a:t>
            </a:r>
            <a:r>
              <a:rPr lang="en-US" sz="1200" b="1" i="0" u="sng" strike="noStrike" kern="1200" cap="none" dirty="0">
                <a:solidFill>
                  <a:schemeClr val="dk1"/>
                </a:solidFill>
                <a:effectLst/>
                <a:latin typeface="Calibri"/>
                <a:ea typeface="Calibri"/>
                <a:cs typeface="Calibri"/>
                <a:sym typeface="Calibri"/>
                <a:hlinkClick r:id="rId3"/>
              </a:rPr>
              <a:t>Missouri Coalition for the Environment</a:t>
            </a:r>
            <a:r>
              <a:rPr lang="en-US" sz="1200" b="0" i="0" u="none" strike="noStrike" kern="1200" cap="none" dirty="0">
                <a:solidFill>
                  <a:schemeClr val="dk1"/>
                </a:solidFill>
                <a:effectLst/>
                <a:latin typeface="Calibri"/>
                <a:ea typeface="Calibri"/>
                <a:cs typeface="Calibri"/>
                <a:sym typeface="Calibri"/>
              </a:rPr>
              <a:t> since 2013. Under her leadership, her organization worked with coalition members like James Page towards the passage of Resolution 124. After her election, Alderwoman Navarro signed on as a co-sponsor on Resolution 124.</a:t>
            </a:r>
            <a:endParaRPr lang="en-US" b="0" dirty="0">
              <a:effectLst/>
            </a:endParaRPr>
          </a:p>
          <a:p>
            <a:pPr rtl="0"/>
            <a:endParaRPr lang="en-US" sz="1200" b="0" i="0" u="none" strike="noStrike" kern="1200" cap="none" dirty="0">
              <a:solidFill>
                <a:schemeClr val="dk1"/>
              </a:solidFill>
              <a:effectLst/>
              <a:latin typeface="Calibri"/>
              <a:ea typeface="Calibri"/>
              <a:cs typeface="Calibri"/>
              <a:sym typeface="Calibri"/>
            </a:endParaRPr>
          </a:p>
          <a:p>
            <a:pPr rtl="0"/>
            <a:r>
              <a:rPr lang="en-US" sz="1200" b="1" i="0" u="none" strike="noStrike" kern="1200" cap="none" dirty="0">
                <a:solidFill>
                  <a:schemeClr val="dk1"/>
                </a:solidFill>
                <a:effectLst/>
                <a:latin typeface="Calibri"/>
                <a:ea typeface="Calibri"/>
                <a:cs typeface="Calibri"/>
                <a:sym typeface="Calibri"/>
              </a:rPr>
              <a:t>Missouri Clean Energy Coalition—</a:t>
            </a:r>
            <a:r>
              <a:rPr lang="en-US" sz="1200" b="0" i="0" u="none" strike="noStrike" kern="1200" cap="none" dirty="0">
                <a:solidFill>
                  <a:schemeClr val="dk1"/>
                </a:solidFill>
                <a:effectLst/>
                <a:latin typeface="Calibri"/>
                <a:ea typeface="Calibri"/>
                <a:cs typeface="Calibri"/>
                <a:sym typeface="Calibri"/>
              </a:rPr>
              <a:t>The Missouri Clean Energy Coalition consists of around 17 different political, environmental, scientific, farming, and interfaith organizations.  A broad coalition formed to, “grow our clean and renewable energy economy to reduce fossil fuel pollution, address climate change, and create jobs,” the coalition represents groups such as Sierra Club (represented by Andy Knot), OFA St. Louis (represented by Ken Denson and James Page), and the Missouri Coalition for the Environment (represented by Heather Navarro).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1757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In 2013, OFA launched a campaign to call out Climate Deniers serving on the state and federal levels of government. The premise was that even though, “97% of climate scientists agree that climate change is real and man-made...too many of our elected officials deny the science of climate change.” </a:t>
            </a:r>
            <a:r>
              <a:rPr lang="en-US" sz="1200" b="1" i="0" u="none" strike="noStrike" kern="1200" cap="none" dirty="0">
                <a:solidFill>
                  <a:schemeClr val="dk1"/>
                </a:solidFill>
                <a:effectLst/>
                <a:latin typeface="Calibri"/>
                <a:ea typeface="Calibri"/>
                <a:cs typeface="Calibri"/>
                <a:sym typeface="Calibri"/>
              </a:rPr>
              <a:t>[citation]</a:t>
            </a:r>
            <a:r>
              <a:rPr lang="en-US" sz="1200" b="0" i="0" u="none" strike="noStrike" kern="1200" cap="none" dirty="0">
                <a:solidFill>
                  <a:schemeClr val="dk1"/>
                </a:solidFill>
                <a:effectLst/>
                <a:latin typeface="Calibri"/>
                <a:ea typeface="Calibri"/>
                <a:cs typeface="Calibri"/>
                <a:sym typeface="Calibri"/>
              </a:rPr>
              <a:t> OFA made it a key mission to call out climate deniers, and to hold them to account for their positions, votes, and policies.</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That year, OFA St. Louis Chapter Leader James Page—alongside OFA St. Louis Climate Lead Ken Denson—organized volunteers to begin to put pressure on recently-elected Congresswoman Ann Wagner of MO-02, a known climate denier.</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Initially, James Page led a group of volunteers on an office visit, where they presented Congresswoman Wagner’s staff with a copy of the 1st National Climate Assessment.</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In addition to office visits, he and his team used the following tactics:</a:t>
            </a:r>
            <a:endParaRPr lang="en-US" b="0" dirty="0">
              <a:effectLst/>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Climate denier rallies—</a:t>
            </a:r>
            <a:r>
              <a:rPr lang="en-US" sz="1200" b="0" i="0" u="none" strike="noStrike" kern="1200" cap="none" dirty="0">
                <a:solidFill>
                  <a:schemeClr val="dk1"/>
                </a:solidFill>
                <a:effectLst/>
                <a:latin typeface="Calibri"/>
                <a:ea typeface="Calibri"/>
                <a:cs typeface="Calibri"/>
                <a:sym typeface="Calibri"/>
              </a:rPr>
              <a:t>OFA St. Louis used signs, pamphlets, lectures, and speeches to generate earned media and attempt to hold Congresswoman Wagner to account.</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Town halls— </a:t>
            </a:r>
            <a:r>
              <a:rPr lang="en-US" sz="1200" b="0" i="0" u="none" strike="noStrike" kern="1200" cap="none" dirty="0">
                <a:solidFill>
                  <a:schemeClr val="dk1"/>
                </a:solidFill>
                <a:effectLst/>
                <a:latin typeface="Calibri"/>
                <a:ea typeface="Calibri"/>
                <a:cs typeface="Calibri"/>
                <a:sym typeface="Calibri"/>
              </a:rPr>
              <a:t>OFA St. Louis attended town halls with Congresswoman Wagner to attempt to highlight the issue of climate change.</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Social media—</a:t>
            </a:r>
            <a:r>
              <a:rPr lang="en-US" sz="1200" b="0" i="0" u="none" strike="noStrike" kern="1200" cap="none" dirty="0">
                <a:solidFill>
                  <a:schemeClr val="dk1"/>
                </a:solidFill>
                <a:effectLst/>
                <a:latin typeface="Calibri"/>
                <a:ea typeface="Calibri"/>
                <a:cs typeface="Calibri"/>
                <a:sym typeface="Calibri"/>
              </a:rPr>
              <a:t> OFA St. Louis used Facebook and Twitter to promote events, as well as tweet/</a:t>
            </a:r>
            <a:r>
              <a:rPr lang="en-US" sz="1200" b="0" i="0" u="none" strike="noStrike" kern="1200" cap="none" dirty="0" err="1">
                <a:solidFill>
                  <a:schemeClr val="dk1"/>
                </a:solidFill>
                <a:effectLst/>
                <a:latin typeface="Calibri"/>
                <a:ea typeface="Calibri"/>
                <a:cs typeface="Calibri"/>
                <a:sym typeface="Calibri"/>
              </a:rPr>
              <a:t>facebook</a:t>
            </a:r>
            <a:r>
              <a:rPr lang="en-US" sz="1200" b="0" i="0" u="none" strike="noStrike" kern="1200" cap="none" dirty="0">
                <a:solidFill>
                  <a:schemeClr val="dk1"/>
                </a:solidFill>
                <a:effectLst/>
                <a:latin typeface="Calibri"/>
                <a:ea typeface="Calibri"/>
                <a:cs typeface="Calibri"/>
                <a:sym typeface="Calibri"/>
              </a:rPr>
              <a:t> at Congresswoman Wagner.</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Presenting climate denier unicorns—</a:t>
            </a:r>
            <a:r>
              <a:rPr lang="en-US" sz="1200" b="0" i="0" u="none" strike="noStrike" kern="1200" cap="none" dirty="0">
                <a:solidFill>
                  <a:schemeClr val="dk1"/>
                </a:solidFill>
                <a:effectLst/>
                <a:latin typeface="Calibri"/>
                <a:ea typeface="Calibri"/>
                <a:cs typeface="Calibri"/>
                <a:sym typeface="Calibri"/>
              </a:rPr>
              <a:t>A special part of the OFA Climate Denier campaign, OFA St. Louis presented Congresswoman Wagner’s office which reads: “</a:t>
            </a:r>
            <a:r>
              <a:rPr lang="en-US" sz="1200" b="0" i="1" u="none" strike="noStrike" kern="1200" cap="none" dirty="0">
                <a:solidFill>
                  <a:schemeClr val="dk1"/>
                </a:solidFill>
                <a:effectLst/>
                <a:latin typeface="Calibri"/>
                <a:ea typeface="Calibri"/>
                <a:cs typeface="Calibri"/>
                <a:sym typeface="Calibri"/>
              </a:rPr>
              <a:t>Congressional Climate Denier Award—For exceptional extremism and ignoring the overwhelming judgement of science.”</a:t>
            </a:r>
            <a:endParaRPr lang="en-US" sz="1200" b="1"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182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All of their work and actions culminated in an event that Congresswoman Wagner had been invited to. In preparation for the event, volunteers made signs calling her out as a climate denier, but when the event began, </a:t>
            </a:r>
            <a:r>
              <a:rPr lang="en-US" sz="1200" b="0" i="1" u="none" strike="noStrike" kern="1200" cap="none" dirty="0">
                <a:solidFill>
                  <a:schemeClr val="dk1"/>
                </a:solidFill>
                <a:effectLst/>
                <a:latin typeface="Calibri"/>
                <a:ea typeface="Calibri"/>
                <a:cs typeface="Calibri"/>
                <a:sym typeface="Calibri"/>
              </a:rPr>
              <a:t>she had decided not to show up</a:t>
            </a:r>
            <a:r>
              <a:rPr lang="en-US" sz="1200" b="0" i="0" u="none" strike="noStrike" kern="1200" cap="none" dirty="0">
                <a:solidFill>
                  <a:schemeClr val="dk1"/>
                </a:solidFill>
                <a:effectLst/>
                <a:latin typeface="Calibri"/>
                <a:ea typeface="Calibri"/>
                <a:cs typeface="Calibri"/>
                <a:sym typeface="Calibri"/>
              </a:rPr>
              <a:t>. </a:t>
            </a:r>
            <a:endParaRPr lang="en-US" b="0" dirty="0">
              <a:effectLst/>
            </a:endParaRPr>
          </a:p>
          <a:p>
            <a:pPr rtl="0"/>
            <a:br>
              <a:rPr lang="en-US" b="0" dirty="0">
                <a:effectLst/>
              </a:rPr>
            </a:br>
            <a:r>
              <a:rPr lang="en-US" sz="1200" b="0" i="1" u="none" strike="noStrike" kern="1200" cap="none" dirty="0">
                <a:solidFill>
                  <a:schemeClr val="dk1"/>
                </a:solidFill>
                <a:effectLst/>
                <a:latin typeface="Calibri"/>
                <a:ea typeface="Calibri"/>
                <a:cs typeface="Calibri"/>
                <a:sym typeface="Calibri"/>
              </a:rPr>
              <a:t>The result</a:t>
            </a:r>
            <a:r>
              <a:rPr lang="en-US" sz="1200" b="0" i="0" u="none" strike="noStrike" kern="1200" cap="none" dirty="0">
                <a:solidFill>
                  <a:schemeClr val="dk1"/>
                </a:solidFill>
                <a:effectLst/>
                <a:latin typeface="Calibri"/>
                <a:ea typeface="Calibri"/>
                <a:cs typeface="Calibri"/>
                <a:sym typeface="Calibri"/>
              </a:rPr>
              <a:t>: many people were angry she didn’t show up, taking to social media to express their dismay. Initially, James identified this as a win.</a:t>
            </a:r>
            <a:r>
              <a:rPr lang="en-US" sz="1200" b="0" i="1" u="none" strike="noStrike" kern="1200" cap="none" dirty="0">
                <a:solidFill>
                  <a:schemeClr val="dk1"/>
                </a:solidFill>
                <a:effectLst/>
                <a:latin typeface="Calibri"/>
                <a:ea typeface="Calibri"/>
                <a:cs typeface="Calibri"/>
                <a:sym typeface="Calibri"/>
              </a:rPr>
              <a:t> It felt good</a:t>
            </a:r>
            <a:r>
              <a:rPr lang="en-US" sz="1200" b="0" i="0" u="none" strike="noStrike" kern="1200" cap="none" dirty="0">
                <a:solidFill>
                  <a:schemeClr val="dk1"/>
                </a:solidFill>
                <a:effectLst/>
                <a:latin typeface="Calibri"/>
                <a:ea typeface="Calibri"/>
                <a:cs typeface="Calibri"/>
                <a:sym typeface="Calibri"/>
              </a:rPr>
              <a:t> that negative attention was being shown to Wagner on social media.</a:t>
            </a:r>
            <a:endParaRPr lang="en-US" b="0" dirty="0">
              <a:effectLst/>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But was it a win?</a:t>
            </a:r>
            <a:r>
              <a:rPr lang="en-US" sz="1200" b="0" i="0" u="none" strike="noStrike" kern="1200" cap="none" dirty="0">
                <a:solidFill>
                  <a:schemeClr val="dk1"/>
                </a:solidFill>
                <a:effectLst/>
                <a:latin typeface="Calibri"/>
                <a:ea typeface="Calibri"/>
                <a:cs typeface="Calibri"/>
                <a:sym typeface="Calibri"/>
              </a:rPr>
              <a:t> </a:t>
            </a:r>
            <a:r>
              <a:rPr lang="en-US" sz="1200" b="1" i="0" u="none" strike="noStrike" kern="1200" cap="none" dirty="0">
                <a:solidFill>
                  <a:schemeClr val="dk1"/>
                </a:solidFill>
                <a:effectLst/>
                <a:latin typeface="Calibri"/>
                <a:ea typeface="Calibri"/>
                <a:cs typeface="Calibri"/>
                <a:sym typeface="Calibri"/>
              </a:rPr>
              <a:t>Did it move the needle on the issue of climate change? </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After taking a moment to stop and think, Mr. Page came to a disheartening conclusion—</a:t>
            </a:r>
            <a:r>
              <a:rPr lang="en-US" sz="1200" b="0" i="1" u="none" strike="noStrike" kern="1200" cap="none" dirty="0">
                <a:solidFill>
                  <a:schemeClr val="dk1"/>
                </a:solidFill>
                <a:effectLst/>
                <a:latin typeface="Calibri"/>
                <a:ea typeface="Calibri"/>
                <a:cs typeface="Calibri"/>
                <a:sym typeface="Calibri"/>
              </a:rPr>
              <a:t>despite their best efforts, and despite how good their tactics felt at times, </a:t>
            </a:r>
            <a:r>
              <a:rPr lang="en-US" sz="1200" b="1" i="1" u="none" strike="noStrike" kern="1200" cap="none" dirty="0">
                <a:solidFill>
                  <a:schemeClr val="dk1"/>
                </a:solidFill>
                <a:effectLst/>
                <a:latin typeface="Calibri"/>
                <a:ea typeface="Calibri"/>
                <a:cs typeface="Calibri"/>
                <a:sym typeface="Calibri"/>
              </a:rPr>
              <a:t>they weren’t generating wins or moving the needle.</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It was time to re-tool, assess the results, and evolve. James didn’t want to do events just to feel good. He needed to change up the strategy and tactics to yield actual wins.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17</a:t>
            </a:fld>
            <a:endParaRPr lang="en-US"/>
          </a:p>
        </p:txBody>
      </p:sp>
    </p:spTree>
    <p:extLst>
      <p:ext uri="{BB962C8B-B14F-4D97-AF65-F5344CB8AC3E}">
        <p14:creationId xmlns:p14="http://schemas.microsoft.com/office/powerpoint/2010/main" val="59735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7386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468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James Page decided to re-tool OFA St. Louis’ efforts towards something they could move the needle on—he decided to go local—away from Republican leaning MO-02 to his home district of Democratic leaning MO-01.</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Knowing the impact of companies like Peabody Coal, Arch Coal, and Ameren on his community and the environment, he decided to move towards a resolution that moved St. Louis to 100% clean energy by 2035—the resolution to be called Resolution 124.</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OFA St. Louis, however, was made up of a passionate group of volunteers—some holding jobs, all taking care of families and personal affairs, and many without the technical expertise on the issue of clean energy. </a:t>
            </a:r>
            <a:r>
              <a:rPr lang="en-US" sz="1200" b="0" i="1" u="none" strike="noStrike" kern="1200" cap="none" dirty="0">
                <a:solidFill>
                  <a:schemeClr val="dk1"/>
                </a:solidFill>
                <a:effectLst/>
                <a:latin typeface="Calibri"/>
                <a:ea typeface="Calibri"/>
                <a:cs typeface="Calibri"/>
                <a:sym typeface="Calibri"/>
              </a:rPr>
              <a:t>They knew they couldn’t do it alone—they needed a coalition of partners.</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Knowing this, they enlisted the help of Andy Knot (Sierra Club) and Heather Navarro (Missouri Coalition for the Environment).</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James Page, Ken Denson, Andy Knot, Heather Navarro, and others had to begin pooling their knowledge of organizations, elected officials, and key players in the community. </a:t>
            </a:r>
            <a:endParaRPr lang="en-US" b="0" dirty="0">
              <a:effectLst/>
            </a:endParaRP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4354A47C-ECB0-9A47-A238-4EB575FBA444}" type="slidenum">
              <a:rPr lang="en-US" smtClean="0"/>
              <a:t>20</a:t>
            </a:fld>
            <a:endParaRPr lang="en-US"/>
          </a:p>
        </p:txBody>
      </p:sp>
    </p:spTree>
    <p:extLst>
      <p:ext uri="{BB962C8B-B14F-4D97-AF65-F5344CB8AC3E}">
        <p14:creationId xmlns:p14="http://schemas.microsoft.com/office/powerpoint/2010/main" val="2438772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Knowing the need to build a strong coalition in support of clean energy in St. Louis, OFA St. Louis held brainstorming sessions. During these sessions, they:</a:t>
            </a:r>
            <a:endParaRPr lang="en-US" b="0" dirty="0">
              <a:effectLst/>
            </a:endParaRPr>
          </a:p>
          <a:p>
            <a:pPr rtl="0" fontAlgn="base"/>
            <a:r>
              <a:rPr lang="en-US" sz="1200" b="0" i="0" u="none" strike="noStrike" kern="1200" cap="none" dirty="0">
                <a:solidFill>
                  <a:schemeClr val="dk1"/>
                </a:solidFill>
                <a:effectLst/>
                <a:latin typeface="Calibri"/>
                <a:ea typeface="Calibri"/>
                <a:cs typeface="Calibri"/>
                <a:sym typeface="Calibri"/>
              </a:rPr>
              <a:t>Put together names of organizations each individual felt familiar with and had connections to </a:t>
            </a:r>
          </a:p>
          <a:p>
            <a:pPr rtl="0" fontAlgn="base"/>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Researched and </a:t>
            </a:r>
            <a:r>
              <a:rPr lang="en-US" sz="1200" b="0" i="0" u="none" strike="noStrike" kern="1200" cap="none" dirty="0" err="1">
                <a:solidFill>
                  <a:schemeClr val="dk1"/>
                </a:solidFill>
                <a:effectLst/>
                <a:latin typeface="Calibri"/>
                <a:ea typeface="Calibri"/>
                <a:cs typeface="Calibri"/>
                <a:sym typeface="Calibri"/>
              </a:rPr>
              <a:t>calendered</a:t>
            </a:r>
            <a:r>
              <a:rPr lang="en-US" sz="1200" b="0" i="0" u="none" strike="noStrike" kern="1200" cap="none" dirty="0">
                <a:solidFill>
                  <a:schemeClr val="dk1"/>
                </a:solidFill>
                <a:effectLst/>
                <a:latin typeface="Calibri"/>
                <a:ea typeface="Calibri"/>
                <a:cs typeface="Calibri"/>
                <a:sym typeface="Calibri"/>
              </a:rPr>
              <a:t> each group’s upcoming meetings </a:t>
            </a:r>
          </a:p>
          <a:p>
            <a:pPr rtl="0" fontAlgn="base"/>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Planned to </a:t>
            </a:r>
            <a:r>
              <a:rPr lang="en-US" sz="1200" b="1" i="1" u="none" strike="noStrike" kern="1200" cap="none" dirty="0">
                <a:solidFill>
                  <a:schemeClr val="dk1"/>
                </a:solidFill>
                <a:effectLst/>
                <a:latin typeface="Calibri"/>
                <a:ea typeface="Calibri"/>
                <a:cs typeface="Calibri"/>
                <a:sym typeface="Calibri"/>
              </a:rPr>
              <a:t>show up</a:t>
            </a:r>
            <a:r>
              <a:rPr lang="en-US" sz="1200" b="0" i="0" u="none" strike="noStrike" kern="1200" cap="none" dirty="0">
                <a:solidFill>
                  <a:schemeClr val="dk1"/>
                </a:solidFill>
                <a:effectLst/>
                <a:latin typeface="Calibri"/>
                <a:ea typeface="Calibri"/>
                <a:cs typeface="Calibri"/>
                <a:sym typeface="Calibri"/>
              </a:rPr>
              <a:t> at these meetings to build relationships with individuals representing the organizations and make asks to support clean energy</a:t>
            </a: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James says that if there was ever a lesson learned from brainstorming, it’s that you can’t simply brainstorm. </a:t>
            </a:r>
            <a:r>
              <a:rPr lang="en-US" sz="1200" b="1" i="1" u="none" strike="noStrike" kern="1200" cap="none" dirty="0">
                <a:solidFill>
                  <a:schemeClr val="dk1"/>
                </a:solidFill>
                <a:effectLst/>
                <a:latin typeface="Calibri"/>
                <a:ea typeface="Calibri"/>
                <a:cs typeface="Calibri"/>
                <a:sym typeface="Calibri"/>
              </a:rPr>
              <a:t>You must show up—relationships are everything and start anywhere.</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By the end of brainstorming and planning on building the coalition, it was wide and diverse, representing everyone from the NAACP to faith-based groups and farming communities.</a:t>
            </a:r>
            <a:endParaRPr lang="en-US" b="0" dirty="0">
              <a:effectLst/>
            </a:endParaRPr>
          </a:p>
          <a:p>
            <a:br>
              <a:rPr lang="en-US" dirty="0"/>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7036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67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cap="none" dirty="0">
                <a:solidFill>
                  <a:schemeClr val="dk1"/>
                </a:solidFill>
                <a:effectLst/>
                <a:latin typeface="Calibri"/>
                <a:ea typeface="Calibri"/>
                <a:cs typeface="Calibri"/>
                <a:sym typeface="Calibri"/>
              </a:rPr>
              <a:t>The coalition has to be overwhelming—</a:t>
            </a:r>
            <a:r>
              <a:rPr lang="en-US" sz="1200" b="0" i="0" u="none" strike="noStrike" kern="1200" cap="none" dirty="0">
                <a:solidFill>
                  <a:schemeClr val="dk1"/>
                </a:solidFill>
                <a:effectLst/>
                <a:latin typeface="Calibri"/>
                <a:ea typeface="Calibri"/>
                <a:cs typeface="Calibri"/>
                <a:sym typeface="Calibri"/>
              </a:rPr>
              <a:t>It should represent the broad society of the community as a whole, including political, faith-based, economic based, and social groups.</a:t>
            </a:r>
            <a:endParaRPr lang="en-US" sz="1200" b="1" i="0" u="none" strike="noStrike" kern="1200" cap="none" dirty="0">
              <a:solidFill>
                <a:schemeClr val="dk1"/>
              </a:solidFill>
              <a:effectLst/>
              <a:latin typeface="Calibri"/>
              <a:ea typeface="Calibri"/>
              <a:cs typeface="Calibri"/>
              <a:sym typeface="Calibri"/>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The coalition built to support Resolution 124 represents a large coalition of environmental,  political, faith-based, academic, and scientific interests across St. Louis. It is the Missouri Clean Energy Coalition:</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Missouri Coalition for the Environment ;Missouri Sierra Club; Renew Missouri ;Jewish Environmental Initiative: a committee of the Jewish Community Relations Council of </a:t>
            </a:r>
            <a:r>
              <a:rPr lang="en-US" sz="1200" b="0" i="0" u="none" strike="noStrike" kern="1200" cap="none" dirty="0" err="1">
                <a:solidFill>
                  <a:schemeClr val="dk1"/>
                </a:solidFill>
                <a:effectLst/>
                <a:latin typeface="Calibri"/>
                <a:ea typeface="Calibri"/>
                <a:cs typeface="Calibri"/>
                <a:sym typeface="Calibri"/>
              </a:rPr>
              <a:t>St.Louis</a:t>
            </a:r>
            <a:r>
              <a:rPr lang="en-US" sz="1200" b="0" i="0" u="none" strike="noStrike" kern="1200" cap="none" dirty="0">
                <a:solidFill>
                  <a:schemeClr val="dk1"/>
                </a:solidFill>
                <a:effectLst/>
                <a:latin typeface="Calibri"/>
                <a:ea typeface="Calibri"/>
                <a:cs typeface="Calibri"/>
                <a:sym typeface="Calibri"/>
              </a:rPr>
              <a:t>; Missouri Interfaith Power &amp; Light ; Ethical Society of St. Louis; Mid-Missouri </a:t>
            </a:r>
            <a:r>
              <a:rPr lang="en-US" sz="1200" b="0" i="0" u="none" strike="noStrike" kern="1200" cap="none" dirty="0" err="1">
                <a:solidFill>
                  <a:schemeClr val="dk1"/>
                </a:solidFill>
                <a:effectLst/>
                <a:latin typeface="Calibri"/>
                <a:ea typeface="Calibri"/>
                <a:cs typeface="Calibri"/>
                <a:sym typeface="Calibri"/>
              </a:rPr>
              <a:t>Peaceworks</a:t>
            </a:r>
            <a:r>
              <a:rPr lang="en-US" sz="1200" b="0" i="0" u="none" strike="noStrike" kern="1200" cap="none" dirty="0">
                <a:solidFill>
                  <a:schemeClr val="dk1"/>
                </a:solidFill>
                <a:effectLst/>
                <a:latin typeface="Calibri"/>
                <a:ea typeface="Calibri"/>
                <a:cs typeface="Calibri"/>
                <a:sym typeface="Calibri"/>
              </a:rPr>
              <a:t>/Missourians for Safe Energy; Labadie Environmental Organization; Union of Concerned Scientists; Central Reform Congregation; </a:t>
            </a:r>
            <a:r>
              <a:rPr lang="en-US" sz="1200" b="0" i="0" u="none" strike="noStrike" kern="1200" cap="none" dirty="0" err="1">
                <a:solidFill>
                  <a:schemeClr val="dk1"/>
                </a:solidFill>
                <a:effectLst/>
                <a:latin typeface="Calibri"/>
                <a:ea typeface="Calibri"/>
                <a:cs typeface="Calibri"/>
                <a:sym typeface="Calibri"/>
              </a:rPr>
              <a:t>Earthdance</a:t>
            </a:r>
            <a:r>
              <a:rPr lang="en-US" sz="1200" b="0" i="0" u="none" strike="noStrike" kern="1200" cap="none" dirty="0">
                <a:solidFill>
                  <a:schemeClr val="dk1"/>
                </a:solidFill>
                <a:effectLst/>
                <a:latin typeface="Calibri"/>
                <a:ea typeface="Calibri"/>
                <a:cs typeface="Calibri"/>
                <a:sym typeface="Calibri"/>
              </a:rPr>
              <a:t> Farms; Women’s Voices Raised for Social Justice; Populists in Action; 350KC; Organizing for Action – Missouri; </a:t>
            </a:r>
            <a:r>
              <a:rPr lang="en-US" sz="1200" b="0" i="0" u="none" strike="noStrike" kern="1200" cap="none" dirty="0" err="1">
                <a:solidFill>
                  <a:schemeClr val="dk1"/>
                </a:solidFill>
                <a:effectLst/>
                <a:latin typeface="Calibri"/>
                <a:ea typeface="Calibri"/>
                <a:cs typeface="Calibri"/>
                <a:sym typeface="Calibri"/>
              </a:rPr>
              <a:t>Shir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Hadash</a:t>
            </a:r>
            <a:r>
              <a:rPr lang="en-US" sz="1200" b="0" i="0" u="none" strike="noStrike" kern="1200" cap="none" dirty="0">
                <a:solidFill>
                  <a:schemeClr val="dk1"/>
                </a:solidFill>
                <a:effectLst/>
                <a:latin typeface="Calibri"/>
                <a:ea typeface="Calibri"/>
                <a:cs typeface="Calibri"/>
                <a:sym typeface="Calibri"/>
              </a:rPr>
              <a:t> Reconstructionist Community; Climate Parents</a:t>
            </a:r>
            <a:endParaRPr lang="en-US" b="0" dirty="0">
              <a:effectLst/>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Has to apply gentle pressure—</a:t>
            </a:r>
            <a:r>
              <a:rPr lang="en-US" sz="1200" b="0" i="0" u="none" strike="noStrike" kern="1200" cap="none" dirty="0">
                <a:solidFill>
                  <a:schemeClr val="dk1"/>
                </a:solidFill>
                <a:effectLst/>
                <a:latin typeface="Calibri"/>
                <a:ea typeface="Calibri"/>
                <a:cs typeface="Calibri"/>
                <a:sym typeface="Calibri"/>
              </a:rPr>
              <a:t>The coalition should use tactics that build relationships with elected officials, community members, and businesses to build supports—as opposed to those tried earlier (i.e. Climate denier unicorns)</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The coalition should be well organized—</a:t>
            </a:r>
            <a:r>
              <a:rPr lang="en-US" sz="1200" b="0" i="0" u="none" strike="noStrike" kern="1200" cap="none" dirty="0">
                <a:solidFill>
                  <a:schemeClr val="dk1"/>
                </a:solidFill>
                <a:effectLst/>
                <a:latin typeface="Calibri"/>
                <a:ea typeface="Calibri"/>
                <a:cs typeface="Calibri"/>
                <a:sym typeface="Calibri"/>
              </a:rPr>
              <a:t>The coalition should have an ultimate goal, a strategy behind that goal, and tactics that assist that strategy. Division of labor should focus on the expertise of each representative in the coalition. Coalitions should be honest on knowledge and resources they are missing and seek to gain them from different sources.</a:t>
            </a:r>
            <a:endParaRPr lang="en-US" sz="1200" b="1" i="0" u="none" strike="noStrike" kern="1200" cap="none" dirty="0">
              <a:solidFill>
                <a:schemeClr val="dk1"/>
              </a:solidFill>
              <a:effectLst/>
              <a:latin typeface="Calibri"/>
              <a:ea typeface="Calibri"/>
              <a:cs typeface="Calibri"/>
              <a:sym typeface="Calibri"/>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GOAL: </a:t>
            </a:r>
            <a:r>
              <a:rPr lang="en-US" sz="1200" b="0" i="0" u="none" strike="noStrike" kern="1200" cap="none" dirty="0">
                <a:solidFill>
                  <a:schemeClr val="dk1"/>
                </a:solidFill>
                <a:effectLst/>
                <a:latin typeface="Calibri"/>
                <a:ea typeface="Calibri"/>
                <a:cs typeface="Calibri"/>
                <a:sym typeface="Calibri"/>
              </a:rPr>
              <a:t>To propose and pass Resolution 124, committing St. Louis to transfer to 100% clean, renewable energy by 2035.</a:t>
            </a:r>
            <a:endParaRPr lang="en-US" b="0" dirty="0">
              <a:effectLst/>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The objective should be logical—</a:t>
            </a:r>
            <a:r>
              <a:rPr lang="en-US" sz="1200" b="0" i="0" u="none" strike="noStrike" kern="1200" cap="none" dirty="0">
                <a:solidFill>
                  <a:schemeClr val="dk1"/>
                </a:solidFill>
                <a:effectLst/>
                <a:latin typeface="Calibri"/>
                <a:ea typeface="Calibri"/>
                <a:cs typeface="Calibri"/>
                <a:sym typeface="Calibri"/>
              </a:rPr>
              <a:t>The objective (or goal) should be won that can move the needle on the problem the community faces.</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The coalition should benefit with the community—</a:t>
            </a:r>
            <a:r>
              <a:rPr lang="en-US" sz="1200" b="0" i="0" u="none" strike="noStrike" kern="1200" cap="none" dirty="0">
                <a:solidFill>
                  <a:schemeClr val="dk1"/>
                </a:solidFill>
                <a:effectLst/>
                <a:latin typeface="Calibri"/>
                <a:ea typeface="Calibri"/>
                <a:cs typeface="Calibri"/>
                <a:sym typeface="Calibri"/>
              </a:rPr>
              <a:t>The goal should be one that solves a problem for the community and the coalition at the same time.</a:t>
            </a:r>
            <a:endParaRPr lang="en-US" sz="1200" b="1" i="0" u="none" strike="noStrike" kern="1200" cap="none" dirty="0">
              <a:solidFill>
                <a:schemeClr val="dk1"/>
              </a:solidFill>
              <a:effectLst/>
              <a:latin typeface="Calibri"/>
              <a:ea typeface="Calibri"/>
              <a:cs typeface="Calibri"/>
              <a:sym typeface="Calibri"/>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The coalition should build relationships with elected official over time—</a:t>
            </a:r>
            <a:r>
              <a:rPr lang="en-US" sz="1200" b="0" i="0" u="none" strike="noStrike" kern="1200" cap="none" dirty="0">
                <a:solidFill>
                  <a:schemeClr val="dk1"/>
                </a:solidFill>
                <a:effectLst/>
                <a:latin typeface="Calibri"/>
                <a:ea typeface="Calibri"/>
                <a:cs typeface="Calibri"/>
                <a:sym typeface="Calibri"/>
              </a:rPr>
              <a:t>The coalition should seek to identify key decision makers it can build relationships with, collaborate on the goal with, and ultimately move the needle on the issue with.</a:t>
            </a:r>
            <a:endParaRPr lang="en-US" sz="1200" b="1"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812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dirty="0"/>
              <a:t>Liz </a:t>
            </a:r>
          </a:p>
        </p:txBody>
      </p:sp>
      <p:sp>
        <p:nvSpPr>
          <p:cNvPr id="4" name="Slide Number Placeholder 3"/>
          <p:cNvSpPr>
            <a:spLocks noGrp="1"/>
          </p:cNvSpPr>
          <p:nvPr>
            <p:ph type="sldNum" sz="quarter" idx="10"/>
          </p:nvPr>
        </p:nvSpPr>
        <p:spPr/>
        <p:txBody>
          <a:bodyPr/>
          <a:lstStyle/>
          <a:p>
            <a:fld id="{4BD93216-BC50-744F-9422-411E30A57A25}" type="slidenum">
              <a:rPr lang="en-US" smtClean="0"/>
              <a:t>2</a:t>
            </a:fld>
            <a:endParaRPr lang="en-US"/>
          </a:p>
        </p:txBody>
      </p:sp>
    </p:spTree>
    <p:extLst>
      <p:ext uri="{BB962C8B-B14F-4D97-AF65-F5344CB8AC3E}">
        <p14:creationId xmlns:p14="http://schemas.microsoft.com/office/powerpoint/2010/main" val="3791483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242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ctb.ku.edu</a:t>
            </a:r>
            <a:r>
              <a:rPr lang="en-US" dirty="0"/>
              <a:t>/</a:t>
            </a:r>
            <a:r>
              <a:rPr lang="en-US" dirty="0" err="1"/>
              <a:t>en</a:t>
            </a:r>
            <a:r>
              <a:rPr lang="en-US" dirty="0"/>
              <a:t>/table-of-contents/assessment/promotion-strategies/start-a-</a:t>
            </a:r>
            <a:r>
              <a:rPr lang="en-US" dirty="0" err="1"/>
              <a:t>coaltion</a:t>
            </a:r>
            <a:r>
              <a:rPr lang="en-US" dirty="0"/>
              <a:t>/main </a:t>
            </a:r>
          </a:p>
          <a:p>
            <a:endParaRPr lang="en-US" dirty="0"/>
          </a:p>
          <a:p>
            <a:r>
              <a:rPr lang="en-US" dirty="0"/>
              <a:t>Search -- ‘how do you start a community coalition?”</a:t>
            </a:r>
          </a:p>
          <a:p>
            <a:pPr marL="171450" indent="-171450">
              <a:buFontTx/>
              <a:buChar char="-"/>
            </a:pPr>
            <a:r>
              <a:rPr lang="en-US" dirty="0"/>
              <a:t>Put together a core group</a:t>
            </a:r>
          </a:p>
          <a:p>
            <a:pPr marL="171450" indent="-171450">
              <a:buFontTx/>
              <a:buChar cha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5806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The coalition was built and the goal was set, but something was missing. James Page and his colleagues had begun the legwork towards passing Resolution 124, but they lacked strategy that utilized the expertise of folks who organized before them, and of professional policy wonks who knew every minute detail of the the issue at hand.</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To be sure, it can feel jarring to invite a paid expert from “outside” your community to join your coalition—but as James found, their coalition lacked the very legislative experience they needed. </a:t>
            </a:r>
            <a:endParaRPr lang="en-US" b="0" dirty="0">
              <a:effectLst/>
            </a:endParaRPr>
          </a:p>
          <a:p>
            <a:pPr rtl="0"/>
            <a:br>
              <a:rPr lang="en-US" b="0" dirty="0">
                <a:effectLst/>
              </a:rPr>
            </a:br>
            <a:r>
              <a:rPr lang="en-US" sz="1200" b="0" i="1" u="none" strike="noStrike" kern="1200" cap="none" dirty="0">
                <a:solidFill>
                  <a:schemeClr val="dk1"/>
                </a:solidFill>
                <a:effectLst/>
                <a:latin typeface="Calibri"/>
                <a:ea typeface="Calibri"/>
                <a:cs typeface="Calibri"/>
                <a:sym typeface="Calibri"/>
              </a:rPr>
              <a:t>They had organizing experience, but they needed they nitty gritty expertise on the issue  </a:t>
            </a:r>
            <a:r>
              <a:rPr lang="en-US" sz="1200" b="0" i="0" u="none" strike="noStrike" kern="1200" cap="none" dirty="0">
                <a:solidFill>
                  <a:schemeClr val="dk1"/>
                </a:solidFill>
                <a:effectLst/>
                <a:latin typeface="Calibri"/>
                <a:ea typeface="Calibri"/>
                <a:cs typeface="Calibri"/>
                <a:sym typeface="Calibri"/>
              </a:rPr>
              <a:t>that only certain groups and professionals can give.</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Holding true to the principle that their coalition should be </a:t>
            </a:r>
            <a:r>
              <a:rPr lang="en-US" sz="1200" b="1" i="0" u="none" strike="noStrike" kern="1200" cap="none" dirty="0">
                <a:solidFill>
                  <a:schemeClr val="dk1"/>
                </a:solidFill>
                <a:effectLst/>
                <a:latin typeface="Calibri"/>
                <a:ea typeface="Calibri"/>
                <a:cs typeface="Calibri"/>
                <a:sym typeface="Calibri"/>
              </a:rPr>
              <a:t>well-organized,</a:t>
            </a:r>
            <a:r>
              <a:rPr lang="en-US" sz="1200" b="0" i="0" u="none" strike="noStrike" kern="1200" cap="none" dirty="0">
                <a:solidFill>
                  <a:schemeClr val="dk1"/>
                </a:solidFill>
                <a:effectLst/>
                <a:latin typeface="Calibri"/>
                <a:ea typeface="Calibri"/>
                <a:cs typeface="Calibri"/>
                <a:sym typeface="Calibri"/>
              </a:rPr>
              <a:t> they invited paid staff and groups with that experience to assist them.</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a:t>
            </a:r>
            <a:endParaRPr lang="en-US" b="0" dirty="0">
              <a:effectLst/>
            </a:endParaRPr>
          </a:p>
          <a:p>
            <a:pPr rtl="0"/>
            <a:br>
              <a:rPr lang="en-US" b="0" dirty="0">
                <a:effectLst/>
              </a:rPr>
            </a:br>
            <a:r>
              <a:rPr lang="en-US" sz="1200" b="1" i="0" u="none" strike="noStrike" kern="1200" cap="none" dirty="0">
                <a:solidFill>
                  <a:schemeClr val="dk1"/>
                </a:solidFill>
                <a:effectLst/>
                <a:latin typeface="Calibri"/>
                <a:ea typeface="Calibri"/>
                <a:cs typeface="Calibri"/>
                <a:sym typeface="Calibri"/>
              </a:rPr>
              <a:t>The strategy</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Unlike the days of presenting Congresswoman Wagner with a climate denier unicorn statue, James and the coalition knew that they needed a strategy that would assist the goal they had set out to accomplish.</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They settled on this strategy to achieve their goal of passing Resolution 124:</a:t>
            </a:r>
            <a:endParaRPr lang="en-US" b="0" dirty="0">
              <a:effectLst/>
            </a:endParaRPr>
          </a:p>
          <a:p>
            <a:pPr rtl="0" fontAlgn="base"/>
            <a:br>
              <a:rPr lang="en-US" b="0" dirty="0">
                <a:effectLst/>
              </a:rPr>
            </a:br>
            <a:r>
              <a:rPr lang="en-US" sz="1200" b="1" i="0" u="none" strike="noStrike" kern="1200" cap="none" dirty="0">
                <a:solidFill>
                  <a:schemeClr val="dk1"/>
                </a:solidFill>
                <a:effectLst/>
                <a:latin typeface="Calibri"/>
                <a:ea typeface="Calibri"/>
                <a:cs typeface="Calibri"/>
                <a:sym typeface="Calibri"/>
              </a:rPr>
              <a:t>Look for people with resources that you need—</a:t>
            </a:r>
            <a:r>
              <a:rPr lang="en-US" sz="1200" b="0" i="0" u="none" strike="noStrike" kern="1200" cap="none" dirty="0">
                <a:solidFill>
                  <a:schemeClr val="dk1"/>
                </a:solidFill>
                <a:effectLst/>
                <a:latin typeface="Calibri"/>
                <a:ea typeface="Calibri"/>
                <a:cs typeface="Calibri"/>
                <a:sym typeface="Calibri"/>
              </a:rPr>
              <a:t>I.E. paid staff with a special focus in legislative experience</a:t>
            </a:r>
            <a:endParaRPr lang="en-US" sz="1200" b="1" i="0" u="none" strike="noStrike" kern="1200" cap="none" dirty="0">
              <a:solidFill>
                <a:schemeClr val="dk1"/>
              </a:solidFill>
              <a:effectLst/>
              <a:latin typeface="Calibri"/>
              <a:ea typeface="Calibri"/>
              <a:cs typeface="Calibri"/>
              <a:sym typeface="Calibri"/>
            </a:endParaRPr>
          </a:p>
          <a:p>
            <a:pPr rtl="0" fontAlgn="base"/>
            <a:endParaRPr lang="en-US" sz="1200" b="1" i="0" u="none" strike="noStrike" kern="1200" cap="none" dirty="0">
              <a:solidFill>
                <a:schemeClr val="dk1"/>
              </a:solidFill>
              <a:effectLst/>
              <a:latin typeface="Calibri"/>
              <a:ea typeface="Calibri"/>
              <a:cs typeface="Calibri"/>
              <a:sym typeface="Calibri"/>
            </a:endParaRPr>
          </a:p>
          <a:p>
            <a:pPr rtl="0" fontAlgn="base"/>
            <a:r>
              <a:rPr lang="en-US" sz="1200" b="1" i="0" u="none" strike="noStrike" kern="1200" cap="none" dirty="0">
                <a:solidFill>
                  <a:schemeClr val="dk1"/>
                </a:solidFill>
                <a:effectLst/>
                <a:latin typeface="Calibri"/>
                <a:ea typeface="Calibri"/>
                <a:cs typeface="Calibri"/>
                <a:sym typeface="Calibri"/>
              </a:rPr>
              <a:t>Ask for advice—</a:t>
            </a:r>
            <a:r>
              <a:rPr lang="en-US" sz="1200" b="0" i="0" u="none" strike="noStrike" kern="1200" cap="none" dirty="0">
                <a:solidFill>
                  <a:schemeClr val="dk1"/>
                </a:solidFill>
                <a:effectLst/>
                <a:latin typeface="Calibri"/>
                <a:ea typeface="Calibri"/>
                <a:cs typeface="Calibri"/>
                <a:sym typeface="Calibri"/>
              </a:rPr>
              <a:t>Focus on asking community member, organizations, and businesses for advice. In the case of Resolution 124, the coalition asked city officials which alderpersons would be good to work with.</a:t>
            </a:r>
            <a:endParaRPr lang="en-US" sz="1200" b="1" i="0" u="none" strike="noStrike" kern="1200" cap="none" dirty="0">
              <a:solidFill>
                <a:schemeClr val="dk1"/>
              </a:solidFill>
              <a:effectLst/>
              <a:latin typeface="Calibri"/>
              <a:ea typeface="Calibri"/>
              <a:cs typeface="Calibri"/>
              <a:sym typeface="Calibri"/>
            </a:endParaRPr>
          </a:p>
          <a:p>
            <a:pPr rtl="0" fontAlgn="base"/>
            <a:endParaRPr lang="en-US" sz="1200" b="1" i="0" u="none" strike="noStrike" kern="1200" cap="none" dirty="0">
              <a:solidFill>
                <a:schemeClr val="dk1"/>
              </a:solidFill>
              <a:effectLst/>
              <a:latin typeface="Calibri"/>
              <a:ea typeface="Calibri"/>
              <a:cs typeface="Calibri"/>
              <a:sym typeface="Calibri"/>
            </a:endParaRPr>
          </a:p>
          <a:p>
            <a:pPr rtl="0" fontAlgn="base"/>
            <a:r>
              <a:rPr lang="en-US" sz="1200" b="1" i="0" u="none" strike="noStrike" kern="1200" cap="none" dirty="0">
                <a:solidFill>
                  <a:schemeClr val="dk1"/>
                </a:solidFill>
                <a:effectLst/>
                <a:latin typeface="Calibri"/>
                <a:ea typeface="Calibri"/>
                <a:cs typeface="Calibri"/>
                <a:sym typeface="Calibri"/>
              </a:rPr>
              <a:t>Show up—</a:t>
            </a:r>
            <a:r>
              <a:rPr lang="en-US" sz="1200" b="0" i="0" u="none" strike="noStrike" kern="1200" cap="none" dirty="0">
                <a:solidFill>
                  <a:schemeClr val="dk1"/>
                </a:solidFill>
                <a:effectLst/>
                <a:latin typeface="Calibri"/>
                <a:ea typeface="Calibri"/>
                <a:cs typeface="Calibri"/>
                <a:sym typeface="Calibri"/>
              </a:rPr>
              <a:t>Show up at any meeting where you can build relationships with decision makers, partners, or local experts.</a:t>
            </a:r>
            <a:endParaRPr lang="en-US" sz="1200" b="1" i="0" u="none" strike="noStrike" kern="1200" cap="none" dirty="0">
              <a:solidFill>
                <a:schemeClr val="dk1"/>
              </a:solidFill>
              <a:effectLst/>
              <a:latin typeface="Calibri"/>
              <a:ea typeface="Calibri"/>
              <a:cs typeface="Calibri"/>
              <a:sym typeface="Calibri"/>
            </a:endParaRPr>
          </a:p>
          <a:p>
            <a:pPr rtl="0" fontAlgn="base"/>
            <a:endParaRPr lang="en-US" sz="1200" b="1" i="0" u="none" strike="noStrike" kern="1200" cap="none" dirty="0">
              <a:solidFill>
                <a:schemeClr val="dk1"/>
              </a:solidFill>
              <a:effectLst/>
              <a:latin typeface="Calibri"/>
              <a:ea typeface="Calibri"/>
              <a:cs typeface="Calibri"/>
              <a:sym typeface="Calibri"/>
            </a:endParaRPr>
          </a:p>
          <a:p>
            <a:pPr rtl="0" fontAlgn="base"/>
            <a:r>
              <a:rPr lang="en-US" sz="1200" b="1" i="0" u="none" strike="noStrike" kern="1200" cap="none" dirty="0">
                <a:solidFill>
                  <a:schemeClr val="dk1"/>
                </a:solidFill>
                <a:effectLst/>
                <a:latin typeface="Calibri"/>
                <a:ea typeface="Calibri"/>
                <a:cs typeface="Calibri"/>
                <a:sym typeface="Calibri"/>
              </a:rPr>
              <a:t>Don’t reinvent the wheel—</a:t>
            </a:r>
            <a:r>
              <a:rPr lang="en-US" sz="1200" b="0" i="0" u="none" strike="noStrike" kern="1200" cap="none" dirty="0">
                <a:solidFill>
                  <a:schemeClr val="dk1"/>
                </a:solidFill>
                <a:effectLst/>
                <a:latin typeface="Calibri"/>
                <a:ea typeface="Calibri"/>
                <a:cs typeface="Calibri"/>
                <a:sym typeface="Calibri"/>
              </a:rPr>
              <a:t>The St. Louis coalition didn’t reinvent the wheel. They researched similar resolutions that were passed in other cities around the country.</a:t>
            </a:r>
            <a:endParaRPr lang="en-US" sz="1200" b="1" i="0" u="none" strike="noStrike" kern="1200" cap="none" dirty="0">
              <a:solidFill>
                <a:schemeClr val="dk1"/>
              </a:solidFill>
              <a:effectLst/>
              <a:latin typeface="Calibri"/>
              <a:ea typeface="Calibri"/>
              <a:cs typeface="Calibri"/>
              <a:sym typeface="Calibri"/>
            </a:endParaRPr>
          </a:p>
          <a:p>
            <a:pPr rtl="0" fontAlgn="base"/>
            <a:endParaRPr lang="en-US" sz="1200" b="1" i="0" u="none" strike="noStrike" kern="1200" cap="none" dirty="0">
              <a:solidFill>
                <a:schemeClr val="dk1"/>
              </a:solidFill>
              <a:effectLst/>
              <a:latin typeface="Calibri"/>
              <a:ea typeface="Calibri"/>
              <a:cs typeface="Calibri"/>
              <a:sym typeface="Calibri"/>
            </a:endParaRPr>
          </a:p>
          <a:p>
            <a:pPr rtl="0" fontAlgn="base"/>
            <a:r>
              <a:rPr lang="en-US" sz="1200" b="1" i="0" u="none" strike="noStrike" kern="1200" cap="none" dirty="0">
                <a:solidFill>
                  <a:schemeClr val="dk1"/>
                </a:solidFill>
                <a:effectLst/>
                <a:latin typeface="Calibri"/>
                <a:ea typeface="Calibri"/>
                <a:cs typeface="Calibri"/>
                <a:sym typeface="Calibri"/>
              </a:rPr>
              <a:t>Rely on other’s strengths where you lack expertise—</a:t>
            </a:r>
            <a:r>
              <a:rPr lang="en-US" sz="1200" b="0" i="0" u="none" strike="noStrike" kern="1200" cap="none" dirty="0">
                <a:solidFill>
                  <a:schemeClr val="dk1"/>
                </a:solidFill>
                <a:effectLst/>
                <a:latin typeface="Calibri"/>
                <a:ea typeface="Calibri"/>
                <a:cs typeface="Calibri"/>
                <a:sym typeface="Calibri"/>
              </a:rPr>
              <a:t>OFA St. Louis relied on the Sierra Club to help craft and give recommendations on Resolution 124.</a:t>
            </a:r>
            <a:endParaRPr lang="en-US" sz="1200" b="1" i="0" u="none" strike="noStrike" kern="1200" cap="none" dirty="0">
              <a:solidFill>
                <a:schemeClr val="dk1"/>
              </a:solidFill>
              <a:effectLst/>
              <a:latin typeface="Calibri"/>
              <a:ea typeface="Calibri"/>
              <a:cs typeface="Calibri"/>
              <a:sym typeface="Calibri"/>
            </a:endParaRPr>
          </a:p>
          <a:p>
            <a:endParaRPr lang="en-US" sz="1200" b="1" i="0" u="none" strike="noStrike" kern="1200" cap="none" dirty="0">
              <a:solidFill>
                <a:schemeClr val="dk1"/>
              </a:solidFill>
              <a:effectLst/>
              <a:latin typeface="Calibri"/>
              <a:ea typeface="Calibri"/>
              <a:cs typeface="Calibri"/>
              <a:sym typeface="Calibri"/>
            </a:endParaRPr>
          </a:p>
          <a:p>
            <a:r>
              <a:rPr lang="en-US" sz="1200" b="1" i="0" u="none" strike="noStrike" kern="1200" cap="none" dirty="0">
                <a:solidFill>
                  <a:schemeClr val="dk1"/>
                </a:solidFill>
                <a:effectLst/>
                <a:latin typeface="Calibri"/>
                <a:ea typeface="Calibri"/>
                <a:cs typeface="Calibri"/>
                <a:sym typeface="Calibri"/>
              </a:rPr>
              <a:t>Build relationships with key decision makers—</a:t>
            </a:r>
            <a:r>
              <a:rPr lang="en-US" sz="1200" b="0" i="0" u="none" strike="noStrike" kern="1200" cap="none" dirty="0">
                <a:solidFill>
                  <a:schemeClr val="dk1"/>
                </a:solidFill>
                <a:effectLst/>
                <a:latin typeface="Calibri"/>
                <a:ea typeface="Calibri"/>
                <a:cs typeface="Calibri"/>
                <a:sym typeface="Calibri"/>
              </a:rPr>
              <a:t>Build relationships with the local government officials you need to pass your proposal or move the needle on it. The St. Louis coalition built relationships with alderpersons who eventually were asked to, and did, sponsor Resolution 124.</a:t>
            </a:r>
            <a:endParaRPr sz="1200" b="0" i="0" u="none" strike="noStrike" cap="none" dirty="0">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8439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note – what city did Mr. Page take this language from?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012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265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do not know? Who does that make you want to connect with?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558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1" i="0" u="none" strike="noStrike" kern="1200" cap="none" dirty="0">
                <a:solidFill>
                  <a:schemeClr val="dk1"/>
                </a:solidFill>
                <a:effectLst/>
                <a:latin typeface="Calibri"/>
                <a:ea typeface="Calibri"/>
                <a:cs typeface="Calibri"/>
                <a:sym typeface="Calibri"/>
              </a:rPr>
              <a:t>With the right strategy, you’ll get some detractors…and some friends too</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Ameren, Arch Coal, and Peabody Coal were quick to invest in efforts to oppose the burgeoning coalition.  The coalition, however, was </a:t>
            </a:r>
            <a:r>
              <a:rPr lang="en-US" sz="1200" b="0" i="1" u="none" strike="noStrike" kern="1200" cap="none" dirty="0">
                <a:solidFill>
                  <a:schemeClr val="dk1"/>
                </a:solidFill>
                <a:effectLst/>
                <a:latin typeface="Calibri"/>
                <a:ea typeface="Calibri"/>
                <a:cs typeface="Calibri"/>
                <a:sym typeface="Calibri"/>
              </a:rPr>
              <a:t>overwhelming</a:t>
            </a:r>
            <a:r>
              <a:rPr lang="en-US" sz="1200" b="0" i="0" u="none" strike="noStrike" kern="1200" cap="none" dirty="0">
                <a:solidFill>
                  <a:schemeClr val="dk1"/>
                </a:solidFill>
                <a:effectLst/>
                <a:latin typeface="Calibri"/>
                <a:ea typeface="Calibri"/>
                <a:cs typeface="Calibri"/>
                <a:sym typeface="Calibri"/>
              </a:rPr>
              <a:t> by this point. </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Tactically, the coalition had asked city officials about alderpersons they should build relationships with around their goal, and begun building those relationships. One such alderperson they began building a relationship with is Lewis E. Reed, President of the Board of Aldermen of the City of St. Louis. In 2017, after being presented with the proposal for the resolution, and with the weight of the coalition to collaborate with him, Mr. Reed proposed the resolution officially before the Board of Aldermen. </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That is not to say that the coalition came upon this outcome seamlessly.</a:t>
            </a:r>
            <a:endParaRPr lang="en-US" b="0" dirty="0">
              <a:effectLst/>
            </a:endParaRPr>
          </a:p>
          <a:p>
            <a:pPr rtl="0"/>
            <a:br>
              <a:rPr lang="en-US" b="0" dirty="0">
                <a:effectLst/>
              </a:rPr>
            </a:br>
            <a:r>
              <a:rPr lang="en-US" sz="1200" b="0" i="1" u="none" strike="noStrike" kern="1200" cap="none" dirty="0">
                <a:solidFill>
                  <a:schemeClr val="dk1"/>
                </a:solidFill>
                <a:effectLst/>
                <a:latin typeface="Calibri"/>
                <a:ea typeface="Calibri"/>
                <a:cs typeface="Calibri"/>
                <a:sym typeface="Calibri"/>
              </a:rPr>
              <a:t>Every single individual and group had to rely upon their expertise and relationships—and to show up in those relationships with that expertise—in order to succeed.</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James Page, for example, relied on a group he leads called the, “Holy Ground Collaborative.” The Holy Ground Collaborative is a highly diverse group of faith based organizations consisting of Jewish, Unitarian, Episcopal, Presbyterian, and more faiths. Had Mr. Page not engaged this group to join the coalition, </a:t>
            </a:r>
            <a:r>
              <a:rPr lang="en-US" sz="1200" b="1" i="1" u="none" strike="noStrike" kern="1200" cap="none" dirty="0">
                <a:solidFill>
                  <a:schemeClr val="dk1"/>
                </a:solidFill>
                <a:effectLst/>
                <a:latin typeface="Calibri"/>
                <a:ea typeface="Calibri"/>
                <a:cs typeface="Calibri"/>
                <a:sym typeface="Calibri"/>
              </a:rPr>
              <a:t>it wouldn’t have been interfaith.</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Heather Navarro, for example, relied on her deep roots in the environmental community, and her ties to St. Louis, to bring in a diverse array of expertise to the coalition. Had Mrs. Navarro not engaged her contacts to join the coalition, </a:t>
            </a:r>
            <a:r>
              <a:rPr lang="en-US" sz="1200" b="1" i="1" u="none" strike="noStrike" kern="1200" cap="none" dirty="0">
                <a:solidFill>
                  <a:schemeClr val="dk1"/>
                </a:solidFill>
                <a:effectLst/>
                <a:latin typeface="Calibri"/>
                <a:ea typeface="Calibri"/>
                <a:cs typeface="Calibri"/>
                <a:sym typeface="Calibri"/>
              </a:rPr>
              <a:t>it might not have included the expertise and gravitas it needed.</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All this to be said—each individual and organization brings a tapestry of personal relationships with it. </a:t>
            </a:r>
            <a:endParaRPr lang="en-US" b="0" dirty="0">
              <a:effectLst/>
            </a:endParaRPr>
          </a:p>
          <a:p>
            <a:br>
              <a:rPr lang="en-US" dirty="0"/>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34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On October 27, 2017, </a:t>
            </a:r>
            <a:r>
              <a:rPr lang="en-US" sz="1200" b="1" i="0" u="sng" strike="noStrike" kern="1200" cap="none" dirty="0">
                <a:solidFill>
                  <a:schemeClr val="dk1"/>
                </a:solidFill>
                <a:effectLst/>
                <a:latin typeface="Calibri"/>
                <a:ea typeface="Calibri"/>
                <a:cs typeface="Calibri"/>
                <a:sym typeface="Calibri"/>
                <a:hlinkClick r:id="rId3"/>
              </a:rPr>
              <a:t>Resolution 124 passed the Board of Aldermen of the City of St. Louis</a:t>
            </a:r>
            <a:r>
              <a:rPr lang="en-US" sz="1200" b="0" i="0" u="sng" strike="noStrike" kern="1200" cap="none" dirty="0">
                <a:solidFill>
                  <a:schemeClr val="dk1"/>
                </a:solidFill>
                <a:effectLst/>
                <a:latin typeface="Calibri"/>
                <a:ea typeface="Calibri"/>
                <a:cs typeface="Calibri"/>
                <a:sym typeface="Calibri"/>
                <a:hlinkClick r:id="rId3"/>
              </a:rPr>
              <a:t>.</a:t>
            </a:r>
            <a:r>
              <a:rPr lang="en-US" sz="1200" b="0" i="0" u="none" strike="noStrike" kern="1200" cap="none" dirty="0">
                <a:solidFill>
                  <a:schemeClr val="dk1"/>
                </a:solidFill>
                <a:effectLst/>
                <a:latin typeface="Calibri"/>
                <a:ea typeface="Calibri"/>
                <a:cs typeface="Calibri"/>
                <a:sym typeface="Calibri"/>
              </a:rPr>
              <a:t> </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It was sponsored by President of the Board of Aldermen Lewis E. Reed and included 11 co-sponsors (including Heather Navarro).</a:t>
            </a:r>
            <a:endParaRPr lang="en-US" b="0" dirty="0">
              <a:effectLst/>
            </a:endParaRPr>
          </a:p>
          <a:p>
            <a:pPr rtl="0"/>
            <a:br>
              <a:rPr lang="en-US" b="0" dirty="0">
                <a:effectLst/>
              </a:rPr>
            </a:br>
            <a:r>
              <a:rPr lang="en-US" sz="1200" b="0" i="0" u="none" strike="noStrike" kern="1200" cap="none" dirty="0">
                <a:solidFill>
                  <a:schemeClr val="dk1"/>
                </a:solidFill>
                <a:effectLst/>
                <a:latin typeface="Calibri"/>
                <a:ea typeface="Calibri"/>
                <a:cs typeface="Calibri"/>
                <a:sym typeface="Calibri"/>
              </a:rPr>
              <a:t>It is a resolution—triumphant to the cause of fighting climate change—passed in a singular moment, but only made possible by the hard work over years by those dedicated to seeing its passage.</a:t>
            </a:r>
            <a:endParaRPr lang="en-US" b="0" dirty="0">
              <a:effectLst/>
            </a:endParaRPr>
          </a:p>
          <a:p>
            <a:pPr rtl="0"/>
            <a:br>
              <a:rPr lang="en-US" b="0" dirty="0">
                <a:effectLst/>
              </a:rPr>
            </a:br>
            <a:r>
              <a:rPr lang="en-US" sz="1200" b="1" i="0" u="sng" strike="noStrike" kern="1200" cap="none" dirty="0">
                <a:solidFill>
                  <a:schemeClr val="dk1"/>
                </a:solidFill>
                <a:effectLst/>
                <a:latin typeface="Calibri"/>
                <a:ea typeface="Calibri"/>
                <a:cs typeface="Calibri"/>
                <a:sym typeface="Calibri"/>
              </a:rPr>
              <a:t>Artifacts:</a:t>
            </a:r>
            <a:endParaRPr lang="en-US" b="0" dirty="0">
              <a:effectLst/>
            </a:endParaRPr>
          </a:p>
          <a:p>
            <a:pPr rtl="0" fontAlgn="base"/>
            <a:br>
              <a:rPr lang="en-US" b="0" dirty="0">
                <a:effectLst/>
              </a:rPr>
            </a:br>
            <a:r>
              <a:rPr lang="en-US" sz="1200" b="0" i="0" u="sng" strike="noStrike" kern="1200" cap="none" dirty="0">
                <a:solidFill>
                  <a:schemeClr val="dk1"/>
                </a:solidFill>
                <a:effectLst/>
                <a:latin typeface="Calibri"/>
                <a:ea typeface="Calibri"/>
                <a:cs typeface="Calibri"/>
                <a:sym typeface="Calibri"/>
                <a:hlinkClick r:id="rId4"/>
              </a:rPr>
              <a:t>NBC Article</a:t>
            </a:r>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Agenda—Beyond Coal Meeting</a:t>
            </a:r>
          </a:p>
          <a:p>
            <a:pPr rtl="0" fontAlgn="base"/>
            <a:r>
              <a:rPr lang="en-US" sz="1200" b="0" i="0" u="none" strike="noStrike" kern="1200" cap="none" dirty="0">
                <a:solidFill>
                  <a:schemeClr val="dk1"/>
                </a:solidFill>
                <a:effectLst/>
                <a:latin typeface="Calibri"/>
                <a:ea typeface="Calibri"/>
                <a:cs typeface="Calibri"/>
                <a:sym typeface="Calibri"/>
              </a:rPr>
              <a:t>Social media post and hashtags</a:t>
            </a:r>
          </a:p>
          <a:p>
            <a:pPr lvl="1" rtl="0" fontAlgn="base"/>
            <a:r>
              <a:rPr lang="en-US" sz="1200" b="0" i="0" u="sng" strike="noStrike" kern="1200" cap="none" dirty="0">
                <a:solidFill>
                  <a:schemeClr val="dk1"/>
                </a:solidFill>
                <a:effectLst/>
                <a:latin typeface="Calibri"/>
                <a:ea typeface="Calibri"/>
                <a:cs typeface="Calibri"/>
                <a:sym typeface="Calibri"/>
                <a:hlinkClick r:id="rId5"/>
              </a:rPr>
              <a:t>https://twitter.com/KenDensonSTL/status/906180534396739584</a:t>
            </a:r>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#STL100</a:t>
            </a:r>
          </a:p>
          <a:p>
            <a:pPr lvl="1" rtl="0" fontAlgn="base"/>
            <a:r>
              <a:rPr lang="en-US" sz="1200" b="0" i="0" u="none" strike="noStrike" kern="1200" cap="none" dirty="0">
                <a:solidFill>
                  <a:schemeClr val="dk1"/>
                </a:solidFill>
                <a:effectLst/>
                <a:latin typeface="Calibri"/>
                <a:ea typeface="Calibri"/>
                <a:cs typeface="Calibri"/>
                <a:sym typeface="Calibri"/>
              </a:rPr>
              <a:t>#readyfor100</a:t>
            </a:r>
          </a:p>
          <a:p>
            <a:pPr lvl="1" rtl="0" fontAlgn="base"/>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showmecleanenergy</a:t>
            </a:r>
            <a:endParaRPr lang="en-US" sz="1200" b="0" i="0" u="none" strike="noStrike" kern="1200" cap="none" dirty="0">
              <a:solidFill>
                <a:schemeClr val="dk1"/>
              </a:solidFill>
              <a:effectLst/>
              <a:latin typeface="Calibri"/>
              <a:ea typeface="Calibri"/>
              <a:cs typeface="Calibri"/>
              <a:sym typeface="Calibri"/>
            </a:endParaRPr>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32</a:t>
            </a:fld>
            <a:endParaRPr lang="en-US"/>
          </a:p>
        </p:txBody>
      </p:sp>
    </p:spTree>
    <p:extLst>
      <p:ext uri="{BB962C8B-B14F-4D97-AF65-F5344CB8AC3E}">
        <p14:creationId xmlns:p14="http://schemas.microsoft.com/office/powerpoint/2010/main" val="517948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docs.google.com</a:t>
            </a:r>
            <a:r>
              <a:rPr lang="en-US" dirty="0"/>
              <a:t>/document/d/1NKggKvk23eDVo9pHrd4WMwo7MKWaq5gtbmRwGJF8H10/edit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1432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39</a:t>
            </a:fld>
            <a:endParaRPr lang="en-US"/>
          </a:p>
        </p:txBody>
      </p:sp>
    </p:spTree>
    <p:extLst>
      <p:ext uri="{BB962C8B-B14F-4D97-AF65-F5344CB8AC3E}">
        <p14:creationId xmlns:p14="http://schemas.microsoft.com/office/powerpoint/2010/main" val="177072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41</a:t>
            </a:fld>
            <a:endParaRPr lang="en-US"/>
          </a:p>
        </p:txBody>
      </p:sp>
    </p:spTree>
    <p:extLst>
      <p:ext uri="{BB962C8B-B14F-4D97-AF65-F5344CB8AC3E}">
        <p14:creationId xmlns:p14="http://schemas.microsoft.com/office/powerpoint/2010/main" val="148162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Put in homework link – where they should put the answers to their work (slack?)</a:t>
            </a:r>
          </a:p>
          <a:p>
            <a:endParaRPr lang="en-US" sz="1200" b="0" i="0" u="none" strike="noStrike" kern="1200" cap="none" dirty="0">
              <a:solidFill>
                <a:schemeClr val="tx1"/>
              </a:solidFill>
              <a:effectLst/>
              <a:latin typeface="Calibri"/>
              <a:ea typeface="Calibri"/>
              <a:cs typeface="Calibri"/>
              <a:sym typeface="Calibri"/>
            </a:endParaRPr>
          </a:p>
          <a:p>
            <a:r>
              <a:rPr lang="en-US" sz="1200" b="0" i="0" u="none" strike="noStrike" kern="1200" cap="none" dirty="0">
                <a:solidFill>
                  <a:schemeClr val="tx1"/>
                </a:solidFill>
                <a:effectLst/>
                <a:latin typeface="Calibri"/>
                <a:ea typeface="Calibri"/>
                <a:cs typeface="Calibri"/>
                <a:sym typeface="Calibri"/>
              </a:rPr>
              <a:t>Give google drive link </a:t>
            </a:r>
          </a:p>
          <a:p>
            <a:endParaRPr lang="en-US" sz="1200" b="0" i="0" u="none" strike="noStrike" kern="1200" cap="none" dirty="0">
              <a:solidFill>
                <a:schemeClr val="tx1"/>
              </a:solidFill>
              <a:effectLst/>
              <a:latin typeface="Calibri"/>
              <a:ea typeface="Calibri"/>
              <a:cs typeface="Calibri"/>
              <a:sym typeface="Calibri"/>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42</a:t>
            </a:fld>
            <a:endParaRPr lang="en-US"/>
          </a:p>
        </p:txBody>
      </p:sp>
    </p:spTree>
    <p:extLst>
      <p:ext uri="{BB962C8B-B14F-4D97-AF65-F5344CB8AC3E}">
        <p14:creationId xmlns:p14="http://schemas.microsoft.com/office/powerpoint/2010/main" val="190409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78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56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006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Type your answer in the chat box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16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74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11</a:t>
            </a:fld>
            <a:endParaRPr lang="en-US"/>
          </a:p>
        </p:txBody>
      </p:sp>
    </p:spTree>
    <p:extLst>
      <p:ext uri="{BB962C8B-B14F-4D97-AF65-F5344CB8AC3E}">
        <p14:creationId xmlns:p14="http://schemas.microsoft.com/office/powerpoint/2010/main" val="474344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a:t>
            </a:fld>
            <a:endParaRPr lang="en-US"/>
          </a:p>
        </p:txBody>
      </p:sp>
    </p:spTree>
    <p:extLst>
      <p:ext uri="{BB962C8B-B14F-4D97-AF65-F5344CB8AC3E}">
        <p14:creationId xmlns:p14="http://schemas.microsoft.com/office/powerpoint/2010/main" val="27336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2231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8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18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5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s://docs.google.com/spreadsheets/d/1XpUZyGe80mL3oh6fmvPuBBKFj55HPLqRhw8rsi4nGE0/edit#gid=1057968535"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spreadsheets/d/1XpUZyGe80mL3oh6fmvPuBBKFj55HPLqRhw8rsi4nGE0/edit#gid=1057968535"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4" name="Picture 3">
            <a:extLst>
              <a:ext uri="{FF2B5EF4-FFF2-40B4-BE49-F238E27FC236}">
                <a16:creationId xmlns:a16="http://schemas.microsoft.com/office/drawing/2014/main" id="{2D75AD4B-9F9C-D549-8B39-1ACF7C0BD421}"/>
              </a:ext>
            </a:extLst>
          </p:cNvPr>
          <p:cNvPicPr>
            <a:picLocks noChangeAspect="1"/>
          </p:cNvPicPr>
          <p:nvPr/>
        </p:nvPicPr>
        <p:blipFill rotWithShape="1">
          <a:blip r:embed="rId3">
            <a:alphaModFix amt="35000"/>
          </a:blip>
          <a:srcRect b="15625"/>
          <a:stretch/>
        </p:blipFill>
        <p:spPr>
          <a:xfrm>
            <a:off x="0" y="0"/>
            <a:ext cx="12192000" cy="6858000"/>
          </a:xfrm>
          <a:prstGeom prst="rect">
            <a:avLst/>
          </a:prstGeom>
        </p:spPr>
      </p:pic>
      <p:sp>
        <p:nvSpPr>
          <p:cNvPr id="10" name="Shape 133"/>
          <p:cNvSpPr txBox="1"/>
          <p:nvPr/>
        </p:nvSpPr>
        <p:spPr>
          <a:xfrm>
            <a:off x="852855" y="406024"/>
            <a:ext cx="11163300" cy="912188"/>
          </a:xfrm>
          <a:prstGeom prst="rect">
            <a:avLst/>
          </a:prstGeom>
          <a:noFill/>
          <a:ln>
            <a:noFill/>
          </a:ln>
        </p:spPr>
        <p:txBody>
          <a:bodyPr lIns="91425" tIns="45700" rIns="91425" bIns="45700" anchor="t" anchorCtr="0">
            <a:noAutofit/>
          </a:bodyPr>
          <a:lstStyle/>
          <a:p>
            <a:pPr lvl="0" algn="ctr">
              <a:buSzPct val="25000"/>
            </a:pPr>
            <a:r>
              <a:rPr lang="en-US" sz="7800" b="1" dirty="0">
                <a:solidFill>
                  <a:schemeClr val="bg1"/>
                </a:solidFill>
                <a:latin typeface="Gilroy ExtraBold" charset="0"/>
                <a:ea typeface="Gilroy ExtraBold" charset="0"/>
                <a:cs typeface="Gilroy ExtraBold" charset="0"/>
              </a:rPr>
              <a:t>Local Issue Advocacy</a:t>
            </a:r>
          </a:p>
        </p:txBody>
      </p:sp>
      <p:sp>
        <p:nvSpPr>
          <p:cNvPr id="8" name="Shape 133"/>
          <p:cNvSpPr txBox="1"/>
          <p:nvPr/>
        </p:nvSpPr>
        <p:spPr>
          <a:xfrm>
            <a:off x="852855" y="4266011"/>
            <a:ext cx="11163300" cy="522014"/>
          </a:xfrm>
          <a:prstGeom prst="rect">
            <a:avLst/>
          </a:prstGeom>
          <a:noFill/>
          <a:ln>
            <a:noFill/>
          </a:ln>
        </p:spPr>
        <p:txBody>
          <a:bodyPr lIns="91425" tIns="45700" rIns="91425" bIns="45700" anchor="t" anchorCtr="0">
            <a:noAutofit/>
          </a:bodyPr>
          <a:lstStyle/>
          <a:p>
            <a:pPr lvl="0" algn="ctr">
              <a:buSzPct val="25000"/>
            </a:pPr>
            <a:r>
              <a:rPr lang="en-US" sz="3000" b="1" dirty="0">
                <a:solidFill>
                  <a:schemeClr val="lt1"/>
                </a:solidFill>
                <a:latin typeface="Source Sans Pro" charset="0"/>
                <a:ea typeface="Source Sans Pro" charset="0"/>
                <a:cs typeface="Source Sans Pro" charset="0"/>
              </a:rPr>
              <a:t>Jennifer Warner </a:t>
            </a:r>
            <a:r>
              <a:rPr lang="en-US" sz="3000" dirty="0">
                <a:solidFill>
                  <a:schemeClr val="bg2"/>
                </a:solidFill>
                <a:latin typeface="Source Sans Pro" charset="0"/>
                <a:ea typeface="Source Sans Pro" charset="0"/>
                <a:cs typeface="Source Sans Pro" charset="0"/>
              </a:rPr>
              <a:t>/</a:t>
            </a:r>
            <a:r>
              <a:rPr lang="en-US" sz="3000" b="1" dirty="0">
                <a:solidFill>
                  <a:schemeClr val="lt1"/>
                </a:solidFill>
                <a:latin typeface="Source Sans Pro" charset="0"/>
                <a:ea typeface="Source Sans Pro" charset="0"/>
                <a:cs typeface="Source Sans Pro" charset="0"/>
              </a:rPr>
              <a:t> </a:t>
            </a:r>
            <a:r>
              <a:rPr lang="en-US" sz="3000" dirty="0">
                <a:solidFill>
                  <a:schemeClr val="bg2"/>
                </a:solidFill>
                <a:latin typeface="Source Sans Pro" charset="0"/>
                <a:ea typeface="Source Sans Pro" charset="0"/>
                <a:cs typeface="Source Sans Pro" charset="0"/>
              </a:rPr>
              <a:t>OFA National Organizing Director</a:t>
            </a:r>
          </a:p>
          <a:p>
            <a:pPr lvl="0" algn="ctr">
              <a:buSzPct val="25000"/>
            </a:pPr>
            <a:r>
              <a:rPr lang="en-US" sz="3000" b="1" dirty="0">
                <a:solidFill>
                  <a:schemeClr val="lt1"/>
                </a:solidFill>
                <a:latin typeface="Source Sans Pro" charset="0"/>
                <a:ea typeface="Source Sans Pro" charset="0"/>
                <a:cs typeface="Source Sans Pro" charset="0"/>
              </a:rPr>
              <a:t>Elizabeth Erickson </a:t>
            </a:r>
            <a:r>
              <a:rPr lang="en-US" sz="3000" dirty="0">
                <a:solidFill>
                  <a:schemeClr val="bg2"/>
                </a:solidFill>
                <a:latin typeface="Source Sans Pro" charset="0"/>
                <a:ea typeface="Source Sans Pro" charset="0"/>
                <a:cs typeface="Source Sans Pro" charset="0"/>
              </a:rPr>
              <a:t>/ OFA Training Director  </a:t>
            </a:r>
          </a:p>
        </p:txBody>
      </p:sp>
      <p:sp>
        <p:nvSpPr>
          <p:cNvPr id="2" name="Rectangle 1"/>
          <p:cNvSpPr/>
          <p:nvPr/>
        </p:nvSpPr>
        <p:spPr>
          <a:xfrm>
            <a:off x="1347801" y="5695702"/>
            <a:ext cx="9512540" cy="523220"/>
          </a:xfrm>
          <a:prstGeom prst="rect">
            <a:avLst/>
          </a:prstGeom>
        </p:spPr>
        <p:txBody>
          <a:bodyPr wrap="none">
            <a:spAutoFit/>
          </a:bodyPr>
          <a:lstStyle/>
          <a:p>
            <a:pPr lvl="0" algn="ctr">
              <a:buSzPct val="25000"/>
            </a:pPr>
            <a:r>
              <a:rPr lang="en-US" sz="2800" b="1" dirty="0">
                <a:solidFill>
                  <a:schemeClr val="lt1"/>
                </a:solidFill>
                <a:latin typeface="Gilroy ExtraBold" charset="0"/>
                <a:ea typeface="Gilroy ExtraBold" charset="0"/>
                <a:cs typeface="Gilroy ExtraBold" charset="0"/>
              </a:rPr>
              <a:t>We will begin the training at 8:30 p.m. ET / 7:30 p.m. CT</a:t>
            </a:r>
          </a:p>
        </p:txBody>
      </p: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7" name="Picture 6" descr="A drawing of a face&#10;&#10;Description automatically generated">
            <a:extLst>
              <a:ext uri="{FF2B5EF4-FFF2-40B4-BE49-F238E27FC236}">
                <a16:creationId xmlns:a16="http://schemas.microsoft.com/office/drawing/2014/main" id="{4ABBD24B-03BB-7345-8198-018C9EADDEEE}"/>
              </a:ext>
            </a:extLst>
          </p:cNvPr>
          <p:cNvPicPr>
            <a:picLocks noChangeAspect="1"/>
          </p:cNvPicPr>
          <p:nvPr/>
        </p:nvPicPr>
        <p:blipFill>
          <a:blip r:embed="rId5"/>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12668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64349" y="1186927"/>
            <a:ext cx="6935493"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6:	</a:t>
            </a:r>
            <a:r>
              <a:rPr lang="en-US" altLang="en-US" sz="2500" dirty="0">
                <a:solidFill>
                  <a:schemeClr val="tx1"/>
                </a:solidFill>
                <a:latin typeface="Source Sans Pro" charset="0"/>
                <a:ea typeface="Source Sans Pro" charset="0"/>
                <a:cs typeface="Source Sans Pro" charset="0"/>
              </a:rPr>
              <a:t>Workshop</a:t>
            </a:r>
            <a:r>
              <a:rPr lang="en-US" altLang="en-US" sz="2500" b="1" dirty="0">
                <a:solidFill>
                  <a:schemeClr val="tx1"/>
                </a:solidFill>
                <a:latin typeface="Source Sans Pro" charset="0"/>
                <a:ea typeface="Source Sans Pro" charset="0"/>
                <a:cs typeface="Source Sans Pro" charset="0"/>
              </a:rPr>
              <a:t> </a:t>
            </a:r>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7:	</a:t>
            </a:r>
            <a:r>
              <a:rPr lang="en-US" altLang="en-US" sz="2500" dirty="0">
                <a:solidFill>
                  <a:schemeClr val="tx1"/>
                </a:solidFill>
                <a:latin typeface="Source Sans Pro" charset="0"/>
                <a:ea typeface="Source Sans Pro" charset="0"/>
                <a:cs typeface="Source Sans Pro" charset="0"/>
              </a:rPr>
              <a:t>Writing your campaign plan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8:	</a:t>
            </a:r>
            <a:r>
              <a:rPr lang="en-US" altLang="en-US" sz="2500" dirty="0">
                <a:solidFill>
                  <a:schemeClr val="tx1"/>
                </a:solidFill>
                <a:latin typeface="Source Sans Pro" charset="0"/>
                <a:ea typeface="Source Sans Pro" charset="0"/>
                <a:cs typeface="Source Sans Pro" charset="0"/>
              </a:rPr>
              <a:t>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9:	</a:t>
            </a:r>
            <a:r>
              <a:rPr lang="en-US" altLang="en-US" sz="2500" dirty="0">
                <a:solidFill>
                  <a:schemeClr val="tx1"/>
                </a:solidFill>
                <a:latin typeface="Source Sans Pro" charset="0"/>
                <a:ea typeface="Source Sans Pro" charset="0"/>
                <a:cs typeface="Source Sans Pro" charset="0"/>
              </a:rPr>
              <a:t>Running into barriers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10:	</a:t>
            </a:r>
            <a:r>
              <a:rPr lang="en-US" altLang="en-US" sz="2500" dirty="0">
                <a:solidFill>
                  <a:schemeClr val="tx1"/>
                </a:solidFill>
                <a:latin typeface="Source Sans Pro" charset="0"/>
                <a:ea typeface="Source Sans Pro" charset="0"/>
                <a:cs typeface="Source Sans Pro" charset="0"/>
              </a:rPr>
              <a:t>Closing synthesis and next steps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5" name="Rectangle 4"/>
          <p:cNvSpPr>
            <a:spLocks noChangeArrowheads="1"/>
          </p:cNvSpPr>
          <p:nvPr/>
        </p:nvSpPr>
        <p:spPr bwMode="auto">
          <a:xfrm>
            <a:off x="820149" y="1186927"/>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2526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3075845"/>
            <a:ext cx="12192000"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bg2"/>
                </a:solidFill>
                <a:latin typeface="Gilroy ExtraBold" charset="0"/>
                <a:ea typeface="Gilroy ExtraBold" charset="0"/>
                <a:cs typeface="Gilroy ExtraBold" charset="0"/>
              </a:rPr>
              <a:t>Guided worksheet</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505276"/>
            <a:ext cx="1517562" cy="1281452"/>
          </a:xfrm>
          <a:prstGeom prst="rect">
            <a:avLst/>
          </a:prstGeom>
        </p:spPr>
      </p:pic>
      <p:sp>
        <p:nvSpPr>
          <p:cNvPr id="8" name="Rectangle 7">
            <a:hlinkClick r:id="rId5"/>
          </p:cNvPr>
          <p:cNvSpPr/>
          <p:nvPr/>
        </p:nvSpPr>
        <p:spPr>
          <a:xfrm>
            <a:off x="5013769" y="4945080"/>
            <a:ext cx="2125501" cy="587600"/>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b="1" dirty="0">
                <a:solidFill>
                  <a:schemeClr val="tx1"/>
                </a:solidFill>
                <a:latin typeface="Source Sans Pro" charset="0"/>
                <a:ea typeface="Source Sans Pro" charset="0"/>
                <a:cs typeface="Source Sans Pro" charset="0"/>
              </a:rPr>
              <a:t>BIT.LY HERE</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089" y="1081100"/>
            <a:ext cx="1201821" cy="1554079"/>
          </a:xfrm>
          <a:prstGeom prst="rect">
            <a:avLst/>
          </a:prstGeom>
        </p:spPr>
      </p:pic>
      <p:pic>
        <p:nvPicPr>
          <p:cNvPr id="6" name="Picture 5"/>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5652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728184735"/>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Case Study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with Mr. Page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73448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1904582"/>
            <a:ext cx="12192000"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6000" b="1" dirty="0">
              <a:solidFill>
                <a:schemeClr val="bg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TextBox 1">
            <a:extLst>
              <a:ext uri="{FF2B5EF4-FFF2-40B4-BE49-F238E27FC236}">
                <a16:creationId xmlns:a16="http://schemas.microsoft.com/office/drawing/2014/main" id="{DF93FD84-8658-C543-B741-B3B7C629C3F3}"/>
              </a:ext>
            </a:extLst>
          </p:cNvPr>
          <p:cNvSpPr txBox="1"/>
          <p:nvPr/>
        </p:nvSpPr>
        <p:spPr>
          <a:xfrm>
            <a:off x="3348683" y="1734963"/>
            <a:ext cx="6030096" cy="1938992"/>
          </a:xfrm>
          <a:prstGeom prst="rect">
            <a:avLst/>
          </a:prstGeom>
          <a:noFill/>
        </p:spPr>
        <p:txBody>
          <a:bodyPr wrap="square" rtlCol="0">
            <a:spAutoFit/>
          </a:bodyPr>
          <a:lstStyle/>
          <a:p>
            <a:pPr algn="ctr"/>
            <a:r>
              <a:rPr lang="en-US" sz="6000" b="1" dirty="0">
                <a:solidFill>
                  <a:schemeClr val="bg1"/>
                </a:solidFill>
                <a:latin typeface="Gilroy ExtraBold" pitchFamily="2" charset="77"/>
              </a:rPr>
              <a:t>Case study </a:t>
            </a:r>
          </a:p>
          <a:p>
            <a:pPr algn="ctr"/>
            <a:r>
              <a:rPr lang="en-US" sz="6000" b="1" dirty="0">
                <a:solidFill>
                  <a:schemeClr val="bg1"/>
                </a:solidFill>
                <a:latin typeface="Gilroy ExtraBold" pitchFamily="2" charset="77"/>
              </a:rPr>
              <a:t>Resolution 124 </a:t>
            </a:r>
          </a:p>
        </p:txBody>
      </p:sp>
    </p:spTree>
    <p:extLst>
      <p:ext uri="{BB962C8B-B14F-4D97-AF65-F5344CB8AC3E}">
        <p14:creationId xmlns:p14="http://schemas.microsoft.com/office/powerpoint/2010/main" val="394649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1026" name="Picture 2" descr="https://lh4.googleusercontent.com/KUX5EFPRXQpefi0AAso4dwukvPf7Ss_Y-pnaXzoNW_1-FmpPW5i3s9Jvb3FZYfK45S7kW9OqOTjZOe5dbqrZBy8oyF_puVeoqhucUPFo-V4JJqMcnYTh1f0DdBrRmdsTifg8bswK">
            <a:extLst>
              <a:ext uri="{FF2B5EF4-FFF2-40B4-BE49-F238E27FC236}">
                <a16:creationId xmlns:a16="http://schemas.microsoft.com/office/drawing/2014/main" id="{A1537C79-58D6-C846-987B-965D74117D75}"/>
              </a:ext>
            </a:extLst>
          </p:cNvPr>
          <p:cNvPicPr>
            <a:picLocks noChangeAspect="1" noChangeArrowheads="1"/>
          </p:cNvPicPr>
          <p:nvPr/>
        </p:nvPicPr>
        <p:blipFill rotWithShape="1">
          <a:blip r:embed="rId5">
            <a:alphaModFix amt="50000"/>
            <a:extLst>
              <a:ext uri="{28A0092B-C50C-407E-A947-70E740481C1C}">
                <a14:useLocalDpi xmlns:a14="http://schemas.microsoft.com/office/drawing/2010/main" val="0"/>
              </a:ext>
            </a:extLst>
          </a:blip>
          <a:srcRect b="1252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58007E-8453-F846-A576-94AD0419057C}"/>
              </a:ext>
            </a:extLst>
          </p:cNvPr>
          <p:cNvSpPr txBox="1"/>
          <p:nvPr/>
        </p:nvSpPr>
        <p:spPr>
          <a:xfrm>
            <a:off x="6096000" y="746061"/>
            <a:ext cx="6030096" cy="769441"/>
          </a:xfrm>
          <a:prstGeom prst="rect">
            <a:avLst/>
          </a:prstGeom>
          <a:noFill/>
        </p:spPr>
        <p:txBody>
          <a:bodyPr wrap="square" rtlCol="0">
            <a:spAutoFit/>
          </a:bodyPr>
          <a:lstStyle/>
          <a:p>
            <a:pPr algn="ctr"/>
            <a:r>
              <a:rPr lang="en-US" sz="4400" b="1" dirty="0">
                <a:solidFill>
                  <a:schemeClr val="bg1"/>
                </a:solidFill>
                <a:latin typeface="Gilroy ExtraBold" pitchFamily="2" charset="77"/>
              </a:rPr>
              <a:t>Welcome to St. Louis </a:t>
            </a:r>
          </a:p>
        </p:txBody>
      </p:sp>
    </p:spTree>
    <p:extLst>
      <p:ext uri="{BB962C8B-B14F-4D97-AF65-F5344CB8AC3E}">
        <p14:creationId xmlns:p14="http://schemas.microsoft.com/office/powerpoint/2010/main" val="198575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3783390" y="475641"/>
            <a:ext cx="4905626" cy="803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6000" b="1" dirty="0">
                <a:solidFill>
                  <a:srgbClr val="00B3DC"/>
                </a:solidFill>
                <a:latin typeface="Gilroy ExtraBold" charset="0"/>
                <a:ea typeface="Gilroy ExtraBold" charset="0"/>
                <a:cs typeface="Gilroy ExtraBold" charset="0"/>
              </a:rPr>
              <a:t>Key Players</a:t>
            </a:r>
          </a:p>
        </p:txBody>
      </p:sp>
      <p:pic>
        <p:nvPicPr>
          <p:cNvPr id="15" name="Picture 1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7" name="Picture 16">
            <a:extLst>
              <a:ext uri="{FF2B5EF4-FFF2-40B4-BE49-F238E27FC236}">
                <a16:creationId xmlns:a16="http://schemas.microsoft.com/office/drawing/2014/main" id="{C300E2D8-8224-1746-BE0A-8B13FCA73D80}"/>
              </a:ext>
            </a:extLst>
          </p:cNvPr>
          <p:cNvPicPr>
            <a:picLocks noChangeAspect="1"/>
          </p:cNvPicPr>
          <p:nvPr/>
        </p:nvPicPr>
        <p:blipFill rotWithShape="1">
          <a:blip r:embed="rId4"/>
          <a:srcRect t="3740" r="1122" b="10406"/>
          <a:stretch/>
        </p:blipFill>
        <p:spPr>
          <a:xfrm>
            <a:off x="3302742" y="1986495"/>
            <a:ext cx="2655528" cy="2818128"/>
          </a:xfrm>
          <a:prstGeom prst="ellipse">
            <a:avLst/>
          </a:prstGeom>
        </p:spPr>
      </p:pic>
      <p:pic>
        <p:nvPicPr>
          <p:cNvPr id="20" name="Picture 19">
            <a:extLst>
              <a:ext uri="{FF2B5EF4-FFF2-40B4-BE49-F238E27FC236}">
                <a16:creationId xmlns:a16="http://schemas.microsoft.com/office/drawing/2014/main" id="{A999D7E5-EA12-224E-860C-4A0D457F94C2}"/>
              </a:ext>
            </a:extLst>
          </p:cNvPr>
          <p:cNvPicPr>
            <a:picLocks noChangeAspect="1"/>
          </p:cNvPicPr>
          <p:nvPr/>
        </p:nvPicPr>
        <p:blipFill rotWithShape="1">
          <a:blip r:embed="rId5"/>
          <a:srcRect l="7029" t="7029"/>
          <a:stretch/>
        </p:blipFill>
        <p:spPr>
          <a:xfrm>
            <a:off x="6236203" y="1986495"/>
            <a:ext cx="2631810" cy="2680371"/>
          </a:xfrm>
          <a:prstGeom prst="ellipse">
            <a:avLst/>
          </a:prstGeom>
        </p:spPr>
      </p:pic>
      <p:pic>
        <p:nvPicPr>
          <p:cNvPr id="22" name="Picture 21">
            <a:extLst>
              <a:ext uri="{FF2B5EF4-FFF2-40B4-BE49-F238E27FC236}">
                <a16:creationId xmlns:a16="http://schemas.microsoft.com/office/drawing/2014/main" id="{EFC23579-9DD4-5240-AC52-C8691E5D9564}"/>
              </a:ext>
            </a:extLst>
          </p:cNvPr>
          <p:cNvPicPr>
            <a:picLocks noChangeAspect="1"/>
          </p:cNvPicPr>
          <p:nvPr/>
        </p:nvPicPr>
        <p:blipFill>
          <a:blip r:embed="rId6"/>
          <a:stretch>
            <a:fillRect/>
          </a:stretch>
        </p:blipFill>
        <p:spPr>
          <a:xfrm>
            <a:off x="9161385" y="5044037"/>
            <a:ext cx="2940497" cy="722522"/>
          </a:xfrm>
          <a:prstGeom prst="rect">
            <a:avLst/>
          </a:prstGeom>
        </p:spPr>
      </p:pic>
      <p:pic>
        <p:nvPicPr>
          <p:cNvPr id="24" name="Picture 23">
            <a:extLst>
              <a:ext uri="{FF2B5EF4-FFF2-40B4-BE49-F238E27FC236}">
                <a16:creationId xmlns:a16="http://schemas.microsoft.com/office/drawing/2014/main" id="{B9ED60E9-7908-D049-8F05-702123D7F235}"/>
              </a:ext>
            </a:extLst>
          </p:cNvPr>
          <p:cNvPicPr>
            <a:picLocks noChangeAspect="1"/>
          </p:cNvPicPr>
          <p:nvPr/>
        </p:nvPicPr>
        <p:blipFill rotWithShape="1">
          <a:blip r:embed="rId7"/>
          <a:srcRect l="7651" t="8943" r="14408" b="6430"/>
          <a:stretch/>
        </p:blipFill>
        <p:spPr>
          <a:xfrm>
            <a:off x="9145946" y="2027972"/>
            <a:ext cx="2747628" cy="2597416"/>
          </a:xfrm>
          <a:prstGeom prst="ellipse">
            <a:avLst/>
          </a:prstGeom>
        </p:spPr>
      </p:pic>
      <p:pic>
        <p:nvPicPr>
          <p:cNvPr id="26" name="Picture 25">
            <a:extLst>
              <a:ext uri="{FF2B5EF4-FFF2-40B4-BE49-F238E27FC236}">
                <a16:creationId xmlns:a16="http://schemas.microsoft.com/office/drawing/2014/main" id="{BC31419C-B835-4C4E-B2D5-1267EEC50569}"/>
              </a:ext>
            </a:extLst>
          </p:cNvPr>
          <p:cNvPicPr>
            <a:picLocks noChangeAspect="1"/>
          </p:cNvPicPr>
          <p:nvPr/>
        </p:nvPicPr>
        <p:blipFill>
          <a:blip r:embed="rId8"/>
          <a:stretch>
            <a:fillRect/>
          </a:stretch>
        </p:blipFill>
        <p:spPr>
          <a:xfrm>
            <a:off x="169248" y="1973555"/>
            <a:ext cx="2855562" cy="2855562"/>
          </a:xfrm>
          <a:prstGeom prst="ellipse">
            <a:avLst/>
          </a:prstGeom>
        </p:spPr>
      </p:pic>
      <p:sp>
        <p:nvSpPr>
          <p:cNvPr id="27" name="Rectangle 26">
            <a:extLst>
              <a:ext uri="{FF2B5EF4-FFF2-40B4-BE49-F238E27FC236}">
                <a16:creationId xmlns:a16="http://schemas.microsoft.com/office/drawing/2014/main" id="{A5D0C00C-06B7-8349-B665-436B4DB15188}"/>
              </a:ext>
            </a:extLst>
          </p:cNvPr>
          <p:cNvSpPr>
            <a:spLocks noChangeArrowheads="1"/>
          </p:cNvSpPr>
          <p:nvPr/>
        </p:nvSpPr>
        <p:spPr bwMode="auto">
          <a:xfrm>
            <a:off x="430016" y="5229710"/>
            <a:ext cx="2334026" cy="41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just">
              <a:lnSpc>
                <a:spcPct val="80000"/>
              </a:lnSpc>
            </a:pPr>
            <a:r>
              <a:rPr lang="en-US" sz="2800" b="1" dirty="0">
                <a:solidFill>
                  <a:srgbClr val="00B3DC"/>
                </a:solidFill>
                <a:latin typeface="Gilroy ExtraBold" charset="0"/>
                <a:ea typeface="Gilroy ExtraBold" charset="0"/>
                <a:cs typeface="Gilroy ExtraBold" charset="0"/>
              </a:rPr>
              <a:t>James Page</a:t>
            </a:r>
          </a:p>
        </p:txBody>
      </p:sp>
      <p:sp>
        <p:nvSpPr>
          <p:cNvPr id="28" name="Rectangle 27">
            <a:extLst>
              <a:ext uri="{FF2B5EF4-FFF2-40B4-BE49-F238E27FC236}">
                <a16:creationId xmlns:a16="http://schemas.microsoft.com/office/drawing/2014/main" id="{94AC9115-4EF7-254E-89AC-E3AAF4FFF6D6}"/>
              </a:ext>
            </a:extLst>
          </p:cNvPr>
          <p:cNvSpPr>
            <a:spLocks noChangeArrowheads="1"/>
          </p:cNvSpPr>
          <p:nvPr/>
        </p:nvSpPr>
        <p:spPr bwMode="auto">
          <a:xfrm>
            <a:off x="3572750" y="5229710"/>
            <a:ext cx="2334026" cy="41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2800" b="1" dirty="0">
                <a:solidFill>
                  <a:srgbClr val="00B3DC"/>
                </a:solidFill>
                <a:latin typeface="Gilroy ExtraBold" charset="0"/>
                <a:ea typeface="Gilroy ExtraBold" charset="0"/>
                <a:cs typeface="Gilroy ExtraBold" charset="0"/>
              </a:rPr>
              <a:t>Ann Wagner</a:t>
            </a:r>
          </a:p>
        </p:txBody>
      </p:sp>
      <p:sp>
        <p:nvSpPr>
          <p:cNvPr id="29" name="Rectangle 28">
            <a:extLst>
              <a:ext uri="{FF2B5EF4-FFF2-40B4-BE49-F238E27FC236}">
                <a16:creationId xmlns:a16="http://schemas.microsoft.com/office/drawing/2014/main" id="{6C3DA19D-CEFB-B747-9E3D-F8BE981C2E49}"/>
              </a:ext>
            </a:extLst>
          </p:cNvPr>
          <p:cNvSpPr>
            <a:spLocks noChangeArrowheads="1"/>
          </p:cNvSpPr>
          <p:nvPr/>
        </p:nvSpPr>
        <p:spPr bwMode="auto">
          <a:xfrm>
            <a:off x="6096000" y="5229710"/>
            <a:ext cx="3049945" cy="409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2800" b="1" dirty="0">
                <a:solidFill>
                  <a:srgbClr val="00B3DC"/>
                </a:solidFill>
                <a:latin typeface="Gilroy ExtraBold" charset="0"/>
                <a:ea typeface="Gilroy ExtraBold" charset="0"/>
                <a:cs typeface="Gilroy ExtraBold" charset="0"/>
              </a:rPr>
              <a:t>Heather Navarro </a:t>
            </a:r>
          </a:p>
        </p:txBody>
      </p:sp>
    </p:spTree>
    <p:extLst>
      <p:ext uri="{BB962C8B-B14F-4D97-AF65-F5344CB8AC3E}">
        <p14:creationId xmlns:p14="http://schemas.microsoft.com/office/powerpoint/2010/main" val="153677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5" name="Picture 4">
            <a:extLst>
              <a:ext uri="{FF2B5EF4-FFF2-40B4-BE49-F238E27FC236}">
                <a16:creationId xmlns:a16="http://schemas.microsoft.com/office/drawing/2014/main" id="{F8A54BF4-3D0C-8344-8A3B-3AF819CA90C1}"/>
              </a:ext>
            </a:extLst>
          </p:cNvPr>
          <p:cNvPicPr>
            <a:picLocks noChangeAspect="1"/>
          </p:cNvPicPr>
          <p:nvPr/>
        </p:nvPicPr>
        <p:blipFill rotWithShape="1">
          <a:blip r:embed="rId4">
            <a:alphaModFix amt="70000"/>
          </a:blip>
          <a:srcRect t="4425" r="-22" b="29188"/>
          <a:stretch/>
        </p:blipFill>
        <p:spPr>
          <a:xfrm>
            <a:off x="-179614" y="0"/>
            <a:ext cx="12371614" cy="6972300"/>
          </a:xfrm>
          <a:prstGeom prst="rect">
            <a:avLst/>
          </a:prstGeom>
          <a:solidFill>
            <a:schemeClr val="tx1"/>
          </a:solidFill>
        </p:spPr>
      </p:pic>
      <p:sp>
        <p:nvSpPr>
          <p:cNvPr id="2" name="Rectangle 1"/>
          <p:cNvSpPr/>
          <p:nvPr/>
        </p:nvSpPr>
        <p:spPr>
          <a:xfrm>
            <a:off x="299655" y="3041971"/>
            <a:ext cx="11892345" cy="774058"/>
          </a:xfrm>
          <a:prstGeom prst="rect">
            <a:avLst/>
          </a:prstGeom>
        </p:spPr>
        <p:txBody>
          <a:bodyPr wrap="square">
            <a:spAutoFit/>
          </a:bodyPr>
          <a:lstStyle/>
          <a:p>
            <a:pPr lvl="0" algn="ctr">
              <a:lnSpc>
                <a:spcPct val="80000"/>
              </a:lnSpc>
              <a:buSzPct val="25000"/>
            </a:pPr>
            <a:r>
              <a:rPr lang="en-US" sz="5400" b="1" dirty="0">
                <a:solidFill>
                  <a:schemeClr val="lt1"/>
                </a:solidFill>
                <a:latin typeface="Gilroy ExtraBold" charset="0"/>
                <a:ea typeface="Gilroy ExtraBold" charset="0"/>
                <a:cs typeface="Gilroy ExtraBold" charset="0"/>
              </a:rPr>
              <a:t>Prelude: climate deniers campaign  </a:t>
            </a:r>
          </a:p>
        </p:txBody>
      </p:sp>
    </p:spTree>
    <p:extLst>
      <p:ext uri="{BB962C8B-B14F-4D97-AF65-F5344CB8AC3E}">
        <p14:creationId xmlns:p14="http://schemas.microsoft.com/office/powerpoint/2010/main" val="1363667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1674265"/>
            <a:ext cx="10676965" cy="925574"/>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The result…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96865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a:extLst>
              <a:ext uri="{FF2B5EF4-FFF2-40B4-BE49-F238E27FC236}">
                <a16:creationId xmlns:a16="http://schemas.microsoft.com/office/drawing/2014/main" id="{B5C55D4C-5152-1548-B26A-C0A54EB14937}"/>
              </a:ext>
            </a:extLst>
          </p:cNvPr>
          <p:cNvSpPr txBox="1"/>
          <p:nvPr/>
        </p:nvSpPr>
        <p:spPr>
          <a:xfrm>
            <a:off x="757517" y="1674265"/>
            <a:ext cx="10676965" cy="2529923"/>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Know the </a:t>
            </a:r>
            <a:r>
              <a:rPr lang="en-US" sz="6600" b="1" dirty="0">
                <a:solidFill>
                  <a:schemeClr val="bg2"/>
                </a:solidFill>
                <a:latin typeface="Gilroy ExtraBold" charset="0"/>
                <a:ea typeface="Gilroy ExtraBold" charset="0"/>
                <a:cs typeface="Gilroy ExtraBold" charset="0"/>
              </a:rPr>
              <a:t>story</a:t>
            </a:r>
            <a:r>
              <a:rPr lang="en-US" sz="6600" b="1" dirty="0">
                <a:solidFill>
                  <a:schemeClr val="bg1"/>
                </a:solidFill>
                <a:latin typeface="Gilroy ExtraBold" charset="0"/>
                <a:ea typeface="Gilroy ExtraBold" charset="0"/>
                <a:cs typeface="Gilroy ExtraBold" charset="0"/>
              </a:rPr>
              <a:t> of your city and assess the </a:t>
            </a:r>
            <a:r>
              <a:rPr lang="en-US" sz="6600" b="1" dirty="0">
                <a:solidFill>
                  <a:schemeClr val="bg2"/>
                </a:solidFill>
                <a:latin typeface="Gilroy ExtraBold" charset="0"/>
                <a:ea typeface="Gilroy ExtraBold" charset="0"/>
                <a:cs typeface="Gilroy ExtraBold" charset="0"/>
              </a:rPr>
              <a:t>efficacy</a:t>
            </a:r>
            <a:r>
              <a:rPr lang="en-US" sz="6600" b="1" dirty="0">
                <a:solidFill>
                  <a:schemeClr val="bg1"/>
                </a:solidFill>
                <a:latin typeface="Gilroy ExtraBold" charset="0"/>
                <a:ea typeface="Gilroy ExtraBold" charset="0"/>
                <a:cs typeface="Gilroy ExtraBold" charset="0"/>
              </a:rPr>
              <a:t> of your current actions. </a:t>
            </a:r>
          </a:p>
        </p:txBody>
      </p:sp>
    </p:spTree>
    <p:extLst>
      <p:ext uri="{BB962C8B-B14F-4D97-AF65-F5344CB8AC3E}">
        <p14:creationId xmlns:p14="http://schemas.microsoft.com/office/powerpoint/2010/main" val="58373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450072"/>
            <a:ext cx="12192000" cy="3416320"/>
          </a:xfrm>
          <a:prstGeom prst="rect">
            <a:avLst/>
          </a:prstGeom>
          <a:noFill/>
        </p:spPr>
        <p:txBody>
          <a:bodyPr wrap="square" rtlCol="0">
            <a:spAutoFit/>
          </a:bodyPr>
          <a:lstStyle/>
          <a:p>
            <a:pPr algn="ctr"/>
            <a:r>
              <a:rPr lang="en-US" sz="7200" b="1" dirty="0">
                <a:solidFill>
                  <a:srgbClr val="FFFFFF"/>
                </a:solidFill>
                <a:latin typeface="Gilroy ExtraBold" charset="0"/>
                <a:ea typeface="Gilroy ExtraBold" charset="0"/>
                <a:cs typeface="Gilroy ExtraBold" charset="0"/>
              </a:rPr>
              <a:t>What are you doing that currently feels good but is not leading to change?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85783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012584" y="1342290"/>
            <a:ext cx="10676965" cy="3046988"/>
          </a:xfrm>
          <a:prstGeom prst="rect">
            <a:avLst/>
          </a:prstGeom>
          <a:noFill/>
        </p:spPr>
        <p:txBody>
          <a:bodyPr wrap="square" rtlCol="0">
            <a:spAutoFit/>
          </a:bodyPr>
          <a:lstStyle/>
          <a:p>
            <a:pPr algn="ctr">
              <a:lnSpc>
                <a:spcPct val="80000"/>
              </a:lnSpc>
            </a:pPr>
            <a:r>
              <a:rPr lang="en-US" sz="6000" b="1" dirty="0">
                <a:solidFill>
                  <a:schemeClr val="bg1"/>
                </a:solidFill>
                <a:latin typeface="Gilroy ExtraBold" charset="0"/>
                <a:ea typeface="Gilroy ExtraBold" charset="0"/>
                <a:cs typeface="Gilroy ExtraBold" charset="0"/>
              </a:rPr>
              <a:t>“If we have no peace, it is because we have forgotten that we belong to each other.”</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a:extLst>
              <a:ext uri="{FF2B5EF4-FFF2-40B4-BE49-F238E27FC236}">
                <a16:creationId xmlns:a16="http://schemas.microsoft.com/office/drawing/2014/main" id="{37E9D62B-4A69-4C4A-8E35-B5A9CB061226}"/>
              </a:ext>
            </a:extLst>
          </p:cNvPr>
          <p:cNvSpPr/>
          <p:nvPr/>
        </p:nvSpPr>
        <p:spPr>
          <a:xfrm>
            <a:off x="4131582" y="4657926"/>
            <a:ext cx="3928835" cy="407932"/>
          </a:xfrm>
          <a:prstGeom prst="rect">
            <a:avLst/>
          </a:prstGeom>
        </p:spPr>
        <p:txBody>
          <a:bodyPr wrap="square">
            <a:spAutoFit/>
          </a:bodyPr>
          <a:lstStyle/>
          <a:p>
            <a:pPr algn="ctr">
              <a:lnSpc>
                <a:spcPct val="80000"/>
              </a:lnSpc>
            </a:pPr>
            <a:r>
              <a:rPr lang="en-US" sz="2500" b="1" spc="300" dirty="0">
                <a:solidFill>
                  <a:schemeClr val="tx1"/>
                </a:solidFill>
                <a:latin typeface="Gilroy ExtraBold" charset="0"/>
                <a:ea typeface="Gilroy ExtraBold" charset="0"/>
                <a:cs typeface="Gilroy ExtraBold" charset="0"/>
              </a:rPr>
              <a:t>—MOTHER THERESA </a:t>
            </a:r>
          </a:p>
        </p:txBody>
      </p:sp>
    </p:spTree>
    <p:extLst>
      <p:ext uri="{BB962C8B-B14F-4D97-AF65-F5344CB8AC3E}">
        <p14:creationId xmlns:p14="http://schemas.microsoft.com/office/powerpoint/2010/main" val="116594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8988" y="371348"/>
            <a:ext cx="6034024"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Changing the strategy </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10" name="Picture 9">
            <a:extLst>
              <a:ext uri="{FF2B5EF4-FFF2-40B4-BE49-F238E27FC236}">
                <a16:creationId xmlns:a16="http://schemas.microsoft.com/office/drawing/2014/main" id="{9E9E627E-16F2-604A-B6E9-E7104A892136}"/>
              </a:ext>
            </a:extLst>
          </p:cNvPr>
          <p:cNvPicPr>
            <a:picLocks noChangeAspect="1"/>
          </p:cNvPicPr>
          <p:nvPr/>
        </p:nvPicPr>
        <p:blipFill>
          <a:blip r:embed="rId4"/>
          <a:stretch>
            <a:fillRect/>
          </a:stretch>
        </p:blipFill>
        <p:spPr>
          <a:xfrm>
            <a:off x="335281" y="1414813"/>
            <a:ext cx="5310363" cy="4422107"/>
          </a:xfrm>
          <a:prstGeom prst="rect">
            <a:avLst/>
          </a:prstGeom>
        </p:spPr>
      </p:pic>
      <p:pic>
        <p:nvPicPr>
          <p:cNvPr id="13" name="Picture 12">
            <a:extLst>
              <a:ext uri="{FF2B5EF4-FFF2-40B4-BE49-F238E27FC236}">
                <a16:creationId xmlns:a16="http://schemas.microsoft.com/office/drawing/2014/main" id="{8E754359-8333-FA4E-9FC9-7D0AB723B041}"/>
              </a:ext>
            </a:extLst>
          </p:cNvPr>
          <p:cNvPicPr>
            <a:picLocks noChangeAspect="1"/>
          </p:cNvPicPr>
          <p:nvPr/>
        </p:nvPicPr>
        <p:blipFill>
          <a:blip r:embed="rId5"/>
          <a:stretch>
            <a:fillRect/>
          </a:stretch>
        </p:blipFill>
        <p:spPr>
          <a:xfrm>
            <a:off x="6011672" y="1747912"/>
            <a:ext cx="5859192" cy="3906128"/>
          </a:xfrm>
          <a:prstGeom prst="rect">
            <a:avLst/>
          </a:prstGeom>
        </p:spPr>
      </p:pic>
    </p:spTree>
    <p:extLst>
      <p:ext uri="{BB962C8B-B14F-4D97-AF65-F5344CB8AC3E}">
        <p14:creationId xmlns:p14="http://schemas.microsoft.com/office/powerpoint/2010/main" val="1225409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62989-DC27-1945-AE24-0F20818D33FB}"/>
              </a:ext>
            </a:extLst>
          </p:cNvPr>
          <p:cNvPicPr>
            <a:picLocks noChangeAspect="1"/>
          </p:cNvPicPr>
          <p:nvPr/>
        </p:nvPicPr>
        <p:blipFill>
          <a:blip r:embed="rId3"/>
          <a:stretch>
            <a:fillRect/>
          </a:stretch>
        </p:blipFill>
        <p:spPr>
          <a:xfrm>
            <a:off x="5378348" y="807720"/>
            <a:ext cx="6489986" cy="5148072"/>
          </a:xfrm>
          <a:prstGeom prst="rect">
            <a:avLst/>
          </a:prstGeom>
        </p:spPr>
      </p:pic>
      <p:sp>
        <p:nvSpPr>
          <p:cNvPr id="7" name="Rectangle 6">
            <a:extLst>
              <a:ext uri="{FF2B5EF4-FFF2-40B4-BE49-F238E27FC236}">
                <a16:creationId xmlns:a16="http://schemas.microsoft.com/office/drawing/2014/main" id="{3E1FECB2-E95A-2948-8D37-C718422E541F}"/>
              </a:ext>
            </a:extLst>
          </p:cNvPr>
          <p:cNvSpPr>
            <a:spLocks noChangeArrowheads="1"/>
          </p:cNvSpPr>
          <p:nvPr/>
        </p:nvSpPr>
        <p:spPr bwMode="auto">
          <a:xfrm>
            <a:off x="1190374" y="807720"/>
            <a:ext cx="4905626" cy="1561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6000" b="1" dirty="0">
                <a:solidFill>
                  <a:srgbClr val="00B3DC"/>
                </a:solidFill>
                <a:latin typeface="Gilroy ExtraBold" charset="0"/>
                <a:ea typeface="Gilroy ExtraBold" charset="0"/>
                <a:cs typeface="Gilroy ExtraBold" charset="0"/>
              </a:rPr>
              <a:t>Example Agenda</a:t>
            </a:r>
          </a:p>
        </p:txBody>
      </p:sp>
    </p:spTree>
    <p:extLst>
      <p:ext uri="{BB962C8B-B14F-4D97-AF65-F5344CB8AC3E}">
        <p14:creationId xmlns:p14="http://schemas.microsoft.com/office/powerpoint/2010/main" val="2978660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228600" y="1919647"/>
            <a:ext cx="12192000" cy="849848"/>
          </a:xfrm>
          <a:prstGeom prst="rect">
            <a:avLst/>
          </a:prstGeom>
          <a:noFill/>
        </p:spPr>
        <p:txBody>
          <a:bodyPr wrap="square" rtlCol="0">
            <a:spAutoFit/>
          </a:bodyPr>
          <a:lstStyle/>
          <a:p>
            <a:pPr algn="ctr">
              <a:lnSpc>
                <a:spcPct val="80000"/>
              </a:lnSpc>
            </a:pPr>
            <a:r>
              <a:rPr lang="en-US" sz="6000" b="1" dirty="0">
                <a:solidFill>
                  <a:schemeClr val="bg1"/>
                </a:solidFill>
                <a:latin typeface="Gilroy ExtraBold" charset="0"/>
                <a:ea typeface="Gilroy ExtraBold" charset="0"/>
                <a:cs typeface="Gilroy ExtraBold" charset="0"/>
              </a:rPr>
              <a:t>But what kind of coalition?</a:t>
            </a:r>
          </a:p>
        </p:txBody>
      </p:sp>
    </p:spTree>
    <p:extLst>
      <p:ext uri="{BB962C8B-B14F-4D97-AF65-F5344CB8AC3E}">
        <p14:creationId xmlns:p14="http://schemas.microsoft.com/office/powerpoint/2010/main" val="155955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57720140"/>
              </p:ext>
            </p:extLst>
          </p:nvPr>
        </p:nvGraphicFramePr>
        <p:xfrm>
          <a:off x="5822060" y="1201821"/>
          <a:ext cx="5540883" cy="445008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Overwhelming</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Application of gentle pressure</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Well organized </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Logical </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Benefit the community</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200" b="0" dirty="0">
                          <a:solidFill>
                            <a:schemeClr val="tx1"/>
                          </a:solidFill>
                          <a:latin typeface="Source Sans Pro" charset="0"/>
                          <a:ea typeface="Source Sans Pro" charset="0"/>
                          <a:cs typeface="Source Sans Pro" charset="0"/>
                        </a:rPr>
                        <a:t>Build relationships with elected officials over time</a:t>
                      </a:r>
                    </a:p>
                    <a:p>
                      <a:pPr marL="342900" indent="-342900">
                        <a:buFont typeface="Arial" panose="020B0604020202020204" pitchFamily="34" charset="0"/>
                        <a:buChar char="•"/>
                      </a:pPr>
                      <a:endParaRPr lang="en-US" sz="2200" b="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108081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But what kind of coalition?</a:t>
            </a:r>
          </a:p>
        </p:txBody>
      </p:sp>
    </p:spTree>
    <p:extLst>
      <p:ext uri="{BB962C8B-B14F-4D97-AF65-F5344CB8AC3E}">
        <p14:creationId xmlns:p14="http://schemas.microsoft.com/office/powerpoint/2010/main" val="95798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a:extLst>
              <a:ext uri="{FF2B5EF4-FFF2-40B4-BE49-F238E27FC236}">
                <a16:creationId xmlns:a16="http://schemas.microsoft.com/office/drawing/2014/main" id="{B5C55D4C-5152-1548-B26A-C0A54EB14937}"/>
              </a:ext>
            </a:extLst>
          </p:cNvPr>
          <p:cNvSpPr txBox="1"/>
          <p:nvPr/>
        </p:nvSpPr>
        <p:spPr>
          <a:xfrm>
            <a:off x="228601" y="1780945"/>
            <a:ext cx="11704320" cy="3342453"/>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Begin </a:t>
            </a:r>
            <a:r>
              <a:rPr lang="en-US" sz="6600" b="1" dirty="0">
                <a:solidFill>
                  <a:schemeClr val="bg2"/>
                </a:solidFill>
                <a:latin typeface="Gilroy ExtraBold" charset="0"/>
                <a:ea typeface="Gilroy ExtraBold" charset="0"/>
                <a:cs typeface="Gilroy ExtraBold" charset="0"/>
              </a:rPr>
              <a:t>building relationships </a:t>
            </a:r>
            <a:r>
              <a:rPr lang="en-US" sz="6600" b="1" dirty="0">
                <a:solidFill>
                  <a:schemeClr val="bg1"/>
                </a:solidFill>
                <a:latin typeface="Gilroy ExtraBold" charset="0"/>
                <a:ea typeface="Gilroy ExtraBold" charset="0"/>
                <a:cs typeface="Gilroy ExtraBold" charset="0"/>
              </a:rPr>
              <a:t>with community members, elected officials, and organizations. </a:t>
            </a:r>
          </a:p>
        </p:txBody>
      </p:sp>
    </p:spTree>
    <p:extLst>
      <p:ext uri="{BB962C8B-B14F-4D97-AF65-F5344CB8AC3E}">
        <p14:creationId xmlns:p14="http://schemas.microsoft.com/office/powerpoint/2010/main" val="394880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0"/>
            <a:ext cx="12192000" cy="6863417"/>
          </a:xfrm>
          <a:prstGeom prst="rect">
            <a:avLst/>
          </a:prstGeom>
          <a:noFill/>
        </p:spPr>
        <p:txBody>
          <a:bodyPr wrap="square" rtlCol="0">
            <a:spAutoFit/>
          </a:bodyPr>
          <a:lstStyle/>
          <a:p>
            <a:pPr algn="ctr"/>
            <a:r>
              <a:rPr lang="en-US" sz="8800" b="1" dirty="0">
                <a:solidFill>
                  <a:srgbClr val="FFFFFF"/>
                </a:solidFill>
                <a:latin typeface="Gilroy ExtraBold" charset="0"/>
                <a:ea typeface="Gilroy ExtraBold" charset="0"/>
                <a:cs typeface="Gilroy ExtraBold" charset="0"/>
              </a:rPr>
              <a:t>What groups are you working with?</a:t>
            </a:r>
          </a:p>
          <a:p>
            <a:pPr algn="ctr"/>
            <a:endParaRPr lang="en-US" sz="8800" b="1" dirty="0">
              <a:solidFill>
                <a:srgbClr val="FFFFFF"/>
              </a:solidFill>
              <a:latin typeface="Gilroy ExtraBold" charset="0"/>
              <a:ea typeface="Gilroy ExtraBold" charset="0"/>
              <a:cs typeface="Gilroy ExtraBold" charset="0"/>
            </a:endParaRPr>
          </a:p>
          <a:p>
            <a:pPr algn="ctr"/>
            <a:r>
              <a:rPr lang="en-US" sz="8800" b="1" dirty="0">
                <a:solidFill>
                  <a:srgbClr val="FFFFFF"/>
                </a:solidFill>
                <a:latin typeface="Gilroy ExtraBold" charset="0"/>
                <a:ea typeface="Gilroy ExtraBold" charset="0"/>
                <a:cs typeface="Gilroy ExtraBold" charset="0"/>
              </a:rPr>
              <a:t>What demographics do they represent?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7011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84"/>
        <p:cNvGrpSpPr/>
        <p:nvPr/>
      </p:nvGrpSpPr>
      <p:grpSpPr>
        <a:xfrm>
          <a:off x="0" y="0"/>
          <a:ext cx="0" cy="0"/>
          <a:chOff x="0" y="0"/>
          <a:chExt cx="0" cy="0"/>
        </a:xfrm>
      </p:grpSpPr>
      <p:sp>
        <p:nvSpPr>
          <p:cNvPr id="8" name="Shape 187"/>
          <p:cNvSpPr txBox="1"/>
          <p:nvPr/>
        </p:nvSpPr>
        <p:spPr>
          <a:xfrm>
            <a:off x="0" y="1463471"/>
            <a:ext cx="12192000" cy="1046439"/>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8800" b="1" dirty="0">
                <a:solidFill>
                  <a:schemeClr val="lt1"/>
                </a:solidFill>
                <a:latin typeface="Gilroy ExtraBold" charset="0"/>
                <a:ea typeface="Gilroy ExtraBold" charset="0"/>
                <a:cs typeface="Gilroy ExtraBold" charset="0"/>
              </a:rPr>
              <a:t>A lack of expertise</a:t>
            </a:r>
            <a:endParaRPr lang="en-US" sz="8800" b="1" dirty="0">
              <a:solidFill>
                <a:schemeClr val="lt1"/>
              </a:solidFill>
              <a:latin typeface="Gilroy ExtraBold" charset="0"/>
              <a:ea typeface="Gilroy ExtraBold" charset="0"/>
              <a:cs typeface="Gilroy ExtraBold" charset="0"/>
              <a:sym typeface="Aria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A lack of expertise </a:t>
            </a:r>
          </a:p>
        </p:txBody>
      </p:sp>
      <p:grpSp>
        <p:nvGrpSpPr>
          <p:cNvPr id="2" name="Group 1"/>
          <p:cNvGrpSpPr/>
          <p:nvPr/>
        </p:nvGrpSpPr>
        <p:grpSpPr>
          <a:xfrm>
            <a:off x="885539" y="2346561"/>
            <a:ext cx="10420922" cy="3185932"/>
            <a:chOff x="1169042" y="2346561"/>
            <a:chExt cx="10420922" cy="3185932"/>
          </a:xfrm>
        </p:grpSpPr>
        <p:sp>
          <p:nvSpPr>
            <p:cNvPr id="3" name="Oval 2"/>
            <p:cNvSpPr/>
            <p:nvPr/>
          </p:nvSpPr>
          <p:spPr>
            <a:xfrm>
              <a:off x="1169042"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Look for people with the resources you need</a:t>
              </a:r>
            </a:p>
          </p:txBody>
        </p:sp>
        <p:sp>
          <p:nvSpPr>
            <p:cNvPr id="5" name="Oval 4"/>
            <p:cNvSpPr/>
            <p:nvPr/>
          </p:nvSpPr>
          <p:spPr>
            <a:xfrm>
              <a:off x="4786537"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Don’t reinvent the wheel  </a:t>
              </a:r>
            </a:p>
          </p:txBody>
        </p:sp>
        <p:sp>
          <p:nvSpPr>
            <p:cNvPr id="6" name="Oval 5"/>
            <p:cNvSpPr/>
            <p:nvPr/>
          </p:nvSpPr>
          <p:spPr>
            <a:xfrm>
              <a:off x="8404032" y="2346561"/>
              <a:ext cx="3185932" cy="3185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700" b="1" dirty="0">
                  <a:solidFill>
                    <a:srgbClr val="FFFFFF"/>
                  </a:solidFill>
                  <a:latin typeface="Gilroy ExtraBold" charset="0"/>
                  <a:ea typeface="Gilroy ExtraBold" charset="0"/>
                  <a:cs typeface="Gilroy ExtraBold" charset="0"/>
                </a:rPr>
                <a:t>Show up </a:t>
              </a:r>
            </a:p>
          </p:txBody>
        </p:sp>
      </p:gr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15770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3" name="Picture 2">
            <a:extLst>
              <a:ext uri="{FF2B5EF4-FFF2-40B4-BE49-F238E27FC236}">
                <a16:creationId xmlns:a16="http://schemas.microsoft.com/office/drawing/2014/main" id="{F39BC421-514C-B949-8209-A59EC2A25832}"/>
              </a:ext>
            </a:extLst>
          </p:cNvPr>
          <p:cNvPicPr>
            <a:picLocks noChangeAspect="1"/>
          </p:cNvPicPr>
          <p:nvPr/>
        </p:nvPicPr>
        <p:blipFill>
          <a:blip r:embed="rId5"/>
          <a:stretch>
            <a:fillRect/>
          </a:stretch>
        </p:blipFill>
        <p:spPr>
          <a:xfrm>
            <a:off x="3865696" y="106681"/>
            <a:ext cx="8280584" cy="6639950"/>
          </a:xfrm>
          <a:prstGeom prst="rect">
            <a:avLst/>
          </a:prstGeom>
        </p:spPr>
      </p:pic>
      <p:sp>
        <p:nvSpPr>
          <p:cNvPr id="11" name="Rectangle 10">
            <a:extLst>
              <a:ext uri="{FF2B5EF4-FFF2-40B4-BE49-F238E27FC236}">
                <a16:creationId xmlns:a16="http://schemas.microsoft.com/office/drawing/2014/main" id="{3596BE38-315A-B240-ADE7-0E075FAAE3F5}"/>
              </a:ext>
            </a:extLst>
          </p:cNvPr>
          <p:cNvSpPr>
            <a:spLocks noChangeArrowheads="1"/>
          </p:cNvSpPr>
          <p:nvPr/>
        </p:nvSpPr>
        <p:spPr bwMode="auto">
          <a:xfrm>
            <a:off x="0" y="304800"/>
            <a:ext cx="4296026" cy="1542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6000" b="1" dirty="0">
                <a:solidFill>
                  <a:srgbClr val="00B3DC"/>
                </a:solidFill>
                <a:latin typeface="Gilroy ExtraBold" charset="0"/>
                <a:ea typeface="Gilroy ExtraBold" charset="0"/>
                <a:cs typeface="Gilroy ExtraBold" charset="0"/>
              </a:rPr>
              <a:t>Resolution 124</a:t>
            </a:r>
          </a:p>
        </p:txBody>
      </p:sp>
    </p:spTree>
    <p:extLst>
      <p:ext uri="{BB962C8B-B14F-4D97-AF65-F5344CB8AC3E}">
        <p14:creationId xmlns:p14="http://schemas.microsoft.com/office/powerpoint/2010/main" val="118843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a:extLst>
              <a:ext uri="{FF2B5EF4-FFF2-40B4-BE49-F238E27FC236}">
                <a16:creationId xmlns:a16="http://schemas.microsoft.com/office/drawing/2014/main" id="{B5C55D4C-5152-1548-B26A-C0A54EB14937}"/>
              </a:ext>
            </a:extLst>
          </p:cNvPr>
          <p:cNvSpPr txBox="1"/>
          <p:nvPr/>
        </p:nvSpPr>
        <p:spPr>
          <a:xfrm>
            <a:off x="228601" y="1780945"/>
            <a:ext cx="11704320" cy="1738105"/>
          </a:xfrm>
          <a:prstGeom prst="rect">
            <a:avLst/>
          </a:prstGeom>
          <a:solidFill>
            <a:schemeClr val="tx1"/>
          </a:solid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Gain </a:t>
            </a:r>
            <a:r>
              <a:rPr lang="en-US" sz="6600" b="1" dirty="0">
                <a:solidFill>
                  <a:schemeClr val="bg2"/>
                </a:solidFill>
                <a:latin typeface="Gilroy ExtraBold" charset="0"/>
                <a:ea typeface="Gilroy ExtraBold" charset="0"/>
                <a:cs typeface="Gilroy ExtraBold" charset="0"/>
              </a:rPr>
              <a:t>knowledge</a:t>
            </a:r>
            <a:r>
              <a:rPr lang="en-US" sz="6600" b="1" dirty="0">
                <a:solidFill>
                  <a:schemeClr val="bg1"/>
                </a:solidFill>
                <a:latin typeface="Gilroy ExtraBold" charset="0"/>
                <a:ea typeface="Gilroy ExtraBold" charset="0"/>
                <a:cs typeface="Gilroy ExtraBold" charset="0"/>
              </a:rPr>
              <a:t> on your issue and set your </a:t>
            </a:r>
            <a:r>
              <a:rPr lang="en-US" sz="6600" b="1" dirty="0">
                <a:solidFill>
                  <a:schemeClr val="bg2"/>
                </a:solidFill>
                <a:latin typeface="Gilroy ExtraBold" charset="0"/>
                <a:ea typeface="Gilroy ExtraBold" charset="0"/>
                <a:cs typeface="Gilroy ExtraBold" charset="0"/>
              </a:rPr>
              <a:t>strategy</a:t>
            </a:r>
          </a:p>
        </p:txBody>
      </p:sp>
    </p:spTree>
    <p:extLst>
      <p:ext uri="{BB962C8B-B14F-4D97-AF65-F5344CB8AC3E}">
        <p14:creationId xmlns:p14="http://schemas.microsoft.com/office/powerpoint/2010/main" val="84259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p:nvPr/>
        </p:nvSpPr>
        <p:spPr>
          <a:xfrm>
            <a:off x="0" y="0"/>
            <a:ext cx="12192000" cy="6858000"/>
          </a:xfrm>
          <a:prstGeom prst="rect">
            <a:avLst/>
          </a:prstGeom>
          <a:solidFill>
            <a:srgbClr val="3D434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43" name="Shape 143"/>
          <p:cNvPicPr preferRelativeResize="0"/>
          <p:nvPr/>
        </p:nvPicPr>
        <p:blipFill rotWithShape="1">
          <a:blip r:embed="rId3">
            <a:alphaModFix amt="15000"/>
          </a:blip>
          <a:srcRect l="6099" t="21724" r="18317" b="14393"/>
          <a:stretch/>
        </p:blipFill>
        <p:spPr>
          <a:xfrm>
            <a:off x="0" y="24712"/>
            <a:ext cx="12192000" cy="6858000"/>
          </a:xfrm>
          <a:prstGeom prst="rect">
            <a:avLst/>
          </a:prstGeom>
          <a:noFill/>
          <a:ln>
            <a:noFill/>
          </a:ln>
        </p:spPr>
      </p:pic>
      <p:sp>
        <p:nvSpPr>
          <p:cNvPr id="144" name="Shape 144"/>
          <p:cNvSpPr txBox="1"/>
          <p:nvPr/>
        </p:nvSpPr>
        <p:spPr>
          <a:xfrm>
            <a:off x="0" y="1234208"/>
            <a:ext cx="12192000" cy="193899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b="1" spc="300" dirty="0">
                <a:solidFill>
                  <a:srgbClr val="FFFF00"/>
                </a:solidFill>
                <a:latin typeface="Gilroy ExtraBold" charset="0"/>
                <a:ea typeface="Gilroy ExtraBold" charset="0"/>
                <a:cs typeface="Gilroy ExtraBold" charset="0"/>
                <a:sym typeface="Arial"/>
              </a:rPr>
              <a:t>WE ARE OFA</a:t>
            </a:r>
          </a:p>
        </p:txBody>
      </p:sp>
      <p:sp>
        <p:nvSpPr>
          <p:cNvPr id="2" name="Rectangle 1"/>
          <p:cNvSpPr/>
          <p:nvPr/>
        </p:nvSpPr>
        <p:spPr>
          <a:xfrm>
            <a:off x="534224" y="2499662"/>
            <a:ext cx="11123558" cy="2000548"/>
          </a:xfrm>
          <a:prstGeom prst="rect">
            <a:avLst/>
          </a:prstGeom>
        </p:spPr>
        <p:txBody>
          <a:bodyPr wrap="none">
            <a:spAutoFit/>
          </a:bodyPr>
          <a:lstStyle/>
          <a:p>
            <a:pPr lvl="0" algn="ctr">
              <a:buSzPct val="25000"/>
            </a:pPr>
            <a:r>
              <a:rPr lang="en-US" sz="7000" b="1" dirty="0">
                <a:solidFill>
                  <a:schemeClr val="lt1"/>
                </a:solidFill>
                <a:latin typeface="Gilroy ExtraBold" charset="0"/>
                <a:ea typeface="Gilroy ExtraBold" charset="0"/>
                <a:cs typeface="Gilroy ExtraBold" charset="0"/>
              </a:rPr>
              <a:t>Local Issue Advocacy </a:t>
            </a:r>
          </a:p>
          <a:p>
            <a:pPr lvl="0" algn="ctr">
              <a:buSzPct val="25000"/>
            </a:pPr>
            <a:r>
              <a:rPr lang="en-US" sz="5400" b="1" dirty="0">
                <a:solidFill>
                  <a:schemeClr val="lt1"/>
                </a:solidFill>
                <a:latin typeface="Gilroy ExtraBold" charset="0"/>
                <a:ea typeface="Gilroy ExtraBold" charset="0"/>
                <a:cs typeface="Gilroy ExtraBold" charset="0"/>
              </a:rPr>
              <a:t>Foundations of Coalition Building </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888111"/>
            <a:ext cx="12192000" cy="1569660"/>
          </a:xfrm>
          <a:prstGeom prst="rect">
            <a:avLst/>
          </a:prstGeom>
          <a:noFill/>
        </p:spPr>
        <p:txBody>
          <a:bodyPr wrap="square" rtlCol="0">
            <a:spAutoFit/>
          </a:bodyPr>
          <a:lstStyle/>
          <a:p>
            <a:pPr algn="ctr"/>
            <a:r>
              <a:rPr lang="en-US" sz="9600" b="1" dirty="0">
                <a:solidFill>
                  <a:srgbClr val="FFFFFF"/>
                </a:solidFill>
                <a:latin typeface="Gilroy ExtraBold" charset="0"/>
                <a:ea typeface="Gilroy ExtraBold" charset="0"/>
                <a:cs typeface="Gilroy ExtraBold" charset="0"/>
              </a:rPr>
              <a:t>Insert application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04319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B50A5-E205-4348-B410-98305B6B3F74}"/>
              </a:ext>
            </a:extLst>
          </p:cNvPr>
          <p:cNvPicPr>
            <a:picLocks noChangeAspect="1"/>
          </p:cNvPicPr>
          <p:nvPr/>
        </p:nvPicPr>
        <p:blipFill rotWithShape="1">
          <a:blip r:embed="rId3">
            <a:alphaModFix amt="50000"/>
          </a:blip>
          <a:srcRect t="-14883" b="43750"/>
          <a:stretch/>
        </p:blipFill>
        <p:spPr>
          <a:xfrm>
            <a:off x="0" y="-1814513"/>
            <a:ext cx="12192000" cy="8672513"/>
          </a:xfrm>
          <a:prstGeom prst="rect">
            <a:avLst/>
          </a:prstGeom>
        </p:spPr>
      </p:pic>
      <p:sp>
        <p:nvSpPr>
          <p:cNvPr id="8" name="TextBox 7"/>
          <p:cNvSpPr txBox="1"/>
          <p:nvPr/>
        </p:nvSpPr>
        <p:spPr>
          <a:xfrm>
            <a:off x="1648762" y="1793412"/>
            <a:ext cx="9938767" cy="1015663"/>
          </a:xfrm>
          <a:prstGeom prst="rect">
            <a:avLst/>
          </a:prstGeom>
          <a:noFill/>
        </p:spPr>
        <p:txBody>
          <a:bodyPr wrap="square" rtlCol="0">
            <a:spAutoFit/>
          </a:bodyPr>
          <a:lstStyle/>
          <a:p>
            <a:r>
              <a:rPr lang="en-US" sz="6000" b="1" dirty="0">
                <a:solidFill>
                  <a:schemeClr val="bg1"/>
                </a:solidFill>
                <a:latin typeface="Gilroy ExtraBold" pitchFamily="2" charset="77"/>
                <a:ea typeface="Source Sans Pro" charset="0"/>
                <a:cs typeface="Source Sans Pro" charset="0"/>
              </a:rPr>
              <a:t>A tapestry of connections </a:t>
            </a:r>
          </a:p>
        </p:txBody>
      </p:sp>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7" name="Picture 6"/>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142151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906169"/>
            <a:ext cx="10676965" cy="1102353"/>
          </a:xfrm>
          <a:prstGeom prst="rect">
            <a:avLst/>
          </a:prstGeom>
          <a:noFill/>
        </p:spPr>
        <p:txBody>
          <a:bodyPr wrap="square" rtlCol="0">
            <a:spAutoFit/>
          </a:bodyPr>
          <a:lstStyle/>
          <a:p>
            <a:pPr algn="ctr">
              <a:lnSpc>
                <a:spcPct val="80000"/>
              </a:lnSpc>
            </a:pPr>
            <a:r>
              <a:rPr lang="en-US" sz="8000" b="1" dirty="0">
                <a:solidFill>
                  <a:schemeClr val="bg2"/>
                </a:solidFill>
                <a:latin typeface="Gilroy ExtraBold" charset="0"/>
                <a:ea typeface="Gilroy ExtraBold" charset="0"/>
                <a:cs typeface="Gilroy ExtraBold" charset="0"/>
              </a:rPr>
              <a:t>The conclusion</a:t>
            </a:r>
          </a:p>
        </p:txBody>
      </p:sp>
      <p:sp>
        <p:nvSpPr>
          <p:cNvPr id="2" name="Rectangle 1"/>
          <p:cNvSpPr/>
          <p:nvPr/>
        </p:nvSpPr>
        <p:spPr>
          <a:xfrm>
            <a:off x="-1" y="2737810"/>
            <a:ext cx="12192000" cy="412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2406" y="3467100"/>
            <a:ext cx="11787187" cy="1880195"/>
          </a:xfrm>
          <a:prstGeom prst="rect">
            <a:avLst/>
          </a:prstGeom>
        </p:spPr>
        <p:txBody>
          <a:bodyPr wrap="square">
            <a:spAutoFit/>
          </a:bodyPr>
          <a:lstStyle/>
          <a:p>
            <a:pPr algn="ctr">
              <a:lnSpc>
                <a:spcPct val="80000"/>
              </a:lnSpc>
            </a:pPr>
            <a:r>
              <a:rPr lang="en-US" sz="4800" dirty="0">
                <a:solidFill>
                  <a:schemeClr val="tx1"/>
                </a:solidFill>
                <a:latin typeface="Gilroy ExtraBold" charset="0"/>
                <a:ea typeface="Gilroy ExtraBold" charset="0"/>
                <a:cs typeface="Gilroy ExtraBold" charset="0"/>
              </a:rPr>
              <a:t>On October 27</a:t>
            </a:r>
            <a:r>
              <a:rPr lang="en-US" sz="4800" baseline="30000" dirty="0">
                <a:solidFill>
                  <a:schemeClr val="tx1"/>
                </a:solidFill>
                <a:latin typeface="Gilroy ExtraBold" charset="0"/>
                <a:ea typeface="Gilroy ExtraBold" charset="0"/>
                <a:cs typeface="Gilroy ExtraBold" charset="0"/>
              </a:rPr>
              <a:t>th</a:t>
            </a:r>
            <a:r>
              <a:rPr lang="en-US" sz="4800" dirty="0">
                <a:solidFill>
                  <a:schemeClr val="tx1"/>
                </a:solidFill>
                <a:latin typeface="Gilroy ExtraBold" charset="0"/>
                <a:ea typeface="Gilroy ExtraBold" charset="0"/>
                <a:cs typeface="Gilroy ExtraBold" charset="0"/>
              </a:rPr>
              <a:t>, Resolution 124 passed the Board of Aldermen of the City of St. Louis.</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1255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4879411" y="899030"/>
            <a:ext cx="9938767" cy="4832092"/>
          </a:xfrm>
          <a:prstGeom prst="rect">
            <a:avLst/>
          </a:prstGeom>
          <a:noFill/>
        </p:spPr>
        <p:txBody>
          <a:bodyPr wrap="square" rtlCol="0">
            <a:spAutoFit/>
          </a:bodyPr>
          <a:lstStyle/>
          <a:p>
            <a:r>
              <a:rPr lang="en-US" sz="2800" b="1" dirty="0">
                <a:solidFill>
                  <a:schemeClr val="bg1"/>
                </a:solidFill>
                <a:latin typeface="Source Sans Pro" charset="0"/>
                <a:ea typeface="Source Sans Pro" charset="0"/>
                <a:cs typeface="Source Sans Pro" charset="0"/>
              </a:rPr>
              <a:t>Look for people with the resources you need</a:t>
            </a:r>
          </a:p>
          <a:p>
            <a:endParaRPr lang="en-US" sz="2800" b="1" dirty="0">
              <a:solidFill>
                <a:schemeClr val="bg1"/>
              </a:solidFill>
              <a:latin typeface="Source Sans Pro" charset="0"/>
              <a:ea typeface="Source Sans Pro" charset="0"/>
              <a:cs typeface="Source Sans Pro" charset="0"/>
            </a:endParaRPr>
          </a:p>
          <a:p>
            <a:r>
              <a:rPr lang="en-US" sz="2800" b="1" dirty="0">
                <a:solidFill>
                  <a:schemeClr val="bg1"/>
                </a:solidFill>
                <a:latin typeface="Source Sans Pro" charset="0"/>
                <a:ea typeface="Source Sans Pro" charset="0"/>
                <a:cs typeface="Source Sans Pro" charset="0"/>
              </a:rPr>
              <a:t>Ask for advice</a:t>
            </a:r>
          </a:p>
          <a:p>
            <a:endParaRPr lang="en-US" sz="2800" b="1" dirty="0">
              <a:solidFill>
                <a:schemeClr val="bg1"/>
              </a:solidFill>
              <a:latin typeface="Source Sans Pro" charset="0"/>
              <a:ea typeface="Source Sans Pro" charset="0"/>
              <a:cs typeface="Source Sans Pro" charset="0"/>
            </a:endParaRPr>
          </a:p>
          <a:p>
            <a:r>
              <a:rPr lang="en-US" sz="2800" b="1" dirty="0">
                <a:solidFill>
                  <a:schemeClr val="bg1"/>
                </a:solidFill>
                <a:latin typeface="Source Sans Pro" charset="0"/>
                <a:ea typeface="Source Sans Pro" charset="0"/>
                <a:cs typeface="Source Sans Pro" charset="0"/>
              </a:rPr>
              <a:t>Show up – relationships are everything </a:t>
            </a:r>
          </a:p>
          <a:p>
            <a:endParaRPr lang="en-US" sz="2800" b="1" dirty="0">
              <a:solidFill>
                <a:schemeClr val="bg1"/>
              </a:solidFill>
              <a:latin typeface="Source Sans Pro" charset="0"/>
              <a:ea typeface="Source Sans Pro" charset="0"/>
              <a:cs typeface="Source Sans Pro" charset="0"/>
            </a:endParaRPr>
          </a:p>
          <a:p>
            <a:r>
              <a:rPr lang="en-US" sz="2800" b="1" dirty="0">
                <a:solidFill>
                  <a:schemeClr val="bg1"/>
                </a:solidFill>
                <a:latin typeface="Source Sans Pro" charset="0"/>
                <a:ea typeface="Source Sans Pro" charset="0"/>
                <a:cs typeface="Source Sans Pro" charset="0"/>
              </a:rPr>
              <a:t>Brainstorm contacts </a:t>
            </a:r>
          </a:p>
          <a:p>
            <a:endParaRPr lang="en-US" sz="2800" b="1" dirty="0">
              <a:solidFill>
                <a:schemeClr val="bg1"/>
              </a:solidFill>
              <a:latin typeface="Source Sans Pro" charset="0"/>
              <a:ea typeface="Source Sans Pro" charset="0"/>
              <a:cs typeface="Source Sans Pro" charset="0"/>
            </a:endParaRPr>
          </a:p>
          <a:p>
            <a:r>
              <a:rPr lang="en-US" sz="2800" b="1" dirty="0">
                <a:solidFill>
                  <a:schemeClr val="bg1"/>
                </a:solidFill>
                <a:latin typeface="Source Sans Pro" charset="0"/>
                <a:ea typeface="Source Sans Pro" charset="0"/>
                <a:cs typeface="Source Sans Pro" charset="0"/>
              </a:rPr>
              <a:t>Working together builds relationships</a:t>
            </a:r>
          </a:p>
          <a:p>
            <a:endParaRPr lang="en-US" sz="2800" b="1" dirty="0">
              <a:solidFill>
                <a:schemeClr val="bg1"/>
              </a:solidFill>
              <a:latin typeface="Source Sans Pro" charset="0"/>
              <a:ea typeface="Source Sans Pro" charset="0"/>
              <a:cs typeface="Source Sans Pro" charset="0"/>
            </a:endParaRPr>
          </a:p>
          <a:p>
            <a:r>
              <a:rPr lang="en-US" sz="2800" b="1" dirty="0">
                <a:solidFill>
                  <a:schemeClr val="bg1"/>
                </a:solidFill>
                <a:latin typeface="Source Sans Pro" charset="0"/>
                <a:ea typeface="Source Sans Pro" charset="0"/>
                <a:cs typeface="Source Sans Pro" charset="0"/>
              </a:rPr>
              <a:t>Partnerships and coalitions are everything </a:t>
            </a:r>
          </a:p>
        </p:txBody>
      </p:sp>
      <p:sp>
        <p:nvSpPr>
          <p:cNvPr id="9" name="Oval 8"/>
          <p:cNvSpPr/>
          <p:nvPr/>
        </p:nvSpPr>
        <p:spPr>
          <a:xfrm>
            <a:off x="3859003" y="899030"/>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3859003" y="1779358"/>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3778610" y="5300670"/>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6</a:t>
            </a:r>
          </a:p>
        </p:txBody>
      </p:sp>
      <p:sp>
        <p:nvSpPr>
          <p:cNvPr id="12" name="Oval 11">
            <a:extLst>
              <a:ext uri="{FF2B5EF4-FFF2-40B4-BE49-F238E27FC236}">
                <a16:creationId xmlns:a16="http://schemas.microsoft.com/office/drawing/2014/main" id="{C6A0E3C3-B20A-F04C-A19B-FC2292EF9315}"/>
              </a:ext>
            </a:extLst>
          </p:cNvPr>
          <p:cNvSpPr/>
          <p:nvPr/>
        </p:nvSpPr>
        <p:spPr>
          <a:xfrm>
            <a:off x="3825345" y="3540014"/>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sp>
        <p:nvSpPr>
          <p:cNvPr id="14" name="Oval 13">
            <a:extLst>
              <a:ext uri="{FF2B5EF4-FFF2-40B4-BE49-F238E27FC236}">
                <a16:creationId xmlns:a16="http://schemas.microsoft.com/office/drawing/2014/main" id="{8CAEB994-9480-8B48-83EA-A04B15099181}"/>
              </a:ext>
            </a:extLst>
          </p:cNvPr>
          <p:cNvSpPr/>
          <p:nvPr/>
        </p:nvSpPr>
        <p:spPr>
          <a:xfrm>
            <a:off x="3842675" y="2659686"/>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13" name="Picture 12"/>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7" name="Oval 16">
            <a:extLst>
              <a:ext uri="{FF2B5EF4-FFF2-40B4-BE49-F238E27FC236}">
                <a16:creationId xmlns:a16="http://schemas.microsoft.com/office/drawing/2014/main" id="{CD0094EA-1A39-CE45-A9CA-F5122B8CED45}"/>
              </a:ext>
            </a:extLst>
          </p:cNvPr>
          <p:cNvSpPr/>
          <p:nvPr/>
        </p:nvSpPr>
        <p:spPr>
          <a:xfrm>
            <a:off x="3778611" y="4420342"/>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5</a:t>
            </a:r>
          </a:p>
        </p:txBody>
      </p:sp>
      <p:sp>
        <p:nvSpPr>
          <p:cNvPr id="18" name="Shape 187">
            <a:extLst>
              <a:ext uri="{FF2B5EF4-FFF2-40B4-BE49-F238E27FC236}">
                <a16:creationId xmlns:a16="http://schemas.microsoft.com/office/drawing/2014/main" id="{E5025115-F789-0F4A-86BE-8FAFA9E37FF9}"/>
              </a:ext>
            </a:extLst>
          </p:cNvPr>
          <p:cNvSpPr txBox="1"/>
          <p:nvPr/>
        </p:nvSpPr>
        <p:spPr>
          <a:xfrm>
            <a:off x="92047" y="1071277"/>
            <a:ext cx="3429000" cy="207654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400" b="1" dirty="0">
                <a:solidFill>
                  <a:schemeClr val="lt1"/>
                </a:solidFill>
                <a:latin typeface="Gilroy ExtraBold" charset="0"/>
                <a:ea typeface="Gilroy ExtraBold" charset="0"/>
                <a:cs typeface="Gilroy ExtraBold" charset="0"/>
                <a:sym typeface="Arial"/>
              </a:rPr>
              <a:t>Best practices</a:t>
            </a:r>
          </a:p>
        </p:txBody>
      </p:sp>
    </p:spTree>
    <p:extLst>
      <p:ext uri="{BB962C8B-B14F-4D97-AF65-F5344CB8AC3E}">
        <p14:creationId xmlns:p14="http://schemas.microsoft.com/office/powerpoint/2010/main" val="253790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1370706640"/>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Case Study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Q &amp; A with Mr. Page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25360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195943" y="1342862"/>
            <a:ext cx="12192000" cy="3785652"/>
          </a:xfrm>
          <a:prstGeom prst="rect">
            <a:avLst/>
          </a:prstGeom>
          <a:noFill/>
        </p:spPr>
        <p:txBody>
          <a:bodyPr wrap="square" rtlCol="0">
            <a:spAutoFit/>
          </a:bodyPr>
          <a:lstStyle/>
          <a:p>
            <a:pPr algn="ctr"/>
            <a:r>
              <a:rPr lang="en-US" sz="12000" b="1" dirty="0">
                <a:solidFill>
                  <a:srgbClr val="FFFFFF"/>
                </a:solidFill>
                <a:latin typeface="Gilroy ExtraBold" charset="0"/>
                <a:ea typeface="Gilroy ExtraBold" charset="0"/>
                <a:cs typeface="Gilroy ExtraBold" charset="0"/>
              </a:rPr>
              <a:t>Q&amp;A with Mr. Page</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515343" y="6569400"/>
            <a:ext cx="653212" cy="253432"/>
          </a:xfrm>
          <a:prstGeom prst="rect">
            <a:avLst/>
          </a:prstGeom>
          <a:effectLst/>
        </p:spPr>
      </p:pic>
    </p:spTree>
    <p:extLst>
      <p:ext uri="{BB962C8B-B14F-4D97-AF65-F5344CB8AC3E}">
        <p14:creationId xmlns:p14="http://schemas.microsoft.com/office/powerpoint/2010/main" val="381255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181281820"/>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Case Study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Application of key concepts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4159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888111"/>
            <a:ext cx="12192000" cy="3046988"/>
          </a:xfrm>
          <a:prstGeom prst="rect">
            <a:avLst/>
          </a:prstGeom>
          <a:noFill/>
        </p:spPr>
        <p:txBody>
          <a:bodyPr wrap="square" rtlCol="0">
            <a:spAutoFit/>
          </a:bodyPr>
          <a:lstStyle/>
          <a:p>
            <a:pPr algn="ctr"/>
            <a:r>
              <a:rPr lang="en-US" sz="9600" b="1" dirty="0">
                <a:solidFill>
                  <a:srgbClr val="FFFFFF"/>
                </a:solidFill>
                <a:latin typeface="Gilroy ExtraBold" charset="0"/>
                <a:ea typeface="Gilroy ExtraBold" charset="0"/>
                <a:cs typeface="Gilroy ExtraBold" charset="0"/>
              </a:rPr>
              <a:t>Insert homework picture</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82752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80951" y="1356936"/>
            <a:ext cx="5997944" cy="447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r>
              <a:rPr lang="en-US" sz="2400" b="1" dirty="0">
                <a:solidFill>
                  <a:srgbClr val="050000"/>
                </a:solidFill>
                <a:latin typeface="Source Sans Pro" charset="0"/>
                <a:ea typeface="Source Sans Pro" charset="0"/>
                <a:cs typeface="Source Sans Pro" charset="0"/>
              </a:rPr>
              <a:t>Think about what brought you to this work.	</a:t>
            </a:r>
          </a:p>
          <a:p>
            <a:pPr marL="1085850" lvl="1" indent="-342900">
              <a:buFont typeface="Arial" charset="0"/>
              <a:buChar char="•"/>
            </a:pPr>
            <a:r>
              <a:rPr lang="en-US" sz="2400" dirty="0">
                <a:solidFill>
                  <a:srgbClr val="050000"/>
                </a:solidFill>
                <a:latin typeface="Source Sans Pro" charset="0"/>
                <a:ea typeface="Source Sans Pro" charset="0"/>
                <a:cs typeface="Source Sans Pro" charset="0"/>
              </a:rPr>
              <a:t>How would you currently describe the problem that your community is facing?</a:t>
            </a:r>
          </a:p>
          <a:p>
            <a:pPr lvl="1" indent="0"/>
            <a:endParaRPr lang="en-US" sz="2400" dirty="0">
              <a:solidFill>
                <a:srgbClr val="050000"/>
              </a:solidFill>
              <a:latin typeface="Source Sans Pro" charset="0"/>
              <a:ea typeface="Source Sans Pro" charset="0"/>
              <a:cs typeface="Source Sans Pro" charset="0"/>
            </a:endParaRPr>
          </a:p>
          <a:p>
            <a:pPr marL="1085850" lvl="1" indent="-342900">
              <a:buFont typeface="Arial" charset="0"/>
              <a:buChar char="•"/>
            </a:pPr>
            <a:r>
              <a:rPr lang="en-US" sz="2400" dirty="0">
                <a:solidFill>
                  <a:srgbClr val="050000"/>
                </a:solidFill>
                <a:latin typeface="Source Sans Pro" charset="0"/>
                <a:ea typeface="Source Sans Pro" charset="0"/>
                <a:cs typeface="Source Sans Pro" charset="0"/>
              </a:rPr>
              <a:t>How would you describe the issue you are working on?</a:t>
            </a:r>
          </a:p>
          <a:p>
            <a:pPr marL="1085850" lvl="1" indent="-342900">
              <a:buFont typeface="Arial" charset="0"/>
              <a:buChar char="•"/>
            </a:pPr>
            <a:endParaRPr lang="en-US" sz="2400" dirty="0">
              <a:solidFill>
                <a:srgbClr val="050000"/>
              </a:solidFill>
              <a:latin typeface="Source Sans Pro" charset="0"/>
              <a:ea typeface="Source Sans Pro" charset="0"/>
              <a:cs typeface="Source Sans Pro" charset="0"/>
            </a:endParaRPr>
          </a:p>
          <a:p>
            <a:pPr marL="1085850" lvl="1" indent="-342900">
              <a:buFont typeface="Arial" charset="0"/>
              <a:buChar char="•"/>
            </a:pPr>
            <a:r>
              <a:rPr lang="en-US" sz="2400" dirty="0">
                <a:solidFill>
                  <a:srgbClr val="050000"/>
                </a:solidFill>
                <a:latin typeface="Source Sans Pro" charset="0"/>
                <a:ea typeface="Source Sans Pro" charset="0"/>
                <a:cs typeface="Source Sans Pro" charset="0"/>
              </a:rPr>
              <a:t>Type your answers </a:t>
            </a:r>
            <a:r>
              <a:rPr lang="en-US" sz="2400" b="1" dirty="0">
                <a:solidFill>
                  <a:srgbClr val="050000"/>
                </a:solidFill>
                <a:latin typeface="Source Sans Pro" charset="0"/>
                <a:ea typeface="Source Sans Pro" charset="0"/>
                <a:cs typeface="Source Sans Pro" charset="0"/>
              </a:rPr>
              <a:t>on this google doc</a:t>
            </a:r>
            <a:r>
              <a:rPr lang="en-US" sz="2400" dirty="0">
                <a:solidFill>
                  <a:srgbClr val="050000"/>
                </a:solidFill>
                <a:latin typeface="Source Sans Pro" charset="0"/>
                <a:ea typeface="Source Sans Pro" charset="0"/>
                <a:cs typeface="Source Sans Pro" charset="0"/>
              </a:rPr>
              <a:t>, and be ready to share!</a:t>
            </a:r>
          </a:p>
          <a:p>
            <a:pPr lvl="1" indent="0"/>
            <a:endParaRPr lang="en-US" sz="2400" dirty="0">
              <a:solidFill>
                <a:srgbClr val="050000"/>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1244742" y="1172244"/>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bg2"/>
                </a:solidFill>
                <a:latin typeface="Gilroy ExtraBold" charset="0"/>
                <a:ea typeface="Gilroy ExtraBold" charset="0"/>
                <a:cs typeface="Gilroy ExtraBold"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7473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757517" y="2626842"/>
            <a:ext cx="10676965" cy="1607363"/>
          </a:xfrm>
          <a:prstGeom prst="rect">
            <a:avLst/>
          </a:prstGeom>
          <a:noFill/>
        </p:spPr>
        <p:txBody>
          <a:bodyPr wrap="square" rtlCol="0">
            <a:spAutoFit/>
          </a:bodyPr>
          <a:lstStyle/>
          <a:p>
            <a:pPr algn="ctr">
              <a:lnSpc>
                <a:spcPct val="80000"/>
              </a:lnSpc>
            </a:pPr>
            <a:r>
              <a:rPr lang="en-US" sz="12000" b="1" dirty="0">
                <a:solidFill>
                  <a:schemeClr val="bg1"/>
                </a:solidFill>
                <a:latin typeface="Gilroy ExtraBold" charset="0"/>
                <a:ea typeface="Gilroy ExtraBold" charset="0"/>
                <a:cs typeface="Gilroy ExtraBold" charset="0"/>
              </a:rPr>
              <a:t>Group share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3840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 for</a:t>
            </a:r>
          </a:p>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this session</a:t>
            </a:r>
          </a:p>
        </p:txBody>
      </p:sp>
      <p:sp>
        <p:nvSpPr>
          <p:cNvPr id="3" name="Oval 2"/>
          <p:cNvSpPr/>
          <p:nvPr/>
        </p:nvSpPr>
        <p:spPr>
          <a:xfrm>
            <a:off x="5151315" y="120759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7" name="Rectangle 6">
            <a:extLst>
              <a:ext uri="{FF2B5EF4-FFF2-40B4-BE49-F238E27FC236}">
                <a16:creationId xmlns:a16="http://schemas.microsoft.com/office/drawing/2014/main" id="{F8C19855-8A35-1A40-ADBB-4588C4D3D98B}"/>
              </a:ext>
            </a:extLst>
          </p:cNvPr>
          <p:cNvSpPr>
            <a:spLocks noChangeArrowheads="1"/>
          </p:cNvSpPr>
          <p:nvPr/>
        </p:nvSpPr>
        <p:spPr bwMode="auto">
          <a:xfrm>
            <a:off x="5946098" y="767323"/>
            <a:ext cx="5166350" cy="5043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Understand </a:t>
            </a:r>
            <a:r>
              <a:rPr lang="en-US" altLang="en-US" sz="2500" dirty="0">
                <a:solidFill>
                  <a:schemeClr val="tx1"/>
                </a:solidFill>
                <a:latin typeface="Source Sans Pro" charset="0"/>
                <a:ea typeface="Source Sans Pro" charset="0"/>
                <a:cs typeface="Source Sans Pro" charset="0"/>
              </a:rPr>
              <a:t>the foundations of effective coalition building </a:t>
            </a:r>
          </a:p>
          <a:p>
            <a:endParaRPr lang="en-US" altLang="en-US" sz="2500" b="1" dirty="0">
              <a:solidFill>
                <a:schemeClr val="tx1"/>
              </a:solidFill>
              <a:latin typeface="Source Sans Pro" charset="0"/>
              <a:ea typeface="Source Sans Pro" charset="0"/>
              <a:cs typeface="Source Sans Pro" charset="0"/>
            </a:endParaRPr>
          </a:p>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Apply </a:t>
            </a:r>
            <a:r>
              <a:rPr lang="en-US" altLang="en-US" sz="2500" dirty="0">
                <a:solidFill>
                  <a:schemeClr val="tx1"/>
                </a:solidFill>
                <a:latin typeface="Source Sans Pro" charset="0"/>
                <a:ea typeface="Source Sans Pro" charset="0"/>
                <a:cs typeface="Source Sans Pro" charset="0"/>
              </a:rPr>
              <a:t>these foundations to generate a plan to build a coalition </a:t>
            </a:r>
          </a:p>
          <a:p>
            <a:endParaRPr lang="en-US" altLang="en-US" sz="2500" b="1" dirty="0">
              <a:solidFill>
                <a:schemeClr val="tx1"/>
              </a:solidFill>
              <a:latin typeface="Source Sans Pro" charset="0"/>
              <a:ea typeface="Source Sans Pro" charset="0"/>
              <a:cs typeface="Source Sans Pro" charset="0"/>
            </a:endParaRPr>
          </a:p>
          <a:p>
            <a:endParaRPr lang="en-US" altLang="en-US" sz="2500" b="1"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Feel </a:t>
            </a:r>
            <a:r>
              <a:rPr lang="en-US" altLang="en-US" sz="2500" dirty="0">
                <a:solidFill>
                  <a:schemeClr val="tx1"/>
                </a:solidFill>
                <a:latin typeface="Source Sans Pro" charset="0"/>
                <a:ea typeface="Source Sans Pro" charset="0"/>
                <a:cs typeface="Source Sans Pro" charset="0"/>
              </a:rPr>
              <a:t>a sense of community with the group</a:t>
            </a: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8" name="Oval 7">
            <a:extLst>
              <a:ext uri="{FF2B5EF4-FFF2-40B4-BE49-F238E27FC236}">
                <a16:creationId xmlns:a16="http://schemas.microsoft.com/office/drawing/2014/main" id="{5E1FD12E-D6C4-E448-B764-B88B7661DC4B}"/>
              </a:ext>
            </a:extLst>
          </p:cNvPr>
          <p:cNvSpPr/>
          <p:nvPr/>
        </p:nvSpPr>
        <p:spPr>
          <a:xfrm>
            <a:off x="5151315" y="273909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a:extLst>
              <a:ext uri="{FF2B5EF4-FFF2-40B4-BE49-F238E27FC236}">
                <a16:creationId xmlns:a16="http://schemas.microsoft.com/office/drawing/2014/main" id="{A2D64B9C-BC7B-2C40-8B66-5001556E8755}"/>
              </a:ext>
            </a:extLst>
          </p:cNvPr>
          <p:cNvSpPr/>
          <p:nvPr/>
        </p:nvSpPr>
        <p:spPr>
          <a:xfrm>
            <a:off x="5151315" y="423655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5687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3948534658"/>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Case Study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with Mr. Page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Synthesis</a:t>
                      </a:r>
                      <a:r>
                        <a:rPr lang="en-US" sz="2200" b="0" dirty="0">
                          <a:solidFill>
                            <a:schemeClr val="tx1"/>
                          </a:solidFill>
                          <a:latin typeface="Source Sans Pro" charset="0"/>
                          <a:ea typeface="Source Sans Pro" charset="0"/>
                          <a:cs typeface="Source Sans Pro" charset="0"/>
                        </a:rPr>
                        <a:t>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880563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608922"/>
            <a:ext cx="12192000" cy="2219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4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074295" y="4011761"/>
            <a:ext cx="10043409" cy="2209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4400" b="1" dirty="0">
                <a:solidFill>
                  <a:schemeClr val="tx1"/>
                </a:solidFill>
                <a:latin typeface="Gilroy ExtraBold" charset="0"/>
                <a:ea typeface="Gilroy ExtraBold" charset="0"/>
                <a:cs typeface="Gilroy ExtraBold" charset="0"/>
              </a:rPr>
              <a:t>What is your next step in building a coalition?</a:t>
            </a:r>
          </a:p>
          <a:p>
            <a:pPr algn="ctr">
              <a:lnSpc>
                <a:spcPct val="80000"/>
              </a:lnSpc>
            </a:pPr>
            <a:endParaRPr lang="en-US" altLang="en-US" sz="4400" b="1" dirty="0">
              <a:solidFill>
                <a:schemeClr val="tx1"/>
              </a:solidFill>
              <a:latin typeface="Gilroy ExtraBold" charset="0"/>
              <a:ea typeface="Gilroy ExtraBold" charset="0"/>
              <a:cs typeface="Gilroy ExtraBold" charset="0"/>
            </a:endParaRPr>
          </a:p>
          <a:p>
            <a:pPr algn="ctr">
              <a:lnSpc>
                <a:spcPct val="80000"/>
              </a:lnSpc>
            </a:pPr>
            <a:r>
              <a:rPr lang="en-US" altLang="en-US" sz="4400" b="1" dirty="0">
                <a:solidFill>
                  <a:schemeClr val="tx1"/>
                </a:solidFill>
                <a:latin typeface="Gilroy ExtraBold" charset="0"/>
                <a:ea typeface="Gilroy ExtraBold" charset="0"/>
                <a:cs typeface="Gilroy ExtraBold" charset="0"/>
              </a:rPr>
              <a:t>What challenges do you foresee? </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476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0" y="2407258"/>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Next session</a:t>
            </a:r>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8362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966863"/>
            <a:ext cx="12192000" cy="3640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6500" b="1" dirty="0">
                <a:solidFill>
                  <a:schemeClr val="bg2"/>
                </a:solidFill>
                <a:latin typeface="Gilroy ExtraBold" charset="0"/>
                <a:ea typeface="Gilroy ExtraBold" charset="0"/>
                <a:cs typeface="Gilroy ExtraBold" charset="0"/>
              </a:rPr>
              <a:t>Thank you for joining </a:t>
            </a:r>
          </a:p>
          <a:p>
            <a:pPr algn="ctr">
              <a:lnSpc>
                <a:spcPct val="90000"/>
              </a:lnSpc>
            </a:pPr>
            <a:r>
              <a:rPr lang="en-US" sz="6500" b="1" dirty="0">
                <a:solidFill>
                  <a:schemeClr val="bg2"/>
                </a:solidFill>
                <a:latin typeface="Gilroy ExtraBold" charset="0"/>
                <a:ea typeface="Gilroy ExtraBold" charset="0"/>
                <a:cs typeface="Gilroy ExtraBold" charset="0"/>
              </a:rPr>
              <a:t>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3"/>
          </p:cNvPr>
          <p:cNvSpPr/>
          <p:nvPr/>
        </p:nvSpPr>
        <p:spPr>
          <a:xfrm>
            <a:off x="4145726" y="5013507"/>
            <a:ext cx="3900548" cy="809534"/>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500" b="1" dirty="0" err="1">
                <a:solidFill>
                  <a:schemeClr val="tx1"/>
                </a:solidFill>
                <a:latin typeface="Gilroy ExtraBold" charset="0"/>
                <a:ea typeface="Gilroy ExtraBold" charset="0"/>
                <a:cs typeface="Gilroy ExtraBold" charset="0"/>
              </a:rPr>
              <a:t>bit.ly</a:t>
            </a:r>
            <a:r>
              <a:rPr lang="en-US" sz="2500" b="1">
                <a:solidFill>
                  <a:schemeClr val="tx1"/>
                </a:solidFill>
                <a:latin typeface="Gilroy ExtraBold" charset="0"/>
                <a:ea typeface="Gilroy ExtraBold" charset="0"/>
                <a:cs typeface="Gilroy ExtraBold" charset="0"/>
              </a:rPr>
              <a:t>/</a:t>
            </a:r>
            <a:endParaRPr lang="en-US" sz="2500" b="1" dirty="0">
              <a:solidFill>
                <a:schemeClr val="tx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526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3158609385"/>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1"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Case Study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with Mr. Page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Synthesis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966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2"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535579"/>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WE MUST KNOW THESE ANSWERS DEEPLY. </a:t>
            </a:r>
          </a:p>
        </p:txBody>
      </p:sp>
      <p:graphicFrame>
        <p:nvGraphicFramePr>
          <p:cNvPr id="3" name="Table 2">
            <a:extLst>
              <a:ext uri="{FF2B5EF4-FFF2-40B4-BE49-F238E27FC236}">
                <a16:creationId xmlns:a16="http://schemas.microsoft.com/office/drawing/2014/main" id="{399925EF-A73D-7941-A24A-6F3C8B3AA9AE}"/>
              </a:ext>
            </a:extLst>
          </p:cNvPr>
          <p:cNvGraphicFramePr>
            <a:graphicFrameLocks noGrp="1"/>
          </p:cNvGraphicFramePr>
          <p:nvPr>
            <p:extLst/>
          </p:nvPr>
        </p:nvGraphicFramePr>
        <p:xfrm>
          <a:off x="1919452" y="1474294"/>
          <a:ext cx="8353096" cy="4729933"/>
        </p:xfrm>
        <a:graphic>
          <a:graphicData uri="http://schemas.openxmlformats.org/drawingml/2006/table">
            <a:tbl>
              <a:tblPr/>
              <a:tblGrid>
                <a:gridCol w="4176548">
                  <a:extLst>
                    <a:ext uri="{9D8B030D-6E8A-4147-A177-3AD203B41FA5}">
                      <a16:colId xmlns:a16="http://schemas.microsoft.com/office/drawing/2014/main" val="4167306634"/>
                    </a:ext>
                  </a:extLst>
                </a:gridCol>
                <a:gridCol w="4176548">
                  <a:extLst>
                    <a:ext uri="{9D8B030D-6E8A-4147-A177-3AD203B41FA5}">
                      <a16:colId xmlns:a16="http://schemas.microsoft.com/office/drawing/2014/main" val="3877024904"/>
                    </a:ext>
                  </a:extLst>
                </a:gridCol>
              </a:tblGrid>
              <a:tr h="359595">
                <a:tc>
                  <a:txBody>
                    <a:bodyPr/>
                    <a:lstStyle/>
                    <a:p>
                      <a:pPr algn="ctr" rtl="0" fontAlgn="t">
                        <a:spcBef>
                          <a:spcPts val="0"/>
                        </a:spcBef>
                        <a:spcAft>
                          <a:spcPts val="0"/>
                        </a:spcAft>
                      </a:pPr>
                      <a:r>
                        <a:rPr lang="en-US" sz="2400" b="1" i="0" u="none" strike="noStrike">
                          <a:solidFill>
                            <a:schemeClr val="bg1"/>
                          </a:solidFill>
                          <a:effectLst/>
                          <a:latin typeface="Gilroy ExtraBold" pitchFamily="2" charset="77"/>
                        </a:rPr>
                        <a:t>Question</a:t>
                      </a:r>
                      <a:endParaRPr lang="en-US" sz="32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400" b="1" i="0" u="none" strike="noStrike" dirty="0">
                          <a:solidFill>
                            <a:schemeClr val="bg1"/>
                          </a:solidFill>
                          <a:effectLst/>
                          <a:latin typeface="Gilroy ExtraBold" pitchFamily="2" charset="77"/>
                        </a:rPr>
                        <a:t>Rating</a:t>
                      </a:r>
                      <a:endParaRPr lang="en-US" sz="3200" b="1" i="0" dirty="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495061"/>
                  </a:ext>
                </a:extLst>
              </a:tr>
              <a:tr h="675791">
                <a:tc>
                  <a:txBody>
                    <a:bodyPr/>
                    <a:lstStyle/>
                    <a:p>
                      <a:pPr rtl="0" fontAlgn="t">
                        <a:spcBef>
                          <a:spcPts val="0"/>
                        </a:spcBef>
                        <a:spcAft>
                          <a:spcPts val="0"/>
                        </a:spcAft>
                      </a:pPr>
                      <a:r>
                        <a:rPr lang="en-US" sz="2000" b="1" i="0" u="none" strike="noStrike">
                          <a:solidFill>
                            <a:schemeClr val="bg1"/>
                          </a:solidFill>
                          <a:effectLst/>
                          <a:latin typeface="Gilroy ExtraBold" pitchFamily="2" charset="77"/>
                        </a:rPr>
                        <a:t>Who is affected by the issue?</a:t>
                      </a:r>
                      <a:endParaRPr lang="en-US" sz="28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633570"/>
                  </a:ext>
                </a:extLst>
              </a:tr>
              <a:tr h="675791">
                <a:tc>
                  <a:txBody>
                    <a:bodyPr/>
                    <a:lstStyle/>
                    <a:p>
                      <a:pPr rtl="0" fontAlgn="t">
                        <a:spcBef>
                          <a:spcPts val="0"/>
                        </a:spcBef>
                        <a:spcAft>
                          <a:spcPts val="0"/>
                        </a:spcAft>
                      </a:pPr>
                      <a:r>
                        <a:rPr lang="en-US" sz="2000" b="1" i="0" u="none" strike="noStrike">
                          <a:solidFill>
                            <a:schemeClr val="bg1"/>
                          </a:solidFill>
                          <a:effectLst/>
                          <a:latin typeface="Gilroy ExtraBold" pitchFamily="2" charset="77"/>
                        </a:rPr>
                        <a:t>What are the consequences of the issue?</a:t>
                      </a:r>
                      <a:endParaRPr lang="en-US" sz="28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a:effectLst/>
                        </a:rPr>
                      </a:b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084001"/>
                  </a:ext>
                </a:extLst>
              </a:tr>
              <a:tr h="675791">
                <a:tc>
                  <a:txBody>
                    <a:bodyPr/>
                    <a:lstStyle/>
                    <a:p>
                      <a:pPr rtl="0" fontAlgn="t">
                        <a:spcBef>
                          <a:spcPts val="0"/>
                        </a:spcBef>
                        <a:spcAft>
                          <a:spcPts val="0"/>
                        </a:spcAft>
                      </a:pPr>
                      <a:r>
                        <a:rPr lang="en-US" sz="2000" b="1" i="0" u="none" strike="noStrike">
                          <a:solidFill>
                            <a:schemeClr val="bg1"/>
                          </a:solidFill>
                          <a:effectLst/>
                          <a:latin typeface="Gilroy ExtraBold" pitchFamily="2" charset="77"/>
                        </a:rPr>
                        <a:t>What is the economic impact of the issue?</a:t>
                      </a:r>
                      <a:endParaRPr lang="en-US" sz="28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a:effectLst/>
                        </a:rPr>
                      </a:b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594020"/>
                  </a:ext>
                </a:extLst>
              </a:tr>
              <a:tr h="675791">
                <a:tc>
                  <a:txBody>
                    <a:bodyPr/>
                    <a:lstStyle/>
                    <a:p>
                      <a:pPr rtl="0" fontAlgn="t">
                        <a:spcBef>
                          <a:spcPts val="0"/>
                        </a:spcBef>
                        <a:spcAft>
                          <a:spcPts val="0"/>
                        </a:spcAft>
                      </a:pPr>
                      <a:r>
                        <a:rPr lang="en-US" sz="2000" b="1" i="0" u="none" strike="noStrike">
                          <a:solidFill>
                            <a:schemeClr val="bg1"/>
                          </a:solidFill>
                          <a:effectLst/>
                          <a:latin typeface="Gilroy ExtraBold" pitchFamily="2" charset="77"/>
                        </a:rPr>
                        <a:t>What are the barriers?</a:t>
                      </a:r>
                      <a:endParaRPr lang="en-US" sz="28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a:effectLst/>
                        </a:rPr>
                      </a:b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449836"/>
                  </a:ext>
                </a:extLst>
              </a:tr>
              <a:tr h="675791">
                <a:tc>
                  <a:txBody>
                    <a:bodyPr/>
                    <a:lstStyle/>
                    <a:p>
                      <a:pPr rtl="0" fontAlgn="t">
                        <a:spcBef>
                          <a:spcPts val="0"/>
                        </a:spcBef>
                        <a:spcAft>
                          <a:spcPts val="0"/>
                        </a:spcAft>
                      </a:pPr>
                      <a:r>
                        <a:rPr lang="en-US" sz="2000" b="1" i="0" u="none" strike="noStrike">
                          <a:solidFill>
                            <a:schemeClr val="bg1"/>
                          </a:solidFill>
                          <a:effectLst/>
                          <a:latin typeface="Gilroy ExtraBold" pitchFamily="2" charset="77"/>
                        </a:rPr>
                        <a:t>What are the resources?</a:t>
                      </a:r>
                      <a:endParaRPr lang="en-US" sz="2800" b="1" i="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a:effectLst/>
                        </a:rPr>
                      </a:b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597329"/>
                  </a:ext>
                </a:extLst>
              </a:tr>
              <a:tr h="675791">
                <a:tc>
                  <a:txBody>
                    <a:bodyPr/>
                    <a:lstStyle/>
                    <a:p>
                      <a:pPr rtl="0" fontAlgn="t">
                        <a:spcBef>
                          <a:spcPts val="0"/>
                        </a:spcBef>
                        <a:spcAft>
                          <a:spcPts val="0"/>
                        </a:spcAft>
                      </a:pPr>
                      <a:r>
                        <a:rPr lang="en-US" sz="2000" b="1" i="0" u="none" strike="noStrike" dirty="0">
                          <a:solidFill>
                            <a:schemeClr val="bg1"/>
                          </a:solidFill>
                          <a:effectLst/>
                          <a:latin typeface="Gilroy ExtraBold" pitchFamily="2" charset="77"/>
                        </a:rPr>
                        <a:t>What is the history of the issue in your community?</a:t>
                      </a:r>
                      <a:endParaRPr lang="en-US" sz="2800" b="1" i="0" dirty="0">
                        <a:solidFill>
                          <a:schemeClr val="bg1"/>
                        </a:solidFill>
                        <a:effectLst/>
                        <a:latin typeface="Gilroy ExtraBold" pitchFamily="2" charset="77"/>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dirty="0">
                          <a:effectLst/>
                        </a:rPr>
                      </a:b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936303"/>
                  </a:ext>
                </a:extLst>
              </a:tr>
            </a:tbl>
          </a:graphicData>
        </a:graphic>
      </p:graphicFrame>
      <p:sp>
        <p:nvSpPr>
          <p:cNvPr id="4" name="Rectangle 1">
            <a:extLst>
              <a:ext uri="{FF2B5EF4-FFF2-40B4-BE49-F238E27FC236}">
                <a16:creationId xmlns:a16="http://schemas.microsoft.com/office/drawing/2014/main" id="{1471301B-E980-7E46-AB50-55521462DD5D}"/>
              </a:ext>
            </a:extLst>
          </p:cNvPr>
          <p:cNvSpPr>
            <a:spLocks noChangeArrowheads="1"/>
          </p:cNvSpPr>
          <p:nvPr/>
        </p:nvSpPr>
        <p:spPr bwMode="auto">
          <a:xfrm>
            <a:off x="1919452" y="1547446"/>
            <a:ext cx="171345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648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035939"/>
            <a:ext cx="12192000" cy="286232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What have you learned about your issue since our workshop last week?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11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888111"/>
            <a:ext cx="12192000" cy="1569660"/>
          </a:xfrm>
          <a:prstGeom prst="rect">
            <a:avLst/>
          </a:prstGeom>
          <a:noFill/>
        </p:spPr>
        <p:txBody>
          <a:bodyPr wrap="square" rtlCol="0">
            <a:spAutoFit/>
          </a:bodyPr>
          <a:lstStyle/>
          <a:p>
            <a:pPr algn="ctr"/>
            <a:r>
              <a:rPr lang="en-US" sz="9600" b="1" dirty="0">
                <a:solidFill>
                  <a:srgbClr val="FFFFFF"/>
                </a:solidFill>
                <a:latin typeface="Gilroy ExtraBold" charset="0"/>
                <a:ea typeface="Gilroy ExtraBold" charset="0"/>
                <a:cs typeface="Gilroy ExtraBold" charset="0"/>
              </a:rPr>
              <a:t>Learning Journey </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8480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74336" y="1186927"/>
            <a:ext cx="6742626"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Introductions; advocacy overview</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a:t>
            </a:r>
            <a:r>
              <a:rPr lang="en-US" altLang="en-US" sz="2500" b="1" dirty="0">
                <a:solidFill>
                  <a:schemeClr val="tx1"/>
                </a:solidFill>
                <a:latin typeface="Source Sans Pro" charset="0"/>
                <a:ea typeface="Source Sans Pro" charset="0"/>
                <a:cs typeface="Source Sans Pro" charset="0"/>
              </a:rPr>
              <a:t>Foundations of coalition building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Identifying legislation</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20149" y="1186927"/>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43431472"/>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19360</TotalTime>
  <Words>1247</Words>
  <Application>Microsoft Macintosh PowerPoint</Application>
  <PresentationFormat>Widescreen</PresentationFormat>
  <Paragraphs>343</Paragraphs>
  <Slides>43</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Gill Sans</vt:lpstr>
      <vt:lpstr>Gilroy ExtraBold</vt:lpstr>
      <vt:lpstr>Open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382</cp:revision>
  <dcterms:modified xsi:type="dcterms:W3CDTF">2019-03-03T00:31:09Z</dcterms:modified>
</cp:coreProperties>
</file>