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1493" r:id="rId2"/>
    <p:sldId id="1682" r:id="rId3"/>
    <p:sldId id="1640" r:id="rId4"/>
    <p:sldId id="1641" r:id="rId5"/>
    <p:sldId id="1642" r:id="rId6"/>
    <p:sldId id="1644" r:id="rId7"/>
    <p:sldId id="1645" r:id="rId8"/>
    <p:sldId id="1714" r:id="rId9"/>
    <p:sldId id="1692" r:id="rId10"/>
    <p:sldId id="1691" r:id="rId11"/>
    <p:sldId id="1704" r:id="rId12"/>
    <p:sldId id="1705" r:id="rId13"/>
    <p:sldId id="1715" r:id="rId14"/>
    <p:sldId id="1716" r:id="rId15"/>
    <p:sldId id="1718" r:id="rId16"/>
    <p:sldId id="1717" r:id="rId17"/>
    <p:sldId id="1707" r:id="rId18"/>
    <p:sldId id="1736" r:id="rId19"/>
    <p:sldId id="1737" r:id="rId20"/>
    <p:sldId id="1735" r:id="rId21"/>
    <p:sldId id="1720" r:id="rId22"/>
    <p:sldId id="1719" r:id="rId23"/>
    <p:sldId id="1721" r:id="rId24"/>
    <p:sldId id="1722" r:id="rId25"/>
    <p:sldId id="1723" r:id="rId26"/>
    <p:sldId id="1724" r:id="rId27"/>
    <p:sldId id="1725" r:id="rId28"/>
    <p:sldId id="1726" r:id="rId29"/>
    <p:sldId id="1727" r:id="rId30"/>
    <p:sldId id="1728" r:id="rId31"/>
    <p:sldId id="1738" r:id="rId32"/>
    <p:sldId id="1729" r:id="rId33"/>
    <p:sldId id="1739" r:id="rId34"/>
    <p:sldId id="1730" r:id="rId35"/>
    <p:sldId id="1740" r:id="rId36"/>
    <p:sldId id="1731" r:id="rId37"/>
    <p:sldId id="1741" r:id="rId38"/>
    <p:sldId id="1732" r:id="rId39"/>
    <p:sldId id="1733" r:id="rId40"/>
    <p:sldId id="1734" r:id="rId41"/>
    <p:sldId id="1710" r:id="rId42"/>
    <p:sldId id="1755" r:id="rId43"/>
    <p:sldId id="1748" r:id="rId44"/>
    <p:sldId id="1749" r:id="rId45"/>
    <p:sldId id="1750" r:id="rId46"/>
    <p:sldId id="1752" r:id="rId47"/>
    <p:sldId id="1753" r:id="rId48"/>
    <p:sldId id="1751" r:id="rId49"/>
    <p:sldId id="1754" r:id="rId50"/>
    <p:sldId id="1756" r:id="rId51"/>
    <p:sldId id="1757" r:id="rId52"/>
    <p:sldId id="1758" r:id="rId53"/>
    <p:sldId id="1759" r:id="rId54"/>
    <p:sldId id="1760" r:id="rId55"/>
    <p:sldId id="1762" r:id="rId56"/>
    <p:sldId id="1761" r:id="rId57"/>
    <p:sldId id="168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elsey Wininger" initials="CW [7]" lastIdx="1" clrIdx="6"/>
  <p:cmAuthor id="1" name="Chelsey Wininger" initials="CW" lastIdx="13" clrIdx="0"/>
  <p:cmAuthor id="2" name="Mary McInerney" initials="MM [8]" lastIdx="1" clrIdx="1"/>
  <p:cmAuthor id="3" name="Mary McInerney" initials="MM [9]" lastIdx="1" clrIdx="2"/>
  <p:cmAuthor id="4" name="Chelsey Wininger" initials="CW [6]" lastIdx="1" clrIdx="3"/>
  <p:cmAuthor id="5" name="Chelsey Wininger" initials="CW [8]" lastIdx="1" clrIdx="4"/>
  <p:cmAuthor id="6" name="Mary McInerney" initials="M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2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6"/>
    <p:restoredTop sz="82716"/>
  </p:normalViewPr>
  <p:slideViewPr>
    <p:cSldViewPr snapToGrid="0" snapToObjects="1">
      <p:cViewPr varScale="1">
        <p:scale>
          <a:sx n="87" d="100"/>
          <a:sy n="87" d="100"/>
        </p:scale>
        <p:origin x="1656" y="192"/>
      </p:cViewPr>
      <p:guideLst>
        <p:guide orient="horz" pos="2160"/>
        <p:guide pos="3840"/>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3B00-849F-3245-8377-FA8133F4C6E7}" type="datetimeFigureOut">
              <a:rPr lang="en-US" smtClean="0"/>
              <a:t>2/22/19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C4B64-BDA6-634E-BD2A-D5BD70F96A9C}" type="slidenum">
              <a:rPr lang="en-US" smtClean="0"/>
              <a:t>‹#›</a:t>
            </a:fld>
            <a:endParaRPr lang="en-US"/>
          </a:p>
        </p:txBody>
      </p:sp>
    </p:spTree>
    <p:extLst>
      <p:ext uri="{BB962C8B-B14F-4D97-AF65-F5344CB8AC3E}">
        <p14:creationId xmlns:p14="http://schemas.microsoft.com/office/powerpoint/2010/main" val="1577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 USA</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A56C4B64-BDA6-634E-BD2A-D5BD70F96A9C}" type="slidenum">
              <a:rPr lang="en-US" smtClean="0"/>
              <a:t>1</a:t>
            </a:fld>
            <a:endParaRPr lang="en-US"/>
          </a:p>
        </p:txBody>
      </p:sp>
    </p:spTree>
    <p:extLst>
      <p:ext uri="{BB962C8B-B14F-4D97-AF65-F5344CB8AC3E}">
        <p14:creationId xmlns:p14="http://schemas.microsoft.com/office/powerpoint/2010/main" val="1270856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3646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2183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docs.google.com</a:t>
            </a:r>
            <a:r>
              <a:rPr lang="en-US" dirty="0"/>
              <a:t>/spreadsheets/d/1pOgR1IRtCSkEVyEans2mqeZd-O1A9xZGLg_ZLVf4S7I/</a:t>
            </a:r>
            <a:r>
              <a:rPr lang="en-US" dirty="0" err="1"/>
              <a:t>edit#gid</a:t>
            </a:r>
            <a:r>
              <a:rPr lang="en-US" dirty="0"/>
              <a:t>=2145009909</a:t>
            </a:r>
          </a:p>
        </p:txBody>
      </p:sp>
      <p:sp>
        <p:nvSpPr>
          <p:cNvPr id="4" name="Slide Number Placeholder 3"/>
          <p:cNvSpPr>
            <a:spLocks noGrp="1"/>
          </p:cNvSpPr>
          <p:nvPr>
            <p:ph type="sldNum" sz="quarter" idx="10"/>
          </p:nvPr>
        </p:nvSpPr>
        <p:spPr/>
        <p:txBody>
          <a:bodyPr/>
          <a:lstStyle/>
          <a:p>
            <a:fld id="{A56C4B64-BDA6-634E-BD2A-D5BD70F96A9C}" type="slidenum">
              <a:rPr lang="en-US" smtClean="0"/>
              <a:t>15</a:t>
            </a:fld>
            <a:endParaRPr lang="en-US"/>
          </a:p>
        </p:txBody>
      </p:sp>
    </p:spTree>
    <p:extLst>
      <p:ext uri="{BB962C8B-B14F-4D97-AF65-F5344CB8AC3E}">
        <p14:creationId xmlns:p14="http://schemas.microsoft.com/office/powerpoint/2010/main" val="183315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2456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559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1115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3212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77091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78788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9665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4745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77847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492098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11840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68279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51569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63051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goo.gl</a:t>
            </a:r>
            <a:r>
              <a:rPr lang="en-US" dirty="0"/>
              <a:t>/forms/9i1kaoTOVNhzFajN2</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02849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goo.gl</a:t>
            </a:r>
            <a:r>
              <a:rPr lang="en-US" dirty="0"/>
              <a:t>/forms/9i1kaoTOVNhzFajN2</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152398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goo.gl</a:t>
            </a:r>
            <a:r>
              <a:rPr lang="en-US" dirty="0"/>
              <a:t>/forms/9i1kaoTOVNhzFajN2</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986755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goo.gl</a:t>
            </a:r>
            <a:r>
              <a:rPr lang="en-US" dirty="0"/>
              <a:t>/forms/9i1kaoTOVNhzFajN2</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57234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8419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goo.gl</a:t>
            </a:r>
            <a:r>
              <a:rPr lang="en-US" dirty="0"/>
              <a:t>/forms/9i1kaoTOVNhzFajN2</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530893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goo.gl</a:t>
            </a:r>
            <a:r>
              <a:rPr lang="en-US" dirty="0"/>
              <a:t>/forms/9i1kaoTOVNhzFajN2</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4009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goo.gl</a:t>
            </a:r>
            <a:r>
              <a:rPr lang="en-US" dirty="0"/>
              <a:t>/forms/9i1kaoTOVNhzFajN2</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845836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91726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55</a:t>
            </a:fld>
            <a:endParaRPr lang="en-US"/>
          </a:p>
        </p:txBody>
      </p:sp>
    </p:spTree>
    <p:extLst>
      <p:ext uri="{BB962C8B-B14F-4D97-AF65-F5344CB8AC3E}">
        <p14:creationId xmlns:p14="http://schemas.microsoft.com/office/powerpoint/2010/main" val="89806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0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24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603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goo.gl</a:t>
            </a:r>
            <a:r>
              <a:rPr lang="en-US" dirty="0"/>
              <a:t>/forms/9i1kaoTOVNhzFajN2</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1989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9</a:t>
            </a:fld>
            <a:endParaRPr lang="en-US"/>
          </a:p>
        </p:txBody>
      </p:sp>
    </p:spTree>
    <p:extLst>
      <p:ext uri="{BB962C8B-B14F-4D97-AF65-F5344CB8AC3E}">
        <p14:creationId xmlns:p14="http://schemas.microsoft.com/office/powerpoint/2010/main" val="98758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10</a:t>
            </a:fld>
            <a:endParaRPr lang="en-US"/>
          </a:p>
        </p:txBody>
      </p:sp>
    </p:spTree>
    <p:extLst>
      <p:ext uri="{BB962C8B-B14F-4D97-AF65-F5344CB8AC3E}">
        <p14:creationId xmlns:p14="http://schemas.microsoft.com/office/powerpoint/2010/main" val="77500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48823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04343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t>2/22/19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t>2/22/19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t>2/22/19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t>2/22/19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ocs.google.com/spreadsheets/d/13XNqUTflioSlkxMCAV9ML98pG8zj-7_uYBQ6YzjJKws/edit#gid=149681079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ocs.google.com/spreadsheets/d/13XNqUTflioSlkxMCAV9ML98pG8zj-7_uYBQ6YzjJKws/edit#gid=1496810796"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fellows@ofa.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18000"/>
            <a:extLst>
              <a:ext uri="{28A0092B-C50C-407E-A947-70E740481C1C}">
                <a14:useLocalDpi xmlns:a14="http://schemas.microsoft.com/office/drawing/2010/main" val="0"/>
              </a:ext>
            </a:extLst>
          </a:blip>
          <a:srcRect l="2080" t="19176" r="2080"/>
          <a:stretch/>
        </p:blipFill>
        <p:spPr>
          <a:xfrm>
            <a:off x="-2" y="0"/>
            <a:ext cx="12192000" cy="6858000"/>
          </a:xfrm>
          <a:prstGeom prst="rect">
            <a:avLst/>
          </a:prstGeom>
        </p:spPr>
      </p:pic>
      <p:sp>
        <p:nvSpPr>
          <p:cNvPr id="9" name="TextBox 8"/>
          <p:cNvSpPr txBox="1"/>
          <p:nvPr/>
        </p:nvSpPr>
        <p:spPr>
          <a:xfrm>
            <a:off x="0" y="2867044"/>
            <a:ext cx="12192000" cy="1538883"/>
          </a:xfrm>
          <a:prstGeom prst="rect">
            <a:avLst/>
          </a:prstGeom>
          <a:noFill/>
        </p:spPr>
        <p:txBody>
          <a:bodyPr wrap="square" rtlCol="0">
            <a:spAutoFit/>
          </a:bodyPr>
          <a:lstStyle/>
          <a:p>
            <a:pPr algn="ctr"/>
            <a:r>
              <a:rPr lang="en-US" sz="9400" b="1" dirty="0">
                <a:solidFill>
                  <a:schemeClr val="bg1"/>
                </a:solidFill>
                <a:latin typeface="Gilroy ExtraBold" charset="0"/>
                <a:ea typeface="Gilroy ExtraBold" charset="0"/>
                <a:cs typeface="Gilroy ExtraBold" charset="0"/>
              </a:rPr>
              <a:t>Fellows Leaders</a:t>
            </a: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6" name="TextBox 5"/>
          <p:cNvSpPr txBox="1"/>
          <p:nvPr/>
        </p:nvSpPr>
        <p:spPr>
          <a:xfrm>
            <a:off x="-2" y="2595491"/>
            <a:ext cx="12192000" cy="477054"/>
          </a:xfrm>
          <a:prstGeom prst="rect">
            <a:avLst/>
          </a:prstGeom>
          <a:noFill/>
        </p:spPr>
        <p:txBody>
          <a:bodyPr wrap="square" rtlCol="0">
            <a:spAutoFit/>
          </a:bodyPr>
          <a:lstStyle/>
          <a:p>
            <a:pPr algn="ctr"/>
            <a:r>
              <a:rPr lang="en-US" sz="2500" b="1" spc="300" dirty="0">
                <a:solidFill>
                  <a:schemeClr val="accent6"/>
                </a:solidFill>
                <a:latin typeface="Gilroy ExtraBold" charset="0"/>
                <a:ea typeface="Gilroy ExtraBold" charset="0"/>
                <a:cs typeface="Gilroy ExtraBold" charset="0"/>
              </a:rPr>
              <a:t>SPRING 2018</a:t>
            </a:r>
          </a:p>
        </p:txBody>
      </p:sp>
      <p:sp>
        <p:nvSpPr>
          <p:cNvPr id="7" name="Shape 134"/>
          <p:cNvSpPr txBox="1"/>
          <p:nvPr/>
        </p:nvSpPr>
        <p:spPr>
          <a:xfrm>
            <a:off x="352926" y="6219370"/>
            <a:ext cx="8519103" cy="40682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2200" b="1" u="none" strike="noStrike" cap="none" dirty="0">
                <a:solidFill>
                  <a:schemeClr val="lt1"/>
                </a:solidFill>
                <a:latin typeface="Gilroy ExtraBold" charset="0"/>
                <a:ea typeface="Gilroy ExtraBold" charset="0"/>
                <a:cs typeface="Gilroy ExtraBold" charset="0"/>
                <a:sym typeface="Arial"/>
              </a:rPr>
              <a:t>We will begin the training at 8 p.m. ET / 7 p.m. CT</a:t>
            </a:r>
          </a:p>
        </p:txBody>
      </p:sp>
      <p:pic>
        <p:nvPicPr>
          <p:cNvPr id="8" name="Picture 7" descr="A drawing of a face&#10;&#10;Description automatically generated">
            <a:extLst>
              <a:ext uri="{FF2B5EF4-FFF2-40B4-BE49-F238E27FC236}">
                <a16:creationId xmlns:a16="http://schemas.microsoft.com/office/drawing/2014/main" id="{19DBCACC-3742-D14C-95BE-401F0C47EF94}"/>
              </a:ext>
            </a:extLst>
          </p:cNvPr>
          <p:cNvPicPr>
            <a:picLocks noChangeAspect="1"/>
          </p:cNvPicPr>
          <p:nvPr/>
        </p:nvPicPr>
        <p:blipFill>
          <a:blip r:embed="rId5"/>
          <a:stretch>
            <a:fillRect/>
          </a:stretch>
        </p:blipFill>
        <p:spPr>
          <a:xfrm>
            <a:off x="9643600" y="6310325"/>
            <a:ext cx="1219200" cy="419100"/>
          </a:xfrm>
          <a:prstGeom prst="rect">
            <a:avLst/>
          </a:prstGeom>
        </p:spPr>
      </p:pic>
    </p:spTree>
    <p:extLst>
      <p:ext uri="{BB962C8B-B14F-4D97-AF65-F5344CB8AC3E}">
        <p14:creationId xmlns:p14="http://schemas.microsoft.com/office/powerpoint/2010/main" val="189526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106993" y="2554725"/>
            <a:ext cx="9978013" cy="2862322"/>
          </a:xfrm>
          <a:prstGeom prst="rect">
            <a:avLst/>
          </a:prstGeom>
          <a:noFill/>
        </p:spPr>
        <p:txBody>
          <a:bodyPr wrap="square" rtlCol="0">
            <a:spAutoFit/>
          </a:bodyPr>
          <a:lstStyle/>
          <a:p>
            <a:pPr lvl="0" algn="ctr" defTabSz="457200">
              <a:lnSpc>
                <a:spcPct val="80000"/>
              </a:lnSpc>
            </a:pPr>
            <a:r>
              <a:rPr lang="en-US" sz="7500" b="1" dirty="0">
                <a:solidFill>
                  <a:schemeClr val="bg1"/>
                </a:solidFill>
                <a:latin typeface="Gilroy ExtraBold" charset="0"/>
                <a:ea typeface="Gilroy ExtraBold" charset="0"/>
                <a:cs typeface="Gilroy ExtraBold" charset="0"/>
              </a:rPr>
              <a:t>Turn the challenge into </a:t>
            </a:r>
            <a:r>
              <a:rPr lang="en-US" sz="7500" b="1">
                <a:solidFill>
                  <a:schemeClr val="bg1"/>
                </a:solidFill>
                <a:latin typeface="Gilroy ExtraBold" charset="0"/>
                <a:ea typeface="Gilroy ExtraBold" charset="0"/>
                <a:cs typeface="Gilroy ExtraBold" charset="0"/>
              </a:rPr>
              <a:t>an organizing issue</a:t>
            </a:r>
            <a:endParaRPr lang="en-US" sz="7500" b="1" dirty="0">
              <a:solidFill>
                <a:schemeClr val="bg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5132436" y="1274792"/>
            <a:ext cx="1927130" cy="420564"/>
          </a:xfrm>
          <a:prstGeom prst="rect">
            <a:avLst/>
          </a:prstGeom>
        </p:spPr>
        <p:txBody>
          <a:bodyPr wrap="none">
            <a:spAutoFit/>
          </a:bodyPr>
          <a:lstStyle/>
          <a:p>
            <a:pPr lvl="0" algn="ctr" defTabSz="457200">
              <a:lnSpc>
                <a:spcPct val="80000"/>
              </a:lnSpc>
            </a:pPr>
            <a:r>
              <a:rPr lang="en-US" sz="2600" b="1" spc="300" dirty="0">
                <a:solidFill>
                  <a:schemeClr val="accent6"/>
                </a:solidFill>
                <a:latin typeface="Gilroy ExtraBold" charset="0"/>
                <a:ea typeface="Gilroy ExtraBold" charset="0"/>
                <a:cs typeface="Gilroy ExtraBold" charset="0"/>
              </a:rPr>
              <a:t>PROCESS</a:t>
            </a:r>
          </a:p>
        </p:txBody>
      </p:sp>
    </p:spTree>
    <p:extLst>
      <p:ext uri="{BB962C8B-B14F-4D97-AF65-F5344CB8AC3E}">
        <p14:creationId xmlns:p14="http://schemas.microsoft.com/office/powerpoint/2010/main" val="193402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106993" y="2511182"/>
            <a:ext cx="9978013" cy="2862322"/>
          </a:xfrm>
          <a:prstGeom prst="rect">
            <a:avLst/>
          </a:prstGeom>
          <a:noFill/>
        </p:spPr>
        <p:txBody>
          <a:bodyPr wrap="square" rtlCol="0">
            <a:spAutoFit/>
          </a:bodyPr>
          <a:lstStyle/>
          <a:p>
            <a:pPr algn="ctr" defTabSz="457200">
              <a:lnSpc>
                <a:spcPct val="80000"/>
              </a:lnSpc>
            </a:pPr>
            <a:r>
              <a:rPr lang="en-US" sz="7500" b="1" dirty="0">
                <a:solidFill>
                  <a:srgbClr val="FFFFFF"/>
                </a:solidFill>
                <a:latin typeface="Gilroy ExtraBold" charset="0"/>
                <a:ea typeface="Gilroy ExtraBold" charset="0"/>
                <a:cs typeface="Gilroy ExtraBold" charset="0"/>
              </a:rPr>
              <a:t>Develop a strategy and the skills needed to implement it</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5132436" y="1274792"/>
            <a:ext cx="1927131" cy="420564"/>
          </a:xfrm>
          <a:prstGeom prst="rect">
            <a:avLst/>
          </a:prstGeom>
        </p:spPr>
        <p:txBody>
          <a:bodyPr wrap="none">
            <a:spAutoFit/>
          </a:bodyPr>
          <a:lstStyle/>
          <a:p>
            <a:pPr algn="ctr" defTabSz="457200">
              <a:lnSpc>
                <a:spcPct val="80000"/>
              </a:lnSpc>
            </a:pPr>
            <a:r>
              <a:rPr lang="en-US" sz="2600" b="1" spc="300" dirty="0">
                <a:solidFill>
                  <a:srgbClr val="ADDD47"/>
                </a:solidFill>
                <a:latin typeface="Gilroy ExtraBold" charset="0"/>
                <a:ea typeface="Gilroy ExtraBold" charset="0"/>
                <a:cs typeface="Gilroy ExtraBold" charset="0"/>
              </a:rPr>
              <a:t>PROCESS</a:t>
            </a:r>
          </a:p>
        </p:txBody>
      </p:sp>
    </p:spTree>
    <p:extLst>
      <p:ext uri="{BB962C8B-B14F-4D97-AF65-F5344CB8AC3E}">
        <p14:creationId xmlns:p14="http://schemas.microsoft.com/office/powerpoint/2010/main" val="151653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106993" y="2511182"/>
            <a:ext cx="9978013" cy="1039195"/>
          </a:xfrm>
          <a:prstGeom prst="rect">
            <a:avLst/>
          </a:prstGeom>
          <a:noFill/>
        </p:spPr>
        <p:txBody>
          <a:bodyPr wrap="square" rtlCol="0">
            <a:spAutoFit/>
          </a:bodyPr>
          <a:lstStyle/>
          <a:p>
            <a:pPr algn="ctr" defTabSz="457200">
              <a:lnSpc>
                <a:spcPct val="80000"/>
              </a:lnSpc>
            </a:pPr>
            <a:r>
              <a:rPr lang="en-US" sz="7500" b="1" dirty="0">
                <a:solidFill>
                  <a:srgbClr val="FFFFFF"/>
                </a:solidFill>
                <a:latin typeface="Gilroy ExtraBold" charset="0"/>
                <a:ea typeface="Gilroy ExtraBold" charset="0"/>
                <a:cs typeface="Gilroy ExtraBold" charset="0"/>
              </a:rPr>
              <a:t>Implement the plan!</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5132436" y="1274792"/>
            <a:ext cx="1927131" cy="420564"/>
          </a:xfrm>
          <a:prstGeom prst="rect">
            <a:avLst/>
          </a:prstGeom>
        </p:spPr>
        <p:txBody>
          <a:bodyPr wrap="none">
            <a:spAutoFit/>
          </a:bodyPr>
          <a:lstStyle/>
          <a:p>
            <a:pPr algn="ctr" defTabSz="457200">
              <a:lnSpc>
                <a:spcPct val="80000"/>
              </a:lnSpc>
            </a:pPr>
            <a:r>
              <a:rPr lang="en-US" sz="2600" b="1" spc="300" dirty="0">
                <a:solidFill>
                  <a:srgbClr val="ADDD47"/>
                </a:solidFill>
                <a:latin typeface="Gilroy ExtraBold" charset="0"/>
                <a:ea typeface="Gilroy ExtraBold" charset="0"/>
                <a:cs typeface="Gilroy ExtraBold" charset="0"/>
              </a:rPr>
              <a:t>PROCESS</a:t>
            </a:r>
          </a:p>
        </p:txBody>
      </p:sp>
    </p:spTree>
    <p:extLst>
      <p:ext uri="{BB962C8B-B14F-4D97-AF65-F5344CB8AC3E}">
        <p14:creationId xmlns:p14="http://schemas.microsoft.com/office/powerpoint/2010/main" val="51428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A few caveats</a:t>
            </a:r>
            <a:r>
              <a:rPr lang="mr-IN" sz="7500" dirty="0">
                <a:solidFill>
                  <a:srgbClr val="FFFFFF"/>
                </a:solidFill>
                <a:latin typeface="Gilroy ExtraBold" charset="0"/>
                <a:ea typeface="Gilroy ExtraBold" charset="0"/>
                <a:cs typeface="Gilroy ExtraBold" charset="0"/>
              </a:rPr>
              <a:t>…</a:t>
            </a:r>
            <a:endParaRPr lang="en-US" sz="7500" dirty="0">
              <a:solidFill>
                <a:srgbClr val="FFFFFF"/>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94364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Questions?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9691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Program Tracker</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9385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279136" y="1117152"/>
            <a:ext cx="4976260"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Aligning on fellows projects</a:t>
            </a:r>
          </a:p>
        </p:txBody>
      </p:sp>
      <p:sp>
        <p:nvSpPr>
          <p:cNvPr id="13" name="Rectangle 12"/>
          <p:cNvSpPr/>
          <p:nvPr/>
        </p:nvSpPr>
        <p:spPr>
          <a:xfrm>
            <a:off x="5279134" y="1853986"/>
            <a:ext cx="4976262" cy="5437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Social roles in groups </a:t>
            </a:r>
          </a:p>
        </p:txBody>
      </p:sp>
      <p:sp>
        <p:nvSpPr>
          <p:cNvPr id="14" name="Rectangle 13"/>
          <p:cNvSpPr/>
          <p:nvPr/>
        </p:nvSpPr>
        <p:spPr>
          <a:xfrm>
            <a:off x="5279135" y="2568155"/>
            <a:ext cx="468689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rgbClr val="3B444D"/>
                </a:solidFill>
                <a:latin typeface="Source Sans Pro" charset="0"/>
                <a:ea typeface="Source Sans Pro" charset="0"/>
                <a:cs typeface="Source Sans Pro" charset="0"/>
              </a:rPr>
              <a:t>Leadership in multicultural groups</a:t>
            </a:r>
          </a:p>
        </p:txBody>
      </p:sp>
      <p:sp>
        <p:nvSpPr>
          <p:cNvPr id="15" name="Rectangle 14"/>
          <p:cNvSpPr/>
          <p:nvPr/>
        </p:nvSpPr>
        <p:spPr>
          <a:xfrm>
            <a:off x="5279135" y="330547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rgbClr val="3B444D"/>
                </a:solidFill>
                <a:latin typeface="Source Sans Pro" charset="0"/>
                <a:ea typeface="Source Sans Pro" charset="0"/>
                <a:cs typeface="Source Sans Pro" charset="0"/>
              </a:rPr>
              <a:t>Next steps &amp; close</a:t>
            </a:r>
          </a:p>
        </p:txBody>
      </p:sp>
      <p:sp>
        <p:nvSpPr>
          <p:cNvPr id="19" name="TextBox 18"/>
          <p:cNvSpPr txBox="1"/>
          <p:nvPr/>
        </p:nvSpPr>
        <p:spPr>
          <a:xfrm>
            <a:off x="1085088" y="1117152"/>
            <a:ext cx="2886837" cy="660437"/>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Agenda</a:t>
            </a:r>
          </a:p>
        </p:txBody>
      </p:sp>
    </p:spTree>
    <p:extLst>
      <p:ext uri="{BB962C8B-B14F-4D97-AF65-F5344CB8AC3E}">
        <p14:creationId xmlns:p14="http://schemas.microsoft.com/office/powerpoint/2010/main" val="182390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749160"/>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Working in groups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424287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1158584" y="1683210"/>
            <a:ext cx="9874831" cy="3150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3200" b="1" dirty="0">
                <a:solidFill>
                  <a:schemeClr val="tx1"/>
                </a:solidFill>
                <a:latin typeface="Source Sans Pro" charset="0"/>
                <a:ea typeface="Source Sans Pro" charset="0"/>
                <a:cs typeface="Source Sans Pro" charset="0"/>
              </a:rPr>
              <a:t>Hypothesis:</a:t>
            </a:r>
          </a:p>
          <a:p>
            <a:pPr marL="243785"/>
            <a:endParaRPr lang="en-US" sz="3200" dirty="0">
              <a:solidFill>
                <a:schemeClr val="tx1"/>
              </a:solidFill>
              <a:latin typeface="Source Sans Pro" charset="0"/>
              <a:ea typeface="Source Sans Pro" charset="0"/>
              <a:cs typeface="Source Sans Pro" charset="0"/>
            </a:endParaRPr>
          </a:p>
          <a:p>
            <a:pPr marL="243785"/>
            <a:r>
              <a:rPr lang="en-US" sz="2800" dirty="0">
                <a:solidFill>
                  <a:schemeClr val="tx1"/>
                </a:solidFill>
                <a:latin typeface="Source Sans Pro" charset="0"/>
                <a:ea typeface="Source Sans Pro" charset="0"/>
                <a:cs typeface="Source Sans Pro" charset="0"/>
              </a:rPr>
              <a:t>Race, ethnicity, personal attitudes, cultural values, beliefs, and styles of conflict resolution will be negatively related to group effectiveness during the initial phases of group development because of the costs of working with the complexity of differences for many individuals. </a:t>
            </a:r>
          </a:p>
          <a:p>
            <a:pPr marL="243785"/>
            <a:endParaRPr lang="en-US" sz="24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93467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1158584" y="2926610"/>
            <a:ext cx="9874831" cy="10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lgn="ctr"/>
            <a:r>
              <a:rPr lang="en-US" sz="6000" b="1" dirty="0">
                <a:solidFill>
                  <a:schemeClr val="tx1"/>
                </a:solidFill>
                <a:latin typeface="Gilroy ExtraBold" charset="0"/>
                <a:ea typeface="Gilroy ExtraBold" charset="0"/>
                <a:cs typeface="Gilroy ExtraBold" charset="0"/>
              </a:rPr>
              <a:t>What are your thoughts?</a:t>
            </a:r>
          </a:p>
          <a:p>
            <a:pPr marL="243785"/>
            <a:endParaRPr lang="en-US" sz="60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36967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1"/>
        <p:cNvGrpSpPr/>
        <p:nvPr/>
      </p:nvGrpSpPr>
      <p:grpSpPr>
        <a:xfrm>
          <a:off x="0" y="0"/>
          <a:ext cx="0" cy="0"/>
          <a:chOff x="0" y="0"/>
          <a:chExt cx="0" cy="0"/>
        </a:xfrm>
      </p:grpSpPr>
      <p:pic>
        <p:nvPicPr>
          <p:cNvPr id="10" name="Picture 9"/>
          <p:cNvPicPr>
            <a:picLocks noChangeAspect="1"/>
          </p:cNvPicPr>
          <p:nvPr/>
        </p:nvPicPr>
        <p:blipFill rotWithShape="1">
          <a:blip r:embed="rId3">
            <a:alphaModFix amt="15000"/>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133" name="Shape 133"/>
          <p:cNvSpPr txBox="1"/>
          <p:nvPr/>
        </p:nvSpPr>
        <p:spPr>
          <a:xfrm>
            <a:off x="514349" y="2682469"/>
            <a:ext cx="11163300" cy="56066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500" b="1" u="none" strike="noStrike" cap="none" spc="300" dirty="0">
                <a:solidFill>
                  <a:schemeClr val="accent6"/>
                </a:solidFill>
                <a:latin typeface="Gilroy ExtraBold" charset="0"/>
                <a:ea typeface="Gilroy ExtraBold" charset="0"/>
                <a:cs typeface="Gilroy ExtraBold" charset="0"/>
                <a:sym typeface="Arial"/>
              </a:rPr>
              <a:t>SPRING 2018 OFA FELLOWS LEADERS</a:t>
            </a:r>
          </a:p>
        </p:txBody>
      </p:sp>
      <p:sp>
        <p:nvSpPr>
          <p:cNvPr id="8" name="Shape 133"/>
          <p:cNvSpPr txBox="1"/>
          <p:nvPr/>
        </p:nvSpPr>
        <p:spPr>
          <a:xfrm>
            <a:off x="514348" y="4389627"/>
            <a:ext cx="11163300" cy="832901"/>
          </a:xfrm>
          <a:prstGeom prst="rect">
            <a:avLst/>
          </a:prstGeom>
          <a:noFill/>
          <a:ln>
            <a:noFill/>
          </a:ln>
        </p:spPr>
        <p:txBody>
          <a:bodyPr lIns="91425" tIns="45700" rIns="91425" bIns="45700" anchor="t" anchorCtr="0">
            <a:noAutofit/>
          </a:bodyPr>
          <a:lstStyle/>
          <a:p>
            <a:pPr lvl="0" algn="ctr">
              <a:buSzPct val="25000"/>
            </a:pPr>
            <a:r>
              <a:rPr lang="en-US" sz="2200" b="1" dirty="0">
                <a:solidFill>
                  <a:schemeClr val="bg1"/>
                </a:solidFill>
                <a:latin typeface="Source Sans Pro" charset="0"/>
                <a:ea typeface="Source Sans Pro" charset="0"/>
                <a:cs typeface="Source Sans Pro" charset="0"/>
              </a:rPr>
              <a:t>Kevin Lane </a:t>
            </a:r>
            <a:r>
              <a:rPr lang="en-US" sz="2200" b="1" dirty="0">
                <a:solidFill>
                  <a:schemeClr val="accent6"/>
                </a:solidFill>
                <a:latin typeface="Source Sans Pro" charset="0"/>
                <a:ea typeface="Source Sans Pro" charset="0"/>
                <a:cs typeface="Source Sans Pro" charset="0"/>
              </a:rPr>
              <a:t>/ </a:t>
            </a:r>
            <a:r>
              <a:rPr lang="en-US" sz="2200" dirty="0">
                <a:solidFill>
                  <a:schemeClr val="accent6"/>
                </a:solidFill>
                <a:latin typeface="Source Sans Pro" charset="0"/>
                <a:ea typeface="Source Sans Pro" charset="0"/>
                <a:cs typeface="Source Sans Pro" charset="0"/>
              </a:rPr>
              <a:t>OFA Training Projects Manager  </a:t>
            </a:r>
          </a:p>
        </p:txBody>
      </p:sp>
      <p:sp>
        <p:nvSpPr>
          <p:cNvPr id="11" name="Shape 133"/>
          <p:cNvSpPr txBox="1"/>
          <p:nvPr/>
        </p:nvSpPr>
        <p:spPr>
          <a:xfrm>
            <a:off x="-2" y="3160068"/>
            <a:ext cx="12192002" cy="912188"/>
          </a:xfrm>
          <a:prstGeom prst="rect">
            <a:avLst/>
          </a:prstGeom>
          <a:noFill/>
          <a:ln>
            <a:noFill/>
          </a:ln>
        </p:spPr>
        <p:txBody>
          <a:bodyPr lIns="91425" tIns="45700" rIns="91425" bIns="45700" anchor="t" anchorCtr="0">
            <a:noAutofit/>
          </a:bodyPr>
          <a:lstStyle/>
          <a:p>
            <a:pPr lvl="0" algn="ctr">
              <a:buSzPct val="25000"/>
            </a:pPr>
            <a:r>
              <a:rPr lang="en-US" sz="5500" b="1" dirty="0">
                <a:solidFill>
                  <a:schemeClr val="bg1"/>
                </a:solidFill>
                <a:latin typeface="Gilroy ExtraBold" charset="0"/>
                <a:ea typeface="Gilroy ExtraBold" charset="0"/>
                <a:cs typeface="Gilroy ExtraBold" charset="0"/>
              </a:rPr>
              <a:t>Part 7: </a:t>
            </a:r>
            <a:r>
              <a:rPr lang="en-US" sz="5500" b="1">
                <a:solidFill>
                  <a:schemeClr val="bg1"/>
                </a:solidFill>
                <a:latin typeface="Gilroy ExtraBold" charset="0"/>
                <a:ea typeface="Gilroy ExtraBold" charset="0"/>
                <a:cs typeface="Gilroy ExtraBold" charset="0"/>
              </a:rPr>
              <a:t>Group Dynamics</a:t>
            </a:r>
            <a:endParaRPr lang="en-US" sz="5500" b="1" dirty="0">
              <a:solidFill>
                <a:schemeClr val="bg1"/>
              </a:solidFill>
              <a:latin typeface="Gilroy ExtraBold" charset="0"/>
              <a:ea typeface="Gilroy ExtraBold" charset="0"/>
              <a:cs typeface="Gilroy ExtraBold" charset="0"/>
            </a:endParaRPr>
          </a:p>
        </p:txBody>
      </p:sp>
      <p:pic>
        <p:nvPicPr>
          <p:cNvPr id="12" name="Picture 11"/>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9463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Social roles in groups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2365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1148212"/>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What is a role?</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20065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1148212"/>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What is a role?</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TextBox 4">
            <a:hlinkClick r:id="rId3"/>
          </p:cNvPr>
          <p:cNvSpPr txBox="1"/>
          <p:nvPr/>
        </p:nvSpPr>
        <p:spPr>
          <a:xfrm>
            <a:off x="1545771" y="4246546"/>
            <a:ext cx="9100457" cy="1603801"/>
          </a:xfrm>
          <a:prstGeom prst="rect">
            <a:avLst/>
          </a:prstGeom>
          <a:noFill/>
        </p:spPr>
        <p:txBody>
          <a:bodyPr wrap="square" lIns="64290" tIns="32145" rIns="64290" bIns="32145" rtlCol="0">
            <a:spAutoFit/>
          </a:bodyPr>
          <a:lstStyle/>
          <a:p>
            <a:r>
              <a:rPr lang="en-US" sz="2500" dirty="0">
                <a:solidFill>
                  <a:schemeClr val="bg2">
                    <a:lumMod val="25000"/>
                  </a:schemeClr>
                </a:solidFill>
                <a:latin typeface="Source Sans Pro" charset="0"/>
                <a:ea typeface="Source Sans Pro" charset="0"/>
                <a:cs typeface="Source Sans Pro" charset="0"/>
              </a:rPr>
              <a:t>1.) A character assigned or assumed.</a:t>
            </a:r>
          </a:p>
          <a:p>
            <a:r>
              <a:rPr lang="en-US" sz="2500" dirty="0">
                <a:solidFill>
                  <a:schemeClr val="bg2">
                    <a:lumMod val="25000"/>
                  </a:schemeClr>
                </a:solidFill>
                <a:latin typeface="Source Sans Pro" charset="0"/>
                <a:ea typeface="Source Sans Pro" charset="0"/>
                <a:cs typeface="Source Sans Pro" charset="0"/>
              </a:rPr>
              <a:t>2.) A socially expected behavior pattern.</a:t>
            </a:r>
          </a:p>
          <a:p>
            <a:r>
              <a:rPr lang="en-US" sz="2500" dirty="0">
                <a:solidFill>
                  <a:schemeClr val="bg2">
                    <a:lumMod val="25000"/>
                  </a:schemeClr>
                </a:solidFill>
                <a:latin typeface="Source Sans Pro" charset="0"/>
                <a:ea typeface="Source Sans Pro" charset="0"/>
                <a:cs typeface="Source Sans Pro" charset="0"/>
              </a:rPr>
              <a:t>3.) A function or part performed especially in a particular operation or process. </a:t>
            </a:r>
          </a:p>
        </p:txBody>
      </p:sp>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874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1148212"/>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What is a role?</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TextBox 4">
            <a:hlinkClick r:id="rId3"/>
          </p:cNvPr>
          <p:cNvSpPr txBox="1"/>
          <p:nvPr/>
        </p:nvSpPr>
        <p:spPr>
          <a:xfrm>
            <a:off x="1545771" y="4246546"/>
            <a:ext cx="9100457" cy="1603801"/>
          </a:xfrm>
          <a:prstGeom prst="rect">
            <a:avLst/>
          </a:prstGeom>
          <a:noFill/>
        </p:spPr>
        <p:txBody>
          <a:bodyPr wrap="square" lIns="64290" tIns="32145" rIns="64290" bIns="32145" rtlCol="0">
            <a:spAutoFit/>
          </a:bodyPr>
          <a:lstStyle/>
          <a:p>
            <a:r>
              <a:rPr lang="en-US" sz="2500" dirty="0">
                <a:solidFill>
                  <a:schemeClr val="bg2">
                    <a:lumMod val="25000"/>
                  </a:schemeClr>
                </a:solidFill>
                <a:latin typeface="Source Sans Pro" charset="0"/>
                <a:ea typeface="Source Sans Pro" charset="0"/>
                <a:cs typeface="Source Sans Pro" charset="0"/>
              </a:rPr>
              <a:t>In addition, there are often added assumptions, perceptions, and attitudes ascribed to those who take up the various social roles in groups due to the social and cultural context in which the group takes place. </a:t>
            </a:r>
          </a:p>
        </p:txBody>
      </p:sp>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3392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1148212"/>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What is a role?</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TextBox 4">
            <a:hlinkClick r:id="rId3"/>
          </p:cNvPr>
          <p:cNvSpPr txBox="1"/>
          <p:nvPr/>
        </p:nvSpPr>
        <p:spPr>
          <a:xfrm>
            <a:off x="1545771" y="4246546"/>
            <a:ext cx="9100457" cy="1988521"/>
          </a:xfrm>
          <a:prstGeom prst="rect">
            <a:avLst/>
          </a:prstGeom>
          <a:noFill/>
        </p:spPr>
        <p:txBody>
          <a:bodyPr wrap="square" lIns="64290" tIns="32145" rIns="64290" bIns="32145" rtlCol="0">
            <a:spAutoFit/>
          </a:bodyPr>
          <a:lstStyle/>
          <a:p>
            <a:r>
              <a:rPr lang="en-US" sz="2500" dirty="0">
                <a:solidFill>
                  <a:schemeClr val="bg2">
                    <a:lumMod val="25000"/>
                  </a:schemeClr>
                </a:solidFill>
                <a:latin typeface="Source Sans Pro" charset="0"/>
                <a:ea typeface="Source Sans Pro" charset="0"/>
                <a:cs typeface="Source Sans Pro" charset="0"/>
              </a:rPr>
              <a:t>Role differentiation is the vehicle by which group members manage their conflicts, ambivalence, and tasks. </a:t>
            </a:r>
          </a:p>
          <a:p>
            <a:endParaRPr lang="en-US" sz="2500" dirty="0">
              <a:solidFill>
                <a:schemeClr val="bg2">
                  <a:lumMod val="25000"/>
                </a:schemeClr>
              </a:solidFill>
              <a:latin typeface="Source Sans Pro" charset="0"/>
              <a:ea typeface="Source Sans Pro" charset="0"/>
              <a:cs typeface="Source Sans Pro" charset="0"/>
            </a:endParaRPr>
          </a:p>
          <a:p>
            <a:r>
              <a:rPr lang="en-US" sz="2500" dirty="0">
                <a:solidFill>
                  <a:schemeClr val="bg2">
                    <a:lumMod val="25000"/>
                  </a:schemeClr>
                </a:solidFill>
                <a:latin typeface="Source Sans Pro" charset="0"/>
                <a:ea typeface="Source Sans Pro" charset="0"/>
                <a:cs typeface="Source Sans Pro" charset="0"/>
              </a:rPr>
              <a:t>In other words, there is inherent anxiety in all groups that must be managed. </a:t>
            </a:r>
          </a:p>
        </p:txBody>
      </p:sp>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0683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6096000" y="1117152"/>
            <a:ext cx="4976260" cy="4412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b="1" dirty="0">
                <a:solidFill>
                  <a:schemeClr val="tx1"/>
                </a:solidFill>
                <a:latin typeface="Source Sans Pro" charset="0"/>
                <a:ea typeface="Source Sans Pro" charset="0"/>
                <a:cs typeface="Source Sans Pro" charset="0"/>
              </a:rPr>
              <a:t>Person-in-role</a:t>
            </a:r>
          </a:p>
          <a:p>
            <a:pPr marL="243785"/>
            <a:r>
              <a:rPr lang="en-US" sz="2400" dirty="0">
                <a:solidFill>
                  <a:schemeClr val="tx1"/>
                </a:solidFill>
                <a:latin typeface="Source Sans Pro" charset="0"/>
                <a:ea typeface="Source Sans Pro" charset="0"/>
                <a:cs typeface="Source Sans Pro" charset="0"/>
              </a:rPr>
              <a:t>Individual members assume roles based on personality, temperament, and basic assumption functioning.</a:t>
            </a:r>
          </a:p>
          <a:p>
            <a:pPr marL="243785"/>
            <a:endParaRPr lang="en-US" sz="2400" dirty="0">
              <a:solidFill>
                <a:schemeClr val="tx1"/>
              </a:solidFill>
              <a:latin typeface="Source Sans Pro" charset="0"/>
              <a:ea typeface="Source Sans Pro" charset="0"/>
              <a:cs typeface="Source Sans Pro" charset="0"/>
            </a:endParaRPr>
          </a:p>
          <a:p>
            <a:pPr marL="243785"/>
            <a:r>
              <a:rPr lang="en-US" sz="2400" dirty="0">
                <a:solidFill>
                  <a:schemeClr val="tx1"/>
                </a:solidFill>
                <a:latin typeface="Source Sans Pro" charset="0"/>
                <a:ea typeface="Source Sans Pro" charset="0"/>
                <a:cs typeface="Source Sans Pro" charset="0"/>
              </a:rPr>
              <a:t>Some of these decisions are conscious, and some are unconscious.</a:t>
            </a:r>
          </a:p>
          <a:p>
            <a:pPr marL="243785"/>
            <a:endParaRPr lang="en-US" sz="2400" dirty="0">
              <a:solidFill>
                <a:schemeClr val="tx1"/>
              </a:solidFill>
              <a:latin typeface="Source Sans Pro" charset="0"/>
              <a:ea typeface="Source Sans Pro" charset="0"/>
              <a:cs typeface="Source Sans Pro" charset="0"/>
            </a:endParaRPr>
          </a:p>
          <a:p>
            <a:pPr marL="243785"/>
            <a:r>
              <a:rPr lang="en-US" sz="2400" dirty="0">
                <a:solidFill>
                  <a:schemeClr val="tx1"/>
                </a:solidFill>
                <a:latin typeface="Source Sans Pro" charset="0"/>
                <a:ea typeface="Source Sans Pro" charset="0"/>
                <a:cs typeface="Source Sans Pro" charset="0"/>
              </a:rPr>
              <a:t>An individual’s role is often characterized by personality and temperament, is characterized by race, culture, stereotypes, and projections. </a:t>
            </a:r>
          </a:p>
          <a:p>
            <a:pPr marL="243785"/>
            <a:endParaRPr lang="en-US" sz="2400" b="1" dirty="0">
              <a:solidFill>
                <a:schemeClr val="tx1"/>
              </a:solidFill>
              <a:latin typeface="Source Sans Pro" charset="0"/>
              <a:ea typeface="Source Sans Pro" charset="0"/>
              <a:cs typeface="Source Sans Pro" charset="0"/>
            </a:endParaRPr>
          </a:p>
        </p:txBody>
      </p:sp>
      <p:sp>
        <p:nvSpPr>
          <p:cNvPr id="19" name="TextBox 18"/>
          <p:cNvSpPr txBox="1"/>
          <p:nvPr/>
        </p:nvSpPr>
        <p:spPr>
          <a:xfrm>
            <a:off x="1085087" y="1117152"/>
            <a:ext cx="3443369" cy="1200329"/>
          </a:xfrm>
          <a:prstGeom prst="rect">
            <a:avLst/>
          </a:prstGeom>
          <a:noFill/>
        </p:spPr>
        <p:txBody>
          <a:bodyPr wrap="square" rtlCol="0">
            <a:spAutoFit/>
          </a:bodyPr>
          <a:lstStyle/>
          <a:p>
            <a:pPr>
              <a:lnSpc>
                <a:spcPct val="80000"/>
              </a:lnSpc>
            </a:pPr>
            <a:r>
              <a:rPr lang="en-US" sz="4500" b="1">
                <a:latin typeface="Gilroy ExtraBold" charset="0"/>
                <a:ea typeface="Gilroy ExtraBold" charset="0"/>
                <a:cs typeface="Gilroy ExtraBold" charset="0"/>
              </a:rPr>
              <a:t>Social roles in groups</a:t>
            </a:r>
            <a:endParaRPr lang="en-US" sz="4500" b="1" dirty="0">
              <a:latin typeface="Gilroy ExtraBold" charset="0"/>
              <a:ea typeface="Gilroy ExtraBold" charset="0"/>
              <a:cs typeface="Gilroy ExtraBold" charset="0"/>
            </a:endParaRPr>
          </a:p>
        </p:txBody>
      </p:sp>
    </p:spTree>
    <p:extLst>
      <p:ext uri="{BB962C8B-B14F-4D97-AF65-F5344CB8AC3E}">
        <p14:creationId xmlns:p14="http://schemas.microsoft.com/office/powerpoint/2010/main" val="3504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6096000" y="1117152"/>
            <a:ext cx="4976260" cy="4412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b="1" dirty="0">
                <a:solidFill>
                  <a:schemeClr val="tx1"/>
                </a:solidFill>
                <a:latin typeface="Source Sans Pro" charset="0"/>
                <a:ea typeface="Source Sans Pro" charset="0"/>
                <a:cs typeface="Source Sans Pro" charset="0"/>
              </a:rPr>
              <a:t>Differentiation amongst members</a:t>
            </a:r>
          </a:p>
          <a:p>
            <a:pPr marL="243785"/>
            <a:r>
              <a:rPr lang="en-US" sz="2400" dirty="0">
                <a:solidFill>
                  <a:schemeClr val="tx1"/>
                </a:solidFill>
                <a:latin typeface="Source Sans Pro" charset="0"/>
                <a:ea typeface="Source Sans Pro" charset="0"/>
                <a:cs typeface="Source Sans Pro" charset="0"/>
              </a:rPr>
              <a:t>Three distinct categories</a:t>
            </a:r>
          </a:p>
          <a:p>
            <a:pPr marL="243785"/>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Dominant  / submissive</a:t>
            </a:r>
          </a:p>
          <a:p>
            <a:pPr marL="586685" indent="-342900">
              <a:buFont typeface="Arial" charset="0"/>
              <a:buChar char="•"/>
            </a:pPr>
            <a:r>
              <a:rPr lang="en-US" sz="2400" dirty="0">
                <a:solidFill>
                  <a:schemeClr val="tx1"/>
                </a:solidFill>
                <a:latin typeface="Source Sans Pro" charset="0"/>
                <a:ea typeface="Source Sans Pro" charset="0"/>
                <a:cs typeface="Source Sans Pro" charset="0"/>
              </a:rPr>
              <a:t>Friendly / unfriendly</a:t>
            </a:r>
          </a:p>
          <a:p>
            <a:pPr marL="586685" indent="-342900">
              <a:buFont typeface="Arial" charset="0"/>
              <a:buChar char="•"/>
            </a:pPr>
            <a:r>
              <a:rPr lang="en-US" sz="2400" dirty="0">
                <a:solidFill>
                  <a:schemeClr val="tx1"/>
                </a:solidFill>
                <a:latin typeface="Source Sans Pro" charset="0"/>
                <a:ea typeface="Source Sans Pro" charset="0"/>
                <a:cs typeface="Source Sans Pro" charset="0"/>
              </a:rPr>
              <a:t>Instrumentally controlled / emotionally expressive.</a:t>
            </a:r>
          </a:p>
          <a:p>
            <a:pPr marL="243785"/>
            <a:endParaRPr lang="en-US" sz="2400" b="1" dirty="0">
              <a:solidFill>
                <a:schemeClr val="tx1"/>
              </a:solidFill>
              <a:latin typeface="Source Sans Pro" charset="0"/>
              <a:ea typeface="Source Sans Pro" charset="0"/>
              <a:cs typeface="Source Sans Pro" charset="0"/>
            </a:endParaRPr>
          </a:p>
        </p:txBody>
      </p:sp>
      <p:sp>
        <p:nvSpPr>
          <p:cNvPr id="19" name="TextBox 18"/>
          <p:cNvSpPr txBox="1"/>
          <p:nvPr/>
        </p:nvSpPr>
        <p:spPr>
          <a:xfrm>
            <a:off x="1085087" y="1117152"/>
            <a:ext cx="3443369" cy="1200329"/>
          </a:xfrm>
          <a:prstGeom prst="rect">
            <a:avLst/>
          </a:prstGeom>
          <a:noFill/>
        </p:spPr>
        <p:txBody>
          <a:bodyPr wrap="square" rtlCol="0">
            <a:spAutoFit/>
          </a:bodyPr>
          <a:lstStyle/>
          <a:p>
            <a:pPr>
              <a:lnSpc>
                <a:spcPct val="80000"/>
              </a:lnSpc>
            </a:pPr>
            <a:r>
              <a:rPr lang="en-US" sz="4500" b="1">
                <a:latin typeface="Gilroy ExtraBold" charset="0"/>
                <a:ea typeface="Gilroy ExtraBold" charset="0"/>
                <a:cs typeface="Gilroy ExtraBold" charset="0"/>
              </a:rPr>
              <a:t>Social roles in groups</a:t>
            </a:r>
            <a:endParaRPr lang="en-US" sz="4500" b="1" dirty="0">
              <a:latin typeface="Gilroy ExtraBold" charset="0"/>
              <a:ea typeface="Gilroy ExtraBold" charset="0"/>
              <a:cs typeface="Gilroy ExtraBold" charset="0"/>
            </a:endParaRPr>
          </a:p>
        </p:txBody>
      </p:sp>
    </p:spTree>
    <p:extLst>
      <p:ext uri="{BB962C8B-B14F-4D97-AF65-F5344CB8AC3E}">
        <p14:creationId xmlns:p14="http://schemas.microsoft.com/office/powerpoint/2010/main" val="1537656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6096000" y="1117152"/>
            <a:ext cx="4976260" cy="4412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b="1" dirty="0">
                <a:solidFill>
                  <a:schemeClr val="tx1"/>
                </a:solidFill>
                <a:latin typeface="Source Sans Pro" charset="0"/>
                <a:ea typeface="Source Sans Pro" charset="0"/>
                <a:cs typeface="Source Sans Pro" charset="0"/>
              </a:rPr>
              <a:t>Differentiation amongst members</a:t>
            </a:r>
          </a:p>
          <a:p>
            <a:pPr marL="243785"/>
            <a:r>
              <a:rPr lang="en-US" sz="2400" dirty="0">
                <a:solidFill>
                  <a:schemeClr val="tx1"/>
                </a:solidFill>
                <a:latin typeface="Source Sans Pro" charset="0"/>
                <a:ea typeface="Source Sans Pro" charset="0"/>
                <a:cs typeface="Source Sans Pro" charset="0"/>
              </a:rPr>
              <a:t>Social roles are part of a groups structure and it’s purpose.</a:t>
            </a:r>
          </a:p>
          <a:p>
            <a:pPr marL="243785"/>
            <a:endParaRPr lang="en-US" sz="2400" b="1" dirty="0">
              <a:solidFill>
                <a:schemeClr val="tx1"/>
              </a:solidFill>
              <a:latin typeface="Source Sans Pro" charset="0"/>
              <a:ea typeface="Source Sans Pro" charset="0"/>
              <a:cs typeface="Source Sans Pro" charset="0"/>
            </a:endParaRPr>
          </a:p>
          <a:p>
            <a:pPr marL="243785"/>
            <a:r>
              <a:rPr lang="en-US" sz="2400" dirty="0">
                <a:solidFill>
                  <a:schemeClr val="tx1"/>
                </a:solidFill>
                <a:latin typeface="Source Sans Pro" charset="0"/>
                <a:ea typeface="Source Sans Pro" charset="0"/>
                <a:cs typeface="Source Sans Pro" charset="0"/>
              </a:rPr>
              <a:t>They emerge as both defensive and adaptive mechanisms. </a:t>
            </a:r>
          </a:p>
          <a:p>
            <a:pPr marL="243785"/>
            <a:endParaRPr lang="en-US" sz="2400" dirty="0">
              <a:solidFill>
                <a:schemeClr val="tx1"/>
              </a:solidFill>
              <a:latin typeface="Source Sans Pro" charset="0"/>
              <a:ea typeface="Source Sans Pro" charset="0"/>
              <a:cs typeface="Source Sans Pro" charset="0"/>
            </a:endParaRPr>
          </a:p>
          <a:p>
            <a:pPr marL="243785"/>
            <a:r>
              <a:rPr lang="en-US" sz="2400" dirty="0">
                <a:solidFill>
                  <a:schemeClr val="tx1"/>
                </a:solidFill>
                <a:latin typeface="Source Sans Pro" charset="0"/>
                <a:ea typeface="Source Sans Pro" charset="0"/>
                <a:cs typeface="Source Sans Pro" charset="0"/>
              </a:rPr>
              <a:t>The defense is against anxiety, and the adaptation to delineate, isolate, or contain conflicts, and provide psychological security. </a:t>
            </a:r>
          </a:p>
        </p:txBody>
      </p:sp>
      <p:sp>
        <p:nvSpPr>
          <p:cNvPr id="19" name="TextBox 18"/>
          <p:cNvSpPr txBox="1"/>
          <p:nvPr/>
        </p:nvSpPr>
        <p:spPr>
          <a:xfrm>
            <a:off x="1085087" y="1117152"/>
            <a:ext cx="3443369" cy="1200329"/>
          </a:xfrm>
          <a:prstGeom prst="rect">
            <a:avLst/>
          </a:prstGeom>
          <a:noFill/>
        </p:spPr>
        <p:txBody>
          <a:bodyPr wrap="square" rtlCol="0">
            <a:spAutoFit/>
          </a:bodyPr>
          <a:lstStyle/>
          <a:p>
            <a:pPr>
              <a:lnSpc>
                <a:spcPct val="80000"/>
              </a:lnSpc>
            </a:pPr>
            <a:r>
              <a:rPr lang="en-US" sz="4500" b="1">
                <a:latin typeface="Gilroy ExtraBold" charset="0"/>
                <a:ea typeface="Gilroy ExtraBold" charset="0"/>
                <a:cs typeface="Gilroy ExtraBold" charset="0"/>
              </a:rPr>
              <a:t>Social roles in groups</a:t>
            </a:r>
            <a:endParaRPr lang="en-US" sz="4500" b="1" dirty="0">
              <a:latin typeface="Gilroy ExtraBold" charset="0"/>
              <a:ea typeface="Gilroy ExtraBold" charset="0"/>
              <a:cs typeface="Gilroy ExtraBold" charset="0"/>
            </a:endParaRPr>
          </a:p>
        </p:txBody>
      </p:sp>
    </p:spTree>
    <p:extLst>
      <p:ext uri="{BB962C8B-B14F-4D97-AF65-F5344CB8AC3E}">
        <p14:creationId xmlns:p14="http://schemas.microsoft.com/office/powerpoint/2010/main" val="13436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Common Role Types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65426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latin typeface="Gilroy ExtraBold" charset="0"/>
                <a:ea typeface="Gilroy ExtraBold" charset="0"/>
                <a:cs typeface="Gilroy ExtraBold" charset="0"/>
              </a:rPr>
              <a:t>The Leader</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4514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82914" y="1119663"/>
            <a:ext cx="8626169" cy="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2500" b="1" spc="300" dirty="0">
                <a:solidFill>
                  <a:schemeClr val="accent6"/>
                </a:solidFill>
                <a:latin typeface="Gilroy ExtraBold" charset="0"/>
                <a:ea typeface="Gilroy ExtraBold" charset="0"/>
                <a:cs typeface="Gilroy ExtraBold" charset="0"/>
              </a:rPr>
              <a:t>GOALS FOR THIS SESSION</a:t>
            </a:r>
          </a:p>
        </p:txBody>
      </p:sp>
      <p:sp>
        <p:nvSpPr>
          <p:cNvPr id="6" name="TextBox 5"/>
          <p:cNvSpPr txBox="1"/>
          <p:nvPr/>
        </p:nvSpPr>
        <p:spPr>
          <a:xfrm>
            <a:off x="0" y="2596243"/>
            <a:ext cx="12192000" cy="1754326"/>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Align on Fellows projects and answer your questions</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94849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638799" y="1117152"/>
            <a:ext cx="5724143" cy="4412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586685" indent="-342900">
              <a:buFont typeface="Arial" charset="0"/>
              <a:buChar char="•"/>
            </a:pPr>
            <a:r>
              <a:rPr lang="en-US" sz="2400" dirty="0">
                <a:solidFill>
                  <a:schemeClr val="tx1"/>
                </a:solidFill>
                <a:latin typeface="Source Sans Pro" charset="0"/>
                <a:ea typeface="Source Sans Pro" charset="0"/>
                <a:cs typeface="Source Sans Pro" charset="0"/>
              </a:rPr>
              <a:t>Often possesses an affinity for leadership and speaking in groups.</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They function as they spokesperson, are task-oriented, and initiate topics for discussion.</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Often, leaders have physical resemblance to societal images of leadership (male, white, tall, strong, loud). </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p:txBody>
      </p:sp>
      <p:sp>
        <p:nvSpPr>
          <p:cNvPr id="19" name="TextBox 18"/>
          <p:cNvSpPr txBox="1"/>
          <p:nvPr/>
        </p:nvSpPr>
        <p:spPr>
          <a:xfrm>
            <a:off x="1085087" y="1117152"/>
            <a:ext cx="3443369" cy="660437"/>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The Leader</a:t>
            </a:r>
          </a:p>
        </p:txBody>
      </p:sp>
    </p:spTree>
    <p:extLst>
      <p:ext uri="{BB962C8B-B14F-4D97-AF65-F5344CB8AC3E}">
        <p14:creationId xmlns:p14="http://schemas.microsoft.com/office/powerpoint/2010/main" val="790731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latin typeface="Gilroy ExtraBold" charset="0"/>
                <a:ea typeface="Gilroy ExtraBold" charset="0"/>
                <a:cs typeface="Gilroy ExtraBold" charset="0"/>
              </a:rPr>
              <a:t>The Follower</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95959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638799" y="1117152"/>
            <a:ext cx="5724143" cy="4412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586685" indent="-342900">
              <a:buFont typeface="Arial" charset="0"/>
              <a:buChar char="•"/>
            </a:pPr>
            <a:r>
              <a:rPr lang="en-US" sz="2400" dirty="0">
                <a:solidFill>
                  <a:schemeClr val="tx1"/>
                </a:solidFill>
                <a:latin typeface="Source Sans Pro" charset="0"/>
                <a:ea typeface="Source Sans Pro" charset="0"/>
                <a:cs typeface="Source Sans Pro" charset="0"/>
              </a:rPr>
              <a:t>Groups need both leaders and followers in order to function. They are often symbiotic to each other.</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Characterized by dependence, acceptance, silence, support. </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It can often be an unconscious reaction to anxiety surrounding authority. Dependent and accepting behaviors are often connected to a need to elicit approval. </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p:txBody>
      </p:sp>
      <p:sp>
        <p:nvSpPr>
          <p:cNvPr id="19" name="TextBox 18"/>
          <p:cNvSpPr txBox="1"/>
          <p:nvPr/>
        </p:nvSpPr>
        <p:spPr>
          <a:xfrm>
            <a:off x="1085087" y="1117152"/>
            <a:ext cx="3617542" cy="646331"/>
          </a:xfrm>
          <a:prstGeom prst="rect">
            <a:avLst/>
          </a:prstGeom>
          <a:noFill/>
        </p:spPr>
        <p:txBody>
          <a:bodyPr wrap="square" rtlCol="0">
            <a:spAutoFit/>
          </a:bodyPr>
          <a:lstStyle/>
          <a:p>
            <a:pPr>
              <a:lnSpc>
                <a:spcPct val="80000"/>
              </a:lnSpc>
            </a:pPr>
            <a:r>
              <a:rPr lang="en-US" sz="4500" b="1">
                <a:latin typeface="Gilroy ExtraBold" charset="0"/>
                <a:ea typeface="Gilroy ExtraBold" charset="0"/>
                <a:cs typeface="Gilroy ExtraBold" charset="0"/>
              </a:rPr>
              <a:t>The Follower</a:t>
            </a:r>
            <a:endParaRPr lang="en-US" sz="4500" b="1" dirty="0">
              <a:latin typeface="Gilroy ExtraBold" charset="0"/>
              <a:ea typeface="Gilroy ExtraBold" charset="0"/>
              <a:cs typeface="Gilroy ExtraBold" charset="0"/>
            </a:endParaRPr>
          </a:p>
        </p:txBody>
      </p:sp>
    </p:spTree>
    <p:extLst>
      <p:ext uri="{BB962C8B-B14F-4D97-AF65-F5344CB8AC3E}">
        <p14:creationId xmlns:p14="http://schemas.microsoft.com/office/powerpoint/2010/main" val="342008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latin typeface="Gilroy ExtraBold" charset="0"/>
                <a:ea typeface="Gilroy ExtraBold" charset="0"/>
                <a:cs typeface="Gilroy ExtraBold" charset="0"/>
              </a:rPr>
              <a:t>The Rebel</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13513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638799" y="1117152"/>
            <a:ext cx="5724143" cy="4412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586685" indent="-342900">
              <a:buFont typeface="Arial" charset="0"/>
              <a:buChar char="•"/>
            </a:pPr>
            <a:r>
              <a:rPr lang="en-US" sz="2400" dirty="0">
                <a:solidFill>
                  <a:schemeClr val="tx1"/>
                </a:solidFill>
                <a:latin typeface="Source Sans Pro" charset="0"/>
                <a:ea typeface="Source Sans Pro" charset="0"/>
                <a:cs typeface="Source Sans Pro" charset="0"/>
              </a:rPr>
              <a:t>This role has many of the same characteristics of leadership role, but is more overtly in competition, behaviorally, with the formal leader.</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A variety of members may take up this role, but it’s function is primarily to present alternative leadership.</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It expresses dissatisfaction, anxiety, frustration as an outlet. </a:t>
            </a:r>
          </a:p>
        </p:txBody>
      </p:sp>
      <p:sp>
        <p:nvSpPr>
          <p:cNvPr id="19" name="TextBox 18"/>
          <p:cNvSpPr txBox="1"/>
          <p:nvPr/>
        </p:nvSpPr>
        <p:spPr>
          <a:xfrm>
            <a:off x="1085087" y="1117152"/>
            <a:ext cx="3617542" cy="1754326"/>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The Rebel / Alternative Leader</a:t>
            </a:r>
          </a:p>
        </p:txBody>
      </p:sp>
    </p:spTree>
    <p:extLst>
      <p:ext uri="{BB962C8B-B14F-4D97-AF65-F5344CB8AC3E}">
        <p14:creationId xmlns:p14="http://schemas.microsoft.com/office/powerpoint/2010/main" val="406407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latin typeface="Gilroy ExtraBold" charset="0"/>
                <a:ea typeface="Gilroy ExtraBold" charset="0"/>
                <a:cs typeface="Gilroy ExtraBold" charset="0"/>
              </a:rPr>
              <a:t>The Mediator</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0036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638799" y="1117152"/>
            <a:ext cx="5724143" cy="4412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586685" indent="-342900">
              <a:buFont typeface="Arial" charset="0"/>
              <a:buChar char="•"/>
            </a:pPr>
            <a:r>
              <a:rPr lang="en-US" sz="2400" dirty="0">
                <a:solidFill>
                  <a:schemeClr val="tx1"/>
                </a:solidFill>
                <a:latin typeface="Source Sans Pro" charset="0"/>
                <a:ea typeface="Source Sans Pro" charset="0"/>
                <a:cs typeface="Source Sans Pro" charset="0"/>
              </a:rPr>
              <a:t>This role is focused on cohesion, harmony, group building, and maintenance. </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Often characterized by abrupt change of subject or shifts in focus of content.</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The emergence of the mediator role indicates the group’s need to develop a pattern of engaging in and managing conflict. </a:t>
            </a:r>
          </a:p>
        </p:txBody>
      </p:sp>
      <p:sp>
        <p:nvSpPr>
          <p:cNvPr id="19" name="TextBox 18"/>
          <p:cNvSpPr txBox="1"/>
          <p:nvPr/>
        </p:nvSpPr>
        <p:spPr>
          <a:xfrm>
            <a:off x="1085087" y="1117152"/>
            <a:ext cx="3813484" cy="646331"/>
          </a:xfrm>
          <a:prstGeom prst="rect">
            <a:avLst/>
          </a:prstGeom>
          <a:noFill/>
        </p:spPr>
        <p:txBody>
          <a:bodyPr wrap="square" rtlCol="0">
            <a:spAutoFit/>
          </a:bodyPr>
          <a:lstStyle/>
          <a:p>
            <a:pPr>
              <a:lnSpc>
                <a:spcPct val="80000"/>
              </a:lnSpc>
            </a:pPr>
            <a:r>
              <a:rPr lang="en-US" sz="4500" b="1">
                <a:latin typeface="Gilroy ExtraBold" charset="0"/>
                <a:ea typeface="Gilroy ExtraBold" charset="0"/>
                <a:cs typeface="Gilroy ExtraBold" charset="0"/>
              </a:rPr>
              <a:t>The Mediator</a:t>
            </a:r>
            <a:endParaRPr lang="en-US" sz="4500" b="1" dirty="0">
              <a:latin typeface="Gilroy ExtraBold" charset="0"/>
              <a:ea typeface="Gilroy ExtraBold" charset="0"/>
              <a:cs typeface="Gilroy ExtraBold" charset="0"/>
            </a:endParaRPr>
          </a:p>
        </p:txBody>
      </p:sp>
    </p:spTree>
    <p:extLst>
      <p:ext uri="{BB962C8B-B14F-4D97-AF65-F5344CB8AC3E}">
        <p14:creationId xmlns:p14="http://schemas.microsoft.com/office/powerpoint/2010/main" val="979379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latin typeface="Gilroy ExtraBold" charset="0"/>
                <a:ea typeface="Gilroy ExtraBold" charset="0"/>
                <a:cs typeface="Gilroy ExtraBold" charset="0"/>
              </a:rPr>
              <a:t>The Scapegoat</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5231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638799" y="1117152"/>
            <a:ext cx="5724143" cy="4412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586685" indent="-342900">
              <a:buFont typeface="Arial" charset="0"/>
              <a:buChar char="•"/>
            </a:pPr>
            <a:r>
              <a:rPr lang="en-US" sz="2400" dirty="0">
                <a:solidFill>
                  <a:schemeClr val="tx1"/>
                </a:solidFill>
                <a:latin typeface="Source Sans Pro" charset="0"/>
                <a:ea typeface="Source Sans Pro" charset="0"/>
                <a:cs typeface="Source Sans Pro" charset="0"/>
              </a:rPr>
              <a:t>This role is the most feared and disliked. The scapegoat emerges in response to the group’s need to avoid anxiety and is intricately connected to issues relating to the group’s survival.</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The scapegoat absorbs the unwanted, undesired aspects of the group’s unconscious processes. It rids the group of it’s unwanted, negative aspects. </a:t>
            </a:r>
          </a:p>
          <a:p>
            <a:pPr marL="586685" indent="-342900">
              <a:buFont typeface="Arial" charset="0"/>
              <a:buChar char="•"/>
            </a:pPr>
            <a:endParaRPr lang="en-US" sz="2400" dirty="0">
              <a:solidFill>
                <a:schemeClr val="tx1"/>
              </a:solidFill>
              <a:latin typeface="Source Sans Pro" charset="0"/>
              <a:ea typeface="Source Sans Pro" charset="0"/>
              <a:cs typeface="Source Sans Pro" charset="0"/>
            </a:endParaRPr>
          </a:p>
          <a:p>
            <a:pPr marL="586685" indent="-342900">
              <a:buFont typeface="Arial" charset="0"/>
              <a:buChar char="•"/>
            </a:pPr>
            <a:r>
              <a:rPr lang="en-US" sz="2400" dirty="0">
                <a:solidFill>
                  <a:schemeClr val="tx1"/>
                </a:solidFill>
                <a:latin typeface="Source Sans Pro" charset="0"/>
                <a:ea typeface="Source Sans Pro" charset="0"/>
                <a:cs typeface="Source Sans Pro" charset="0"/>
              </a:rPr>
              <a:t>Racial-cultural aspects play an important role in scapegoating. </a:t>
            </a:r>
          </a:p>
        </p:txBody>
      </p:sp>
      <p:sp>
        <p:nvSpPr>
          <p:cNvPr id="19" name="TextBox 18"/>
          <p:cNvSpPr txBox="1"/>
          <p:nvPr/>
        </p:nvSpPr>
        <p:spPr>
          <a:xfrm>
            <a:off x="1085087" y="1117152"/>
            <a:ext cx="4292456" cy="646331"/>
          </a:xfrm>
          <a:prstGeom prst="rect">
            <a:avLst/>
          </a:prstGeom>
          <a:noFill/>
        </p:spPr>
        <p:txBody>
          <a:bodyPr wrap="square" rtlCol="0">
            <a:spAutoFit/>
          </a:bodyPr>
          <a:lstStyle/>
          <a:p>
            <a:pPr>
              <a:lnSpc>
                <a:spcPct val="80000"/>
              </a:lnSpc>
            </a:pPr>
            <a:r>
              <a:rPr lang="en-US" sz="4500" b="1">
                <a:latin typeface="Gilroy ExtraBold" charset="0"/>
                <a:ea typeface="Gilroy ExtraBold" charset="0"/>
                <a:cs typeface="Gilroy ExtraBold" charset="0"/>
              </a:rPr>
              <a:t>The Scapegoat</a:t>
            </a:r>
            <a:endParaRPr lang="en-US" sz="4500" b="1" dirty="0">
              <a:latin typeface="Gilroy ExtraBold" charset="0"/>
              <a:ea typeface="Gilroy ExtraBold" charset="0"/>
              <a:cs typeface="Gilroy ExtraBold" charset="0"/>
            </a:endParaRPr>
          </a:p>
        </p:txBody>
      </p:sp>
    </p:spTree>
    <p:extLst>
      <p:ext uri="{BB962C8B-B14F-4D97-AF65-F5344CB8AC3E}">
        <p14:creationId xmlns:p14="http://schemas.microsoft.com/office/powerpoint/2010/main" val="1167211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1148212"/>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Role types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a:hlinkClick r:id="rId4"/>
          </p:cNvPr>
          <p:cNvSpPr txBox="1"/>
          <p:nvPr/>
        </p:nvSpPr>
        <p:spPr>
          <a:xfrm>
            <a:off x="1415142" y="4313460"/>
            <a:ext cx="9361715" cy="1219080"/>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Where have you seen these roles emerge in your own work or groups?</a:t>
            </a:r>
          </a:p>
          <a:p>
            <a:endParaRPr lang="en-US" sz="2500" dirty="0">
              <a:solidFill>
                <a:schemeClr val="bg2">
                  <a:lumMod val="25000"/>
                </a:schemeClr>
              </a:solidFill>
              <a:latin typeface="Source Sans Pro" charset="0"/>
              <a:ea typeface="Source Sans Pro" charset="0"/>
              <a:cs typeface="Source Sans Pro" charset="0"/>
            </a:endParaRPr>
          </a:p>
          <a:p>
            <a:pPr algn="ctr"/>
            <a:r>
              <a:rPr lang="en-US" sz="2500" dirty="0">
                <a:solidFill>
                  <a:schemeClr val="bg2">
                    <a:lumMod val="25000"/>
                  </a:schemeClr>
                </a:solidFill>
                <a:latin typeface="Source Sans Pro" charset="0"/>
                <a:ea typeface="Source Sans Pro" charset="0"/>
                <a:cs typeface="Source Sans Pro" charset="0"/>
              </a:rPr>
              <a:t>How might you manage them as a Fellows Leader?</a:t>
            </a:r>
          </a:p>
        </p:txBody>
      </p:sp>
    </p:spTree>
    <p:extLst>
      <p:ext uri="{BB962C8B-B14F-4D97-AF65-F5344CB8AC3E}">
        <p14:creationId xmlns:p14="http://schemas.microsoft.com/office/powerpoint/2010/main" val="163040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82914" y="1119663"/>
            <a:ext cx="8626169" cy="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2500" b="1" spc="300" dirty="0">
                <a:solidFill>
                  <a:schemeClr val="accent6"/>
                </a:solidFill>
                <a:latin typeface="Gilroy ExtraBold" charset="0"/>
                <a:ea typeface="Gilroy ExtraBold" charset="0"/>
                <a:cs typeface="Gilroy ExtraBold" charset="0"/>
              </a:rPr>
              <a:t>GOALS FOR THIS SESSION</a:t>
            </a:r>
          </a:p>
        </p:txBody>
      </p:sp>
      <p:sp>
        <p:nvSpPr>
          <p:cNvPr id="6" name="TextBox 5"/>
          <p:cNvSpPr txBox="1"/>
          <p:nvPr/>
        </p:nvSpPr>
        <p:spPr>
          <a:xfrm>
            <a:off x="762000" y="2610350"/>
            <a:ext cx="10646229" cy="2585323"/>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Understand the role that group dynamics plays in the function of our teams</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49166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279136" y="1117152"/>
            <a:ext cx="4976260"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Aligning on fellows projects</a:t>
            </a:r>
          </a:p>
        </p:txBody>
      </p:sp>
      <p:sp>
        <p:nvSpPr>
          <p:cNvPr id="13" name="Rectangle 12"/>
          <p:cNvSpPr/>
          <p:nvPr/>
        </p:nvSpPr>
        <p:spPr>
          <a:xfrm>
            <a:off x="5279134" y="1853986"/>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Social roles in groups </a:t>
            </a:r>
          </a:p>
        </p:txBody>
      </p:sp>
      <p:sp>
        <p:nvSpPr>
          <p:cNvPr id="14" name="Rectangle 13"/>
          <p:cNvSpPr/>
          <p:nvPr/>
        </p:nvSpPr>
        <p:spPr>
          <a:xfrm>
            <a:off x="5279135" y="2568155"/>
            <a:ext cx="5171151" cy="5437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Leadership in multicultural groups</a:t>
            </a:r>
          </a:p>
        </p:txBody>
      </p:sp>
      <p:sp>
        <p:nvSpPr>
          <p:cNvPr id="15" name="Rectangle 14"/>
          <p:cNvSpPr/>
          <p:nvPr/>
        </p:nvSpPr>
        <p:spPr>
          <a:xfrm>
            <a:off x="5279135" y="330547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rgbClr val="3B444D"/>
                </a:solidFill>
                <a:latin typeface="Source Sans Pro" charset="0"/>
                <a:ea typeface="Source Sans Pro" charset="0"/>
                <a:cs typeface="Source Sans Pro" charset="0"/>
              </a:rPr>
              <a:t>Next steps &amp; close</a:t>
            </a:r>
          </a:p>
        </p:txBody>
      </p:sp>
      <p:sp>
        <p:nvSpPr>
          <p:cNvPr id="19" name="TextBox 18"/>
          <p:cNvSpPr txBox="1"/>
          <p:nvPr/>
        </p:nvSpPr>
        <p:spPr>
          <a:xfrm>
            <a:off x="1085088" y="1117152"/>
            <a:ext cx="2886837" cy="660437"/>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Agenda</a:t>
            </a:r>
          </a:p>
        </p:txBody>
      </p:sp>
    </p:spTree>
    <p:extLst>
      <p:ext uri="{BB962C8B-B14F-4D97-AF65-F5344CB8AC3E}">
        <p14:creationId xmlns:p14="http://schemas.microsoft.com/office/powerpoint/2010/main" val="704039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337897"/>
            <a:ext cx="12192000" cy="2169825"/>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Strategies for leading </a:t>
            </a:r>
            <a:r>
              <a:rPr lang="en-US" sz="7500">
                <a:solidFill>
                  <a:srgbClr val="FFFFFF"/>
                </a:solidFill>
                <a:latin typeface="Gilroy ExtraBold" charset="0"/>
                <a:ea typeface="Gilroy ExtraBold" charset="0"/>
                <a:cs typeface="Gilroy ExtraBold" charset="0"/>
              </a:rPr>
              <a:t>in multicultural groups</a:t>
            </a:r>
            <a:endParaRPr lang="en-US" sz="7500" dirty="0">
              <a:solidFill>
                <a:srgbClr val="FFFFFF"/>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81974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1158584" y="1683210"/>
            <a:ext cx="9874831" cy="3150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3200" b="1" dirty="0">
                <a:solidFill>
                  <a:schemeClr val="tx1"/>
                </a:solidFill>
                <a:latin typeface="Source Sans Pro" charset="0"/>
                <a:ea typeface="Source Sans Pro" charset="0"/>
                <a:cs typeface="Source Sans Pro" charset="0"/>
              </a:rPr>
              <a:t>Hypothesis:</a:t>
            </a:r>
          </a:p>
          <a:p>
            <a:pPr marL="243785"/>
            <a:endParaRPr lang="en-US" sz="3200" dirty="0">
              <a:solidFill>
                <a:schemeClr val="tx1"/>
              </a:solidFill>
              <a:latin typeface="Source Sans Pro" charset="0"/>
              <a:ea typeface="Source Sans Pro" charset="0"/>
              <a:cs typeface="Source Sans Pro" charset="0"/>
            </a:endParaRPr>
          </a:p>
          <a:p>
            <a:pPr marL="243785"/>
            <a:r>
              <a:rPr lang="en-US" sz="2800" dirty="0">
                <a:solidFill>
                  <a:schemeClr val="tx1"/>
                </a:solidFill>
                <a:latin typeface="Source Sans Pro" charset="0"/>
                <a:ea typeface="Source Sans Pro" charset="0"/>
                <a:cs typeface="Source Sans Pro" charset="0"/>
              </a:rPr>
              <a:t>Race, ethnicity, personal attitudes, cultural values, beliefs, and styles of conflict resolution will be negatively related to group effectiveness during the initial phases of group development because of the costs of working with the complexity of differences for many individuals. </a:t>
            </a:r>
          </a:p>
          <a:p>
            <a:pPr marL="243785"/>
            <a:endParaRPr lang="en-US" sz="24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630657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9" name="TextBox 18"/>
          <p:cNvSpPr txBox="1"/>
          <p:nvPr/>
        </p:nvSpPr>
        <p:spPr>
          <a:xfrm>
            <a:off x="1085088" y="1117152"/>
            <a:ext cx="5010912" cy="1200329"/>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Six prerequisites for leadership</a:t>
            </a:r>
          </a:p>
        </p:txBody>
      </p:sp>
    </p:spTree>
    <p:extLst>
      <p:ext uri="{BB962C8B-B14F-4D97-AF65-F5344CB8AC3E}">
        <p14:creationId xmlns:p14="http://schemas.microsoft.com/office/powerpoint/2010/main" val="1476362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1085088" y="2599580"/>
            <a:ext cx="4976260" cy="82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Ability to be reflective and self-examining.</a:t>
            </a:r>
          </a:p>
        </p:txBody>
      </p:sp>
      <p:sp>
        <p:nvSpPr>
          <p:cNvPr id="19" name="TextBox 18"/>
          <p:cNvSpPr txBox="1"/>
          <p:nvPr/>
        </p:nvSpPr>
        <p:spPr>
          <a:xfrm>
            <a:off x="1085088" y="1117152"/>
            <a:ext cx="4976260" cy="1200329"/>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Six prerequisites for leadership</a:t>
            </a:r>
          </a:p>
        </p:txBody>
      </p:sp>
    </p:spTree>
    <p:extLst>
      <p:ext uri="{BB962C8B-B14F-4D97-AF65-F5344CB8AC3E}">
        <p14:creationId xmlns:p14="http://schemas.microsoft.com/office/powerpoint/2010/main" val="1690507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1085088" y="2599580"/>
            <a:ext cx="4976260" cy="82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Ability to be reflective and self-examining.</a:t>
            </a:r>
          </a:p>
        </p:txBody>
      </p:sp>
      <p:sp>
        <p:nvSpPr>
          <p:cNvPr id="19" name="TextBox 18"/>
          <p:cNvSpPr txBox="1"/>
          <p:nvPr/>
        </p:nvSpPr>
        <p:spPr>
          <a:xfrm>
            <a:off x="1085088" y="1117152"/>
            <a:ext cx="5010912" cy="1200329"/>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Six prerequisites for leadership</a:t>
            </a:r>
          </a:p>
        </p:txBody>
      </p:sp>
      <p:sp>
        <p:nvSpPr>
          <p:cNvPr id="12" name="Rectangle 11"/>
          <p:cNvSpPr/>
          <p:nvPr/>
        </p:nvSpPr>
        <p:spPr>
          <a:xfrm>
            <a:off x="1085088" y="3649187"/>
            <a:ext cx="4976260" cy="803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Leaders further learning, with authoritative relations.</a:t>
            </a:r>
          </a:p>
        </p:txBody>
      </p:sp>
    </p:spTree>
    <p:extLst>
      <p:ext uri="{BB962C8B-B14F-4D97-AF65-F5344CB8AC3E}">
        <p14:creationId xmlns:p14="http://schemas.microsoft.com/office/powerpoint/2010/main" val="206795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1085088" y="2599580"/>
            <a:ext cx="4976260" cy="82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Ability to be reflective and self-examining.</a:t>
            </a:r>
          </a:p>
        </p:txBody>
      </p:sp>
      <p:sp>
        <p:nvSpPr>
          <p:cNvPr id="19" name="TextBox 18"/>
          <p:cNvSpPr txBox="1"/>
          <p:nvPr/>
        </p:nvSpPr>
        <p:spPr>
          <a:xfrm>
            <a:off x="1085088" y="1117152"/>
            <a:ext cx="5010912" cy="1200329"/>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Six prerequisites for leadership</a:t>
            </a:r>
          </a:p>
        </p:txBody>
      </p:sp>
      <p:sp>
        <p:nvSpPr>
          <p:cNvPr id="12" name="Rectangle 11"/>
          <p:cNvSpPr/>
          <p:nvPr/>
        </p:nvSpPr>
        <p:spPr>
          <a:xfrm>
            <a:off x="1085088" y="3649187"/>
            <a:ext cx="4976260" cy="803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Leaders further learning, with authoritative relations.</a:t>
            </a:r>
          </a:p>
        </p:txBody>
      </p:sp>
      <p:sp>
        <p:nvSpPr>
          <p:cNvPr id="16" name="Rectangle 15"/>
          <p:cNvSpPr/>
          <p:nvPr/>
        </p:nvSpPr>
        <p:spPr>
          <a:xfrm>
            <a:off x="1085088" y="4672681"/>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Genuine curiosity about what’s happening in the group.</a:t>
            </a:r>
          </a:p>
        </p:txBody>
      </p:sp>
    </p:spTree>
    <p:extLst>
      <p:ext uri="{BB962C8B-B14F-4D97-AF65-F5344CB8AC3E}">
        <p14:creationId xmlns:p14="http://schemas.microsoft.com/office/powerpoint/2010/main" val="362713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1085088" y="2599580"/>
            <a:ext cx="4976260" cy="82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Ability to be reflective and self-examining.</a:t>
            </a:r>
          </a:p>
        </p:txBody>
      </p:sp>
      <p:sp>
        <p:nvSpPr>
          <p:cNvPr id="19" name="TextBox 18"/>
          <p:cNvSpPr txBox="1"/>
          <p:nvPr/>
        </p:nvSpPr>
        <p:spPr>
          <a:xfrm>
            <a:off x="1085088" y="1117152"/>
            <a:ext cx="4976260" cy="1200329"/>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Six prerequisites for leadership</a:t>
            </a:r>
          </a:p>
        </p:txBody>
      </p:sp>
      <p:sp>
        <p:nvSpPr>
          <p:cNvPr id="12" name="Rectangle 11"/>
          <p:cNvSpPr/>
          <p:nvPr/>
        </p:nvSpPr>
        <p:spPr>
          <a:xfrm>
            <a:off x="1085088" y="3649187"/>
            <a:ext cx="4976260" cy="803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Leaders further learning, with authoritative relations.</a:t>
            </a:r>
          </a:p>
        </p:txBody>
      </p:sp>
      <p:sp>
        <p:nvSpPr>
          <p:cNvPr id="16" name="Rectangle 15"/>
          <p:cNvSpPr/>
          <p:nvPr/>
        </p:nvSpPr>
        <p:spPr>
          <a:xfrm>
            <a:off x="1085088" y="4672681"/>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Genuine curiosity about what’s happening in the group.</a:t>
            </a:r>
          </a:p>
        </p:txBody>
      </p:sp>
      <p:sp>
        <p:nvSpPr>
          <p:cNvPr id="22" name="Rectangle 21"/>
          <p:cNvSpPr/>
          <p:nvPr/>
        </p:nvSpPr>
        <p:spPr>
          <a:xfrm>
            <a:off x="6310230" y="2579070"/>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Other’s experience are as valid as your own.</a:t>
            </a:r>
          </a:p>
        </p:txBody>
      </p:sp>
    </p:spTree>
    <p:extLst>
      <p:ext uri="{BB962C8B-B14F-4D97-AF65-F5344CB8AC3E}">
        <p14:creationId xmlns:p14="http://schemas.microsoft.com/office/powerpoint/2010/main" val="1654055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1085088" y="2599580"/>
            <a:ext cx="4976260" cy="82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Ability to be reflective and self-examining.</a:t>
            </a:r>
          </a:p>
        </p:txBody>
      </p:sp>
      <p:sp>
        <p:nvSpPr>
          <p:cNvPr id="19" name="TextBox 18"/>
          <p:cNvSpPr txBox="1"/>
          <p:nvPr/>
        </p:nvSpPr>
        <p:spPr>
          <a:xfrm>
            <a:off x="1085088" y="1117152"/>
            <a:ext cx="5010912" cy="1200329"/>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Six prerequisites for leadership</a:t>
            </a:r>
          </a:p>
        </p:txBody>
      </p:sp>
      <p:sp>
        <p:nvSpPr>
          <p:cNvPr id="12" name="Rectangle 11"/>
          <p:cNvSpPr/>
          <p:nvPr/>
        </p:nvSpPr>
        <p:spPr>
          <a:xfrm>
            <a:off x="1085088" y="3649187"/>
            <a:ext cx="4976260" cy="803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Leaders further learning, with authoritative relations.</a:t>
            </a:r>
          </a:p>
        </p:txBody>
      </p:sp>
      <p:sp>
        <p:nvSpPr>
          <p:cNvPr id="16" name="Rectangle 15"/>
          <p:cNvSpPr/>
          <p:nvPr/>
        </p:nvSpPr>
        <p:spPr>
          <a:xfrm>
            <a:off x="1085088" y="4672681"/>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Genuine curiosity about what’s happening in the group.</a:t>
            </a:r>
          </a:p>
        </p:txBody>
      </p:sp>
      <p:sp>
        <p:nvSpPr>
          <p:cNvPr id="22" name="Rectangle 21"/>
          <p:cNvSpPr/>
          <p:nvPr/>
        </p:nvSpPr>
        <p:spPr>
          <a:xfrm>
            <a:off x="6310230" y="2579070"/>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Other’s experience are as valid as your own.</a:t>
            </a:r>
          </a:p>
        </p:txBody>
      </p:sp>
      <p:sp>
        <p:nvSpPr>
          <p:cNvPr id="23" name="Rectangle 22"/>
          <p:cNvSpPr/>
          <p:nvPr/>
        </p:nvSpPr>
        <p:spPr>
          <a:xfrm>
            <a:off x="6310230" y="3649187"/>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Work collaboratively with experiences of others.</a:t>
            </a:r>
          </a:p>
        </p:txBody>
      </p:sp>
    </p:spTree>
    <p:extLst>
      <p:ext uri="{BB962C8B-B14F-4D97-AF65-F5344CB8AC3E}">
        <p14:creationId xmlns:p14="http://schemas.microsoft.com/office/powerpoint/2010/main" val="1529957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85088" y="2599580"/>
            <a:ext cx="4976260" cy="82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Ability to be reflective and self-examining.</a:t>
            </a:r>
          </a:p>
        </p:txBody>
      </p:sp>
      <p:sp>
        <p:nvSpPr>
          <p:cNvPr id="19" name="TextBox 18"/>
          <p:cNvSpPr txBox="1"/>
          <p:nvPr/>
        </p:nvSpPr>
        <p:spPr>
          <a:xfrm>
            <a:off x="1085088" y="1117152"/>
            <a:ext cx="4706112" cy="1200329"/>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Six prerequisites for leadership</a:t>
            </a:r>
          </a:p>
        </p:txBody>
      </p:sp>
      <p:sp>
        <p:nvSpPr>
          <p:cNvPr id="12" name="Rectangle 11"/>
          <p:cNvSpPr/>
          <p:nvPr/>
        </p:nvSpPr>
        <p:spPr>
          <a:xfrm>
            <a:off x="1085088" y="3649187"/>
            <a:ext cx="4976260" cy="803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Leaders further learning, with authoritative relations.</a:t>
            </a:r>
          </a:p>
        </p:txBody>
      </p:sp>
      <p:sp>
        <p:nvSpPr>
          <p:cNvPr id="16" name="Rectangle 15"/>
          <p:cNvSpPr/>
          <p:nvPr/>
        </p:nvSpPr>
        <p:spPr>
          <a:xfrm>
            <a:off x="1085088" y="4672681"/>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Genuine curiosity about what’s happening in the group.</a:t>
            </a:r>
          </a:p>
        </p:txBody>
      </p:sp>
      <p:sp>
        <p:nvSpPr>
          <p:cNvPr id="22" name="Rectangle 21"/>
          <p:cNvSpPr/>
          <p:nvPr/>
        </p:nvSpPr>
        <p:spPr>
          <a:xfrm>
            <a:off x="6310230" y="2579070"/>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Other’s experience are as valid as your own.</a:t>
            </a:r>
          </a:p>
        </p:txBody>
      </p:sp>
      <p:sp>
        <p:nvSpPr>
          <p:cNvPr id="23" name="Rectangle 22"/>
          <p:cNvSpPr/>
          <p:nvPr/>
        </p:nvSpPr>
        <p:spPr>
          <a:xfrm>
            <a:off x="6310230" y="3649187"/>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Work collaboratively with experiences of others.</a:t>
            </a:r>
          </a:p>
        </p:txBody>
      </p:sp>
      <p:sp>
        <p:nvSpPr>
          <p:cNvPr id="24" name="Rectangle 23"/>
          <p:cNvSpPr/>
          <p:nvPr/>
        </p:nvSpPr>
        <p:spPr>
          <a:xfrm>
            <a:off x="6310230" y="4672681"/>
            <a:ext cx="5225143" cy="87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r>
              <a:rPr lang="en-US" sz="2400" dirty="0">
                <a:solidFill>
                  <a:schemeClr val="tx1"/>
                </a:solidFill>
                <a:latin typeface="Source Sans Pro" charset="0"/>
                <a:ea typeface="Source Sans Pro" charset="0"/>
                <a:cs typeface="Source Sans Pro" charset="0"/>
              </a:rPr>
              <a:t>Capacity to be vulnerable in service of one’s own learning and group learning.</a:t>
            </a:r>
          </a:p>
        </p:txBody>
      </p:sp>
      <p:pic>
        <p:nvPicPr>
          <p:cNvPr id="13" name="Picture 12"/>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8811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82914" y="1119663"/>
            <a:ext cx="8626169" cy="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2500" b="1" spc="300" dirty="0">
                <a:solidFill>
                  <a:schemeClr val="accent6"/>
                </a:solidFill>
                <a:latin typeface="Gilroy ExtraBold" charset="0"/>
                <a:ea typeface="Gilroy ExtraBold" charset="0"/>
                <a:cs typeface="Gilroy ExtraBold" charset="0"/>
              </a:rPr>
              <a:t>GOALS FOR THIS SESSION</a:t>
            </a:r>
          </a:p>
        </p:txBody>
      </p:sp>
      <p:sp>
        <p:nvSpPr>
          <p:cNvPr id="6" name="TextBox 5"/>
          <p:cNvSpPr txBox="1"/>
          <p:nvPr/>
        </p:nvSpPr>
        <p:spPr>
          <a:xfrm>
            <a:off x="1069040" y="2606912"/>
            <a:ext cx="10053920" cy="2585323"/>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Be able to apply skills and ideas from group dynamics to solve team challenges</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85109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1148212"/>
            <a:ext cx="12192000" cy="1338828"/>
          </a:xfrm>
          <a:prstGeom prst="rect">
            <a:avLst/>
          </a:prstGeom>
          <a:noFill/>
        </p:spPr>
        <p:txBody>
          <a:bodyPr wrap="square" rtlCol="0">
            <a:spAutoFit/>
          </a:bodyPr>
          <a:lstStyle/>
          <a:p>
            <a:pPr algn="ctr">
              <a:lnSpc>
                <a:spcPct val="90000"/>
              </a:lnSpc>
            </a:pPr>
            <a:r>
              <a:rPr lang="en-US" sz="9000">
                <a:solidFill>
                  <a:srgbClr val="FFFFFF"/>
                </a:solidFill>
                <a:latin typeface="Gilroy ExtraBold" charset="0"/>
                <a:ea typeface="Gilroy ExtraBold" charset="0"/>
                <a:cs typeface="Gilroy ExtraBold" charset="0"/>
              </a:rPr>
              <a:t>Debrief</a:t>
            </a:r>
            <a:endParaRPr lang="en-US" sz="9000" dirty="0">
              <a:solidFill>
                <a:srgbClr val="FFFFFF"/>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a:hlinkClick r:id="rId4"/>
          </p:cNvPr>
          <p:cNvSpPr txBox="1"/>
          <p:nvPr/>
        </p:nvSpPr>
        <p:spPr>
          <a:xfrm>
            <a:off x="1545771" y="4246546"/>
            <a:ext cx="9100457" cy="1603801"/>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What three competencies resonate most with you? Least with you?</a:t>
            </a:r>
          </a:p>
          <a:p>
            <a:endParaRPr lang="en-US" sz="2500" dirty="0">
              <a:solidFill>
                <a:schemeClr val="bg2">
                  <a:lumMod val="25000"/>
                </a:schemeClr>
              </a:solidFill>
              <a:latin typeface="Source Sans Pro" charset="0"/>
              <a:ea typeface="Source Sans Pro" charset="0"/>
              <a:cs typeface="Source Sans Pro" charset="0"/>
            </a:endParaRPr>
          </a:p>
          <a:p>
            <a:pPr algn="ctr"/>
            <a:r>
              <a:rPr lang="en-US" sz="2500" dirty="0">
                <a:solidFill>
                  <a:schemeClr val="bg2">
                    <a:lumMod val="25000"/>
                  </a:schemeClr>
                </a:solidFill>
                <a:latin typeface="Source Sans Pro" charset="0"/>
                <a:ea typeface="Source Sans Pro" charset="0"/>
                <a:cs typeface="Source Sans Pro" charset="0"/>
              </a:rPr>
              <a:t>Describe a situation when you’ve used one or some of these </a:t>
            </a:r>
            <a:r>
              <a:rPr lang="en-US" sz="2500" dirty="0" err="1">
                <a:solidFill>
                  <a:schemeClr val="bg2">
                    <a:lumMod val="25000"/>
                  </a:schemeClr>
                </a:solidFill>
                <a:latin typeface="Source Sans Pro" charset="0"/>
                <a:ea typeface="Source Sans Pro" charset="0"/>
                <a:cs typeface="Source Sans Pro" charset="0"/>
              </a:rPr>
              <a:t>compentecies</a:t>
            </a:r>
            <a:r>
              <a:rPr lang="en-US" sz="2500" dirty="0">
                <a:solidFill>
                  <a:schemeClr val="bg2">
                    <a:lumMod val="25000"/>
                  </a:schemeClr>
                </a:solidFill>
                <a:latin typeface="Source Sans Pro" charset="0"/>
                <a:ea typeface="Source Sans Pro" charset="0"/>
                <a:cs typeface="Source Sans Pro" charset="0"/>
              </a:rPr>
              <a:t> in working with a group.</a:t>
            </a:r>
          </a:p>
        </p:txBody>
      </p:sp>
    </p:spTree>
    <p:extLst>
      <p:ext uri="{BB962C8B-B14F-4D97-AF65-F5344CB8AC3E}">
        <p14:creationId xmlns:p14="http://schemas.microsoft.com/office/powerpoint/2010/main" val="1798280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279136" y="1117152"/>
            <a:ext cx="4976260"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Aligning on fellows projects</a:t>
            </a:r>
          </a:p>
        </p:txBody>
      </p:sp>
      <p:sp>
        <p:nvSpPr>
          <p:cNvPr id="13" name="Rectangle 12"/>
          <p:cNvSpPr/>
          <p:nvPr/>
        </p:nvSpPr>
        <p:spPr>
          <a:xfrm>
            <a:off x="5279134" y="1853986"/>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Social roles in groups </a:t>
            </a:r>
          </a:p>
        </p:txBody>
      </p:sp>
      <p:sp>
        <p:nvSpPr>
          <p:cNvPr id="14" name="Rectangle 13"/>
          <p:cNvSpPr/>
          <p:nvPr/>
        </p:nvSpPr>
        <p:spPr>
          <a:xfrm>
            <a:off x="5279135" y="2568155"/>
            <a:ext cx="468689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rgbClr val="3B444D"/>
                </a:solidFill>
                <a:latin typeface="Source Sans Pro" charset="0"/>
                <a:ea typeface="Source Sans Pro" charset="0"/>
                <a:cs typeface="Source Sans Pro" charset="0"/>
              </a:rPr>
              <a:t>Leadership in multicultural groups</a:t>
            </a:r>
          </a:p>
        </p:txBody>
      </p:sp>
      <p:sp>
        <p:nvSpPr>
          <p:cNvPr id="15" name="Rectangle 14"/>
          <p:cNvSpPr/>
          <p:nvPr/>
        </p:nvSpPr>
        <p:spPr>
          <a:xfrm>
            <a:off x="5279135" y="3305474"/>
            <a:ext cx="4316503" cy="5437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Next steps &amp; close</a:t>
            </a:r>
          </a:p>
        </p:txBody>
      </p:sp>
      <p:sp>
        <p:nvSpPr>
          <p:cNvPr id="19" name="TextBox 18"/>
          <p:cNvSpPr txBox="1"/>
          <p:nvPr/>
        </p:nvSpPr>
        <p:spPr>
          <a:xfrm>
            <a:off x="1085088" y="1117152"/>
            <a:ext cx="2886837" cy="660437"/>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Agenda</a:t>
            </a:r>
          </a:p>
        </p:txBody>
      </p:sp>
    </p:spTree>
    <p:extLst>
      <p:ext uri="{BB962C8B-B14F-4D97-AF65-F5344CB8AC3E}">
        <p14:creationId xmlns:p14="http://schemas.microsoft.com/office/powerpoint/2010/main" val="664431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a:solidFill>
                  <a:srgbClr val="FFFFFF"/>
                </a:solidFill>
                <a:latin typeface="Gilroy ExtraBold" charset="0"/>
                <a:ea typeface="Gilroy ExtraBold" charset="0"/>
                <a:cs typeface="Gilroy ExtraBold" charset="0"/>
              </a:rPr>
              <a:t>Next Steps</a:t>
            </a:r>
            <a:endParaRPr lang="en-US" sz="7500" dirty="0">
              <a:solidFill>
                <a:srgbClr val="FFFFFF"/>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126773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a:latin typeface="Gilroy ExtraBold" charset="0"/>
                <a:ea typeface="Gilroy ExtraBold" charset="0"/>
                <a:cs typeface="Gilroy ExtraBold" charset="0"/>
              </a:rPr>
              <a:t>Fellows Homework</a:t>
            </a:r>
            <a:endParaRPr lang="en-US" sz="7500" dirty="0">
              <a:latin typeface="Gilroy ExtraBold" charset="0"/>
              <a:ea typeface="Gilroy ExtraBold" charset="0"/>
              <a:cs typeface="Gilroy ExtraBold" charset="0"/>
            </a:endParaRP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16577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latin typeface="Gilroy ExtraBold" charset="0"/>
                <a:ea typeface="Gilroy ExtraBold" charset="0"/>
                <a:cs typeface="Gilroy ExtraBold" charset="0"/>
              </a:rPr>
              <a:t>Weekly meeting</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Rectangle 4"/>
          <p:cNvSpPr/>
          <p:nvPr/>
        </p:nvSpPr>
        <p:spPr>
          <a:xfrm>
            <a:off x="2035629" y="3994539"/>
            <a:ext cx="8120742" cy="82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t"/>
          <a:lstStyle/>
          <a:p>
            <a:pPr marL="243785" algn="ctr"/>
            <a:r>
              <a:rPr lang="en-US" sz="2400" dirty="0">
                <a:solidFill>
                  <a:schemeClr val="tx1"/>
                </a:solidFill>
                <a:latin typeface="Source Sans Pro" charset="0"/>
                <a:ea typeface="Source Sans Pro" charset="0"/>
                <a:cs typeface="Source Sans Pro" charset="0"/>
              </a:rPr>
              <a:t>Your group should have identified a challenge and should be constructing their organizing issue by the end of this week!</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65105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latin typeface="Gilroy ExtraBold" charset="0"/>
                <a:ea typeface="Gilroy ExtraBold" charset="0"/>
                <a:cs typeface="Gilroy ExtraBold" charset="0"/>
              </a:rPr>
              <a:t>Questions?</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82508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749160"/>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Thank you!</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60503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675781"/>
            <a:ext cx="12192000" cy="33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bg1"/>
                </a:solidFill>
                <a:latin typeface="Gilroy ExtraBold" charset="0"/>
                <a:ea typeface="Gilroy ExtraBold" charset="0"/>
                <a:cs typeface="Gilroy ExtraBold" charset="0"/>
              </a:rPr>
              <a:t>OFA Training</a:t>
            </a:r>
          </a:p>
          <a:p>
            <a:pPr algn="ctr">
              <a:lnSpc>
                <a:spcPct val="80000"/>
              </a:lnSpc>
            </a:pPr>
            <a:endParaRPr lang="en-US" sz="2000" b="1" dirty="0">
              <a:solidFill>
                <a:schemeClr val="bg1"/>
              </a:solidFill>
              <a:latin typeface="Gilroy ExtraBold" charset="0"/>
              <a:ea typeface="Gilroy ExtraBold" charset="0"/>
              <a:cs typeface="Gilroy ExtraBold" charset="0"/>
            </a:endParaRPr>
          </a:p>
          <a:p>
            <a:pPr algn="ctr">
              <a:lnSpc>
                <a:spcPct val="90000"/>
              </a:lnSpc>
            </a:pPr>
            <a:r>
              <a:rPr lang="en-US" sz="4000" b="1" dirty="0">
                <a:solidFill>
                  <a:schemeClr val="accent6"/>
                </a:solidFill>
                <a:latin typeface="Gilroy ExtraBold" charset="0"/>
                <a:ea typeface="Gilroy ExtraBold" charset="0"/>
                <a:cs typeface="Gilroy ExtraBold" charset="0"/>
              </a:rPr>
              <a:t>Thank you for joining today’s webinar.</a:t>
            </a:r>
          </a:p>
          <a:p>
            <a:pPr algn="ctr">
              <a:lnSpc>
                <a:spcPct val="80000"/>
              </a:lnSpc>
            </a:pPr>
            <a:endParaRPr lang="en-US" sz="4000" b="1" dirty="0">
              <a:solidFill>
                <a:schemeClr val="bg1"/>
              </a:solidFill>
              <a:latin typeface="Gilroy ExtraBold" charset="0"/>
              <a:ea typeface="Gilroy ExtraBold" charset="0"/>
              <a:cs typeface="Gilroy ExtraBold" charset="0"/>
            </a:endParaRPr>
          </a:p>
          <a:p>
            <a:pPr algn="ctr">
              <a:lnSpc>
                <a:spcPct val="80000"/>
              </a:lnSpc>
            </a:pPr>
            <a:r>
              <a:rPr lang="en-US" sz="2600" dirty="0">
                <a:solidFill>
                  <a:schemeClr val="bg1"/>
                </a:solidFill>
                <a:latin typeface="Source Sans Pro" charset="0"/>
                <a:ea typeface="Source Sans Pro" charset="0"/>
                <a:cs typeface="Source Sans Pro" charset="0"/>
              </a:rPr>
              <a:t>Check the Fellows Leader website for a copy of the material covered </a:t>
            </a:r>
          </a:p>
          <a:p>
            <a:pPr algn="ctr">
              <a:lnSpc>
                <a:spcPct val="80000"/>
              </a:lnSpc>
            </a:pPr>
            <a:r>
              <a:rPr lang="en-US" sz="2600" dirty="0">
                <a:solidFill>
                  <a:schemeClr val="bg1"/>
                </a:solidFill>
                <a:latin typeface="Source Sans Pro" charset="0"/>
                <a:ea typeface="Source Sans Pro" charset="0"/>
                <a:cs typeface="Source Sans Pro" charset="0"/>
              </a:rPr>
              <a:t>today, including a video and audio recording of the webinar. </a:t>
            </a:r>
          </a:p>
          <a:p>
            <a:pPr algn="ctr">
              <a:lnSpc>
                <a:spcPct val="80000"/>
              </a:lnSpc>
            </a:pPr>
            <a:endParaRPr lang="en-US" sz="2600" dirty="0">
              <a:solidFill>
                <a:schemeClr val="bg1"/>
              </a:solidFill>
              <a:latin typeface="Source Sans Pro" charset="0"/>
              <a:ea typeface="Source Sans Pro" charset="0"/>
              <a:cs typeface="Source Sans Pro" charset="0"/>
            </a:endParaRPr>
          </a:p>
          <a:p>
            <a:pPr algn="ctr">
              <a:lnSpc>
                <a:spcPct val="80000"/>
              </a:lnSpc>
            </a:pPr>
            <a:r>
              <a:rPr lang="en-US" sz="2600" b="1" dirty="0">
                <a:solidFill>
                  <a:schemeClr val="bg1"/>
                </a:solidFill>
                <a:latin typeface="Source Sans Pro" charset="0"/>
                <a:ea typeface="Source Sans Pro" charset="0"/>
                <a:cs typeface="Source Sans Pro" charset="0"/>
              </a:rPr>
              <a:t>Email </a:t>
            </a:r>
            <a:r>
              <a:rPr lang="en-US" sz="2600" b="1" dirty="0">
                <a:solidFill>
                  <a:schemeClr val="bg1"/>
                </a:solidFill>
                <a:latin typeface="Source Sans Pro" charset="0"/>
                <a:ea typeface="Source Sans Pro" charset="0"/>
                <a:cs typeface="Source Sans Pro" charset="0"/>
                <a:hlinkClick r:id="rId2"/>
              </a:rPr>
              <a:t>fellows@ofa.us</a:t>
            </a:r>
            <a:r>
              <a:rPr lang="en-US" sz="2600" b="1" dirty="0">
                <a:solidFill>
                  <a:schemeClr val="bg1"/>
                </a:solidFill>
                <a:latin typeface="Source Sans Pro" charset="0"/>
                <a:ea typeface="Source Sans Pro" charset="0"/>
                <a:cs typeface="Source Sans Pro" charset="0"/>
              </a:rPr>
              <a:t> with any questions. </a:t>
            </a: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49430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279136" y="1117152"/>
            <a:ext cx="4976260" cy="5437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Aligning on fellows projects</a:t>
            </a:r>
          </a:p>
        </p:txBody>
      </p:sp>
      <p:sp>
        <p:nvSpPr>
          <p:cNvPr id="13" name="Rectangle 12"/>
          <p:cNvSpPr/>
          <p:nvPr/>
        </p:nvSpPr>
        <p:spPr>
          <a:xfrm>
            <a:off x="5279134" y="1853986"/>
            <a:ext cx="4976262"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rgbClr val="3B444D"/>
                </a:solidFill>
                <a:latin typeface="Source Sans Pro" charset="0"/>
                <a:ea typeface="Source Sans Pro" charset="0"/>
                <a:cs typeface="Source Sans Pro" charset="0"/>
              </a:rPr>
              <a:t>Social roles in groups </a:t>
            </a:r>
          </a:p>
        </p:txBody>
      </p:sp>
      <p:sp>
        <p:nvSpPr>
          <p:cNvPr id="14" name="Rectangle 13"/>
          <p:cNvSpPr/>
          <p:nvPr/>
        </p:nvSpPr>
        <p:spPr>
          <a:xfrm>
            <a:off x="5279135" y="2568155"/>
            <a:ext cx="468689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rgbClr val="3B444D"/>
                </a:solidFill>
                <a:latin typeface="Source Sans Pro" charset="0"/>
                <a:ea typeface="Source Sans Pro" charset="0"/>
                <a:cs typeface="Source Sans Pro" charset="0"/>
              </a:rPr>
              <a:t>Leadership in multicultural groups</a:t>
            </a:r>
          </a:p>
        </p:txBody>
      </p:sp>
      <p:sp>
        <p:nvSpPr>
          <p:cNvPr id="15" name="Rectangle 14"/>
          <p:cNvSpPr/>
          <p:nvPr/>
        </p:nvSpPr>
        <p:spPr>
          <a:xfrm>
            <a:off x="5279135" y="330547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rgbClr val="3B444D"/>
                </a:solidFill>
                <a:latin typeface="Source Sans Pro" charset="0"/>
                <a:ea typeface="Source Sans Pro" charset="0"/>
                <a:cs typeface="Source Sans Pro" charset="0"/>
              </a:rPr>
              <a:t>Next steps &amp; close</a:t>
            </a:r>
          </a:p>
        </p:txBody>
      </p:sp>
      <p:sp>
        <p:nvSpPr>
          <p:cNvPr id="19" name="TextBox 18"/>
          <p:cNvSpPr txBox="1"/>
          <p:nvPr/>
        </p:nvSpPr>
        <p:spPr>
          <a:xfrm>
            <a:off x="1085088" y="1117152"/>
            <a:ext cx="2886837" cy="660437"/>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Agenda</a:t>
            </a:r>
          </a:p>
        </p:txBody>
      </p:sp>
    </p:spTree>
    <p:extLst>
      <p:ext uri="{BB962C8B-B14F-4D97-AF65-F5344CB8AC3E}">
        <p14:creationId xmlns:p14="http://schemas.microsoft.com/office/powerpoint/2010/main" val="173429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2863460"/>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rPr>
              <a:t>Fellows Projects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83889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6137801" y="1117152"/>
            <a:ext cx="4976260"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19" name="TextBox 18"/>
          <p:cNvSpPr txBox="1"/>
          <p:nvPr/>
        </p:nvSpPr>
        <p:spPr>
          <a:xfrm>
            <a:off x="1085088" y="1117152"/>
            <a:ext cx="3029712" cy="1214435"/>
          </a:xfrm>
          <a:prstGeom prst="rect">
            <a:avLst/>
          </a:prstGeom>
          <a:noFill/>
        </p:spPr>
        <p:txBody>
          <a:bodyPr wrap="square" rtlCol="0">
            <a:spAutoFit/>
          </a:bodyPr>
          <a:lstStyle/>
          <a:p>
            <a:pPr>
              <a:lnSpc>
                <a:spcPct val="80000"/>
              </a:lnSpc>
            </a:pPr>
            <a:r>
              <a:rPr lang="en-US" sz="4500" b="1" dirty="0">
                <a:latin typeface="Gilroy ExtraBold" charset="0"/>
                <a:ea typeface="Gilroy ExtraBold" charset="0"/>
                <a:cs typeface="Gilroy ExtraBold" charset="0"/>
              </a:rPr>
              <a:t>Learning journey</a:t>
            </a:r>
          </a:p>
        </p:txBody>
      </p:sp>
      <p:sp>
        <p:nvSpPr>
          <p:cNvPr id="12" name="Rectangle 11"/>
          <p:cNvSpPr/>
          <p:nvPr/>
        </p:nvSpPr>
        <p:spPr>
          <a:xfrm>
            <a:off x="6137801" y="1887991"/>
            <a:ext cx="4976260"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Strategies for local impact</a:t>
            </a:r>
          </a:p>
        </p:txBody>
      </p:sp>
      <p:sp>
        <p:nvSpPr>
          <p:cNvPr id="16" name="Rectangle 15"/>
          <p:cNvSpPr/>
          <p:nvPr/>
        </p:nvSpPr>
        <p:spPr>
          <a:xfrm>
            <a:off x="6137800" y="2570202"/>
            <a:ext cx="5225143"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Leadership in action</a:t>
            </a:r>
          </a:p>
        </p:txBody>
      </p:sp>
      <p:sp>
        <p:nvSpPr>
          <p:cNvPr id="17" name="Oval 16"/>
          <p:cNvSpPr/>
          <p:nvPr/>
        </p:nvSpPr>
        <p:spPr>
          <a:xfrm>
            <a:off x="5860218" y="1224943"/>
            <a:ext cx="344495" cy="3444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8" name="Oval 17"/>
          <p:cNvSpPr/>
          <p:nvPr/>
        </p:nvSpPr>
        <p:spPr>
          <a:xfrm>
            <a:off x="5860218" y="1979891"/>
            <a:ext cx="344495" cy="3444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0" name="Oval 19"/>
          <p:cNvSpPr/>
          <p:nvPr/>
        </p:nvSpPr>
        <p:spPr>
          <a:xfrm>
            <a:off x="5860218" y="2691297"/>
            <a:ext cx="344495" cy="3444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3" name="Rectangle 12"/>
          <p:cNvSpPr/>
          <p:nvPr/>
        </p:nvSpPr>
        <p:spPr>
          <a:xfrm>
            <a:off x="6137800" y="3338044"/>
            <a:ext cx="5225143"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Cultivating community</a:t>
            </a:r>
          </a:p>
        </p:txBody>
      </p:sp>
      <p:sp>
        <p:nvSpPr>
          <p:cNvPr id="14" name="Rectangle 13"/>
          <p:cNvSpPr/>
          <p:nvPr/>
        </p:nvSpPr>
        <p:spPr>
          <a:xfrm>
            <a:off x="6137800" y="4105886"/>
            <a:ext cx="5225143"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Building coalitions</a:t>
            </a:r>
          </a:p>
        </p:txBody>
      </p:sp>
      <p:sp>
        <p:nvSpPr>
          <p:cNvPr id="15" name="Rectangle 14"/>
          <p:cNvSpPr/>
          <p:nvPr/>
        </p:nvSpPr>
        <p:spPr>
          <a:xfrm>
            <a:off x="6137799" y="4873428"/>
            <a:ext cx="5225143"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Tying it all together</a:t>
            </a:r>
          </a:p>
        </p:txBody>
      </p:sp>
      <p:sp>
        <p:nvSpPr>
          <p:cNvPr id="21" name="Oval 20"/>
          <p:cNvSpPr/>
          <p:nvPr/>
        </p:nvSpPr>
        <p:spPr>
          <a:xfrm>
            <a:off x="5860218" y="3447430"/>
            <a:ext cx="344495" cy="3444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25" name="Oval 24"/>
          <p:cNvSpPr/>
          <p:nvPr/>
        </p:nvSpPr>
        <p:spPr>
          <a:xfrm>
            <a:off x="5860218" y="4212199"/>
            <a:ext cx="344495" cy="3444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
        <p:nvSpPr>
          <p:cNvPr id="27" name="Oval 26"/>
          <p:cNvSpPr/>
          <p:nvPr/>
        </p:nvSpPr>
        <p:spPr>
          <a:xfrm>
            <a:off x="5860218" y="4983433"/>
            <a:ext cx="344495" cy="3444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6</a:t>
            </a:r>
          </a:p>
        </p:txBody>
      </p:sp>
    </p:spTree>
    <p:extLst>
      <p:ext uri="{BB962C8B-B14F-4D97-AF65-F5344CB8AC3E}">
        <p14:creationId xmlns:p14="http://schemas.microsoft.com/office/powerpoint/2010/main" val="57993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001488" y="2579246"/>
            <a:ext cx="10189028" cy="1938992"/>
          </a:xfrm>
          <a:prstGeom prst="rect">
            <a:avLst/>
          </a:prstGeom>
          <a:noFill/>
        </p:spPr>
        <p:txBody>
          <a:bodyPr wrap="square" rtlCol="0">
            <a:spAutoFit/>
          </a:bodyPr>
          <a:lstStyle/>
          <a:p>
            <a:pPr lvl="0" algn="ctr" defTabSz="457200">
              <a:lnSpc>
                <a:spcPct val="80000"/>
              </a:lnSpc>
            </a:pPr>
            <a:r>
              <a:rPr lang="en-US" sz="7500" b="1">
                <a:solidFill>
                  <a:schemeClr val="bg1"/>
                </a:solidFill>
                <a:latin typeface="Gilroy ExtraBold" charset="0"/>
                <a:ea typeface="Gilroy ExtraBold" charset="0"/>
                <a:cs typeface="Gilroy ExtraBold" charset="0"/>
              </a:rPr>
              <a:t>Identify the root challenge</a:t>
            </a:r>
            <a:endParaRPr lang="en-US" sz="7500" b="1" dirty="0">
              <a:solidFill>
                <a:schemeClr val="bg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5132437" y="1274792"/>
            <a:ext cx="1927131" cy="420564"/>
          </a:xfrm>
          <a:prstGeom prst="rect">
            <a:avLst/>
          </a:prstGeom>
        </p:spPr>
        <p:txBody>
          <a:bodyPr wrap="none">
            <a:spAutoFit/>
          </a:bodyPr>
          <a:lstStyle/>
          <a:p>
            <a:pPr lvl="0" algn="ctr" defTabSz="457200">
              <a:lnSpc>
                <a:spcPct val="80000"/>
              </a:lnSpc>
            </a:pPr>
            <a:r>
              <a:rPr lang="en-US" sz="2600" b="1" spc="300" dirty="0">
                <a:solidFill>
                  <a:schemeClr val="accent6"/>
                </a:solidFill>
                <a:latin typeface="Gilroy ExtraBold" charset="0"/>
                <a:ea typeface="Gilroy ExtraBold" charset="0"/>
                <a:cs typeface="Gilroy ExtraBold" charset="0"/>
              </a:rPr>
              <a:t>PROCESS</a:t>
            </a:r>
          </a:p>
        </p:txBody>
      </p:sp>
    </p:spTree>
    <p:extLst>
      <p:ext uri="{BB962C8B-B14F-4D97-AF65-F5344CB8AC3E}">
        <p14:creationId xmlns:p14="http://schemas.microsoft.com/office/powerpoint/2010/main" val="1039621261"/>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11739</TotalTime>
  <Words>1402</Words>
  <Application>Microsoft Macintosh PowerPoint</Application>
  <PresentationFormat>Widescreen</PresentationFormat>
  <Paragraphs>229</Paragraphs>
  <Slides>57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Gill Sans</vt:lpstr>
      <vt:lpstr>Gilroy ExtraBold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Microsoft Office User</cp:lastModifiedBy>
  <cp:revision>256</cp:revision>
  <cp:lastPrinted>2017-08-23T21:25:06Z</cp:lastPrinted>
  <dcterms:created xsi:type="dcterms:W3CDTF">2017-01-24T22:12:49Z</dcterms:created>
  <dcterms:modified xsi:type="dcterms:W3CDTF">2019-02-22T06:53:18Z</dcterms:modified>
</cp:coreProperties>
</file>