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42"/>
  </p:notesMasterIdLst>
  <p:sldIdLst>
    <p:sldId id="331" r:id="rId2"/>
    <p:sldId id="376" r:id="rId3"/>
    <p:sldId id="377" r:id="rId4"/>
    <p:sldId id="396" r:id="rId5"/>
    <p:sldId id="392" r:id="rId6"/>
    <p:sldId id="368" r:id="rId7"/>
    <p:sldId id="378" r:id="rId8"/>
    <p:sldId id="257" r:id="rId9"/>
    <p:sldId id="399" r:id="rId10"/>
    <p:sldId id="379" r:id="rId11"/>
    <p:sldId id="380" r:id="rId12"/>
    <p:sldId id="398" r:id="rId13"/>
    <p:sldId id="383" r:id="rId14"/>
    <p:sldId id="387" r:id="rId15"/>
    <p:sldId id="388" r:id="rId16"/>
    <p:sldId id="389" r:id="rId17"/>
    <p:sldId id="390" r:id="rId18"/>
    <p:sldId id="391" r:id="rId19"/>
    <p:sldId id="345" r:id="rId20"/>
    <p:sldId id="332" r:id="rId21"/>
    <p:sldId id="393" r:id="rId22"/>
    <p:sldId id="394" r:id="rId23"/>
    <p:sldId id="395" r:id="rId24"/>
    <p:sldId id="400" r:id="rId25"/>
    <p:sldId id="375" r:id="rId26"/>
    <p:sldId id="335" r:id="rId27"/>
    <p:sldId id="338" r:id="rId28"/>
    <p:sldId id="397" r:id="rId29"/>
    <p:sldId id="401" r:id="rId30"/>
    <p:sldId id="339" r:id="rId31"/>
    <p:sldId id="402" r:id="rId32"/>
    <p:sldId id="403" r:id="rId33"/>
    <p:sldId id="348" r:id="rId34"/>
    <p:sldId id="262" r:id="rId35"/>
    <p:sldId id="372" r:id="rId36"/>
    <p:sldId id="340" r:id="rId37"/>
    <p:sldId id="404" r:id="rId38"/>
    <p:sldId id="361" r:id="rId39"/>
    <p:sldId id="364" r:id="rId40"/>
    <p:sldId id="366"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i Wile" initials="TW [4]" lastIdx="1" clrIdx="0"/>
  <p:cmAuthor id="2" name="Traci Wile" initials="TW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47"/>
    <p:restoredTop sz="71296"/>
  </p:normalViewPr>
  <p:slideViewPr>
    <p:cSldViewPr snapToGrid="0" snapToObjects="1" showGuides="1">
      <p:cViewPr varScale="1">
        <p:scale>
          <a:sx n="73" d="100"/>
          <a:sy n="73" d="100"/>
        </p:scale>
        <p:origin x="2456" y="192"/>
      </p:cViewPr>
      <p:guideLst>
        <p:guide orient="horz" pos="2184"/>
        <p:guide pos="3840"/>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dirty="0"/>
              <a:t>/4.0/ or send a letter to Creative Commons, PO Box 1866, Mountain View, CA 94042, USA</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Enthusiastic welcome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Introduction of Liz -- hopeful optimist, educator by training, activist by luck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Transitions – one of my beliefs is the quote on the next slide -- </a:t>
            </a:r>
          </a:p>
        </p:txBody>
      </p:sp>
      <p:sp>
        <p:nvSpPr>
          <p:cNvPr id="130" name="Shape 1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1676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738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801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434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450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08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rtl="0" fontAlgn="base"/>
            <a:r>
              <a:rPr lang="en-US" sz="1200" b="0" i="0" u="none" strike="noStrike" kern="1200" cap="none" dirty="0">
                <a:solidFill>
                  <a:schemeClr val="dk1"/>
                </a:solidFill>
                <a:effectLst/>
                <a:latin typeface="Calibri"/>
                <a:ea typeface="Calibri"/>
                <a:cs typeface="Calibri"/>
                <a:sym typeface="Calibri"/>
              </a:rPr>
              <a:t>We believe in your leadership - this group is hand picked for this development, and we are tailoring this training to be the right thing at the right time</a:t>
            </a:r>
          </a:p>
          <a:p>
            <a:pPr lvl="0" rtl="0" fontAlgn="base"/>
            <a:endParaRPr lang="en-US" sz="1200" b="0" i="0" u="none" strike="noStrike" kern="1200" cap="none" dirty="0">
              <a:solidFill>
                <a:schemeClr val="dk1"/>
              </a:solidFill>
              <a:effectLst/>
              <a:latin typeface="Calibri"/>
              <a:ea typeface="Calibri"/>
              <a:cs typeface="Calibri"/>
              <a:sym typeface="Calibri"/>
            </a:endParaRPr>
          </a:p>
          <a:p>
            <a:pPr lvl="0" rtl="0" fontAlgn="base"/>
            <a:r>
              <a:rPr lang="en-US" sz="1200" b="0" i="0" u="none" strike="noStrike" kern="1200" cap="none" dirty="0">
                <a:solidFill>
                  <a:schemeClr val="dk1"/>
                </a:solidFill>
                <a:effectLst/>
                <a:latin typeface="Calibri"/>
                <a:ea typeface="Calibri"/>
                <a:cs typeface="Calibri"/>
                <a:sym typeface="Calibri"/>
              </a:rPr>
              <a:t>You will be getting specific feedback and support from our staff on your planning</a:t>
            </a:r>
          </a:p>
          <a:p>
            <a:pPr lvl="0" rtl="0" fontAlgn="base"/>
            <a:endParaRPr lang="en-US" sz="1200" b="0" i="0" u="none" strike="noStrike" kern="1200" cap="none" dirty="0">
              <a:solidFill>
                <a:schemeClr val="dk1"/>
              </a:solidFill>
              <a:effectLst/>
              <a:latin typeface="Calibri"/>
              <a:ea typeface="Calibri"/>
              <a:cs typeface="Calibri"/>
              <a:sym typeface="Calibri"/>
            </a:endParaRPr>
          </a:p>
          <a:p>
            <a:pPr lvl="0" rtl="0" fontAlgn="base"/>
            <a:r>
              <a:rPr lang="en-US" sz="1200" b="0" i="0" u="none" strike="noStrike" kern="1200" cap="none" dirty="0">
                <a:solidFill>
                  <a:schemeClr val="dk1"/>
                </a:solidFill>
                <a:effectLst/>
                <a:latin typeface="Calibri"/>
                <a:ea typeface="Calibri"/>
                <a:cs typeface="Calibri"/>
                <a:sym typeface="Calibri"/>
              </a:rPr>
              <a:t>We hope to develop this group as a cohort - a place that you can come to for support, ideas, brainstorming, pushing, hopefulness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182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9746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rtl="0" fontAlgn="base"/>
            <a:r>
              <a:rPr lang="en-US" sz="2400" b="0" i="1" u="none" strike="noStrike" kern="1200" cap="none" dirty="0">
                <a:solidFill>
                  <a:schemeClr val="dk1"/>
                </a:solidFill>
                <a:effectLst/>
                <a:latin typeface="Calibri"/>
                <a:ea typeface="Calibri"/>
                <a:cs typeface="Calibri"/>
                <a:sym typeface="Calibri"/>
              </a:rPr>
              <a:t>Plans are nothing, planning is everything-</a:t>
            </a:r>
            <a:r>
              <a:rPr lang="en-US" sz="2400" b="0" i="0" u="none" strike="noStrike" kern="1200" cap="none" dirty="0">
                <a:solidFill>
                  <a:schemeClr val="dk1"/>
                </a:solidFill>
                <a:effectLst/>
                <a:latin typeface="Calibri"/>
                <a:ea typeface="Calibri"/>
                <a:cs typeface="Calibri"/>
                <a:sym typeface="Calibri"/>
              </a:rPr>
              <a:t>you will have workshopped an issue in your community and know the players, the decision makers, and as you start to work on your plan and implement it, your plans will likely change. The planning process is you setting yourself up to make good decisions and respond to development</a:t>
            </a:r>
          </a:p>
          <a:p>
            <a:pPr lvl="0" rtl="0" fontAlgn="base"/>
            <a:endParaRPr lang="en-US" sz="2400" b="0" i="0" u="none" strike="noStrike" kern="1200" cap="none" dirty="0">
              <a:solidFill>
                <a:schemeClr val="dk1"/>
              </a:solidFill>
              <a:effectLst/>
              <a:latin typeface="Calibri"/>
              <a:ea typeface="Calibri"/>
              <a:cs typeface="Calibri"/>
              <a:sym typeface="Calibri"/>
            </a:endParaRPr>
          </a:p>
          <a:p>
            <a:pPr lvl="0" rtl="0" fontAlgn="base"/>
            <a:r>
              <a:rPr lang="en-US" sz="2400" b="0" i="0" u="none" strike="noStrike" kern="1200" cap="none" dirty="0">
                <a:solidFill>
                  <a:schemeClr val="dk1"/>
                </a:solidFill>
                <a:effectLst/>
                <a:latin typeface="Calibri"/>
                <a:ea typeface="Calibri"/>
                <a:cs typeface="Calibri"/>
                <a:sym typeface="Calibri"/>
              </a:rPr>
              <a:t>Issues are not a static thing that are permanent- they change constantly</a:t>
            </a:r>
          </a:p>
          <a:p>
            <a:pPr lvl="0" rtl="0" fontAlgn="base"/>
            <a:endParaRPr lang="en-US" sz="2400" b="0" i="0" u="none" strike="noStrike" kern="1200" cap="none" dirty="0">
              <a:solidFill>
                <a:schemeClr val="dk1"/>
              </a:solidFill>
              <a:effectLst/>
              <a:latin typeface="Calibri"/>
              <a:ea typeface="Calibri"/>
              <a:cs typeface="Calibri"/>
              <a:sym typeface="Calibri"/>
            </a:endParaRPr>
          </a:p>
          <a:p>
            <a:pPr lvl="0" rtl="0" fontAlgn="base"/>
            <a:r>
              <a:rPr lang="en-US" sz="2400" b="0" i="0" u="none" strike="noStrike" kern="1200" cap="none" dirty="0">
                <a:solidFill>
                  <a:schemeClr val="dk1"/>
                </a:solidFill>
                <a:effectLst/>
                <a:latin typeface="Calibri"/>
                <a:ea typeface="Calibri"/>
                <a:cs typeface="Calibri"/>
                <a:sym typeface="Calibri"/>
              </a:rPr>
              <a:t>Guidance and tools to gather and interpret information they need to make change at a local level; </a:t>
            </a:r>
            <a:r>
              <a:rPr lang="en-US" sz="2400" b="0" i="1" u="none" strike="noStrike" kern="1200" cap="none" dirty="0">
                <a:solidFill>
                  <a:schemeClr val="dk1"/>
                </a:solidFill>
                <a:effectLst/>
                <a:latin typeface="Calibri"/>
                <a:ea typeface="Calibri"/>
                <a:cs typeface="Calibri"/>
                <a:sym typeface="Calibri"/>
              </a:rPr>
              <a:t>they will gain skills as they practice</a:t>
            </a:r>
            <a:endParaRPr lang="en-US" sz="2400" b="0" i="0" u="none" strike="noStrike" kern="1200" cap="none" dirty="0">
              <a:solidFill>
                <a:schemeClr val="dk1"/>
              </a:solidFill>
              <a:effectLst/>
              <a:latin typeface="Calibri"/>
              <a:ea typeface="Calibri"/>
              <a:cs typeface="Calibri"/>
              <a:sym typeface="Calibri"/>
            </a:endParaRPr>
          </a:p>
          <a:p>
            <a:pPr lvl="0" rtl="0" fontAlgn="base"/>
            <a:endParaRPr lang="en-US" sz="2400" b="0" i="0" u="none" strike="noStrike" kern="1200" cap="none" dirty="0">
              <a:solidFill>
                <a:schemeClr val="dk1"/>
              </a:solidFill>
              <a:effectLst/>
              <a:latin typeface="Calibri"/>
              <a:ea typeface="Calibri"/>
              <a:cs typeface="Calibri"/>
              <a:sym typeface="Calibri"/>
            </a:endParaRPr>
          </a:p>
          <a:p>
            <a:pPr lvl="0" rtl="0" fontAlgn="base"/>
            <a:r>
              <a:rPr lang="en-US" sz="2400" b="0" i="0" u="none" strike="noStrike" kern="1200" cap="none" dirty="0">
                <a:solidFill>
                  <a:schemeClr val="dk1"/>
                </a:solidFill>
                <a:effectLst/>
                <a:latin typeface="Calibri"/>
                <a:ea typeface="Calibri"/>
                <a:cs typeface="Calibri"/>
                <a:sym typeface="Calibri"/>
              </a:rPr>
              <a:t>Example: raft on the river - looking down the river, analyzing the currents -- that is the skill</a:t>
            </a:r>
          </a:p>
          <a:p>
            <a:pPr lvl="2" rtl="0" fontAlgn="base"/>
            <a:r>
              <a:rPr lang="en-US" sz="2400" b="0" i="0" u="none" strike="noStrike" kern="1200" cap="none" dirty="0">
                <a:solidFill>
                  <a:schemeClr val="dk1"/>
                </a:solidFill>
                <a:effectLst/>
                <a:latin typeface="Calibri"/>
                <a:ea typeface="Calibri"/>
                <a:cs typeface="Calibri"/>
                <a:sym typeface="Calibri"/>
              </a:rPr>
              <a:t>you will have created a campaign plan to address an issue you care about -- we are all about you being the most effective organizers you can be, pushing your leadership development, pushing for efficacy to make real, lasting change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2749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r>
              <a:rPr lang="en-US" dirty="0"/>
              <a:t>- Put it into focus – find quote that talks about problems and issue</a:t>
            </a:r>
          </a:p>
        </p:txBody>
      </p:sp>
      <p:sp>
        <p:nvSpPr>
          <p:cNvPr id="4" name="Slide Number Placeholder 3"/>
          <p:cNvSpPr>
            <a:spLocks noGrp="1"/>
          </p:cNvSpPr>
          <p:nvPr>
            <p:ph type="sldNum" sz="quarter" idx="10"/>
          </p:nvPr>
        </p:nvSpPr>
        <p:spPr/>
        <p:txBody>
          <a:bodyPr/>
          <a:lstStyle/>
          <a:p>
            <a:fld id="{4BD93216-BC50-744F-9422-411E30A57A25}" type="slidenum">
              <a:rPr lang="en-US" smtClean="0"/>
              <a:t>25</a:t>
            </a:fld>
            <a:endParaRPr lang="en-US"/>
          </a:p>
        </p:txBody>
      </p:sp>
    </p:spTree>
    <p:extLst>
      <p:ext uri="{BB962C8B-B14F-4D97-AF65-F5344CB8AC3E}">
        <p14:creationId xmlns:p14="http://schemas.microsoft.com/office/powerpoint/2010/main" val="597354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81382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2</a:t>
            </a:fld>
            <a:endParaRPr lang="en-US"/>
          </a:p>
        </p:txBody>
      </p:sp>
    </p:spTree>
    <p:extLst>
      <p:ext uri="{BB962C8B-B14F-4D97-AF65-F5344CB8AC3E}">
        <p14:creationId xmlns:p14="http://schemas.microsoft.com/office/powerpoint/2010/main" val="3791483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27</a:t>
            </a:fld>
            <a:endParaRPr lang="en-US"/>
          </a:p>
        </p:txBody>
      </p:sp>
    </p:spTree>
    <p:extLst>
      <p:ext uri="{BB962C8B-B14F-4D97-AF65-F5344CB8AC3E}">
        <p14:creationId xmlns:p14="http://schemas.microsoft.com/office/powerpoint/2010/main" val="71027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08858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903488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30</a:t>
            </a:fld>
            <a:endParaRPr lang="en-US"/>
          </a:p>
        </p:txBody>
      </p:sp>
    </p:spTree>
    <p:extLst>
      <p:ext uri="{BB962C8B-B14F-4D97-AF65-F5344CB8AC3E}">
        <p14:creationId xmlns:p14="http://schemas.microsoft.com/office/powerpoint/2010/main" val="1220709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31</a:t>
            </a:fld>
            <a:endParaRPr lang="en-US"/>
          </a:p>
        </p:txBody>
      </p:sp>
    </p:spTree>
    <p:extLst>
      <p:ext uri="{BB962C8B-B14F-4D97-AF65-F5344CB8AC3E}">
        <p14:creationId xmlns:p14="http://schemas.microsoft.com/office/powerpoint/2010/main" val="517948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r>
              <a:rPr lang="en-US" dirty="0"/>
              <a:t>Some people have the luxury of choosing the problems on which they work. For others, the problem chooses them and can’t be avoided no matter how long or difficult the effort (ex: poverty, an oil spill both ‘choose’ people)</a:t>
            </a:r>
          </a:p>
          <a:p>
            <a:pPr marL="0" indent="0">
              <a:buFont typeface="Arial" charset="0"/>
              <a:buNone/>
            </a:pPr>
            <a:endParaRPr lang="en-US" dirty="0"/>
          </a:p>
          <a:p>
            <a:pPr marL="0" indent="0">
              <a:buFont typeface="Arial" charset="0"/>
              <a:buNone/>
            </a:pPr>
            <a:r>
              <a:rPr lang="en-US" dirty="0"/>
              <a:t>Individuals must still choose the issue. They must define a solution to the problem. </a:t>
            </a:r>
          </a:p>
          <a:p>
            <a:pPr marL="0" indent="0">
              <a:buFont typeface="Arial" charset="0"/>
              <a:buNone/>
            </a:pPr>
            <a:endParaRPr lang="en-US" dirty="0"/>
          </a:p>
          <a:p>
            <a:pPr marL="0" indent="0">
              <a:buFont typeface="Arial" charset="0"/>
              <a:buNone/>
            </a:pPr>
            <a:endParaRPr lang="en-US" dirty="0"/>
          </a:p>
          <a:p>
            <a:pPr algn="ctr">
              <a:lnSpc>
                <a:spcPct val="80000"/>
              </a:lnSpc>
            </a:pPr>
            <a:r>
              <a:rPr lang="en-US" sz="1200" b="1" dirty="0">
                <a:solidFill>
                  <a:schemeClr val="bg2"/>
                </a:solidFill>
                <a:latin typeface="Gilroy ExtraBold" charset="0"/>
                <a:ea typeface="Gilroy ExtraBold" charset="0"/>
                <a:cs typeface="Gilroy ExtraBold" charset="0"/>
              </a:rPr>
              <a:t>Issues</a:t>
            </a:r>
            <a:r>
              <a:rPr lang="en-US" sz="1200" b="1" dirty="0">
                <a:solidFill>
                  <a:schemeClr val="bg1"/>
                </a:solidFill>
                <a:latin typeface="Gilroy ExtraBold" charset="0"/>
                <a:ea typeface="Gilroy ExtraBold" charset="0"/>
                <a:cs typeface="Gilroy ExtraBold" charset="0"/>
              </a:rPr>
              <a:t>: Solution or partial solution to a problem</a:t>
            </a:r>
          </a:p>
          <a:p>
            <a:pPr algn="ctr">
              <a:lnSpc>
                <a:spcPct val="80000"/>
              </a:lnSpc>
            </a:pPr>
            <a:endParaRPr lang="en-US" sz="900" b="1" i="1" dirty="0">
              <a:solidFill>
                <a:schemeClr val="bg1"/>
              </a:solidFill>
              <a:latin typeface="Gilroy ExtraBold" charset="0"/>
              <a:ea typeface="Gilroy ExtraBold" charset="0"/>
              <a:cs typeface="Gilroy ExtraBold" charset="0"/>
            </a:endParaRPr>
          </a:p>
          <a:p>
            <a:pPr algn="ctr">
              <a:lnSpc>
                <a:spcPct val="80000"/>
              </a:lnSpc>
            </a:pPr>
            <a:r>
              <a:rPr lang="en-US" sz="900" b="1" i="1" dirty="0">
                <a:solidFill>
                  <a:schemeClr val="bg1"/>
                </a:solidFill>
                <a:latin typeface="Gilroy ExtraBold" charset="0"/>
                <a:ea typeface="Gilroy ExtraBold" charset="0"/>
                <a:cs typeface="Gilroy ExtraBold" charset="0"/>
              </a:rPr>
              <a:t>Example: enacting a local clean energy plan</a:t>
            </a:r>
          </a:p>
          <a:p>
            <a:pPr algn="ctr">
              <a:lnSpc>
                <a:spcPct val="80000"/>
              </a:lnSpc>
            </a:pPr>
            <a:endParaRPr lang="en-US" sz="1200" b="1" dirty="0">
              <a:solidFill>
                <a:schemeClr val="bg1"/>
              </a:solidFill>
              <a:latin typeface="Gilroy ExtraBold" charset="0"/>
              <a:ea typeface="Gilroy ExtraBold" charset="0"/>
              <a:cs typeface="Gilroy ExtraBold" charset="0"/>
            </a:endParaRPr>
          </a:p>
          <a:p>
            <a:pPr algn="ctr">
              <a:lnSpc>
                <a:spcPct val="80000"/>
              </a:lnSpc>
            </a:pPr>
            <a:endParaRPr lang="en-US" sz="1200" b="1" dirty="0">
              <a:solidFill>
                <a:schemeClr val="bg1"/>
              </a:solidFill>
              <a:latin typeface="Gilroy ExtraBold" charset="0"/>
              <a:ea typeface="Gilroy ExtraBold" charset="0"/>
              <a:cs typeface="Gilroy ExtraBold" charset="0"/>
            </a:endParaRP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32</a:t>
            </a:fld>
            <a:endParaRPr lang="en-US"/>
          </a:p>
        </p:txBody>
      </p:sp>
    </p:spTree>
    <p:extLst>
      <p:ext uri="{BB962C8B-B14F-4D97-AF65-F5344CB8AC3E}">
        <p14:creationId xmlns:p14="http://schemas.microsoft.com/office/powerpoint/2010/main" val="2700421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a:t>
            </a:r>
            <a:r>
              <a:rPr lang="en-US" dirty="0" err="1"/>
              <a:t>docs.google.com</a:t>
            </a:r>
            <a:r>
              <a:rPr lang="en-US" dirty="0"/>
              <a:t>/document/d/1NKggKvk23eDVo9pHrd4WMwo7MKWaq5gtbmRwGJF8H10/edit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1432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7:10- 7:11</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Why</a:t>
            </a:r>
            <a:r>
              <a:rPr lang="en-US" sz="1200" b="0" i="0" u="none" strike="noStrike" cap="none" baseline="0" dirty="0">
                <a:solidFill>
                  <a:schemeClr val="dk1"/>
                </a:solidFill>
                <a:latin typeface="Calibri"/>
                <a:ea typeface="Calibri"/>
                <a:cs typeface="Calibri"/>
                <a:sym typeface="Calibri"/>
              </a:rPr>
              <a:t> we need to have effective conversations </a:t>
            </a:r>
            <a:r>
              <a:rPr lang="mr-IN" sz="1200" b="0" i="0" u="none" strike="noStrike" cap="none" baseline="0" dirty="0">
                <a:solidFill>
                  <a:schemeClr val="dk1"/>
                </a:solidFill>
                <a:latin typeface="Calibri"/>
                <a:ea typeface="Calibri"/>
                <a:cs typeface="Calibri"/>
                <a:sym typeface="Calibri"/>
              </a:rPr>
              <a:t>–</a:t>
            </a:r>
            <a:r>
              <a:rPr lang="en-US" sz="1200" b="0" i="0" u="none" strike="noStrike" cap="none" baseline="0" dirty="0">
                <a:solidFill>
                  <a:schemeClr val="dk1"/>
                </a:solidFill>
                <a:latin typeface="Calibri"/>
                <a:ea typeface="Calibri"/>
                <a:cs typeface="Calibri"/>
                <a:sym typeface="Calibri"/>
              </a:rPr>
              <a:t> the time is NOW to understand our neighbors and understand the things that compel them</a:t>
            </a:r>
            <a:endParaRPr sz="1200" b="0" i="0" u="none" strike="noStrike" cap="none" dirty="0">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36</a:t>
            </a:fld>
            <a:endParaRPr lang="en-US"/>
          </a:p>
        </p:txBody>
      </p:sp>
    </p:spTree>
    <p:extLst>
      <p:ext uri="{BB962C8B-B14F-4D97-AF65-F5344CB8AC3E}">
        <p14:creationId xmlns:p14="http://schemas.microsoft.com/office/powerpoint/2010/main" val="1770723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38</a:t>
            </a:fld>
            <a:endParaRPr lang="en-US"/>
          </a:p>
        </p:txBody>
      </p:sp>
    </p:spTree>
    <p:extLst>
      <p:ext uri="{BB962C8B-B14F-4D97-AF65-F5344CB8AC3E}">
        <p14:creationId xmlns:p14="http://schemas.microsoft.com/office/powerpoint/2010/main" val="148162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3</a:t>
            </a:fld>
            <a:endParaRPr lang="en-US"/>
          </a:p>
        </p:txBody>
      </p:sp>
    </p:spTree>
    <p:extLst>
      <p:ext uri="{BB962C8B-B14F-4D97-AF65-F5344CB8AC3E}">
        <p14:creationId xmlns:p14="http://schemas.microsoft.com/office/powerpoint/2010/main" val="866073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Calibri"/>
                <a:ea typeface="Calibri"/>
                <a:cs typeface="Calibri"/>
                <a:sym typeface="Calibri"/>
              </a:rPr>
              <a:t>Put in homework link – where they should put the answers to their work (slack?)</a:t>
            </a:r>
          </a:p>
          <a:p>
            <a:endParaRPr lang="en-US" sz="1200" b="0" i="0" u="none" strike="noStrike" kern="1200" cap="none" dirty="0">
              <a:solidFill>
                <a:schemeClr val="tx1"/>
              </a:solidFill>
              <a:effectLst/>
              <a:latin typeface="Calibri"/>
              <a:ea typeface="Calibri"/>
              <a:cs typeface="Calibri"/>
              <a:sym typeface="Calibri"/>
            </a:endParaRPr>
          </a:p>
          <a:p>
            <a:r>
              <a:rPr lang="en-US" sz="1200" b="0" i="0" u="none" strike="noStrike" kern="1200" cap="none" dirty="0">
                <a:solidFill>
                  <a:schemeClr val="tx1"/>
                </a:solidFill>
                <a:effectLst/>
                <a:latin typeface="Calibri"/>
                <a:ea typeface="Calibri"/>
                <a:cs typeface="Calibri"/>
                <a:sym typeface="Calibri"/>
              </a:rPr>
              <a:t>Give google drive link </a:t>
            </a:r>
          </a:p>
          <a:p>
            <a:endParaRPr lang="en-US" sz="1200" b="0" i="0" u="none" strike="noStrike" kern="1200" cap="none" dirty="0">
              <a:solidFill>
                <a:schemeClr val="tx1"/>
              </a:solidFill>
              <a:effectLst/>
              <a:latin typeface="Calibri"/>
              <a:ea typeface="Calibri"/>
              <a:cs typeface="Calibri"/>
              <a:sym typeface="Calibri"/>
            </a:endParaRPr>
          </a:p>
          <a:p>
            <a:endParaRPr lang="en-US" sz="1200" b="0" i="0" u="none" strike="noStrike" kern="1200" cap="none" dirty="0">
              <a:solidFill>
                <a:schemeClr val="tx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4BD93216-BC50-744F-9422-411E30A57A25}" type="slidenum">
              <a:rPr lang="en-US" smtClean="0"/>
              <a:t>39</a:t>
            </a:fld>
            <a:endParaRPr lang="en-US"/>
          </a:p>
        </p:txBody>
      </p:sp>
    </p:spTree>
    <p:extLst>
      <p:ext uri="{BB962C8B-B14F-4D97-AF65-F5344CB8AC3E}">
        <p14:creationId xmlns:p14="http://schemas.microsoft.com/office/powerpoint/2010/main" val="1904090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178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756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6</a:t>
            </a:fld>
            <a:endParaRPr lang="en-US"/>
          </a:p>
        </p:txBody>
      </p:sp>
    </p:spTree>
    <p:extLst>
      <p:ext uri="{BB962C8B-B14F-4D97-AF65-F5344CB8AC3E}">
        <p14:creationId xmlns:p14="http://schemas.microsoft.com/office/powerpoint/2010/main" val="474344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What happened? What were the circumstances? Type your answer in the chat box.</a:t>
            </a:r>
          </a:p>
          <a:p>
            <a:pPr marL="0" marR="0" indent="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Connect answers to the ‘WHY’ of OFA – next slide </a:t>
            </a:r>
          </a:p>
        </p:txBody>
      </p:sp>
      <p:sp>
        <p:nvSpPr>
          <p:cNvPr id="4" name="Slide Number Placeholder 3"/>
          <p:cNvSpPr>
            <a:spLocks noGrp="1"/>
          </p:cNvSpPr>
          <p:nvPr>
            <p:ph type="sldNum" sz="quarter" idx="10"/>
          </p:nvPr>
        </p:nvSpPr>
        <p:spPr/>
        <p:txBody>
          <a:bodyPr/>
          <a:lstStyle/>
          <a:p>
            <a:fld id="{A56C4B64-BDA6-634E-BD2A-D5BD70F96A9C}" type="slidenum">
              <a:rPr lang="en-US" smtClean="0"/>
              <a:t>7</a:t>
            </a:fld>
            <a:endParaRPr lang="en-US"/>
          </a:p>
        </p:txBody>
      </p:sp>
    </p:spTree>
    <p:extLst>
      <p:ext uri="{BB962C8B-B14F-4D97-AF65-F5344CB8AC3E}">
        <p14:creationId xmlns:p14="http://schemas.microsoft.com/office/powerpoint/2010/main" val="27336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lvl="0" indent="-171450" rtl="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OFA believes that every voice matters in our democracy, and that every person can make a difference </a:t>
            </a:r>
          </a:p>
          <a:p>
            <a:pPr marL="171450" lvl="0" indent="-171450" rtl="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Most of our country’s conversation is limited to national issues- or elections that come around every two to four years</a:t>
            </a:r>
          </a:p>
          <a:p>
            <a:pPr marL="171450" lvl="0" indent="-171450" rtl="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Not only is our country’s conversation limited to national issues, but there are indicators that show minimal engagement with city elections - A study with </a:t>
            </a:r>
            <a:r>
              <a:rPr lang="en-US" sz="1200" b="0" i="0" u="none" strike="noStrike" kern="1200" cap="none" dirty="0" err="1">
                <a:solidFill>
                  <a:schemeClr val="dk1"/>
                </a:solidFill>
                <a:effectLst/>
                <a:latin typeface="Calibri"/>
                <a:ea typeface="Calibri"/>
                <a:cs typeface="Calibri"/>
                <a:sym typeface="Calibri"/>
              </a:rPr>
              <a:t>CityLab</a:t>
            </a:r>
            <a:r>
              <a:rPr lang="en-US" sz="1200" b="0" i="0" u="none" strike="noStrike" kern="1200" cap="none" dirty="0">
                <a:solidFill>
                  <a:schemeClr val="dk1"/>
                </a:solidFill>
                <a:effectLst/>
                <a:latin typeface="Calibri"/>
                <a:ea typeface="Calibri"/>
                <a:cs typeface="Calibri"/>
                <a:sym typeface="Calibri"/>
              </a:rPr>
              <a:t> found that only 15% of voters turn out for city elections</a:t>
            </a:r>
          </a:p>
          <a:p>
            <a:pPr marL="171450" lvl="0" indent="-171450" rtl="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Too many urgent issues are caught up in gridlock in Washington- we have the opportunity to be effective organizers at the local level and make huge change locally</a:t>
            </a:r>
          </a:p>
          <a:p>
            <a:pPr marL="171450" lvl="0" indent="-171450" rtl="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We only need to look back a few years to see what can happen historically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sz="1200" b="0" i="0" u="none" strike="noStrike" kern="1200" cap="none" dirty="0">
                <a:solidFill>
                  <a:schemeClr val="dk1"/>
                </a:solidFill>
                <a:effectLst/>
                <a:latin typeface="Calibri"/>
                <a:ea typeface="Calibri"/>
                <a:cs typeface="Calibri"/>
                <a:sym typeface="Calibri"/>
              </a:rPr>
              <a:t>Local organizing has implications for national issues-</a:t>
            </a:r>
          </a:p>
          <a:p>
            <a:pPr marL="171450" lvl="0" indent="-171450" rtl="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Montgomery Bus Boycott, -- planned and took a long time -- time, patience to pull off</a:t>
            </a:r>
          </a:p>
          <a:p>
            <a:pPr marL="171450" lvl="0" indent="-171450" rtl="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countless fights for fair housing, clean air and water, fighting for a living wage- these all affect the health of the community, and we can be working towards them RIGHT NOW.</a:t>
            </a:r>
          </a:p>
          <a:p>
            <a:pPr marL="171450" lvl="0" indent="-171450" rtl="0" fontAlgn="base">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a:p>
            <a:pPr marL="171450" lvl="0" indent="-171450" rtl="0" fontAlgn="base">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http://</a:t>
            </a:r>
            <a:r>
              <a:rPr lang="en-US" sz="1200" b="0" i="0" u="none" strike="noStrike" kern="1200" cap="none" dirty="0" err="1">
                <a:solidFill>
                  <a:schemeClr val="dk1"/>
                </a:solidFill>
                <a:effectLst/>
                <a:latin typeface="Calibri"/>
                <a:ea typeface="Calibri"/>
                <a:cs typeface="Calibri"/>
                <a:sym typeface="Calibri"/>
              </a:rPr>
              <a:t>www.thestate.com</a:t>
            </a:r>
            <a:r>
              <a:rPr lang="en-US" sz="1200" b="0" i="0" u="none" strike="noStrike" kern="1200" cap="none" dirty="0">
                <a:solidFill>
                  <a:schemeClr val="dk1"/>
                </a:solidFill>
                <a:effectLst/>
                <a:latin typeface="Calibri"/>
                <a:ea typeface="Calibri"/>
                <a:cs typeface="Calibri"/>
                <a:sym typeface="Calibri"/>
              </a:rPr>
              <a:t>/news/politics-government/article194949324.html </a:t>
            </a:r>
          </a:p>
          <a:p>
            <a:pPr marL="171450" lvl="0" indent="-171450" rtl="0" fontAlgn="base">
              <a:buFont typeface="Arial" panose="020B0604020202020204" pitchFamily="34" charset="0"/>
              <a:buChar char="•"/>
            </a:pPr>
            <a:endParaRPr lang="en-US" sz="1200" b="0" i="0" u="none" strike="noStrike" kern="1200" cap="none" dirty="0">
              <a:solidFill>
                <a:schemeClr val="dk1"/>
              </a:solidFill>
              <a:effectLst/>
              <a:latin typeface="Calibri"/>
              <a:ea typeface="Calibri"/>
              <a:cs typeface="Calibri"/>
              <a:sym typeface="Calibri"/>
            </a:endParaRPr>
          </a:p>
          <a:p>
            <a:pPr marL="0" lvl="0" indent="0" rtl="0" fontAlgn="base">
              <a:buFont typeface="Arial" panose="020B0604020202020204" pitchFamily="34" charset="0"/>
              <a:buNone/>
            </a:pPr>
            <a:r>
              <a:rPr lang="en-US" sz="1200" b="0" i="0" u="none" strike="noStrike" kern="1200" cap="none" dirty="0">
                <a:solidFill>
                  <a:schemeClr val="dk1"/>
                </a:solidFill>
                <a:effectLst/>
                <a:latin typeface="Calibri"/>
                <a:ea typeface="Calibri"/>
                <a:cs typeface="Calibri"/>
                <a:sym typeface="Calibri"/>
              </a:rPr>
              <a:t>The health of your community is important - the act of doing civic engagement increases social connection and fabric of a community</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84390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567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F9194"/>
                </a:solidFill>
                <a:latin typeface="Calibri"/>
                <a:ea typeface="Calibri"/>
                <a:cs typeface="Calibri"/>
                <a:sym typeface="Calibri"/>
              </a:r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r>
              <a:rPr lang="en-US" sz="1200">
                <a:solidFill>
                  <a:srgbClr val="D9D9D9"/>
                </a:solidFill>
                <a:latin typeface="Open Sans"/>
                <a:ea typeface="Open Sans"/>
                <a:cs typeface="Open Sans"/>
                <a:sym typeface="Open Sans"/>
              </a:rPr>
              <a:t>February 12, 2017  |  </a:t>
            </a:r>
            <a:fld id="{00000000-1234-1234-1234-123412341234}" type="slidenum">
              <a:rPr lang="en-US" sz="1200" b="0" i="0" u="none" strike="noStrike" cap="none">
                <a:solidFill>
                  <a:srgbClr val="D9D9D9"/>
                </a:solidFill>
                <a:latin typeface="Open Sans"/>
                <a:ea typeface="Open Sans"/>
                <a:cs typeface="Open Sans"/>
                <a:sym typeface="Open Sans"/>
              </a:rPr>
              <a:t>‹#›</a:t>
            </a:fld>
            <a:endParaRPr lang="en-US" sz="1200" b="0" i="0" u="none" strike="noStrike" cap="none">
              <a:solidFill>
                <a:srgbClr val="D9D9D9"/>
              </a:solidFill>
              <a:latin typeface="Open Sans"/>
              <a:ea typeface="Open Sans"/>
              <a:cs typeface="Open Sans"/>
              <a:sym typeface="Open Sans"/>
            </a:endParaRPr>
          </a:p>
        </p:txBody>
      </p:sp>
    </p:spTree>
    <p:extLst>
      <p:ext uri="{BB962C8B-B14F-4D97-AF65-F5344CB8AC3E}">
        <p14:creationId xmlns:p14="http://schemas.microsoft.com/office/powerpoint/2010/main" val="52231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78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18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65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9194"/>
                </a:solidFill>
                <a:latin typeface="Calibri"/>
                <a:ea typeface="Calibri"/>
                <a:cs typeface="Calibri"/>
                <a:sym typeface="Calibri"/>
              </a:rPr>
              <a:t>‹#›</a:t>
            </a:fld>
            <a:endParaRPr lang="en-US" sz="1200" b="0" i="0" u="none" strike="noStrike" cap="none">
              <a:solidFill>
                <a:srgbClr val="8F9194"/>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71" r:id="rId4"/>
    <p:sldLayoutId id="2147483673" r:id="rId5"/>
    <p:sldLayoutId id="2147483674" r:id="rId6"/>
    <p:sldLayoutId id="214748367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spreadsheets/d/1XpUZyGe80mL3oh6fmvPuBBKFj55HPLqRhw8rsi4nGE0/edit#gid=1057968535"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docs.google.com/spreadsheets/d/1XpUZyGe80mL3oh6fmvPuBBKFj55HPLqRhw8rsi4nGE0/edit#gid=1057968535"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31"/>
        <p:cNvGrpSpPr/>
        <p:nvPr/>
      </p:nvGrpSpPr>
      <p:grpSpPr>
        <a:xfrm>
          <a:off x="0" y="0"/>
          <a:ext cx="0" cy="0"/>
          <a:chOff x="0" y="0"/>
          <a:chExt cx="0" cy="0"/>
        </a:xfrm>
      </p:grpSpPr>
      <p:pic>
        <p:nvPicPr>
          <p:cNvPr id="5" name="Picture 4"/>
          <p:cNvPicPr>
            <a:picLocks noChangeAspect="1"/>
          </p:cNvPicPr>
          <p:nvPr/>
        </p:nvPicPr>
        <p:blipFill rotWithShape="1">
          <a:blip r:embed="rId3">
            <a:alphaModFix amt="15000"/>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10" name="Shape 133"/>
          <p:cNvSpPr txBox="1"/>
          <p:nvPr/>
        </p:nvSpPr>
        <p:spPr>
          <a:xfrm>
            <a:off x="512740" y="2522562"/>
            <a:ext cx="11163300" cy="912188"/>
          </a:xfrm>
          <a:prstGeom prst="rect">
            <a:avLst/>
          </a:prstGeom>
          <a:noFill/>
          <a:ln>
            <a:noFill/>
          </a:ln>
        </p:spPr>
        <p:txBody>
          <a:bodyPr lIns="91425" tIns="45700" rIns="91425" bIns="45700" anchor="t" anchorCtr="0">
            <a:noAutofit/>
          </a:bodyPr>
          <a:lstStyle/>
          <a:p>
            <a:pPr lvl="0" algn="ctr">
              <a:buSzPct val="25000"/>
            </a:pPr>
            <a:r>
              <a:rPr lang="en-US" sz="7800" b="1" dirty="0">
                <a:solidFill>
                  <a:schemeClr val="bg1"/>
                </a:solidFill>
                <a:latin typeface="Gilroy ExtraBold" charset="0"/>
                <a:ea typeface="Gilroy ExtraBold" charset="0"/>
                <a:cs typeface="Gilroy ExtraBold" charset="0"/>
              </a:rPr>
              <a:t>Local Issue Advocacy</a:t>
            </a:r>
          </a:p>
        </p:txBody>
      </p:sp>
      <p:sp>
        <p:nvSpPr>
          <p:cNvPr id="8" name="Shape 133"/>
          <p:cNvSpPr txBox="1"/>
          <p:nvPr/>
        </p:nvSpPr>
        <p:spPr>
          <a:xfrm>
            <a:off x="522421" y="3827099"/>
            <a:ext cx="11163300" cy="522014"/>
          </a:xfrm>
          <a:prstGeom prst="rect">
            <a:avLst/>
          </a:prstGeom>
          <a:noFill/>
          <a:ln>
            <a:noFill/>
          </a:ln>
        </p:spPr>
        <p:txBody>
          <a:bodyPr lIns="91425" tIns="45700" rIns="91425" bIns="45700" anchor="t" anchorCtr="0">
            <a:noAutofit/>
          </a:bodyPr>
          <a:lstStyle/>
          <a:p>
            <a:pPr lvl="0" algn="ctr">
              <a:buSzPct val="25000"/>
            </a:pPr>
            <a:r>
              <a:rPr lang="en-US" sz="3000" b="1" dirty="0">
                <a:solidFill>
                  <a:schemeClr val="lt1"/>
                </a:solidFill>
                <a:latin typeface="Source Sans Pro" charset="0"/>
                <a:ea typeface="Source Sans Pro" charset="0"/>
                <a:cs typeface="Source Sans Pro" charset="0"/>
              </a:rPr>
              <a:t>Elizabeth Erickson </a:t>
            </a:r>
            <a:r>
              <a:rPr lang="en-US" sz="3000" dirty="0">
                <a:solidFill>
                  <a:schemeClr val="bg2"/>
                </a:solidFill>
                <a:latin typeface="Source Sans Pro" charset="0"/>
                <a:ea typeface="Source Sans Pro" charset="0"/>
                <a:cs typeface="Source Sans Pro" charset="0"/>
              </a:rPr>
              <a:t>/ OFA Training Director  </a:t>
            </a:r>
          </a:p>
        </p:txBody>
      </p:sp>
      <p:sp>
        <p:nvSpPr>
          <p:cNvPr id="2" name="Rectangle 1"/>
          <p:cNvSpPr/>
          <p:nvPr/>
        </p:nvSpPr>
        <p:spPr>
          <a:xfrm>
            <a:off x="1871982" y="5139841"/>
            <a:ext cx="8464177" cy="523220"/>
          </a:xfrm>
          <a:prstGeom prst="rect">
            <a:avLst/>
          </a:prstGeom>
        </p:spPr>
        <p:txBody>
          <a:bodyPr wrap="none">
            <a:spAutoFit/>
          </a:bodyPr>
          <a:lstStyle/>
          <a:p>
            <a:pPr lvl="0" algn="ctr">
              <a:buSzPct val="25000"/>
            </a:pPr>
            <a:r>
              <a:rPr lang="en-US" sz="2800" b="1" dirty="0">
                <a:solidFill>
                  <a:schemeClr val="lt1"/>
                </a:solidFill>
                <a:latin typeface="Gilroy ExtraBold" charset="0"/>
                <a:ea typeface="Gilroy ExtraBold" charset="0"/>
                <a:cs typeface="Gilroy ExtraBold" charset="0"/>
              </a:rPr>
              <a:t>We will begin the training at 8 p.m. ET / 7 p.m. CT</a:t>
            </a:r>
          </a:p>
        </p:txBody>
      </p:sp>
      <p:pic>
        <p:nvPicPr>
          <p:cNvPr id="11" name="Picture 10"/>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7" name="Picture 6" descr="A drawing of a face&#10;&#10;Description automatically generated">
            <a:extLst>
              <a:ext uri="{FF2B5EF4-FFF2-40B4-BE49-F238E27FC236}">
                <a16:creationId xmlns:a16="http://schemas.microsoft.com/office/drawing/2014/main" id="{FC9FEBFE-E2D7-7845-9065-48B255104C35}"/>
              </a:ext>
            </a:extLst>
          </p:cNvPr>
          <p:cNvPicPr>
            <a:picLocks noChangeAspect="1"/>
          </p:cNvPicPr>
          <p:nvPr/>
        </p:nvPicPr>
        <p:blipFill>
          <a:blip r:embed="rId5"/>
          <a:stretch>
            <a:fillRect/>
          </a:stretch>
        </p:blipFill>
        <p:spPr>
          <a:xfrm>
            <a:off x="349458" y="6221352"/>
            <a:ext cx="1219200" cy="419100"/>
          </a:xfrm>
          <a:prstGeom prst="rect">
            <a:avLst/>
          </a:prstGeom>
        </p:spPr>
      </p:pic>
    </p:spTree>
    <p:extLst>
      <p:ext uri="{BB962C8B-B14F-4D97-AF65-F5344CB8AC3E}">
        <p14:creationId xmlns:p14="http://schemas.microsoft.com/office/powerpoint/2010/main" val="12668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1692195" y="532695"/>
            <a:ext cx="8654593" cy="757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500" b="1" dirty="0">
                <a:solidFill>
                  <a:srgbClr val="00B3DC"/>
                </a:solidFill>
                <a:latin typeface="Gilroy ExtraBold" charset="0"/>
                <a:ea typeface="Gilroy ExtraBold" charset="0"/>
                <a:cs typeface="Gilroy ExtraBold" charset="0"/>
              </a:rPr>
              <a:t>Local Level Examples </a:t>
            </a:r>
          </a:p>
        </p:txBody>
      </p:sp>
      <p:grpSp>
        <p:nvGrpSpPr>
          <p:cNvPr id="2" name="Group 1"/>
          <p:cNvGrpSpPr/>
          <p:nvPr/>
        </p:nvGrpSpPr>
        <p:grpSpPr>
          <a:xfrm>
            <a:off x="885539" y="2346561"/>
            <a:ext cx="10420922" cy="3185932"/>
            <a:chOff x="1169042" y="2346561"/>
            <a:chExt cx="10420922" cy="3185932"/>
          </a:xfrm>
        </p:grpSpPr>
        <p:sp>
          <p:nvSpPr>
            <p:cNvPr id="3" name="Oval 2"/>
            <p:cNvSpPr/>
            <p:nvPr/>
          </p:nvSpPr>
          <p:spPr>
            <a:xfrm>
              <a:off x="1169042" y="2346561"/>
              <a:ext cx="3185932" cy="31859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700" b="1" dirty="0">
                  <a:solidFill>
                    <a:srgbClr val="FFFFFF"/>
                  </a:solidFill>
                  <a:latin typeface="Gilroy ExtraBold" charset="0"/>
                  <a:ea typeface="Gilroy ExtraBold" charset="0"/>
                  <a:cs typeface="Gilroy ExtraBold" charset="0"/>
                </a:rPr>
                <a:t>Montgomery Bus Boycott</a:t>
              </a:r>
            </a:p>
          </p:txBody>
        </p:sp>
        <p:sp>
          <p:nvSpPr>
            <p:cNvPr id="5" name="Oval 4"/>
            <p:cNvSpPr/>
            <p:nvPr/>
          </p:nvSpPr>
          <p:spPr>
            <a:xfrm>
              <a:off x="4786537" y="2346561"/>
              <a:ext cx="3185932" cy="31859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700" b="1" dirty="0">
                  <a:solidFill>
                    <a:srgbClr val="FFFFFF"/>
                  </a:solidFill>
                  <a:latin typeface="Gilroy ExtraBold" charset="0"/>
                  <a:ea typeface="Gilroy ExtraBold" charset="0"/>
                  <a:cs typeface="Gilroy ExtraBold" charset="0"/>
                </a:rPr>
                <a:t>Little Village Coal Plants  </a:t>
              </a:r>
            </a:p>
          </p:txBody>
        </p:sp>
        <p:sp>
          <p:nvSpPr>
            <p:cNvPr id="6" name="Oval 5"/>
            <p:cNvSpPr/>
            <p:nvPr/>
          </p:nvSpPr>
          <p:spPr>
            <a:xfrm>
              <a:off x="8404032" y="2346561"/>
              <a:ext cx="3185932" cy="31859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700" b="1" dirty="0">
                  <a:solidFill>
                    <a:srgbClr val="FFFFFF"/>
                  </a:solidFill>
                  <a:latin typeface="Gilroy ExtraBold" charset="0"/>
                  <a:ea typeface="Gilroy ExtraBold" charset="0"/>
                  <a:cs typeface="Gilroy ExtraBold" charset="0"/>
                </a:rPr>
                <a:t>South Carolina Buses</a:t>
              </a:r>
            </a:p>
          </p:txBody>
        </p:sp>
      </p:grpSp>
      <p:pic>
        <p:nvPicPr>
          <p:cNvPr id="10" name="Picture 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15770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0" y="1386247"/>
            <a:ext cx="12192000" cy="2327176"/>
          </a:xfrm>
          <a:prstGeom prst="rect">
            <a:avLst/>
          </a:prstGeom>
          <a:noFill/>
        </p:spPr>
        <p:txBody>
          <a:bodyPr wrap="square" rtlCol="0">
            <a:spAutoFit/>
          </a:bodyPr>
          <a:lstStyle/>
          <a:p>
            <a:pPr algn="ctr">
              <a:lnSpc>
                <a:spcPct val="80000"/>
              </a:lnSpc>
            </a:pPr>
            <a:r>
              <a:rPr lang="en-US" sz="6000" b="1" dirty="0">
                <a:solidFill>
                  <a:schemeClr val="bg1"/>
                </a:solidFill>
                <a:latin typeface="Gilroy ExtraBold" charset="0"/>
                <a:ea typeface="Gilroy ExtraBold" charset="0"/>
                <a:cs typeface="Gilroy ExtraBold" charset="0"/>
              </a:rPr>
              <a:t>What makes you excited </a:t>
            </a:r>
          </a:p>
          <a:p>
            <a:pPr algn="ctr">
              <a:lnSpc>
                <a:spcPct val="80000"/>
              </a:lnSpc>
            </a:pPr>
            <a:r>
              <a:rPr lang="en-US" sz="6000" b="1" dirty="0">
                <a:solidFill>
                  <a:schemeClr val="bg1"/>
                </a:solidFill>
                <a:latin typeface="Gilroy ExtraBold" charset="0"/>
                <a:ea typeface="Gilroy ExtraBold" charset="0"/>
                <a:cs typeface="Gilroy ExtraBold" charset="0"/>
              </a:rPr>
              <a:t>as you think about working </a:t>
            </a:r>
          </a:p>
          <a:p>
            <a:pPr algn="ctr">
              <a:lnSpc>
                <a:spcPct val="80000"/>
              </a:lnSpc>
            </a:pPr>
            <a:r>
              <a:rPr lang="en-US" sz="6000" b="1" dirty="0">
                <a:solidFill>
                  <a:schemeClr val="bg1"/>
                </a:solidFill>
                <a:latin typeface="Gilroy ExtraBold" charset="0"/>
                <a:ea typeface="Gilroy ExtraBold" charset="0"/>
                <a:cs typeface="Gilroy ExtraBold" charset="0"/>
              </a:rPr>
              <a:t>at a local level?</a:t>
            </a:r>
          </a:p>
        </p:txBody>
      </p:sp>
      <p:sp>
        <p:nvSpPr>
          <p:cNvPr id="8" name="TextBox 7"/>
          <p:cNvSpPr txBox="1"/>
          <p:nvPr/>
        </p:nvSpPr>
        <p:spPr>
          <a:xfrm>
            <a:off x="1623734" y="4288536"/>
            <a:ext cx="8944532" cy="1077218"/>
          </a:xfrm>
          <a:prstGeom prst="rect">
            <a:avLst/>
          </a:prstGeom>
          <a:noFill/>
        </p:spPr>
        <p:txBody>
          <a:bodyPr wrap="square" rtlCol="0">
            <a:spAutoFit/>
          </a:bodyPr>
          <a:lstStyle/>
          <a:p>
            <a:pPr algn="ctr"/>
            <a:r>
              <a:rPr lang="en-US" sz="3200" b="1" dirty="0">
                <a:solidFill>
                  <a:srgbClr val="FFFF00"/>
                </a:solidFill>
                <a:latin typeface="Source Sans Pro" charset="0"/>
                <a:ea typeface="Source Sans Pro" charset="0"/>
                <a:cs typeface="Source Sans Pro" charset="0"/>
              </a:rPr>
              <a:t>Be ready to share your name, city, and answer to the above question with the group. </a:t>
            </a:r>
          </a:p>
        </p:txBody>
      </p:sp>
    </p:spTree>
    <p:extLst>
      <p:ext uri="{BB962C8B-B14F-4D97-AF65-F5344CB8AC3E}">
        <p14:creationId xmlns:p14="http://schemas.microsoft.com/office/powerpoint/2010/main" val="155955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857912157"/>
              </p:ext>
            </p:extLst>
          </p:nvPr>
        </p:nvGraphicFramePr>
        <p:xfrm>
          <a:off x="5822060" y="1201821"/>
          <a:ext cx="5540883" cy="4114800"/>
        </p:xfrm>
        <a:graphic>
          <a:graphicData uri="http://schemas.openxmlformats.org/drawingml/2006/table">
            <a:tbl>
              <a:tblPr firstRow="1" bandRow="1">
                <a:tableStyleId>{5C22544A-7EE6-4342-B048-85BDC9FD1C3A}</a:tableStyleId>
              </a:tblPr>
              <a:tblGrid>
                <a:gridCol w="259956">
                  <a:extLst>
                    <a:ext uri="{9D8B030D-6E8A-4147-A177-3AD203B41FA5}">
                      <a16:colId xmlns:a16="http://schemas.microsoft.com/office/drawing/2014/main" val="20000"/>
                    </a:ext>
                  </a:extLst>
                </a:gridCol>
                <a:gridCol w="5280927">
                  <a:extLst>
                    <a:ext uri="{9D8B030D-6E8A-4147-A177-3AD203B41FA5}">
                      <a16:colId xmlns:a16="http://schemas.microsoft.com/office/drawing/2014/main" val="20001"/>
                    </a:ext>
                  </a:extLst>
                </a:gridCol>
              </a:tblGrid>
              <a:tr h="26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chemeClr val="tx1"/>
                        </a:solidFill>
                        <a:latin typeface="Source Sans Pro" charset="0"/>
                        <a:ea typeface="Source Sans Pro" charset="0"/>
                        <a:cs typeface="Source Sans Pro" charset="0"/>
                      </a:endParaRPr>
                    </a:p>
                  </a:txBody>
                  <a:tcPr anchor="ctr">
                    <a:solidFill>
                      <a:schemeClr val="bg1"/>
                    </a:solidFill>
                  </a:tcPr>
                </a:tc>
                <a:tc>
                  <a:txBody>
                    <a:bodyPr/>
                    <a:lstStyle/>
                    <a:p>
                      <a:r>
                        <a:rPr lang="en-US" sz="2200" b="0" dirty="0">
                          <a:solidFill>
                            <a:schemeClr val="tx1"/>
                          </a:solidFill>
                          <a:latin typeface="Source Sans Pro" charset="0"/>
                          <a:ea typeface="Source Sans Pro" charset="0"/>
                          <a:cs typeface="Source Sans Pro" charset="0"/>
                        </a:rPr>
                        <a:t>Welcome and Introductions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Local organizing examples </a:t>
                      </a:r>
                    </a:p>
                    <a:p>
                      <a:endParaRPr lang="en-US" sz="2200" b="0" dirty="0">
                        <a:solidFill>
                          <a:schemeClr val="tx1"/>
                        </a:solidFill>
                        <a:latin typeface="Source Sans Pro" charset="0"/>
                        <a:ea typeface="Source Sans Pro" charset="0"/>
                        <a:cs typeface="Source Sans Pro" charset="0"/>
                      </a:endParaRPr>
                    </a:p>
                    <a:p>
                      <a:r>
                        <a:rPr lang="en-US" sz="2200" b="1" dirty="0">
                          <a:solidFill>
                            <a:schemeClr val="tx1"/>
                          </a:solidFill>
                          <a:latin typeface="Source Sans Pro" charset="0"/>
                          <a:ea typeface="Source Sans Pro" charset="0"/>
                          <a:cs typeface="Source Sans Pro" charset="0"/>
                        </a:rPr>
                        <a:t>Expectations &amp; overview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Applying advocacy – problems and issues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Synthesis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Closing &amp; next steps </a:t>
                      </a:r>
                    </a:p>
                    <a:p>
                      <a:endParaRPr lang="en-US" sz="2200" b="0" dirty="0">
                        <a:solidFill>
                          <a:schemeClr val="tx1"/>
                        </a:solidFill>
                        <a:latin typeface="Source Sans Pro" charset="0"/>
                        <a:ea typeface="Source Sans Pro" charset="0"/>
                        <a:cs typeface="Source Sans Pro" charset="0"/>
                      </a:endParaRPr>
                    </a:p>
                  </a:txBody>
                  <a:tcPr anchor="ctr">
                    <a:solidFill>
                      <a:schemeClr val="bg1"/>
                    </a:solidFill>
                  </a:tcPr>
                </a:tc>
                <a:extLst>
                  <a:ext uri="{0D108BD9-81ED-4DB2-BD59-A6C34878D82A}">
                    <a16:rowId xmlns:a16="http://schemas.microsoft.com/office/drawing/2014/main" val="10000"/>
                  </a:ext>
                </a:extLst>
              </a:tr>
            </a:tbl>
          </a:graphicData>
        </a:graphic>
      </p:graphicFrame>
      <p:sp>
        <p:nvSpPr>
          <p:cNvPr id="5" name="TextBox 4"/>
          <p:cNvSpPr txBox="1"/>
          <p:nvPr/>
        </p:nvSpPr>
        <p:spPr>
          <a:xfrm>
            <a:off x="1202735" y="1201821"/>
            <a:ext cx="4371878" cy="1139671"/>
          </a:xfrm>
          <a:prstGeom prst="rect">
            <a:avLst/>
          </a:prstGeom>
          <a:noFill/>
        </p:spPr>
        <p:txBody>
          <a:bodyPr wrap="square" rtlCol="0">
            <a:spAutoFit/>
          </a:bodyPr>
          <a:lstStyle/>
          <a:p>
            <a:pPr>
              <a:lnSpc>
                <a:spcPct val="80000"/>
              </a:lnSpc>
            </a:pPr>
            <a:r>
              <a:rPr lang="en-US" sz="4200" b="1" dirty="0">
                <a:solidFill>
                  <a:srgbClr val="00B4DC"/>
                </a:solidFill>
                <a:latin typeface="Gilroy ExtraBold" charset="0"/>
                <a:ea typeface="Gilroy ExtraBold" charset="0"/>
                <a:cs typeface="Gilroy ExtraBold" charset="0"/>
              </a:rPr>
              <a:t>Tonight’s </a:t>
            </a:r>
          </a:p>
          <a:p>
            <a:pPr>
              <a:lnSpc>
                <a:spcPct val="80000"/>
              </a:lnSpc>
            </a:pPr>
            <a:r>
              <a:rPr lang="en-US" sz="4200" b="1" dirty="0">
                <a:solidFill>
                  <a:srgbClr val="00B4DC"/>
                </a:solidFill>
                <a:latin typeface="Gilroy ExtraBold" charset="0"/>
                <a:ea typeface="Gilroy ExtraBold" charset="0"/>
                <a:cs typeface="Gilroy ExtraBold" charset="0"/>
              </a:rPr>
              <a:t>agenda</a:t>
            </a:r>
          </a:p>
        </p:txBody>
      </p:sp>
    </p:spTree>
    <p:extLst>
      <p:ext uri="{BB962C8B-B14F-4D97-AF65-F5344CB8AC3E}">
        <p14:creationId xmlns:p14="http://schemas.microsoft.com/office/powerpoint/2010/main" val="957983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1888111"/>
            <a:ext cx="12192000" cy="2862322"/>
          </a:xfrm>
          <a:prstGeom prst="rect">
            <a:avLst/>
          </a:prstGeom>
          <a:noFill/>
        </p:spPr>
        <p:txBody>
          <a:bodyPr wrap="square" rtlCol="0">
            <a:spAutoFit/>
          </a:bodyPr>
          <a:lstStyle/>
          <a:p>
            <a:pPr algn="ctr"/>
            <a:r>
              <a:rPr lang="en-US" sz="18000" b="1" dirty="0">
                <a:solidFill>
                  <a:srgbClr val="FFFFFF"/>
                </a:solidFill>
                <a:latin typeface="Gilroy ExtraBold" charset="0"/>
                <a:ea typeface="Gilroy ExtraBold" charset="0"/>
                <a:cs typeface="Gilroy ExtraBold" charset="0"/>
              </a:rPr>
              <a:t>Goals</a:t>
            </a:r>
          </a:p>
        </p:txBody>
      </p:sp>
      <p:pic>
        <p:nvPicPr>
          <p:cNvPr id="5" name="Picture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584809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1548383" y="856357"/>
            <a:ext cx="10338817" cy="1200329"/>
          </a:xfrm>
          <a:prstGeom prst="rect">
            <a:avLst/>
          </a:prstGeom>
          <a:noFill/>
        </p:spPr>
        <p:txBody>
          <a:bodyPr wrap="square" rtlCol="0">
            <a:spAutoFit/>
          </a:bodyPr>
          <a:lstStyle/>
          <a:p>
            <a:r>
              <a:rPr lang="en-US" sz="2400" b="1" dirty="0">
                <a:solidFill>
                  <a:schemeClr val="bg1"/>
                </a:solidFill>
                <a:latin typeface="Source Sans Pro" charset="0"/>
                <a:ea typeface="Source Sans Pro" charset="0"/>
                <a:cs typeface="Source Sans Pro" charset="0"/>
              </a:rPr>
              <a:t>Equip individuals with the skills to identify root problems in their community, and propose a campaign plan addressing these root problems.</a:t>
            </a:r>
          </a:p>
          <a:p>
            <a:endParaRPr lang="en-US" sz="2400" dirty="0">
              <a:latin typeface="Source Sans Pro" charset="0"/>
              <a:ea typeface="Source Sans Pro" charset="0"/>
              <a:cs typeface="Source Sans Pro" charset="0"/>
            </a:endParaRPr>
          </a:p>
        </p:txBody>
      </p:sp>
      <p:sp>
        <p:nvSpPr>
          <p:cNvPr id="9" name="Oval 8"/>
          <p:cNvSpPr/>
          <p:nvPr/>
        </p:nvSpPr>
        <p:spPr>
          <a:xfrm>
            <a:off x="904314" y="990871"/>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pic>
        <p:nvPicPr>
          <p:cNvPr id="6" name="Picture 5"/>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583732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1548383" y="856357"/>
            <a:ext cx="9938767" cy="2308324"/>
          </a:xfrm>
          <a:prstGeom prst="rect">
            <a:avLst/>
          </a:prstGeom>
          <a:noFill/>
        </p:spPr>
        <p:txBody>
          <a:bodyPr wrap="square" rtlCol="0">
            <a:spAutoFit/>
          </a:bodyPr>
          <a:lstStyle/>
          <a:p>
            <a:r>
              <a:rPr lang="en-US" sz="2400" dirty="0">
                <a:solidFill>
                  <a:schemeClr val="tx2"/>
                </a:solidFill>
                <a:latin typeface="Source Sans Pro" charset="0"/>
                <a:ea typeface="Source Sans Pro" charset="0"/>
                <a:cs typeface="Source Sans Pro" charset="0"/>
              </a:rPr>
              <a:t>Equip individuals with the skills to identify root problems in their community, and propose a campaign plan addressing these root problems.</a:t>
            </a:r>
          </a:p>
          <a:p>
            <a:endParaRPr lang="en-US" sz="2400" dirty="0">
              <a:latin typeface="Source Sans Pro" charset="0"/>
              <a:ea typeface="Source Sans Pro" charset="0"/>
              <a:cs typeface="Source Sans Pro" charset="0"/>
            </a:endParaRPr>
          </a:p>
          <a:p>
            <a:r>
              <a:rPr lang="en-US" sz="2400" b="1" dirty="0">
                <a:solidFill>
                  <a:schemeClr val="bg1"/>
                </a:solidFill>
                <a:latin typeface="Source Sans Pro" charset="0"/>
                <a:ea typeface="Source Sans Pro" charset="0"/>
                <a:cs typeface="Source Sans Pro" charset="0"/>
              </a:rPr>
              <a:t>To identify all the components of successful coalitions, and apply these elements of building a coalition in their community</a:t>
            </a:r>
          </a:p>
          <a:p>
            <a:endParaRPr lang="en-US" sz="2400" dirty="0">
              <a:latin typeface="Source Sans Pro" charset="0"/>
              <a:ea typeface="Source Sans Pro" charset="0"/>
              <a:cs typeface="Source Sans Pro" charset="0"/>
            </a:endParaRPr>
          </a:p>
        </p:txBody>
      </p:sp>
      <p:sp>
        <p:nvSpPr>
          <p:cNvPr id="9" name="Oval 8"/>
          <p:cNvSpPr/>
          <p:nvPr/>
        </p:nvSpPr>
        <p:spPr>
          <a:xfrm>
            <a:off x="904314" y="990871"/>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904313" y="2105929"/>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pic>
        <p:nvPicPr>
          <p:cNvPr id="6" name="Picture 5"/>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18843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1548383" y="856357"/>
            <a:ext cx="9938767" cy="3416320"/>
          </a:xfrm>
          <a:prstGeom prst="rect">
            <a:avLst/>
          </a:prstGeom>
          <a:noFill/>
        </p:spPr>
        <p:txBody>
          <a:bodyPr wrap="square" rtlCol="0">
            <a:spAutoFit/>
          </a:bodyPr>
          <a:lstStyle/>
          <a:p>
            <a:r>
              <a:rPr lang="en-US" sz="2400" dirty="0">
                <a:solidFill>
                  <a:schemeClr val="tx2"/>
                </a:solidFill>
                <a:latin typeface="Source Sans Pro" charset="0"/>
                <a:ea typeface="Source Sans Pro" charset="0"/>
                <a:cs typeface="Source Sans Pro" charset="0"/>
              </a:rPr>
              <a:t>Equip individuals with the skills to identify root problems in their community, and propose a campaign plan addressing these root problems.</a:t>
            </a:r>
          </a:p>
          <a:p>
            <a:endParaRPr lang="en-US" sz="2400" dirty="0">
              <a:solidFill>
                <a:schemeClr val="tx2"/>
              </a:solidFill>
              <a:latin typeface="Source Sans Pro" charset="0"/>
              <a:ea typeface="Source Sans Pro" charset="0"/>
              <a:cs typeface="Source Sans Pro" charset="0"/>
            </a:endParaRPr>
          </a:p>
          <a:p>
            <a:r>
              <a:rPr lang="en-US" sz="2400" dirty="0">
                <a:solidFill>
                  <a:schemeClr val="tx2"/>
                </a:solidFill>
                <a:latin typeface="Source Sans Pro" charset="0"/>
                <a:ea typeface="Source Sans Pro" charset="0"/>
                <a:cs typeface="Source Sans Pro" charset="0"/>
              </a:rPr>
              <a:t>To identify all the components of successful coalitions, and apply these elements of building a coalition in their community</a:t>
            </a:r>
          </a:p>
          <a:p>
            <a:endParaRPr lang="en-US" sz="2400" dirty="0">
              <a:latin typeface="Source Sans Pro" charset="0"/>
              <a:ea typeface="Source Sans Pro" charset="0"/>
              <a:cs typeface="Source Sans Pro" charset="0"/>
            </a:endParaRPr>
          </a:p>
          <a:p>
            <a:r>
              <a:rPr lang="en-US" sz="2400" b="1" dirty="0">
                <a:solidFill>
                  <a:schemeClr val="bg1"/>
                </a:solidFill>
                <a:latin typeface="Source Sans Pro" charset="0"/>
                <a:ea typeface="Source Sans Pro" charset="0"/>
                <a:cs typeface="Source Sans Pro" charset="0"/>
              </a:rPr>
              <a:t>To explain current legislation surrounding their issue, and take appropriate action</a:t>
            </a:r>
          </a:p>
          <a:p>
            <a:endParaRPr lang="en-US" sz="2400" dirty="0">
              <a:latin typeface="Source Sans Pro" charset="0"/>
              <a:ea typeface="Source Sans Pro" charset="0"/>
              <a:cs typeface="Source Sans Pro" charset="0"/>
            </a:endParaRPr>
          </a:p>
        </p:txBody>
      </p:sp>
      <p:sp>
        <p:nvSpPr>
          <p:cNvPr id="9" name="Oval 8"/>
          <p:cNvSpPr/>
          <p:nvPr/>
        </p:nvSpPr>
        <p:spPr>
          <a:xfrm>
            <a:off x="904314" y="990871"/>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904313" y="2105929"/>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4" name="Oval 13">
            <a:extLst>
              <a:ext uri="{FF2B5EF4-FFF2-40B4-BE49-F238E27FC236}">
                <a16:creationId xmlns:a16="http://schemas.microsoft.com/office/drawing/2014/main" id="{8CAEB994-9480-8B48-83EA-A04B15099181}"/>
              </a:ext>
            </a:extLst>
          </p:cNvPr>
          <p:cNvSpPr/>
          <p:nvPr/>
        </p:nvSpPr>
        <p:spPr>
          <a:xfrm>
            <a:off x="904312" y="3238869"/>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7" name="Picture 6"/>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142151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1548383" y="856357"/>
            <a:ext cx="9938767" cy="4524315"/>
          </a:xfrm>
          <a:prstGeom prst="rect">
            <a:avLst/>
          </a:prstGeom>
          <a:noFill/>
        </p:spPr>
        <p:txBody>
          <a:bodyPr wrap="square" rtlCol="0">
            <a:spAutoFit/>
          </a:bodyPr>
          <a:lstStyle/>
          <a:p>
            <a:r>
              <a:rPr lang="en-US" sz="2400" dirty="0">
                <a:solidFill>
                  <a:schemeClr val="tx2"/>
                </a:solidFill>
                <a:latin typeface="Source Sans Pro" charset="0"/>
                <a:ea typeface="Source Sans Pro" charset="0"/>
                <a:cs typeface="Source Sans Pro" charset="0"/>
              </a:rPr>
              <a:t>Equip individuals with the skills to identify root problems in their community, and propose a campaign plan addressing these root problems.</a:t>
            </a:r>
          </a:p>
          <a:p>
            <a:endParaRPr lang="en-US" sz="2400" dirty="0">
              <a:solidFill>
                <a:schemeClr val="tx2"/>
              </a:solidFill>
              <a:latin typeface="Source Sans Pro" charset="0"/>
              <a:ea typeface="Source Sans Pro" charset="0"/>
              <a:cs typeface="Source Sans Pro" charset="0"/>
            </a:endParaRPr>
          </a:p>
          <a:p>
            <a:r>
              <a:rPr lang="en-US" sz="2400" dirty="0">
                <a:solidFill>
                  <a:schemeClr val="tx2"/>
                </a:solidFill>
                <a:latin typeface="Source Sans Pro" charset="0"/>
                <a:ea typeface="Source Sans Pro" charset="0"/>
                <a:cs typeface="Source Sans Pro" charset="0"/>
              </a:rPr>
              <a:t>To identify all the components of successful coalitions, and apply these elements of building a coalition in their community</a:t>
            </a:r>
          </a:p>
          <a:p>
            <a:endParaRPr lang="en-US" sz="2400" dirty="0">
              <a:solidFill>
                <a:schemeClr val="tx2"/>
              </a:solidFill>
              <a:latin typeface="Source Sans Pro" charset="0"/>
              <a:ea typeface="Source Sans Pro" charset="0"/>
              <a:cs typeface="Source Sans Pro" charset="0"/>
            </a:endParaRPr>
          </a:p>
          <a:p>
            <a:r>
              <a:rPr lang="en-US" sz="2400" dirty="0">
                <a:solidFill>
                  <a:schemeClr val="tx2"/>
                </a:solidFill>
                <a:latin typeface="Source Sans Pro" charset="0"/>
                <a:ea typeface="Source Sans Pro" charset="0"/>
                <a:cs typeface="Source Sans Pro" charset="0"/>
              </a:rPr>
              <a:t>To explain current legislation surrounding their issue, and take appropriate action</a:t>
            </a:r>
          </a:p>
          <a:p>
            <a:endParaRPr lang="en-US" sz="2400" dirty="0">
              <a:latin typeface="Source Sans Pro" charset="0"/>
              <a:ea typeface="Source Sans Pro" charset="0"/>
              <a:cs typeface="Source Sans Pro" charset="0"/>
            </a:endParaRPr>
          </a:p>
          <a:p>
            <a:r>
              <a:rPr lang="en-US" sz="2400" b="1" dirty="0">
                <a:solidFill>
                  <a:schemeClr val="bg1"/>
                </a:solidFill>
                <a:latin typeface="Source Sans Pro" charset="0"/>
                <a:ea typeface="Source Sans Pro" charset="0"/>
                <a:cs typeface="Source Sans Pro" charset="0"/>
              </a:rPr>
              <a:t>To analyze the barriers and challenges that we face as we implement our campaign plans, and persevere strategically </a:t>
            </a:r>
          </a:p>
          <a:p>
            <a:endParaRPr lang="en-US" sz="2400" dirty="0">
              <a:latin typeface="Source Sans Pro" charset="0"/>
              <a:ea typeface="Source Sans Pro" charset="0"/>
              <a:cs typeface="Source Sans Pro" charset="0"/>
            </a:endParaRPr>
          </a:p>
        </p:txBody>
      </p:sp>
      <p:sp>
        <p:nvSpPr>
          <p:cNvPr id="9" name="Oval 8"/>
          <p:cNvSpPr/>
          <p:nvPr/>
        </p:nvSpPr>
        <p:spPr>
          <a:xfrm>
            <a:off x="904314" y="990871"/>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904313" y="2105929"/>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2" name="Oval 11">
            <a:extLst>
              <a:ext uri="{FF2B5EF4-FFF2-40B4-BE49-F238E27FC236}">
                <a16:creationId xmlns:a16="http://schemas.microsoft.com/office/drawing/2014/main" id="{C6A0E3C3-B20A-F04C-A19B-FC2292EF9315}"/>
              </a:ext>
            </a:extLst>
          </p:cNvPr>
          <p:cNvSpPr/>
          <p:nvPr/>
        </p:nvSpPr>
        <p:spPr>
          <a:xfrm>
            <a:off x="904312" y="4305418"/>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
        <p:nvSpPr>
          <p:cNvPr id="14" name="Oval 13">
            <a:extLst>
              <a:ext uri="{FF2B5EF4-FFF2-40B4-BE49-F238E27FC236}">
                <a16:creationId xmlns:a16="http://schemas.microsoft.com/office/drawing/2014/main" id="{8CAEB994-9480-8B48-83EA-A04B15099181}"/>
              </a:ext>
            </a:extLst>
          </p:cNvPr>
          <p:cNvSpPr/>
          <p:nvPr/>
        </p:nvSpPr>
        <p:spPr>
          <a:xfrm>
            <a:off x="904312" y="3238869"/>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1" name="Picture 10"/>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38733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1548383" y="856357"/>
            <a:ext cx="9938767" cy="5262979"/>
          </a:xfrm>
          <a:prstGeom prst="rect">
            <a:avLst/>
          </a:prstGeom>
          <a:noFill/>
        </p:spPr>
        <p:txBody>
          <a:bodyPr wrap="square" rtlCol="0">
            <a:spAutoFit/>
          </a:bodyPr>
          <a:lstStyle/>
          <a:p>
            <a:r>
              <a:rPr lang="en-US" sz="2400" dirty="0">
                <a:solidFill>
                  <a:schemeClr val="tx2"/>
                </a:solidFill>
                <a:latin typeface="Source Sans Pro" charset="0"/>
                <a:ea typeface="Source Sans Pro" charset="0"/>
                <a:cs typeface="Source Sans Pro" charset="0"/>
              </a:rPr>
              <a:t>Equip individuals with the skills to identify root problems in their community, and propose a campaign plan addressing these root problems.</a:t>
            </a:r>
          </a:p>
          <a:p>
            <a:endParaRPr lang="en-US" sz="2400" dirty="0">
              <a:solidFill>
                <a:schemeClr val="tx2"/>
              </a:solidFill>
              <a:latin typeface="Source Sans Pro" charset="0"/>
              <a:ea typeface="Source Sans Pro" charset="0"/>
              <a:cs typeface="Source Sans Pro" charset="0"/>
            </a:endParaRPr>
          </a:p>
          <a:p>
            <a:r>
              <a:rPr lang="en-US" sz="2400" dirty="0">
                <a:solidFill>
                  <a:schemeClr val="tx2"/>
                </a:solidFill>
                <a:latin typeface="Source Sans Pro" charset="0"/>
                <a:ea typeface="Source Sans Pro" charset="0"/>
                <a:cs typeface="Source Sans Pro" charset="0"/>
              </a:rPr>
              <a:t>To identify all the components of successful coalitions, and apply these elements of building a coalition in their community</a:t>
            </a:r>
          </a:p>
          <a:p>
            <a:endParaRPr lang="en-US" sz="2400" dirty="0">
              <a:solidFill>
                <a:schemeClr val="tx2"/>
              </a:solidFill>
              <a:latin typeface="Source Sans Pro" charset="0"/>
              <a:ea typeface="Source Sans Pro" charset="0"/>
              <a:cs typeface="Source Sans Pro" charset="0"/>
            </a:endParaRPr>
          </a:p>
          <a:p>
            <a:r>
              <a:rPr lang="en-US" sz="2400" dirty="0">
                <a:solidFill>
                  <a:schemeClr val="tx2"/>
                </a:solidFill>
                <a:latin typeface="Source Sans Pro" charset="0"/>
                <a:ea typeface="Source Sans Pro" charset="0"/>
                <a:cs typeface="Source Sans Pro" charset="0"/>
              </a:rPr>
              <a:t>To explain current legislation surrounding their issue, and take appropriate action</a:t>
            </a:r>
          </a:p>
          <a:p>
            <a:endParaRPr lang="en-US" sz="2400" dirty="0">
              <a:solidFill>
                <a:schemeClr val="tx2"/>
              </a:solidFill>
              <a:latin typeface="Source Sans Pro" charset="0"/>
              <a:ea typeface="Source Sans Pro" charset="0"/>
              <a:cs typeface="Source Sans Pro" charset="0"/>
            </a:endParaRPr>
          </a:p>
          <a:p>
            <a:r>
              <a:rPr lang="en-US" sz="2400" dirty="0">
                <a:solidFill>
                  <a:schemeClr val="tx2"/>
                </a:solidFill>
                <a:latin typeface="Source Sans Pro" charset="0"/>
                <a:ea typeface="Source Sans Pro" charset="0"/>
                <a:cs typeface="Source Sans Pro" charset="0"/>
              </a:rPr>
              <a:t>To analyze the barriers and challenges that we face as we implement our campaign plans, and persevere strategically </a:t>
            </a:r>
          </a:p>
          <a:p>
            <a:endParaRPr lang="en-US" sz="2400" dirty="0">
              <a:latin typeface="Source Sans Pro" charset="0"/>
              <a:ea typeface="Source Sans Pro" charset="0"/>
              <a:cs typeface="Source Sans Pro" charset="0"/>
            </a:endParaRPr>
          </a:p>
          <a:p>
            <a:r>
              <a:rPr lang="en-US" sz="2400" b="1" dirty="0">
                <a:solidFill>
                  <a:schemeClr val="bg1"/>
                </a:solidFill>
                <a:latin typeface="Source Sans Pro" charset="0"/>
                <a:ea typeface="Source Sans Pro" charset="0"/>
                <a:cs typeface="Source Sans Pro" charset="0"/>
              </a:rPr>
              <a:t>The develop a community of learners that support, push, challenge, and celebrate each other</a:t>
            </a:r>
          </a:p>
        </p:txBody>
      </p:sp>
      <p:sp>
        <p:nvSpPr>
          <p:cNvPr id="9" name="Oval 8"/>
          <p:cNvSpPr/>
          <p:nvPr/>
        </p:nvSpPr>
        <p:spPr>
          <a:xfrm>
            <a:off x="904314" y="990871"/>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904313" y="2105929"/>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881853" y="5371967"/>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5</a:t>
            </a:r>
          </a:p>
        </p:txBody>
      </p:sp>
      <p:sp>
        <p:nvSpPr>
          <p:cNvPr id="12" name="Oval 11">
            <a:extLst>
              <a:ext uri="{FF2B5EF4-FFF2-40B4-BE49-F238E27FC236}">
                <a16:creationId xmlns:a16="http://schemas.microsoft.com/office/drawing/2014/main" id="{C6A0E3C3-B20A-F04C-A19B-FC2292EF9315}"/>
              </a:ext>
            </a:extLst>
          </p:cNvPr>
          <p:cNvSpPr/>
          <p:nvPr/>
        </p:nvSpPr>
        <p:spPr>
          <a:xfrm>
            <a:off x="904312" y="4305418"/>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
        <p:nvSpPr>
          <p:cNvPr id="14" name="Oval 13">
            <a:extLst>
              <a:ext uri="{FF2B5EF4-FFF2-40B4-BE49-F238E27FC236}">
                <a16:creationId xmlns:a16="http://schemas.microsoft.com/office/drawing/2014/main" id="{8CAEB994-9480-8B48-83EA-A04B15099181}"/>
              </a:ext>
            </a:extLst>
          </p:cNvPr>
          <p:cNvSpPr/>
          <p:nvPr/>
        </p:nvSpPr>
        <p:spPr>
          <a:xfrm>
            <a:off x="904312" y="3238869"/>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3" name="Picture 12"/>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53790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Rectangle 1"/>
          <p:cNvSpPr/>
          <p:nvPr/>
        </p:nvSpPr>
        <p:spPr>
          <a:xfrm>
            <a:off x="1219199" y="2262915"/>
            <a:ext cx="9953626" cy="2286716"/>
          </a:xfrm>
          <a:prstGeom prst="rect">
            <a:avLst/>
          </a:prstGeom>
        </p:spPr>
        <p:txBody>
          <a:bodyPr wrap="square">
            <a:spAutoFit/>
          </a:bodyPr>
          <a:lstStyle/>
          <a:p>
            <a:pPr lvl="0" algn="ctr">
              <a:lnSpc>
                <a:spcPct val="80000"/>
              </a:lnSpc>
              <a:buSzPct val="25000"/>
            </a:pPr>
            <a:r>
              <a:rPr lang="en-US" sz="8800" b="1" dirty="0">
                <a:solidFill>
                  <a:schemeClr val="lt1"/>
                </a:solidFill>
                <a:latin typeface="Gilroy ExtraBold" charset="0"/>
                <a:ea typeface="Gilroy ExtraBold" charset="0"/>
                <a:cs typeface="Gilroy ExtraBold" charset="0"/>
              </a:rPr>
              <a:t>We believe in your leadership. </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36366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57516" y="1914368"/>
            <a:ext cx="10676965" cy="3065839"/>
          </a:xfrm>
          <a:prstGeom prst="rect">
            <a:avLst/>
          </a:prstGeom>
          <a:noFill/>
        </p:spPr>
        <p:txBody>
          <a:bodyPr wrap="square" rtlCol="0">
            <a:spAutoFit/>
          </a:bodyPr>
          <a:lstStyle/>
          <a:p>
            <a:pPr algn="ctr">
              <a:lnSpc>
                <a:spcPct val="80000"/>
              </a:lnSpc>
            </a:pPr>
            <a:r>
              <a:rPr lang="en-US" sz="6000" b="1" dirty="0">
                <a:solidFill>
                  <a:schemeClr val="bg1"/>
                </a:solidFill>
                <a:latin typeface="Gilroy ExtraBold" charset="0"/>
                <a:ea typeface="Gilroy ExtraBold" charset="0"/>
                <a:cs typeface="Gilroy ExtraBold" charset="0"/>
              </a:rPr>
              <a:t>“Never doubt that a small group of thoughtful, committed citizens can change the world.”</a:t>
            </a:r>
          </a:p>
        </p:txBody>
      </p:sp>
      <p:pic>
        <p:nvPicPr>
          <p:cNvPr id="7" name="Picture 6"/>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165947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74336" y="1186927"/>
            <a:ext cx="6742626" cy="4659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Introductions; advocacy overview</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	Workshop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Foundations of coalition building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Workshop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a:t>
            </a:r>
            <a:r>
              <a:rPr lang="en-US" altLang="en-US" sz="2500" dirty="0">
                <a:solidFill>
                  <a:schemeClr val="tx1"/>
                </a:solidFill>
                <a:latin typeface="Source Sans Pro" charset="0"/>
                <a:ea typeface="Source Sans Pro" charset="0"/>
                <a:cs typeface="Source Sans Pro" charset="0"/>
              </a:rPr>
              <a:t>	Identifying legislation</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	</a:t>
            </a:r>
          </a:p>
          <a:p>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820149" y="1186927"/>
            <a:ext cx="3449256"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Our learning journey</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843431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64349" y="1186927"/>
            <a:ext cx="6935493" cy="4659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6:	</a:t>
            </a:r>
            <a:r>
              <a:rPr lang="en-US" altLang="en-US" sz="2500" dirty="0">
                <a:solidFill>
                  <a:schemeClr val="tx1"/>
                </a:solidFill>
                <a:latin typeface="Source Sans Pro" charset="0"/>
                <a:ea typeface="Source Sans Pro" charset="0"/>
                <a:cs typeface="Source Sans Pro" charset="0"/>
              </a:rPr>
              <a:t>Workshop</a:t>
            </a:r>
            <a:r>
              <a:rPr lang="en-US" altLang="en-US" sz="2500" b="1" dirty="0">
                <a:solidFill>
                  <a:schemeClr val="tx1"/>
                </a:solidFill>
                <a:latin typeface="Source Sans Pro" charset="0"/>
                <a:ea typeface="Source Sans Pro" charset="0"/>
                <a:cs typeface="Source Sans Pro" charset="0"/>
              </a:rPr>
              <a:t> </a:t>
            </a:r>
            <a:r>
              <a:rPr lang="en-US" altLang="en-US" sz="2500" dirty="0">
                <a:solidFill>
                  <a:schemeClr val="tx1"/>
                </a:solidFill>
                <a:latin typeface="Source Sans Pro" charset="0"/>
                <a:ea typeface="Source Sans Pro" charset="0"/>
                <a:cs typeface="Source Sans Pro" charset="0"/>
              </a:rPr>
              <a:t>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7:	</a:t>
            </a:r>
            <a:r>
              <a:rPr lang="en-US" altLang="en-US" sz="2500" dirty="0">
                <a:solidFill>
                  <a:schemeClr val="tx1"/>
                </a:solidFill>
                <a:latin typeface="Source Sans Pro" charset="0"/>
                <a:ea typeface="Source Sans Pro" charset="0"/>
                <a:cs typeface="Source Sans Pro" charset="0"/>
              </a:rPr>
              <a:t>Writing your campaign plan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8:	</a:t>
            </a:r>
            <a:r>
              <a:rPr lang="en-US" altLang="en-US" sz="2500" dirty="0">
                <a:solidFill>
                  <a:schemeClr val="tx1"/>
                </a:solidFill>
                <a:latin typeface="Source Sans Pro" charset="0"/>
                <a:ea typeface="Source Sans Pro" charset="0"/>
                <a:cs typeface="Source Sans Pro" charset="0"/>
              </a:rPr>
              <a:t>Workshop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9:	</a:t>
            </a:r>
            <a:r>
              <a:rPr lang="en-US" altLang="en-US" sz="2500" dirty="0">
                <a:solidFill>
                  <a:schemeClr val="tx1"/>
                </a:solidFill>
                <a:latin typeface="Source Sans Pro" charset="0"/>
                <a:ea typeface="Source Sans Pro" charset="0"/>
                <a:cs typeface="Source Sans Pro" charset="0"/>
              </a:rPr>
              <a:t>Running into barriers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10:	</a:t>
            </a:r>
            <a:r>
              <a:rPr lang="en-US" altLang="en-US" sz="2500" dirty="0">
                <a:solidFill>
                  <a:schemeClr val="tx1"/>
                </a:solidFill>
                <a:latin typeface="Source Sans Pro" charset="0"/>
                <a:ea typeface="Source Sans Pro" charset="0"/>
                <a:cs typeface="Source Sans Pro" charset="0"/>
              </a:rPr>
              <a:t>Closing synthesis and next steps </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	</a:t>
            </a:r>
          </a:p>
          <a:p>
            <a:endParaRPr lang="en-US" altLang="en-US" sz="2500" dirty="0">
              <a:solidFill>
                <a:schemeClr val="tx1"/>
              </a:solidFill>
              <a:latin typeface="Source Sans Pro" charset="0"/>
              <a:ea typeface="Source Sans Pro" charset="0"/>
              <a:cs typeface="Source Sans Pro" charset="0"/>
            </a:endParaRPr>
          </a:p>
        </p:txBody>
      </p:sp>
      <p:sp>
        <p:nvSpPr>
          <p:cNvPr id="5" name="Rectangle 4"/>
          <p:cNvSpPr>
            <a:spLocks noChangeArrowheads="1"/>
          </p:cNvSpPr>
          <p:nvPr/>
        </p:nvSpPr>
        <p:spPr bwMode="auto">
          <a:xfrm>
            <a:off x="820149" y="1186927"/>
            <a:ext cx="3449256"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Our learning journey</a:t>
            </a:r>
          </a:p>
        </p:txBody>
      </p:sp>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25269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FE6C44-8CD6-174A-82FE-D2F156EDAD3E}"/>
              </a:ext>
            </a:extLst>
          </p:cNvPr>
          <p:cNvPicPr>
            <a:picLocks noChangeAspect="1"/>
          </p:cNvPicPr>
          <p:nvPr/>
        </p:nvPicPr>
        <p:blipFill rotWithShape="1">
          <a:blip r:embed="rId3">
            <a:alphaModFix amt="25000"/>
          </a:blip>
          <a:srcRect b="10129"/>
          <a:stretch/>
        </p:blipFill>
        <p:spPr>
          <a:xfrm>
            <a:off x="0" y="0"/>
            <a:ext cx="12192000" cy="6858000"/>
          </a:xfrm>
          <a:prstGeom prst="rect">
            <a:avLst/>
          </a:prstGeom>
          <a:noFill/>
        </p:spPr>
      </p:pic>
      <p:pic>
        <p:nvPicPr>
          <p:cNvPr id="5" name="Picture 4"/>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549678" y="2609509"/>
            <a:ext cx="11139870" cy="553998"/>
          </a:xfrm>
          <a:prstGeom prst="rect">
            <a:avLst/>
          </a:prstGeom>
          <a:noFill/>
        </p:spPr>
        <p:txBody>
          <a:bodyPr wrap="square" rtlCol="0">
            <a:spAutoFit/>
          </a:bodyPr>
          <a:lstStyle/>
          <a:p>
            <a:pPr algn="ctr"/>
            <a:r>
              <a:rPr lang="en-US" sz="3000" b="1" spc="300" dirty="0">
                <a:solidFill>
                  <a:srgbClr val="FFFF00"/>
                </a:solidFill>
                <a:latin typeface="Gilroy ExtraBold" pitchFamily="2" charset="77"/>
                <a:ea typeface="Source Sans Pro" charset="0"/>
                <a:cs typeface="Source Sans Pro" charset="0"/>
              </a:rPr>
              <a:t>STRATEGY METAPHOR</a:t>
            </a:r>
          </a:p>
        </p:txBody>
      </p:sp>
      <p:sp>
        <p:nvSpPr>
          <p:cNvPr id="2" name="Rectangle 1"/>
          <p:cNvSpPr/>
          <p:nvPr/>
        </p:nvSpPr>
        <p:spPr>
          <a:xfrm>
            <a:off x="1823035" y="2931872"/>
            <a:ext cx="8545929" cy="1323439"/>
          </a:xfrm>
          <a:prstGeom prst="rect">
            <a:avLst/>
          </a:prstGeom>
        </p:spPr>
        <p:txBody>
          <a:bodyPr wrap="none">
            <a:spAutoFit/>
          </a:bodyPr>
          <a:lstStyle/>
          <a:p>
            <a:pPr algn="ctr"/>
            <a:r>
              <a:rPr lang="en-US" sz="8000" b="1" dirty="0">
                <a:solidFill>
                  <a:schemeClr val="bg1"/>
                </a:solidFill>
                <a:latin typeface="Gilroy ExtraBold" pitchFamily="2" charset="77"/>
                <a:ea typeface="Source Sans Pro" charset="0"/>
                <a:cs typeface="Source Sans Pro" charset="0"/>
              </a:rPr>
              <a:t>Greek helmsman </a:t>
            </a:r>
            <a:endParaRPr lang="en-US" sz="8000" dirty="0"/>
          </a:p>
        </p:txBody>
      </p:sp>
      <p:pic>
        <p:nvPicPr>
          <p:cNvPr id="6" name="Picture 5"/>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206956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extBox 8"/>
          <p:cNvSpPr txBox="1"/>
          <p:nvPr/>
        </p:nvSpPr>
        <p:spPr>
          <a:xfrm>
            <a:off x="0" y="2322576"/>
            <a:ext cx="12192000" cy="1938992"/>
          </a:xfrm>
          <a:prstGeom prst="rect">
            <a:avLst/>
          </a:prstGeom>
          <a:noFill/>
        </p:spPr>
        <p:txBody>
          <a:bodyPr wrap="square" rtlCol="0">
            <a:spAutoFit/>
          </a:bodyPr>
          <a:lstStyle/>
          <a:p>
            <a:pPr algn="ctr"/>
            <a:r>
              <a:rPr lang="en-US" sz="12000" b="1" dirty="0">
                <a:solidFill>
                  <a:srgbClr val="FFFFFF"/>
                </a:solidFill>
                <a:latin typeface="Gilroy ExtraBold" charset="0"/>
                <a:ea typeface="Gilroy ExtraBold" charset="0"/>
                <a:cs typeface="Gilroy ExtraBold" charset="0"/>
              </a:rPr>
              <a:t>Questions?</a:t>
            </a:r>
          </a:p>
        </p:txBody>
      </p:sp>
      <p:pic>
        <p:nvPicPr>
          <p:cNvPr id="5" name="Picture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515343" y="6569400"/>
            <a:ext cx="653212" cy="253432"/>
          </a:xfrm>
          <a:prstGeom prst="rect">
            <a:avLst/>
          </a:prstGeom>
          <a:effectLst/>
        </p:spPr>
      </p:pic>
    </p:spTree>
    <p:extLst>
      <p:ext uri="{BB962C8B-B14F-4D97-AF65-F5344CB8AC3E}">
        <p14:creationId xmlns:p14="http://schemas.microsoft.com/office/powerpoint/2010/main" val="3812551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4719" y="1274973"/>
            <a:ext cx="4371878" cy="1139671"/>
          </a:xfrm>
          <a:prstGeom prst="rect">
            <a:avLst/>
          </a:prstGeom>
          <a:noFill/>
        </p:spPr>
        <p:txBody>
          <a:bodyPr wrap="square" rtlCol="0">
            <a:spAutoFit/>
          </a:bodyPr>
          <a:lstStyle/>
          <a:p>
            <a:pPr>
              <a:lnSpc>
                <a:spcPct val="80000"/>
              </a:lnSpc>
            </a:pPr>
            <a:r>
              <a:rPr lang="en-US" sz="4200" b="1" dirty="0">
                <a:solidFill>
                  <a:srgbClr val="00B4DC"/>
                </a:solidFill>
                <a:latin typeface="Gilroy ExtraBold" charset="0"/>
                <a:ea typeface="Gilroy ExtraBold" charset="0"/>
                <a:cs typeface="Gilroy ExtraBold" charset="0"/>
              </a:rPr>
              <a:t>Tonight’s </a:t>
            </a:r>
          </a:p>
          <a:p>
            <a:pPr>
              <a:lnSpc>
                <a:spcPct val="80000"/>
              </a:lnSpc>
            </a:pPr>
            <a:r>
              <a:rPr lang="en-US" sz="4200" b="1" dirty="0">
                <a:solidFill>
                  <a:srgbClr val="00B4DC"/>
                </a:solidFill>
                <a:latin typeface="Gilroy ExtraBold" charset="0"/>
                <a:ea typeface="Gilroy ExtraBold" charset="0"/>
                <a:cs typeface="Gilroy ExtraBold" charset="0"/>
              </a:rPr>
              <a:t>agenda</a:t>
            </a:r>
          </a:p>
        </p:txBody>
      </p:sp>
      <p:graphicFrame>
        <p:nvGraphicFramePr>
          <p:cNvPr id="8" name="Table 7"/>
          <p:cNvGraphicFramePr>
            <a:graphicFrameLocks noGrp="1"/>
          </p:cNvGraphicFramePr>
          <p:nvPr>
            <p:extLst>
              <p:ext uri="{D42A27DB-BD31-4B8C-83A1-F6EECF244321}">
                <p14:modId xmlns:p14="http://schemas.microsoft.com/office/powerpoint/2010/main" val="1711757090"/>
              </p:ext>
            </p:extLst>
          </p:nvPr>
        </p:nvGraphicFramePr>
        <p:xfrm>
          <a:off x="5822060" y="1201821"/>
          <a:ext cx="5540883" cy="4114800"/>
        </p:xfrm>
        <a:graphic>
          <a:graphicData uri="http://schemas.openxmlformats.org/drawingml/2006/table">
            <a:tbl>
              <a:tblPr firstRow="1" bandRow="1">
                <a:tableStyleId>{5C22544A-7EE6-4342-B048-85BDC9FD1C3A}</a:tableStyleId>
              </a:tblPr>
              <a:tblGrid>
                <a:gridCol w="259956">
                  <a:extLst>
                    <a:ext uri="{9D8B030D-6E8A-4147-A177-3AD203B41FA5}">
                      <a16:colId xmlns:a16="http://schemas.microsoft.com/office/drawing/2014/main" val="20000"/>
                    </a:ext>
                  </a:extLst>
                </a:gridCol>
                <a:gridCol w="5280927">
                  <a:extLst>
                    <a:ext uri="{9D8B030D-6E8A-4147-A177-3AD203B41FA5}">
                      <a16:colId xmlns:a16="http://schemas.microsoft.com/office/drawing/2014/main" val="20001"/>
                    </a:ext>
                  </a:extLst>
                </a:gridCol>
              </a:tblGrid>
              <a:tr h="26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chemeClr val="tx1"/>
                        </a:solidFill>
                        <a:latin typeface="Source Sans Pro" charset="0"/>
                        <a:ea typeface="Source Sans Pro" charset="0"/>
                        <a:cs typeface="Source Sans Pro" charset="0"/>
                      </a:endParaRPr>
                    </a:p>
                  </a:txBody>
                  <a:tcPr anchor="ctr">
                    <a:solidFill>
                      <a:schemeClr val="bg1"/>
                    </a:solidFill>
                  </a:tcPr>
                </a:tc>
                <a:tc>
                  <a:txBody>
                    <a:bodyPr/>
                    <a:lstStyle/>
                    <a:p>
                      <a:r>
                        <a:rPr lang="en-US" sz="2200" b="0" dirty="0">
                          <a:solidFill>
                            <a:schemeClr val="tx1"/>
                          </a:solidFill>
                          <a:latin typeface="Source Sans Pro" charset="0"/>
                          <a:ea typeface="Source Sans Pro" charset="0"/>
                          <a:cs typeface="Source Sans Pro" charset="0"/>
                        </a:rPr>
                        <a:t>Welcome and Introductions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Local organizing examples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Expectations &amp; overview </a:t>
                      </a:r>
                    </a:p>
                    <a:p>
                      <a:endParaRPr lang="en-US" sz="2200" b="0" dirty="0">
                        <a:solidFill>
                          <a:schemeClr val="tx1"/>
                        </a:solidFill>
                        <a:latin typeface="Source Sans Pro" charset="0"/>
                        <a:ea typeface="Source Sans Pro" charset="0"/>
                        <a:cs typeface="Source Sans Pro" charset="0"/>
                      </a:endParaRPr>
                    </a:p>
                    <a:p>
                      <a:r>
                        <a:rPr lang="en-US" sz="2200" b="1" dirty="0">
                          <a:solidFill>
                            <a:schemeClr val="tx1"/>
                          </a:solidFill>
                          <a:latin typeface="Source Sans Pro" charset="0"/>
                          <a:ea typeface="Source Sans Pro" charset="0"/>
                          <a:cs typeface="Source Sans Pro" charset="0"/>
                        </a:rPr>
                        <a:t>Applying advocacy – problems and issues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Synthesis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Closing &amp; next steps </a:t>
                      </a:r>
                    </a:p>
                    <a:p>
                      <a:endParaRPr lang="en-US" sz="2200" b="0" dirty="0">
                        <a:solidFill>
                          <a:schemeClr val="tx1"/>
                        </a:solidFill>
                        <a:latin typeface="Source Sans Pro" charset="0"/>
                        <a:ea typeface="Source Sans Pro" charset="0"/>
                        <a:cs typeface="Source Sans Pro" charset="0"/>
                      </a:endParaRPr>
                    </a:p>
                  </a:txBody>
                  <a:tcPr anchor="ctr">
                    <a:solidFill>
                      <a:schemeClr val="bg1"/>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482564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1674265"/>
            <a:ext cx="10676965" cy="3363165"/>
          </a:xfrm>
          <a:prstGeom prst="rect">
            <a:avLst/>
          </a:prstGeom>
          <a:noFill/>
        </p:spPr>
        <p:txBody>
          <a:bodyPr wrap="square" rtlCol="0">
            <a:spAutoFit/>
          </a:bodyPr>
          <a:lstStyle/>
          <a:p>
            <a:pPr algn="ctr">
              <a:lnSpc>
                <a:spcPct val="80000"/>
              </a:lnSpc>
            </a:pPr>
            <a:r>
              <a:rPr lang="en-US" sz="6600" b="1" dirty="0">
                <a:solidFill>
                  <a:schemeClr val="bg1"/>
                </a:solidFill>
                <a:latin typeface="Gilroy ExtraBold" charset="0"/>
                <a:ea typeface="Gilroy ExtraBold" charset="0"/>
                <a:cs typeface="Gilroy ExtraBold" charset="0"/>
              </a:rPr>
              <a:t>In the beginning, </a:t>
            </a:r>
          </a:p>
          <a:p>
            <a:pPr algn="ctr">
              <a:lnSpc>
                <a:spcPct val="80000"/>
              </a:lnSpc>
            </a:pPr>
            <a:r>
              <a:rPr lang="en-US" sz="6600" b="1" dirty="0">
                <a:solidFill>
                  <a:schemeClr val="bg1"/>
                </a:solidFill>
                <a:latin typeface="Gilroy ExtraBold" charset="0"/>
                <a:ea typeface="Gilroy ExtraBold" charset="0"/>
                <a:cs typeface="Gilroy ExtraBold" charset="0"/>
              </a:rPr>
              <a:t>the organizer’s first job </a:t>
            </a:r>
          </a:p>
          <a:p>
            <a:pPr algn="ctr">
              <a:lnSpc>
                <a:spcPct val="80000"/>
              </a:lnSpc>
            </a:pPr>
            <a:r>
              <a:rPr lang="en-US" sz="6600" b="1" dirty="0">
                <a:solidFill>
                  <a:schemeClr val="bg1"/>
                </a:solidFill>
                <a:latin typeface="Gilroy ExtraBold" charset="0"/>
                <a:ea typeface="Gilroy ExtraBold" charset="0"/>
                <a:cs typeface="Gilroy ExtraBold" charset="0"/>
              </a:rPr>
              <a:t>is to create the issue </a:t>
            </a:r>
          </a:p>
          <a:p>
            <a:pPr algn="ctr">
              <a:lnSpc>
                <a:spcPct val="80000"/>
              </a:lnSpc>
            </a:pPr>
            <a:r>
              <a:rPr lang="en-US" sz="6600" b="1" dirty="0">
                <a:solidFill>
                  <a:schemeClr val="bg1"/>
                </a:solidFill>
                <a:latin typeface="Gilroy ExtraBold" charset="0"/>
                <a:ea typeface="Gilroy ExtraBold" charset="0"/>
                <a:cs typeface="Gilroy ExtraBold" charset="0"/>
              </a:rPr>
              <a:t>or problems.</a:t>
            </a:r>
            <a:r>
              <a:rPr lang="en-US" sz="2800" b="1" dirty="0">
                <a:solidFill>
                  <a:schemeClr val="bg1"/>
                </a:solidFill>
                <a:latin typeface="Gilroy ExtraBold" charset="0"/>
                <a:ea typeface="Gilroy ExtraBold" charset="0"/>
                <a:cs typeface="Gilroy ExtraBold" charset="0"/>
              </a:rPr>
              <a:t> </a:t>
            </a:r>
            <a:endParaRPr lang="en-US" sz="6600" b="1" dirty="0">
              <a:solidFill>
                <a:schemeClr val="bg1"/>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196865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entagon 27"/>
          <p:cNvSpPr/>
          <p:nvPr/>
        </p:nvSpPr>
        <p:spPr>
          <a:xfrm>
            <a:off x="620268" y="1925666"/>
            <a:ext cx="1981200" cy="1066800"/>
          </a:xfrm>
          <a:prstGeom prst="homePlate">
            <a:avLst>
              <a:gd name="adj" fmla="val 26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latin typeface="Source Sans Pro" charset="0"/>
                <a:ea typeface="Source Sans Pro" charset="0"/>
                <a:cs typeface="Source Sans Pro" charset="0"/>
              </a:rPr>
              <a:t>Cause</a:t>
            </a:r>
          </a:p>
        </p:txBody>
      </p:sp>
      <p:sp>
        <p:nvSpPr>
          <p:cNvPr id="30" name="TextBox 29"/>
          <p:cNvSpPr txBox="1"/>
          <p:nvPr/>
        </p:nvSpPr>
        <p:spPr>
          <a:xfrm>
            <a:off x="2864879" y="2228233"/>
            <a:ext cx="8699232" cy="461665"/>
          </a:xfrm>
          <a:prstGeom prst="rect">
            <a:avLst/>
          </a:prstGeom>
          <a:solidFill>
            <a:schemeClr val="bg2"/>
          </a:solidFill>
        </p:spPr>
        <p:txBody>
          <a:bodyPr wrap="square" rtlCol="0" anchor="ctr">
            <a:spAutoFit/>
          </a:bodyPr>
          <a:lstStyle/>
          <a:p>
            <a:pPr algn="ctr"/>
            <a:r>
              <a:rPr lang="en-US" sz="2400" b="1" dirty="0">
                <a:solidFill>
                  <a:srgbClr val="FFFFFF"/>
                </a:solidFill>
                <a:latin typeface="Source Sans Pro" charset="0"/>
                <a:ea typeface="Source Sans Pro" charset="0"/>
                <a:cs typeface="Source Sans Pro" charset="0"/>
              </a:rPr>
              <a:t>Advocacy is an active promotion of a cause or principle </a:t>
            </a:r>
          </a:p>
        </p:txBody>
      </p:sp>
      <p:sp>
        <p:nvSpPr>
          <p:cNvPr id="8" name="Pentagon 7"/>
          <p:cNvSpPr/>
          <p:nvPr/>
        </p:nvSpPr>
        <p:spPr>
          <a:xfrm>
            <a:off x="620268" y="3333607"/>
            <a:ext cx="1981200" cy="1066800"/>
          </a:xfrm>
          <a:prstGeom prst="homePlate">
            <a:avLst>
              <a:gd name="adj" fmla="val 334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latin typeface="Source Sans Pro" charset="0"/>
                <a:ea typeface="Source Sans Pro" charset="0"/>
                <a:cs typeface="Source Sans Pro" charset="0"/>
              </a:rPr>
              <a:t>Actions</a:t>
            </a:r>
          </a:p>
        </p:txBody>
      </p:sp>
      <p:sp>
        <p:nvSpPr>
          <p:cNvPr id="13" name="Pentagon 12"/>
          <p:cNvSpPr/>
          <p:nvPr/>
        </p:nvSpPr>
        <p:spPr>
          <a:xfrm>
            <a:off x="606312" y="4741548"/>
            <a:ext cx="1981200" cy="1066800"/>
          </a:xfrm>
          <a:prstGeom prst="homePlate">
            <a:avLst>
              <a:gd name="adj" fmla="val 33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Source Sans Pro" charset="0"/>
                <a:ea typeface="Source Sans Pro" charset="0"/>
                <a:cs typeface="Source Sans Pro" charset="0"/>
              </a:rPr>
              <a:t>Community</a:t>
            </a:r>
          </a:p>
        </p:txBody>
      </p:sp>
      <p:sp>
        <p:nvSpPr>
          <p:cNvPr id="21" name="TextBox 20"/>
          <p:cNvSpPr txBox="1"/>
          <p:nvPr/>
        </p:nvSpPr>
        <p:spPr>
          <a:xfrm>
            <a:off x="2864878" y="3636174"/>
            <a:ext cx="8699233" cy="461665"/>
          </a:xfrm>
          <a:prstGeom prst="rect">
            <a:avLst/>
          </a:prstGeom>
          <a:solidFill>
            <a:schemeClr val="accent6">
              <a:lumMod val="75000"/>
            </a:schemeClr>
          </a:solidFill>
        </p:spPr>
        <p:txBody>
          <a:bodyPr wrap="square" rtlCol="0" anchor="ctr">
            <a:spAutoFit/>
          </a:bodyPr>
          <a:lstStyle/>
          <a:p>
            <a:pPr algn="ctr"/>
            <a:r>
              <a:rPr lang="en-US" sz="2400" b="1" dirty="0">
                <a:solidFill>
                  <a:srgbClr val="FFFFFF"/>
                </a:solidFill>
                <a:latin typeface="Source Sans Pro" charset="0"/>
                <a:ea typeface="Source Sans Pro" charset="0"/>
                <a:cs typeface="Source Sans Pro" charset="0"/>
              </a:rPr>
              <a:t>Advocacy involves actions that lead to a selected goal</a:t>
            </a:r>
          </a:p>
        </p:txBody>
      </p:sp>
      <p:sp>
        <p:nvSpPr>
          <p:cNvPr id="25" name="TextBox 24"/>
          <p:cNvSpPr txBox="1"/>
          <p:nvPr/>
        </p:nvSpPr>
        <p:spPr>
          <a:xfrm>
            <a:off x="2864878" y="5044115"/>
            <a:ext cx="8699233" cy="461665"/>
          </a:xfrm>
          <a:prstGeom prst="rect">
            <a:avLst/>
          </a:prstGeom>
          <a:solidFill>
            <a:schemeClr val="accent1"/>
          </a:solidFill>
        </p:spPr>
        <p:txBody>
          <a:bodyPr wrap="square" rtlCol="0" anchor="ctr">
            <a:spAutoFit/>
          </a:bodyPr>
          <a:lstStyle/>
          <a:p>
            <a:pPr algn="ctr"/>
            <a:r>
              <a:rPr lang="en-US" sz="2400" b="1" dirty="0">
                <a:solidFill>
                  <a:srgbClr val="FFFFFF"/>
                </a:solidFill>
                <a:latin typeface="Source Sans Pro" charset="0"/>
                <a:ea typeface="Source Sans Pro" charset="0"/>
                <a:cs typeface="Source Sans Pro" charset="0"/>
              </a:rPr>
              <a:t>Effective advocacy uses the strengths of community members</a:t>
            </a:r>
          </a:p>
        </p:txBody>
      </p:sp>
      <p:pic>
        <p:nvPicPr>
          <p:cNvPr id="26" name="Shape 90" descr="SwingLeft_Logo_White.png"/>
          <p:cNvPicPr preferRelativeResize="0"/>
          <p:nvPr/>
        </p:nvPicPr>
        <p:blipFill>
          <a:blip r:embed="rId3">
            <a:alphaModFix amt="20000"/>
          </a:blip>
          <a:stretch>
            <a:fillRect/>
          </a:stretch>
        </p:blipFill>
        <p:spPr>
          <a:xfrm>
            <a:off x="301735" y="6147718"/>
            <a:ext cx="1594300" cy="512638"/>
          </a:xfrm>
          <a:prstGeom prst="rect">
            <a:avLst/>
          </a:prstGeom>
          <a:noFill/>
          <a:ln>
            <a:noFill/>
          </a:ln>
          <a:effectLst>
            <a:glow rad="127000">
              <a:schemeClr val="bg1"/>
            </a:glow>
          </a:effectLst>
        </p:spPr>
      </p:pic>
      <p:sp>
        <p:nvSpPr>
          <p:cNvPr id="11" name="TextBox 10"/>
          <p:cNvSpPr txBox="1"/>
          <p:nvPr/>
        </p:nvSpPr>
        <p:spPr>
          <a:xfrm>
            <a:off x="617100" y="571403"/>
            <a:ext cx="10957799" cy="647870"/>
          </a:xfrm>
          <a:prstGeom prst="rect">
            <a:avLst/>
          </a:prstGeom>
          <a:noFill/>
        </p:spPr>
        <p:txBody>
          <a:bodyPr wrap="square" rtlCol="0">
            <a:spAutoFit/>
          </a:bodyPr>
          <a:lstStyle/>
          <a:p>
            <a:pPr algn="ctr">
              <a:lnSpc>
                <a:spcPct val="80000"/>
              </a:lnSpc>
            </a:pPr>
            <a:r>
              <a:rPr lang="en-US" sz="4400" b="1" dirty="0">
                <a:solidFill>
                  <a:srgbClr val="00B4DC"/>
                </a:solidFill>
                <a:latin typeface="Gilroy ExtraBold" charset="0"/>
                <a:ea typeface="Gilroy ExtraBold" charset="0"/>
                <a:cs typeface="Gilroy ExtraBold" charset="0"/>
              </a:rPr>
              <a:t>What do we mean by advocacy?</a:t>
            </a:r>
          </a:p>
        </p:txBody>
      </p:sp>
      <p:pic>
        <p:nvPicPr>
          <p:cNvPr id="12" name="Picture 11"/>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7516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1572750"/>
            <a:ext cx="10676965" cy="3785652"/>
          </a:xfrm>
          <a:prstGeom prst="rect">
            <a:avLst/>
          </a:prstGeom>
          <a:noFill/>
        </p:spPr>
        <p:txBody>
          <a:bodyPr wrap="square" rtlCol="0">
            <a:spAutoFit/>
          </a:bodyPr>
          <a:lstStyle/>
          <a:p>
            <a:pPr algn="ctr">
              <a:lnSpc>
                <a:spcPct val="80000"/>
              </a:lnSpc>
            </a:pPr>
            <a:r>
              <a:rPr lang="en-US" sz="5000" b="1" dirty="0">
                <a:solidFill>
                  <a:schemeClr val="bg1"/>
                </a:solidFill>
                <a:latin typeface="Gilroy ExtraBold" charset="0"/>
                <a:ea typeface="Gilroy ExtraBold" charset="0"/>
                <a:cs typeface="Gilroy ExtraBold" charset="0"/>
              </a:rPr>
              <a:t>Advocacy usually involves </a:t>
            </a:r>
          </a:p>
          <a:p>
            <a:pPr algn="ctr">
              <a:lnSpc>
                <a:spcPct val="80000"/>
              </a:lnSpc>
            </a:pPr>
            <a:r>
              <a:rPr lang="en-US" sz="5000" b="1" dirty="0">
                <a:solidFill>
                  <a:schemeClr val="bg1"/>
                </a:solidFill>
                <a:latin typeface="Gilroy ExtraBold" charset="0"/>
                <a:ea typeface="Gilroy ExtraBold" charset="0"/>
                <a:cs typeface="Gilroy ExtraBold" charset="0"/>
              </a:rPr>
              <a:t>getting government, business, schools, or large institutions </a:t>
            </a:r>
          </a:p>
          <a:p>
            <a:pPr algn="ctr">
              <a:lnSpc>
                <a:spcPct val="80000"/>
              </a:lnSpc>
            </a:pPr>
            <a:r>
              <a:rPr lang="en-US" sz="5000" b="1" dirty="0">
                <a:solidFill>
                  <a:schemeClr val="bg1"/>
                </a:solidFill>
                <a:latin typeface="Gilroy ExtraBold" charset="0"/>
                <a:ea typeface="Gilroy ExtraBold" charset="0"/>
                <a:cs typeface="Gilroy ExtraBold" charset="0"/>
              </a:rPr>
              <a:t>to correct an unfair or harmful situation affecting people </a:t>
            </a:r>
          </a:p>
          <a:p>
            <a:pPr algn="ctr">
              <a:lnSpc>
                <a:spcPct val="80000"/>
              </a:lnSpc>
            </a:pPr>
            <a:r>
              <a:rPr lang="en-US" sz="5000" b="1" dirty="0">
                <a:solidFill>
                  <a:schemeClr val="bg1"/>
                </a:solidFill>
                <a:latin typeface="Gilroy ExtraBold" charset="0"/>
                <a:ea typeface="Gilroy ExtraBold" charset="0"/>
                <a:cs typeface="Gilroy ExtraBold" charset="0"/>
              </a:rPr>
              <a:t>in the community.</a:t>
            </a:r>
          </a:p>
        </p:txBody>
      </p:sp>
      <p:sp>
        <p:nvSpPr>
          <p:cNvPr id="2" name="Rectangle 1"/>
          <p:cNvSpPr/>
          <p:nvPr/>
        </p:nvSpPr>
        <p:spPr>
          <a:xfrm>
            <a:off x="9971542" y="6274796"/>
            <a:ext cx="1941557" cy="269113"/>
          </a:xfrm>
          <a:prstGeom prst="rect">
            <a:avLst/>
          </a:prstGeom>
        </p:spPr>
        <p:txBody>
          <a:bodyPr wrap="none">
            <a:spAutoFit/>
          </a:bodyPr>
          <a:lstStyle/>
          <a:p>
            <a:pPr algn="r">
              <a:lnSpc>
                <a:spcPct val="80000"/>
              </a:lnSpc>
            </a:pPr>
            <a:r>
              <a:rPr lang="en-US" i="1">
                <a:solidFill>
                  <a:schemeClr val="tx1">
                    <a:lumMod val="40000"/>
                    <a:lumOff val="60000"/>
                  </a:schemeClr>
                </a:solidFill>
                <a:latin typeface="Gilroy ExtraBold" charset="0"/>
                <a:ea typeface="Gilroy ExtraBold" charset="0"/>
                <a:cs typeface="Gilroy ExtraBold" charset="0"/>
              </a:rPr>
              <a:t>Community Tool Box </a:t>
            </a:r>
            <a:endParaRPr lang="en-US" i="1" dirty="0">
              <a:solidFill>
                <a:schemeClr val="tx1">
                  <a:lumMod val="40000"/>
                  <a:lumOff val="60000"/>
                </a:schemeClr>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250686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845440" y="1256228"/>
            <a:ext cx="4354882" cy="118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500" b="1" dirty="0">
                <a:solidFill>
                  <a:srgbClr val="00B3DC"/>
                </a:solidFill>
                <a:latin typeface="Gilroy ExtraBold" charset="0"/>
                <a:ea typeface="Gilroy ExtraBold" charset="0"/>
                <a:cs typeface="Gilroy ExtraBold" charset="0"/>
              </a:rPr>
              <a:t>Essential Components</a:t>
            </a:r>
          </a:p>
        </p:txBody>
      </p:sp>
      <p:sp>
        <p:nvSpPr>
          <p:cNvPr id="12" name="TextBox 11"/>
          <p:cNvSpPr txBox="1"/>
          <p:nvPr/>
        </p:nvSpPr>
        <p:spPr>
          <a:xfrm>
            <a:off x="845440" y="2674193"/>
            <a:ext cx="4147184" cy="2806922"/>
          </a:xfrm>
          <a:prstGeom prst="rect">
            <a:avLst/>
          </a:prstGeom>
          <a:noFill/>
        </p:spPr>
        <p:txBody>
          <a:bodyPr wrap="square" rtlCol="0">
            <a:spAutoFit/>
          </a:bodyPr>
          <a:lstStyle/>
          <a:p>
            <a:pPr>
              <a:lnSpc>
                <a:spcPct val="90000"/>
              </a:lnSpc>
            </a:pPr>
            <a:r>
              <a:rPr lang="en-US" sz="2800" dirty="0">
                <a:solidFill>
                  <a:schemeClr val="tx1"/>
                </a:solidFill>
                <a:latin typeface="Source Sans Pro" panose="020B0503030403020204" pitchFamily="34" charset="77"/>
                <a:ea typeface="Gilroy ExtraBold" charset="0"/>
                <a:cs typeface="Gilroy ExtraBold" charset="0"/>
              </a:rPr>
              <a:t>Advocacy usually involves getting government, business, schools, or large institutions to correct an unfair or harmful situation affecting people in the community. </a:t>
            </a:r>
          </a:p>
        </p:txBody>
      </p:sp>
      <p:sp>
        <p:nvSpPr>
          <p:cNvPr id="5" name="Oval 4"/>
          <p:cNvSpPr/>
          <p:nvPr/>
        </p:nvSpPr>
        <p:spPr>
          <a:xfrm>
            <a:off x="6365797" y="621346"/>
            <a:ext cx="2543602" cy="25756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solidFill>
                  <a:srgbClr val="FFFFFF"/>
                </a:solidFill>
                <a:latin typeface="Source Sans Pro" charset="0"/>
                <a:ea typeface="Source Sans Pro" charset="0"/>
                <a:cs typeface="Source Sans Pro" charset="0"/>
              </a:rPr>
              <a:t>Understanding the issue</a:t>
            </a:r>
          </a:p>
        </p:txBody>
      </p:sp>
      <p:sp>
        <p:nvSpPr>
          <p:cNvPr id="10" name="Oval 9">
            <a:extLst>
              <a:ext uri="{FF2B5EF4-FFF2-40B4-BE49-F238E27FC236}">
                <a16:creationId xmlns:a16="http://schemas.microsoft.com/office/drawing/2014/main" id="{3CA50AA1-B599-6C40-9629-AEFD8A96A2F1}"/>
              </a:ext>
            </a:extLst>
          </p:cNvPr>
          <p:cNvSpPr/>
          <p:nvPr/>
        </p:nvSpPr>
        <p:spPr>
          <a:xfrm>
            <a:off x="9201542" y="616753"/>
            <a:ext cx="2543602" cy="25756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solidFill>
                  <a:srgbClr val="FFFFFF"/>
                </a:solidFill>
                <a:latin typeface="Source Sans Pro" charset="0"/>
                <a:ea typeface="Source Sans Pro" charset="0"/>
                <a:cs typeface="Source Sans Pro" charset="0"/>
              </a:rPr>
              <a:t>Recognizing allies </a:t>
            </a:r>
          </a:p>
        </p:txBody>
      </p:sp>
      <p:sp>
        <p:nvSpPr>
          <p:cNvPr id="13" name="Oval 12">
            <a:extLst>
              <a:ext uri="{FF2B5EF4-FFF2-40B4-BE49-F238E27FC236}">
                <a16:creationId xmlns:a16="http://schemas.microsoft.com/office/drawing/2014/main" id="{A8E4A92E-13DF-164F-B09F-41434A3F0923}"/>
              </a:ext>
            </a:extLst>
          </p:cNvPr>
          <p:cNvSpPr/>
          <p:nvPr/>
        </p:nvSpPr>
        <p:spPr>
          <a:xfrm>
            <a:off x="6365797" y="3450659"/>
            <a:ext cx="2543602" cy="25756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solidFill>
                  <a:srgbClr val="FFFFFF"/>
                </a:solidFill>
                <a:latin typeface="Source Sans Pro" charset="0"/>
                <a:ea typeface="Source Sans Pro" charset="0"/>
                <a:cs typeface="Source Sans Pro" charset="0"/>
              </a:rPr>
              <a:t>Landscape of legislation </a:t>
            </a:r>
          </a:p>
        </p:txBody>
      </p:sp>
      <p:sp>
        <p:nvSpPr>
          <p:cNvPr id="14" name="Oval 13">
            <a:extLst>
              <a:ext uri="{FF2B5EF4-FFF2-40B4-BE49-F238E27FC236}">
                <a16:creationId xmlns:a16="http://schemas.microsoft.com/office/drawing/2014/main" id="{197C0D6B-8397-C44B-9367-168AA74FFA2B}"/>
              </a:ext>
            </a:extLst>
          </p:cNvPr>
          <p:cNvSpPr/>
          <p:nvPr/>
        </p:nvSpPr>
        <p:spPr>
          <a:xfrm>
            <a:off x="9201542" y="3450658"/>
            <a:ext cx="2543602" cy="25756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solidFill>
                  <a:srgbClr val="FFFFFF"/>
                </a:solidFill>
                <a:latin typeface="Source Sans Pro" charset="0"/>
                <a:ea typeface="Source Sans Pro" charset="0"/>
                <a:cs typeface="Source Sans Pro" charset="0"/>
              </a:rPr>
              <a:t>Developing </a:t>
            </a:r>
          </a:p>
          <a:p>
            <a:pPr algn="ctr"/>
            <a:r>
              <a:rPr lang="en-US" altLang="en-US" sz="2000" dirty="0">
                <a:solidFill>
                  <a:srgbClr val="FFFFFF"/>
                </a:solidFill>
                <a:latin typeface="Source Sans Pro" charset="0"/>
                <a:ea typeface="Source Sans Pro" charset="0"/>
                <a:cs typeface="Source Sans Pro" charset="0"/>
              </a:rPr>
              <a:t>a plan for advocacy</a:t>
            </a:r>
          </a:p>
        </p:txBody>
      </p:sp>
      <p:pic>
        <p:nvPicPr>
          <p:cNvPr id="15" name="Picture 1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4873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288505" y="783874"/>
            <a:ext cx="5074438" cy="5008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3800" b="1" dirty="0" err="1">
                <a:solidFill>
                  <a:srgbClr val="FFFFFF"/>
                </a:solidFill>
                <a:latin typeface="Gilroy ExtraBold" charset="0"/>
                <a:ea typeface="Gilroy ExtraBold" charset="0"/>
                <a:cs typeface="Gilroy ExtraBold" charset="0"/>
              </a:rPr>
              <a:t>Understandingthe</a:t>
            </a:r>
            <a:r>
              <a:rPr lang="en-US" altLang="en-US" sz="3800" b="1" dirty="0">
                <a:solidFill>
                  <a:srgbClr val="FFFFFF"/>
                </a:solidFill>
                <a:latin typeface="Gilroy ExtraBold" charset="0"/>
                <a:ea typeface="Gilroy ExtraBold" charset="0"/>
                <a:cs typeface="Gilroy ExtraBold" charset="0"/>
              </a:rPr>
              <a:t> issue</a:t>
            </a:r>
          </a:p>
        </p:txBody>
      </p:sp>
      <p:sp>
        <p:nvSpPr>
          <p:cNvPr id="6" name="Rectangle 5"/>
          <p:cNvSpPr>
            <a:spLocks noChangeArrowheads="1"/>
          </p:cNvSpPr>
          <p:nvPr/>
        </p:nvSpPr>
        <p:spPr bwMode="auto">
          <a:xfrm>
            <a:off x="845440" y="1256228"/>
            <a:ext cx="4354882" cy="118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500" b="1" dirty="0">
                <a:solidFill>
                  <a:srgbClr val="00B3DC"/>
                </a:solidFill>
                <a:latin typeface="Gilroy ExtraBold" charset="0"/>
                <a:ea typeface="Gilroy ExtraBold" charset="0"/>
                <a:cs typeface="Gilroy ExtraBold" charset="0"/>
              </a:rPr>
              <a:t>Essential Components</a:t>
            </a:r>
          </a:p>
        </p:txBody>
      </p:sp>
      <p:sp>
        <p:nvSpPr>
          <p:cNvPr id="7" name="TextBox 6"/>
          <p:cNvSpPr txBox="1"/>
          <p:nvPr/>
        </p:nvSpPr>
        <p:spPr>
          <a:xfrm>
            <a:off x="845440" y="2674193"/>
            <a:ext cx="4147184" cy="2806922"/>
          </a:xfrm>
          <a:prstGeom prst="rect">
            <a:avLst/>
          </a:prstGeom>
          <a:noFill/>
        </p:spPr>
        <p:txBody>
          <a:bodyPr wrap="square" rtlCol="0">
            <a:spAutoFit/>
          </a:bodyPr>
          <a:lstStyle/>
          <a:p>
            <a:pPr>
              <a:lnSpc>
                <a:spcPct val="90000"/>
              </a:lnSpc>
            </a:pPr>
            <a:r>
              <a:rPr lang="en-US" sz="2800" dirty="0">
                <a:solidFill>
                  <a:schemeClr val="tx1"/>
                </a:solidFill>
                <a:latin typeface="Source Sans Pro" panose="020B0503030403020204" pitchFamily="34" charset="77"/>
                <a:ea typeface="Gilroy ExtraBold" charset="0"/>
                <a:cs typeface="Gilroy ExtraBold" charset="0"/>
              </a:rPr>
              <a:t>Advocacy usually involves getting government, business, schools, or large institutions to correct an unfair or harmful situation affecting people in the community. </a:t>
            </a:r>
          </a:p>
        </p:txBody>
      </p:sp>
      <p:pic>
        <p:nvPicPr>
          <p:cNvPr id="8" name="Picture 7"/>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85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68376" y="2650959"/>
            <a:ext cx="10676965" cy="1588512"/>
          </a:xfrm>
          <a:prstGeom prst="rect">
            <a:avLst/>
          </a:prstGeom>
          <a:noFill/>
        </p:spPr>
        <p:txBody>
          <a:bodyPr wrap="square" rtlCol="0">
            <a:spAutoFit/>
          </a:bodyPr>
          <a:lstStyle/>
          <a:p>
            <a:pPr algn="ctr">
              <a:lnSpc>
                <a:spcPct val="80000"/>
              </a:lnSpc>
            </a:pPr>
            <a:r>
              <a:rPr lang="en-US" sz="6000" b="1" dirty="0">
                <a:solidFill>
                  <a:schemeClr val="bg1"/>
                </a:solidFill>
                <a:latin typeface="Gilroy ExtraBold" charset="0"/>
                <a:ea typeface="Gilroy ExtraBold" charset="0"/>
                <a:cs typeface="Gilroy ExtraBold" charset="0"/>
              </a:rPr>
              <a:t>“Indeed, it is </a:t>
            </a:r>
            <a:r>
              <a:rPr lang="en-US" sz="6000" b="1">
                <a:solidFill>
                  <a:schemeClr val="bg1"/>
                </a:solidFill>
                <a:latin typeface="Gilroy ExtraBold" charset="0"/>
                <a:ea typeface="Gilroy ExtraBold" charset="0"/>
                <a:cs typeface="Gilroy ExtraBold" charset="0"/>
              </a:rPr>
              <a:t>the only </a:t>
            </a:r>
            <a:r>
              <a:rPr lang="en-US" sz="6000" b="1" dirty="0">
                <a:solidFill>
                  <a:schemeClr val="bg1"/>
                </a:solidFill>
                <a:latin typeface="Gilroy ExtraBold" charset="0"/>
                <a:ea typeface="Gilroy ExtraBold" charset="0"/>
                <a:cs typeface="Gilroy ExtraBold" charset="0"/>
              </a:rPr>
              <a:t>thing that ever </a:t>
            </a:r>
            <a:r>
              <a:rPr lang="en-US" sz="6000" b="1">
                <a:solidFill>
                  <a:schemeClr val="bg1"/>
                </a:solidFill>
                <a:latin typeface="Gilroy ExtraBold" charset="0"/>
                <a:ea typeface="Gilroy ExtraBold" charset="0"/>
                <a:cs typeface="Gilroy ExtraBold" charset="0"/>
              </a:rPr>
              <a:t>has.” </a:t>
            </a:r>
            <a:endParaRPr lang="en-US" sz="6000" b="1" dirty="0">
              <a:solidFill>
                <a:schemeClr val="bg1"/>
              </a:solidFill>
              <a:latin typeface="Gilroy ExtraBold" charset="0"/>
              <a:ea typeface="Gilroy ExtraBold" charset="0"/>
              <a:cs typeface="Gilroy ExtraBold" charset="0"/>
            </a:endParaRPr>
          </a:p>
        </p:txBody>
      </p:sp>
      <p:sp>
        <p:nvSpPr>
          <p:cNvPr id="2" name="Rectangle 1"/>
          <p:cNvSpPr/>
          <p:nvPr/>
        </p:nvSpPr>
        <p:spPr>
          <a:xfrm>
            <a:off x="4131582" y="4657926"/>
            <a:ext cx="3928835" cy="407932"/>
          </a:xfrm>
          <a:prstGeom prst="rect">
            <a:avLst/>
          </a:prstGeom>
        </p:spPr>
        <p:txBody>
          <a:bodyPr wrap="square">
            <a:spAutoFit/>
          </a:bodyPr>
          <a:lstStyle/>
          <a:p>
            <a:pPr algn="ctr">
              <a:lnSpc>
                <a:spcPct val="80000"/>
              </a:lnSpc>
            </a:pPr>
            <a:r>
              <a:rPr lang="en-US" sz="2500" b="1" spc="300" dirty="0">
                <a:solidFill>
                  <a:schemeClr val="tx1"/>
                </a:solidFill>
                <a:latin typeface="Gilroy ExtraBold" charset="0"/>
                <a:ea typeface="Gilroy ExtraBold" charset="0"/>
                <a:cs typeface="Gilroy ExtraBold" charset="0"/>
              </a:rPr>
              <a:t>—MARGARET MEAD </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584098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p:cNvSpPr txBox="1"/>
          <p:nvPr/>
        </p:nvSpPr>
        <p:spPr>
          <a:xfrm>
            <a:off x="757517" y="2872167"/>
            <a:ext cx="10676965" cy="1077090"/>
          </a:xfrm>
          <a:prstGeom prst="rect">
            <a:avLst/>
          </a:prstGeom>
          <a:noFill/>
        </p:spPr>
        <p:txBody>
          <a:bodyPr wrap="square" rtlCol="0">
            <a:spAutoFit/>
          </a:bodyPr>
          <a:lstStyle/>
          <a:p>
            <a:pPr algn="ctr">
              <a:lnSpc>
                <a:spcPct val="80000"/>
              </a:lnSpc>
            </a:pPr>
            <a:r>
              <a:rPr lang="en-US" sz="7800" b="1" dirty="0">
                <a:solidFill>
                  <a:schemeClr val="bg1"/>
                </a:solidFill>
                <a:latin typeface="Gilroy ExtraBold" charset="0"/>
                <a:ea typeface="Gilroy ExtraBold" charset="0"/>
                <a:cs typeface="Gilroy ExtraBold" charset="0"/>
              </a:rPr>
              <a:t>Problems vs. Issues</a:t>
            </a:r>
            <a:endParaRPr lang="en-US" sz="6600" b="1" dirty="0">
              <a:solidFill>
                <a:schemeClr val="bg1"/>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706099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906169"/>
            <a:ext cx="10676965" cy="1717393"/>
          </a:xfrm>
          <a:prstGeom prst="rect">
            <a:avLst/>
          </a:prstGeom>
          <a:noFill/>
        </p:spPr>
        <p:txBody>
          <a:bodyPr wrap="square" rtlCol="0">
            <a:spAutoFit/>
          </a:bodyPr>
          <a:lstStyle/>
          <a:p>
            <a:pPr algn="ctr">
              <a:lnSpc>
                <a:spcPct val="80000"/>
              </a:lnSpc>
            </a:pPr>
            <a:r>
              <a:rPr lang="en-US" sz="6600" b="1" dirty="0">
                <a:solidFill>
                  <a:srgbClr val="FFFF00"/>
                </a:solidFill>
                <a:latin typeface="Gilroy ExtraBold" charset="0"/>
                <a:ea typeface="Gilroy ExtraBold" charset="0"/>
                <a:cs typeface="Gilroy ExtraBold" charset="0"/>
              </a:rPr>
              <a:t>Problems =</a:t>
            </a:r>
          </a:p>
          <a:p>
            <a:pPr algn="ctr">
              <a:lnSpc>
                <a:spcPct val="80000"/>
              </a:lnSpc>
            </a:pPr>
            <a:r>
              <a:rPr lang="en-US" sz="6600" b="1" dirty="0">
                <a:solidFill>
                  <a:srgbClr val="FFFF00"/>
                </a:solidFill>
                <a:latin typeface="Gilroy ExtraBold" charset="0"/>
                <a:ea typeface="Gilroy ExtraBold" charset="0"/>
                <a:cs typeface="Gilroy ExtraBold" charset="0"/>
              </a:rPr>
              <a:t> </a:t>
            </a:r>
            <a:r>
              <a:rPr lang="en-US" sz="6600" b="1" dirty="0">
                <a:solidFill>
                  <a:schemeClr val="bg1"/>
                </a:solidFill>
                <a:latin typeface="Gilroy ExtraBold" charset="0"/>
                <a:ea typeface="Gilroy ExtraBold" charset="0"/>
                <a:cs typeface="Gilroy ExtraBold" charset="0"/>
              </a:rPr>
              <a:t>Broad areas of concern</a:t>
            </a:r>
          </a:p>
        </p:txBody>
      </p:sp>
      <p:sp>
        <p:nvSpPr>
          <p:cNvPr id="2" name="Rectangle 1"/>
          <p:cNvSpPr/>
          <p:nvPr/>
        </p:nvSpPr>
        <p:spPr>
          <a:xfrm>
            <a:off x="0" y="3467100"/>
            <a:ext cx="12192000" cy="339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77502" y="4467088"/>
            <a:ext cx="11036997" cy="1314206"/>
          </a:xfrm>
          <a:prstGeom prst="rect">
            <a:avLst/>
          </a:prstGeom>
        </p:spPr>
        <p:txBody>
          <a:bodyPr wrap="none">
            <a:spAutoFit/>
          </a:bodyPr>
          <a:lstStyle/>
          <a:p>
            <a:pPr algn="ctr">
              <a:lnSpc>
                <a:spcPct val="80000"/>
              </a:lnSpc>
            </a:pPr>
            <a:r>
              <a:rPr lang="en-US" sz="4900" dirty="0">
                <a:solidFill>
                  <a:schemeClr val="tx1"/>
                </a:solidFill>
                <a:latin typeface="Gilroy ExtraBold" charset="0"/>
                <a:ea typeface="Gilroy ExtraBold" charset="0"/>
                <a:cs typeface="Gilroy ExtraBold" charset="0"/>
              </a:rPr>
              <a:t>Examples: unaffordable health care, </a:t>
            </a:r>
          </a:p>
          <a:p>
            <a:pPr algn="ctr">
              <a:lnSpc>
                <a:spcPct val="80000"/>
              </a:lnSpc>
            </a:pPr>
            <a:r>
              <a:rPr lang="en-US" sz="4900" dirty="0">
                <a:solidFill>
                  <a:schemeClr val="tx1"/>
                </a:solidFill>
                <a:latin typeface="Gilroy ExtraBold" charset="0"/>
                <a:ea typeface="Gilroy ExtraBold" charset="0"/>
                <a:cs typeface="Gilroy ExtraBold" charset="0"/>
              </a:rPr>
              <a:t>pollution, unemployment</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612551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757517" y="492047"/>
            <a:ext cx="10676965" cy="2529923"/>
          </a:xfrm>
          <a:prstGeom prst="rect">
            <a:avLst/>
          </a:prstGeom>
          <a:noFill/>
        </p:spPr>
        <p:txBody>
          <a:bodyPr wrap="square" rtlCol="0">
            <a:spAutoFit/>
          </a:bodyPr>
          <a:lstStyle/>
          <a:p>
            <a:pPr algn="ctr">
              <a:lnSpc>
                <a:spcPct val="80000"/>
              </a:lnSpc>
            </a:pPr>
            <a:r>
              <a:rPr lang="en-US" sz="6600" b="1" dirty="0">
                <a:solidFill>
                  <a:srgbClr val="FFFF00"/>
                </a:solidFill>
                <a:latin typeface="Gilroy ExtraBold" charset="0"/>
                <a:ea typeface="Gilroy ExtraBold" charset="0"/>
                <a:cs typeface="Gilroy ExtraBold" charset="0"/>
              </a:rPr>
              <a:t>Issues =</a:t>
            </a:r>
          </a:p>
          <a:p>
            <a:pPr algn="ctr">
              <a:lnSpc>
                <a:spcPct val="80000"/>
              </a:lnSpc>
            </a:pPr>
            <a:r>
              <a:rPr lang="en-US" sz="6600" b="1" dirty="0">
                <a:solidFill>
                  <a:schemeClr val="bg1"/>
                </a:solidFill>
                <a:latin typeface="Gilroy ExtraBold" charset="0"/>
                <a:ea typeface="Gilroy ExtraBold" charset="0"/>
                <a:cs typeface="Gilroy ExtraBold" charset="0"/>
              </a:rPr>
              <a:t>Solution or partial solution to a problem</a:t>
            </a:r>
          </a:p>
        </p:txBody>
      </p:sp>
      <p:sp>
        <p:nvSpPr>
          <p:cNvPr id="7" name="Rectangle 6"/>
          <p:cNvSpPr/>
          <p:nvPr/>
        </p:nvSpPr>
        <p:spPr>
          <a:xfrm>
            <a:off x="0" y="3467100"/>
            <a:ext cx="12192000" cy="339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81739" y="4467088"/>
            <a:ext cx="8228535" cy="1314206"/>
          </a:xfrm>
          <a:prstGeom prst="rect">
            <a:avLst/>
          </a:prstGeom>
        </p:spPr>
        <p:txBody>
          <a:bodyPr wrap="none">
            <a:spAutoFit/>
          </a:bodyPr>
          <a:lstStyle/>
          <a:p>
            <a:pPr algn="ctr">
              <a:lnSpc>
                <a:spcPct val="80000"/>
              </a:lnSpc>
            </a:pPr>
            <a:r>
              <a:rPr lang="en-US" sz="4900" dirty="0">
                <a:solidFill>
                  <a:schemeClr val="tx1"/>
                </a:solidFill>
                <a:latin typeface="Gilroy ExtraBold" charset="0"/>
                <a:ea typeface="Gilroy ExtraBold" charset="0"/>
                <a:cs typeface="Gilroy ExtraBold" charset="0"/>
              </a:rPr>
              <a:t>Example: enacting a local </a:t>
            </a:r>
          </a:p>
          <a:p>
            <a:pPr algn="ctr">
              <a:lnSpc>
                <a:spcPct val="80000"/>
              </a:lnSpc>
            </a:pPr>
            <a:r>
              <a:rPr lang="en-US" sz="4900" dirty="0">
                <a:solidFill>
                  <a:schemeClr val="tx1"/>
                </a:solidFill>
                <a:latin typeface="Gilroy ExtraBold" charset="0"/>
                <a:ea typeface="Gilroy ExtraBold" charset="0"/>
                <a:cs typeface="Gilroy ExtraBold" charset="0"/>
              </a:rPr>
              <a:t>clean energy plan</a:t>
            </a:r>
          </a:p>
        </p:txBody>
      </p:sp>
      <p:pic>
        <p:nvPicPr>
          <p:cNvPr id="9" name="Picture 8"/>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389427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80951" y="1356936"/>
            <a:ext cx="5997944" cy="4474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342900" indent="-342900"/>
            <a:r>
              <a:rPr lang="en-US" sz="2400" b="1" dirty="0">
                <a:solidFill>
                  <a:srgbClr val="050000"/>
                </a:solidFill>
                <a:latin typeface="Source Sans Pro" charset="0"/>
                <a:ea typeface="Source Sans Pro" charset="0"/>
                <a:cs typeface="Source Sans Pro" charset="0"/>
              </a:rPr>
              <a:t>Think about what brought you to this work.	</a:t>
            </a:r>
          </a:p>
          <a:p>
            <a:pPr marL="1085850" lvl="1" indent="-342900">
              <a:buFont typeface="Arial" charset="0"/>
              <a:buChar char="•"/>
            </a:pPr>
            <a:r>
              <a:rPr lang="en-US" sz="2400" dirty="0">
                <a:solidFill>
                  <a:srgbClr val="050000"/>
                </a:solidFill>
                <a:latin typeface="Source Sans Pro" charset="0"/>
                <a:ea typeface="Source Sans Pro" charset="0"/>
                <a:cs typeface="Source Sans Pro" charset="0"/>
              </a:rPr>
              <a:t>How would you currently describe the problem that your community is facing?</a:t>
            </a:r>
          </a:p>
          <a:p>
            <a:pPr lvl="1" indent="0"/>
            <a:endParaRPr lang="en-US" sz="2400" dirty="0">
              <a:solidFill>
                <a:srgbClr val="050000"/>
              </a:solidFill>
              <a:latin typeface="Source Sans Pro" charset="0"/>
              <a:ea typeface="Source Sans Pro" charset="0"/>
              <a:cs typeface="Source Sans Pro" charset="0"/>
            </a:endParaRPr>
          </a:p>
          <a:p>
            <a:pPr marL="1085850" lvl="1" indent="-342900">
              <a:buFont typeface="Arial" charset="0"/>
              <a:buChar char="•"/>
            </a:pPr>
            <a:r>
              <a:rPr lang="en-US" sz="2400" dirty="0">
                <a:solidFill>
                  <a:srgbClr val="050000"/>
                </a:solidFill>
                <a:latin typeface="Source Sans Pro" charset="0"/>
                <a:ea typeface="Source Sans Pro" charset="0"/>
                <a:cs typeface="Source Sans Pro" charset="0"/>
              </a:rPr>
              <a:t>How would you describe the issue you are working on?</a:t>
            </a:r>
          </a:p>
          <a:p>
            <a:pPr marL="1085850" lvl="1" indent="-342900">
              <a:buFont typeface="Arial" charset="0"/>
              <a:buChar char="•"/>
            </a:pPr>
            <a:endParaRPr lang="en-US" sz="2400" dirty="0">
              <a:solidFill>
                <a:srgbClr val="050000"/>
              </a:solidFill>
              <a:latin typeface="Source Sans Pro" charset="0"/>
              <a:ea typeface="Source Sans Pro" charset="0"/>
              <a:cs typeface="Source Sans Pro" charset="0"/>
            </a:endParaRPr>
          </a:p>
          <a:p>
            <a:pPr marL="1085850" lvl="1" indent="-342900">
              <a:buFont typeface="Arial" charset="0"/>
              <a:buChar char="•"/>
            </a:pPr>
            <a:r>
              <a:rPr lang="en-US" sz="2400" dirty="0">
                <a:solidFill>
                  <a:srgbClr val="050000"/>
                </a:solidFill>
                <a:latin typeface="Source Sans Pro" charset="0"/>
                <a:ea typeface="Source Sans Pro" charset="0"/>
                <a:cs typeface="Source Sans Pro" charset="0"/>
              </a:rPr>
              <a:t>Type your answers </a:t>
            </a:r>
            <a:r>
              <a:rPr lang="en-US" sz="2400" b="1" dirty="0">
                <a:solidFill>
                  <a:srgbClr val="050000"/>
                </a:solidFill>
                <a:latin typeface="Source Sans Pro" charset="0"/>
                <a:ea typeface="Source Sans Pro" charset="0"/>
                <a:cs typeface="Source Sans Pro" charset="0"/>
              </a:rPr>
              <a:t>on this google doc</a:t>
            </a:r>
            <a:r>
              <a:rPr lang="en-US" sz="2400" dirty="0">
                <a:solidFill>
                  <a:srgbClr val="050000"/>
                </a:solidFill>
                <a:latin typeface="Source Sans Pro" charset="0"/>
                <a:ea typeface="Source Sans Pro" charset="0"/>
                <a:cs typeface="Source Sans Pro" charset="0"/>
              </a:rPr>
              <a:t>, and be ready to share!</a:t>
            </a:r>
          </a:p>
          <a:p>
            <a:pPr lvl="1" indent="0"/>
            <a:endParaRPr lang="en-US" sz="2400" dirty="0">
              <a:solidFill>
                <a:srgbClr val="050000"/>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1244742" y="1172244"/>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bg2"/>
                </a:solidFill>
                <a:latin typeface="Gilroy ExtraBold" charset="0"/>
                <a:ea typeface="Gilroy ExtraBold" charset="0"/>
                <a:cs typeface="Gilroy ExtraBold" charset="0"/>
              </a:rPr>
              <a:t>Reflection</a:t>
            </a:r>
          </a:p>
        </p:txBody>
      </p:sp>
      <p:sp>
        <p:nvSpPr>
          <p:cNvPr id="3" name="TextBox 2"/>
          <p:cNvSpPr txBox="1"/>
          <p:nvPr/>
        </p:nvSpPr>
        <p:spPr>
          <a:xfrm>
            <a:off x="2176041" y="3588152"/>
            <a:ext cx="184731" cy="369332"/>
          </a:xfrm>
          <a:prstGeom prst="rect">
            <a:avLst/>
          </a:prstGeom>
          <a:noFill/>
        </p:spPr>
        <p:txBody>
          <a:bodyPr wrap="none" rtlCol="0">
            <a:spAutoFit/>
          </a:bodyPr>
          <a:lstStyle/>
          <a:p>
            <a:endParaRPr lang="en-US" dirty="0"/>
          </a:p>
        </p:txBody>
      </p:sp>
      <p:sp>
        <p:nvSpPr>
          <p:cNvPr id="11" name="TextBox 10"/>
          <p:cNvSpPr txBox="1"/>
          <p:nvPr/>
        </p:nvSpPr>
        <p:spPr>
          <a:xfrm>
            <a:off x="2176041" y="5784604"/>
            <a:ext cx="184731"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7473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84"/>
        <p:cNvGrpSpPr/>
        <p:nvPr/>
      </p:nvGrpSpPr>
      <p:grpSpPr>
        <a:xfrm>
          <a:off x="0" y="0"/>
          <a:ext cx="0" cy="0"/>
          <a:chOff x="0" y="0"/>
          <a:chExt cx="0" cy="0"/>
        </a:xfrm>
      </p:grpSpPr>
      <p:sp>
        <p:nvSpPr>
          <p:cNvPr id="8" name="Shape 187"/>
          <p:cNvSpPr txBox="1"/>
          <p:nvPr/>
        </p:nvSpPr>
        <p:spPr>
          <a:xfrm>
            <a:off x="0" y="2591231"/>
            <a:ext cx="12192000" cy="104643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13000" b="1" dirty="0">
                <a:solidFill>
                  <a:schemeClr val="lt1"/>
                </a:solidFill>
                <a:latin typeface="Gilroy ExtraBold" charset="0"/>
                <a:ea typeface="Gilroy ExtraBold" charset="0"/>
                <a:cs typeface="Gilroy ExtraBold" charset="0"/>
                <a:sym typeface="Arial"/>
              </a:rPr>
              <a:t>Breakouts</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56289" y="974728"/>
            <a:ext cx="6096000" cy="5115246"/>
          </a:xfrm>
          <a:prstGeom prst="rect">
            <a:avLst/>
          </a:prstGeom>
        </p:spPr>
        <p:txBody>
          <a:bodyPr>
            <a:spAutoFit/>
          </a:bodyPr>
          <a:lstStyle/>
          <a:p>
            <a:pPr marL="342900" indent="-342900">
              <a:lnSpc>
                <a:spcPct val="80000"/>
              </a:lnSpc>
              <a:buFont typeface="Arial" charset="0"/>
              <a:buChar char="•"/>
            </a:pPr>
            <a:r>
              <a:rPr lang="en-US" altLang="en-US" sz="2400" dirty="0">
                <a:latin typeface="Source Sans Pro" charset="0"/>
                <a:ea typeface="Source Sans Pro" charset="0"/>
                <a:cs typeface="Source Sans Pro" charset="0"/>
              </a:rPr>
              <a:t>Result in the improvement of people’s lives</a:t>
            </a:r>
          </a:p>
          <a:p>
            <a:pPr marL="342900" indent="-342900">
              <a:lnSpc>
                <a:spcPct val="80000"/>
              </a:lnSpc>
              <a:buFont typeface="Arial" charset="0"/>
              <a:buChar char="•"/>
            </a:pPr>
            <a:endParaRPr lang="en-US" altLang="en-US" sz="2400" dirty="0">
              <a:latin typeface="Source Sans Pro" charset="0"/>
              <a:ea typeface="Source Sans Pro" charset="0"/>
              <a:cs typeface="Source Sans Pro" charset="0"/>
            </a:endParaRPr>
          </a:p>
          <a:p>
            <a:pPr marL="342900" indent="-342900">
              <a:lnSpc>
                <a:spcPct val="80000"/>
              </a:lnSpc>
              <a:buFont typeface="Arial" charset="0"/>
              <a:buChar char="•"/>
            </a:pPr>
            <a:r>
              <a:rPr lang="en-US" altLang="en-US" sz="2400" dirty="0">
                <a:latin typeface="Source Sans Pro" charset="0"/>
                <a:ea typeface="Source Sans Pro" charset="0"/>
                <a:cs typeface="Source Sans Pro" charset="0"/>
              </a:rPr>
              <a:t>Make people aware of their own power</a:t>
            </a:r>
          </a:p>
          <a:p>
            <a:pPr marL="342900" indent="-342900">
              <a:lnSpc>
                <a:spcPct val="80000"/>
              </a:lnSpc>
              <a:buFont typeface="Arial" charset="0"/>
              <a:buChar char="•"/>
            </a:pPr>
            <a:endParaRPr lang="en-US" altLang="en-US" sz="2400" dirty="0">
              <a:latin typeface="Source Sans Pro" charset="0"/>
              <a:ea typeface="Source Sans Pro" charset="0"/>
              <a:cs typeface="Source Sans Pro" charset="0"/>
            </a:endParaRPr>
          </a:p>
          <a:p>
            <a:pPr marL="342900" indent="-342900">
              <a:lnSpc>
                <a:spcPct val="80000"/>
              </a:lnSpc>
              <a:buFont typeface="Arial" charset="0"/>
              <a:buChar char="•"/>
            </a:pPr>
            <a:r>
              <a:rPr lang="en-US" altLang="en-US" sz="2400" dirty="0">
                <a:latin typeface="Source Sans Pro" charset="0"/>
                <a:ea typeface="Source Sans Pro" charset="0"/>
                <a:cs typeface="Source Sans Pro" charset="0"/>
              </a:rPr>
              <a:t>Be winnable </a:t>
            </a:r>
          </a:p>
          <a:p>
            <a:pPr marL="342900" indent="-342900">
              <a:lnSpc>
                <a:spcPct val="80000"/>
              </a:lnSpc>
              <a:buFont typeface="Arial" charset="0"/>
              <a:buChar char="•"/>
            </a:pPr>
            <a:endParaRPr lang="en-US" altLang="en-US" sz="2400" dirty="0">
              <a:latin typeface="Source Sans Pro" charset="0"/>
              <a:ea typeface="Source Sans Pro" charset="0"/>
              <a:cs typeface="Source Sans Pro" charset="0"/>
            </a:endParaRPr>
          </a:p>
          <a:p>
            <a:pPr marL="342900" indent="-342900">
              <a:lnSpc>
                <a:spcPct val="80000"/>
              </a:lnSpc>
              <a:buFont typeface="Arial" charset="0"/>
              <a:buChar char="•"/>
            </a:pPr>
            <a:r>
              <a:rPr lang="en-US" altLang="en-US" sz="2400" dirty="0">
                <a:latin typeface="Source Sans Pro" charset="0"/>
                <a:ea typeface="Source Sans Pro" charset="0"/>
                <a:cs typeface="Source Sans Pro" charset="0"/>
              </a:rPr>
              <a:t>Be widely felt </a:t>
            </a:r>
          </a:p>
          <a:p>
            <a:pPr marL="342900" indent="-342900">
              <a:lnSpc>
                <a:spcPct val="80000"/>
              </a:lnSpc>
              <a:buFont typeface="Arial" charset="0"/>
              <a:buChar char="•"/>
            </a:pPr>
            <a:endParaRPr lang="en-US" altLang="en-US" sz="2400" dirty="0">
              <a:latin typeface="Source Sans Pro" charset="0"/>
              <a:ea typeface="Source Sans Pro" charset="0"/>
              <a:cs typeface="Source Sans Pro" charset="0"/>
            </a:endParaRPr>
          </a:p>
          <a:p>
            <a:pPr marL="342900" indent="-342900">
              <a:lnSpc>
                <a:spcPct val="80000"/>
              </a:lnSpc>
              <a:buFont typeface="Arial" charset="0"/>
              <a:buChar char="•"/>
            </a:pPr>
            <a:r>
              <a:rPr lang="en-US" altLang="en-US" sz="2400" dirty="0">
                <a:latin typeface="Source Sans Pro" charset="0"/>
                <a:ea typeface="Source Sans Pro" charset="0"/>
                <a:cs typeface="Source Sans Pro" charset="0"/>
              </a:rPr>
              <a:t>Be deeply felt</a:t>
            </a:r>
          </a:p>
          <a:p>
            <a:pPr>
              <a:lnSpc>
                <a:spcPct val="80000"/>
              </a:lnSpc>
            </a:pPr>
            <a:endParaRPr lang="en-US" altLang="en-US" sz="2400" dirty="0">
              <a:latin typeface="Source Sans Pro" charset="0"/>
              <a:ea typeface="Source Sans Pro" charset="0"/>
              <a:cs typeface="Source Sans Pro" charset="0"/>
            </a:endParaRPr>
          </a:p>
          <a:p>
            <a:pPr marL="342900" indent="-342900">
              <a:lnSpc>
                <a:spcPct val="80000"/>
              </a:lnSpc>
              <a:buFont typeface="Arial" charset="0"/>
              <a:buChar char="•"/>
            </a:pPr>
            <a:r>
              <a:rPr lang="en-US" altLang="en-US" sz="2400" dirty="0">
                <a:latin typeface="Source Sans Pro" charset="0"/>
                <a:ea typeface="Source Sans Pro" charset="0"/>
                <a:cs typeface="Source Sans Pro" charset="0"/>
              </a:rPr>
              <a:t>Be easy to understand </a:t>
            </a:r>
          </a:p>
          <a:p>
            <a:pPr marL="342900" indent="-342900">
              <a:lnSpc>
                <a:spcPct val="80000"/>
              </a:lnSpc>
              <a:buFont typeface="Arial" charset="0"/>
              <a:buChar char="•"/>
            </a:pPr>
            <a:endParaRPr lang="en-US" altLang="en-US" sz="2400" dirty="0">
              <a:latin typeface="Source Sans Pro" charset="0"/>
              <a:ea typeface="Source Sans Pro" charset="0"/>
              <a:cs typeface="Source Sans Pro" charset="0"/>
            </a:endParaRPr>
          </a:p>
          <a:p>
            <a:pPr marL="342900" indent="-342900">
              <a:lnSpc>
                <a:spcPct val="80000"/>
              </a:lnSpc>
              <a:buFont typeface="Arial" charset="0"/>
              <a:buChar char="•"/>
            </a:pPr>
            <a:r>
              <a:rPr lang="en-US" altLang="en-US" sz="2400" dirty="0">
                <a:latin typeface="Source Sans Pro" charset="0"/>
                <a:ea typeface="Source Sans Pro" charset="0"/>
                <a:cs typeface="Source Sans Pro" charset="0"/>
              </a:rPr>
              <a:t>Have a clear decision maker</a:t>
            </a:r>
          </a:p>
          <a:p>
            <a:pPr marL="342900" indent="-342900">
              <a:lnSpc>
                <a:spcPct val="80000"/>
              </a:lnSpc>
              <a:buFont typeface="Arial" charset="0"/>
              <a:buChar char="•"/>
            </a:pPr>
            <a:endParaRPr lang="en-US" altLang="en-US" sz="2400" dirty="0">
              <a:latin typeface="Source Sans Pro" charset="0"/>
              <a:ea typeface="Source Sans Pro" charset="0"/>
              <a:cs typeface="Source Sans Pro" charset="0"/>
            </a:endParaRPr>
          </a:p>
          <a:p>
            <a:pPr marL="342900" indent="-342900">
              <a:lnSpc>
                <a:spcPct val="80000"/>
              </a:lnSpc>
              <a:buFont typeface="Arial" charset="0"/>
              <a:buChar char="•"/>
            </a:pPr>
            <a:r>
              <a:rPr lang="en-US" altLang="en-US" sz="2400" dirty="0">
                <a:latin typeface="Source Sans Pro" charset="0"/>
                <a:ea typeface="Source Sans Pro" charset="0"/>
                <a:cs typeface="Source Sans Pro" charset="0"/>
              </a:rPr>
              <a:t>Have a clear time frame </a:t>
            </a:r>
          </a:p>
          <a:p>
            <a:pPr marL="342900" indent="-342900">
              <a:lnSpc>
                <a:spcPct val="80000"/>
              </a:lnSpc>
              <a:buFont typeface="Arial" charset="0"/>
              <a:buChar char="•"/>
            </a:pPr>
            <a:endParaRPr lang="en-US" altLang="en-US" sz="2400" dirty="0">
              <a:latin typeface="Source Sans Pro" charset="0"/>
              <a:ea typeface="Source Sans Pro" charset="0"/>
              <a:cs typeface="Source Sans Pro" charset="0"/>
            </a:endParaRPr>
          </a:p>
          <a:p>
            <a:pPr marL="342900" indent="-342900">
              <a:lnSpc>
                <a:spcPct val="80000"/>
              </a:lnSpc>
              <a:buFont typeface="Arial" charset="0"/>
              <a:buChar char="•"/>
            </a:pPr>
            <a:r>
              <a:rPr lang="en-US" altLang="en-US" sz="2400" dirty="0">
                <a:latin typeface="Source Sans Pro" charset="0"/>
                <a:ea typeface="Source Sans Pro" charset="0"/>
                <a:cs typeface="Source Sans Pro" charset="0"/>
              </a:rPr>
              <a:t>Be consistent with your values and vision </a:t>
            </a:r>
          </a:p>
        </p:txBody>
      </p:sp>
      <p:sp>
        <p:nvSpPr>
          <p:cNvPr id="5" name="TextBox 4"/>
          <p:cNvSpPr txBox="1"/>
          <p:nvPr/>
        </p:nvSpPr>
        <p:spPr>
          <a:xfrm>
            <a:off x="853760" y="956440"/>
            <a:ext cx="4364785" cy="1214435"/>
          </a:xfrm>
          <a:prstGeom prst="rect">
            <a:avLst/>
          </a:prstGeom>
          <a:noFill/>
        </p:spPr>
        <p:txBody>
          <a:bodyPr wrap="square" rtlCol="0">
            <a:spAutoFit/>
          </a:bodyPr>
          <a:lstStyle/>
          <a:p>
            <a:pPr>
              <a:lnSpc>
                <a:spcPct val="80000"/>
              </a:lnSpc>
            </a:pPr>
            <a:r>
              <a:rPr lang="en-US" sz="4500" b="1" dirty="0">
                <a:solidFill>
                  <a:schemeClr val="bg2"/>
                </a:solidFill>
                <a:latin typeface="Gilroy ExtraBold" charset="0"/>
                <a:ea typeface="Gilroy ExtraBold" charset="0"/>
                <a:cs typeface="Gilroy ExtraBold" charset="0"/>
              </a:rPr>
              <a:t>Indicators of good issues….</a:t>
            </a: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92659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p:cNvSpPr txBox="1"/>
          <p:nvPr/>
        </p:nvSpPr>
        <p:spPr>
          <a:xfrm>
            <a:off x="757517" y="2626842"/>
            <a:ext cx="10676965" cy="1607363"/>
          </a:xfrm>
          <a:prstGeom prst="rect">
            <a:avLst/>
          </a:prstGeom>
          <a:noFill/>
        </p:spPr>
        <p:txBody>
          <a:bodyPr wrap="square" rtlCol="0">
            <a:spAutoFit/>
          </a:bodyPr>
          <a:lstStyle/>
          <a:p>
            <a:pPr algn="ctr">
              <a:lnSpc>
                <a:spcPct val="80000"/>
              </a:lnSpc>
            </a:pPr>
            <a:r>
              <a:rPr lang="en-US" sz="12000" b="1" dirty="0">
                <a:solidFill>
                  <a:schemeClr val="bg1"/>
                </a:solidFill>
                <a:latin typeface="Gilroy ExtraBold" charset="0"/>
                <a:ea typeface="Gilroy ExtraBold" charset="0"/>
                <a:cs typeface="Gilroy ExtraBold" charset="0"/>
              </a:rPr>
              <a:t>Group share</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3840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687799372"/>
              </p:ext>
            </p:extLst>
          </p:nvPr>
        </p:nvGraphicFramePr>
        <p:xfrm>
          <a:off x="5822060" y="1201821"/>
          <a:ext cx="5540883" cy="4114800"/>
        </p:xfrm>
        <a:graphic>
          <a:graphicData uri="http://schemas.openxmlformats.org/drawingml/2006/table">
            <a:tbl>
              <a:tblPr firstRow="1" bandRow="1">
                <a:tableStyleId>{5C22544A-7EE6-4342-B048-85BDC9FD1C3A}</a:tableStyleId>
              </a:tblPr>
              <a:tblGrid>
                <a:gridCol w="259956">
                  <a:extLst>
                    <a:ext uri="{9D8B030D-6E8A-4147-A177-3AD203B41FA5}">
                      <a16:colId xmlns:a16="http://schemas.microsoft.com/office/drawing/2014/main" val="20000"/>
                    </a:ext>
                  </a:extLst>
                </a:gridCol>
                <a:gridCol w="5280927">
                  <a:extLst>
                    <a:ext uri="{9D8B030D-6E8A-4147-A177-3AD203B41FA5}">
                      <a16:colId xmlns:a16="http://schemas.microsoft.com/office/drawing/2014/main" val="20001"/>
                    </a:ext>
                  </a:extLst>
                </a:gridCol>
              </a:tblGrid>
              <a:tr h="26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chemeClr val="tx1"/>
                        </a:solidFill>
                        <a:latin typeface="Source Sans Pro" charset="0"/>
                        <a:ea typeface="Source Sans Pro" charset="0"/>
                        <a:cs typeface="Source Sans Pro" charset="0"/>
                      </a:endParaRPr>
                    </a:p>
                  </a:txBody>
                  <a:tcPr anchor="ctr">
                    <a:solidFill>
                      <a:schemeClr val="bg1"/>
                    </a:solidFill>
                  </a:tcPr>
                </a:tc>
                <a:tc>
                  <a:txBody>
                    <a:bodyPr/>
                    <a:lstStyle/>
                    <a:p>
                      <a:r>
                        <a:rPr lang="en-US" sz="2200" b="0" dirty="0">
                          <a:solidFill>
                            <a:schemeClr val="tx1"/>
                          </a:solidFill>
                          <a:latin typeface="Source Sans Pro" charset="0"/>
                          <a:ea typeface="Source Sans Pro" charset="0"/>
                          <a:cs typeface="Source Sans Pro" charset="0"/>
                        </a:rPr>
                        <a:t>Welcome and Introductions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Local organizing examples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Expectations &amp; overview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Applying advocacy – problems and issues</a:t>
                      </a:r>
                    </a:p>
                    <a:p>
                      <a:endParaRPr lang="en-US" sz="2200" b="0" dirty="0">
                        <a:solidFill>
                          <a:schemeClr val="tx1"/>
                        </a:solidFill>
                        <a:latin typeface="Source Sans Pro" charset="0"/>
                        <a:ea typeface="Source Sans Pro" charset="0"/>
                        <a:cs typeface="Source Sans Pro" charset="0"/>
                      </a:endParaRPr>
                    </a:p>
                    <a:p>
                      <a:r>
                        <a:rPr lang="en-US" sz="2200" b="1" dirty="0">
                          <a:solidFill>
                            <a:schemeClr val="tx1"/>
                          </a:solidFill>
                          <a:latin typeface="Source Sans Pro" charset="0"/>
                          <a:ea typeface="Source Sans Pro" charset="0"/>
                          <a:cs typeface="Source Sans Pro" charset="0"/>
                        </a:rPr>
                        <a:t>Synthesis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Closing &amp; next steps </a:t>
                      </a:r>
                    </a:p>
                    <a:p>
                      <a:endParaRPr lang="en-US" sz="2200" b="0" dirty="0">
                        <a:solidFill>
                          <a:schemeClr val="tx1"/>
                        </a:solidFill>
                        <a:latin typeface="Source Sans Pro" charset="0"/>
                        <a:ea typeface="Source Sans Pro" charset="0"/>
                        <a:cs typeface="Source Sans Pro" charset="0"/>
                      </a:endParaRPr>
                    </a:p>
                  </a:txBody>
                  <a:tcPr anchor="ctr">
                    <a:solidFill>
                      <a:schemeClr val="bg1"/>
                    </a:solidFill>
                  </a:tcPr>
                </a:tc>
                <a:extLst>
                  <a:ext uri="{0D108BD9-81ED-4DB2-BD59-A6C34878D82A}">
                    <a16:rowId xmlns:a16="http://schemas.microsoft.com/office/drawing/2014/main" val="10000"/>
                  </a:ext>
                </a:extLst>
              </a:tr>
            </a:tbl>
          </a:graphicData>
        </a:graphic>
      </p:graphicFrame>
      <p:sp>
        <p:nvSpPr>
          <p:cNvPr id="5" name="TextBox 4"/>
          <p:cNvSpPr txBox="1"/>
          <p:nvPr/>
        </p:nvSpPr>
        <p:spPr>
          <a:xfrm>
            <a:off x="1202735" y="1201821"/>
            <a:ext cx="4371878" cy="1139671"/>
          </a:xfrm>
          <a:prstGeom prst="rect">
            <a:avLst/>
          </a:prstGeom>
          <a:noFill/>
        </p:spPr>
        <p:txBody>
          <a:bodyPr wrap="square" rtlCol="0">
            <a:spAutoFit/>
          </a:bodyPr>
          <a:lstStyle/>
          <a:p>
            <a:pPr>
              <a:lnSpc>
                <a:spcPct val="80000"/>
              </a:lnSpc>
            </a:pPr>
            <a:r>
              <a:rPr lang="en-US" sz="4200" b="1" dirty="0">
                <a:solidFill>
                  <a:srgbClr val="00B4DC"/>
                </a:solidFill>
                <a:latin typeface="Gilroy ExtraBold" charset="0"/>
                <a:ea typeface="Gilroy ExtraBold" charset="0"/>
                <a:cs typeface="Gilroy ExtraBold" charset="0"/>
              </a:rPr>
              <a:t>Tonight’s </a:t>
            </a:r>
          </a:p>
          <a:p>
            <a:pPr>
              <a:lnSpc>
                <a:spcPct val="80000"/>
              </a:lnSpc>
            </a:pPr>
            <a:r>
              <a:rPr lang="en-US" sz="4200" b="1" dirty="0">
                <a:solidFill>
                  <a:srgbClr val="00B4DC"/>
                </a:solidFill>
                <a:latin typeface="Gilroy ExtraBold" charset="0"/>
                <a:ea typeface="Gilroy ExtraBold" charset="0"/>
                <a:cs typeface="Gilroy ExtraBold" charset="0"/>
              </a:rPr>
              <a:t>agenda</a:t>
            </a:r>
          </a:p>
        </p:txBody>
      </p:sp>
      <p:pic>
        <p:nvPicPr>
          <p:cNvPr id="6" name="Picture 5"/>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82619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9"/>
            <a:ext cx="12192000" cy="3479479"/>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608922"/>
            <a:ext cx="12192000" cy="2219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4000" b="1" dirty="0">
                <a:solidFill>
                  <a:schemeClr val="bg1"/>
                </a:solidFill>
                <a:latin typeface="Gilroy ExtraBold" charset="0"/>
                <a:ea typeface="Gilroy ExtraBold" charset="0"/>
                <a:cs typeface="Gilroy ExtraBold" charset="0"/>
              </a:rPr>
              <a:t>Debrief</a:t>
            </a:r>
          </a:p>
        </p:txBody>
      </p:sp>
      <p:sp>
        <p:nvSpPr>
          <p:cNvPr id="5" name="Rectangle 4"/>
          <p:cNvSpPr>
            <a:spLocks noChangeArrowheads="1"/>
          </p:cNvSpPr>
          <p:nvPr/>
        </p:nvSpPr>
        <p:spPr bwMode="auto">
          <a:xfrm>
            <a:off x="1074295" y="4011761"/>
            <a:ext cx="10043409" cy="2209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altLang="en-US" sz="4400" b="1" dirty="0">
                <a:solidFill>
                  <a:schemeClr val="tx1"/>
                </a:solidFill>
                <a:latin typeface="Gilroy ExtraBold" charset="0"/>
                <a:ea typeface="Gilroy ExtraBold" charset="0"/>
                <a:cs typeface="Gilroy ExtraBold" charset="0"/>
              </a:rPr>
              <a:t>What ways do you want </a:t>
            </a:r>
          </a:p>
          <a:p>
            <a:pPr algn="ctr">
              <a:lnSpc>
                <a:spcPct val="80000"/>
              </a:lnSpc>
            </a:pPr>
            <a:r>
              <a:rPr lang="en-US" altLang="en-US" sz="4400" b="1" dirty="0">
                <a:solidFill>
                  <a:schemeClr val="tx1"/>
                </a:solidFill>
                <a:latin typeface="Gilroy ExtraBold" charset="0"/>
                <a:ea typeface="Gilroy ExtraBold" charset="0"/>
                <a:cs typeface="Gilroy ExtraBold" charset="0"/>
              </a:rPr>
              <a:t>to narrow your issue?</a:t>
            </a:r>
          </a:p>
          <a:p>
            <a:pPr algn="ctr">
              <a:lnSpc>
                <a:spcPct val="80000"/>
              </a:lnSpc>
            </a:pPr>
            <a:endParaRPr lang="en-US" altLang="en-US" sz="4400" b="1" dirty="0">
              <a:solidFill>
                <a:schemeClr val="tx1"/>
              </a:solidFill>
              <a:latin typeface="Gilroy ExtraBold" charset="0"/>
              <a:ea typeface="Gilroy ExtraBold" charset="0"/>
              <a:cs typeface="Gilroy ExtraBold" charset="0"/>
            </a:endParaRPr>
          </a:p>
          <a:p>
            <a:pPr algn="ctr">
              <a:lnSpc>
                <a:spcPct val="80000"/>
              </a:lnSpc>
            </a:pPr>
            <a:r>
              <a:rPr lang="en-US" altLang="en-US" sz="4400" b="1" dirty="0">
                <a:solidFill>
                  <a:schemeClr val="tx1"/>
                </a:solidFill>
                <a:latin typeface="Gilroy ExtraBold" charset="0"/>
                <a:ea typeface="Gilroy ExtraBold" charset="0"/>
                <a:cs typeface="Gilroy ExtraBold" charset="0"/>
              </a:rPr>
              <a:t>What challenges do you foresee? </a:t>
            </a:r>
          </a:p>
        </p:txBody>
      </p:sp>
      <p:pic>
        <p:nvPicPr>
          <p:cNvPr id="6" name="Shape 90" descr="SwingLeft_Logo_White.png"/>
          <p:cNvPicPr preferRelativeResize="0"/>
          <p:nvPr/>
        </p:nvPicPr>
        <p:blipFill>
          <a:blip r:embed="rId3">
            <a:alphaModFix amt="50000"/>
          </a:blip>
          <a:stretch>
            <a:fillRect/>
          </a:stretch>
        </p:blipFill>
        <p:spPr>
          <a:xfrm>
            <a:off x="301735" y="6147718"/>
            <a:ext cx="1594300" cy="512638"/>
          </a:xfrm>
          <a:prstGeom prst="rect">
            <a:avLst/>
          </a:prstGeom>
          <a:noFill/>
          <a:ln>
            <a:noFill/>
          </a:ln>
        </p:spPr>
      </p:pic>
      <p:pic>
        <p:nvPicPr>
          <p:cNvPr id="7" name="Picture 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14769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p:cNvSpPr txBox="1"/>
          <p:nvPr/>
        </p:nvSpPr>
        <p:spPr>
          <a:xfrm>
            <a:off x="0" y="2407258"/>
            <a:ext cx="12192000" cy="1938992"/>
          </a:xfrm>
          <a:prstGeom prst="rect">
            <a:avLst/>
          </a:prstGeom>
          <a:noFill/>
        </p:spPr>
        <p:txBody>
          <a:bodyPr wrap="square" rtlCol="0">
            <a:spAutoFit/>
          </a:bodyPr>
          <a:lstStyle/>
          <a:p>
            <a:pPr algn="ctr"/>
            <a:r>
              <a:rPr lang="en-US" sz="12000" b="1" dirty="0">
                <a:solidFill>
                  <a:schemeClr val="bg1"/>
                </a:solidFill>
                <a:latin typeface="Gilroy ExtraBold" charset="0"/>
                <a:ea typeface="Gilroy ExtraBold" charset="0"/>
                <a:cs typeface="Gilroy ExtraBold" charset="0"/>
              </a:rPr>
              <a:t>Next session</a:t>
            </a:r>
          </a:p>
        </p:txBody>
      </p:sp>
      <p:pic>
        <p:nvPicPr>
          <p:cNvPr id="8" name="Picture 7"/>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28362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22949" y="1151078"/>
            <a:ext cx="332103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Goal for</a:t>
            </a:r>
          </a:p>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this session</a:t>
            </a:r>
          </a:p>
        </p:txBody>
      </p:sp>
      <p:sp>
        <p:nvSpPr>
          <p:cNvPr id="3" name="Oval 2"/>
          <p:cNvSpPr/>
          <p:nvPr/>
        </p:nvSpPr>
        <p:spPr>
          <a:xfrm>
            <a:off x="5151315" y="1207595"/>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7" name="Rectangle 6">
            <a:extLst>
              <a:ext uri="{FF2B5EF4-FFF2-40B4-BE49-F238E27FC236}">
                <a16:creationId xmlns:a16="http://schemas.microsoft.com/office/drawing/2014/main" id="{F8C19855-8A35-1A40-ADBB-4588C4D3D98B}"/>
              </a:ext>
            </a:extLst>
          </p:cNvPr>
          <p:cNvSpPr>
            <a:spLocks noChangeArrowheads="1"/>
          </p:cNvSpPr>
          <p:nvPr/>
        </p:nvSpPr>
        <p:spPr bwMode="auto">
          <a:xfrm>
            <a:off x="5946098" y="767323"/>
            <a:ext cx="5166350" cy="5043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endParaRPr lang="en-US" altLang="en-US" sz="2500" b="1"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Identify </a:t>
            </a:r>
            <a:r>
              <a:rPr lang="en-US" altLang="en-US" sz="2500" dirty="0">
                <a:solidFill>
                  <a:schemeClr val="tx1"/>
                </a:solidFill>
                <a:latin typeface="Source Sans Pro" charset="0"/>
                <a:ea typeface="Source Sans Pro" charset="0"/>
                <a:cs typeface="Source Sans Pro" charset="0"/>
              </a:rPr>
              <a:t>all the components of local advocacy work </a:t>
            </a:r>
          </a:p>
          <a:p>
            <a:endParaRPr lang="en-US" altLang="en-US" sz="2500" b="1" dirty="0">
              <a:solidFill>
                <a:schemeClr val="tx1"/>
              </a:solidFill>
              <a:latin typeface="Source Sans Pro" charset="0"/>
              <a:ea typeface="Source Sans Pro" charset="0"/>
              <a:cs typeface="Source Sans Pro" charset="0"/>
            </a:endParaRPr>
          </a:p>
          <a:p>
            <a:endParaRPr lang="en-US" altLang="en-US" sz="2500" b="1"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Express </a:t>
            </a:r>
            <a:r>
              <a:rPr lang="en-US" altLang="en-US" sz="2500" dirty="0">
                <a:solidFill>
                  <a:schemeClr val="tx1"/>
                </a:solidFill>
                <a:latin typeface="Source Sans Pro" charset="0"/>
                <a:ea typeface="Source Sans Pro" charset="0"/>
                <a:cs typeface="Source Sans Pro" charset="0"/>
              </a:rPr>
              <a:t>that local change is possible and necessary for this point in time</a:t>
            </a:r>
          </a:p>
          <a:p>
            <a:endParaRPr lang="en-US" altLang="en-US" sz="2500" b="1" dirty="0">
              <a:solidFill>
                <a:schemeClr val="tx1"/>
              </a:solidFill>
              <a:latin typeface="Source Sans Pro" charset="0"/>
              <a:ea typeface="Source Sans Pro" charset="0"/>
              <a:cs typeface="Source Sans Pro" charset="0"/>
            </a:endParaRPr>
          </a:p>
          <a:p>
            <a:endParaRPr lang="en-US" altLang="en-US" sz="2500" b="1"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Feel </a:t>
            </a:r>
            <a:r>
              <a:rPr lang="en-US" altLang="en-US" sz="2500" dirty="0">
                <a:solidFill>
                  <a:schemeClr val="tx1"/>
                </a:solidFill>
                <a:latin typeface="Source Sans Pro" charset="0"/>
                <a:ea typeface="Source Sans Pro" charset="0"/>
                <a:cs typeface="Source Sans Pro" charset="0"/>
              </a:rPr>
              <a:t>a sense of community with the group</a:t>
            </a:r>
          </a:p>
          <a:p>
            <a:r>
              <a:rPr lang="en-US" altLang="en-US" sz="2500" dirty="0">
                <a:solidFill>
                  <a:schemeClr val="tx1"/>
                </a:solidFill>
                <a:latin typeface="Source Sans Pro" charset="0"/>
                <a:ea typeface="Source Sans Pro" charset="0"/>
                <a:cs typeface="Source Sans Pro" charset="0"/>
              </a:rPr>
              <a:t>	</a:t>
            </a:r>
          </a:p>
          <a:p>
            <a:endParaRPr lang="en-US" altLang="en-US" sz="2500" dirty="0">
              <a:solidFill>
                <a:schemeClr val="tx1"/>
              </a:solidFill>
              <a:latin typeface="Source Sans Pro" charset="0"/>
              <a:ea typeface="Source Sans Pro" charset="0"/>
              <a:cs typeface="Source Sans Pro" charset="0"/>
            </a:endParaRPr>
          </a:p>
        </p:txBody>
      </p:sp>
      <p:sp>
        <p:nvSpPr>
          <p:cNvPr id="8" name="Oval 7">
            <a:extLst>
              <a:ext uri="{FF2B5EF4-FFF2-40B4-BE49-F238E27FC236}">
                <a16:creationId xmlns:a16="http://schemas.microsoft.com/office/drawing/2014/main" id="{5E1FD12E-D6C4-E448-B764-B88B7661DC4B}"/>
              </a:ext>
            </a:extLst>
          </p:cNvPr>
          <p:cNvSpPr/>
          <p:nvPr/>
        </p:nvSpPr>
        <p:spPr>
          <a:xfrm>
            <a:off x="5151315" y="2739091"/>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9" name="Oval 8">
            <a:extLst>
              <a:ext uri="{FF2B5EF4-FFF2-40B4-BE49-F238E27FC236}">
                <a16:creationId xmlns:a16="http://schemas.microsoft.com/office/drawing/2014/main" id="{A2D64B9C-BC7B-2C40-8B66-5001556E8755}"/>
              </a:ext>
            </a:extLst>
          </p:cNvPr>
          <p:cNvSpPr/>
          <p:nvPr/>
        </p:nvSpPr>
        <p:spPr>
          <a:xfrm>
            <a:off x="5151315" y="423655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0" name="Picture 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56873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966863"/>
            <a:ext cx="12192000" cy="3640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90000"/>
              </a:lnSpc>
            </a:pPr>
            <a:r>
              <a:rPr lang="en-US" sz="6500" b="1" dirty="0">
                <a:solidFill>
                  <a:schemeClr val="bg2"/>
                </a:solidFill>
                <a:latin typeface="Gilroy ExtraBold" charset="0"/>
                <a:ea typeface="Gilroy ExtraBold" charset="0"/>
                <a:cs typeface="Gilroy ExtraBold" charset="0"/>
              </a:rPr>
              <a:t>Thank you for joining </a:t>
            </a:r>
          </a:p>
          <a:p>
            <a:pPr algn="ctr">
              <a:lnSpc>
                <a:spcPct val="90000"/>
              </a:lnSpc>
            </a:pPr>
            <a:r>
              <a:rPr lang="en-US" sz="6500" b="1" dirty="0">
                <a:solidFill>
                  <a:schemeClr val="bg2"/>
                </a:solidFill>
                <a:latin typeface="Gilroy ExtraBold" charset="0"/>
                <a:ea typeface="Gilroy ExtraBold" charset="0"/>
                <a:cs typeface="Gilroy ExtraBold" charset="0"/>
              </a:rPr>
              <a:t>today’s webinar.</a:t>
            </a: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r>
              <a:rPr lang="en-US" sz="2400" dirty="0">
                <a:solidFill>
                  <a:schemeClr val="tx1"/>
                </a:solidFill>
                <a:latin typeface="Source Sans Pro" charset="0"/>
                <a:ea typeface="Source Sans Pro" charset="0"/>
                <a:cs typeface="Source Sans Pro" charset="0"/>
              </a:rPr>
              <a:t>Please fill out the survey below and give us </a:t>
            </a:r>
          </a:p>
          <a:p>
            <a:pPr algn="ctr"/>
            <a:r>
              <a:rPr lang="en-US" sz="2400" dirty="0">
                <a:solidFill>
                  <a:schemeClr val="tx1"/>
                </a:solidFill>
                <a:latin typeface="Source Sans Pro" charset="0"/>
                <a:ea typeface="Source Sans Pro" charset="0"/>
                <a:cs typeface="Source Sans Pro" charset="0"/>
              </a:rPr>
              <a:t>your feedback on today’s training.</a:t>
            </a:r>
          </a:p>
          <a:p>
            <a:pPr algn="ctr">
              <a:lnSpc>
                <a:spcPct val="80000"/>
              </a:lnSpc>
            </a:pPr>
            <a:endParaRPr lang="en-US" sz="2600" dirty="0">
              <a:solidFill>
                <a:schemeClr val="tx1"/>
              </a:solidFill>
              <a:latin typeface="Source Sans Pro" charset="0"/>
              <a:ea typeface="Source Sans Pro" charset="0"/>
              <a:cs typeface="Source Sans Pro" charset="0"/>
            </a:endParaRPr>
          </a:p>
        </p:txBody>
      </p:sp>
      <p:sp>
        <p:nvSpPr>
          <p:cNvPr id="11" name="Rectangle 10">
            <a:hlinkClick r:id="rId3"/>
          </p:cNvPr>
          <p:cNvSpPr/>
          <p:nvPr/>
        </p:nvSpPr>
        <p:spPr>
          <a:xfrm>
            <a:off x="4145726" y="5013507"/>
            <a:ext cx="3900548" cy="809534"/>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sz="2500" b="1" dirty="0" err="1">
                <a:solidFill>
                  <a:schemeClr val="tx1"/>
                </a:solidFill>
                <a:latin typeface="Gilroy ExtraBold" charset="0"/>
                <a:ea typeface="Gilroy ExtraBold" charset="0"/>
                <a:cs typeface="Gilroy ExtraBold" charset="0"/>
              </a:rPr>
              <a:t>bit.ly</a:t>
            </a:r>
            <a:r>
              <a:rPr lang="en-US" sz="2500" b="1" dirty="0">
                <a:solidFill>
                  <a:schemeClr val="tx1"/>
                </a:solidFill>
                <a:latin typeface="Gilroy ExtraBold" charset="0"/>
                <a:ea typeface="Gilroy ExtraBold" charset="0"/>
                <a:cs typeface="Gilroy ExtraBold" charset="0"/>
              </a:rPr>
              <a:t>/</a:t>
            </a:r>
            <a:r>
              <a:rPr lang="en-US" sz="2500" b="1" dirty="0" err="1">
                <a:solidFill>
                  <a:schemeClr val="tx1"/>
                </a:solidFill>
                <a:latin typeface="Gilroy ExtraBold" charset="0"/>
                <a:ea typeface="Gilroy ExtraBold" charset="0"/>
                <a:cs typeface="Gilroy ExtraBold" charset="0"/>
              </a:rPr>
              <a:t>AdvocacyBeliefs</a:t>
            </a:r>
            <a:endParaRPr lang="en-US" sz="2500" b="1" dirty="0">
              <a:solidFill>
                <a:schemeClr val="tx1"/>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652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2735" y="1201821"/>
            <a:ext cx="4371878" cy="1139671"/>
          </a:xfrm>
          <a:prstGeom prst="rect">
            <a:avLst/>
          </a:prstGeom>
          <a:noFill/>
        </p:spPr>
        <p:txBody>
          <a:bodyPr wrap="square" rtlCol="0">
            <a:spAutoFit/>
          </a:bodyPr>
          <a:lstStyle/>
          <a:p>
            <a:pPr>
              <a:lnSpc>
                <a:spcPct val="80000"/>
              </a:lnSpc>
            </a:pPr>
            <a:r>
              <a:rPr lang="en-US" sz="4200" b="1" dirty="0">
                <a:solidFill>
                  <a:srgbClr val="00B4DC"/>
                </a:solidFill>
                <a:latin typeface="Gilroy ExtraBold" charset="0"/>
                <a:ea typeface="Gilroy ExtraBold" charset="0"/>
                <a:cs typeface="Gilroy ExtraBold" charset="0"/>
              </a:rPr>
              <a:t>Tonight’s </a:t>
            </a:r>
          </a:p>
          <a:p>
            <a:pPr>
              <a:lnSpc>
                <a:spcPct val="80000"/>
              </a:lnSpc>
            </a:pPr>
            <a:r>
              <a:rPr lang="en-US" sz="4200" b="1" dirty="0">
                <a:solidFill>
                  <a:srgbClr val="00B4DC"/>
                </a:solidFill>
                <a:latin typeface="Gilroy ExtraBold" charset="0"/>
                <a:ea typeface="Gilroy ExtraBold" charset="0"/>
                <a:cs typeface="Gilroy ExtraBold" charset="0"/>
              </a:rPr>
              <a:t>agenda</a:t>
            </a:r>
          </a:p>
        </p:txBody>
      </p:sp>
      <p:graphicFrame>
        <p:nvGraphicFramePr>
          <p:cNvPr id="8" name="Table 7"/>
          <p:cNvGraphicFramePr>
            <a:graphicFrameLocks noGrp="1"/>
          </p:cNvGraphicFramePr>
          <p:nvPr>
            <p:extLst>
              <p:ext uri="{D42A27DB-BD31-4B8C-83A1-F6EECF244321}">
                <p14:modId xmlns:p14="http://schemas.microsoft.com/office/powerpoint/2010/main" val="1694064775"/>
              </p:ext>
            </p:extLst>
          </p:nvPr>
        </p:nvGraphicFramePr>
        <p:xfrm>
          <a:off x="5822060" y="1201821"/>
          <a:ext cx="5540883" cy="4114800"/>
        </p:xfrm>
        <a:graphic>
          <a:graphicData uri="http://schemas.openxmlformats.org/drawingml/2006/table">
            <a:tbl>
              <a:tblPr firstRow="1" bandRow="1">
                <a:tableStyleId>{5C22544A-7EE6-4342-B048-85BDC9FD1C3A}</a:tableStyleId>
              </a:tblPr>
              <a:tblGrid>
                <a:gridCol w="259956">
                  <a:extLst>
                    <a:ext uri="{9D8B030D-6E8A-4147-A177-3AD203B41FA5}">
                      <a16:colId xmlns:a16="http://schemas.microsoft.com/office/drawing/2014/main" val="20000"/>
                    </a:ext>
                  </a:extLst>
                </a:gridCol>
                <a:gridCol w="5280927">
                  <a:extLst>
                    <a:ext uri="{9D8B030D-6E8A-4147-A177-3AD203B41FA5}">
                      <a16:colId xmlns:a16="http://schemas.microsoft.com/office/drawing/2014/main" val="20001"/>
                    </a:ext>
                  </a:extLst>
                </a:gridCol>
              </a:tblGrid>
              <a:tr h="26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chemeClr val="tx1"/>
                        </a:solidFill>
                        <a:latin typeface="Source Sans Pro" charset="0"/>
                        <a:ea typeface="Source Sans Pro" charset="0"/>
                        <a:cs typeface="Source Sans Pro" charset="0"/>
                      </a:endParaRPr>
                    </a:p>
                  </a:txBody>
                  <a:tcPr anchor="ctr">
                    <a:solidFill>
                      <a:schemeClr val="bg1"/>
                    </a:solidFill>
                  </a:tcPr>
                </a:tc>
                <a:tc>
                  <a:txBody>
                    <a:bodyPr/>
                    <a:lstStyle/>
                    <a:p>
                      <a:r>
                        <a:rPr lang="en-US" sz="2200" b="1" dirty="0">
                          <a:solidFill>
                            <a:schemeClr val="tx1"/>
                          </a:solidFill>
                          <a:latin typeface="Source Sans Pro" charset="0"/>
                          <a:ea typeface="Source Sans Pro" charset="0"/>
                          <a:cs typeface="Source Sans Pro" charset="0"/>
                        </a:rPr>
                        <a:t>Welcome and Introductions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Local organizing examples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Expectations &amp; overview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Applying advocacy – problems and issues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Synthesis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Closing &amp; next steps </a:t>
                      </a:r>
                    </a:p>
                    <a:p>
                      <a:endParaRPr lang="en-US" sz="2200" b="0" dirty="0">
                        <a:solidFill>
                          <a:schemeClr val="tx1"/>
                        </a:solidFill>
                        <a:latin typeface="Source Sans Pro" charset="0"/>
                        <a:ea typeface="Source Sans Pro" charset="0"/>
                        <a:cs typeface="Source Sans Pro" charset="0"/>
                      </a:endParaRPr>
                    </a:p>
                  </a:txBody>
                  <a:tcPr anchor="ctr">
                    <a:solidFill>
                      <a:schemeClr val="bg1"/>
                    </a:solid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0966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0" y="3075845"/>
            <a:ext cx="12192000" cy="799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b="1" dirty="0">
                <a:solidFill>
                  <a:schemeClr val="bg2"/>
                </a:solidFill>
                <a:latin typeface="Gilroy ExtraBold" charset="0"/>
                <a:ea typeface="Gilroy ExtraBold" charset="0"/>
                <a:cs typeface="Gilroy ExtraBold" charset="0"/>
              </a:rPr>
              <a:t>Guided worksheet</a:t>
            </a:r>
          </a:p>
        </p:txBody>
      </p:sp>
      <p:pic>
        <p:nvPicPr>
          <p:cNvPr id="2" name="Picture 1" descr="noun_169164_cc.pn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5559"/>
          <a:stretch/>
        </p:blipFill>
        <p:spPr>
          <a:xfrm>
            <a:off x="5317739" y="1505276"/>
            <a:ext cx="1517562" cy="1281452"/>
          </a:xfrm>
          <a:prstGeom prst="rect">
            <a:avLst/>
          </a:prstGeom>
        </p:spPr>
      </p:pic>
      <p:sp>
        <p:nvSpPr>
          <p:cNvPr id="8" name="Rectangle 7">
            <a:hlinkClick r:id="rId5"/>
          </p:cNvPr>
          <p:cNvSpPr/>
          <p:nvPr/>
        </p:nvSpPr>
        <p:spPr>
          <a:xfrm>
            <a:off x="5013769" y="4945080"/>
            <a:ext cx="2125501" cy="587600"/>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b="1" dirty="0">
                <a:solidFill>
                  <a:schemeClr val="tx1"/>
                </a:solidFill>
                <a:latin typeface="Source Sans Pro" charset="0"/>
                <a:ea typeface="Source Sans Pro" charset="0"/>
                <a:cs typeface="Source Sans Pro" charset="0"/>
              </a:rPr>
              <a:t>BIT.LY HERE</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089" y="1081100"/>
            <a:ext cx="1201821" cy="1554079"/>
          </a:xfrm>
          <a:prstGeom prst="rect">
            <a:avLst/>
          </a:prstGeom>
        </p:spPr>
      </p:pic>
      <p:pic>
        <p:nvPicPr>
          <p:cNvPr id="6" name="Picture 5"/>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65652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p:cNvSpPr>
            <a:spLocks noChangeArrowheads="1"/>
          </p:cNvSpPr>
          <p:nvPr/>
        </p:nvSpPr>
        <p:spPr bwMode="auto">
          <a:xfrm>
            <a:off x="0" y="1904582"/>
            <a:ext cx="12192000" cy="3015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b="1" dirty="0">
                <a:solidFill>
                  <a:schemeClr val="bg1"/>
                </a:solidFill>
                <a:latin typeface="Gilroy ExtraBold" charset="0"/>
                <a:ea typeface="Gilroy ExtraBold" charset="0"/>
                <a:cs typeface="Gilroy ExtraBold" charset="0"/>
              </a:rPr>
              <a:t>When was the first time </a:t>
            </a:r>
          </a:p>
          <a:p>
            <a:pPr algn="ctr">
              <a:lnSpc>
                <a:spcPct val="80000"/>
              </a:lnSpc>
            </a:pPr>
            <a:r>
              <a:rPr lang="en-US" sz="6000" b="1" dirty="0">
                <a:solidFill>
                  <a:schemeClr val="bg1"/>
                </a:solidFill>
                <a:latin typeface="Gilroy ExtraBold" charset="0"/>
                <a:ea typeface="Gilroy ExtraBold" charset="0"/>
                <a:cs typeface="Gilroy ExtraBold" charset="0"/>
              </a:rPr>
              <a:t>you remember observing </a:t>
            </a:r>
          </a:p>
          <a:p>
            <a:pPr algn="ctr">
              <a:lnSpc>
                <a:spcPct val="80000"/>
              </a:lnSpc>
            </a:pPr>
            <a:r>
              <a:rPr lang="en-US" sz="6000" b="1" dirty="0">
                <a:solidFill>
                  <a:schemeClr val="bg1"/>
                </a:solidFill>
                <a:latin typeface="Gilroy ExtraBold" charset="0"/>
                <a:ea typeface="Gilroy ExtraBold" charset="0"/>
                <a:cs typeface="Gilroy ExtraBold" charset="0"/>
              </a:rPr>
              <a:t>your community change </a:t>
            </a:r>
          </a:p>
          <a:p>
            <a:pPr algn="ctr">
              <a:lnSpc>
                <a:spcPct val="80000"/>
              </a:lnSpc>
            </a:pPr>
            <a:r>
              <a:rPr lang="en-US" sz="6000" b="1" dirty="0">
                <a:solidFill>
                  <a:schemeClr val="bg1"/>
                </a:solidFill>
                <a:latin typeface="Gilroy ExtraBold" charset="0"/>
                <a:ea typeface="Gilroy ExtraBold" charset="0"/>
                <a:cs typeface="Gilroy ExtraBold" charset="0"/>
              </a:rPr>
              <a:t>for the better?</a:t>
            </a:r>
          </a:p>
        </p:txBody>
      </p:sp>
      <p:pic>
        <p:nvPicPr>
          <p:cNvPr id="3" name="Picture 2"/>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946494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p:nvPr/>
        </p:nvSpPr>
        <p:spPr>
          <a:xfrm>
            <a:off x="0" y="0"/>
            <a:ext cx="12192000" cy="6858000"/>
          </a:xfrm>
          <a:prstGeom prst="rect">
            <a:avLst/>
          </a:prstGeom>
          <a:solidFill>
            <a:srgbClr val="3D434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43" name="Shape 143"/>
          <p:cNvPicPr preferRelativeResize="0"/>
          <p:nvPr/>
        </p:nvPicPr>
        <p:blipFill rotWithShape="1">
          <a:blip r:embed="rId3">
            <a:alphaModFix amt="15000"/>
          </a:blip>
          <a:srcRect l="6099" t="21724" r="18317" b="14393"/>
          <a:stretch/>
        </p:blipFill>
        <p:spPr>
          <a:xfrm>
            <a:off x="0" y="24712"/>
            <a:ext cx="12192000" cy="6858000"/>
          </a:xfrm>
          <a:prstGeom prst="rect">
            <a:avLst/>
          </a:prstGeom>
          <a:noFill/>
          <a:ln>
            <a:noFill/>
          </a:ln>
        </p:spPr>
      </p:pic>
      <p:sp>
        <p:nvSpPr>
          <p:cNvPr id="144" name="Shape 144"/>
          <p:cNvSpPr txBox="1"/>
          <p:nvPr/>
        </p:nvSpPr>
        <p:spPr>
          <a:xfrm>
            <a:off x="0" y="1234208"/>
            <a:ext cx="12192000" cy="193899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000" b="1" spc="300" dirty="0">
                <a:solidFill>
                  <a:srgbClr val="FFFF00"/>
                </a:solidFill>
                <a:latin typeface="Gilroy ExtraBold" charset="0"/>
                <a:ea typeface="Gilroy ExtraBold" charset="0"/>
                <a:cs typeface="Gilroy ExtraBold" charset="0"/>
                <a:sym typeface="Arial"/>
              </a:rPr>
              <a:t>WE ARE OFA</a:t>
            </a:r>
          </a:p>
        </p:txBody>
      </p:sp>
      <p:sp>
        <p:nvSpPr>
          <p:cNvPr id="2" name="Rectangle 1"/>
          <p:cNvSpPr/>
          <p:nvPr/>
        </p:nvSpPr>
        <p:spPr>
          <a:xfrm>
            <a:off x="1399041" y="2499662"/>
            <a:ext cx="9393917" cy="2246769"/>
          </a:xfrm>
          <a:prstGeom prst="rect">
            <a:avLst/>
          </a:prstGeom>
        </p:spPr>
        <p:txBody>
          <a:bodyPr wrap="none">
            <a:spAutoFit/>
          </a:bodyPr>
          <a:lstStyle/>
          <a:p>
            <a:pPr lvl="0" algn="ctr">
              <a:buSzPct val="25000"/>
            </a:pPr>
            <a:r>
              <a:rPr lang="en-US" sz="7000" b="1" dirty="0">
                <a:solidFill>
                  <a:schemeClr val="lt1"/>
                </a:solidFill>
                <a:latin typeface="Gilroy ExtraBold" charset="0"/>
                <a:ea typeface="Gilroy ExtraBold" charset="0"/>
                <a:cs typeface="Gilroy ExtraBold" charset="0"/>
              </a:rPr>
              <a:t>Local Issue Advocacy </a:t>
            </a:r>
          </a:p>
          <a:p>
            <a:pPr lvl="0" algn="ctr">
              <a:buSzPct val="25000"/>
            </a:pPr>
            <a:r>
              <a:rPr lang="en-US" sz="7000" b="1" dirty="0">
                <a:solidFill>
                  <a:schemeClr val="lt1"/>
                </a:solidFill>
                <a:latin typeface="Gilroy ExtraBold" charset="0"/>
                <a:ea typeface="Gilroy ExtraBold" charset="0"/>
                <a:cs typeface="Gilroy ExtraBold" charset="0"/>
              </a:rPr>
              <a:t>Foundations</a:t>
            </a:r>
          </a:p>
        </p:txBody>
      </p:sp>
      <p:pic>
        <p:nvPicPr>
          <p:cNvPr id="6" name="Picture 5"/>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5822060" y="1201821"/>
          <a:ext cx="5540883" cy="4114800"/>
        </p:xfrm>
        <a:graphic>
          <a:graphicData uri="http://schemas.openxmlformats.org/drawingml/2006/table">
            <a:tbl>
              <a:tblPr firstRow="1" bandRow="1">
                <a:tableStyleId>{5C22544A-7EE6-4342-B048-85BDC9FD1C3A}</a:tableStyleId>
              </a:tblPr>
              <a:tblGrid>
                <a:gridCol w="259956">
                  <a:extLst>
                    <a:ext uri="{9D8B030D-6E8A-4147-A177-3AD203B41FA5}">
                      <a16:colId xmlns:a16="http://schemas.microsoft.com/office/drawing/2014/main" val="20000"/>
                    </a:ext>
                  </a:extLst>
                </a:gridCol>
                <a:gridCol w="5280927">
                  <a:extLst>
                    <a:ext uri="{9D8B030D-6E8A-4147-A177-3AD203B41FA5}">
                      <a16:colId xmlns:a16="http://schemas.microsoft.com/office/drawing/2014/main" val="20001"/>
                    </a:ext>
                  </a:extLst>
                </a:gridCol>
              </a:tblGrid>
              <a:tr h="26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chemeClr val="tx1"/>
                        </a:solidFill>
                        <a:latin typeface="Source Sans Pro" charset="0"/>
                        <a:ea typeface="Source Sans Pro" charset="0"/>
                        <a:cs typeface="Source Sans Pro" charset="0"/>
                      </a:endParaRPr>
                    </a:p>
                  </a:txBody>
                  <a:tcPr anchor="ctr">
                    <a:solidFill>
                      <a:schemeClr val="bg1"/>
                    </a:solidFill>
                  </a:tcPr>
                </a:tc>
                <a:tc>
                  <a:txBody>
                    <a:bodyPr/>
                    <a:lstStyle/>
                    <a:p>
                      <a:r>
                        <a:rPr lang="en-US" sz="2200" b="0" dirty="0">
                          <a:solidFill>
                            <a:schemeClr val="tx1"/>
                          </a:solidFill>
                          <a:latin typeface="Source Sans Pro" charset="0"/>
                          <a:ea typeface="Source Sans Pro" charset="0"/>
                          <a:cs typeface="Source Sans Pro" charset="0"/>
                        </a:rPr>
                        <a:t>Welcome and Introductions</a:t>
                      </a:r>
                    </a:p>
                    <a:p>
                      <a:endParaRPr lang="en-US" sz="2200" b="0" dirty="0">
                        <a:solidFill>
                          <a:schemeClr val="tx1"/>
                        </a:solidFill>
                        <a:latin typeface="Source Sans Pro" charset="0"/>
                        <a:ea typeface="Source Sans Pro" charset="0"/>
                        <a:cs typeface="Source Sans Pro" charset="0"/>
                      </a:endParaRPr>
                    </a:p>
                    <a:p>
                      <a:r>
                        <a:rPr lang="en-US" sz="2200" b="1" dirty="0">
                          <a:solidFill>
                            <a:schemeClr val="tx1"/>
                          </a:solidFill>
                          <a:latin typeface="Source Sans Pro" charset="0"/>
                          <a:ea typeface="Source Sans Pro" charset="0"/>
                          <a:cs typeface="Source Sans Pro" charset="0"/>
                        </a:rPr>
                        <a:t>Local organizing examples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Expectations &amp; overview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Applying advocacy – problems and issues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Synthesis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Closing &amp; next steps </a:t>
                      </a:r>
                    </a:p>
                    <a:p>
                      <a:endParaRPr lang="en-US" sz="2200" b="0" dirty="0">
                        <a:solidFill>
                          <a:schemeClr val="tx1"/>
                        </a:solidFill>
                        <a:latin typeface="Source Sans Pro" charset="0"/>
                        <a:ea typeface="Source Sans Pro" charset="0"/>
                        <a:cs typeface="Source Sans Pro" charset="0"/>
                      </a:endParaRPr>
                    </a:p>
                  </a:txBody>
                  <a:tcPr anchor="ctr">
                    <a:solidFill>
                      <a:schemeClr val="bg1"/>
                    </a:solidFill>
                  </a:tcPr>
                </a:tc>
                <a:extLst>
                  <a:ext uri="{0D108BD9-81ED-4DB2-BD59-A6C34878D82A}">
                    <a16:rowId xmlns:a16="http://schemas.microsoft.com/office/drawing/2014/main" val="10000"/>
                  </a:ext>
                </a:extLst>
              </a:tr>
            </a:tbl>
          </a:graphicData>
        </a:graphic>
      </p:graphicFrame>
      <p:sp>
        <p:nvSpPr>
          <p:cNvPr id="5" name="TextBox 4"/>
          <p:cNvSpPr txBox="1"/>
          <p:nvPr/>
        </p:nvSpPr>
        <p:spPr>
          <a:xfrm>
            <a:off x="1202735" y="1201821"/>
            <a:ext cx="4371878" cy="1139671"/>
          </a:xfrm>
          <a:prstGeom prst="rect">
            <a:avLst/>
          </a:prstGeom>
          <a:noFill/>
        </p:spPr>
        <p:txBody>
          <a:bodyPr wrap="square" rtlCol="0">
            <a:spAutoFit/>
          </a:bodyPr>
          <a:lstStyle/>
          <a:p>
            <a:pPr>
              <a:lnSpc>
                <a:spcPct val="80000"/>
              </a:lnSpc>
            </a:pPr>
            <a:r>
              <a:rPr lang="en-US" sz="4200" b="1" dirty="0">
                <a:solidFill>
                  <a:srgbClr val="00B4DC"/>
                </a:solidFill>
                <a:latin typeface="Gilroy ExtraBold" charset="0"/>
                <a:ea typeface="Gilroy ExtraBold" charset="0"/>
                <a:cs typeface="Gilroy ExtraBold" charset="0"/>
              </a:rPr>
              <a:t>Tonight’s </a:t>
            </a:r>
          </a:p>
          <a:p>
            <a:pPr>
              <a:lnSpc>
                <a:spcPct val="80000"/>
              </a:lnSpc>
            </a:pPr>
            <a:r>
              <a:rPr lang="en-US" sz="4200" b="1" dirty="0">
                <a:solidFill>
                  <a:srgbClr val="00B4DC"/>
                </a:solidFill>
                <a:latin typeface="Gilroy ExtraBold" charset="0"/>
                <a:ea typeface="Gilroy ExtraBold" charset="0"/>
                <a:cs typeface="Gilroy ExtraBold" charset="0"/>
              </a:rPr>
              <a:t>agenda</a:t>
            </a:r>
          </a:p>
        </p:txBody>
      </p:sp>
      <p:pic>
        <p:nvPicPr>
          <p:cNvPr id="9" name="Picture 8"/>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75163804"/>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11771</TotalTime>
  <Words>1545</Words>
  <Application>Microsoft Macintosh PowerPoint</Application>
  <PresentationFormat>Widescreen</PresentationFormat>
  <Paragraphs>330</Paragraphs>
  <Slides>40</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Gill Sans</vt:lpstr>
      <vt:lpstr>Gilroy ExtraBold</vt:lpstr>
      <vt:lpstr>Open Sans</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281</cp:revision>
  <dcterms:modified xsi:type="dcterms:W3CDTF">2019-03-03T00:29:17Z</dcterms:modified>
</cp:coreProperties>
</file>