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437" r:id="rId2"/>
    <p:sldId id="311" r:id="rId3"/>
    <p:sldId id="389" r:id="rId4"/>
    <p:sldId id="352" r:id="rId5"/>
    <p:sldId id="438" r:id="rId6"/>
    <p:sldId id="392" r:id="rId7"/>
    <p:sldId id="393" r:id="rId8"/>
    <p:sldId id="445" r:id="rId9"/>
    <p:sldId id="400" r:id="rId10"/>
    <p:sldId id="401" r:id="rId11"/>
    <p:sldId id="388" r:id="rId12"/>
    <p:sldId id="348" r:id="rId13"/>
    <p:sldId id="349" r:id="rId14"/>
    <p:sldId id="350" r:id="rId15"/>
    <p:sldId id="363" r:id="rId16"/>
    <p:sldId id="402" r:id="rId17"/>
    <p:sldId id="440" r:id="rId18"/>
    <p:sldId id="367" r:id="rId19"/>
    <p:sldId id="439" r:id="rId20"/>
    <p:sldId id="369" r:id="rId21"/>
    <p:sldId id="403" r:id="rId22"/>
    <p:sldId id="404" r:id="rId23"/>
    <p:sldId id="405" r:id="rId24"/>
    <p:sldId id="407" r:id="rId25"/>
    <p:sldId id="406" r:id="rId26"/>
    <p:sldId id="410" r:id="rId27"/>
    <p:sldId id="412" r:id="rId28"/>
    <p:sldId id="413" r:id="rId29"/>
    <p:sldId id="441" r:id="rId30"/>
    <p:sldId id="372" r:id="rId31"/>
    <p:sldId id="415" r:id="rId32"/>
    <p:sldId id="444" r:id="rId33"/>
    <p:sldId id="443" r:id="rId34"/>
    <p:sldId id="416" r:id="rId35"/>
    <p:sldId id="419" r:id="rId36"/>
    <p:sldId id="418" r:id="rId37"/>
    <p:sldId id="420" r:id="rId38"/>
    <p:sldId id="417" r:id="rId39"/>
    <p:sldId id="435" r:id="rId40"/>
    <p:sldId id="421" r:id="rId41"/>
    <p:sldId id="426" r:id="rId42"/>
    <p:sldId id="446" r:id="rId43"/>
    <p:sldId id="447" r:id="rId44"/>
    <p:sldId id="448" r:id="rId45"/>
    <p:sldId id="449" r:id="rId46"/>
    <p:sldId id="431" r:id="rId47"/>
    <p:sldId id="433" r:id="rId48"/>
    <p:sldId id="387" r:id="rId49"/>
    <p:sldId id="377" r:id="rId50"/>
    <p:sldId id="429" r:id="rId51"/>
    <p:sldId id="380" r:id="rId52"/>
    <p:sldId id="381" r:id="rId53"/>
    <p:sldId id="434"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03"/>
    <p:restoredTop sz="83772"/>
  </p:normalViewPr>
  <p:slideViewPr>
    <p:cSldViewPr snapToGrid="0" snapToObjects="1">
      <p:cViewPr varScale="1">
        <p:scale>
          <a:sx n="91" d="100"/>
          <a:sy n="91" d="100"/>
        </p:scale>
        <p:origin x="200" y="240"/>
      </p:cViewPr>
      <p:guideLst>
        <p:guide orient="horz" pos="2160"/>
        <p:guide pos="3840"/>
      </p:guideLst>
    </p:cSldViewPr>
  </p:slideViewPr>
  <p:notesTextViewPr>
    <p:cViewPr>
      <p:scale>
        <a:sx n="55" d="100"/>
        <a:sy n="5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A33B00-849F-3245-8377-FA8133F4C6E7}" type="datetimeFigureOut">
              <a:rPr lang="en-US" smtClean="0"/>
              <a:t>2/27/19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C4B64-BDA6-634E-BD2A-D5BD70F96A9C}" type="slidenum">
              <a:rPr lang="en-US" smtClean="0"/>
              <a:t>‹#›</a:t>
            </a:fld>
            <a:endParaRPr lang="en-US"/>
          </a:p>
        </p:txBody>
      </p:sp>
    </p:spTree>
    <p:extLst>
      <p:ext uri="{BB962C8B-B14F-4D97-AF65-F5344CB8AC3E}">
        <p14:creationId xmlns:p14="http://schemas.microsoft.com/office/powerpoint/2010/main" val="15773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a:t>/4.0/ or send a letter to Creative Commons, PO Box 1866, Mountain View, CA 94042, USA</a:t>
            </a:r>
            <a:endParaRPr lang="en-US" sz="1200" b="0" i="0" u="none" strike="noStrike" cap="none">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105007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993271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16</a:t>
            </a:fld>
            <a:endParaRPr lang="en-US"/>
          </a:p>
        </p:txBody>
      </p:sp>
    </p:spTree>
    <p:extLst>
      <p:ext uri="{BB962C8B-B14F-4D97-AF65-F5344CB8AC3E}">
        <p14:creationId xmlns:p14="http://schemas.microsoft.com/office/powerpoint/2010/main" val="775936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17</a:t>
            </a:fld>
            <a:endParaRPr lang="en-US"/>
          </a:p>
        </p:txBody>
      </p:sp>
    </p:spTree>
    <p:extLst>
      <p:ext uri="{BB962C8B-B14F-4D97-AF65-F5344CB8AC3E}">
        <p14:creationId xmlns:p14="http://schemas.microsoft.com/office/powerpoint/2010/main" val="1556244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902783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990952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20</a:t>
            </a:fld>
            <a:endParaRPr lang="en-US"/>
          </a:p>
        </p:txBody>
      </p:sp>
    </p:spTree>
    <p:extLst>
      <p:ext uri="{BB962C8B-B14F-4D97-AF65-F5344CB8AC3E}">
        <p14:creationId xmlns:p14="http://schemas.microsoft.com/office/powerpoint/2010/main" val="1790618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687817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559899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40289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32864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2</a:t>
            </a:fld>
            <a:endParaRPr lang="en-US"/>
          </a:p>
        </p:txBody>
      </p:sp>
    </p:spTree>
    <p:extLst>
      <p:ext uri="{BB962C8B-B14F-4D97-AF65-F5344CB8AC3E}">
        <p14:creationId xmlns:p14="http://schemas.microsoft.com/office/powerpoint/2010/main" val="920227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34</a:t>
            </a:fld>
            <a:endParaRPr lang="en-US"/>
          </a:p>
        </p:txBody>
      </p:sp>
    </p:spTree>
    <p:extLst>
      <p:ext uri="{BB962C8B-B14F-4D97-AF65-F5344CB8AC3E}">
        <p14:creationId xmlns:p14="http://schemas.microsoft.com/office/powerpoint/2010/main" val="1836794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35</a:t>
            </a:fld>
            <a:endParaRPr lang="en-US"/>
          </a:p>
        </p:txBody>
      </p:sp>
    </p:spTree>
    <p:extLst>
      <p:ext uri="{BB962C8B-B14F-4D97-AF65-F5344CB8AC3E}">
        <p14:creationId xmlns:p14="http://schemas.microsoft.com/office/powerpoint/2010/main" val="21099963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36</a:t>
            </a:fld>
            <a:endParaRPr lang="en-US"/>
          </a:p>
        </p:txBody>
      </p:sp>
    </p:spTree>
    <p:extLst>
      <p:ext uri="{BB962C8B-B14F-4D97-AF65-F5344CB8AC3E}">
        <p14:creationId xmlns:p14="http://schemas.microsoft.com/office/powerpoint/2010/main" val="2517272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37</a:t>
            </a:fld>
            <a:endParaRPr lang="en-US"/>
          </a:p>
        </p:txBody>
      </p:sp>
    </p:spTree>
    <p:extLst>
      <p:ext uri="{BB962C8B-B14F-4D97-AF65-F5344CB8AC3E}">
        <p14:creationId xmlns:p14="http://schemas.microsoft.com/office/powerpoint/2010/main" val="395894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597692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1415754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43</a:t>
            </a:fld>
            <a:endParaRPr lang="en-US"/>
          </a:p>
        </p:txBody>
      </p:sp>
    </p:spTree>
    <p:extLst>
      <p:ext uri="{BB962C8B-B14F-4D97-AF65-F5344CB8AC3E}">
        <p14:creationId xmlns:p14="http://schemas.microsoft.com/office/powerpoint/2010/main" val="1878815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44</a:t>
            </a:fld>
            <a:endParaRPr lang="en-US"/>
          </a:p>
        </p:txBody>
      </p:sp>
    </p:spTree>
    <p:extLst>
      <p:ext uri="{BB962C8B-B14F-4D97-AF65-F5344CB8AC3E}">
        <p14:creationId xmlns:p14="http://schemas.microsoft.com/office/powerpoint/2010/main" val="1332856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6C4B64-BDA6-634E-BD2A-D5BD70F96A9C}" type="slidenum">
              <a:rPr lang="en-US" smtClean="0"/>
              <a:t>45</a:t>
            </a:fld>
            <a:endParaRPr lang="en-US"/>
          </a:p>
        </p:txBody>
      </p:sp>
    </p:spTree>
    <p:extLst>
      <p:ext uri="{BB962C8B-B14F-4D97-AF65-F5344CB8AC3E}">
        <p14:creationId xmlns:p14="http://schemas.microsoft.com/office/powerpoint/2010/main" val="19829397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908720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7365007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48</a:t>
            </a:fld>
            <a:endParaRPr lang="en-US"/>
          </a:p>
        </p:txBody>
      </p:sp>
    </p:spTree>
    <p:extLst>
      <p:ext uri="{BB962C8B-B14F-4D97-AF65-F5344CB8AC3E}">
        <p14:creationId xmlns:p14="http://schemas.microsoft.com/office/powerpoint/2010/main" val="903398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897480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031376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5</a:t>
            </a:fld>
            <a:endParaRPr lang="en-US"/>
          </a:p>
        </p:txBody>
      </p:sp>
    </p:spTree>
    <p:extLst>
      <p:ext uri="{BB962C8B-B14F-4D97-AF65-F5344CB8AC3E}">
        <p14:creationId xmlns:p14="http://schemas.microsoft.com/office/powerpoint/2010/main" val="1118293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00:07</a:t>
            </a:r>
            <a:r>
              <a:rPr lang="en-US" b="1" baseline="0" dirty="0"/>
              <a:t> – 00:09 [2 min] – Ashley </a:t>
            </a:r>
          </a:p>
          <a:p>
            <a:endParaRPr lang="en-US" b="1" baseline="0" dirty="0"/>
          </a:p>
          <a:p>
            <a:pPr marL="0" marR="0" indent="0" algn="l" defTabSz="1300460" rtl="0" eaLnBrk="1" fontAlgn="auto" latinLnBrk="0" hangingPunct="1">
              <a:lnSpc>
                <a:spcPct val="100000"/>
              </a:lnSpc>
              <a:spcBef>
                <a:spcPts val="0"/>
              </a:spcBef>
              <a:spcAft>
                <a:spcPts val="0"/>
              </a:spcAft>
              <a:buClrTx/>
              <a:buSzTx/>
              <a:buFont typeface="Arial"/>
              <a:buNone/>
              <a:tabLst/>
              <a:defRPr/>
            </a:pPr>
            <a:r>
              <a:rPr lang="en-US" b="1" baseline="0" dirty="0"/>
              <a:t>[Broad Goals] </a:t>
            </a:r>
            <a:r>
              <a:rPr lang="en-US" b="0" baseline="0" dirty="0"/>
              <a:t>Present core goals of the Fellowship program.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b="0" baseline="0" dirty="0"/>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Today you are standing on the shoulders of giants – some of those giants are in the room today.</a:t>
            </a:r>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Fellowship program you will run has two core goals:</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Coach and train new organizers – the program identifies people who want to earn introductory level organizing skills. Throughout the program they learn tactics and strategies to organize effectively. Many Fellows go on to organize as volunteer leaders with OFA or other organizations. Others become professional organizers. Regardless of where they go next, the program gives them a broad view of organizing. </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second goal is to grow and support chapter structure. If the day after the program ends  the fellows are not part of your chapter, or they did not help the chapter meet its goals, then the program failed to meet an important goal. Today you will focus a lot on how to make sure you are running a program that not only trains high quality Fellows, but also helps your chapter meet its goals. </a:t>
            </a:r>
          </a:p>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8</a:t>
            </a:fld>
            <a:endParaRPr lang="en-US"/>
          </a:p>
        </p:txBody>
      </p:sp>
    </p:spTree>
    <p:extLst>
      <p:ext uri="{BB962C8B-B14F-4D97-AF65-F5344CB8AC3E}">
        <p14:creationId xmlns:p14="http://schemas.microsoft.com/office/powerpoint/2010/main" val="161414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736157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13</a:t>
            </a:fld>
            <a:endParaRPr lang="en-US"/>
          </a:p>
        </p:txBody>
      </p:sp>
    </p:spTree>
    <p:extLst>
      <p:ext uri="{BB962C8B-B14F-4D97-AF65-F5344CB8AC3E}">
        <p14:creationId xmlns:p14="http://schemas.microsoft.com/office/powerpoint/2010/main" val="1804195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14</a:t>
            </a:fld>
            <a:endParaRPr lang="en-US"/>
          </a:p>
        </p:txBody>
      </p:sp>
    </p:spTree>
    <p:extLst>
      <p:ext uri="{BB962C8B-B14F-4D97-AF65-F5344CB8AC3E}">
        <p14:creationId xmlns:p14="http://schemas.microsoft.com/office/powerpoint/2010/main" val="1421799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6D873-74C2-2640-B9AD-918029F598DE}"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495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492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6D873-74C2-2640-B9AD-918029F598DE}"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6D873-74C2-2640-B9AD-918029F598DE}"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6D873-74C2-2640-B9AD-918029F598DE}" type="datetimeFigureOut">
              <a:rPr lang="en-US" smtClean="0"/>
              <a:t>2/27/19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6D873-74C2-2640-B9AD-918029F598DE}" type="datetimeFigureOut">
              <a:rPr lang="en-US" smtClean="0"/>
              <a:t>2/27/19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D873-74C2-2640-B9AD-918029F598DE}" type="datetimeFigureOut">
              <a:rPr lang="en-US" smtClean="0"/>
              <a:t>2/27/19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D873-74C2-2640-B9AD-918029F598DE}" type="datetimeFigureOut">
              <a:rPr lang="en-US" smtClean="0"/>
              <a:t>2/27/19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39DEE-8339-8A4A-9908-442819D15C5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 id="214748366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1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png"/></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 y="1135552"/>
            <a:ext cx="12192000" cy="2400657"/>
          </a:xfrm>
          <a:prstGeom prst="rect">
            <a:avLst/>
          </a:prstGeom>
          <a:noFill/>
        </p:spPr>
        <p:txBody>
          <a:bodyPr wrap="square" rtlCol="0">
            <a:spAutoFit/>
          </a:bodyPr>
          <a:lstStyle/>
          <a:p>
            <a:pPr algn="ctr"/>
            <a:r>
              <a:rPr lang="en-US" sz="15000" b="1" dirty="0">
                <a:solidFill>
                  <a:srgbClr val="FFFFFF"/>
                </a:solidFill>
                <a:latin typeface="Gilroy ExtraBold" charset="0"/>
                <a:ea typeface="Gilroy ExtraBold" charset="0"/>
                <a:cs typeface="Gilroy ExtraBold" charset="0"/>
              </a:rPr>
              <a:t>Welcome</a:t>
            </a:r>
          </a:p>
        </p:txBody>
      </p:sp>
      <p:pic>
        <p:nvPicPr>
          <p:cNvPr id="11" name="Picture 10"/>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Rectangle 3"/>
          <p:cNvSpPr/>
          <p:nvPr/>
        </p:nvSpPr>
        <p:spPr>
          <a:xfrm>
            <a:off x="1632470" y="3320765"/>
            <a:ext cx="8927059" cy="430887"/>
          </a:xfrm>
          <a:prstGeom prst="rect">
            <a:avLst/>
          </a:prstGeom>
        </p:spPr>
        <p:txBody>
          <a:bodyPr wrap="square" lIns="0" tIns="0" rIns="0" bIns="0" anchor="t">
            <a:spAutoFit/>
          </a:bodyPr>
          <a:lstStyle/>
          <a:p>
            <a:pPr algn="ctr"/>
            <a:r>
              <a:rPr lang="en-US" sz="2800" b="1" dirty="0">
                <a:solidFill>
                  <a:srgbClr val="00B3DC"/>
                </a:solidFill>
                <a:latin typeface="Gilroy ExtraBold" charset="0"/>
                <a:ea typeface="Gilroy ExtraBold" charset="0"/>
                <a:cs typeface="Gilroy ExtraBold" charset="0"/>
              </a:rPr>
              <a:t> Fall 2017 Campus Organizing Academy</a:t>
            </a:r>
          </a:p>
        </p:txBody>
      </p:sp>
      <p:sp>
        <p:nvSpPr>
          <p:cNvPr id="2" name="Rectangle 1"/>
          <p:cNvSpPr/>
          <p:nvPr/>
        </p:nvSpPr>
        <p:spPr>
          <a:xfrm>
            <a:off x="1998564" y="5105764"/>
            <a:ext cx="8194872" cy="584775"/>
          </a:xfrm>
          <a:prstGeom prst="rect">
            <a:avLst/>
          </a:prstGeom>
        </p:spPr>
        <p:txBody>
          <a:bodyPr wrap="none">
            <a:spAutoFit/>
          </a:bodyPr>
          <a:lstStyle/>
          <a:p>
            <a:pPr algn="ctr"/>
            <a:r>
              <a:rPr lang="en-US" sz="3200" b="1" dirty="0">
                <a:solidFill>
                  <a:srgbClr val="FFFFFF"/>
                </a:solidFill>
                <a:latin typeface="Gilroy ExtraBold" charset="0"/>
                <a:ea typeface="Gilroy ExtraBold" charset="0"/>
                <a:cs typeface="Gilroy ExtraBold" charset="0"/>
              </a:rPr>
              <a:t>We’ll get started at 8:00 pm Eastern Time</a:t>
            </a:r>
          </a:p>
        </p:txBody>
      </p:sp>
      <p:pic>
        <p:nvPicPr>
          <p:cNvPr id="6" name="Picture 5" descr="A drawing of a face&#10;&#10;Description automatically generated">
            <a:extLst>
              <a:ext uri="{FF2B5EF4-FFF2-40B4-BE49-F238E27FC236}">
                <a16:creationId xmlns:a16="http://schemas.microsoft.com/office/drawing/2014/main" id="{DFD65FC8-2C1A-D240-B938-0B3D72C0B87B}"/>
              </a:ext>
            </a:extLst>
          </p:cNvPr>
          <p:cNvPicPr>
            <a:picLocks noChangeAspect="1"/>
          </p:cNvPicPr>
          <p:nvPr/>
        </p:nvPicPr>
        <p:blipFill>
          <a:blip r:embed="rId4"/>
          <a:stretch>
            <a:fillRect/>
          </a:stretch>
        </p:blipFill>
        <p:spPr>
          <a:xfrm>
            <a:off x="514349" y="6251332"/>
            <a:ext cx="1219200" cy="419100"/>
          </a:xfrm>
          <a:prstGeom prst="rect">
            <a:avLst/>
          </a:prstGeom>
        </p:spPr>
      </p:pic>
    </p:spTree>
    <p:extLst>
      <p:ext uri="{BB962C8B-B14F-4D97-AF65-F5344CB8AC3E}">
        <p14:creationId xmlns:p14="http://schemas.microsoft.com/office/powerpoint/2010/main" val="747598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40101" y="2826514"/>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Questions?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791598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813884"/>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Katie Robbins</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0" y="3829547"/>
            <a:ext cx="12192000" cy="523220"/>
          </a:xfrm>
          <a:prstGeom prst="rect">
            <a:avLst/>
          </a:prstGeom>
          <a:noFill/>
        </p:spPr>
        <p:txBody>
          <a:bodyPr wrap="square" rtlCol="0">
            <a:spAutoFit/>
          </a:bodyPr>
          <a:lstStyle/>
          <a:p>
            <a:pPr algn="ctr"/>
            <a:r>
              <a:rPr lang="en-US" sz="2800" dirty="0">
                <a:solidFill>
                  <a:schemeClr val="bg2"/>
                </a:solidFill>
                <a:latin typeface="Source Sans Pro" charset="0"/>
                <a:ea typeface="Source Sans Pro" charset="0"/>
                <a:cs typeface="Source Sans Pro" charset="0"/>
              </a:rPr>
              <a:t>Regional Organizing Manager</a:t>
            </a:r>
          </a:p>
        </p:txBody>
      </p:sp>
    </p:spTree>
    <p:extLst>
      <p:ext uri="{BB962C8B-B14F-4D97-AF65-F5344CB8AC3E}">
        <p14:creationId xmlns:p14="http://schemas.microsoft.com/office/powerpoint/2010/main" val="1790032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chemeClr val="bg1"/>
                </a:solidFill>
                <a:latin typeface="Gilroy ExtraBold" charset="0"/>
                <a:ea typeface="Gilroy ExtraBold" charset="0"/>
                <a:cs typeface="Gilroy ExtraBold" charset="0"/>
              </a:rPr>
              <a:t>Meet each other!</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973173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a:off x="4916983" y="2356412"/>
            <a:ext cx="5997944" cy="1965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Things to share:</a:t>
            </a:r>
          </a:p>
          <a:p>
            <a:endParaRPr lang="en-US" altLang="en-US" sz="2500" dirty="0">
              <a:solidFill>
                <a:schemeClr val="tx1"/>
              </a:solidFill>
              <a:latin typeface="Source Sans Pro" charset="0"/>
              <a:ea typeface="Source Sans Pro" charset="0"/>
              <a:cs typeface="Source Sans Pro" charset="0"/>
            </a:endParaRPr>
          </a:p>
          <a:p>
            <a:pPr marL="457200" indent="-457200">
              <a:buAutoNum type="arabicPeriod"/>
            </a:pPr>
            <a:r>
              <a:rPr lang="en-US" altLang="en-US" sz="2500" dirty="0">
                <a:solidFill>
                  <a:schemeClr val="tx1"/>
                </a:solidFill>
                <a:latin typeface="Source Sans Pro" charset="0"/>
                <a:ea typeface="Source Sans Pro" charset="0"/>
                <a:cs typeface="Source Sans Pro" charset="0"/>
              </a:rPr>
              <a:t>Name and where you’re from</a:t>
            </a:r>
          </a:p>
          <a:p>
            <a:pPr marL="457200" indent="-457200">
              <a:buAutoNum type="arabicPeriod"/>
            </a:pPr>
            <a:r>
              <a:rPr lang="en-US" altLang="en-US" sz="2500" dirty="0">
                <a:solidFill>
                  <a:schemeClr val="tx1"/>
                </a:solidFill>
                <a:latin typeface="Source Sans Pro" charset="0"/>
                <a:ea typeface="Source Sans Pro" charset="0"/>
                <a:cs typeface="Source Sans Pro" charset="0"/>
              </a:rPr>
              <a:t>School you’re attending</a:t>
            </a:r>
          </a:p>
          <a:p>
            <a:pPr marL="457200" indent="-457200">
              <a:buAutoNum type="arabicPeriod"/>
            </a:pPr>
            <a:r>
              <a:rPr lang="en-US" altLang="en-US" sz="2500" dirty="0">
                <a:solidFill>
                  <a:schemeClr val="tx1"/>
                </a:solidFill>
                <a:latin typeface="Source Sans Pro" charset="0"/>
                <a:ea typeface="Source Sans Pro" charset="0"/>
                <a:cs typeface="Source Sans Pro" charset="0"/>
              </a:rPr>
              <a:t>A big goal you have for this year</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983" y="1470667"/>
            <a:ext cx="674609" cy="554619"/>
          </a:xfrm>
          <a:prstGeom prst="rect">
            <a:avLst/>
          </a:prstGeom>
        </p:spPr>
      </p:pic>
      <p:pic>
        <p:nvPicPr>
          <p:cNvPr id="17" name="Picture 1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9" name="Rectangle 8"/>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8 minutes</a:t>
            </a:r>
          </a:p>
        </p:txBody>
      </p:sp>
      <p:sp>
        <p:nvSpPr>
          <p:cNvPr id="6" name="TextBox 5"/>
          <p:cNvSpPr txBox="1"/>
          <p:nvPr/>
        </p:nvSpPr>
        <p:spPr>
          <a:xfrm>
            <a:off x="1006998" y="2090690"/>
            <a:ext cx="1571264"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Small groups</a:t>
            </a:r>
          </a:p>
        </p:txBody>
      </p:sp>
    </p:spTree>
    <p:extLst>
      <p:ext uri="{BB962C8B-B14F-4D97-AF65-F5344CB8AC3E}">
        <p14:creationId xmlns:p14="http://schemas.microsoft.com/office/powerpoint/2010/main" val="1201175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773514"/>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Debrief</a:t>
            </a:r>
          </a:p>
        </p:txBody>
      </p:sp>
      <p:sp>
        <p:nvSpPr>
          <p:cNvPr id="15" name="TextBox 14">
            <a:hlinkClick r:id="rId3"/>
          </p:cNvPr>
          <p:cNvSpPr txBox="1"/>
          <p:nvPr/>
        </p:nvSpPr>
        <p:spPr>
          <a:xfrm>
            <a:off x="3122752" y="5330546"/>
            <a:ext cx="5946496"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Raise your hand or type in the chat box</a:t>
            </a:r>
            <a:endParaRPr lang="en-US" sz="2500" dirty="0">
              <a:solidFill>
                <a:srgbClr val="ED5340"/>
              </a:solidFill>
              <a:latin typeface="Source Sans Pro" charset="0"/>
              <a:ea typeface="Source Sans Pro" charset="0"/>
              <a:cs typeface="Source Sans Pro" charset="0"/>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916" y="4620743"/>
            <a:ext cx="870168" cy="585755"/>
          </a:xfrm>
          <a:prstGeom prst="rect">
            <a:avLst/>
          </a:prstGeom>
        </p:spPr>
      </p:pic>
      <p:pic>
        <p:nvPicPr>
          <p:cNvPr id="10" name="Picture 9"/>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70683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0121" y="2376809"/>
            <a:ext cx="12192000" cy="1938992"/>
          </a:xfrm>
          <a:prstGeom prst="rect">
            <a:avLst/>
          </a:prstGeom>
          <a:noFill/>
        </p:spPr>
        <p:txBody>
          <a:bodyPr wrap="square" rtlCol="0">
            <a:spAutoFit/>
          </a:bodyPr>
          <a:lstStyle/>
          <a:p>
            <a:pPr algn="ctr"/>
            <a:r>
              <a:rPr lang="en-US" sz="6000" b="1">
                <a:solidFill>
                  <a:srgbClr val="FFFFFF"/>
                </a:solidFill>
                <a:latin typeface="Gilroy ExtraBold" charset="0"/>
                <a:ea typeface="Gilroy ExtraBold" charset="0"/>
                <a:cs typeface="Gilroy ExtraBold" charset="0"/>
              </a:rPr>
              <a:t>Achieving big </a:t>
            </a:r>
            <a:r>
              <a:rPr lang="en-US" sz="6000" b="1" dirty="0">
                <a:solidFill>
                  <a:srgbClr val="FFFFFF"/>
                </a:solidFill>
                <a:latin typeface="Gilroy ExtraBold" charset="0"/>
                <a:ea typeface="Gilroy ExtraBold" charset="0"/>
                <a:cs typeface="Gilroy ExtraBold" charset="0"/>
              </a:rPr>
              <a:t>g</a:t>
            </a:r>
            <a:r>
              <a:rPr lang="en-US" sz="6000" b="1">
                <a:solidFill>
                  <a:srgbClr val="FFFFFF"/>
                </a:solidFill>
                <a:latin typeface="Gilroy ExtraBold" charset="0"/>
                <a:ea typeface="Gilroy ExtraBold" charset="0"/>
                <a:cs typeface="Gilroy ExtraBold" charset="0"/>
              </a:rPr>
              <a:t>oals</a:t>
            </a:r>
            <a:r>
              <a:rPr lang="en-US" sz="6000" b="1" dirty="0">
                <a:solidFill>
                  <a:srgbClr val="FFFFFF"/>
                </a:solidFill>
                <a:latin typeface="Gilroy ExtraBold" charset="0"/>
                <a:ea typeface="Gilroy ExtraBold" charset="0"/>
                <a:cs typeface="Gilroy ExtraBold" charset="0"/>
              </a:rPr>
              <a:t>: </a:t>
            </a:r>
          </a:p>
          <a:p>
            <a:pPr algn="ctr"/>
            <a:r>
              <a:rPr lang="en-US" sz="6000" b="1" dirty="0">
                <a:solidFill>
                  <a:schemeClr val="tx2"/>
                </a:solidFill>
                <a:latin typeface="Gilroy ExtraBold" charset="0"/>
                <a:ea typeface="Gilroy ExtraBold" charset="0"/>
                <a:cs typeface="Gilroy ExtraBold" charset="0"/>
              </a:rPr>
              <a:t>Case studies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37320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379"/>
            <a:ext cx="12192000" cy="6870379"/>
          </a:xfrm>
          <a:prstGeom prst="rect">
            <a:avLst/>
          </a:prstGeom>
          <a:gradFill>
            <a:gsLst>
              <a:gs pos="0">
                <a:schemeClr val="tx2">
                  <a:lumMod val="40000"/>
                  <a:lumOff val="60000"/>
                </a:schemeClr>
              </a:gs>
              <a:gs pos="100000">
                <a:schemeClr val="tx2"/>
              </a:gs>
              <a:gs pos="59000">
                <a:schemeClr val="bg2"/>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alphaModFix amt="35000"/>
          </a:blip>
          <a:srcRect l="34595" t="-399" r="31155" b="399"/>
          <a:stretch/>
        </p:blipFill>
        <p:spPr>
          <a:xfrm>
            <a:off x="3994773" y="-39861"/>
            <a:ext cx="4224834" cy="6922732"/>
          </a:xfrm>
          <a:prstGeom prst="rect">
            <a:avLst/>
          </a:prstGeom>
        </p:spPr>
      </p:pic>
      <p:pic>
        <p:nvPicPr>
          <p:cNvPr id="2" name="Picture 1"/>
          <p:cNvPicPr>
            <a:picLocks noChangeAspect="1"/>
          </p:cNvPicPr>
          <p:nvPr/>
        </p:nvPicPr>
        <p:blipFill rotWithShape="1">
          <a:blip r:embed="rId4">
            <a:alphaModFix amt="35000"/>
          </a:blip>
          <a:srcRect l="19144" t="358" r="11778" b="9893"/>
          <a:stretch/>
        </p:blipFill>
        <p:spPr>
          <a:xfrm>
            <a:off x="0" y="-9881"/>
            <a:ext cx="3994773" cy="6920234"/>
          </a:xfrm>
          <a:prstGeom prst="rect">
            <a:avLst/>
          </a:prstGeom>
        </p:spPr>
      </p:pic>
      <p:pic>
        <p:nvPicPr>
          <p:cNvPr id="15" name="Picture 14"/>
          <p:cNvPicPr>
            <a:picLocks noChangeAspect="1"/>
          </p:cNvPicPr>
          <p:nvPr/>
        </p:nvPicPr>
        <p:blipFill rotWithShape="1">
          <a:blip r:embed="rId5">
            <a:alphaModFix amt="35000"/>
          </a:blip>
          <a:srcRect l="10819" r="13516"/>
          <a:stretch/>
        </p:blipFill>
        <p:spPr>
          <a:xfrm>
            <a:off x="8219606" y="14990"/>
            <a:ext cx="3972394" cy="6858000"/>
          </a:xfrm>
          <a:prstGeom prst="rect">
            <a:avLst/>
          </a:prstGeom>
        </p:spPr>
      </p:pic>
    </p:spTree>
    <p:extLst>
      <p:ext uri="{BB962C8B-B14F-4D97-AF65-F5344CB8AC3E}">
        <p14:creationId xmlns:p14="http://schemas.microsoft.com/office/powerpoint/2010/main" val="1338470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12379"/>
            <a:ext cx="12192000" cy="6870379"/>
          </a:xfrm>
          <a:prstGeom prst="rect">
            <a:avLst/>
          </a:prstGeom>
          <a:gradFill>
            <a:gsLst>
              <a:gs pos="0">
                <a:schemeClr val="tx2">
                  <a:lumMod val="40000"/>
                  <a:lumOff val="60000"/>
                </a:schemeClr>
              </a:gs>
              <a:gs pos="100000">
                <a:schemeClr val="tx2"/>
              </a:gs>
              <a:gs pos="59000">
                <a:schemeClr val="bg2"/>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alphaModFix amt="35000"/>
          </a:blip>
          <a:srcRect l="34595" t="-399" r="31155" b="399"/>
          <a:stretch/>
        </p:blipFill>
        <p:spPr>
          <a:xfrm>
            <a:off x="3994773" y="-39861"/>
            <a:ext cx="4224834" cy="6922732"/>
          </a:xfrm>
          <a:prstGeom prst="rect">
            <a:avLst/>
          </a:prstGeom>
        </p:spPr>
      </p:pic>
      <p:pic>
        <p:nvPicPr>
          <p:cNvPr id="2" name="Picture 1"/>
          <p:cNvPicPr>
            <a:picLocks noChangeAspect="1"/>
          </p:cNvPicPr>
          <p:nvPr/>
        </p:nvPicPr>
        <p:blipFill rotWithShape="1">
          <a:blip r:embed="rId4">
            <a:alphaModFix amt="35000"/>
          </a:blip>
          <a:srcRect l="19144" t="358" r="11778" b="9893"/>
          <a:stretch/>
        </p:blipFill>
        <p:spPr>
          <a:xfrm>
            <a:off x="0" y="-9881"/>
            <a:ext cx="3994773" cy="6920234"/>
          </a:xfrm>
          <a:prstGeom prst="rect">
            <a:avLst/>
          </a:prstGeom>
        </p:spPr>
      </p:pic>
      <p:pic>
        <p:nvPicPr>
          <p:cNvPr id="15" name="Picture 14"/>
          <p:cNvPicPr>
            <a:picLocks noChangeAspect="1"/>
          </p:cNvPicPr>
          <p:nvPr/>
        </p:nvPicPr>
        <p:blipFill rotWithShape="1">
          <a:blip r:embed="rId5">
            <a:alphaModFix amt="35000"/>
          </a:blip>
          <a:srcRect l="10819" r="13516"/>
          <a:stretch/>
        </p:blipFill>
        <p:spPr>
          <a:xfrm>
            <a:off x="8219606" y="14990"/>
            <a:ext cx="3972394" cy="6858000"/>
          </a:xfrm>
          <a:prstGeom prst="rect">
            <a:avLst/>
          </a:prstGeom>
        </p:spPr>
      </p:pic>
      <p:sp>
        <p:nvSpPr>
          <p:cNvPr id="6" name="TextBox 5"/>
          <p:cNvSpPr txBox="1"/>
          <p:nvPr/>
        </p:nvSpPr>
        <p:spPr>
          <a:xfrm>
            <a:off x="1310263" y="5877011"/>
            <a:ext cx="1657789" cy="461665"/>
          </a:xfrm>
          <a:prstGeom prst="rect">
            <a:avLst/>
          </a:prstGeom>
          <a:noFill/>
        </p:spPr>
        <p:txBody>
          <a:bodyPr wrap="square" rtlCol="0">
            <a:spAutoFit/>
          </a:bodyPr>
          <a:lstStyle/>
          <a:p>
            <a:pPr lvl="0"/>
            <a:r>
              <a:rPr lang="en-US" sz="2400" b="1" dirty="0">
                <a:solidFill>
                  <a:schemeClr val="bg1"/>
                </a:solidFill>
                <a:latin typeface="Source Sans Pro" charset="0"/>
                <a:ea typeface="Source Sans Pro" charset="0"/>
                <a:cs typeface="Source Sans Pro" charset="0"/>
              </a:rPr>
              <a:t>Learning</a:t>
            </a:r>
          </a:p>
        </p:txBody>
      </p:sp>
      <p:sp>
        <p:nvSpPr>
          <p:cNvPr id="7" name="TextBox 6"/>
          <p:cNvSpPr txBox="1"/>
          <p:nvPr/>
        </p:nvSpPr>
        <p:spPr>
          <a:xfrm>
            <a:off x="5006572" y="5877010"/>
            <a:ext cx="2655409" cy="461665"/>
          </a:xfrm>
          <a:prstGeom prst="rect">
            <a:avLst/>
          </a:prstGeom>
          <a:noFill/>
        </p:spPr>
        <p:txBody>
          <a:bodyPr wrap="square" rtlCol="0">
            <a:spAutoFit/>
          </a:bodyPr>
          <a:lstStyle/>
          <a:p>
            <a:pPr lvl="0"/>
            <a:r>
              <a:rPr lang="en-US" sz="2400" b="1">
                <a:solidFill>
                  <a:schemeClr val="bg1"/>
                </a:solidFill>
                <a:latin typeface="Source Sans Pro" charset="0"/>
                <a:ea typeface="Source Sans Pro" charset="0"/>
                <a:cs typeface="Source Sans Pro" charset="0"/>
              </a:rPr>
              <a:t>Determination</a:t>
            </a:r>
            <a:endParaRPr lang="en-US" sz="2400" b="1" dirty="0">
              <a:solidFill>
                <a:schemeClr val="bg1"/>
              </a:solidFill>
              <a:latin typeface="Source Sans Pro" charset="0"/>
              <a:ea typeface="Source Sans Pro" charset="0"/>
              <a:cs typeface="Source Sans Pro" charset="0"/>
            </a:endParaRPr>
          </a:p>
        </p:txBody>
      </p:sp>
      <p:sp>
        <p:nvSpPr>
          <p:cNvPr id="8" name="TextBox 7"/>
          <p:cNvSpPr txBox="1"/>
          <p:nvPr/>
        </p:nvSpPr>
        <p:spPr>
          <a:xfrm>
            <a:off x="9706041" y="5892866"/>
            <a:ext cx="1205752" cy="461665"/>
          </a:xfrm>
          <a:prstGeom prst="rect">
            <a:avLst/>
          </a:prstGeom>
          <a:noFill/>
        </p:spPr>
        <p:txBody>
          <a:bodyPr wrap="square" rtlCol="0">
            <a:spAutoFit/>
          </a:bodyPr>
          <a:lstStyle/>
          <a:p>
            <a:pPr lvl="0"/>
            <a:r>
              <a:rPr lang="en-US" sz="2400" b="1">
                <a:solidFill>
                  <a:schemeClr val="bg1"/>
                </a:solidFill>
                <a:latin typeface="Source Sans Pro" charset="0"/>
                <a:ea typeface="Source Sans Pro" charset="0"/>
                <a:cs typeface="Source Sans Pro" charset="0"/>
              </a:rPr>
              <a:t>Vision</a:t>
            </a:r>
            <a:endParaRPr lang="en-US" sz="2400" b="1" dirty="0">
              <a:solidFill>
                <a:schemeClr val="bg1"/>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15304318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What are your examples?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5295457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Setting the right goal</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42120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7000"/>
          </a:blip>
          <a:stretch>
            <a:fillRect/>
          </a:stretch>
        </p:blipFill>
        <p:spPr>
          <a:xfrm>
            <a:off x="40101" y="-1218687"/>
            <a:ext cx="12183983" cy="8090403"/>
          </a:xfrm>
          <a:prstGeom prst="rect">
            <a:avLst/>
          </a:prstGeom>
        </p:spPr>
      </p:pic>
      <p:sp>
        <p:nvSpPr>
          <p:cNvPr id="9" name="TextBox 8"/>
          <p:cNvSpPr txBox="1"/>
          <p:nvPr/>
        </p:nvSpPr>
        <p:spPr>
          <a:xfrm>
            <a:off x="144379" y="1942554"/>
            <a:ext cx="12192000" cy="1938992"/>
          </a:xfrm>
          <a:prstGeom prst="rect">
            <a:avLst/>
          </a:prstGeom>
          <a:noFill/>
        </p:spPr>
        <p:txBody>
          <a:bodyPr wrap="square" rtlCol="0">
            <a:spAutoFit/>
          </a:bodyPr>
          <a:lstStyle/>
          <a:p>
            <a:pPr algn="ctr"/>
            <a:r>
              <a:rPr lang="en-US" sz="6000" b="1" dirty="0">
                <a:solidFill>
                  <a:schemeClr val="bg1"/>
                </a:solidFill>
                <a:latin typeface="Gilroy ExtraBold" charset="0"/>
                <a:ea typeface="Gilroy ExtraBold" charset="0"/>
                <a:cs typeface="Gilroy ExtraBold" charset="0"/>
              </a:rPr>
              <a:t>OFA Campus Organizing Academy</a:t>
            </a:r>
          </a:p>
        </p:txBody>
      </p:sp>
      <p:sp>
        <p:nvSpPr>
          <p:cNvPr id="4" name="TextBox 3"/>
          <p:cNvSpPr txBox="1"/>
          <p:nvPr/>
        </p:nvSpPr>
        <p:spPr>
          <a:xfrm>
            <a:off x="0" y="3881546"/>
            <a:ext cx="12192000" cy="954107"/>
          </a:xfrm>
          <a:prstGeom prst="rect">
            <a:avLst/>
          </a:prstGeom>
          <a:noFill/>
        </p:spPr>
        <p:txBody>
          <a:bodyPr wrap="square" rtlCol="0">
            <a:spAutoFit/>
          </a:bodyPr>
          <a:lstStyle/>
          <a:p>
            <a:pPr algn="ctr"/>
            <a:r>
              <a:rPr lang="en-US" sz="2800" dirty="0">
                <a:solidFill>
                  <a:schemeClr val="bg2"/>
                </a:solidFill>
                <a:latin typeface="Source Sans Pro" charset="0"/>
                <a:ea typeface="Source Sans Pro" charset="0"/>
                <a:cs typeface="Source Sans Pro" charset="0"/>
              </a:rPr>
              <a:t>Fall 2017</a:t>
            </a:r>
          </a:p>
          <a:p>
            <a:pPr algn="ctr"/>
            <a:r>
              <a:rPr lang="en-US" sz="2800" dirty="0">
                <a:solidFill>
                  <a:schemeClr val="bg2"/>
                </a:solidFill>
                <a:latin typeface="Source Sans Pro" charset="0"/>
                <a:ea typeface="Source Sans Pro" charset="0"/>
                <a:cs typeface="Source Sans Pro" charset="0"/>
              </a:rPr>
              <a:t>Kevin Lane, Training Projects Manager</a:t>
            </a: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95267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439454" y="2265412"/>
            <a:ext cx="9923489" cy="2327176"/>
          </a:xfrm>
          <a:prstGeom prst="rect">
            <a:avLst/>
          </a:prstGeom>
          <a:noFill/>
        </p:spPr>
        <p:txBody>
          <a:bodyPr wrap="square" rtlCol="0" anchor="t">
            <a:spAutoFit/>
          </a:bodyPr>
          <a:lstStyle/>
          <a:p>
            <a:pPr marR="0" lvl="0">
              <a:lnSpc>
                <a:spcPct val="80000"/>
              </a:lnSpc>
              <a:spcBef>
                <a:spcPts val="0"/>
              </a:spcBef>
              <a:tabLst>
                <a:tab pos="571500" algn="l"/>
                <a:tab pos="1200150" algn="l"/>
                <a:tab pos="2057400" algn="l"/>
              </a:tabLst>
            </a:pPr>
            <a:r>
              <a:rPr lang="en-US" sz="6000" b="1" dirty="0">
                <a:solidFill>
                  <a:schemeClr val="tx2"/>
                </a:solidFill>
                <a:latin typeface="Gilroy ExtraBold" charset="0"/>
                <a:ea typeface="Gilroy ExtraBold" charset="0"/>
                <a:cs typeface="Gilroy ExtraBold" charset="0"/>
              </a:rPr>
              <a:t>A goal is a target. </a:t>
            </a:r>
            <a:r>
              <a:rPr lang="en-US" sz="6000" b="1" dirty="0">
                <a:solidFill>
                  <a:srgbClr val="FFFFFF"/>
                </a:solidFill>
                <a:latin typeface="Gilroy ExtraBold" charset="0"/>
                <a:ea typeface="Gilroy ExtraBold" charset="0"/>
                <a:cs typeface="Gilroy ExtraBold" charset="0"/>
              </a:rPr>
              <a:t>Without one, you’ll never hit the bull’s eye!</a:t>
            </a:r>
            <a:endParaRPr lang="en-US" sz="6000" dirty="0">
              <a:solidFill>
                <a:schemeClr val="bg1"/>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1058180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1439454" y="2274838"/>
            <a:ext cx="9923489" cy="2308324"/>
          </a:xfrm>
          <a:prstGeom prst="rect">
            <a:avLst/>
          </a:prstGeom>
          <a:noFill/>
        </p:spPr>
        <p:txBody>
          <a:bodyPr wrap="square" rtlCol="0" anchor="t">
            <a:spAutoFit/>
          </a:bodyPr>
          <a:lstStyle/>
          <a:p>
            <a:pPr marR="0" lvl="0">
              <a:lnSpc>
                <a:spcPct val="80000"/>
              </a:lnSpc>
              <a:spcBef>
                <a:spcPts val="0"/>
              </a:spcBef>
              <a:tabLst>
                <a:tab pos="571500" algn="l"/>
                <a:tab pos="1200150" algn="l"/>
                <a:tab pos="2057400" algn="l"/>
              </a:tabLst>
            </a:pPr>
            <a:r>
              <a:rPr lang="en-US" sz="6000" b="1" dirty="0">
                <a:solidFill>
                  <a:schemeClr val="tx2"/>
                </a:solidFill>
                <a:latin typeface="Gilroy ExtraBold" charset="0"/>
                <a:ea typeface="Gilroy ExtraBold" charset="0"/>
                <a:cs typeface="Gilroy ExtraBold" charset="0"/>
              </a:rPr>
              <a:t>Good goals </a:t>
            </a:r>
            <a:r>
              <a:rPr lang="en-US" sz="6000" b="1" dirty="0">
                <a:solidFill>
                  <a:schemeClr val="bg1"/>
                </a:solidFill>
                <a:latin typeface="Gilroy ExtraBold" charset="0"/>
                <a:ea typeface="Gilroy ExtraBold" charset="0"/>
                <a:cs typeface="Gilroy ExtraBold" charset="0"/>
              </a:rPr>
              <a:t>are measurable, realistic, and solve </a:t>
            </a:r>
            <a:r>
              <a:rPr lang="en-US" sz="6000" b="1">
                <a:solidFill>
                  <a:schemeClr val="bg1"/>
                </a:solidFill>
                <a:latin typeface="Gilroy ExtraBold" charset="0"/>
                <a:ea typeface="Gilroy ExtraBold" charset="0"/>
                <a:cs typeface="Gilroy ExtraBold" charset="0"/>
              </a:rPr>
              <a:t>a challenge. </a:t>
            </a:r>
            <a:endParaRPr lang="en-US" sz="6000" dirty="0">
              <a:solidFill>
                <a:schemeClr val="bg1"/>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15421947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101506" y="741129"/>
            <a:ext cx="7561201"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Quotes on goals</a:t>
            </a:r>
          </a:p>
        </p:txBody>
      </p:sp>
      <p:sp>
        <p:nvSpPr>
          <p:cNvPr id="8" name="TextBox 7"/>
          <p:cNvSpPr txBox="1"/>
          <p:nvPr/>
        </p:nvSpPr>
        <p:spPr>
          <a:xfrm>
            <a:off x="5101506" y="1401566"/>
            <a:ext cx="6426882" cy="6740307"/>
          </a:xfrm>
          <a:prstGeom prst="rect">
            <a:avLst/>
          </a:prstGeom>
          <a:noFill/>
        </p:spPr>
        <p:txBody>
          <a:bodyPr wrap="square" rtlCol="0">
            <a:spAutoFit/>
          </a:bodyPr>
          <a:lstStyle/>
          <a:p>
            <a:r>
              <a:rPr lang="en-US" sz="2400" dirty="0">
                <a:latin typeface="Source Sans Pro" charset="0"/>
                <a:ea typeface="Source Sans Pro" charset="0"/>
                <a:cs typeface="Source Sans Pro" charset="0"/>
              </a:rPr>
              <a:t>“If it doesn’t challenge you, it won’t change you.”</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“Set your goals high, and don’t stop till you get there.”</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“Set goals that excite you and scare you at the same time.”</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“Be stubborn about your goals, and flexible about your methods.”</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“Success is not built on success. It’s build on failure. It’s build on frustration. Sometimes it’s build on catastrophe.”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pic>
        <p:nvPicPr>
          <p:cNvPr id="9" name="Picture 8"/>
          <p:cNvPicPr>
            <a:picLocks noChangeAspect="1"/>
          </p:cNvPicPr>
          <p:nvPr/>
        </p:nvPicPr>
        <p:blipFill rotWithShape="1">
          <a:blip r:embed="rId3"/>
          <a:srcRect l="23837" r="29913"/>
          <a:stretch/>
        </p:blipFill>
        <p:spPr>
          <a:xfrm>
            <a:off x="0" y="0"/>
            <a:ext cx="4332157" cy="6858000"/>
          </a:xfrm>
          <a:prstGeom prst="rect">
            <a:avLst/>
          </a:prstGeom>
        </p:spPr>
      </p:pic>
    </p:spTree>
    <p:extLst>
      <p:ext uri="{BB962C8B-B14F-4D97-AF65-F5344CB8AC3E}">
        <p14:creationId xmlns:p14="http://schemas.microsoft.com/office/powerpoint/2010/main" val="185818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766060" y="2856527"/>
            <a:ext cx="9923489" cy="1015663"/>
          </a:xfrm>
          <a:prstGeom prst="rect">
            <a:avLst/>
          </a:prstGeom>
          <a:noFill/>
        </p:spPr>
        <p:txBody>
          <a:bodyPr wrap="square" rtlCol="0">
            <a:spAutoFit/>
          </a:bodyPr>
          <a:lstStyle/>
          <a:p>
            <a:pPr>
              <a:spcAft>
                <a:spcPts val="600"/>
              </a:spcAft>
              <a:tabLst>
                <a:tab pos="571500" algn="l"/>
                <a:tab pos="1200150" algn="l"/>
                <a:tab pos="2057400" algn="l"/>
              </a:tabLst>
            </a:pPr>
            <a:r>
              <a:rPr lang="en-US" sz="6000" b="1" dirty="0">
                <a:solidFill>
                  <a:srgbClr val="FFFFFF"/>
                </a:solidFill>
                <a:latin typeface="Gilroy ExtraBold" charset="0"/>
                <a:ea typeface="Gilroy ExtraBold" charset="0"/>
                <a:cs typeface="Gilroy ExtraBold" charset="0"/>
              </a:rPr>
              <a:t>Aim for the 50/50 mark </a:t>
            </a:r>
            <a:endParaRPr lang="en-US" sz="6000" dirty="0">
              <a:solidFill>
                <a:srgbClr val="FFFFFF"/>
              </a:solidFill>
              <a:latin typeface="Gilroy ExtraBold" charset="0"/>
              <a:ea typeface="Gilroy ExtraBold" charset="0"/>
              <a:cs typeface="Gilroy ExtraBold" charset="0"/>
            </a:endParaRP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4308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Setting a proper goal</a:t>
            </a:r>
          </a:p>
        </p:txBody>
      </p:sp>
      <p:sp>
        <p:nvSpPr>
          <p:cNvPr id="8" name="TextBox 7"/>
          <p:cNvSpPr txBox="1"/>
          <p:nvPr/>
        </p:nvSpPr>
        <p:spPr>
          <a:xfrm>
            <a:off x="6266688" y="1141536"/>
            <a:ext cx="4547617" cy="4524315"/>
          </a:xfrm>
          <a:prstGeom prst="rect">
            <a:avLst/>
          </a:prstGeom>
          <a:noFill/>
        </p:spPr>
        <p:txBody>
          <a:bodyPr wrap="square" rtlCol="0">
            <a:spAutoFit/>
          </a:bodyPr>
          <a:lstStyle/>
          <a:p>
            <a:r>
              <a:rPr lang="en-US" sz="2400" dirty="0">
                <a:latin typeface="Source Sans Pro" charset="0"/>
                <a:ea typeface="Source Sans Pro" charset="0"/>
                <a:cs typeface="Source Sans Pro" charset="0"/>
              </a:rPr>
              <a:t>Imagine you are a member of a new student group, Climate Action NOW.</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Your group is holding its first meeting and deciding on its goals for the year.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Read through the goals and analyze them based on their measurability, feasibility, and if they solve a challenge. </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2" name="TextBox 11"/>
          <p:cNvSpPr txBox="1"/>
          <p:nvPr/>
        </p:nvSpPr>
        <p:spPr>
          <a:xfrm>
            <a:off x="1085088" y="2331587"/>
            <a:ext cx="1571264"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Small groups</a:t>
            </a:r>
          </a:p>
        </p:txBody>
      </p:sp>
    </p:spTree>
    <p:extLst>
      <p:ext uri="{BB962C8B-B14F-4D97-AF65-F5344CB8AC3E}">
        <p14:creationId xmlns:p14="http://schemas.microsoft.com/office/powerpoint/2010/main" val="1481797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grpSp>
        <p:nvGrpSpPr>
          <p:cNvPr id="2" name="Group 1"/>
          <p:cNvGrpSpPr/>
          <p:nvPr/>
        </p:nvGrpSpPr>
        <p:grpSpPr>
          <a:xfrm>
            <a:off x="2383248" y="1168609"/>
            <a:ext cx="7585210" cy="4190999"/>
            <a:chOff x="3642307" y="1233845"/>
            <a:chExt cx="7585210" cy="4190999"/>
          </a:xfrm>
        </p:grpSpPr>
        <p:sp>
          <p:nvSpPr>
            <p:cNvPr id="3" name="Rectangle 2"/>
            <p:cNvSpPr/>
            <p:nvPr/>
          </p:nvSpPr>
          <p:spPr>
            <a:xfrm>
              <a:off x="3642308" y="1233845"/>
              <a:ext cx="7585209" cy="8184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B3DC"/>
                  </a:solidFill>
                  <a:latin typeface="Source Sans Pro" charset="0"/>
                  <a:ea typeface="Source Sans Pro" charset="0"/>
                  <a:cs typeface="Source Sans Pro" charset="0"/>
                </a:rPr>
                <a:t>Pass a university </a:t>
              </a:r>
              <a:r>
                <a:rPr lang="en-US" b="1">
                  <a:solidFill>
                    <a:srgbClr val="00B3DC"/>
                  </a:solidFill>
                  <a:latin typeface="Source Sans Pro" charset="0"/>
                  <a:ea typeface="Source Sans Pro" charset="0"/>
                  <a:cs typeface="Source Sans Pro" charset="0"/>
                </a:rPr>
                <a:t>resolution that commits 50% of roof space an all new buildings and 25% on current buildings for solar panels. </a:t>
              </a:r>
              <a:endParaRPr lang="en-US" b="1" dirty="0">
                <a:solidFill>
                  <a:srgbClr val="00B3DC"/>
                </a:solidFill>
                <a:latin typeface="Source Sans Pro" charset="0"/>
                <a:ea typeface="Source Sans Pro" charset="0"/>
                <a:cs typeface="Source Sans Pro" charset="0"/>
              </a:endParaRPr>
            </a:p>
          </p:txBody>
        </p:sp>
        <p:sp>
          <p:nvSpPr>
            <p:cNvPr id="4" name="Rectangle 3"/>
            <p:cNvSpPr/>
            <p:nvPr/>
          </p:nvSpPr>
          <p:spPr>
            <a:xfrm>
              <a:off x="3642308" y="2358030"/>
              <a:ext cx="7585209"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latin typeface="Source Sans Pro" charset="0"/>
                  <a:ea typeface="Source Sans Pro" charset="0"/>
                  <a:cs typeface="Source Sans Pro" charset="0"/>
                </a:rPr>
                <a:t>Pass a resolution that forces the university to divest from fossil fuels by the end of 2018. </a:t>
              </a:r>
            </a:p>
          </p:txBody>
        </p:sp>
        <p:sp>
          <p:nvSpPr>
            <p:cNvPr id="6" name="Rectangle 5"/>
            <p:cNvSpPr/>
            <p:nvPr/>
          </p:nvSpPr>
          <p:spPr>
            <a:xfrm>
              <a:off x="3642308" y="3482215"/>
              <a:ext cx="7585209"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latin typeface="Source Sans Pro" charset="0"/>
                  <a:ea typeface="Source Sans Pro" charset="0"/>
                  <a:cs typeface="Source Sans Pro" charset="0"/>
                </a:rPr>
                <a:t>Pass a resolution that commits the university to using more renewable energy sources, like wind and solar. </a:t>
              </a:r>
            </a:p>
          </p:txBody>
        </p:sp>
        <p:sp>
          <p:nvSpPr>
            <p:cNvPr id="7" name="Rectangle 6"/>
            <p:cNvSpPr/>
            <p:nvPr/>
          </p:nvSpPr>
          <p:spPr>
            <a:xfrm>
              <a:off x="3642307" y="4606400"/>
              <a:ext cx="7585209"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latin typeface="Source Sans Pro" charset="0"/>
                  <a:ea typeface="Source Sans Pro" charset="0"/>
                  <a:cs typeface="Source Sans Pro" charset="0"/>
                </a:rPr>
                <a:t>Pass a resolution that forces the university to analyze its current carbon footprint and publish the results. </a:t>
              </a:r>
            </a:p>
          </p:txBody>
        </p:sp>
      </p:grpSp>
    </p:spTree>
    <p:extLst>
      <p:ext uri="{BB962C8B-B14F-4D97-AF65-F5344CB8AC3E}">
        <p14:creationId xmlns:p14="http://schemas.microsoft.com/office/powerpoint/2010/main" val="11336015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grpSp>
        <p:nvGrpSpPr>
          <p:cNvPr id="2" name="Group 1"/>
          <p:cNvGrpSpPr/>
          <p:nvPr/>
        </p:nvGrpSpPr>
        <p:grpSpPr>
          <a:xfrm>
            <a:off x="2383248" y="1168609"/>
            <a:ext cx="7585210" cy="4190999"/>
            <a:chOff x="3642307" y="1233845"/>
            <a:chExt cx="7585210" cy="4190999"/>
          </a:xfrm>
        </p:grpSpPr>
        <p:sp>
          <p:nvSpPr>
            <p:cNvPr id="3" name="Rectangle 2"/>
            <p:cNvSpPr/>
            <p:nvPr/>
          </p:nvSpPr>
          <p:spPr>
            <a:xfrm>
              <a:off x="3642308" y="1233845"/>
              <a:ext cx="7585209" cy="8184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Source Sans Pro" charset="0"/>
                  <a:ea typeface="Source Sans Pro" charset="0"/>
                  <a:cs typeface="Source Sans Pro" charset="0"/>
                </a:rPr>
                <a:t>Pass a university resolution that commits 50% of roof space an all new buildings and 25% on current buildings for solar panels. </a:t>
              </a:r>
            </a:p>
          </p:txBody>
        </p:sp>
        <p:sp>
          <p:nvSpPr>
            <p:cNvPr id="4" name="Rectangle 3"/>
            <p:cNvSpPr/>
            <p:nvPr/>
          </p:nvSpPr>
          <p:spPr>
            <a:xfrm>
              <a:off x="3642308" y="2358030"/>
              <a:ext cx="7585209" cy="818444"/>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latin typeface="Source Sans Pro" charset="0"/>
                  <a:ea typeface="Source Sans Pro" charset="0"/>
                  <a:cs typeface="Source Sans Pro" charset="0"/>
                </a:rPr>
                <a:t>Pass a resolution that forces the university to divest from fossil fuels by the end of 2018. </a:t>
              </a:r>
            </a:p>
          </p:txBody>
        </p:sp>
        <p:sp>
          <p:nvSpPr>
            <p:cNvPr id="6" name="Rectangle 5"/>
            <p:cNvSpPr/>
            <p:nvPr/>
          </p:nvSpPr>
          <p:spPr>
            <a:xfrm>
              <a:off x="3642308" y="3482215"/>
              <a:ext cx="7585209"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latin typeface="Source Sans Pro" charset="0"/>
                  <a:ea typeface="Source Sans Pro" charset="0"/>
                  <a:cs typeface="Source Sans Pro" charset="0"/>
                </a:rPr>
                <a:t>Pass a resolution that commits the university to using more renewable energy sources, like wind and solar. </a:t>
              </a:r>
            </a:p>
          </p:txBody>
        </p:sp>
        <p:sp>
          <p:nvSpPr>
            <p:cNvPr id="7" name="Rectangle 6"/>
            <p:cNvSpPr/>
            <p:nvPr/>
          </p:nvSpPr>
          <p:spPr>
            <a:xfrm>
              <a:off x="3642307" y="4606400"/>
              <a:ext cx="7585209"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latin typeface="Source Sans Pro" charset="0"/>
                  <a:ea typeface="Source Sans Pro" charset="0"/>
                  <a:cs typeface="Source Sans Pro" charset="0"/>
                </a:rPr>
                <a:t>Pass a resolution that forces the university to analyze its current carbon footprint and publish the results. </a:t>
              </a:r>
            </a:p>
          </p:txBody>
        </p:sp>
      </p:grpSp>
      <p:sp>
        <p:nvSpPr>
          <p:cNvPr id="8" name="Rectangle 7"/>
          <p:cNvSpPr/>
          <p:nvPr/>
        </p:nvSpPr>
        <p:spPr>
          <a:xfrm>
            <a:off x="2383248" y="1168063"/>
            <a:ext cx="7585209"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FFFF"/>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1430536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grpSp>
        <p:nvGrpSpPr>
          <p:cNvPr id="2" name="Group 1"/>
          <p:cNvGrpSpPr/>
          <p:nvPr/>
        </p:nvGrpSpPr>
        <p:grpSpPr>
          <a:xfrm>
            <a:off x="2383248" y="1168609"/>
            <a:ext cx="7585210" cy="4190999"/>
            <a:chOff x="3642307" y="1233845"/>
            <a:chExt cx="7585210" cy="4190999"/>
          </a:xfrm>
        </p:grpSpPr>
        <p:sp>
          <p:nvSpPr>
            <p:cNvPr id="3" name="Rectangle 2"/>
            <p:cNvSpPr/>
            <p:nvPr/>
          </p:nvSpPr>
          <p:spPr>
            <a:xfrm>
              <a:off x="3642308" y="1233845"/>
              <a:ext cx="7585209" cy="8184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latin typeface="Source Sans Pro" charset="0"/>
                  <a:ea typeface="Source Sans Pro" charset="0"/>
                  <a:cs typeface="Source Sans Pro" charset="0"/>
                </a:rPr>
                <a:t>Pass a university resolution that commits 50% of roof space an all new buildings and 25% on current buildings for solar panels. </a:t>
              </a:r>
            </a:p>
          </p:txBody>
        </p:sp>
        <p:sp>
          <p:nvSpPr>
            <p:cNvPr id="4" name="Rectangle 3"/>
            <p:cNvSpPr/>
            <p:nvPr/>
          </p:nvSpPr>
          <p:spPr>
            <a:xfrm>
              <a:off x="3642308" y="2358030"/>
              <a:ext cx="7585209" cy="818444"/>
            </a:xfrm>
            <a:prstGeom prst="rect">
              <a:avLst/>
            </a:prstGeom>
            <a:solidFill>
              <a:schemeClr val="tx2"/>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Source Sans Pro" charset="0"/>
                  <a:ea typeface="Source Sans Pro" charset="0"/>
                  <a:cs typeface="Source Sans Pro" charset="0"/>
                </a:rPr>
                <a:t>Pass a resolution that forces the university to divest from fossil fuels by the end of 2018. </a:t>
              </a:r>
            </a:p>
          </p:txBody>
        </p:sp>
        <p:sp>
          <p:nvSpPr>
            <p:cNvPr id="6" name="Rectangle 5"/>
            <p:cNvSpPr/>
            <p:nvPr/>
          </p:nvSpPr>
          <p:spPr>
            <a:xfrm>
              <a:off x="3642308" y="3482215"/>
              <a:ext cx="7585209" cy="818444"/>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00B0F0"/>
                  </a:solidFill>
                  <a:latin typeface="Source Sans Pro" charset="0"/>
                  <a:ea typeface="Source Sans Pro" charset="0"/>
                  <a:cs typeface="Source Sans Pro" charset="0"/>
                </a:rPr>
                <a:t>Pass a resolution that commits the university to using more renewable energy sources, like wind and solar. </a:t>
              </a:r>
            </a:p>
          </p:txBody>
        </p:sp>
        <p:sp>
          <p:nvSpPr>
            <p:cNvPr id="7" name="Rectangle 6"/>
            <p:cNvSpPr/>
            <p:nvPr/>
          </p:nvSpPr>
          <p:spPr>
            <a:xfrm>
              <a:off x="3642307" y="4606400"/>
              <a:ext cx="7585209"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latin typeface="Source Sans Pro" charset="0"/>
                  <a:ea typeface="Source Sans Pro" charset="0"/>
                  <a:cs typeface="Source Sans Pro" charset="0"/>
                </a:rPr>
                <a:t>Pass a resolution that forces the university to analyze its current carbon footprint and publish the results. </a:t>
              </a:r>
            </a:p>
          </p:txBody>
        </p:sp>
      </p:grpSp>
      <p:sp>
        <p:nvSpPr>
          <p:cNvPr id="8" name="Rectangle 7"/>
          <p:cNvSpPr/>
          <p:nvPr/>
        </p:nvSpPr>
        <p:spPr>
          <a:xfrm>
            <a:off x="2383248" y="1168063"/>
            <a:ext cx="7585209"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FFFF"/>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906590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grpSp>
        <p:nvGrpSpPr>
          <p:cNvPr id="2" name="Group 1"/>
          <p:cNvGrpSpPr/>
          <p:nvPr/>
        </p:nvGrpSpPr>
        <p:grpSpPr>
          <a:xfrm>
            <a:off x="2383248" y="1168609"/>
            <a:ext cx="7585210" cy="4190999"/>
            <a:chOff x="3642307" y="1233845"/>
            <a:chExt cx="7585210" cy="4190999"/>
          </a:xfrm>
        </p:grpSpPr>
        <p:sp>
          <p:nvSpPr>
            <p:cNvPr id="3" name="Rectangle 2"/>
            <p:cNvSpPr/>
            <p:nvPr/>
          </p:nvSpPr>
          <p:spPr>
            <a:xfrm>
              <a:off x="3642308" y="1233845"/>
              <a:ext cx="7585209" cy="8184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latin typeface="Source Sans Pro" charset="0"/>
                  <a:ea typeface="Source Sans Pro" charset="0"/>
                  <a:cs typeface="Source Sans Pro" charset="0"/>
                </a:rPr>
                <a:t>Pass a university resolution that commits 50% of roof space an all new buildings and 25% on current buildings for solar panels. </a:t>
              </a:r>
            </a:p>
          </p:txBody>
        </p:sp>
        <p:sp>
          <p:nvSpPr>
            <p:cNvPr id="4" name="Rectangle 3"/>
            <p:cNvSpPr/>
            <p:nvPr/>
          </p:nvSpPr>
          <p:spPr>
            <a:xfrm>
              <a:off x="3642308" y="2358030"/>
              <a:ext cx="7585209" cy="818444"/>
            </a:xfrm>
            <a:prstGeom prst="rect">
              <a:avLst/>
            </a:prstGeom>
            <a:solidFill>
              <a:schemeClr val="tx2"/>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bg1"/>
                  </a:solidFill>
                  <a:latin typeface="Source Sans Pro" charset="0"/>
                  <a:ea typeface="Source Sans Pro" charset="0"/>
                  <a:cs typeface="Source Sans Pro" charset="0"/>
                </a:rPr>
                <a:t>Pass a resolution that forces the university to divest from fossil fuels by the end of 2018. </a:t>
              </a:r>
            </a:p>
          </p:txBody>
        </p:sp>
        <p:sp>
          <p:nvSpPr>
            <p:cNvPr id="6" name="Rectangle 5"/>
            <p:cNvSpPr/>
            <p:nvPr/>
          </p:nvSpPr>
          <p:spPr>
            <a:xfrm>
              <a:off x="3642308" y="3482215"/>
              <a:ext cx="7585209"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latin typeface="Source Sans Pro" charset="0"/>
                  <a:ea typeface="Source Sans Pro" charset="0"/>
                  <a:cs typeface="Source Sans Pro" charset="0"/>
                </a:rPr>
                <a:t>Pass a resolution that commits the university to using more renewable energy sources, like wind and solar. </a:t>
              </a:r>
            </a:p>
          </p:txBody>
        </p:sp>
        <p:sp>
          <p:nvSpPr>
            <p:cNvPr id="7" name="Rectangle 6"/>
            <p:cNvSpPr/>
            <p:nvPr/>
          </p:nvSpPr>
          <p:spPr>
            <a:xfrm>
              <a:off x="3642307" y="4606400"/>
              <a:ext cx="7585209" cy="818444"/>
            </a:xfrm>
            <a:prstGeom prst="rect">
              <a:avLst/>
            </a:prstGeom>
            <a:solidFill>
              <a:schemeClr val="bg1"/>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chemeClr val="tx2"/>
                  </a:solidFill>
                  <a:latin typeface="Source Sans Pro" charset="0"/>
                  <a:ea typeface="Source Sans Pro" charset="0"/>
                  <a:cs typeface="Source Sans Pro" charset="0"/>
                </a:rPr>
                <a:t>Pass a resolution that forces the university to analyze its current carbon footprint and publish the results. </a:t>
              </a:r>
            </a:p>
          </p:txBody>
        </p:sp>
      </p:grpSp>
      <p:sp>
        <p:nvSpPr>
          <p:cNvPr id="8" name="Rectangle 7"/>
          <p:cNvSpPr/>
          <p:nvPr/>
        </p:nvSpPr>
        <p:spPr>
          <a:xfrm>
            <a:off x="2383248" y="1168063"/>
            <a:ext cx="7585209"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FFFF"/>
              </a:solidFill>
              <a:latin typeface="Source Sans Pro" charset="0"/>
              <a:ea typeface="Source Sans Pro" charset="0"/>
              <a:cs typeface="Source Sans Pro" charset="0"/>
            </a:endParaRPr>
          </a:p>
        </p:txBody>
      </p:sp>
    </p:spTree>
    <p:extLst>
      <p:ext uri="{BB962C8B-B14F-4D97-AF65-F5344CB8AC3E}">
        <p14:creationId xmlns:p14="http://schemas.microsoft.com/office/powerpoint/2010/main" val="460295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Setting a proper goal</a:t>
            </a:r>
          </a:p>
        </p:txBody>
      </p:sp>
      <p:sp>
        <p:nvSpPr>
          <p:cNvPr id="8" name="TextBox 7"/>
          <p:cNvSpPr txBox="1"/>
          <p:nvPr/>
        </p:nvSpPr>
        <p:spPr>
          <a:xfrm>
            <a:off x="5991069" y="2331587"/>
            <a:ext cx="4547617" cy="3046988"/>
          </a:xfrm>
          <a:prstGeom prst="rect">
            <a:avLst/>
          </a:prstGeom>
          <a:noFill/>
        </p:spPr>
        <p:txBody>
          <a:bodyPr wrap="square" rtlCol="0">
            <a:spAutoFit/>
          </a:bodyPr>
          <a:lstStyle/>
          <a:p>
            <a:pPr marL="342900" indent="-342900">
              <a:buFont typeface="Arial" charset="0"/>
              <a:buChar char="•"/>
            </a:pPr>
            <a:r>
              <a:rPr lang="en-US" sz="2400" dirty="0">
                <a:latin typeface="Source Sans Pro" charset="0"/>
                <a:ea typeface="Source Sans Pro" charset="0"/>
                <a:cs typeface="Source Sans Pro" charset="0"/>
              </a:rPr>
              <a:t>What goal did you choose, and why?</a:t>
            </a:r>
          </a:p>
          <a:p>
            <a:pPr marL="342900" indent="-342900">
              <a:buFont typeface="Arial" charset="0"/>
              <a:buChar char="•"/>
            </a:pPr>
            <a:endParaRPr lang="en-US" sz="2400" dirty="0">
              <a:latin typeface="Source Sans Pro" charset="0"/>
              <a:ea typeface="Source Sans Pro" charset="0"/>
              <a:cs typeface="Source Sans Pro" charset="0"/>
            </a:endParaRPr>
          </a:p>
          <a:p>
            <a:pPr marL="342900" indent="-342900">
              <a:buFont typeface="Arial" charset="0"/>
              <a:buChar char="•"/>
            </a:pPr>
            <a:r>
              <a:rPr lang="en-US" sz="2400" dirty="0">
                <a:latin typeface="Source Sans Pro" charset="0"/>
                <a:ea typeface="Source Sans Pro" charset="0"/>
                <a:cs typeface="Source Sans Pro" charset="0"/>
              </a:rPr>
              <a:t>Did you make any edits to the goal? </a:t>
            </a:r>
          </a:p>
          <a:p>
            <a:pPr marL="342900" indent="-342900">
              <a:buFont typeface="Arial" charset="0"/>
              <a:buChar char="•"/>
            </a:pPr>
            <a:endParaRPr lang="en-US" sz="2400" dirty="0">
              <a:latin typeface="Source Sans Pro" charset="0"/>
              <a:ea typeface="Source Sans Pro" charset="0"/>
              <a:cs typeface="Source Sans Pro" charset="0"/>
            </a:endParaRPr>
          </a:p>
          <a:p>
            <a:pPr marL="342900" indent="-342900">
              <a:buFont typeface="Arial" charset="0"/>
              <a:buChar char="•"/>
            </a:pPr>
            <a:r>
              <a:rPr lang="en-US" sz="2400" dirty="0">
                <a:latin typeface="Source Sans Pro" charset="0"/>
                <a:ea typeface="Source Sans Pro" charset="0"/>
                <a:cs typeface="Source Sans Pro" charset="0"/>
              </a:rPr>
              <a:t>Did you pick something else entirely?</a:t>
            </a:r>
          </a:p>
        </p:txBody>
      </p:sp>
      <p:sp>
        <p:nvSpPr>
          <p:cNvPr id="12" name="TextBox 11"/>
          <p:cNvSpPr txBox="1"/>
          <p:nvPr/>
        </p:nvSpPr>
        <p:spPr>
          <a:xfrm>
            <a:off x="1085088" y="2331587"/>
            <a:ext cx="1571264"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Small groups</a:t>
            </a:r>
          </a:p>
        </p:txBody>
      </p:sp>
    </p:spTree>
    <p:extLst>
      <p:ext uri="{BB962C8B-B14F-4D97-AF65-F5344CB8AC3E}">
        <p14:creationId xmlns:p14="http://schemas.microsoft.com/office/powerpoint/2010/main" val="239376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7000"/>
          </a:blip>
          <a:stretch>
            <a:fillRect/>
          </a:stretch>
        </p:blipFill>
        <p:spPr>
          <a:xfrm>
            <a:off x="40101" y="-1218687"/>
            <a:ext cx="12183983" cy="8090403"/>
          </a:xfrm>
          <a:prstGeom prst="rect">
            <a:avLst/>
          </a:prstGeom>
        </p:spPr>
      </p:pic>
      <p:sp>
        <p:nvSpPr>
          <p:cNvPr id="9" name="TextBox 8"/>
          <p:cNvSpPr txBox="1"/>
          <p:nvPr/>
        </p:nvSpPr>
        <p:spPr>
          <a:xfrm>
            <a:off x="40101" y="2332298"/>
            <a:ext cx="12192000" cy="1938992"/>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Mission </a:t>
            </a:r>
            <a:r>
              <a:rPr lang="en-US" sz="6000" b="1" i="1" dirty="0">
                <a:solidFill>
                  <a:schemeClr val="accent2"/>
                </a:solidFill>
                <a:latin typeface="Gilroy ExtraBold" charset="0"/>
                <a:ea typeface="Gilroy ExtraBold" charset="0"/>
                <a:cs typeface="Gilroy ExtraBold" charset="0"/>
              </a:rPr>
              <a:t>not</a:t>
            </a:r>
            <a:r>
              <a:rPr lang="en-US" sz="6000" b="1" dirty="0">
                <a:solidFill>
                  <a:schemeClr val="accent2"/>
                </a:solidFill>
                <a:latin typeface="Gilroy ExtraBold" charset="0"/>
                <a:ea typeface="Gilroy ExtraBold" charset="0"/>
                <a:cs typeface="Gilroy ExtraBold" charset="0"/>
              </a:rPr>
              <a:t> </a:t>
            </a:r>
            <a:r>
              <a:rPr lang="en-US" sz="6000" b="1" dirty="0">
                <a:solidFill>
                  <a:srgbClr val="FFFFFF"/>
                </a:solidFill>
                <a:latin typeface="Gilroy ExtraBold" charset="0"/>
                <a:ea typeface="Gilroy ExtraBold" charset="0"/>
                <a:cs typeface="Gilroy ExtraBold" charset="0"/>
              </a:rPr>
              <a:t>impossible:</a:t>
            </a:r>
          </a:p>
          <a:p>
            <a:pPr algn="ctr"/>
            <a:r>
              <a:rPr lang="en-US" sz="6000" b="1" dirty="0">
                <a:solidFill>
                  <a:srgbClr val="FFFFFF"/>
                </a:solidFill>
                <a:latin typeface="Gilroy ExtraBold" charset="0"/>
                <a:ea typeface="Gilroy ExtraBold" charset="0"/>
                <a:cs typeface="Gilroy ExtraBold" charset="0"/>
              </a:rPr>
              <a:t>Achieving big goals</a:t>
            </a: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30477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0121" y="2819887"/>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So you want to run a campaign?</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7" name="TextBox 6"/>
          <p:cNvSpPr txBox="1"/>
          <p:nvPr/>
        </p:nvSpPr>
        <p:spPr>
          <a:xfrm>
            <a:off x="0" y="3829547"/>
            <a:ext cx="12192000" cy="523220"/>
          </a:xfrm>
          <a:prstGeom prst="rect">
            <a:avLst/>
          </a:prstGeom>
          <a:noFill/>
        </p:spPr>
        <p:txBody>
          <a:bodyPr wrap="square" rtlCol="0">
            <a:spAutoFit/>
          </a:bodyPr>
          <a:lstStyle/>
          <a:p>
            <a:pPr algn="ctr"/>
            <a:r>
              <a:rPr lang="en-US" sz="2800" dirty="0">
                <a:solidFill>
                  <a:schemeClr val="bg2"/>
                </a:solidFill>
                <a:latin typeface="Source Sans Pro" charset="0"/>
                <a:ea typeface="Source Sans Pro" charset="0"/>
                <a:cs typeface="Source Sans Pro" charset="0"/>
              </a:rPr>
              <a:t>Katie Robbins</a:t>
            </a:r>
          </a:p>
        </p:txBody>
      </p:sp>
    </p:spTree>
    <p:extLst>
      <p:ext uri="{BB962C8B-B14F-4D97-AF65-F5344CB8AC3E}">
        <p14:creationId xmlns:p14="http://schemas.microsoft.com/office/powerpoint/2010/main" val="1945227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281857" y="2064002"/>
            <a:ext cx="7561201"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The “Big Picture” goal</a:t>
            </a:r>
          </a:p>
        </p:txBody>
      </p:sp>
      <p:sp>
        <p:nvSpPr>
          <p:cNvPr id="8" name="TextBox 7"/>
          <p:cNvSpPr txBox="1"/>
          <p:nvPr/>
        </p:nvSpPr>
        <p:spPr>
          <a:xfrm>
            <a:off x="1281857" y="2735682"/>
            <a:ext cx="6426882" cy="2677656"/>
          </a:xfrm>
          <a:prstGeom prst="rect">
            <a:avLst/>
          </a:prstGeom>
          <a:noFill/>
        </p:spPr>
        <p:txBody>
          <a:bodyPr wrap="square" rtlCol="0">
            <a:spAutoFit/>
          </a:bodyPr>
          <a:lstStyle/>
          <a:p>
            <a:r>
              <a:rPr lang="en-US" sz="2400" dirty="0">
                <a:latin typeface="Source Sans Pro" charset="0"/>
                <a:ea typeface="Source Sans Pro" charset="0"/>
                <a:cs typeface="Source Sans Pro" charset="0"/>
              </a:rPr>
              <a:t>The first step in developing a campaign is determining the “big picture” goal. What do you need to achieve to be successful?</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In elections, it’s getting 50%+1 votes.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On issues, it can be a number of things. </a:t>
            </a:r>
          </a:p>
        </p:txBody>
      </p:sp>
    </p:spTree>
    <p:extLst>
      <p:ext uri="{BB962C8B-B14F-4D97-AF65-F5344CB8AC3E}">
        <p14:creationId xmlns:p14="http://schemas.microsoft.com/office/powerpoint/2010/main" val="1199093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281857" y="2064002"/>
            <a:ext cx="7561201"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Building in benchmarks </a:t>
            </a:r>
          </a:p>
        </p:txBody>
      </p:sp>
      <p:sp>
        <p:nvSpPr>
          <p:cNvPr id="8" name="TextBox 7"/>
          <p:cNvSpPr txBox="1"/>
          <p:nvPr/>
        </p:nvSpPr>
        <p:spPr>
          <a:xfrm>
            <a:off x="1281857" y="2735682"/>
            <a:ext cx="6426882" cy="3046988"/>
          </a:xfrm>
          <a:prstGeom prst="rect">
            <a:avLst/>
          </a:prstGeom>
          <a:noFill/>
        </p:spPr>
        <p:txBody>
          <a:bodyPr wrap="square" rtlCol="0">
            <a:spAutoFit/>
          </a:bodyPr>
          <a:lstStyle/>
          <a:p>
            <a:r>
              <a:rPr lang="en-US" sz="2400" dirty="0">
                <a:latin typeface="Source Sans Pro" charset="0"/>
                <a:ea typeface="Source Sans Pro" charset="0"/>
                <a:cs typeface="Source Sans Pro" charset="0"/>
              </a:rPr>
              <a:t>Benchmark goals are the stepping stones to measure progress and keep you on track.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They also serve to build a proper ramp towards achieving your big, ambitious goal.</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Benchmarks take into account: time, capacity, additional resources. </a:t>
            </a:r>
          </a:p>
        </p:txBody>
      </p:sp>
    </p:spTree>
    <p:extLst>
      <p:ext uri="{BB962C8B-B14F-4D97-AF65-F5344CB8AC3E}">
        <p14:creationId xmlns:p14="http://schemas.microsoft.com/office/powerpoint/2010/main" val="126251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Katie’s example</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139837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101506" y="787041"/>
            <a:ext cx="7561201" cy="1200329"/>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Get </a:t>
            </a:r>
            <a:r>
              <a:rPr lang="en-US" sz="4500" b="1">
                <a:solidFill>
                  <a:schemeClr val="tx2"/>
                </a:solidFill>
                <a:latin typeface="Gilroy ExtraBold" charset="0"/>
                <a:ea typeface="Gilroy ExtraBold" charset="0"/>
                <a:cs typeface="Gilroy ExtraBold" charset="0"/>
              </a:rPr>
              <a:t>on “A” on your term </a:t>
            </a:r>
            <a:r>
              <a:rPr lang="en-US" sz="4500" b="1" dirty="0">
                <a:solidFill>
                  <a:schemeClr val="tx2"/>
                </a:solidFill>
                <a:latin typeface="Gilroy ExtraBold" charset="0"/>
                <a:ea typeface="Gilroy ExtraBold" charset="0"/>
                <a:cs typeface="Gilroy ExtraBold" charset="0"/>
              </a:rPr>
              <a:t>paper</a:t>
            </a:r>
          </a:p>
        </p:txBody>
      </p:sp>
      <p:pic>
        <p:nvPicPr>
          <p:cNvPr id="14" name="Picture 13"/>
          <p:cNvPicPr>
            <a:picLocks noChangeAspect="1"/>
          </p:cNvPicPr>
          <p:nvPr/>
        </p:nvPicPr>
        <p:blipFill rotWithShape="1">
          <a:blip r:embed="rId4"/>
          <a:srcRect l="28170" r="36358"/>
          <a:stretch/>
        </p:blipFill>
        <p:spPr>
          <a:xfrm>
            <a:off x="0" y="0"/>
            <a:ext cx="4781863" cy="6897049"/>
          </a:xfrm>
          <a:prstGeom prst="rect">
            <a:avLst/>
          </a:prstGeom>
        </p:spPr>
      </p:pic>
    </p:spTree>
    <p:extLst>
      <p:ext uri="{BB962C8B-B14F-4D97-AF65-F5344CB8AC3E}">
        <p14:creationId xmlns:p14="http://schemas.microsoft.com/office/powerpoint/2010/main" val="918287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101506" y="787041"/>
            <a:ext cx="7561201" cy="1200329"/>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Get </a:t>
            </a:r>
            <a:r>
              <a:rPr lang="en-US" sz="4500" b="1">
                <a:solidFill>
                  <a:schemeClr val="tx2"/>
                </a:solidFill>
                <a:latin typeface="Gilroy ExtraBold" charset="0"/>
                <a:ea typeface="Gilroy ExtraBold" charset="0"/>
                <a:cs typeface="Gilroy ExtraBold" charset="0"/>
              </a:rPr>
              <a:t>on “A” on your term </a:t>
            </a:r>
            <a:r>
              <a:rPr lang="en-US" sz="4500" b="1" dirty="0">
                <a:solidFill>
                  <a:schemeClr val="tx2"/>
                </a:solidFill>
                <a:latin typeface="Gilroy ExtraBold" charset="0"/>
                <a:ea typeface="Gilroy ExtraBold" charset="0"/>
                <a:cs typeface="Gilroy ExtraBold" charset="0"/>
              </a:rPr>
              <a:t>paper</a:t>
            </a:r>
          </a:p>
        </p:txBody>
      </p:sp>
      <p:sp>
        <p:nvSpPr>
          <p:cNvPr id="8" name="TextBox 7"/>
          <p:cNvSpPr txBox="1"/>
          <p:nvPr/>
        </p:nvSpPr>
        <p:spPr>
          <a:xfrm>
            <a:off x="5101506" y="2129470"/>
            <a:ext cx="6426882" cy="830997"/>
          </a:xfrm>
          <a:prstGeom prst="rect">
            <a:avLst/>
          </a:prstGeom>
          <a:noFill/>
        </p:spPr>
        <p:txBody>
          <a:bodyPr wrap="square" rtlCol="0">
            <a:spAutoFit/>
          </a:bodyPr>
          <a:lstStyle/>
          <a:p>
            <a:pPr lvl="0"/>
            <a:r>
              <a:rPr lang="en-US" sz="2400" dirty="0">
                <a:latin typeface="Source Sans Pro" charset="0"/>
                <a:ea typeface="Source Sans Pro" charset="0"/>
                <a:cs typeface="Source Sans Pro" charset="0"/>
              </a:rPr>
              <a:t>Waiting until 9pm the night before a paper is due is not the best way to achieve your goal. </a:t>
            </a:r>
          </a:p>
        </p:txBody>
      </p:sp>
      <p:pic>
        <p:nvPicPr>
          <p:cNvPr id="14" name="Picture 13"/>
          <p:cNvPicPr>
            <a:picLocks noChangeAspect="1"/>
          </p:cNvPicPr>
          <p:nvPr/>
        </p:nvPicPr>
        <p:blipFill rotWithShape="1">
          <a:blip r:embed="rId4"/>
          <a:srcRect l="28170" r="36358"/>
          <a:stretch/>
        </p:blipFill>
        <p:spPr>
          <a:xfrm>
            <a:off x="0" y="0"/>
            <a:ext cx="4781863" cy="6897049"/>
          </a:xfrm>
          <a:prstGeom prst="rect">
            <a:avLst/>
          </a:prstGeom>
        </p:spPr>
      </p:pic>
    </p:spTree>
    <p:extLst>
      <p:ext uri="{BB962C8B-B14F-4D97-AF65-F5344CB8AC3E}">
        <p14:creationId xmlns:p14="http://schemas.microsoft.com/office/powerpoint/2010/main" val="6136922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101506" y="787041"/>
            <a:ext cx="7561201" cy="1200329"/>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Get </a:t>
            </a:r>
            <a:r>
              <a:rPr lang="en-US" sz="4500" b="1">
                <a:solidFill>
                  <a:schemeClr val="tx2"/>
                </a:solidFill>
                <a:latin typeface="Gilroy ExtraBold" charset="0"/>
                <a:ea typeface="Gilroy ExtraBold" charset="0"/>
                <a:cs typeface="Gilroy ExtraBold" charset="0"/>
              </a:rPr>
              <a:t>on “A” on your term </a:t>
            </a:r>
            <a:r>
              <a:rPr lang="en-US" sz="4500" b="1" dirty="0">
                <a:solidFill>
                  <a:schemeClr val="tx2"/>
                </a:solidFill>
                <a:latin typeface="Gilroy ExtraBold" charset="0"/>
                <a:ea typeface="Gilroy ExtraBold" charset="0"/>
                <a:cs typeface="Gilroy ExtraBold" charset="0"/>
              </a:rPr>
              <a:t>paper</a:t>
            </a:r>
          </a:p>
        </p:txBody>
      </p:sp>
      <p:sp>
        <p:nvSpPr>
          <p:cNvPr id="8" name="TextBox 7"/>
          <p:cNvSpPr txBox="1"/>
          <p:nvPr/>
        </p:nvSpPr>
        <p:spPr>
          <a:xfrm>
            <a:off x="5101506" y="2129470"/>
            <a:ext cx="6426882" cy="1569660"/>
          </a:xfrm>
          <a:prstGeom prst="rect">
            <a:avLst/>
          </a:prstGeom>
          <a:noFill/>
        </p:spPr>
        <p:txBody>
          <a:bodyPr wrap="square" rtlCol="0">
            <a:spAutoFit/>
          </a:bodyPr>
          <a:lstStyle/>
          <a:p>
            <a:pPr lvl="0"/>
            <a:r>
              <a:rPr lang="en-US" sz="2400" dirty="0">
                <a:latin typeface="Source Sans Pro" charset="0"/>
                <a:ea typeface="Source Sans Pro" charset="0"/>
                <a:cs typeface="Source Sans Pro" charset="0"/>
              </a:rPr>
              <a:t>Waiting until 9pm the night before a paper is due is not the best way to achieve your goal. </a:t>
            </a:r>
          </a:p>
          <a:p>
            <a:pPr lvl="0"/>
            <a:endParaRPr lang="en-US" sz="2400" dirty="0">
              <a:latin typeface="Source Sans Pro" charset="0"/>
              <a:ea typeface="Source Sans Pro" charset="0"/>
              <a:cs typeface="Source Sans Pro" charset="0"/>
            </a:endParaRPr>
          </a:p>
          <a:p>
            <a:r>
              <a:rPr lang="en-US" sz="2400" dirty="0"/>
              <a:t>Instead, you build in benchmarks:</a:t>
            </a:r>
          </a:p>
        </p:txBody>
      </p:sp>
      <p:pic>
        <p:nvPicPr>
          <p:cNvPr id="14" name="Picture 13"/>
          <p:cNvPicPr>
            <a:picLocks noChangeAspect="1"/>
          </p:cNvPicPr>
          <p:nvPr/>
        </p:nvPicPr>
        <p:blipFill rotWithShape="1">
          <a:blip r:embed="rId4"/>
          <a:srcRect l="28170" r="36358"/>
          <a:stretch/>
        </p:blipFill>
        <p:spPr>
          <a:xfrm>
            <a:off x="0" y="0"/>
            <a:ext cx="4781863" cy="6897049"/>
          </a:xfrm>
          <a:prstGeom prst="rect">
            <a:avLst/>
          </a:prstGeom>
        </p:spPr>
      </p:pic>
    </p:spTree>
    <p:extLst>
      <p:ext uri="{BB962C8B-B14F-4D97-AF65-F5344CB8AC3E}">
        <p14:creationId xmlns:p14="http://schemas.microsoft.com/office/powerpoint/2010/main" val="21152997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101506" y="787041"/>
            <a:ext cx="7561201" cy="1200329"/>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Get </a:t>
            </a:r>
            <a:r>
              <a:rPr lang="en-US" sz="4500" b="1">
                <a:solidFill>
                  <a:schemeClr val="tx2"/>
                </a:solidFill>
                <a:latin typeface="Gilroy ExtraBold" charset="0"/>
                <a:ea typeface="Gilroy ExtraBold" charset="0"/>
                <a:cs typeface="Gilroy ExtraBold" charset="0"/>
              </a:rPr>
              <a:t>on “A” on your term </a:t>
            </a:r>
            <a:r>
              <a:rPr lang="en-US" sz="4500" b="1" dirty="0">
                <a:solidFill>
                  <a:schemeClr val="tx2"/>
                </a:solidFill>
                <a:latin typeface="Gilroy ExtraBold" charset="0"/>
                <a:ea typeface="Gilroy ExtraBold" charset="0"/>
                <a:cs typeface="Gilroy ExtraBold" charset="0"/>
              </a:rPr>
              <a:t>paper</a:t>
            </a:r>
          </a:p>
        </p:txBody>
      </p:sp>
      <p:sp>
        <p:nvSpPr>
          <p:cNvPr id="8" name="TextBox 7"/>
          <p:cNvSpPr txBox="1"/>
          <p:nvPr/>
        </p:nvSpPr>
        <p:spPr>
          <a:xfrm>
            <a:off x="5101506" y="2129470"/>
            <a:ext cx="6426882" cy="4524315"/>
          </a:xfrm>
          <a:prstGeom prst="rect">
            <a:avLst/>
          </a:prstGeom>
          <a:noFill/>
        </p:spPr>
        <p:txBody>
          <a:bodyPr wrap="square" rtlCol="0">
            <a:spAutoFit/>
          </a:bodyPr>
          <a:lstStyle/>
          <a:p>
            <a:pPr lvl="0"/>
            <a:r>
              <a:rPr lang="en-US" sz="2400" dirty="0">
                <a:latin typeface="Source Sans Pro" charset="0"/>
                <a:ea typeface="Source Sans Pro" charset="0"/>
                <a:cs typeface="Source Sans Pro" charset="0"/>
              </a:rPr>
              <a:t>Waiting until 9pm the night before a paper is due is not the best way to achieve your goal. </a:t>
            </a:r>
          </a:p>
          <a:p>
            <a:pPr lvl="0"/>
            <a:endParaRPr lang="en-US" sz="2400" dirty="0">
              <a:latin typeface="Source Sans Pro" charset="0"/>
              <a:ea typeface="Source Sans Pro" charset="0"/>
              <a:cs typeface="Source Sans Pro" charset="0"/>
            </a:endParaRPr>
          </a:p>
          <a:p>
            <a:r>
              <a:rPr lang="en-US" sz="2400" dirty="0"/>
              <a:t>Instead, you build in benchmarks:</a:t>
            </a:r>
          </a:p>
          <a:p>
            <a:pPr marL="457200" indent="-457200">
              <a:buAutoNum type="arabicPeriod"/>
            </a:pPr>
            <a:r>
              <a:rPr lang="en-US" sz="2400" dirty="0"/>
              <a:t>Pick a topic for the paper</a:t>
            </a:r>
          </a:p>
          <a:p>
            <a:pPr marL="457200" indent="-457200">
              <a:buAutoNum type="arabicPeriod"/>
            </a:pPr>
            <a:r>
              <a:rPr lang="en-US" sz="2400" dirty="0"/>
              <a:t>Read &amp; take notes all source materials</a:t>
            </a:r>
          </a:p>
          <a:p>
            <a:pPr marL="457200" indent="-457200">
              <a:buAutoNum type="arabicPeriod"/>
            </a:pPr>
            <a:r>
              <a:rPr lang="en-US" sz="2400" dirty="0"/>
              <a:t>Complete your first draft</a:t>
            </a:r>
          </a:p>
          <a:p>
            <a:pPr marL="457200" indent="-457200">
              <a:buAutoNum type="arabicPeriod"/>
            </a:pPr>
            <a:r>
              <a:rPr lang="en-US" sz="2400" dirty="0"/>
              <a:t>Edits, revisions, and peer review</a:t>
            </a:r>
          </a:p>
          <a:p>
            <a:pPr marL="457200" indent="-457200">
              <a:buAutoNum type="arabicPeriod"/>
            </a:pPr>
            <a:r>
              <a:rPr lang="en-US" sz="2400" dirty="0"/>
              <a:t>Final draft complete</a:t>
            </a:r>
          </a:p>
          <a:p>
            <a:pPr marL="457200" indent="-457200">
              <a:buAutoNum type="arabicPeriod"/>
            </a:pPr>
            <a:r>
              <a:rPr lang="en-US" sz="2400" dirty="0"/>
              <a:t>Spot-check any typos, spelling errors, etc.</a:t>
            </a:r>
          </a:p>
          <a:p>
            <a:pPr marL="457200" indent="-457200">
              <a:buAutoNum type="arabicPeriod"/>
            </a:pPr>
            <a:r>
              <a:rPr lang="en-US" sz="2400" dirty="0"/>
              <a:t>Get an A!</a:t>
            </a:r>
          </a:p>
          <a:p>
            <a:pPr marL="457200" indent="-457200">
              <a:buAutoNum type="arabicPeriod"/>
            </a:pPr>
            <a:endParaRPr lang="en-US" sz="2400" dirty="0"/>
          </a:p>
        </p:txBody>
      </p:sp>
      <p:pic>
        <p:nvPicPr>
          <p:cNvPr id="14" name="Picture 13"/>
          <p:cNvPicPr>
            <a:picLocks noChangeAspect="1"/>
          </p:cNvPicPr>
          <p:nvPr/>
        </p:nvPicPr>
        <p:blipFill rotWithShape="1">
          <a:blip r:embed="rId4"/>
          <a:srcRect l="28170" r="36358"/>
          <a:stretch/>
        </p:blipFill>
        <p:spPr>
          <a:xfrm>
            <a:off x="0" y="0"/>
            <a:ext cx="4781863" cy="6897049"/>
          </a:xfrm>
          <a:prstGeom prst="rect">
            <a:avLst/>
          </a:prstGeom>
        </p:spPr>
      </p:pic>
    </p:spTree>
    <p:extLst>
      <p:ext uri="{BB962C8B-B14F-4D97-AF65-F5344CB8AC3E}">
        <p14:creationId xmlns:p14="http://schemas.microsoft.com/office/powerpoint/2010/main" val="1275710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754326"/>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Proper benchmarks</a:t>
            </a:r>
          </a:p>
          <a:p>
            <a:pPr>
              <a:lnSpc>
                <a:spcPct val="80000"/>
              </a:lnSpc>
            </a:pPr>
            <a:endParaRPr lang="en-US" sz="4500" b="1" dirty="0">
              <a:solidFill>
                <a:schemeClr val="tx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1397083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754326"/>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Proper benchmarks</a:t>
            </a:r>
          </a:p>
          <a:p>
            <a:pPr>
              <a:lnSpc>
                <a:spcPct val="80000"/>
              </a:lnSpc>
            </a:pPr>
            <a:endParaRPr lang="en-US" sz="4500" b="1" dirty="0">
              <a:solidFill>
                <a:schemeClr val="tx2"/>
              </a:solidFill>
              <a:latin typeface="Gilroy ExtraBold" charset="0"/>
              <a:ea typeface="Gilroy ExtraBold" charset="0"/>
              <a:cs typeface="Gilroy ExtraBold" charset="0"/>
            </a:endParaRPr>
          </a:p>
        </p:txBody>
      </p:sp>
      <p:sp>
        <p:nvSpPr>
          <p:cNvPr id="8" name="TextBox 7"/>
          <p:cNvSpPr txBox="1"/>
          <p:nvPr/>
        </p:nvSpPr>
        <p:spPr>
          <a:xfrm>
            <a:off x="6096000" y="1125032"/>
            <a:ext cx="4547617" cy="4893647"/>
          </a:xfrm>
          <a:prstGeom prst="rect">
            <a:avLst/>
          </a:prstGeom>
          <a:noFill/>
        </p:spPr>
        <p:txBody>
          <a:bodyPr wrap="square" rtlCol="0">
            <a:spAutoFit/>
          </a:bodyPr>
          <a:lstStyle/>
          <a:p>
            <a:r>
              <a:rPr lang="en-US" sz="2400" dirty="0">
                <a:latin typeface="Source Sans Pro" charset="0"/>
                <a:ea typeface="Source Sans Pro" charset="0"/>
                <a:cs typeface="Source Sans Pro" charset="0"/>
              </a:rPr>
              <a:t>Benchmarks too should be measurable, realistic, and oriented towards solving challenges.</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They timelines that make sense given your overarching goal.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They help track performance, and allow you to pace yourself over time.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Are adjustable!</a:t>
            </a:r>
          </a:p>
        </p:txBody>
      </p:sp>
      <p:sp>
        <p:nvSpPr>
          <p:cNvPr id="9" name="Oval 8"/>
          <p:cNvSpPr/>
          <p:nvPr/>
        </p:nvSpPr>
        <p:spPr>
          <a:xfrm>
            <a:off x="5713486" y="1210373"/>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713486" y="3034814"/>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713485" y="4098522"/>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
        <p:nvSpPr>
          <p:cNvPr id="12" name="Oval 11"/>
          <p:cNvSpPr/>
          <p:nvPr/>
        </p:nvSpPr>
        <p:spPr>
          <a:xfrm>
            <a:off x="5713484" y="5578468"/>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4</a:t>
            </a:r>
          </a:p>
        </p:txBody>
      </p:sp>
    </p:spTree>
    <p:extLst>
      <p:ext uri="{BB962C8B-B14F-4D97-AF65-F5344CB8AC3E}">
        <p14:creationId xmlns:p14="http://schemas.microsoft.com/office/powerpoint/2010/main" val="1199687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Recap &amp; updates</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56096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TextBox 8"/>
          <p:cNvSpPr txBox="1"/>
          <p:nvPr/>
        </p:nvSpPr>
        <p:spPr>
          <a:xfrm>
            <a:off x="0" y="2767280"/>
            <a:ext cx="12192000" cy="1323439"/>
          </a:xfrm>
          <a:prstGeom prst="rect">
            <a:avLst/>
          </a:prstGeom>
          <a:noFill/>
        </p:spPr>
        <p:txBody>
          <a:bodyPr wrap="square" rtlCol="0">
            <a:spAutoFit/>
          </a:bodyPr>
          <a:lstStyle/>
          <a:p>
            <a:pPr algn="ctr"/>
            <a:r>
              <a:rPr lang="en-US" sz="8000" b="1" dirty="0">
                <a:solidFill>
                  <a:srgbClr val="FFFFFF"/>
                </a:solidFill>
                <a:latin typeface="Gilroy ExtraBold" charset="0"/>
                <a:ea typeface="Gilroy ExtraBold" charset="0"/>
                <a:cs typeface="Gilroy ExtraBold" charset="0"/>
              </a:rPr>
              <a:t>Shout out</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7" name="TextBox 6"/>
          <p:cNvSpPr txBox="1"/>
          <p:nvPr/>
        </p:nvSpPr>
        <p:spPr>
          <a:xfrm>
            <a:off x="0" y="3950527"/>
            <a:ext cx="12192000" cy="523220"/>
          </a:xfrm>
          <a:prstGeom prst="rect">
            <a:avLst/>
          </a:prstGeom>
          <a:noFill/>
        </p:spPr>
        <p:txBody>
          <a:bodyPr wrap="square" rtlCol="0">
            <a:spAutoFit/>
          </a:bodyPr>
          <a:lstStyle/>
          <a:p>
            <a:pPr algn="ctr"/>
            <a:r>
              <a:rPr lang="en-US" sz="2800" dirty="0">
                <a:latin typeface="Source Sans Pro" charset="0"/>
                <a:ea typeface="Source Sans Pro" charset="0"/>
                <a:cs typeface="Source Sans Pro" charset="0"/>
              </a:rPr>
              <a:t>When have you used benchmarks?</a:t>
            </a:r>
          </a:p>
        </p:txBody>
      </p:sp>
    </p:spTree>
    <p:extLst>
      <p:ext uri="{BB962C8B-B14F-4D97-AF65-F5344CB8AC3E}">
        <p14:creationId xmlns:p14="http://schemas.microsoft.com/office/powerpoint/2010/main" val="17582538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592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Organizer ramp</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44903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Organizer ramp</a:t>
            </a:r>
          </a:p>
        </p:txBody>
      </p:sp>
      <p:sp>
        <p:nvSpPr>
          <p:cNvPr id="8" name="TextBox 7"/>
          <p:cNvSpPr txBox="1"/>
          <p:nvPr/>
        </p:nvSpPr>
        <p:spPr>
          <a:xfrm>
            <a:off x="6266688" y="1141536"/>
            <a:ext cx="4547617" cy="4524315"/>
          </a:xfrm>
          <a:prstGeom prst="rect">
            <a:avLst/>
          </a:prstGeom>
          <a:noFill/>
        </p:spPr>
        <p:txBody>
          <a:bodyPr wrap="square" rtlCol="0">
            <a:spAutoFit/>
          </a:bodyPr>
          <a:lstStyle/>
          <a:p>
            <a:r>
              <a:rPr lang="en-US" sz="2400" dirty="0">
                <a:latin typeface="Source Sans Pro" charset="0"/>
                <a:ea typeface="Source Sans Pro" charset="0"/>
                <a:cs typeface="Source Sans Pro" charset="0"/>
              </a:rPr>
              <a:t>How do we get there?</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1.) Team building benchmarks</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2.) Outreach benchmarks</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We need thousands of constituents to call, pressure, rally, and take action on this issue. One organizer can’t do it alone. </a:t>
            </a:r>
          </a:p>
        </p:txBody>
      </p:sp>
      <p:sp>
        <p:nvSpPr>
          <p:cNvPr id="12" name="TextBox 11"/>
          <p:cNvSpPr txBox="1"/>
          <p:nvPr/>
        </p:nvSpPr>
        <p:spPr>
          <a:xfrm>
            <a:off x="1085088" y="2331587"/>
            <a:ext cx="3636814" cy="1938992"/>
          </a:xfrm>
          <a:prstGeom prst="rect">
            <a:avLst/>
          </a:prstGeom>
          <a:noFill/>
        </p:spPr>
        <p:txBody>
          <a:bodyPr wrap="square" rtlCol="0">
            <a:spAutoFit/>
          </a:bodyPr>
          <a:lstStyle/>
          <a:p>
            <a:r>
              <a:rPr lang="en-US" sz="2400" b="1" dirty="0">
                <a:latin typeface="Source Sans Pro" charset="0"/>
                <a:ea typeface="Source Sans Pro" charset="0"/>
                <a:cs typeface="Source Sans Pro" charset="0"/>
              </a:rPr>
              <a:t>Big picture goal:</a:t>
            </a:r>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Convince Congresswoman Robins to vote “no” on HR 365 </a:t>
            </a: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1222264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Organizer ramp</a:t>
            </a:r>
          </a:p>
        </p:txBody>
      </p:sp>
      <p:sp>
        <p:nvSpPr>
          <p:cNvPr id="8" name="TextBox 7"/>
          <p:cNvSpPr txBox="1"/>
          <p:nvPr/>
        </p:nvSpPr>
        <p:spPr>
          <a:xfrm>
            <a:off x="6096000" y="1117152"/>
            <a:ext cx="4547617" cy="4524315"/>
          </a:xfrm>
          <a:prstGeom prst="rect">
            <a:avLst/>
          </a:prstGeom>
          <a:noFill/>
        </p:spPr>
        <p:txBody>
          <a:bodyPr wrap="square" rtlCol="0">
            <a:spAutoFit/>
          </a:bodyPr>
          <a:lstStyle/>
          <a:p>
            <a:r>
              <a:rPr lang="en-US" sz="2400" b="1" dirty="0">
                <a:latin typeface="Source Sans Pro" charset="0"/>
                <a:ea typeface="Source Sans Pro" charset="0"/>
                <a:cs typeface="Source Sans Pro" charset="0"/>
              </a:rPr>
              <a:t>Team building benchmarks</a:t>
            </a:r>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Team building starts first and continues to increase quickly over the first few weeks of the campaign.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b="1" dirty="0">
                <a:latin typeface="Source Sans Pro" charset="0"/>
                <a:ea typeface="Source Sans Pro" charset="0"/>
                <a:cs typeface="Source Sans Pro" charset="0"/>
              </a:rPr>
              <a:t>Outreach benchmarks</a:t>
            </a:r>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Outreach goals start very low to allow you to build up your team. They increase quickly once your team has been built. </a:t>
            </a:r>
          </a:p>
        </p:txBody>
      </p:sp>
      <p:sp>
        <p:nvSpPr>
          <p:cNvPr id="12" name="TextBox 11"/>
          <p:cNvSpPr txBox="1"/>
          <p:nvPr/>
        </p:nvSpPr>
        <p:spPr>
          <a:xfrm>
            <a:off x="1085088" y="2331587"/>
            <a:ext cx="3636814" cy="1938992"/>
          </a:xfrm>
          <a:prstGeom prst="rect">
            <a:avLst/>
          </a:prstGeom>
          <a:noFill/>
        </p:spPr>
        <p:txBody>
          <a:bodyPr wrap="square" rtlCol="0">
            <a:spAutoFit/>
          </a:bodyPr>
          <a:lstStyle/>
          <a:p>
            <a:r>
              <a:rPr lang="en-US" sz="2400" b="1" dirty="0">
                <a:latin typeface="Source Sans Pro" charset="0"/>
                <a:ea typeface="Source Sans Pro" charset="0"/>
                <a:cs typeface="Source Sans Pro" charset="0"/>
              </a:rPr>
              <a:t>Big picture goal:</a:t>
            </a:r>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Convince Congresswoman Robins to vote “no” on HR 365 </a:t>
            </a: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174833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Organizer ramp</a:t>
            </a:r>
          </a:p>
        </p:txBody>
      </p:sp>
      <p:sp>
        <p:nvSpPr>
          <p:cNvPr id="8" name="TextBox 7"/>
          <p:cNvSpPr txBox="1"/>
          <p:nvPr/>
        </p:nvSpPr>
        <p:spPr>
          <a:xfrm>
            <a:off x="6096000" y="1117152"/>
            <a:ext cx="4547617" cy="4154984"/>
          </a:xfrm>
          <a:prstGeom prst="rect">
            <a:avLst/>
          </a:prstGeom>
          <a:noFill/>
        </p:spPr>
        <p:txBody>
          <a:bodyPr wrap="square" rtlCol="0">
            <a:spAutoFit/>
          </a:bodyPr>
          <a:lstStyle/>
          <a:p>
            <a:r>
              <a:rPr lang="en-US" sz="2400" b="1" dirty="0">
                <a:latin typeface="Source Sans Pro" charset="0"/>
                <a:ea typeface="Source Sans Pro" charset="0"/>
                <a:cs typeface="Source Sans Pro" charset="0"/>
              </a:rPr>
              <a:t>Ultimately, it is the outreach actions that will get you to the big picture goal.</a:t>
            </a:r>
          </a:p>
          <a:p>
            <a:endParaRPr lang="en-US" sz="2400" b="1"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But you can’t do the proper outreach without the right size team and capacity.</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Both your team building and outreach goals need to follow an increasing ramp. </a:t>
            </a:r>
          </a:p>
        </p:txBody>
      </p:sp>
      <p:sp>
        <p:nvSpPr>
          <p:cNvPr id="12" name="TextBox 11"/>
          <p:cNvSpPr txBox="1"/>
          <p:nvPr/>
        </p:nvSpPr>
        <p:spPr>
          <a:xfrm>
            <a:off x="1085088" y="2331587"/>
            <a:ext cx="3636814" cy="1938992"/>
          </a:xfrm>
          <a:prstGeom prst="rect">
            <a:avLst/>
          </a:prstGeom>
          <a:noFill/>
        </p:spPr>
        <p:txBody>
          <a:bodyPr wrap="square" rtlCol="0">
            <a:spAutoFit/>
          </a:bodyPr>
          <a:lstStyle/>
          <a:p>
            <a:r>
              <a:rPr lang="en-US" sz="2400" b="1" dirty="0">
                <a:latin typeface="Source Sans Pro" charset="0"/>
                <a:ea typeface="Source Sans Pro" charset="0"/>
                <a:cs typeface="Source Sans Pro" charset="0"/>
              </a:rPr>
              <a:t>Big picture goal:</a:t>
            </a:r>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Convince Congresswoman Robins to vote “no” on HR 365 </a:t>
            </a: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1669510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497"/>
            <a:ext cx="12192000" cy="6858000"/>
          </a:xfrm>
          <a:prstGeom prst="rect">
            <a:avLst/>
          </a:prstGeom>
        </p:spPr>
      </p:pic>
      <p:sp>
        <p:nvSpPr>
          <p:cNvPr id="3" name="TextBox 2"/>
          <p:cNvSpPr txBox="1"/>
          <p:nvPr/>
        </p:nvSpPr>
        <p:spPr>
          <a:xfrm>
            <a:off x="4277593" y="287634"/>
            <a:ext cx="3636814" cy="461665"/>
          </a:xfrm>
          <a:prstGeom prst="rect">
            <a:avLst/>
          </a:prstGeom>
          <a:noFill/>
        </p:spPr>
        <p:txBody>
          <a:bodyPr wrap="square" rtlCol="0">
            <a:spAutoFit/>
          </a:bodyPr>
          <a:lstStyle/>
          <a:p>
            <a:r>
              <a:rPr lang="en-US" sz="2400" b="1">
                <a:latin typeface="Source Sans Pro" charset="0"/>
                <a:ea typeface="Source Sans Pro" charset="0"/>
                <a:cs typeface="Source Sans Pro" charset="0"/>
              </a:rPr>
              <a:t>Monthly Campaign Goals</a:t>
            </a:r>
            <a:endParaRPr lang="en-US" sz="2400" dirty="0">
              <a:latin typeface="Source Sans Pro" charset="0"/>
              <a:ea typeface="Source Sans Pro" charset="0"/>
              <a:cs typeface="Source Sans Pro" charset="0"/>
            </a:endParaRPr>
          </a:p>
        </p:txBody>
      </p:sp>
      <p:sp>
        <p:nvSpPr>
          <p:cNvPr id="5" name="TextBox 4"/>
          <p:cNvSpPr txBox="1"/>
          <p:nvPr/>
        </p:nvSpPr>
        <p:spPr>
          <a:xfrm rot="16200000">
            <a:off x="-660364" y="3228947"/>
            <a:ext cx="2251625" cy="400110"/>
          </a:xfrm>
          <a:prstGeom prst="rect">
            <a:avLst/>
          </a:prstGeom>
          <a:noFill/>
        </p:spPr>
        <p:txBody>
          <a:bodyPr wrap="square" rtlCol="0">
            <a:spAutoFit/>
          </a:bodyPr>
          <a:lstStyle/>
          <a:p>
            <a:r>
              <a:rPr lang="en-US" sz="2000" dirty="0">
                <a:latin typeface="Source Sans Pro" charset="0"/>
                <a:ea typeface="Source Sans Pro" charset="0"/>
                <a:cs typeface="Source Sans Pro" charset="0"/>
              </a:rPr>
              <a:t>Outreach attempts</a:t>
            </a:r>
          </a:p>
        </p:txBody>
      </p:sp>
      <p:sp>
        <p:nvSpPr>
          <p:cNvPr id="6" name="TextBox 5"/>
          <p:cNvSpPr txBox="1"/>
          <p:nvPr/>
        </p:nvSpPr>
        <p:spPr>
          <a:xfrm rot="5400000">
            <a:off x="10569197" y="3322549"/>
            <a:ext cx="2064419" cy="400110"/>
          </a:xfrm>
          <a:prstGeom prst="rect">
            <a:avLst/>
          </a:prstGeom>
          <a:noFill/>
        </p:spPr>
        <p:txBody>
          <a:bodyPr wrap="square" rtlCol="0">
            <a:spAutoFit/>
          </a:bodyPr>
          <a:lstStyle/>
          <a:p>
            <a:r>
              <a:rPr lang="en-US" sz="2000" dirty="0">
                <a:latin typeface="Source Sans Pro" charset="0"/>
                <a:ea typeface="Source Sans Pro" charset="0"/>
                <a:cs typeface="Source Sans Pro" charset="0"/>
              </a:rPr>
              <a:t>Active volunteers</a:t>
            </a:r>
          </a:p>
        </p:txBody>
      </p:sp>
      <p:sp>
        <p:nvSpPr>
          <p:cNvPr id="7" name="TextBox 6"/>
          <p:cNvSpPr txBox="1"/>
          <p:nvPr/>
        </p:nvSpPr>
        <p:spPr>
          <a:xfrm>
            <a:off x="3375545" y="6240036"/>
            <a:ext cx="1605246" cy="338554"/>
          </a:xfrm>
          <a:prstGeom prst="rect">
            <a:avLst/>
          </a:prstGeom>
          <a:noFill/>
        </p:spPr>
        <p:txBody>
          <a:bodyPr wrap="square" rtlCol="0">
            <a:spAutoFit/>
          </a:bodyPr>
          <a:lstStyle/>
          <a:p>
            <a:r>
              <a:rPr lang="en-US" sz="1600" b="1" dirty="0">
                <a:latin typeface="Source Sans Pro" charset="0"/>
                <a:ea typeface="Source Sans Pro" charset="0"/>
                <a:cs typeface="Source Sans Pro" charset="0"/>
              </a:rPr>
              <a:t>Team building</a:t>
            </a:r>
          </a:p>
        </p:txBody>
      </p:sp>
      <p:sp>
        <p:nvSpPr>
          <p:cNvPr id="8" name="TextBox 7"/>
          <p:cNvSpPr txBox="1"/>
          <p:nvPr/>
        </p:nvSpPr>
        <p:spPr>
          <a:xfrm>
            <a:off x="6881109" y="6240036"/>
            <a:ext cx="1033298" cy="338554"/>
          </a:xfrm>
          <a:prstGeom prst="rect">
            <a:avLst/>
          </a:prstGeom>
          <a:noFill/>
        </p:spPr>
        <p:txBody>
          <a:bodyPr wrap="square" rtlCol="0">
            <a:spAutoFit/>
          </a:bodyPr>
          <a:lstStyle/>
          <a:p>
            <a:r>
              <a:rPr lang="en-US" sz="1600" b="1" dirty="0">
                <a:latin typeface="Source Sans Pro" charset="0"/>
                <a:ea typeface="Source Sans Pro" charset="0"/>
                <a:cs typeface="Source Sans Pro" charset="0"/>
              </a:rPr>
              <a:t>Outreach</a:t>
            </a:r>
          </a:p>
        </p:txBody>
      </p:sp>
      <p:cxnSp>
        <p:nvCxnSpPr>
          <p:cNvPr id="9" name="Straight Connector 8"/>
          <p:cNvCxnSpPr/>
          <p:nvPr/>
        </p:nvCxnSpPr>
        <p:spPr>
          <a:xfrm>
            <a:off x="7203290" y="6572355"/>
            <a:ext cx="388935"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888658" y="6586594"/>
            <a:ext cx="388935" cy="0"/>
          </a:xfrm>
          <a:prstGeom prst="line">
            <a:avLst/>
          </a:prstGeom>
          <a:ln w="76200">
            <a:solidFill>
              <a:srgbClr val="69B0A3"/>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93692" y="1367969"/>
            <a:ext cx="0" cy="434714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375545" y="1367969"/>
            <a:ext cx="0" cy="434714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62857" y="1367969"/>
            <a:ext cx="0" cy="434714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09319" y="1367969"/>
            <a:ext cx="0" cy="434714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506057" y="1367969"/>
            <a:ext cx="0" cy="434714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938932" y="1367969"/>
            <a:ext cx="0" cy="434714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0297963" y="1367969"/>
            <a:ext cx="0" cy="4347147"/>
          </a:xfrm>
          <a:prstGeom prst="line">
            <a:avLst/>
          </a:prstGeom>
          <a:ln>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704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973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Putting it all together</a:t>
            </a:r>
          </a:p>
        </p:txBody>
      </p:sp>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9269206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grpSp>
        <p:nvGrpSpPr>
          <p:cNvPr id="2" name="Group 1"/>
          <p:cNvGrpSpPr/>
          <p:nvPr/>
        </p:nvGrpSpPr>
        <p:grpSpPr>
          <a:xfrm>
            <a:off x="2383248" y="1168609"/>
            <a:ext cx="7585210" cy="4190999"/>
            <a:chOff x="3642307" y="1233845"/>
            <a:chExt cx="7585210" cy="4190999"/>
          </a:xfrm>
        </p:grpSpPr>
        <p:sp>
          <p:nvSpPr>
            <p:cNvPr id="3" name="Rectangle 2"/>
            <p:cNvSpPr/>
            <p:nvPr/>
          </p:nvSpPr>
          <p:spPr>
            <a:xfrm>
              <a:off x="3642308" y="1233845"/>
              <a:ext cx="7585209" cy="81844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latin typeface="Source Sans Pro" charset="0"/>
                  <a:ea typeface="Source Sans Pro" charset="0"/>
                  <a:cs typeface="Source Sans Pro" charset="0"/>
                </a:rPr>
                <a:t>Pass a university resolution that commits 50% of roof space an all new buildings and 25% on current buildings for solar panels. </a:t>
              </a:r>
            </a:p>
          </p:txBody>
        </p:sp>
        <p:sp>
          <p:nvSpPr>
            <p:cNvPr id="4" name="Rectangle 3"/>
            <p:cNvSpPr/>
            <p:nvPr/>
          </p:nvSpPr>
          <p:spPr>
            <a:xfrm>
              <a:off x="3642308" y="2358030"/>
              <a:ext cx="7585209" cy="818444"/>
            </a:xfrm>
            <a:prstGeom prst="rect">
              <a:avLst/>
            </a:prstGeom>
            <a:solidFill>
              <a:schemeClr val="tx2"/>
            </a:solid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latin typeface="Source Sans Pro" charset="0"/>
                  <a:ea typeface="Source Sans Pro" charset="0"/>
                  <a:cs typeface="Source Sans Pro" charset="0"/>
                </a:rPr>
                <a:t>Pass a resolution that forces the university to divest from fossil fuels by the end of 2018. </a:t>
              </a:r>
            </a:p>
          </p:txBody>
        </p:sp>
        <p:sp>
          <p:nvSpPr>
            <p:cNvPr id="6" name="Rectangle 5"/>
            <p:cNvSpPr/>
            <p:nvPr/>
          </p:nvSpPr>
          <p:spPr>
            <a:xfrm>
              <a:off x="3642308" y="3482215"/>
              <a:ext cx="7585209"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latin typeface="Source Sans Pro" charset="0"/>
                  <a:ea typeface="Source Sans Pro" charset="0"/>
                  <a:cs typeface="Source Sans Pro" charset="0"/>
                </a:rPr>
                <a:t>Pass a resolution that commits the university to using more renewable energy sources, like wind and solar. </a:t>
              </a:r>
            </a:p>
          </p:txBody>
        </p:sp>
        <p:sp>
          <p:nvSpPr>
            <p:cNvPr id="7" name="Rectangle 6"/>
            <p:cNvSpPr/>
            <p:nvPr/>
          </p:nvSpPr>
          <p:spPr>
            <a:xfrm>
              <a:off x="3642307" y="4606400"/>
              <a:ext cx="7585209"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solidFill>
                    <a:srgbClr val="FFFFFF"/>
                  </a:solidFill>
                  <a:latin typeface="Source Sans Pro" charset="0"/>
                  <a:ea typeface="Source Sans Pro" charset="0"/>
                  <a:cs typeface="Source Sans Pro" charset="0"/>
                </a:rPr>
                <a:t>Pass a resolution that forces the university to analyze its current carbon footprint and publish the results. </a:t>
              </a:r>
            </a:p>
          </p:txBody>
        </p:sp>
      </p:grpSp>
      <p:sp>
        <p:nvSpPr>
          <p:cNvPr id="8" name="Rectangle 7"/>
          <p:cNvSpPr/>
          <p:nvPr/>
        </p:nvSpPr>
        <p:spPr>
          <a:xfrm>
            <a:off x="2383248" y="1168063"/>
            <a:ext cx="7585209" cy="818444"/>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FFFFFF"/>
              </a:solidFill>
              <a:latin typeface="Source Sans Pro" charset="0"/>
              <a:ea typeface="Source Sans Pro" charset="0"/>
              <a:cs typeface="Source Sans Pro" charset="0"/>
            </a:endParaRPr>
          </a:p>
        </p:txBody>
      </p:sp>
      <p:sp>
        <p:nvSpPr>
          <p:cNvPr id="11" name="Oval 10"/>
          <p:cNvSpPr/>
          <p:nvPr/>
        </p:nvSpPr>
        <p:spPr>
          <a:xfrm>
            <a:off x="1865445" y="1168063"/>
            <a:ext cx="344495" cy="45152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1</a:t>
            </a:r>
          </a:p>
        </p:txBody>
      </p:sp>
      <p:sp>
        <p:nvSpPr>
          <p:cNvPr id="12" name="Oval 11"/>
          <p:cNvSpPr/>
          <p:nvPr/>
        </p:nvSpPr>
        <p:spPr>
          <a:xfrm>
            <a:off x="1865445" y="2292794"/>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2</a:t>
            </a:r>
          </a:p>
        </p:txBody>
      </p:sp>
      <p:sp>
        <p:nvSpPr>
          <p:cNvPr id="13" name="Oval 12"/>
          <p:cNvSpPr/>
          <p:nvPr/>
        </p:nvSpPr>
        <p:spPr>
          <a:xfrm>
            <a:off x="1865445" y="3416979"/>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3</a:t>
            </a:r>
          </a:p>
        </p:txBody>
      </p:sp>
      <p:sp>
        <p:nvSpPr>
          <p:cNvPr id="14" name="Oval 13"/>
          <p:cNvSpPr/>
          <p:nvPr/>
        </p:nvSpPr>
        <p:spPr>
          <a:xfrm>
            <a:off x="1865445" y="4541164"/>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rgbClr val="FFFFFF"/>
                </a:solidFill>
                <a:latin typeface="Gilroy ExtraBold" charset="0"/>
                <a:ea typeface="Gilroy ExtraBold" charset="0"/>
                <a:cs typeface="Gilroy ExtraBold" charset="0"/>
              </a:rPr>
              <a:t>4</a:t>
            </a:r>
          </a:p>
        </p:txBody>
      </p:sp>
    </p:spTree>
    <p:extLst>
      <p:ext uri="{BB962C8B-B14F-4D97-AF65-F5344CB8AC3E}">
        <p14:creationId xmlns:p14="http://schemas.microsoft.com/office/powerpoint/2010/main" val="19080688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5175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773514"/>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Debrief</a:t>
            </a:r>
          </a:p>
        </p:txBody>
      </p:sp>
      <p:sp>
        <p:nvSpPr>
          <p:cNvPr id="6" name="TextBox 5">
            <a:hlinkClick r:id="rId3"/>
          </p:cNvPr>
          <p:cNvSpPr txBox="1"/>
          <p:nvPr/>
        </p:nvSpPr>
        <p:spPr>
          <a:xfrm>
            <a:off x="3122752" y="5330546"/>
            <a:ext cx="5946496"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Raise your hand or type in the chat box</a:t>
            </a:r>
            <a:endParaRPr lang="en-US" sz="2500" dirty="0">
              <a:solidFill>
                <a:srgbClr val="ED5340"/>
              </a:solidFill>
              <a:latin typeface="Source Sans Pro" charset="0"/>
              <a:ea typeface="Source Sans Pro" charset="0"/>
              <a:cs typeface="Source Sans Pro"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916" y="4620743"/>
            <a:ext cx="870168" cy="585755"/>
          </a:xfrm>
          <a:prstGeom prst="rect">
            <a:avLst/>
          </a:prstGeom>
        </p:spPr>
      </p:pic>
      <p:pic>
        <p:nvPicPr>
          <p:cNvPr id="8" name="Picture 7"/>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34598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7000"/>
          </a:blip>
          <a:stretch>
            <a:fillRect/>
          </a:stretch>
        </p:blipFill>
        <p:spPr>
          <a:xfrm>
            <a:off x="40101" y="-1218687"/>
            <a:ext cx="12183983" cy="8090403"/>
          </a:xfrm>
          <a:prstGeom prst="rect">
            <a:avLst/>
          </a:prstGeom>
        </p:spPr>
      </p:pic>
      <p:sp>
        <p:nvSpPr>
          <p:cNvPr id="9" name="TextBox 8"/>
          <p:cNvSpPr txBox="1"/>
          <p:nvPr/>
        </p:nvSpPr>
        <p:spPr>
          <a:xfrm>
            <a:off x="2104"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Next steps &amp; close</a:t>
            </a: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507580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extLst>
              <a:ext uri="{28A0092B-C50C-407E-A947-70E740481C1C}">
                <a14:useLocalDpi xmlns:a14="http://schemas.microsoft.com/office/drawing/2010/main" val="0"/>
              </a:ext>
            </a:extLst>
          </a:blip>
          <a:srcRect l="30434" t="1462" r="31250" b="801"/>
          <a:stretch/>
        </p:blipFill>
        <p:spPr>
          <a:xfrm>
            <a:off x="0" y="0"/>
            <a:ext cx="4227226" cy="6858000"/>
          </a:xfrm>
          <a:prstGeom prst="rect">
            <a:avLst/>
          </a:prstGeom>
        </p:spPr>
      </p:pic>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101506" y="1534889"/>
            <a:ext cx="7561201"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Defining an issue ecosystem</a:t>
            </a:r>
          </a:p>
        </p:txBody>
      </p:sp>
      <p:sp>
        <p:nvSpPr>
          <p:cNvPr id="8" name="TextBox 7"/>
          <p:cNvSpPr txBox="1"/>
          <p:nvPr/>
        </p:nvSpPr>
        <p:spPr>
          <a:xfrm>
            <a:off x="5101506" y="2749324"/>
            <a:ext cx="6426882" cy="3046988"/>
          </a:xfrm>
          <a:prstGeom prst="rect">
            <a:avLst/>
          </a:prstGeom>
          <a:noFill/>
        </p:spPr>
        <p:txBody>
          <a:bodyPr wrap="square" rtlCol="0">
            <a:spAutoFit/>
          </a:bodyPr>
          <a:lstStyle/>
          <a:p>
            <a:pPr lvl="0"/>
            <a:r>
              <a:rPr lang="en-US" sz="2400" dirty="0">
                <a:latin typeface="Source Sans Pro" charset="0"/>
                <a:ea typeface="Source Sans Pro" charset="0"/>
                <a:cs typeface="Source Sans Pro" charset="0"/>
              </a:rPr>
              <a:t>The issue ecosystem is the set of conditions surrounding an issue: current policy, public opinion, decision makers positions, political capital, etc. </a:t>
            </a:r>
          </a:p>
          <a:p>
            <a:pPr lvl="0"/>
            <a:endParaRPr lang="en-US" sz="2400" dirty="0">
              <a:latin typeface="Source Sans Pro" charset="0"/>
              <a:ea typeface="Source Sans Pro" charset="0"/>
              <a:cs typeface="Source Sans Pro" charset="0"/>
            </a:endParaRPr>
          </a:p>
          <a:p>
            <a:r>
              <a:rPr lang="en-US" sz="2400" dirty="0"/>
              <a:t>The goal of issue campaigns is to influence these conditions so that decision makers enact the change you wish to see. </a:t>
            </a:r>
          </a:p>
        </p:txBody>
      </p:sp>
    </p:spTree>
    <p:extLst>
      <p:ext uri="{BB962C8B-B14F-4D97-AF65-F5344CB8AC3E}">
        <p14:creationId xmlns:p14="http://schemas.microsoft.com/office/powerpoint/2010/main" val="16921666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729521" y="3500203"/>
            <a:ext cx="10732957" cy="79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6000" b="1">
                <a:solidFill>
                  <a:schemeClr val="tx2"/>
                </a:solidFill>
                <a:latin typeface="Gilroy ExtraBold" charset="0"/>
                <a:ea typeface="Gilroy ExtraBold" charset="0"/>
                <a:cs typeface="Gilroy ExtraBold" charset="0"/>
              </a:rPr>
              <a:t>Join us on Slack!</a:t>
            </a:r>
            <a:endParaRPr lang="en-US" sz="6000" b="1" dirty="0">
              <a:solidFill>
                <a:schemeClr val="tx2"/>
              </a:solidFill>
              <a:latin typeface="Gilroy ExtraBold" charset="0"/>
              <a:ea typeface="Gilroy ExtraBold" charset="0"/>
              <a:cs typeface="Gilroy ExtraBold" charset="0"/>
            </a:endParaRPr>
          </a:p>
        </p:txBody>
      </p:sp>
      <p:pic>
        <p:nvPicPr>
          <p:cNvPr id="10" name="Picture 9" descr="noun_169164_cc.png"/>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b="15559"/>
          <a:stretch/>
        </p:blipFill>
        <p:spPr>
          <a:xfrm>
            <a:off x="5337224" y="1237440"/>
            <a:ext cx="1517562" cy="12814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7219" y="1973128"/>
            <a:ext cx="1517562" cy="1455872"/>
          </a:xfrm>
          <a:prstGeom prst="rect">
            <a:avLst/>
          </a:prstGeom>
        </p:spPr>
      </p:pic>
      <p:pic>
        <p:nvPicPr>
          <p:cNvPr id="8" name="Picture 7"/>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8737925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1997839"/>
            <a:ext cx="12192000" cy="2862322"/>
          </a:xfrm>
          <a:prstGeom prst="rect">
            <a:avLst/>
          </a:prstGeom>
          <a:noFill/>
        </p:spPr>
        <p:txBody>
          <a:bodyPr wrap="square" rtlCol="0">
            <a:spAutoFit/>
          </a:bodyPr>
          <a:lstStyle/>
          <a:p>
            <a:pPr algn="ctr"/>
            <a:r>
              <a:rPr lang="en-US" sz="6000" b="1" dirty="0">
                <a:solidFill>
                  <a:schemeClr val="accent2"/>
                </a:solidFill>
                <a:latin typeface="Gilroy ExtraBold" charset="0"/>
                <a:ea typeface="Gilroy ExtraBold" charset="0"/>
                <a:cs typeface="Gilroy ExtraBold" charset="0"/>
              </a:rPr>
              <a:t>Next call:</a:t>
            </a:r>
          </a:p>
          <a:p>
            <a:pPr algn="ctr"/>
            <a:r>
              <a:rPr lang="en-US" sz="6000" b="1" dirty="0">
                <a:solidFill>
                  <a:srgbClr val="FFFFFF"/>
                </a:solidFill>
                <a:latin typeface="Gilroy ExtraBold" charset="0"/>
                <a:ea typeface="Gilroy ExtraBold" charset="0"/>
                <a:cs typeface="Gilroy ExtraBold" charset="0"/>
              </a:rPr>
              <a:t>Thursday, October 12</a:t>
            </a:r>
          </a:p>
          <a:p>
            <a:pPr algn="ctr"/>
            <a:r>
              <a:rPr lang="en-US" sz="6000" b="1" dirty="0">
                <a:solidFill>
                  <a:srgbClr val="FFFFFF"/>
                </a:solidFill>
                <a:latin typeface="Gilroy ExtraBold" charset="0"/>
                <a:ea typeface="Gilroy ExtraBold" charset="0"/>
                <a:cs typeface="Gilroy ExtraBold" charset="0"/>
              </a:rPr>
              <a:t>7pm Central Time</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837248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a:solidFill>
                  <a:srgbClr val="FFFFFF"/>
                </a:solidFill>
                <a:latin typeface="Gilroy ExtraBold" charset="0"/>
                <a:ea typeface="Gilroy ExtraBold" charset="0"/>
                <a:cs typeface="Gilroy ExtraBold" charset="0"/>
              </a:rPr>
              <a:t>Any </a:t>
            </a:r>
            <a:r>
              <a:rPr lang="en-US" sz="6000" b="1" dirty="0">
                <a:solidFill>
                  <a:srgbClr val="FFFFFF"/>
                </a:solidFill>
                <a:latin typeface="Gilroy ExtraBold" charset="0"/>
                <a:ea typeface="Gilroy ExtraBold" charset="0"/>
                <a:cs typeface="Gilroy ExtraBold" charset="0"/>
              </a:rPr>
              <a:t>questions?</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612877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Thank you!</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226734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Building the framework</a:t>
            </a:r>
          </a:p>
        </p:txBody>
      </p:sp>
      <p:sp>
        <p:nvSpPr>
          <p:cNvPr id="8" name="TextBox 7"/>
          <p:cNvSpPr txBox="1"/>
          <p:nvPr/>
        </p:nvSpPr>
        <p:spPr>
          <a:xfrm>
            <a:off x="6266688" y="1141536"/>
            <a:ext cx="4547617" cy="4154984"/>
          </a:xfrm>
          <a:prstGeom prst="rect">
            <a:avLst/>
          </a:prstGeom>
          <a:noFill/>
        </p:spPr>
        <p:txBody>
          <a:bodyPr wrap="square" rtlCol="0">
            <a:spAutoFit/>
          </a:bodyPr>
          <a:lstStyle/>
          <a:p>
            <a:r>
              <a:rPr lang="en-US" sz="2400" dirty="0">
                <a:latin typeface="Source Sans Pro" charset="0"/>
                <a:ea typeface="Source Sans Pro" charset="0"/>
                <a:cs typeface="Source Sans Pro" charset="0"/>
              </a:rPr>
              <a:t>An achievable, measurable, and problem-solving goal.</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A strategy that provides the roadmap for success.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Effective tactics that accomplish your goal through the strategy you’ve developed. </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1894643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768433"/>
          </a:xfrm>
          <a:prstGeom prst="rect">
            <a:avLst/>
          </a:prstGeom>
          <a:noFill/>
        </p:spPr>
        <p:txBody>
          <a:bodyPr wrap="square" rtlCol="0">
            <a:spAutoFit/>
          </a:bodyPr>
          <a:lstStyle/>
          <a:p>
            <a:pPr>
              <a:lnSpc>
                <a:spcPct val="80000"/>
              </a:lnSpc>
            </a:pPr>
            <a:r>
              <a:rPr lang="en-US" sz="4500" b="1" dirty="0">
                <a:solidFill>
                  <a:schemeClr val="accent1"/>
                </a:solidFill>
                <a:latin typeface="Gilroy ExtraBold" charset="0"/>
                <a:ea typeface="Gilroy ExtraBold" charset="0"/>
                <a:cs typeface="Gilroy ExtraBold" charset="0"/>
              </a:rPr>
              <a:t>Looking </a:t>
            </a:r>
          </a:p>
          <a:p>
            <a:pPr>
              <a:lnSpc>
                <a:spcPct val="80000"/>
              </a:lnSpc>
            </a:pPr>
            <a:r>
              <a:rPr lang="en-US" sz="4500" b="1" dirty="0">
                <a:solidFill>
                  <a:schemeClr val="accent1"/>
                </a:solidFill>
                <a:latin typeface="Gilroy ExtraBold" charset="0"/>
                <a:ea typeface="Gilroy ExtraBold" charset="0"/>
                <a:cs typeface="Gilroy ExtraBold" charset="0"/>
              </a:rPr>
              <a:t>ahead</a:t>
            </a:r>
          </a:p>
          <a:p>
            <a:pPr>
              <a:lnSpc>
                <a:spcPct val="80000"/>
              </a:lnSpc>
            </a:pPr>
            <a:endParaRPr lang="en-US" sz="4500" b="1" dirty="0">
              <a:solidFill>
                <a:schemeClr val="tx2"/>
              </a:solidFill>
              <a:latin typeface="Gilroy ExtraBold" charset="0"/>
              <a:ea typeface="Gilroy ExtraBold" charset="0"/>
              <a:cs typeface="Gilroy ExtraBold" charset="0"/>
            </a:endParaRPr>
          </a:p>
        </p:txBody>
      </p:sp>
      <p:sp>
        <p:nvSpPr>
          <p:cNvPr id="8" name="TextBox 7"/>
          <p:cNvSpPr txBox="1"/>
          <p:nvPr/>
        </p:nvSpPr>
        <p:spPr>
          <a:xfrm>
            <a:off x="6266688" y="1141536"/>
            <a:ext cx="4547617" cy="4154984"/>
          </a:xfrm>
          <a:prstGeom prst="rect">
            <a:avLst/>
          </a:prstGeom>
          <a:noFill/>
        </p:spPr>
        <p:txBody>
          <a:bodyPr wrap="square" rtlCol="0">
            <a:spAutoFit/>
          </a:bodyPr>
          <a:lstStyle/>
          <a:p>
            <a:r>
              <a:rPr lang="en-US" sz="2400" dirty="0">
                <a:latin typeface="Source Sans Pro" charset="0"/>
                <a:ea typeface="Source Sans Pro" charset="0"/>
                <a:cs typeface="Source Sans Pro" charset="0"/>
              </a:rPr>
              <a:t>Meet your Campus Coach and set-up your first 1:1 conversation.</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Think about what you want to accomplish during the program.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For your second 1:1, come up with a clear goal to achieve in the Academy.</a:t>
            </a:r>
          </a:p>
        </p:txBody>
      </p:sp>
      <p:sp>
        <p:nvSpPr>
          <p:cNvPr id="9" name="Oval 8"/>
          <p:cNvSpPr/>
          <p:nvPr/>
        </p:nvSpPr>
        <p:spPr>
          <a:xfrm>
            <a:off x="5818418" y="1210127"/>
            <a:ext cx="344495" cy="3444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748440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1692195" y="532695"/>
            <a:ext cx="8654593" cy="7574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chemeClr val="tx2"/>
                </a:solidFill>
                <a:latin typeface="Gilroy ExtraBold" charset="0"/>
                <a:ea typeface="Gilroy ExtraBold" charset="0"/>
                <a:cs typeface="Gilroy ExtraBold" charset="0"/>
              </a:rPr>
              <a:t>Program expectations</a:t>
            </a:r>
          </a:p>
        </p:txBody>
      </p:sp>
      <p:sp>
        <p:nvSpPr>
          <p:cNvPr id="3" name="Oval 2"/>
          <p:cNvSpPr>
            <a:spLocks noChangeAspect="1"/>
          </p:cNvSpPr>
          <p:nvPr/>
        </p:nvSpPr>
        <p:spPr>
          <a:xfrm>
            <a:off x="592535" y="1724774"/>
            <a:ext cx="3408454" cy="340845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800" b="1" dirty="0">
                <a:solidFill>
                  <a:schemeClr val="bg1"/>
                </a:solidFill>
                <a:latin typeface="Gilroy ExtraBold" charset="0"/>
                <a:ea typeface="Gilroy ExtraBold" charset="0"/>
                <a:cs typeface="Gilroy ExtraBold" charset="0"/>
              </a:rPr>
              <a:t>Attend 4/6 online trainings (with make-ups)</a:t>
            </a:r>
          </a:p>
        </p:txBody>
      </p:sp>
      <p:sp>
        <p:nvSpPr>
          <p:cNvPr id="12" name="Oval 11"/>
          <p:cNvSpPr>
            <a:spLocks noChangeAspect="1"/>
          </p:cNvSpPr>
          <p:nvPr/>
        </p:nvSpPr>
        <p:spPr>
          <a:xfrm>
            <a:off x="4391773" y="1724773"/>
            <a:ext cx="3408454" cy="340845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800" b="1" dirty="0">
                <a:solidFill>
                  <a:schemeClr val="bg1"/>
                </a:solidFill>
                <a:latin typeface="Gilroy ExtraBold" charset="0"/>
                <a:ea typeface="Gilroy ExtraBold" charset="0"/>
                <a:cs typeface="Gilroy ExtraBold" charset="0"/>
              </a:rPr>
              <a:t>At least four 1:1 meetings with your coach</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Oval 5"/>
          <p:cNvSpPr>
            <a:spLocks noChangeAspect="1"/>
          </p:cNvSpPr>
          <p:nvPr/>
        </p:nvSpPr>
        <p:spPr>
          <a:xfrm>
            <a:off x="8191012" y="1724773"/>
            <a:ext cx="3408454" cy="340845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800" b="1" dirty="0">
                <a:solidFill>
                  <a:schemeClr val="bg1"/>
                </a:solidFill>
                <a:latin typeface="Gilroy ExtraBold" charset="0"/>
                <a:ea typeface="Gilroy ExtraBold" charset="0"/>
                <a:cs typeface="Gilroy ExtraBold" charset="0"/>
              </a:rPr>
              <a:t>Submit an organizer project plan</a:t>
            </a:r>
          </a:p>
        </p:txBody>
      </p:sp>
    </p:spTree>
    <p:extLst>
      <p:ext uri="{BB962C8B-B14F-4D97-AF65-F5344CB8AC3E}">
        <p14:creationId xmlns:p14="http://schemas.microsoft.com/office/powerpoint/2010/main" val="1057843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281857" y="1209562"/>
            <a:ext cx="7561201"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Issues, politics, elections</a:t>
            </a:r>
          </a:p>
        </p:txBody>
      </p:sp>
      <p:sp>
        <p:nvSpPr>
          <p:cNvPr id="8" name="TextBox 7"/>
          <p:cNvSpPr txBox="1"/>
          <p:nvPr/>
        </p:nvSpPr>
        <p:spPr>
          <a:xfrm>
            <a:off x="1281857" y="1869999"/>
            <a:ext cx="8326838" cy="4524315"/>
          </a:xfrm>
          <a:prstGeom prst="rect">
            <a:avLst/>
          </a:prstGeom>
          <a:noFill/>
        </p:spPr>
        <p:txBody>
          <a:bodyPr wrap="square" rtlCol="0">
            <a:spAutoFit/>
          </a:bodyPr>
          <a:lstStyle/>
          <a:p>
            <a:r>
              <a:rPr lang="en-US" sz="2400" b="1" dirty="0">
                <a:latin typeface="Source Sans Pro" charset="0"/>
                <a:ea typeface="Source Sans Pro" charset="0"/>
                <a:cs typeface="Source Sans Pro" charset="0"/>
              </a:rPr>
              <a:t>OFA is a non-partisan issue advocacy organization</a:t>
            </a:r>
          </a:p>
          <a:p>
            <a:endParaRPr lang="en-US" sz="2400" dirty="0">
              <a:latin typeface="Source Sans Pro" charset="0"/>
              <a:ea typeface="Source Sans Pro" charset="0"/>
              <a:cs typeface="Source Sans Pro" charset="0"/>
            </a:endParaRPr>
          </a:p>
          <a:p>
            <a:pPr marL="342900" indent="-342900">
              <a:buFont typeface="Arial" charset="0"/>
              <a:buChar char="•"/>
            </a:pPr>
            <a:r>
              <a:rPr lang="en-US" sz="2400" dirty="0">
                <a:latin typeface="Source Sans Pro" charset="0"/>
                <a:ea typeface="Source Sans Pro" charset="0"/>
                <a:cs typeface="Source Sans Pro" charset="0"/>
              </a:rPr>
              <a:t>We cannot  coordinate with or support organizations that focus on electoral or party specific work. </a:t>
            </a:r>
          </a:p>
          <a:p>
            <a:pPr marL="342900" indent="-342900">
              <a:buFont typeface="Arial" charset="0"/>
              <a:buChar char="•"/>
            </a:pPr>
            <a:endParaRPr lang="en-US" sz="2400" dirty="0">
              <a:latin typeface="Source Sans Pro" charset="0"/>
              <a:ea typeface="Source Sans Pro" charset="0"/>
              <a:cs typeface="Source Sans Pro" charset="0"/>
            </a:endParaRPr>
          </a:p>
          <a:p>
            <a:pPr marL="342900" indent="-342900">
              <a:buFont typeface="Arial" charset="0"/>
              <a:buChar char="•"/>
            </a:pPr>
            <a:r>
              <a:rPr lang="en-US" sz="2400" dirty="0">
                <a:latin typeface="Source Sans Pro" charset="0"/>
                <a:ea typeface="Source Sans Pro" charset="0"/>
                <a:cs typeface="Source Sans Pro" charset="0"/>
              </a:rPr>
              <a:t>We can work with issue focused groups</a:t>
            </a:r>
          </a:p>
          <a:p>
            <a:pPr marL="342900" indent="-342900">
              <a:buFont typeface="Arial" charset="0"/>
              <a:buChar char="•"/>
            </a:pPr>
            <a:endParaRPr lang="en-US" sz="2400" dirty="0">
              <a:latin typeface="Source Sans Pro" charset="0"/>
              <a:ea typeface="Source Sans Pro" charset="0"/>
              <a:cs typeface="Source Sans Pro" charset="0"/>
            </a:endParaRPr>
          </a:p>
          <a:p>
            <a:pPr marL="342900" indent="-342900">
              <a:buFont typeface="Arial" charset="0"/>
              <a:buChar char="•"/>
            </a:pPr>
            <a:r>
              <a:rPr lang="en-US" sz="2400" dirty="0">
                <a:latin typeface="Source Sans Pro" charset="0"/>
                <a:ea typeface="Source Sans Pro" charset="0"/>
                <a:cs typeface="Source Sans Pro" charset="0"/>
              </a:rPr>
              <a:t>We can train individuals that are a part of political groups, but we cannot sponsor, provide resources, or direct guidance on supporting political groups.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1770742210"/>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1616</TotalTime>
  <Words>1767</Words>
  <Application>Microsoft Macintosh PowerPoint</Application>
  <PresentationFormat>Widescreen</PresentationFormat>
  <Paragraphs>256</Paragraphs>
  <Slides>53</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Calibri Light</vt:lpstr>
      <vt:lpstr>Gill Sans</vt:lpstr>
      <vt:lpstr>Gilroy ExtraBold</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Miller</dc:creator>
  <cp:lastModifiedBy>aconavay@ofa.us</cp:lastModifiedBy>
  <cp:revision>106</cp:revision>
  <cp:lastPrinted>2017-03-02T23:01:52Z</cp:lastPrinted>
  <dcterms:created xsi:type="dcterms:W3CDTF">2017-01-24T22:12:49Z</dcterms:created>
  <dcterms:modified xsi:type="dcterms:W3CDTF">2019-02-27T23:27:36Z</dcterms:modified>
</cp:coreProperties>
</file>