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311" r:id="rId3"/>
    <p:sldId id="352" r:id="rId4"/>
    <p:sldId id="345" r:id="rId5"/>
    <p:sldId id="388" r:id="rId6"/>
    <p:sldId id="382" r:id="rId7"/>
    <p:sldId id="348" r:id="rId8"/>
    <p:sldId id="349" r:id="rId9"/>
    <p:sldId id="350" r:id="rId10"/>
    <p:sldId id="351" r:id="rId11"/>
    <p:sldId id="270" r:id="rId12"/>
    <p:sldId id="353" r:id="rId13"/>
    <p:sldId id="354" r:id="rId14"/>
    <p:sldId id="355" r:id="rId15"/>
    <p:sldId id="389" r:id="rId16"/>
    <p:sldId id="390" r:id="rId17"/>
    <p:sldId id="393" r:id="rId18"/>
    <p:sldId id="363" r:id="rId19"/>
    <p:sldId id="367" r:id="rId20"/>
    <p:sldId id="368" r:id="rId21"/>
    <p:sldId id="369" r:id="rId22"/>
    <p:sldId id="396" r:id="rId23"/>
    <p:sldId id="383" r:id="rId24"/>
    <p:sldId id="371" r:id="rId25"/>
    <p:sldId id="372" r:id="rId26"/>
    <p:sldId id="374" r:id="rId27"/>
    <p:sldId id="384" r:id="rId28"/>
    <p:sldId id="385" r:id="rId29"/>
    <p:sldId id="386" r:id="rId30"/>
    <p:sldId id="375" r:id="rId31"/>
    <p:sldId id="394" r:id="rId32"/>
    <p:sldId id="387" r:id="rId33"/>
    <p:sldId id="397" r:id="rId34"/>
    <p:sldId id="398" r:id="rId35"/>
    <p:sldId id="377" r:id="rId36"/>
    <p:sldId id="378" r:id="rId37"/>
    <p:sldId id="379" r:id="rId38"/>
    <p:sldId id="395" r:id="rId39"/>
    <p:sldId id="380" r:id="rId40"/>
    <p:sldId id="38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p:restoredTop sz="83626"/>
  </p:normalViewPr>
  <p:slideViewPr>
    <p:cSldViewPr snapToGrid="0" snapToObjects="1">
      <p:cViewPr varScale="1">
        <p:scale>
          <a:sx n="94" d="100"/>
          <a:sy n="94" d="100"/>
        </p:scale>
        <p:origin x="432" y="184"/>
      </p:cViewPr>
      <p:guideLst>
        <p:guide orient="horz" pos="2160"/>
        <p:guide pos="3840"/>
      </p:guideLst>
    </p:cSldViewPr>
  </p:slideViewPr>
  <p:notesTextViewPr>
    <p:cViewPr>
      <p:scale>
        <a:sx n="55" d="100"/>
        <a:sy n="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A33B00-849F-3245-8377-FA8133F4C6E7}" type="datetimeFigureOut">
              <a:rPr lang="en-US" smtClean="0"/>
              <a:t>2/27/19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6C4B64-BDA6-634E-BD2A-D5BD70F96A9C}" type="slidenum">
              <a:rPr lang="en-US" smtClean="0"/>
              <a:t>‹#›</a:t>
            </a:fld>
            <a:endParaRPr lang="en-US"/>
          </a:p>
        </p:txBody>
      </p:sp>
    </p:spTree>
    <p:extLst>
      <p:ext uri="{BB962C8B-B14F-4D97-AF65-F5344CB8AC3E}">
        <p14:creationId xmlns:p14="http://schemas.microsoft.com/office/powerpoint/2010/main" val="157739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a:t>/4.0/ or send a letter to Creative Commons, PO Box 1866, Mountain View, CA 94042, USA</a:t>
            </a:r>
            <a:endParaRPr lang="en-US" sz="1200" b="0" i="0" u="none" strike="noStrike" cap="none">
              <a:solidFill>
                <a:schemeClr val="dk1"/>
              </a:solidFill>
              <a:latin typeface="+mn-lt"/>
              <a:ea typeface="Calibri"/>
              <a:cs typeface="Calibri"/>
              <a:sym typeface="Calibri"/>
            </a:endParaRPr>
          </a:p>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1</a:t>
            </a:fld>
            <a:endParaRPr lang="en-US"/>
          </a:p>
        </p:txBody>
      </p:sp>
    </p:spTree>
    <p:extLst>
      <p:ext uri="{BB962C8B-B14F-4D97-AF65-F5344CB8AC3E}">
        <p14:creationId xmlns:p14="http://schemas.microsoft.com/office/powerpoint/2010/main" val="1050600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US" b="1" dirty="0"/>
              <a:t>00:01</a:t>
            </a:r>
            <a:r>
              <a:rPr lang="en-US" b="1" baseline="0" dirty="0"/>
              <a:t> – 00:03 [2 min] – </a:t>
            </a:r>
            <a:r>
              <a:rPr lang="en-US" b="1" baseline="0" dirty="0" err="1"/>
              <a:t>Aquiles</a:t>
            </a:r>
            <a:endParaRPr lang="en-US" b="1" baseline="0"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baseline="0" dirty="0"/>
          </a:p>
          <a:p>
            <a:pPr marL="285750" indent="-285750">
              <a:buFont typeface="Arial" panose="020B0604020202020204" pitchFamily="34" charset="0"/>
              <a:buChar char="•"/>
            </a:pPr>
            <a:r>
              <a:rPr lang="en-US" b="0" baseline="0" dirty="0"/>
              <a:t>Before we get started, let’s review some logistics </a:t>
            </a:r>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pPr marL="0" marR="0" indent="0" algn="l" defTabSz="1300460" rtl="0" eaLnBrk="1" fontAlgn="auto" latinLnBrk="0" hangingPunct="1">
              <a:lnSpc>
                <a:spcPct val="100000"/>
              </a:lnSpc>
              <a:spcBef>
                <a:spcPts val="0"/>
              </a:spcBef>
              <a:spcAft>
                <a:spcPts val="0"/>
              </a:spcAft>
              <a:buClrTx/>
              <a:buSzTx/>
              <a:buFontTx/>
              <a:buNone/>
              <a:tabLst/>
              <a:defRPr/>
            </a:pPr>
            <a:endParaRPr lang="en-US" b="1" dirty="0"/>
          </a:p>
          <a:p>
            <a:endParaRPr lang="en-US" dirty="0"/>
          </a:p>
        </p:txBody>
      </p:sp>
      <p:sp>
        <p:nvSpPr>
          <p:cNvPr id="4" name="Slide Number Placeholder 3"/>
          <p:cNvSpPr>
            <a:spLocks noGrp="1"/>
          </p:cNvSpPr>
          <p:nvPr>
            <p:ph type="sldNum" sz="quarter" idx="10"/>
          </p:nvPr>
        </p:nvSpPr>
        <p:spPr/>
        <p:txBody>
          <a:bodyPr/>
          <a:lstStyle/>
          <a:p>
            <a:fld id="{F1E3C1EA-D8F4-4B85-8B01-A01110AD5AFE}" type="slidenum">
              <a:rPr lang="en-US" smtClean="0"/>
              <a:t>11</a:t>
            </a:fld>
            <a:endParaRPr lang="en-US"/>
          </a:p>
        </p:txBody>
      </p:sp>
    </p:spTree>
    <p:extLst>
      <p:ext uri="{BB962C8B-B14F-4D97-AF65-F5344CB8AC3E}">
        <p14:creationId xmlns:p14="http://schemas.microsoft.com/office/powerpoint/2010/main" val="132159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14</a:t>
            </a:fld>
            <a:endParaRPr lang="en-US"/>
          </a:p>
        </p:txBody>
      </p:sp>
    </p:spTree>
    <p:extLst>
      <p:ext uri="{BB962C8B-B14F-4D97-AF65-F5344CB8AC3E}">
        <p14:creationId xmlns:p14="http://schemas.microsoft.com/office/powerpoint/2010/main" val="1873614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15</a:t>
            </a:fld>
            <a:endParaRPr lang="en-US"/>
          </a:p>
        </p:txBody>
      </p:sp>
    </p:spTree>
    <p:extLst>
      <p:ext uri="{BB962C8B-B14F-4D97-AF65-F5344CB8AC3E}">
        <p14:creationId xmlns:p14="http://schemas.microsoft.com/office/powerpoint/2010/main" val="16385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00:07</a:t>
            </a:r>
            <a:r>
              <a:rPr lang="en-US" b="1" baseline="0" dirty="0"/>
              <a:t> – 00:09 [2 min] – Ashley </a:t>
            </a:r>
          </a:p>
          <a:p>
            <a:endParaRPr lang="en-US" b="1" baseline="0" dirty="0"/>
          </a:p>
          <a:p>
            <a:pPr marL="0" marR="0" indent="0" algn="l" defTabSz="1300460" rtl="0" eaLnBrk="1" fontAlgn="auto" latinLnBrk="0" hangingPunct="1">
              <a:lnSpc>
                <a:spcPct val="100000"/>
              </a:lnSpc>
              <a:spcBef>
                <a:spcPts val="0"/>
              </a:spcBef>
              <a:spcAft>
                <a:spcPts val="0"/>
              </a:spcAft>
              <a:buClrTx/>
              <a:buSzTx/>
              <a:buFont typeface="Arial"/>
              <a:buNone/>
              <a:tabLst/>
              <a:defRPr/>
            </a:pPr>
            <a:r>
              <a:rPr lang="en-US" b="1" baseline="0" dirty="0"/>
              <a:t>[Broad Goals] </a:t>
            </a:r>
            <a:r>
              <a:rPr lang="en-US" b="0" baseline="0" dirty="0"/>
              <a:t>Present core goals of the Fellowship program. </a:t>
            </a:r>
          </a:p>
          <a:p>
            <a:pPr marL="0" marR="0" indent="0" algn="l" defTabSz="1300460" rtl="0" eaLnBrk="1" fontAlgn="auto" latinLnBrk="0" hangingPunct="1">
              <a:lnSpc>
                <a:spcPct val="100000"/>
              </a:lnSpc>
              <a:spcBef>
                <a:spcPts val="0"/>
              </a:spcBef>
              <a:spcAft>
                <a:spcPts val="0"/>
              </a:spcAft>
              <a:buClrTx/>
              <a:buSzTx/>
              <a:buFont typeface="Arial"/>
              <a:buNone/>
              <a:tabLst/>
              <a:defRPr/>
            </a:pPr>
            <a:endParaRPr lang="en-US" b="0" baseline="0" dirty="0"/>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Today you are standing on the shoulders of giants – some of those giants are in the room today.</a:t>
            </a:r>
          </a:p>
          <a:p>
            <a:pPr marL="171450" marR="0"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Fellowship program you will run has two core goals:</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Coach and train new organizers – the program identifies people who want to earn introductory level organizing skills. Throughout the program they learn tactics and strategies to organize effectively. Many Fellows go on to organize as volunteer leaders with OFA or other organizations. Others become professional organizers. Regardless of where they go next, the program gives them a broad view of organizing. </a:t>
            </a:r>
          </a:p>
          <a:p>
            <a:pPr marL="458434" marR="0" lvl="1" indent="-171450" algn="l" defTabSz="1300460" rtl="0" eaLnBrk="1" fontAlgn="auto" latinLnBrk="0" hangingPunct="1">
              <a:lnSpc>
                <a:spcPct val="100000"/>
              </a:lnSpc>
              <a:spcBef>
                <a:spcPts val="0"/>
              </a:spcBef>
              <a:spcAft>
                <a:spcPts val="0"/>
              </a:spcAft>
              <a:buClrTx/>
              <a:buSzTx/>
              <a:buFont typeface="Arial"/>
              <a:buChar char="•"/>
              <a:tabLst/>
              <a:defRPr/>
            </a:pPr>
            <a:r>
              <a:rPr lang="en-US" b="0" baseline="0" dirty="0"/>
              <a:t>The second goal is to grow and support chapter structure. If the day after the program ends  the fellows are not part of your chapter, or they did not help the chapter meet its goals, then the program failed to meet an important goal. Today you will focus a lot on how to make sure you are running a program that not only trains high quality Fellows, but also helps your chapter meet its goals. </a:t>
            </a:r>
          </a:p>
          <a:p>
            <a:endParaRPr lang="en-US" dirty="0"/>
          </a:p>
        </p:txBody>
      </p:sp>
      <p:sp>
        <p:nvSpPr>
          <p:cNvPr id="4" name="Slide Number Placeholder 3"/>
          <p:cNvSpPr>
            <a:spLocks noGrp="1"/>
          </p:cNvSpPr>
          <p:nvPr>
            <p:ph type="sldNum" sz="quarter" idx="10"/>
          </p:nvPr>
        </p:nvSpPr>
        <p:spPr/>
        <p:txBody>
          <a:bodyPr/>
          <a:lstStyle/>
          <a:p>
            <a:fld id="{3100837D-C091-E448-9FDC-386E426CF71E}" type="slidenum">
              <a:rPr lang="en-US" smtClean="0"/>
              <a:t>16</a:t>
            </a:fld>
            <a:endParaRPr lang="en-US"/>
          </a:p>
        </p:txBody>
      </p:sp>
    </p:spTree>
    <p:extLst>
      <p:ext uri="{BB962C8B-B14F-4D97-AF65-F5344CB8AC3E}">
        <p14:creationId xmlns:p14="http://schemas.microsoft.com/office/powerpoint/2010/main" val="8934786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99327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902783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20</a:t>
            </a:fld>
            <a:endParaRPr lang="en-US"/>
          </a:p>
        </p:txBody>
      </p:sp>
    </p:spTree>
    <p:extLst>
      <p:ext uri="{BB962C8B-B14F-4D97-AF65-F5344CB8AC3E}">
        <p14:creationId xmlns:p14="http://schemas.microsoft.com/office/powerpoint/2010/main" val="134357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21</a:t>
            </a:fld>
            <a:endParaRPr lang="en-US"/>
          </a:p>
        </p:txBody>
      </p:sp>
    </p:spTree>
    <p:extLst>
      <p:ext uri="{BB962C8B-B14F-4D97-AF65-F5344CB8AC3E}">
        <p14:creationId xmlns:p14="http://schemas.microsoft.com/office/powerpoint/2010/main" val="1790618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10089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40289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a:t>
            </a:fld>
            <a:endParaRPr lang="en-US"/>
          </a:p>
        </p:txBody>
      </p:sp>
    </p:spTree>
    <p:extLst>
      <p:ext uri="{BB962C8B-B14F-4D97-AF65-F5344CB8AC3E}">
        <p14:creationId xmlns:p14="http://schemas.microsoft.com/office/powerpoint/2010/main" val="920227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=FE6Yvy--5aw</a:t>
            </a:r>
          </a:p>
        </p:txBody>
      </p:sp>
      <p:sp>
        <p:nvSpPr>
          <p:cNvPr id="4" name="Slide Number Placeholder 3"/>
          <p:cNvSpPr>
            <a:spLocks noGrp="1"/>
          </p:cNvSpPr>
          <p:nvPr>
            <p:ph type="sldNum" sz="quarter" idx="10"/>
          </p:nvPr>
        </p:nvSpPr>
        <p:spPr/>
        <p:txBody>
          <a:bodyPr/>
          <a:lstStyle/>
          <a:p>
            <a:fld id="{A56C4B64-BDA6-634E-BD2A-D5BD70F96A9C}" type="slidenum">
              <a:rPr lang="en-US" smtClean="0"/>
              <a:t>30</a:t>
            </a:fld>
            <a:endParaRPr lang="en-US"/>
          </a:p>
        </p:txBody>
      </p:sp>
    </p:spTree>
    <p:extLst>
      <p:ext uri="{BB962C8B-B14F-4D97-AF65-F5344CB8AC3E}">
        <p14:creationId xmlns:p14="http://schemas.microsoft.com/office/powerpoint/2010/main" val="1919807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32</a:t>
            </a:fld>
            <a:endParaRPr lang="en-US"/>
          </a:p>
        </p:txBody>
      </p:sp>
    </p:spTree>
    <p:extLst>
      <p:ext uri="{BB962C8B-B14F-4D97-AF65-F5344CB8AC3E}">
        <p14:creationId xmlns:p14="http://schemas.microsoft.com/office/powerpoint/2010/main" val="903398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897480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31376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4</a:t>
            </a:fld>
            <a:endParaRPr lang="en-US"/>
          </a:p>
        </p:txBody>
      </p:sp>
    </p:spTree>
    <p:extLst>
      <p:ext uri="{BB962C8B-B14F-4D97-AF65-F5344CB8AC3E}">
        <p14:creationId xmlns:p14="http://schemas.microsoft.com/office/powerpoint/2010/main" val="189729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5</a:t>
            </a:fld>
            <a:endParaRPr lang="en-US"/>
          </a:p>
        </p:txBody>
      </p:sp>
    </p:spTree>
    <p:extLst>
      <p:ext uri="{BB962C8B-B14F-4D97-AF65-F5344CB8AC3E}">
        <p14:creationId xmlns:p14="http://schemas.microsoft.com/office/powerpoint/2010/main" val="1852158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6</a:t>
            </a:fld>
            <a:endParaRPr lang="en-US"/>
          </a:p>
        </p:txBody>
      </p:sp>
    </p:spTree>
    <p:extLst>
      <p:ext uri="{BB962C8B-B14F-4D97-AF65-F5344CB8AC3E}">
        <p14:creationId xmlns:p14="http://schemas.microsoft.com/office/powerpoint/2010/main" val="7061862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8</a:t>
            </a:fld>
            <a:endParaRPr lang="en-US"/>
          </a:p>
        </p:txBody>
      </p:sp>
    </p:spTree>
    <p:extLst>
      <p:ext uri="{BB962C8B-B14F-4D97-AF65-F5344CB8AC3E}">
        <p14:creationId xmlns:p14="http://schemas.microsoft.com/office/powerpoint/2010/main" val="180419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9</a:t>
            </a:fld>
            <a:endParaRPr lang="en-US"/>
          </a:p>
        </p:txBody>
      </p:sp>
    </p:spTree>
    <p:extLst>
      <p:ext uri="{BB962C8B-B14F-4D97-AF65-F5344CB8AC3E}">
        <p14:creationId xmlns:p14="http://schemas.microsoft.com/office/powerpoint/2010/main" val="1421799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4167196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9344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973327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473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4957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89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2139517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56D873-74C2-2640-B9AD-918029F598DE}" type="datetimeFigureOut">
              <a:rPr lang="en-US" smtClean="0"/>
              <a:t>2/27/19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99989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07843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56D873-74C2-2640-B9AD-918029F598DE}" type="datetimeFigureOut">
              <a:rPr lang="en-US" smtClean="0"/>
              <a:t>2/27/19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846720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56D873-74C2-2640-B9AD-918029F598DE}" type="datetimeFigureOut">
              <a:rPr lang="en-US" smtClean="0"/>
              <a:t>2/27/19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602680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56D873-74C2-2640-B9AD-918029F598DE}" type="datetimeFigureOut">
              <a:rPr lang="en-US" smtClean="0"/>
              <a:t>2/27/19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3687540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11529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656D873-74C2-2640-B9AD-918029F598DE}" type="datetimeFigureOut">
              <a:rPr lang="en-US" smtClean="0"/>
              <a:t>2/27/19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739DEE-8339-8A4A-9908-442819D15C55}" type="slidenum">
              <a:rPr lang="en-US" smtClean="0"/>
              <a:t>‹#›</a:t>
            </a:fld>
            <a:endParaRPr lang="en-US"/>
          </a:p>
        </p:txBody>
      </p:sp>
    </p:spTree>
    <p:extLst>
      <p:ext uri="{BB962C8B-B14F-4D97-AF65-F5344CB8AC3E}">
        <p14:creationId xmlns:p14="http://schemas.microsoft.com/office/powerpoint/2010/main" val="50975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56D873-74C2-2640-B9AD-918029F598DE}" type="datetimeFigureOut">
              <a:rPr lang="en-US" smtClean="0"/>
              <a:t>2/27/19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739DEE-8339-8A4A-9908-442819D15C5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docs.google.com/spreadsheets/d/13XNqUTflioSlkxMCAV9ML98pG8zj-7_uYBQ6YzjJKws/edit#gid=1496810796"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hyperlink" Target="https://docs.google.com/spreadsheets/d/13XNqUTflioSlkxMCAV9ML98pG8zj-7_uYBQ6YzjJKws/edit#gid=1496810796"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 y="1135552"/>
            <a:ext cx="12192000" cy="2400657"/>
          </a:xfrm>
          <a:prstGeom prst="rect">
            <a:avLst/>
          </a:prstGeom>
          <a:noFill/>
        </p:spPr>
        <p:txBody>
          <a:bodyPr wrap="square" rtlCol="0">
            <a:spAutoFit/>
          </a:bodyPr>
          <a:lstStyle/>
          <a:p>
            <a:pPr algn="ctr"/>
            <a:r>
              <a:rPr lang="en-US" sz="15000" b="1" dirty="0">
                <a:solidFill>
                  <a:schemeClr val="bg1"/>
                </a:solidFill>
                <a:latin typeface="Gilroy ExtraBold" charset="0"/>
                <a:ea typeface="Gilroy ExtraBold" charset="0"/>
                <a:cs typeface="Gilroy ExtraBold" charset="0"/>
              </a:rPr>
              <a:t>Welcome</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Rectangle 3"/>
          <p:cNvSpPr/>
          <p:nvPr/>
        </p:nvSpPr>
        <p:spPr>
          <a:xfrm>
            <a:off x="1632470" y="3320765"/>
            <a:ext cx="8927059" cy="430887"/>
          </a:xfrm>
          <a:prstGeom prst="rect">
            <a:avLst/>
          </a:prstGeom>
        </p:spPr>
        <p:txBody>
          <a:bodyPr wrap="square" lIns="0" tIns="0" rIns="0" bIns="0" anchor="t">
            <a:spAutoFit/>
          </a:bodyPr>
          <a:lstStyle/>
          <a:p>
            <a:pPr algn="ctr"/>
            <a:r>
              <a:rPr lang="en-US" sz="2800" b="1" dirty="0">
                <a:solidFill>
                  <a:schemeClr val="tx2"/>
                </a:solidFill>
                <a:latin typeface="Gilroy ExtraBold" charset="0"/>
                <a:ea typeface="Gilroy ExtraBold" charset="0"/>
                <a:cs typeface="Gilroy ExtraBold" charset="0"/>
              </a:rPr>
              <a:t> Fall 2017 Campus Organizing Academy</a:t>
            </a:r>
          </a:p>
        </p:txBody>
      </p:sp>
      <p:sp>
        <p:nvSpPr>
          <p:cNvPr id="2" name="Rectangle 1"/>
          <p:cNvSpPr/>
          <p:nvPr/>
        </p:nvSpPr>
        <p:spPr>
          <a:xfrm>
            <a:off x="1998564" y="5105764"/>
            <a:ext cx="8194872" cy="584775"/>
          </a:xfrm>
          <a:prstGeom prst="rect">
            <a:avLst/>
          </a:prstGeom>
        </p:spPr>
        <p:txBody>
          <a:bodyPr wrap="none">
            <a:spAutoFit/>
          </a:bodyPr>
          <a:lstStyle/>
          <a:p>
            <a:pPr algn="ctr"/>
            <a:r>
              <a:rPr lang="en-US" sz="3200" b="1" dirty="0">
                <a:solidFill>
                  <a:schemeClr val="bg1"/>
                </a:solidFill>
                <a:latin typeface="Gilroy ExtraBold" charset="0"/>
                <a:ea typeface="Gilroy ExtraBold" charset="0"/>
                <a:cs typeface="Gilroy ExtraBold" charset="0"/>
              </a:rPr>
              <a:t>We’ll get started at 8:00 pm Eastern Time</a:t>
            </a:r>
          </a:p>
        </p:txBody>
      </p:sp>
      <p:pic>
        <p:nvPicPr>
          <p:cNvPr id="6" name="Picture 5" descr="A drawing of a face&#10;&#10;Description automatically generated">
            <a:extLst>
              <a:ext uri="{FF2B5EF4-FFF2-40B4-BE49-F238E27FC236}">
                <a16:creationId xmlns:a16="http://schemas.microsoft.com/office/drawing/2014/main" id="{EDC0BAF3-CD8B-FA49-B37A-9A147EA59AAE}"/>
              </a:ext>
            </a:extLst>
          </p:cNvPr>
          <p:cNvPicPr>
            <a:picLocks noChangeAspect="1"/>
          </p:cNvPicPr>
          <p:nvPr/>
        </p:nvPicPr>
        <p:blipFill>
          <a:blip r:embed="rId4"/>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Norms and expectations</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86899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6500241" y="1227285"/>
            <a:ext cx="4129646" cy="372694"/>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We will meet for 90 minutes</a:t>
            </a:r>
          </a:p>
        </p:txBody>
      </p:sp>
      <p:sp>
        <p:nvSpPr>
          <p:cNvPr id="16" name="TextBox 15">
            <a:hlinkClick r:id="rId3"/>
          </p:cNvPr>
          <p:cNvSpPr txBox="1"/>
          <p:nvPr/>
        </p:nvSpPr>
        <p:spPr>
          <a:xfrm>
            <a:off x="6489380" y="2350794"/>
            <a:ext cx="4129646" cy="680471"/>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Send technology questions </a:t>
            </a:r>
          </a:p>
          <a:p>
            <a:r>
              <a:rPr lang="en-US" sz="2000" dirty="0">
                <a:solidFill>
                  <a:schemeClr val="bg2">
                    <a:lumMod val="25000"/>
                  </a:schemeClr>
                </a:solidFill>
                <a:latin typeface="Source Sans Pro" charset="0"/>
                <a:ea typeface="Source Sans Pro" charset="0"/>
                <a:cs typeface="Source Sans Pro" charset="0"/>
              </a:rPr>
              <a:t>to </a:t>
            </a:r>
            <a:r>
              <a:rPr lang="en-US" sz="2000" dirty="0" err="1">
                <a:solidFill>
                  <a:schemeClr val="bg2">
                    <a:lumMod val="25000"/>
                  </a:schemeClr>
                </a:solidFill>
                <a:latin typeface="Source Sans Pro" charset="0"/>
                <a:ea typeface="Source Sans Pro" charset="0"/>
                <a:cs typeface="Source Sans Pro" charset="0"/>
              </a:rPr>
              <a:t>organizing@ofa.us</a:t>
            </a:r>
            <a:r>
              <a:rPr lang="en-US" sz="2000" dirty="0">
                <a:solidFill>
                  <a:schemeClr val="bg2">
                    <a:lumMod val="25000"/>
                  </a:schemeClr>
                </a:solidFill>
                <a:latin typeface="Source Sans Pro" charset="0"/>
                <a:ea typeface="Source Sans Pro" charset="0"/>
                <a:cs typeface="Source Sans Pro" charset="0"/>
              </a:rPr>
              <a:t>.</a:t>
            </a:r>
            <a:endParaRPr lang="en-US" sz="2000" dirty="0">
              <a:solidFill>
                <a:srgbClr val="ED5340"/>
              </a:solidFill>
              <a:latin typeface="Source Sans Pro" charset="0"/>
              <a:ea typeface="Source Sans Pro" charset="0"/>
              <a:cs typeface="Source Sans Pro" charset="0"/>
            </a:endParaRPr>
          </a:p>
        </p:txBody>
      </p:sp>
      <p:sp>
        <p:nvSpPr>
          <p:cNvPr id="17" name="TextBox 16"/>
          <p:cNvSpPr txBox="1"/>
          <p:nvPr/>
        </p:nvSpPr>
        <p:spPr>
          <a:xfrm>
            <a:off x="6475575" y="5186472"/>
            <a:ext cx="4682608" cy="372694"/>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It’s cool if you tweet—use #</a:t>
            </a:r>
            <a:r>
              <a:rPr lang="en-US" sz="2000" dirty="0" err="1">
                <a:solidFill>
                  <a:schemeClr val="bg2">
                    <a:lumMod val="25000"/>
                  </a:schemeClr>
                </a:solidFill>
                <a:latin typeface="Source Sans Pro" charset="0"/>
                <a:ea typeface="Source Sans Pro" charset="0"/>
                <a:cs typeface="Source Sans Pro" charset="0"/>
              </a:rPr>
              <a:t>OFAction</a:t>
            </a:r>
            <a:r>
              <a:rPr lang="en-US" sz="2000" dirty="0">
                <a:solidFill>
                  <a:schemeClr val="bg2">
                    <a:lumMod val="25000"/>
                  </a:schemeClr>
                </a:solidFill>
                <a:latin typeface="Source Sans Pro" charset="0"/>
                <a:ea typeface="Source Sans Pro" charset="0"/>
                <a:cs typeface="Source Sans Pro" charset="0"/>
              </a:rPr>
              <a:t>.</a:t>
            </a:r>
          </a:p>
        </p:txBody>
      </p:sp>
      <p:sp>
        <p:nvSpPr>
          <p:cNvPr id="22" name="TextBox 21">
            <a:hlinkClick r:id="rId3"/>
          </p:cNvPr>
          <p:cNvSpPr txBox="1"/>
          <p:nvPr/>
        </p:nvSpPr>
        <p:spPr>
          <a:xfrm>
            <a:off x="6475575" y="3636872"/>
            <a:ext cx="4459061" cy="680471"/>
          </a:xfrm>
          <a:prstGeom prst="rect">
            <a:avLst/>
          </a:prstGeom>
          <a:noFill/>
        </p:spPr>
        <p:txBody>
          <a:bodyPr wrap="square" lIns="64290" tIns="32145" rIns="64290" bIns="32145" rtlCol="0">
            <a:spAutoFit/>
          </a:bodyPr>
          <a:lstStyle/>
          <a:p>
            <a:r>
              <a:rPr lang="en-US" sz="2000" dirty="0">
                <a:solidFill>
                  <a:schemeClr val="bg2">
                    <a:lumMod val="25000"/>
                  </a:schemeClr>
                </a:solidFill>
                <a:latin typeface="Source Sans Pro" charset="0"/>
                <a:ea typeface="Source Sans Pro" charset="0"/>
                <a:cs typeface="Source Sans Pro" charset="0"/>
              </a:rPr>
              <a:t>A recording of this training will be </a:t>
            </a:r>
          </a:p>
          <a:p>
            <a:r>
              <a:rPr lang="en-US" sz="2000" dirty="0">
                <a:solidFill>
                  <a:schemeClr val="bg2">
                    <a:lumMod val="25000"/>
                  </a:schemeClr>
                </a:solidFill>
                <a:latin typeface="Source Sans Pro" charset="0"/>
                <a:ea typeface="Source Sans Pro" charset="0"/>
                <a:cs typeface="Source Sans Pro" charset="0"/>
              </a:rPr>
              <a:t>available later this week. </a:t>
            </a:r>
            <a:endParaRPr lang="en-US" sz="2000" dirty="0">
              <a:solidFill>
                <a:srgbClr val="ED5340"/>
              </a:solidFill>
              <a:latin typeface="Source Sans Pro" charset="0"/>
              <a:ea typeface="Source Sans Pro" charset="0"/>
              <a:cs typeface="Source Sans Pro" charset="0"/>
            </a:endParaRP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7155" y="3610304"/>
            <a:ext cx="862606" cy="741774"/>
          </a:xfrm>
          <a:prstGeom prst="rect">
            <a:avLst/>
          </a:prstGeom>
        </p:spPr>
      </p:pic>
      <p:pic>
        <p:nvPicPr>
          <p:cNvPr id="28" name="Picture 27"/>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4755" y="4968966"/>
            <a:ext cx="769270" cy="782254"/>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018" y="920717"/>
            <a:ext cx="1009730" cy="981085"/>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0030" y="2142179"/>
            <a:ext cx="805006" cy="1078404"/>
          </a:xfrm>
          <a:prstGeom prst="rect">
            <a:avLst/>
          </a:prstGeom>
        </p:spPr>
      </p:pic>
      <p:sp>
        <p:nvSpPr>
          <p:cNvPr id="13" name="TextBox 12"/>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Logistics</a:t>
            </a:r>
          </a:p>
        </p:txBody>
      </p:sp>
    </p:spTree>
    <p:extLst>
      <p:ext uri="{BB962C8B-B14F-4D97-AF65-F5344CB8AC3E}">
        <p14:creationId xmlns:p14="http://schemas.microsoft.com/office/powerpoint/2010/main" val="1749043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Goals for the Academy</a:t>
            </a:r>
          </a:p>
        </p:txBody>
      </p:sp>
      <p:sp>
        <p:nvSpPr>
          <p:cNvPr id="8" name="TextBox 7"/>
          <p:cNvSpPr txBox="1"/>
          <p:nvPr/>
        </p:nvSpPr>
        <p:spPr>
          <a:xfrm>
            <a:off x="6096000" y="1117152"/>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Gain a deeper understanding of the strategic framework for organizing effective campaigns.</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Develop concrete organizing skills and leadership through trainings and your campus coach.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Begin to see ourselves as organizing leaders within the progressive movement. </a:t>
            </a:r>
          </a:p>
        </p:txBody>
      </p:sp>
      <p:sp>
        <p:nvSpPr>
          <p:cNvPr id="9" name="Oval 8"/>
          <p:cNvSpPr/>
          <p:nvPr/>
        </p:nvSpPr>
        <p:spPr>
          <a:xfrm>
            <a:off x="5647730" y="1185743"/>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648437" y="264594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647730" y="410615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4924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Your goals?</a:t>
            </a:r>
          </a:p>
        </p:txBody>
      </p:sp>
      <p:sp>
        <p:nvSpPr>
          <p:cNvPr id="12" name="TextBox 11">
            <a:hlinkClick r:id="rId3"/>
          </p:cNvPr>
          <p:cNvSpPr txBox="1"/>
          <p:nvPr/>
        </p:nvSpPr>
        <p:spPr>
          <a:xfrm>
            <a:off x="3380935" y="4547861"/>
            <a:ext cx="5316909"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 or raise your hand</a:t>
            </a:r>
            <a:endParaRPr lang="en-US" sz="2500" dirty="0">
              <a:solidFill>
                <a:srgbClr val="ED5340"/>
              </a:solidFill>
              <a:latin typeface="Source Sans Pro" charset="0"/>
              <a:ea typeface="Source Sans Pro" charset="0"/>
              <a:cs typeface="Source Sans Pro" charset="0"/>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4578" y="2310758"/>
            <a:ext cx="2869625" cy="1931693"/>
          </a:xfrm>
          <a:prstGeom prst="rect">
            <a:avLst/>
          </a:prstGeom>
        </p:spPr>
      </p:pic>
    </p:spTree>
    <p:extLst>
      <p:ext uri="{BB962C8B-B14F-4D97-AF65-F5344CB8AC3E}">
        <p14:creationId xmlns:p14="http://schemas.microsoft.com/office/powerpoint/2010/main" val="1583596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tx2"/>
                </a:solidFill>
                <a:latin typeface="Gilroy ExtraBold" charset="0"/>
                <a:ea typeface="Gilroy ExtraBold" charset="0"/>
                <a:cs typeface="Gilroy ExtraBold" charset="0"/>
              </a:rPr>
              <a:t>Program expectations</a:t>
            </a:r>
          </a:p>
        </p:txBody>
      </p:sp>
      <p:sp>
        <p:nvSpPr>
          <p:cNvPr id="3" name="Oval 2"/>
          <p:cNvSpPr>
            <a:spLocks noChangeAspect="1"/>
          </p:cNvSpPr>
          <p:nvPr/>
        </p:nvSpPr>
        <p:spPr>
          <a:xfrm>
            <a:off x="592535" y="1724774"/>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Attend 4/6 online trainings (with make-ups)</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5012378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tx2"/>
                </a:solidFill>
                <a:latin typeface="Gilroy ExtraBold" charset="0"/>
                <a:ea typeface="Gilroy ExtraBold" charset="0"/>
                <a:cs typeface="Gilroy ExtraBold" charset="0"/>
              </a:rPr>
              <a:t>Program expectations</a:t>
            </a:r>
          </a:p>
        </p:txBody>
      </p:sp>
      <p:sp>
        <p:nvSpPr>
          <p:cNvPr id="3" name="Oval 2"/>
          <p:cNvSpPr>
            <a:spLocks noChangeAspect="1"/>
          </p:cNvSpPr>
          <p:nvPr/>
        </p:nvSpPr>
        <p:spPr>
          <a:xfrm>
            <a:off x="592535" y="1724774"/>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Attend 4/6 online trainings (with make-ups)</a:t>
            </a:r>
          </a:p>
        </p:txBody>
      </p:sp>
      <p:sp>
        <p:nvSpPr>
          <p:cNvPr id="12" name="Oval 11"/>
          <p:cNvSpPr>
            <a:spLocks noChangeAspect="1"/>
          </p:cNvSpPr>
          <p:nvPr/>
        </p:nvSpPr>
        <p:spPr>
          <a:xfrm>
            <a:off x="4391773" y="1724773"/>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 least four 1:1 meetings with your coach</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775081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ChangeArrowheads="1"/>
          </p:cNvSpPr>
          <p:nvPr/>
        </p:nvSpPr>
        <p:spPr bwMode="auto">
          <a:xfrm>
            <a:off x="1692195" y="532695"/>
            <a:ext cx="8654593" cy="757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4500" b="1" dirty="0">
                <a:solidFill>
                  <a:schemeClr val="tx2"/>
                </a:solidFill>
                <a:latin typeface="Gilroy ExtraBold" charset="0"/>
                <a:ea typeface="Gilroy ExtraBold" charset="0"/>
                <a:cs typeface="Gilroy ExtraBold" charset="0"/>
              </a:rPr>
              <a:t>Program expectations</a:t>
            </a:r>
          </a:p>
        </p:txBody>
      </p:sp>
      <p:sp>
        <p:nvSpPr>
          <p:cNvPr id="3" name="Oval 2"/>
          <p:cNvSpPr>
            <a:spLocks noChangeAspect="1"/>
          </p:cNvSpPr>
          <p:nvPr/>
        </p:nvSpPr>
        <p:spPr>
          <a:xfrm>
            <a:off x="592535" y="1724774"/>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Attend 4/6 online trainings (with make-ups)</a:t>
            </a:r>
          </a:p>
        </p:txBody>
      </p:sp>
      <p:sp>
        <p:nvSpPr>
          <p:cNvPr id="12" name="Oval 11"/>
          <p:cNvSpPr>
            <a:spLocks noChangeAspect="1"/>
          </p:cNvSpPr>
          <p:nvPr/>
        </p:nvSpPr>
        <p:spPr>
          <a:xfrm>
            <a:off x="4391773" y="1724773"/>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At least four 1:1 meetings with your coach</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6" name="Oval 5"/>
          <p:cNvSpPr>
            <a:spLocks noChangeAspect="1"/>
          </p:cNvSpPr>
          <p:nvPr/>
        </p:nvSpPr>
        <p:spPr>
          <a:xfrm>
            <a:off x="8191012" y="1724773"/>
            <a:ext cx="3408454" cy="340845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altLang="en-US" sz="2800" b="1" dirty="0">
                <a:solidFill>
                  <a:schemeClr val="bg1"/>
                </a:solidFill>
                <a:latin typeface="Gilroy ExtraBold" charset="0"/>
                <a:ea typeface="Gilroy ExtraBold" charset="0"/>
                <a:cs typeface="Gilroy ExtraBold" charset="0"/>
              </a:rPr>
              <a:t>Submit an organizer project plan</a:t>
            </a:r>
          </a:p>
        </p:txBody>
      </p:sp>
    </p:spTree>
    <p:extLst>
      <p:ext uri="{BB962C8B-B14F-4D97-AF65-F5344CB8AC3E}">
        <p14:creationId xmlns:p14="http://schemas.microsoft.com/office/powerpoint/2010/main" val="89804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1209562"/>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Issues, politics, elections</a:t>
            </a:r>
          </a:p>
        </p:txBody>
      </p:sp>
      <p:sp>
        <p:nvSpPr>
          <p:cNvPr id="8" name="TextBox 7"/>
          <p:cNvSpPr txBox="1"/>
          <p:nvPr/>
        </p:nvSpPr>
        <p:spPr>
          <a:xfrm>
            <a:off x="1281857" y="1869999"/>
            <a:ext cx="8326838" cy="4524315"/>
          </a:xfrm>
          <a:prstGeom prst="rect">
            <a:avLst/>
          </a:prstGeom>
          <a:noFill/>
        </p:spPr>
        <p:txBody>
          <a:bodyPr wrap="square" rtlCol="0">
            <a:spAutoFit/>
          </a:bodyPr>
          <a:lstStyle/>
          <a:p>
            <a:r>
              <a:rPr lang="en-US" sz="2400" b="1" dirty="0">
                <a:latin typeface="Source Sans Pro" charset="0"/>
                <a:ea typeface="Source Sans Pro" charset="0"/>
                <a:cs typeface="Source Sans Pro" charset="0"/>
              </a:rPr>
              <a:t>OFA is a non-partisan issue advocacy organization</a:t>
            </a:r>
          </a:p>
          <a:p>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We cannot coordinate with or support organizations that focus on electoral or party specific work. </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We can work with issue focused groups.</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We can train individuals that are a part of political groups, but we cannot sponsor, provide resources, or direct guidance on supporting political groups.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spTree>
    <p:extLst>
      <p:ext uri="{BB962C8B-B14F-4D97-AF65-F5344CB8AC3E}">
        <p14:creationId xmlns:p14="http://schemas.microsoft.com/office/powerpoint/2010/main" val="1054250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10121" y="2921168"/>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Why organize? </a:t>
            </a:r>
            <a:r>
              <a:rPr lang="en-US" sz="6000" b="1" dirty="0">
                <a:solidFill>
                  <a:schemeClr val="accent2"/>
                </a:solidFill>
                <a:latin typeface="Gilroy ExtraBold" charset="0"/>
                <a:ea typeface="Gilroy ExtraBold" charset="0"/>
                <a:cs typeface="Gilroy ExtraBold" charset="0"/>
              </a:rPr>
              <a:t>Why now?</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37320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The issue ecosystem</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529545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144379" y="1942554"/>
            <a:ext cx="12192000" cy="1938992"/>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OFA Campus Organizing Academy</a:t>
            </a:r>
          </a:p>
        </p:txBody>
      </p:sp>
      <p:sp>
        <p:nvSpPr>
          <p:cNvPr id="4" name="TextBox 3"/>
          <p:cNvSpPr txBox="1"/>
          <p:nvPr/>
        </p:nvSpPr>
        <p:spPr>
          <a:xfrm>
            <a:off x="0" y="3881546"/>
            <a:ext cx="12192000" cy="954107"/>
          </a:xfrm>
          <a:prstGeom prst="rect">
            <a:avLst/>
          </a:prstGeom>
          <a:noFill/>
        </p:spPr>
        <p:txBody>
          <a:bodyPr wrap="square" rtlCol="0">
            <a:spAutoFit/>
          </a:bodyPr>
          <a:lstStyle/>
          <a:p>
            <a:pPr algn="ctr"/>
            <a:r>
              <a:rPr lang="en-US" sz="2800" dirty="0">
                <a:solidFill>
                  <a:schemeClr val="bg2"/>
                </a:solidFill>
                <a:latin typeface="Source Sans Pro" charset="0"/>
                <a:ea typeface="Source Sans Pro" charset="0"/>
                <a:cs typeface="Source Sans Pro" charset="0"/>
              </a:rPr>
              <a:t>Fall 2017</a:t>
            </a:r>
          </a:p>
          <a:p>
            <a:pPr algn="ctr"/>
            <a:r>
              <a:rPr lang="en-US" sz="2800" dirty="0">
                <a:solidFill>
                  <a:schemeClr val="bg2"/>
                </a:solidFill>
                <a:latin typeface="Source Sans Pro" charset="0"/>
                <a:ea typeface="Source Sans Pro" charset="0"/>
                <a:cs typeface="Source Sans Pro" charset="0"/>
              </a:rPr>
              <a:t>Kevin Lane, Training Projects Manager</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895267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alphaModFix/>
            <a:extLst>
              <a:ext uri="{28A0092B-C50C-407E-A947-70E740481C1C}">
                <a14:useLocalDpi xmlns:a14="http://schemas.microsoft.com/office/drawing/2010/main" val="0"/>
              </a:ext>
            </a:extLst>
          </a:blip>
          <a:srcRect l="30434" t="1462" r="31250" b="801"/>
          <a:stretch/>
        </p:blipFill>
        <p:spPr>
          <a:xfrm>
            <a:off x="0" y="0"/>
            <a:ext cx="4227226" cy="6858000"/>
          </a:xfrm>
          <a:prstGeom prst="rect">
            <a:avLst/>
          </a:prstGeom>
        </p:spPr>
      </p:pic>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101506" y="1534889"/>
            <a:ext cx="7561201"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Defining an issue ecosystem</a:t>
            </a:r>
          </a:p>
        </p:txBody>
      </p:sp>
      <p:sp>
        <p:nvSpPr>
          <p:cNvPr id="8" name="TextBox 7"/>
          <p:cNvSpPr txBox="1"/>
          <p:nvPr/>
        </p:nvSpPr>
        <p:spPr>
          <a:xfrm>
            <a:off x="5101506" y="2749324"/>
            <a:ext cx="6426882" cy="3046988"/>
          </a:xfrm>
          <a:prstGeom prst="rect">
            <a:avLst/>
          </a:prstGeom>
          <a:noFill/>
        </p:spPr>
        <p:txBody>
          <a:bodyPr wrap="square" rtlCol="0">
            <a:spAutoFit/>
          </a:bodyPr>
          <a:lstStyle/>
          <a:p>
            <a:pPr lvl="0"/>
            <a:r>
              <a:rPr lang="en-US" sz="2400" dirty="0">
                <a:latin typeface="Source Sans Pro" charset="0"/>
                <a:ea typeface="Source Sans Pro" charset="0"/>
                <a:cs typeface="Source Sans Pro" charset="0"/>
              </a:rPr>
              <a:t>The issue ecosystem is the set of conditions surrounding an issue: current policy, public opinion, decision makers positions, political capital, etc. </a:t>
            </a:r>
          </a:p>
          <a:p>
            <a:pPr lvl="0"/>
            <a:endParaRPr lang="en-US" sz="2400" dirty="0">
              <a:latin typeface="Source Sans Pro" charset="0"/>
              <a:ea typeface="Source Sans Pro" charset="0"/>
              <a:cs typeface="Source Sans Pro" charset="0"/>
            </a:endParaRPr>
          </a:p>
          <a:p>
            <a:r>
              <a:rPr lang="en-US" sz="2400" dirty="0"/>
              <a:t>The goal of issue campaigns is to influence these conditions so that decision makers enact the change you wish to see. </a:t>
            </a:r>
          </a:p>
        </p:txBody>
      </p:sp>
    </p:spTree>
    <p:extLst>
      <p:ext uri="{BB962C8B-B14F-4D97-AF65-F5344CB8AC3E}">
        <p14:creationId xmlns:p14="http://schemas.microsoft.com/office/powerpoint/2010/main" val="3608374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267326" y="1997839"/>
            <a:ext cx="9657348" cy="2862322"/>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Make your interests </a:t>
            </a:r>
          </a:p>
          <a:p>
            <a:pPr algn="ctr"/>
            <a:r>
              <a:rPr lang="en-US" sz="6000" b="1" dirty="0">
                <a:solidFill>
                  <a:schemeClr val="bg1"/>
                </a:solidFill>
                <a:latin typeface="Gilroy ExtraBold" charset="0"/>
                <a:ea typeface="Gilroy ExtraBold" charset="0"/>
                <a:cs typeface="Gilroy ExtraBold" charset="0"/>
              </a:rPr>
              <a:t>align with the </a:t>
            </a:r>
            <a:r>
              <a:rPr lang="en-US" sz="6000" b="1" dirty="0">
                <a:solidFill>
                  <a:schemeClr val="accent2"/>
                </a:solidFill>
                <a:latin typeface="Gilroy ExtraBold" charset="0"/>
                <a:ea typeface="Gilroy ExtraBold" charset="0"/>
                <a:cs typeface="Gilroy ExtraBold" charset="0"/>
              </a:rPr>
              <a:t>self-interest </a:t>
            </a:r>
          </a:p>
          <a:p>
            <a:pPr algn="ctr"/>
            <a:r>
              <a:rPr lang="en-US" sz="6000" b="1" dirty="0">
                <a:solidFill>
                  <a:schemeClr val="bg1"/>
                </a:solidFill>
                <a:latin typeface="Gilroy ExtraBold" charset="0"/>
                <a:ea typeface="Gilroy ExtraBold" charset="0"/>
                <a:cs typeface="Gilroy ExtraBold" charset="0"/>
              </a:rPr>
              <a:t>of decision makers.</a:t>
            </a:r>
          </a:p>
        </p:txBody>
      </p:sp>
    </p:spTree>
    <p:extLst>
      <p:ext uri="{BB962C8B-B14F-4D97-AF65-F5344CB8AC3E}">
        <p14:creationId xmlns:p14="http://schemas.microsoft.com/office/powerpoint/2010/main" val="11058180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267326" y="1997839"/>
            <a:ext cx="9657348" cy="2862322"/>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Make your interests </a:t>
            </a:r>
          </a:p>
          <a:p>
            <a:pPr algn="ctr"/>
            <a:r>
              <a:rPr lang="en-US" sz="6000" b="1" dirty="0">
                <a:solidFill>
                  <a:srgbClr val="FFFFFF"/>
                </a:solidFill>
                <a:latin typeface="Gilroy ExtraBold" charset="0"/>
                <a:ea typeface="Gilroy ExtraBold" charset="0"/>
                <a:cs typeface="Gilroy ExtraBold" charset="0"/>
              </a:rPr>
              <a:t>align with the </a:t>
            </a:r>
            <a:r>
              <a:rPr lang="en-US" sz="6000" b="1" dirty="0">
                <a:solidFill>
                  <a:srgbClr val="F6DC31"/>
                </a:solidFill>
                <a:latin typeface="Gilroy ExtraBold" charset="0"/>
                <a:ea typeface="Gilroy ExtraBold" charset="0"/>
                <a:cs typeface="Gilroy ExtraBold" charset="0"/>
              </a:rPr>
              <a:t>self-interest </a:t>
            </a:r>
          </a:p>
          <a:p>
            <a:pPr algn="ctr"/>
            <a:r>
              <a:rPr lang="en-US" sz="6000" b="1" dirty="0">
                <a:solidFill>
                  <a:srgbClr val="FFFFFF"/>
                </a:solidFill>
                <a:latin typeface="Gilroy ExtraBold" charset="0"/>
                <a:ea typeface="Gilroy ExtraBold" charset="0"/>
                <a:cs typeface="Gilroy ExtraBold" charset="0"/>
              </a:rPr>
              <a:t>of decision makers.</a:t>
            </a:r>
          </a:p>
        </p:txBody>
      </p:sp>
      <p:sp>
        <p:nvSpPr>
          <p:cNvPr id="6" name="Rectangle 5"/>
          <p:cNvSpPr/>
          <p:nvPr/>
        </p:nvSpPr>
        <p:spPr>
          <a:xfrm>
            <a:off x="1632470" y="5326029"/>
            <a:ext cx="8927059" cy="430887"/>
          </a:xfrm>
          <a:prstGeom prst="rect">
            <a:avLst/>
          </a:prstGeom>
        </p:spPr>
        <p:txBody>
          <a:bodyPr wrap="square" lIns="0" tIns="0" rIns="0" bIns="0" anchor="t">
            <a:spAutoFit/>
          </a:bodyPr>
          <a:lstStyle/>
          <a:p>
            <a:pPr algn="ctr"/>
            <a:r>
              <a:rPr lang="en-US" sz="2800" b="1" i="1" dirty="0">
                <a:solidFill>
                  <a:srgbClr val="FFFFFF"/>
                </a:solidFill>
                <a:latin typeface="Gilroy ExtraBold" charset="0"/>
                <a:ea typeface="Gilroy ExtraBold" charset="0"/>
                <a:cs typeface="Gilroy ExtraBold" charset="0"/>
              </a:rPr>
              <a:t>(or seem to align)</a:t>
            </a:r>
          </a:p>
        </p:txBody>
      </p:sp>
    </p:spTree>
    <p:extLst>
      <p:ext uri="{BB962C8B-B14F-4D97-AF65-F5344CB8AC3E}">
        <p14:creationId xmlns:p14="http://schemas.microsoft.com/office/powerpoint/2010/main" val="657075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580656" y="2768563"/>
            <a:ext cx="3442887"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Health care</a:t>
            </a:r>
          </a:p>
        </p:txBody>
      </p:sp>
      <p:sp>
        <p:nvSpPr>
          <p:cNvPr id="8" name="TextBox 7"/>
          <p:cNvSpPr txBox="1"/>
          <p:nvPr/>
        </p:nvSpPr>
        <p:spPr>
          <a:xfrm>
            <a:off x="6580656" y="3429000"/>
            <a:ext cx="4782287"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Health care reform has been top political issue for decades. It is a dynamic and ever-changing issue ecosystem. </a:t>
            </a:r>
          </a:p>
        </p:txBody>
      </p:sp>
      <p:pic>
        <p:nvPicPr>
          <p:cNvPr id="2" name="Picture 1"/>
          <p:cNvPicPr>
            <a:picLocks noChangeAspect="1"/>
          </p:cNvPicPr>
          <p:nvPr/>
        </p:nvPicPr>
        <p:blipFill>
          <a:blip r:embed="rId3"/>
          <a:stretch>
            <a:fillRect/>
          </a:stretch>
        </p:blipFill>
        <p:spPr>
          <a:xfrm>
            <a:off x="284813" y="1208314"/>
            <a:ext cx="5551715" cy="4441372"/>
          </a:xfrm>
          <a:prstGeom prst="rect">
            <a:avLst/>
          </a:prstGeom>
        </p:spPr>
      </p:pic>
    </p:spTree>
    <p:extLst>
      <p:ext uri="{BB962C8B-B14F-4D97-AF65-F5344CB8AC3E}">
        <p14:creationId xmlns:p14="http://schemas.microsoft.com/office/powerpoint/2010/main" val="291933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16983" y="2356412"/>
            <a:ext cx="5997944" cy="38895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Consider an issue ecosystem for an issue you care about: </a:t>
            </a: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Who are the key decision makers?</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How much political capital / will exists?</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Where does the public stand?</a:t>
            </a:r>
          </a:p>
          <a:p>
            <a:pPr marL="342900" indent="-342900">
              <a:buFont typeface="Arial" charset="0"/>
              <a:buChar char="•"/>
            </a:pPr>
            <a:endParaRPr lang="en-US" altLang="en-US" sz="2500" dirty="0">
              <a:solidFill>
                <a:schemeClr val="tx1"/>
              </a:solidFill>
              <a:latin typeface="Source Sans Pro" charset="0"/>
              <a:ea typeface="Source Sans Pro" charset="0"/>
              <a:cs typeface="Source Sans Pro" charset="0"/>
            </a:endParaRPr>
          </a:p>
          <a:p>
            <a:pPr marL="342900" indent="-342900">
              <a:buFont typeface="Arial" charset="0"/>
              <a:buChar char="•"/>
            </a:pPr>
            <a:r>
              <a:rPr lang="en-US" altLang="en-US" sz="2500" dirty="0">
                <a:solidFill>
                  <a:schemeClr val="tx1"/>
                </a:solidFill>
                <a:latin typeface="Source Sans Pro" charset="0"/>
                <a:ea typeface="Source Sans Pro" charset="0"/>
                <a:cs typeface="Source Sans Pro" charset="0"/>
              </a:rPr>
              <a:t>What forces are working against you? For you?</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6983" y="1470667"/>
            <a:ext cx="674609" cy="554619"/>
          </a:xfrm>
          <a:prstGeom prst="rect">
            <a:avLst/>
          </a:prstGeom>
        </p:spPr>
      </p:pic>
      <p:pic>
        <p:nvPicPr>
          <p:cNvPr id="6" name="Picture 5"/>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8 minutes</a:t>
            </a:r>
          </a:p>
        </p:txBody>
      </p:sp>
      <p:sp>
        <p:nvSpPr>
          <p:cNvPr id="2" name="TextBox 1"/>
          <p:cNvSpPr txBox="1"/>
          <p:nvPr/>
        </p:nvSpPr>
        <p:spPr>
          <a:xfrm>
            <a:off x="1006998" y="2090690"/>
            <a:ext cx="2590641" cy="646331"/>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Raise your hand </a:t>
            </a:r>
            <a:r>
              <a:rPr lang="en-US" altLang="en-US" b="1">
                <a:latin typeface="Source Sans Pro" charset="0"/>
                <a:ea typeface="Source Sans Pro" charset="0"/>
                <a:cs typeface="Source Sans Pro" charset="0"/>
              </a:rPr>
              <a:t>or type in the </a:t>
            </a:r>
            <a:r>
              <a:rPr lang="en-US" altLang="en-US" b="1" dirty="0">
                <a:latin typeface="Source Sans Pro" charset="0"/>
                <a:ea typeface="Source Sans Pro" charset="0"/>
                <a:cs typeface="Source Sans Pro" charset="0"/>
              </a:rPr>
              <a:t>chat box to share</a:t>
            </a:r>
          </a:p>
        </p:txBody>
      </p:sp>
    </p:spTree>
    <p:extLst>
      <p:ext uri="{BB962C8B-B14F-4D97-AF65-F5344CB8AC3E}">
        <p14:creationId xmlns:p14="http://schemas.microsoft.com/office/powerpoint/2010/main" val="16691801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Issue campaigns</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945227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A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550065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6003107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that provides the roadmap for success.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Tactics.</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2759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that provides the roadmap for success.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Effective tactics that accomplish your goal through the strategy you’ve developed.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290096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40101"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Welcome &amp; introductions</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3560969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813884"/>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Montgomery Bus Boycotts</a:t>
            </a:r>
          </a:p>
        </p:txBody>
      </p:sp>
      <p:pic>
        <p:nvPicPr>
          <p:cNvPr id="11" name="Picture 10"/>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320188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pic>
        <p:nvPicPr>
          <p:cNvPr id="2" name="American Freedom Stories- Montgomery Bus Boycot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353310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15" name="TextBox 14">
            <a:hlinkClick r:id="rId3"/>
          </p:cNvPr>
          <p:cNvSpPr txBox="1"/>
          <p:nvPr/>
        </p:nvSpPr>
        <p:spPr>
          <a:xfrm>
            <a:off x="3173771" y="5307446"/>
            <a:ext cx="5844458"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a:t>
            </a:r>
            <a:r>
              <a:rPr lang="en-US" sz="2500">
                <a:solidFill>
                  <a:schemeClr val="bg2">
                    <a:lumMod val="25000"/>
                  </a:schemeClr>
                </a:solidFill>
                <a:latin typeface="Source Sans Pro" charset="0"/>
                <a:ea typeface="Source Sans Pro" charset="0"/>
                <a:cs typeface="Source Sans Pro" charset="0"/>
              </a:rPr>
              <a:t>chat box or raise your hand</a:t>
            </a: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988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580656" y="2112613"/>
            <a:ext cx="5611344" cy="1214435"/>
          </a:xfrm>
          <a:prstGeom prst="rect">
            <a:avLst/>
          </a:prstGeom>
          <a:noFill/>
        </p:spPr>
        <p:txBody>
          <a:bodyPr wrap="square" rtlCol="0">
            <a:spAutoFit/>
          </a:bodyPr>
          <a:lstStyle/>
          <a:p>
            <a:pPr>
              <a:lnSpc>
                <a:spcPct val="80000"/>
              </a:lnSpc>
            </a:pPr>
            <a:r>
              <a:rPr lang="en-US" sz="4500" b="1">
                <a:solidFill>
                  <a:schemeClr val="tx2"/>
                </a:solidFill>
                <a:latin typeface="Gilroy ExtraBold" charset="0"/>
                <a:ea typeface="Gilroy ExtraBold" charset="0"/>
                <a:cs typeface="Gilroy ExtraBold" charset="0"/>
              </a:rPr>
              <a:t>Rubber Stamp</a:t>
            </a:r>
          </a:p>
          <a:p>
            <a:pPr>
              <a:lnSpc>
                <a:spcPct val="80000"/>
              </a:lnSpc>
            </a:pPr>
            <a:r>
              <a:rPr lang="en-US" sz="4500" b="1" dirty="0">
                <a:solidFill>
                  <a:schemeClr val="tx2"/>
                </a:solidFill>
                <a:latin typeface="Gilroy ExtraBold" charset="0"/>
                <a:ea typeface="Gilroy ExtraBold" charset="0"/>
                <a:cs typeface="Gilroy ExtraBold" charset="0"/>
              </a:rPr>
              <a:t>Reps</a:t>
            </a:r>
          </a:p>
        </p:txBody>
      </p:sp>
      <p:sp>
        <p:nvSpPr>
          <p:cNvPr id="8" name="TextBox 7"/>
          <p:cNvSpPr txBox="1"/>
          <p:nvPr/>
        </p:nvSpPr>
        <p:spPr>
          <a:xfrm>
            <a:off x="6580656" y="3429000"/>
            <a:ext cx="4782287" cy="1569660"/>
          </a:xfrm>
          <a:prstGeom prst="rect">
            <a:avLst/>
          </a:prstGeom>
          <a:noFill/>
        </p:spPr>
        <p:txBody>
          <a:bodyPr wrap="square" rtlCol="0">
            <a:spAutoFit/>
          </a:bodyPr>
          <a:lstStyle/>
          <a:p>
            <a:r>
              <a:rPr lang="en-US" sz="2400" dirty="0">
                <a:latin typeface="Source Sans Pro" charset="0"/>
                <a:ea typeface="Source Sans Pro" charset="0"/>
                <a:cs typeface="Source Sans Pro" charset="0"/>
              </a:rPr>
              <a:t>OFA’s long-term campaign to hold elected officials accountable to the will of their constituents and better serve the their districts.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16" y="1642883"/>
            <a:ext cx="5565051" cy="3572233"/>
          </a:xfrm>
          <a:prstGeom prst="rect">
            <a:avLst/>
          </a:prstGeom>
        </p:spPr>
      </p:pic>
    </p:spTree>
    <p:extLst>
      <p:ext uri="{BB962C8B-B14F-4D97-AF65-F5344CB8AC3E}">
        <p14:creationId xmlns:p14="http://schemas.microsoft.com/office/powerpoint/2010/main" val="2042807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085088" y="1117152"/>
            <a:ext cx="4194048"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Building the framework</a:t>
            </a:r>
          </a:p>
        </p:txBody>
      </p:sp>
      <p:sp>
        <p:nvSpPr>
          <p:cNvPr id="8" name="TextBox 7"/>
          <p:cNvSpPr txBox="1"/>
          <p:nvPr/>
        </p:nvSpPr>
        <p:spPr>
          <a:xfrm>
            <a:off x="6266688" y="1141536"/>
            <a:ext cx="4547617" cy="4154984"/>
          </a:xfrm>
          <a:prstGeom prst="rect">
            <a:avLst/>
          </a:prstGeom>
          <a:noFill/>
        </p:spPr>
        <p:txBody>
          <a:bodyPr wrap="square" rtlCol="0">
            <a:spAutoFit/>
          </a:bodyPr>
          <a:lstStyle/>
          <a:p>
            <a:r>
              <a:rPr lang="en-US" sz="2400" dirty="0">
                <a:latin typeface="Source Sans Pro" charset="0"/>
                <a:ea typeface="Source Sans Pro" charset="0"/>
                <a:cs typeface="Source Sans Pro" charset="0"/>
              </a:rPr>
              <a:t>An achievable, measurable, and problem-solving goal.</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A strategy that provides the roadmap for success. </a:t>
            </a: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Effective tactics that accomplish your goal through the strategy you’ve developed. </a:t>
            </a:r>
          </a:p>
        </p:txBody>
      </p:sp>
      <p:sp>
        <p:nvSpPr>
          <p:cNvPr id="9" name="Oval 8"/>
          <p:cNvSpPr/>
          <p:nvPr/>
        </p:nvSpPr>
        <p:spPr>
          <a:xfrm>
            <a:off x="5818418" y="1210127"/>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1</a:t>
            </a:r>
          </a:p>
        </p:txBody>
      </p:sp>
      <p:sp>
        <p:nvSpPr>
          <p:cNvPr id="10" name="Oval 9"/>
          <p:cNvSpPr/>
          <p:nvPr/>
        </p:nvSpPr>
        <p:spPr>
          <a:xfrm>
            <a:off x="5819125" y="2670331"/>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2</a:t>
            </a:r>
          </a:p>
        </p:txBody>
      </p:sp>
      <p:sp>
        <p:nvSpPr>
          <p:cNvPr id="11" name="Oval 10"/>
          <p:cNvSpPr/>
          <p:nvPr/>
        </p:nvSpPr>
        <p:spPr>
          <a:xfrm>
            <a:off x="5818418" y="4130535"/>
            <a:ext cx="344495" cy="34449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Gilroy ExtraBold" charset="0"/>
                <a:ea typeface="Gilroy ExtraBold" charset="0"/>
                <a:cs typeface="Gilroy ExtraBold" charset="0"/>
              </a:rPr>
              <a:t>3</a:t>
            </a:r>
          </a:p>
        </p:txBody>
      </p:sp>
    </p:spTree>
    <p:extLst>
      <p:ext uri="{BB962C8B-B14F-4D97-AF65-F5344CB8AC3E}">
        <p14:creationId xmlns:p14="http://schemas.microsoft.com/office/powerpoint/2010/main" val="1910469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7000"/>
          </a:blip>
          <a:stretch>
            <a:fillRect/>
          </a:stretch>
        </p:blipFill>
        <p:spPr>
          <a:xfrm>
            <a:off x="40101" y="-1218687"/>
            <a:ext cx="12183983" cy="8090403"/>
          </a:xfrm>
          <a:prstGeom prst="rect">
            <a:avLst/>
          </a:prstGeom>
        </p:spPr>
      </p:pic>
      <p:sp>
        <p:nvSpPr>
          <p:cNvPr id="9" name="TextBox 8"/>
          <p:cNvSpPr txBox="1"/>
          <p:nvPr/>
        </p:nvSpPr>
        <p:spPr>
          <a:xfrm>
            <a:off x="8017" y="2921168"/>
            <a:ext cx="12192000" cy="1015663"/>
          </a:xfrm>
          <a:prstGeom prst="rect">
            <a:avLst/>
          </a:prstGeom>
          <a:noFill/>
        </p:spPr>
        <p:txBody>
          <a:bodyPr wrap="square" rtlCol="0">
            <a:spAutoFit/>
          </a:bodyPr>
          <a:lstStyle/>
          <a:p>
            <a:pPr algn="ctr"/>
            <a:r>
              <a:rPr lang="en-US" sz="6000" b="1" dirty="0">
                <a:solidFill>
                  <a:srgbClr val="FFFFFF"/>
                </a:solidFill>
                <a:latin typeface="Gilroy ExtraBold" charset="0"/>
                <a:ea typeface="Gilroy ExtraBold" charset="0"/>
                <a:cs typeface="Gilroy ExtraBold" charset="0"/>
              </a:rPr>
              <a:t>Next steps</a:t>
            </a:r>
          </a:p>
        </p:txBody>
      </p:sp>
      <p:pic>
        <p:nvPicPr>
          <p:cNvPr id="5" name="Picture 4"/>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507580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3029061"/>
            <a:ext cx="12192000" cy="7998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tx2"/>
                </a:solidFill>
                <a:latin typeface="Gilroy ExtraBold" charset="0"/>
                <a:ea typeface="Gilroy ExtraBold" charset="0"/>
                <a:cs typeface="Gilroy ExtraBold" charset="0"/>
              </a:rPr>
              <a:t>Campus Organizer Backpack</a:t>
            </a:r>
          </a:p>
        </p:txBody>
      </p:sp>
      <p:pic>
        <p:nvPicPr>
          <p:cNvPr id="8" name="Picture 7"/>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8731352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1281857" y="2378795"/>
            <a:ext cx="7561201" cy="660437"/>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Setting up your first 1:1</a:t>
            </a:r>
          </a:p>
        </p:txBody>
      </p:sp>
      <p:sp>
        <p:nvSpPr>
          <p:cNvPr id="8" name="TextBox 7"/>
          <p:cNvSpPr txBox="1"/>
          <p:nvPr/>
        </p:nvSpPr>
        <p:spPr>
          <a:xfrm>
            <a:off x="1281857" y="3198357"/>
            <a:ext cx="6426882" cy="2308324"/>
          </a:xfrm>
          <a:prstGeom prst="rect">
            <a:avLst/>
          </a:prstGeom>
          <a:noFill/>
        </p:spPr>
        <p:txBody>
          <a:bodyPr wrap="square" rtlCol="0">
            <a:spAutoFit/>
          </a:bodyPr>
          <a:lstStyle/>
          <a:p>
            <a:r>
              <a:rPr lang="en-US" sz="2400" dirty="0">
                <a:latin typeface="Source Sans Pro" charset="0"/>
                <a:ea typeface="Source Sans Pro" charset="0"/>
                <a:cs typeface="Source Sans Pro" charset="0"/>
              </a:rPr>
              <a:t>Campus coaches will be assigned to you by Thursday, September 21. </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I will introduce you via email. You and your coach should schedule your first 1:1 conversation by Thursday, September 28.</a:t>
            </a:r>
          </a:p>
        </p:txBody>
      </p:sp>
    </p:spTree>
    <p:extLst>
      <p:ext uri="{BB962C8B-B14F-4D97-AF65-F5344CB8AC3E}">
        <p14:creationId xmlns:p14="http://schemas.microsoft.com/office/powerpoint/2010/main" val="17698768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1251593" y="2921168"/>
            <a:ext cx="9688813" cy="1015663"/>
          </a:xfrm>
          <a:prstGeom prst="rect">
            <a:avLst/>
          </a:prstGeom>
          <a:noFill/>
        </p:spPr>
        <p:txBody>
          <a:bodyPr wrap="square" rtlCol="0">
            <a:spAutoFit/>
          </a:bodyPr>
          <a:lstStyle/>
          <a:p>
            <a:pPr algn="ctr"/>
            <a:r>
              <a:rPr lang="en-US" sz="6000" b="1">
                <a:solidFill>
                  <a:schemeClr val="bg1"/>
                </a:solidFill>
                <a:latin typeface="Gilroy ExtraBold" charset="0"/>
                <a:ea typeface="Gilroy ExtraBold" charset="0"/>
                <a:cs typeface="Gilroy ExtraBold" charset="0"/>
              </a:rPr>
              <a:t>bit.ly</a:t>
            </a:r>
            <a:r>
              <a:rPr lang="en-US" sz="6000" b="1" dirty="0">
                <a:solidFill>
                  <a:schemeClr val="bg1"/>
                </a:solidFill>
                <a:latin typeface="Gilroy ExtraBold" charset="0"/>
                <a:ea typeface="Gilroy ExtraBold" charset="0"/>
                <a:cs typeface="Gilroy ExtraBold" charset="0"/>
              </a:rPr>
              <a:t>/</a:t>
            </a:r>
            <a:r>
              <a:rPr lang="en-US" sz="6000" b="1" dirty="0" err="1">
                <a:solidFill>
                  <a:schemeClr val="bg1"/>
                </a:solidFill>
                <a:latin typeface="Gilroy ExtraBold" charset="0"/>
                <a:ea typeface="Gilroy ExtraBold" charset="0"/>
                <a:cs typeface="Gilroy ExtraBold" charset="0"/>
              </a:rPr>
              <a:t>democampus</a:t>
            </a:r>
            <a:endParaRPr lang="en-US" sz="6000" b="1" dirty="0">
              <a:solidFill>
                <a:schemeClr val="bg1"/>
              </a:solidFill>
              <a:latin typeface="Gilroy ExtraBold" charset="0"/>
              <a:ea typeface="Gilroy ExtraBold" charset="0"/>
              <a:cs typeface="Gilroy ExtraBold" charset="0"/>
            </a:endParaRP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031926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1997839"/>
            <a:ext cx="12192000" cy="2862322"/>
          </a:xfrm>
          <a:prstGeom prst="rect">
            <a:avLst/>
          </a:prstGeom>
          <a:noFill/>
        </p:spPr>
        <p:txBody>
          <a:bodyPr wrap="square" rtlCol="0">
            <a:spAutoFit/>
          </a:bodyPr>
          <a:lstStyle/>
          <a:p>
            <a:pPr algn="ctr"/>
            <a:r>
              <a:rPr lang="en-US" sz="6000" b="1" dirty="0">
                <a:solidFill>
                  <a:schemeClr val="accent2"/>
                </a:solidFill>
                <a:latin typeface="Gilroy ExtraBold" charset="0"/>
                <a:ea typeface="Gilroy ExtraBold" charset="0"/>
                <a:cs typeface="Gilroy ExtraBold" charset="0"/>
              </a:rPr>
              <a:t>Next call:</a:t>
            </a:r>
          </a:p>
          <a:p>
            <a:pPr algn="ctr"/>
            <a:r>
              <a:rPr lang="en-US" sz="6000" b="1" dirty="0">
                <a:solidFill>
                  <a:srgbClr val="FFFFFF"/>
                </a:solidFill>
                <a:latin typeface="Gilroy ExtraBold" charset="0"/>
                <a:ea typeface="Gilroy ExtraBold" charset="0"/>
                <a:cs typeface="Gilroy ExtraBold" charset="0"/>
              </a:rPr>
              <a:t>Thursday, September 28</a:t>
            </a:r>
          </a:p>
          <a:p>
            <a:pPr algn="ctr"/>
            <a:r>
              <a:rPr lang="en-US" sz="6000" b="1" dirty="0">
                <a:solidFill>
                  <a:srgbClr val="FFFFFF"/>
                </a:solidFill>
                <a:latin typeface="Gilroy ExtraBold" charset="0"/>
                <a:ea typeface="Gilroy ExtraBold" charset="0"/>
                <a:cs typeface="Gilroy ExtraBold" charset="0"/>
              </a:rPr>
              <a:t>8pm Eastern Time</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483724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696027" y="895823"/>
            <a:ext cx="5336733" cy="646331"/>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Meet our Coaches</a:t>
            </a:r>
          </a:p>
        </p:txBody>
      </p:sp>
      <p:sp>
        <p:nvSpPr>
          <p:cNvPr id="8" name="TextBox 7"/>
          <p:cNvSpPr txBox="1"/>
          <p:nvPr/>
        </p:nvSpPr>
        <p:spPr>
          <a:xfrm>
            <a:off x="4646716" y="1680653"/>
            <a:ext cx="4217381" cy="3416320"/>
          </a:xfrm>
          <a:prstGeom prst="rect">
            <a:avLst/>
          </a:prstGeom>
          <a:noFill/>
        </p:spPr>
        <p:txBody>
          <a:bodyPr wrap="square" rtlCol="0">
            <a:spAutoFit/>
          </a:bodyPr>
          <a:lstStyle/>
          <a:p>
            <a:r>
              <a:rPr lang="en-US" sz="2400" b="1" dirty="0">
                <a:latin typeface="Source Sans Pro" charset="0"/>
                <a:ea typeface="Source Sans Pro" charset="0"/>
                <a:cs typeface="Source Sans Pro" charset="0"/>
              </a:rPr>
              <a:t>OFA Volunteer Leaders:</a:t>
            </a:r>
          </a:p>
          <a:p>
            <a:pPr indent="-342900" fontAlgn="base">
              <a:buFont typeface="Arial" charset="0"/>
              <a:buChar char="•"/>
            </a:pPr>
            <a:r>
              <a:rPr lang="en-US" sz="2400" dirty="0">
                <a:latin typeface="Source Sans Pro" charset="0"/>
                <a:ea typeface="Source Sans Pro" charset="0"/>
                <a:cs typeface="Source Sans Pro" charset="0"/>
              </a:rPr>
              <a:t>Belinda Burroughs, VA</a:t>
            </a:r>
          </a:p>
          <a:p>
            <a:pPr indent="-342900" fontAlgn="base">
              <a:buFont typeface="Arial" charset="0"/>
              <a:buChar char="•"/>
            </a:pPr>
            <a:r>
              <a:rPr lang="en-US" sz="2400" dirty="0">
                <a:latin typeface="Source Sans Pro" charset="0"/>
                <a:ea typeface="Source Sans Pro" charset="0"/>
                <a:cs typeface="Source Sans Pro" charset="0"/>
              </a:rPr>
              <a:t>Hope Busto-Keyes, HI</a:t>
            </a:r>
          </a:p>
          <a:p>
            <a:pPr indent="-342900" fontAlgn="base">
              <a:buFont typeface="Arial" charset="0"/>
              <a:buChar char="•"/>
            </a:pPr>
            <a:r>
              <a:rPr lang="en-US" sz="2400" dirty="0">
                <a:latin typeface="Source Sans Pro" charset="0"/>
                <a:ea typeface="Source Sans Pro" charset="0"/>
                <a:cs typeface="Source Sans Pro" charset="0"/>
              </a:rPr>
              <a:t>Kathy Carter, IL</a:t>
            </a:r>
          </a:p>
          <a:p>
            <a:pPr indent="-342900" fontAlgn="base">
              <a:buFont typeface="Arial" charset="0"/>
              <a:buChar char="•"/>
            </a:pPr>
            <a:r>
              <a:rPr lang="en-US" sz="2400" dirty="0" err="1">
                <a:latin typeface="Source Sans Pro" charset="0"/>
                <a:ea typeface="Source Sans Pro" charset="0"/>
                <a:cs typeface="Source Sans Pro" charset="0"/>
              </a:rPr>
              <a:t>Verdell</a:t>
            </a:r>
            <a:r>
              <a:rPr lang="en-US" sz="2400" dirty="0">
                <a:latin typeface="Source Sans Pro" charset="0"/>
                <a:ea typeface="Source Sans Pro" charset="0"/>
                <a:cs typeface="Source Sans Pro" charset="0"/>
              </a:rPr>
              <a:t> Clark, MD</a:t>
            </a:r>
          </a:p>
          <a:p>
            <a:pPr indent="-342900" fontAlgn="base">
              <a:buFont typeface="Arial" charset="0"/>
              <a:buChar char="•"/>
            </a:pPr>
            <a:r>
              <a:rPr lang="en-US" sz="2400" dirty="0">
                <a:latin typeface="Source Sans Pro" charset="0"/>
                <a:ea typeface="Source Sans Pro" charset="0"/>
                <a:cs typeface="Source Sans Pro" charset="0"/>
              </a:rPr>
              <a:t>Denise </a:t>
            </a:r>
            <a:r>
              <a:rPr lang="en-US" sz="2400" dirty="0" err="1">
                <a:latin typeface="Source Sans Pro" charset="0"/>
                <a:ea typeface="Source Sans Pro" charset="0"/>
                <a:cs typeface="Source Sans Pro" charset="0"/>
              </a:rPr>
              <a:t>Fernandes</a:t>
            </a:r>
            <a:r>
              <a:rPr lang="en-US" sz="2400" dirty="0">
                <a:latin typeface="Source Sans Pro" charset="0"/>
                <a:ea typeface="Source Sans Pro" charset="0"/>
                <a:cs typeface="Source Sans Pro" charset="0"/>
              </a:rPr>
              <a:t>, NJ</a:t>
            </a:r>
          </a:p>
          <a:p>
            <a:pPr indent="-342900" fontAlgn="base">
              <a:buFont typeface="Arial" charset="0"/>
              <a:buChar char="•"/>
            </a:pPr>
            <a:r>
              <a:rPr lang="en-US" sz="2400" dirty="0">
                <a:latin typeface="Source Sans Pro" charset="0"/>
                <a:ea typeface="Source Sans Pro" charset="0"/>
                <a:cs typeface="Source Sans Pro" charset="0"/>
              </a:rPr>
              <a:t>Mauricio Jimenez, FL</a:t>
            </a:r>
          </a:p>
          <a:p>
            <a:pPr indent="-342900" fontAlgn="base">
              <a:buFont typeface="Arial" charset="0"/>
              <a:buChar char="•"/>
            </a:pPr>
            <a:r>
              <a:rPr lang="en-US" sz="2400" dirty="0">
                <a:latin typeface="Source Sans Pro" charset="0"/>
                <a:ea typeface="Source Sans Pro" charset="0"/>
                <a:cs typeface="Source Sans Pro" charset="0"/>
              </a:rPr>
              <a:t>Cameron Greer, TX</a:t>
            </a:r>
          </a:p>
          <a:p>
            <a:pPr indent="-342900" fontAlgn="base">
              <a:buFont typeface="Arial" charset="0"/>
              <a:buChar char="•"/>
            </a:pPr>
            <a:r>
              <a:rPr lang="en-US" sz="2400" dirty="0">
                <a:latin typeface="Source Sans Pro" charset="0"/>
                <a:ea typeface="Source Sans Pro" charset="0"/>
                <a:cs typeface="Source Sans Pro" charset="0"/>
              </a:rPr>
              <a:t>Susanne </a:t>
            </a:r>
            <a:r>
              <a:rPr lang="en-US" sz="2400" dirty="0" err="1">
                <a:latin typeface="Source Sans Pro" charset="0"/>
                <a:ea typeface="Source Sans Pro" charset="0"/>
                <a:cs typeface="Source Sans Pro" charset="0"/>
              </a:rPr>
              <a:t>Huttner</a:t>
            </a:r>
            <a:r>
              <a:rPr lang="en-US" sz="2400" dirty="0">
                <a:latin typeface="Source Sans Pro" charset="0"/>
                <a:ea typeface="Source Sans Pro" charset="0"/>
                <a:cs typeface="Source Sans Pro" charset="0"/>
              </a:rPr>
              <a:t>, CA</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093" r="27874"/>
          <a:stretch/>
        </p:blipFill>
        <p:spPr>
          <a:xfrm>
            <a:off x="0" y="0"/>
            <a:ext cx="3927423" cy="6884276"/>
          </a:xfrm>
          <a:prstGeom prst="rect">
            <a:avLst/>
          </a:prstGeom>
        </p:spPr>
      </p:pic>
      <p:sp>
        <p:nvSpPr>
          <p:cNvPr id="3" name="Rectangle 2"/>
          <p:cNvSpPr/>
          <p:nvPr/>
        </p:nvSpPr>
        <p:spPr>
          <a:xfrm>
            <a:off x="8649206" y="2049985"/>
            <a:ext cx="3837804" cy="2677656"/>
          </a:xfrm>
          <a:prstGeom prst="rect">
            <a:avLst/>
          </a:prstGeom>
        </p:spPr>
        <p:txBody>
          <a:bodyPr wrap="square">
            <a:spAutoFit/>
          </a:bodyPr>
          <a:lstStyle/>
          <a:p>
            <a:pPr indent="-342900" fontAlgn="base">
              <a:buFont typeface="Arial" charset="0"/>
              <a:buChar char="•"/>
            </a:pPr>
            <a:r>
              <a:rPr lang="en-US" sz="2400" dirty="0" err="1">
                <a:latin typeface="Source Sans Pro" charset="0"/>
                <a:ea typeface="Source Sans Pro" charset="0"/>
                <a:cs typeface="Source Sans Pro" charset="0"/>
              </a:rPr>
              <a:t>Jakob</a:t>
            </a:r>
            <a:r>
              <a:rPr lang="en-US" sz="2400" dirty="0">
                <a:latin typeface="Source Sans Pro" charset="0"/>
                <a:ea typeface="Source Sans Pro" charset="0"/>
                <a:cs typeface="Source Sans Pro" charset="0"/>
              </a:rPr>
              <a:t> </a:t>
            </a:r>
            <a:r>
              <a:rPr lang="en-US" sz="2400" dirty="0" err="1">
                <a:latin typeface="Source Sans Pro" charset="0"/>
                <a:ea typeface="Source Sans Pro" charset="0"/>
                <a:cs typeface="Source Sans Pro" charset="0"/>
              </a:rPr>
              <a:t>Lineberry</a:t>
            </a:r>
            <a:r>
              <a:rPr lang="en-US" sz="2400" dirty="0">
                <a:latin typeface="Source Sans Pro" charset="0"/>
                <a:ea typeface="Source Sans Pro" charset="0"/>
                <a:cs typeface="Source Sans Pro" charset="0"/>
              </a:rPr>
              <a:t>, MO</a:t>
            </a:r>
          </a:p>
          <a:p>
            <a:pPr indent="-342900" fontAlgn="base">
              <a:buFont typeface="Arial" charset="0"/>
              <a:buChar char="•"/>
            </a:pPr>
            <a:r>
              <a:rPr lang="en-US" sz="2400" dirty="0">
                <a:latin typeface="Source Sans Pro" charset="0"/>
                <a:ea typeface="Source Sans Pro" charset="0"/>
                <a:cs typeface="Source Sans Pro" charset="0"/>
              </a:rPr>
              <a:t>Howard </a:t>
            </a:r>
            <a:r>
              <a:rPr lang="en-US" sz="2400" dirty="0" err="1">
                <a:latin typeface="Source Sans Pro" charset="0"/>
                <a:ea typeface="Source Sans Pro" charset="0"/>
                <a:cs typeface="Source Sans Pro" charset="0"/>
              </a:rPr>
              <a:t>Matis</a:t>
            </a:r>
            <a:r>
              <a:rPr lang="en-US" sz="2400" dirty="0">
                <a:latin typeface="Source Sans Pro" charset="0"/>
                <a:ea typeface="Source Sans Pro" charset="0"/>
                <a:cs typeface="Source Sans Pro" charset="0"/>
              </a:rPr>
              <a:t>, CA</a:t>
            </a:r>
          </a:p>
          <a:p>
            <a:pPr indent="-342900" fontAlgn="base">
              <a:buFont typeface="Arial" charset="0"/>
              <a:buChar char="•"/>
            </a:pPr>
            <a:r>
              <a:rPr lang="en-US" sz="2400" dirty="0">
                <a:latin typeface="Source Sans Pro" charset="0"/>
                <a:ea typeface="Source Sans Pro" charset="0"/>
                <a:cs typeface="Source Sans Pro" charset="0"/>
              </a:rPr>
              <a:t>Monique Navarro, TX</a:t>
            </a:r>
          </a:p>
          <a:p>
            <a:pPr indent="-342900" fontAlgn="base">
              <a:buFont typeface="Arial" charset="0"/>
              <a:buChar char="•"/>
            </a:pPr>
            <a:r>
              <a:rPr lang="en-US" sz="2400" dirty="0">
                <a:latin typeface="Source Sans Pro" charset="0"/>
                <a:ea typeface="Source Sans Pro" charset="0"/>
                <a:cs typeface="Source Sans Pro" charset="0"/>
              </a:rPr>
              <a:t>Amanda Nicholson, NY</a:t>
            </a:r>
          </a:p>
          <a:p>
            <a:pPr indent="-342900" fontAlgn="base">
              <a:buFont typeface="Arial" charset="0"/>
              <a:buChar char="•"/>
            </a:pPr>
            <a:r>
              <a:rPr lang="en-US" sz="2400" dirty="0" err="1">
                <a:latin typeface="Source Sans Pro" charset="0"/>
                <a:ea typeface="Source Sans Pro" charset="0"/>
                <a:cs typeface="Source Sans Pro" charset="0"/>
              </a:rPr>
              <a:t>Sharmaine</a:t>
            </a:r>
            <a:r>
              <a:rPr lang="en-US" sz="2400" dirty="0">
                <a:latin typeface="Source Sans Pro" charset="0"/>
                <a:ea typeface="Source Sans Pro" charset="0"/>
                <a:cs typeface="Source Sans Pro" charset="0"/>
              </a:rPr>
              <a:t> Olay, CA</a:t>
            </a:r>
          </a:p>
          <a:p>
            <a:pPr indent="-342900" fontAlgn="base">
              <a:buFont typeface="Arial" charset="0"/>
              <a:buChar char="•"/>
            </a:pPr>
            <a:r>
              <a:rPr lang="en-US" sz="2400" dirty="0" err="1">
                <a:latin typeface="Source Sans Pro" charset="0"/>
                <a:ea typeface="Source Sans Pro" charset="0"/>
                <a:cs typeface="Source Sans Pro" charset="0"/>
              </a:rPr>
              <a:t>Wannetta</a:t>
            </a:r>
            <a:r>
              <a:rPr lang="en-US" sz="2400" dirty="0">
                <a:latin typeface="Source Sans Pro" charset="0"/>
                <a:ea typeface="Source Sans Pro" charset="0"/>
                <a:cs typeface="Source Sans Pro" charset="0"/>
              </a:rPr>
              <a:t> Phillips, NJ</a:t>
            </a:r>
          </a:p>
          <a:p>
            <a:pPr indent="-342900" fontAlgn="base">
              <a:buFont typeface="Arial" charset="0"/>
              <a:buChar char="•"/>
            </a:pPr>
            <a:r>
              <a:rPr lang="en-US" sz="2400" dirty="0">
                <a:latin typeface="Source Sans Pro" charset="0"/>
                <a:ea typeface="Source Sans Pro" charset="0"/>
                <a:cs typeface="Source Sans Pro" charset="0"/>
              </a:rPr>
              <a:t>Mary </a:t>
            </a:r>
            <a:r>
              <a:rPr lang="en-US" sz="2400" dirty="0" err="1">
                <a:latin typeface="Source Sans Pro" charset="0"/>
                <a:ea typeface="Source Sans Pro" charset="0"/>
                <a:cs typeface="Source Sans Pro" charset="0"/>
              </a:rPr>
              <a:t>Studley</a:t>
            </a:r>
            <a:r>
              <a:rPr lang="en-US" sz="2400" dirty="0">
                <a:latin typeface="Source Sans Pro" charset="0"/>
                <a:ea typeface="Source Sans Pro" charset="0"/>
                <a:cs typeface="Source Sans Pro" charset="0"/>
              </a:rPr>
              <a:t>, IN</a:t>
            </a:r>
          </a:p>
        </p:txBody>
      </p:sp>
    </p:spTree>
    <p:extLst>
      <p:ext uri="{BB962C8B-B14F-4D97-AF65-F5344CB8AC3E}">
        <p14:creationId xmlns:p14="http://schemas.microsoft.com/office/powerpoint/2010/main" val="1232848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a:solidFill>
                  <a:srgbClr val="FFFFFF"/>
                </a:solidFill>
                <a:latin typeface="Gilroy ExtraBold" charset="0"/>
                <a:ea typeface="Gilroy ExtraBold" charset="0"/>
                <a:cs typeface="Gilroy ExtraBold" charset="0"/>
              </a:rPr>
              <a:t>Any </a:t>
            </a:r>
            <a:r>
              <a:rPr lang="en-US" sz="6000" b="1" dirty="0">
                <a:solidFill>
                  <a:srgbClr val="FFFFFF"/>
                </a:solidFill>
                <a:latin typeface="Gilroy ExtraBold" charset="0"/>
                <a:ea typeface="Gilroy ExtraBold" charset="0"/>
                <a:cs typeface="Gilroy ExtraBold" charset="0"/>
              </a:rPr>
              <a:t>questions?</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1261287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5696027" y="895823"/>
            <a:ext cx="5336733" cy="646331"/>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Meet our Coaches</a:t>
            </a:r>
          </a:p>
        </p:txBody>
      </p:sp>
      <p:sp>
        <p:nvSpPr>
          <p:cNvPr id="8" name="TextBox 7"/>
          <p:cNvSpPr txBox="1"/>
          <p:nvPr/>
        </p:nvSpPr>
        <p:spPr>
          <a:xfrm>
            <a:off x="4646716" y="1680653"/>
            <a:ext cx="4407343" cy="3801041"/>
          </a:xfrm>
          <a:prstGeom prst="rect">
            <a:avLst/>
          </a:prstGeom>
          <a:noFill/>
        </p:spPr>
        <p:txBody>
          <a:bodyPr wrap="square" rtlCol="0">
            <a:spAutoFit/>
          </a:bodyPr>
          <a:lstStyle/>
          <a:p>
            <a:pPr fontAlgn="base"/>
            <a:r>
              <a:rPr lang="en-US" sz="2400" b="1" dirty="0">
                <a:latin typeface="Source Sans Pro" charset="0"/>
                <a:ea typeface="Source Sans Pro" charset="0"/>
                <a:cs typeface="Source Sans Pro" charset="0"/>
              </a:rPr>
              <a:t>OFA Alumni:</a:t>
            </a:r>
          </a:p>
          <a:p>
            <a:pPr indent="-342900" fontAlgn="base">
              <a:buFont typeface="Arial" charset="0"/>
              <a:buChar char="•"/>
            </a:pPr>
            <a:r>
              <a:rPr lang="en-US" sz="2400" dirty="0">
                <a:latin typeface="Source Sans Pro" charset="0"/>
                <a:ea typeface="Source Sans Pro" charset="0"/>
                <a:cs typeface="Source Sans Pro" charset="0"/>
              </a:rPr>
              <a:t>Patrick Burton, DC</a:t>
            </a:r>
          </a:p>
          <a:p>
            <a:pPr indent="-342900" fontAlgn="base">
              <a:buFont typeface="Arial" charset="0"/>
              <a:buChar char="•"/>
            </a:pPr>
            <a:r>
              <a:rPr lang="en-US" sz="2400" dirty="0">
                <a:latin typeface="Source Sans Pro" charset="0"/>
                <a:ea typeface="Source Sans Pro" charset="0"/>
                <a:cs typeface="Source Sans Pro" charset="0"/>
              </a:rPr>
              <a:t>Michael </a:t>
            </a:r>
            <a:r>
              <a:rPr lang="en-US" sz="2400" dirty="0" err="1">
                <a:latin typeface="Source Sans Pro" charset="0"/>
                <a:ea typeface="Source Sans Pro" charset="0"/>
                <a:cs typeface="Source Sans Pro" charset="0"/>
              </a:rPr>
              <a:t>Ceraso</a:t>
            </a:r>
            <a:r>
              <a:rPr lang="en-US" sz="2400" dirty="0">
                <a:latin typeface="Source Sans Pro" charset="0"/>
                <a:ea typeface="Source Sans Pro" charset="0"/>
                <a:cs typeface="Source Sans Pro" charset="0"/>
              </a:rPr>
              <a:t>, CA</a:t>
            </a:r>
          </a:p>
          <a:p>
            <a:pPr indent="-342900" fontAlgn="base">
              <a:buFont typeface="Arial" charset="0"/>
              <a:buChar char="•"/>
            </a:pPr>
            <a:r>
              <a:rPr lang="en-US" sz="2400" dirty="0">
                <a:latin typeface="Source Sans Pro" charset="0"/>
                <a:ea typeface="Source Sans Pro" charset="0"/>
                <a:cs typeface="Source Sans Pro" charset="0"/>
              </a:rPr>
              <a:t>Thomas </a:t>
            </a:r>
            <a:r>
              <a:rPr lang="en-US" sz="2400" dirty="0" err="1">
                <a:latin typeface="Source Sans Pro" charset="0"/>
                <a:ea typeface="Source Sans Pro" charset="0"/>
                <a:cs typeface="Source Sans Pro" charset="0"/>
              </a:rPr>
              <a:t>DeLoach</a:t>
            </a:r>
            <a:r>
              <a:rPr lang="en-US" sz="2400" dirty="0">
                <a:latin typeface="Source Sans Pro" charset="0"/>
                <a:ea typeface="Source Sans Pro" charset="0"/>
                <a:cs typeface="Source Sans Pro" charset="0"/>
              </a:rPr>
              <a:t>, CA</a:t>
            </a:r>
          </a:p>
          <a:p>
            <a:pPr indent="-342900" fontAlgn="base">
              <a:buFont typeface="Arial" charset="0"/>
              <a:buChar char="•"/>
            </a:pPr>
            <a:r>
              <a:rPr lang="en-US" sz="2400" dirty="0">
                <a:latin typeface="Source Sans Pro" charset="0"/>
                <a:ea typeface="Source Sans Pro" charset="0"/>
                <a:cs typeface="Source Sans Pro" charset="0"/>
              </a:rPr>
              <a:t>Mona </a:t>
            </a:r>
            <a:r>
              <a:rPr lang="en-US" sz="2400" dirty="0" err="1">
                <a:latin typeface="Source Sans Pro" charset="0"/>
                <a:ea typeface="Source Sans Pro" charset="0"/>
                <a:cs typeface="Source Sans Pro" charset="0"/>
              </a:rPr>
              <a:t>DeQuis</a:t>
            </a:r>
            <a:r>
              <a:rPr lang="en-US" sz="2400" dirty="0">
                <a:latin typeface="Source Sans Pro" charset="0"/>
                <a:ea typeface="Source Sans Pro" charset="0"/>
                <a:cs typeface="Source Sans Pro" charset="0"/>
              </a:rPr>
              <a:t>, MI</a:t>
            </a:r>
          </a:p>
          <a:p>
            <a:pPr indent="-342900" fontAlgn="base">
              <a:buFont typeface="Arial" charset="0"/>
              <a:buChar char="•"/>
            </a:pPr>
            <a:r>
              <a:rPr lang="en-US" sz="2400" dirty="0" err="1">
                <a:latin typeface="Source Sans Pro" charset="0"/>
                <a:ea typeface="Source Sans Pro" charset="0"/>
                <a:cs typeface="Source Sans Pro" charset="0"/>
              </a:rPr>
              <a:t>Ashwani</a:t>
            </a:r>
            <a:r>
              <a:rPr lang="en-US" sz="2400" dirty="0">
                <a:latin typeface="Source Sans Pro" charset="0"/>
                <a:ea typeface="Source Sans Pro" charset="0"/>
                <a:cs typeface="Source Sans Pro" charset="0"/>
              </a:rPr>
              <a:t> Jain, MD</a:t>
            </a:r>
          </a:p>
          <a:p>
            <a:pPr indent="-342900" fontAlgn="base">
              <a:buFont typeface="Arial" charset="0"/>
              <a:buChar char="•"/>
            </a:pPr>
            <a:r>
              <a:rPr lang="en-US" sz="2400" dirty="0">
                <a:latin typeface="Source Sans Pro" charset="0"/>
                <a:ea typeface="Source Sans Pro" charset="0"/>
                <a:cs typeface="Source Sans Pro" charset="0"/>
              </a:rPr>
              <a:t>Leah </a:t>
            </a:r>
            <a:r>
              <a:rPr lang="en-US" sz="2400" dirty="0" err="1">
                <a:latin typeface="Source Sans Pro" charset="0"/>
                <a:ea typeface="Source Sans Pro" charset="0"/>
                <a:cs typeface="Source Sans Pro" charset="0"/>
              </a:rPr>
              <a:t>Kellgren</a:t>
            </a:r>
            <a:r>
              <a:rPr lang="en-US" sz="2400" dirty="0">
                <a:latin typeface="Source Sans Pro" charset="0"/>
                <a:ea typeface="Source Sans Pro" charset="0"/>
                <a:cs typeface="Source Sans Pro" charset="0"/>
              </a:rPr>
              <a:t>, CA</a:t>
            </a:r>
          </a:p>
          <a:p>
            <a:pPr indent="-342900" fontAlgn="base">
              <a:buFont typeface="Arial" charset="0"/>
              <a:buChar char="•"/>
            </a:pPr>
            <a:r>
              <a:rPr lang="en-US" sz="2400" dirty="0">
                <a:latin typeface="Source Sans Pro" charset="0"/>
                <a:ea typeface="Source Sans Pro" charset="0"/>
                <a:cs typeface="Source Sans Pro" charset="0"/>
              </a:rPr>
              <a:t>Neal Morgan, CA</a:t>
            </a:r>
          </a:p>
          <a:p>
            <a:pPr indent="-342900" fontAlgn="base">
              <a:buFont typeface="Arial" charset="0"/>
              <a:buChar char="•"/>
            </a:pPr>
            <a:r>
              <a:rPr lang="en-US" sz="2400" dirty="0">
                <a:latin typeface="Source Sans Pro" charset="0"/>
                <a:ea typeface="Source Sans Pro" charset="0"/>
                <a:cs typeface="Source Sans Pro" charset="0"/>
              </a:rPr>
              <a:t>Vanessa Jimenez-Browne, CA</a:t>
            </a:r>
          </a:p>
          <a:p>
            <a:pPr indent="-342900" fontAlgn="base">
              <a:buFont typeface="Arial" charset="0"/>
              <a:buChar char="•"/>
            </a:pPr>
            <a:endParaRPr lang="en-US" sz="2400" dirty="0">
              <a:latin typeface="Source Sans Pro" charset="0"/>
              <a:ea typeface="Source Sans Pro" charset="0"/>
              <a:cs typeface="Source Sans Pro" charset="0"/>
            </a:endParaRPr>
          </a:p>
        </p:txBody>
      </p:sp>
      <p:sp>
        <p:nvSpPr>
          <p:cNvPr id="9" name="Rectangle 8"/>
          <p:cNvSpPr/>
          <p:nvPr/>
        </p:nvSpPr>
        <p:spPr>
          <a:xfrm>
            <a:off x="8649206" y="2049985"/>
            <a:ext cx="3837804" cy="2677656"/>
          </a:xfrm>
          <a:prstGeom prst="rect">
            <a:avLst/>
          </a:prstGeom>
        </p:spPr>
        <p:txBody>
          <a:bodyPr wrap="square">
            <a:spAutoFit/>
          </a:bodyPr>
          <a:lstStyle/>
          <a:p>
            <a:pPr indent="-342900" fontAlgn="base">
              <a:buFont typeface="Arial" charset="0"/>
              <a:buChar char="•"/>
            </a:pPr>
            <a:r>
              <a:rPr lang="en-US" sz="2400" dirty="0">
                <a:latin typeface="Source Sans Pro" charset="0"/>
                <a:ea typeface="Source Sans Pro" charset="0"/>
                <a:cs typeface="Source Sans Pro" charset="0"/>
              </a:rPr>
              <a:t>Andrea </a:t>
            </a:r>
            <a:r>
              <a:rPr lang="en-US" sz="2400" dirty="0" err="1">
                <a:latin typeface="Source Sans Pro" charset="0"/>
                <a:ea typeface="Source Sans Pro" charset="0"/>
                <a:cs typeface="Source Sans Pro" charset="0"/>
              </a:rPr>
              <a:t>Nemecek</a:t>
            </a:r>
            <a:r>
              <a:rPr lang="en-US" sz="2400" dirty="0">
                <a:latin typeface="Source Sans Pro" charset="0"/>
                <a:ea typeface="Source Sans Pro" charset="0"/>
                <a:cs typeface="Source Sans Pro" charset="0"/>
              </a:rPr>
              <a:t>, IA</a:t>
            </a:r>
          </a:p>
          <a:p>
            <a:pPr indent="-342900" fontAlgn="base">
              <a:buFont typeface="Arial" charset="0"/>
              <a:buChar char="•"/>
            </a:pPr>
            <a:r>
              <a:rPr lang="en-US" sz="2400" dirty="0">
                <a:latin typeface="Source Sans Pro" charset="0"/>
                <a:ea typeface="Source Sans Pro" charset="0"/>
                <a:cs typeface="Source Sans Pro" charset="0"/>
              </a:rPr>
              <a:t>David Pena, NM</a:t>
            </a:r>
          </a:p>
          <a:p>
            <a:pPr indent="-342900" fontAlgn="base">
              <a:buFont typeface="Arial" charset="0"/>
              <a:buChar char="•"/>
            </a:pPr>
            <a:r>
              <a:rPr lang="en-US" sz="2400" dirty="0">
                <a:latin typeface="Source Sans Pro" charset="0"/>
                <a:ea typeface="Source Sans Pro" charset="0"/>
                <a:cs typeface="Source Sans Pro" charset="0"/>
              </a:rPr>
              <a:t>Robin Schmidt, WI</a:t>
            </a:r>
          </a:p>
          <a:p>
            <a:pPr indent="-342900" fontAlgn="base">
              <a:buFont typeface="Arial" charset="0"/>
              <a:buChar char="•"/>
            </a:pPr>
            <a:r>
              <a:rPr lang="en-US" sz="2400" dirty="0">
                <a:latin typeface="Source Sans Pro" charset="0"/>
                <a:ea typeface="Source Sans Pro" charset="0"/>
                <a:cs typeface="Source Sans Pro" charset="0"/>
              </a:rPr>
              <a:t>Rachel Schneider, IL</a:t>
            </a:r>
          </a:p>
          <a:p>
            <a:pPr indent="-342900" fontAlgn="base">
              <a:buFont typeface="Arial" charset="0"/>
              <a:buChar char="•"/>
            </a:pPr>
            <a:r>
              <a:rPr lang="en-US" sz="2400" dirty="0">
                <a:latin typeface="Source Sans Pro" charset="0"/>
                <a:ea typeface="Source Sans Pro" charset="0"/>
                <a:cs typeface="Source Sans Pro" charset="0"/>
              </a:rPr>
              <a:t>Christine </a:t>
            </a:r>
            <a:r>
              <a:rPr lang="en-US" sz="2400" dirty="0" err="1">
                <a:latin typeface="Source Sans Pro" charset="0"/>
                <a:ea typeface="Source Sans Pro" charset="0"/>
                <a:cs typeface="Source Sans Pro" charset="0"/>
              </a:rPr>
              <a:t>Senteno</a:t>
            </a:r>
            <a:r>
              <a:rPr lang="en-US" sz="2400" dirty="0">
                <a:latin typeface="Source Sans Pro" charset="0"/>
                <a:ea typeface="Source Sans Pro" charset="0"/>
                <a:cs typeface="Source Sans Pro" charset="0"/>
              </a:rPr>
              <a:t>, DC</a:t>
            </a:r>
          </a:p>
          <a:p>
            <a:pPr indent="-342900" fontAlgn="base">
              <a:buFont typeface="Arial" charset="0"/>
              <a:buChar char="•"/>
            </a:pPr>
            <a:r>
              <a:rPr lang="en-US" sz="2400" dirty="0" err="1">
                <a:latin typeface="Source Sans Pro" charset="0"/>
                <a:ea typeface="Source Sans Pro" charset="0"/>
                <a:cs typeface="Source Sans Pro" charset="0"/>
              </a:rPr>
              <a:t>Jerron</a:t>
            </a:r>
            <a:r>
              <a:rPr lang="en-US" sz="2400" dirty="0">
                <a:latin typeface="Source Sans Pro" charset="0"/>
                <a:ea typeface="Source Sans Pro" charset="0"/>
                <a:cs typeface="Source Sans Pro" charset="0"/>
              </a:rPr>
              <a:t> Totten, NC</a:t>
            </a:r>
          </a:p>
          <a:p>
            <a:pPr indent="-342900" fontAlgn="base">
              <a:buFont typeface="Arial" charset="0"/>
              <a:buChar char="•"/>
            </a:pPr>
            <a:r>
              <a:rPr lang="en-US" sz="2400" dirty="0">
                <a:latin typeface="Source Sans Pro" charset="0"/>
                <a:ea typeface="Source Sans Pro" charset="0"/>
                <a:cs typeface="Source Sans Pro" charset="0"/>
              </a:rPr>
              <a:t>Joel </a:t>
            </a:r>
            <a:r>
              <a:rPr lang="en-US" sz="2400" dirty="0" err="1">
                <a:latin typeface="Source Sans Pro" charset="0"/>
                <a:ea typeface="Source Sans Pro" charset="0"/>
                <a:cs typeface="Source Sans Pro" charset="0"/>
              </a:rPr>
              <a:t>Wanger</a:t>
            </a:r>
            <a:r>
              <a:rPr lang="en-US" sz="2400" dirty="0">
                <a:latin typeface="Source Sans Pro" charset="0"/>
                <a:ea typeface="Source Sans Pro" charset="0"/>
                <a:cs typeface="Source Sans Pro" charset="0"/>
              </a:rPr>
              <a:t>, MD</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6019" t="-193" r="22971" b="-191"/>
          <a:stretch/>
        </p:blipFill>
        <p:spPr>
          <a:xfrm>
            <a:off x="0" y="-13138"/>
            <a:ext cx="3927423" cy="6884276"/>
          </a:xfrm>
          <a:prstGeom prst="rect">
            <a:avLst/>
          </a:prstGeom>
        </p:spPr>
      </p:pic>
    </p:spTree>
    <p:extLst>
      <p:ext uri="{BB962C8B-B14F-4D97-AF65-F5344CB8AC3E}">
        <p14:creationId xmlns:p14="http://schemas.microsoft.com/office/powerpoint/2010/main" val="9908633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TextBox 6"/>
          <p:cNvSpPr txBox="1"/>
          <p:nvPr/>
        </p:nvSpPr>
        <p:spPr>
          <a:xfrm>
            <a:off x="6282291" y="973874"/>
            <a:ext cx="5909709" cy="1214435"/>
          </a:xfrm>
          <a:prstGeom prst="rect">
            <a:avLst/>
          </a:prstGeom>
          <a:noFill/>
        </p:spPr>
        <p:txBody>
          <a:bodyPr wrap="square" rtlCol="0">
            <a:spAutoFit/>
          </a:bodyPr>
          <a:lstStyle/>
          <a:p>
            <a:pPr>
              <a:lnSpc>
                <a:spcPct val="80000"/>
              </a:lnSpc>
            </a:pPr>
            <a:r>
              <a:rPr lang="en-US" sz="4500" b="1" dirty="0">
                <a:solidFill>
                  <a:schemeClr val="tx2"/>
                </a:solidFill>
                <a:latin typeface="Gilroy ExtraBold" charset="0"/>
                <a:ea typeface="Gilroy ExtraBold" charset="0"/>
                <a:cs typeface="Gilroy ExtraBold" charset="0"/>
              </a:rPr>
              <a:t>Campus Organizing Academy: Fall 2017</a:t>
            </a:r>
          </a:p>
        </p:txBody>
      </p:sp>
      <p:sp>
        <p:nvSpPr>
          <p:cNvPr id="8" name="TextBox 7"/>
          <p:cNvSpPr txBox="1"/>
          <p:nvPr/>
        </p:nvSpPr>
        <p:spPr>
          <a:xfrm>
            <a:off x="6282291" y="2582210"/>
            <a:ext cx="5484989" cy="3046988"/>
          </a:xfrm>
          <a:prstGeom prst="rect">
            <a:avLst/>
          </a:prstGeom>
          <a:noFill/>
        </p:spPr>
        <p:txBody>
          <a:bodyPr wrap="square" rtlCol="0">
            <a:spAutoFit/>
          </a:bodyPr>
          <a:lstStyle/>
          <a:p>
            <a:pPr marL="342900" indent="-342900">
              <a:buFont typeface="Arial" charset="0"/>
              <a:buChar char="•"/>
            </a:pPr>
            <a:r>
              <a:rPr lang="en-US" sz="2400" dirty="0">
                <a:latin typeface="Source Sans Pro" charset="0"/>
                <a:ea typeface="Source Sans Pro" charset="0"/>
                <a:cs typeface="Source Sans Pro" charset="0"/>
              </a:rPr>
              <a:t>64 students from 29 different states.</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Over 50 campuses! Undergrad, graduate, and some high school students in the program. </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r>
              <a:rPr lang="en-US" sz="2400" dirty="0">
                <a:latin typeface="Source Sans Pro" charset="0"/>
                <a:ea typeface="Source Sans Pro" charset="0"/>
                <a:cs typeface="Source Sans Pro" charset="0"/>
              </a:rPr>
              <a:t>All campus leaders and the next generation of progressive organizers! </a:t>
            </a:r>
          </a:p>
        </p:txBody>
      </p:sp>
      <p:sp>
        <p:nvSpPr>
          <p:cNvPr id="6" name="TextBox 5"/>
          <p:cNvSpPr txBox="1"/>
          <p:nvPr/>
        </p:nvSpPr>
        <p:spPr>
          <a:xfrm>
            <a:off x="5756223" y="5051685"/>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13302" r="4515"/>
          <a:stretch/>
        </p:blipFill>
        <p:spPr>
          <a:xfrm>
            <a:off x="-1" y="0"/>
            <a:ext cx="2728211" cy="3429000"/>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l="11433" r="11433"/>
          <a:stretch/>
        </p:blipFill>
        <p:spPr>
          <a:xfrm>
            <a:off x="1" y="3429000"/>
            <a:ext cx="2728209" cy="342900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8210" y="3429000"/>
            <a:ext cx="2985655" cy="3429000"/>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l="4673" r="3918"/>
          <a:stretch/>
        </p:blipFill>
        <p:spPr>
          <a:xfrm>
            <a:off x="2728210" y="1"/>
            <a:ext cx="2985655" cy="3429000"/>
          </a:xfrm>
          <a:prstGeom prst="rect">
            <a:avLst/>
          </a:prstGeom>
        </p:spPr>
      </p:pic>
      <p:pic>
        <p:nvPicPr>
          <p:cNvPr id="2" name="Picture 1"/>
          <p:cNvPicPr>
            <a:picLocks noChangeAspect="1"/>
          </p:cNvPicPr>
          <p:nvPr/>
        </p:nvPicPr>
        <p:blipFill rotWithShape="1">
          <a:blip r:embed="rId8">
            <a:extLst>
              <a:ext uri="{28A0092B-C50C-407E-A947-70E740481C1C}">
                <a14:useLocalDpi xmlns:a14="http://schemas.microsoft.com/office/drawing/2010/main" val="0"/>
              </a:ext>
            </a:extLst>
          </a:blip>
          <a:srcRect l="10134" r="10565"/>
          <a:stretch/>
        </p:blipFill>
        <p:spPr>
          <a:xfrm>
            <a:off x="2728210" y="-2"/>
            <a:ext cx="2985656" cy="3429001"/>
          </a:xfrm>
          <a:prstGeom prst="rect">
            <a:avLst/>
          </a:prstGeom>
        </p:spPr>
      </p:pic>
    </p:spTree>
    <p:extLst>
      <p:ext uri="{BB962C8B-B14F-4D97-AF65-F5344CB8AC3E}">
        <p14:creationId xmlns:p14="http://schemas.microsoft.com/office/powerpoint/2010/main" val="1311554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extBox 8"/>
          <p:cNvSpPr txBox="1"/>
          <p:nvPr/>
        </p:nvSpPr>
        <p:spPr>
          <a:xfrm>
            <a:off x="0" y="2921168"/>
            <a:ext cx="12192000"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Meet each other!</a:t>
            </a:r>
          </a:p>
        </p:txBody>
      </p:sp>
      <p:pic>
        <p:nvPicPr>
          <p:cNvPr id="11" name="Picture 10"/>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Tree>
    <p:extLst>
      <p:ext uri="{BB962C8B-B14F-4D97-AF65-F5344CB8AC3E}">
        <p14:creationId xmlns:p14="http://schemas.microsoft.com/office/powerpoint/2010/main" val="97317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a:spLocks noChangeArrowheads="1"/>
          </p:cNvSpPr>
          <p:nvPr/>
        </p:nvSpPr>
        <p:spPr bwMode="auto">
          <a:xfrm>
            <a:off x="4916983" y="2356412"/>
            <a:ext cx="5997944" cy="23506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Things to share:</a:t>
            </a:r>
          </a:p>
          <a:p>
            <a:endParaRPr lang="en-US" altLang="en-US" sz="2500" dirty="0">
              <a:solidFill>
                <a:schemeClr val="tx1"/>
              </a:solidFill>
              <a:latin typeface="Source Sans Pro" charset="0"/>
              <a:ea typeface="Source Sans Pro" charset="0"/>
              <a:cs typeface="Source Sans Pro" charset="0"/>
            </a:endParaRPr>
          </a:p>
          <a:p>
            <a:pPr marL="457200" indent="-457200">
              <a:buAutoNum type="arabicPeriod"/>
            </a:pPr>
            <a:r>
              <a:rPr lang="en-US" altLang="en-US" sz="2500" dirty="0">
                <a:solidFill>
                  <a:schemeClr val="tx1"/>
                </a:solidFill>
                <a:latin typeface="Source Sans Pro" charset="0"/>
                <a:ea typeface="Source Sans Pro" charset="0"/>
                <a:cs typeface="Source Sans Pro" charset="0"/>
              </a:rPr>
              <a:t>Name and where you’re from</a:t>
            </a:r>
          </a:p>
          <a:p>
            <a:pPr marL="457200" indent="-457200">
              <a:buAutoNum type="arabicPeriod"/>
            </a:pPr>
            <a:r>
              <a:rPr lang="en-US" altLang="en-US" sz="2500" dirty="0">
                <a:solidFill>
                  <a:schemeClr val="tx1"/>
                </a:solidFill>
                <a:latin typeface="Source Sans Pro" charset="0"/>
                <a:ea typeface="Source Sans Pro" charset="0"/>
                <a:cs typeface="Source Sans Pro" charset="0"/>
              </a:rPr>
              <a:t>Area(s) of study or interest</a:t>
            </a:r>
          </a:p>
          <a:p>
            <a:pPr marL="457200" indent="-457200">
              <a:buAutoNum type="arabicPeriod"/>
            </a:pPr>
            <a:r>
              <a:rPr lang="en-US" altLang="en-US" sz="2500" dirty="0">
                <a:solidFill>
                  <a:schemeClr val="tx1"/>
                </a:solidFill>
                <a:latin typeface="Source Sans Pro" charset="0"/>
                <a:ea typeface="Source Sans Pro" charset="0"/>
                <a:cs typeface="Source Sans Pro" charset="0"/>
              </a:rPr>
              <a:t>A fun fact about yourself</a:t>
            </a:r>
          </a:p>
          <a:p>
            <a:pPr marL="457200" indent="-457200">
              <a:buAutoNum type="arabicPeriod"/>
            </a:pPr>
            <a:r>
              <a:rPr lang="en-US" altLang="en-US" sz="2500" dirty="0">
                <a:solidFill>
                  <a:schemeClr val="tx1"/>
                </a:solidFill>
                <a:latin typeface="Source Sans Pro" charset="0"/>
                <a:ea typeface="Source Sans Pro" charset="0"/>
                <a:cs typeface="Source Sans Pro" charset="0"/>
              </a:rPr>
              <a:t>Anything else!</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6983" y="1470667"/>
            <a:ext cx="674609" cy="554619"/>
          </a:xfrm>
          <a:prstGeom prst="rect">
            <a:avLst/>
          </a:prstGeom>
        </p:spPr>
      </p:pic>
      <p:pic>
        <p:nvPicPr>
          <p:cNvPr id="17" name="Picture 16"/>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9" name="Rectangle 8"/>
          <p:cNvSpPr>
            <a:spLocks noChangeArrowheads="1"/>
          </p:cNvSpPr>
          <p:nvPr/>
        </p:nvSpPr>
        <p:spPr bwMode="auto">
          <a:xfrm>
            <a:off x="1006998" y="1391700"/>
            <a:ext cx="2866506" cy="680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8 minutes</a:t>
            </a:r>
          </a:p>
        </p:txBody>
      </p:sp>
      <p:sp>
        <p:nvSpPr>
          <p:cNvPr id="6" name="TextBox 5"/>
          <p:cNvSpPr txBox="1"/>
          <p:nvPr/>
        </p:nvSpPr>
        <p:spPr>
          <a:xfrm>
            <a:off x="1006998" y="2090690"/>
            <a:ext cx="1648208" cy="369332"/>
          </a:xfrm>
          <a:prstGeom prst="rect">
            <a:avLst/>
          </a:prstGeom>
          <a:noFill/>
        </p:spPr>
        <p:txBody>
          <a:bodyPr wrap="none" rtlCol="0">
            <a:spAutoFit/>
          </a:bodyPr>
          <a:lstStyle/>
          <a:p>
            <a:r>
              <a:rPr lang="en-US" altLang="en-US" b="1" dirty="0">
                <a:latin typeface="Source Sans Pro" charset="0"/>
                <a:ea typeface="Source Sans Pro" charset="0"/>
                <a:cs typeface="Source Sans Pro" charset="0"/>
              </a:rPr>
              <a:t>Group Activity</a:t>
            </a:r>
          </a:p>
        </p:txBody>
      </p:sp>
    </p:spTree>
    <p:extLst>
      <p:ext uri="{BB962C8B-B14F-4D97-AF65-F5344CB8AC3E}">
        <p14:creationId xmlns:p14="http://schemas.microsoft.com/office/powerpoint/2010/main" val="12011751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4137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773514"/>
            <a:ext cx="12192000" cy="19115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Share</a:t>
            </a:r>
          </a:p>
        </p:txBody>
      </p:sp>
      <p:sp>
        <p:nvSpPr>
          <p:cNvPr id="15" name="TextBox 14">
            <a:hlinkClick r:id="rId3"/>
          </p:cNvPr>
          <p:cNvSpPr txBox="1"/>
          <p:nvPr/>
        </p:nvSpPr>
        <p:spPr>
          <a:xfrm>
            <a:off x="3178338" y="5143500"/>
            <a:ext cx="5835323" cy="449639"/>
          </a:xfrm>
          <a:prstGeom prst="rect">
            <a:avLst/>
          </a:prstGeom>
          <a:noFill/>
        </p:spPr>
        <p:txBody>
          <a:bodyPr wrap="square" lIns="64290" tIns="32145" rIns="64290" bIns="32145" rtlCol="0">
            <a:spAutoFit/>
          </a:bodyPr>
          <a:lstStyle/>
          <a:p>
            <a:pPr algn="ctr"/>
            <a:r>
              <a:rPr lang="en-US" sz="2500" dirty="0">
                <a:solidFill>
                  <a:schemeClr val="bg2">
                    <a:lumMod val="25000"/>
                  </a:schemeClr>
                </a:solidFill>
                <a:latin typeface="Source Sans Pro" charset="0"/>
                <a:ea typeface="Source Sans Pro" charset="0"/>
                <a:cs typeface="Source Sans Pro" charset="0"/>
              </a:rPr>
              <a:t>Type in the chat box or raise </a:t>
            </a:r>
            <a:r>
              <a:rPr lang="en-US" sz="2500">
                <a:solidFill>
                  <a:schemeClr val="bg2">
                    <a:lumMod val="25000"/>
                  </a:schemeClr>
                </a:solidFill>
                <a:latin typeface="Source Sans Pro" charset="0"/>
                <a:ea typeface="Source Sans Pro" charset="0"/>
                <a:cs typeface="Source Sans Pro" charset="0"/>
              </a:rPr>
              <a:t>your hand</a:t>
            </a:r>
            <a:endParaRPr lang="en-US" sz="2500" dirty="0">
              <a:solidFill>
                <a:srgbClr val="ED5340"/>
              </a:solidFill>
              <a:latin typeface="Source Sans Pro" charset="0"/>
              <a:ea typeface="Source Sans Pro" charset="0"/>
              <a:cs typeface="Source Sans Pro" charset="0"/>
            </a:endParaRPr>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0916" y="4520055"/>
            <a:ext cx="870168" cy="585755"/>
          </a:xfrm>
          <a:prstGeom prst="rect">
            <a:avLst/>
          </a:prstGeom>
        </p:spPr>
      </p:pic>
      <p:cxnSp>
        <p:nvCxnSpPr>
          <p:cNvPr id="4" name="Straight Connector 3"/>
          <p:cNvCxnSpPr>
            <a:stCxn id="2" idx="2"/>
          </p:cNvCxnSpPr>
          <p:nvPr/>
        </p:nvCxnSpPr>
        <p:spPr>
          <a:xfrm>
            <a:off x="6096000" y="3429000"/>
            <a:ext cx="0" cy="3429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70683786"/>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2647</TotalTime>
  <Words>1574</Words>
  <Application>Microsoft Macintosh PowerPoint</Application>
  <PresentationFormat>Widescreen</PresentationFormat>
  <Paragraphs>247</Paragraphs>
  <Slides>40</Slides>
  <Notes>22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Gill Sans</vt:lpstr>
      <vt:lpstr>Gilroy ExtraBold</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Miller</dc:creator>
  <cp:lastModifiedBy>aconavay@ofa.us</cp:lastModifiedBy>
  <cp:revision>94</cp:revision>
  <dcterms:created xsi:type="dcterms:W3CDTF">2017-01-24T22:12:49Z</dcterms:created>
  <dcterms:modified xsi:type="dcterms:W3CDTF">2019-02-27T23:43:02Z</dcterms:modified>
</cp:coreProperties>
</file>