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4"/>
  </p:notesMasterIdLst>
  <p:sldIdLst>
    <p:sldId id="516" r:id="rId2"/>
    <p:sldId id="389" r:id="rId3"/>
    <p:sldId id="517" r:id="rId4"/>
    <p:sldId id="518" r:id="rId5"/>
    <p:sldId id="348" r:id="rId6"/>
    <p:sldId id="349" r:id="rId7"/>
    <p:sldId id="363" r:id="rId8"/>
    <p:sldId id="473" r:id="rId9"/>
    <p:sldId id="469" r:id="rId10"/>
    <p:sldId id="472" r:id="rId11"/>
    <p:sldId id="491" r:id="rId12"/>
    <p:sldId id="492" r:id="rId13"/>
    <p:sldId id="369" r:id="rId14"/>
    <p:sldId id="447" r:id="rId15"/>
    <p:sldId id="475" r:id="rId16"/>
    <p:sldId id="476" r:id="rId17"/>
    <p:sldId id="477" r:id="rId18"/>
    <p:sldId id="478" r:id="rId19"/>
    <p:sldId id="487" r:id="rId20"/>
    <p:sldId id="519" r:id="rId21"/>
    <p:sldId id="520" r:id="rId22"/>
    <p:sldId id="521" r:id="rId23"/>
    <p:sldId id="466" r:id="rId24"/>
    <p:sldId id="490" r:id="rId25"/>
    <p:sldId id="522" r:id="rId26"/>
    <p:sldId id="493" r:id="rId27"/>
    <p:sldId id="523" r:id="rId28"/>
    <p:sldId id="524" r:id="rId29"/>
    <p:sldId id="525" r:id="rId30"/>
    <p:sldId id="528" r:id="rId31"/>
    <p:sldId id="529" r:id="rId32"/>
    <p:sldId id="532" r:id="rId33"/>
    <p:sldId id="530" r:id="rId34"/>
    <p:sldId id="531" r:id="rId35"/>
    <p:sldId id="533" r:id="rId36"/>
    <p:sldId id="534" r:id="rId37"/>
    <p:sldId id="535" r:id="rId38"/>
    <p:sldId id="536" r:id="rId39"/>
    <p:sldId id="505" r:id="rId40"/>
    <p:sldId id="380" r:id="rId41"/>
    <p:sldId id="381" r:id="rId42"/>
    <p:sldId id="434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03"/>
    <p:restoredTop sz="83772"/>
  </p:normalViewPr>
  <p:slideViewPr>
    <p:cSldViewPr snapToGrid="0" snapToObjects="1">
      <p:cViewPr varScale="1">
        <p:scale>
          <a:sx n="91" d="100"/>
          <a:sy n="91" d="100"/>
        </p:scale>
        <p:origin x="200" y="240"/>
      </p:cViewPr>
      <p:guideLst>
        <p:guide orient="horz" pos="2160"/>
        <p:guide pos="3840"/>
      </p:guideLst>
    </p:cSldViewPr>
  </p:slideViewPr>
  <p:notesTextViewPr>
    <p:cViewPr>
      <p:scale>
        <a:sx n="55" d="100"/>
        <a:sy n="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33B00-849F-3245-8377-FA8133F4C6E7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C4B64-BDA6-634E-BD2A-D5BD70F96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work is licensed under the Creative Commons Attribution-</a:t>
            </a:r>
            <a:r>
              <a:rPr lang="en-US" dirty="0" err="1"/>
              <a:t>NonCommercial</a:t>
            </a:r>
            <a:r>
              <a:rPr lang="en-US" dirty="0"/>
              <a:t> 4.0 International License. To view a copy of this license, visit 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nc</a:t>
            </a:r>
            <a:r>
              <a:rPr lang="en-US" dirty="0"/>
              <a:t>/4.0/ or send a letter to Creative Commons, PO Box 1866, Mountain View, CA 94042, USA</a:t>
            </a:r>
            <a:endParaRPr lang="en-US" sz="1200" b="0" i="0" u="none" strike="noStrike" cap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endParaRPr lang="en-US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033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189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101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52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234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37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6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093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494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41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217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504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How do you use it?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361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paulgeenen</a:t>
            </a:r>
            <a:r>
              <a:rPr lang="en-US" dirty="0"/>
              <a:t>/status/859093131647758336</a:t>
            </a:r>
          </a:p>
          <a:p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paulgeenen</a:t>
            </a:r>
            <a:r>
              <a:rPr lang="en-US" dirty="0"/>
              <a:t>/status/859110364948168704</a:t>
            </a:r>
          </a:p>
          <a:p>
            <a:endParaRPr lang="en-US" dirty="0"/>
          </a:p>
          <a:p>
            <a:r>
              <a:rPr lang="en-US" dirty="0"/>
              <a:t>NOTE: Photos.</a:t>
            </a:r>
            <a:r>
              <a:rPr lang="en-US" baseline="0" dirty="0"/>
              <a:t> Calls to action. (Implicit) actions to take.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896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paulgeenen</a:t>
            </a:r>
            <a:r>
              <a:rPr lang="en-US" dirty="0"/>
              <a:t>/status/859093131647758336</a:t>
            </a:r>
          </a:p>
          <a:p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paulgeenen</a:t>
            </a:r>
            <a:r>
              <a:rPr lang="en-US" dirty="0"/>
              <a:t>/status/859110364948168704</a:t>
            </a:r>
          </a:p>
          <a:p>
            <a:endParaRPr lang="en-US" dirty="0"/>
          </a:p>
          <a:p>
            <a:r>
              <a:rPr lang="en-US" dirty="0"/>
              <a:t>NOTE: Photos.</a:t>
            </a:r>
            <a:r>
              <a:rPr lang="en-US" baseline="0" dirty="0"/>
              <a:t> Calls to action. (Implicit) actions to take.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00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twitter.com</a:t>
            </a:r>
            <a:r>
              <a:rPr lang="en-US" dirty="0"/>
              <a:t>/</a:t>
            </a:r>
            <a:r>
              <a:rPr lang="en-US" dirty="0" err="1"/>
              <a:t>jalakoisolomon</a:t>
            </a:r>
            <a:r>
              <a:rPr lang="en-US" dirty="0"/>
              <a:t>/status/856664266279202816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745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948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tus</a:t>
            </a:r>
            <a:r>
              <a:rPr lang="en-US" dirty="0"/>
              <a:t>/856664266279202816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538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1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95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7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marR="0" lvl="0" indent="-285750" algn="l" defTabSz="13004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C4B64-BDA6-634E-BD2A-D5BD70F96A9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70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31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63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15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0837D-C091-E448-9FDC-386E426CF7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64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9495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6D873-74C2-2640-B9AD-918029F598DE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39DEE-8339-8A4A-9908-442819D15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docs.google.com/spreadsheets/d/13XNqUTflioSlkxMCAV9ML98pG8zj-7_uYBQ6YzjJKws/edit#gid=149681079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3XNqUTflioSlkxMCAV9ML98pG8zj-7_uYBQ6YzjJKws/edit#gid=1496810796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3XNqUTflioSlkxMCAV9ML98pG8zj-7_uYBQ6YzjJKws/edit#gid=149681079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1" y="1135552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Welcome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4" name="Rectangle 3"/>
          <p:cNvSpPr/>
          <p:nvPr/>
        </p:nvSpPr>
        <p:spPr>
          <a:xfrm>
            <a:off x="1632470" y="3320765"/>
            <a:ext cx="8927059" cy="430887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sz="2800" b="1" dirty="0">
                <a:solidFill>
                  <a:srgbClr val="00B3DC"/>
                </a:solidFill>
                <a:latin typeface="Gilroy ExtraBold" charset="0"/>
                <a:ea typeface="Gilroy ExtraBold" charset="0"/>
                <a:cs typeface="Gilroy ExtraBold" charset="0"/>
              </a:rPr>
              <a:t> Fall 2017 Campus Organizing Academy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8564" y="5105764"/>
            <a:ext cx="81948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We’ll get started at 8:00 pm Eastern Time</a:t>
            </a:r>
          </a:p>
        </p:txBody>
      </p:sp>
      <p:pic>
        <p:nvPicPr>
          <p:cNvPr id="6" name="Picture 5" descr="A drawing of a face&#10;&#10;Description automatically generated">
            <a:extLst>
              <a:ext uri="{FF2B5EF4-FFF2-40B4-BE49-F238E27FC236}">
                <a16:creationId xmlns:a16="http://schemas.microsoft.com/office/drawing/2014/main" id="{1AA8689B-F1F9-9E48-B7CE-AFAF205B91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49" y="6251332"/>
            <a:ext cx="12192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779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>
          <a:xfrm>
            <a:off x="368720" y="2231754"/>
            <a:ext cx="3294045" cy="328522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Money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8526" y="572652"/>
            <a:ext cx="3708427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The 3 M’s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4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>
          <a:xfrm>
            <a:off x="368720" y="2231754"/>
            <a:ext cx="3294045" cy="328522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Money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18943" y="2231753"/>
            <a:ext cx="3294045" cy="328522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Message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8526" y="572652"/>
            <a:ext cx="3708427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The 3 M’s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530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>
          <a:xfrm>
            <a:off x="368720" y="2231754"/>
            <a:ext cx="3294045" cy="328522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Money</a:t>
            </a: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8469167" y="2231753"/>
            <a:ext cx="3294045" cy="328522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Mobilization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18943" y="2231753"/>
            <a:ext cx="3294045" cy="328522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Message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88526" y="572652"/>
            <a:ext cx="3708427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The 3 M’s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965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64239" y="2269028"/>
            <a:ext cx="9923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lnSpc>
                <a:spcPct val="80000"/>
              </a:lnSpc>
            </a:pPr>
            <a:r>
              <a:rPr lang="en-US" sz="6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For today’s training we’ll focus on two of these: </a:t>
            </a:r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message </a:t>
            </a:r>
            <a:r>
              <a:rPr lang="en-US" sz="6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and</a:t>
            </a:r>
            <a:r>
              <a:rPr lang="en-US" sz="60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 </a:t>
            </a:r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mobilization.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05818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4" name="TextBox 3"/>
          <p:cNvSpPr txBox="1"/>
          <p:nvPr/>
        </p:nvSpPr>
        <p:spPr>
          <a:xfrm>
            <a:off x="0" y="3013501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lnSpc>
                <a:spcPct val="80000"/>
              </a:lnSpc>
            </a:pPr>
            <a:r>
              <a:rPr lang="en-US" sz="6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Crafting your message</a:t>
            </a:r>
          </a:p>
        </p:txBody>
      </p:sp>
    </p:spTree>
    <p:extLst>
      <p:ext uri="{BB962C8B-B14F-4D97-AF65-F5344CB8AC3E}">
        <p14:creationId xmlns:p14="http://schemas.microsoft.com/office/powerpoint/2010/main" val="18948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64239" y="2269028"/>
            <a:ext cx="9923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At the core of any relationship is one thing: </a:t>
            </a:r>
          </a:p>
          <a:p>
            <a:pPr defTabSz="457200">
              <a:lnSpc>
                <a:spcPct val="80000"/>
              </a:lnSpc>
            </a:pPr>
            <a:endParaRPr lang="en-US" sz="6000" b="1" dirty="0">
              <a:solidFill>
                <a:srgbClr val="FFFFFF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14622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64239" y="2269028"/>
            <a:ext cx="99234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At the core of any relationship is one thing: </a:t>
            </a:r>
          </a:p>
          <a:p>
            <a:pPr defTabSz="457200">
              <a:lnSpc>
                <a:spcPct val="80000"/>
              </a:lnSpc>
            </a:pPr>
            <a:endParaRPr lang="en-US" sz="6000" b="1" dirty="0">
              <a:solidFill>
                <a:srgbClr val="FFFFFF"/>
              </a:solidFill>
              <a:latin typeface="Gilroy ExtraBold" charset="0"/>
              <a:ea typeface="Gilroy ExtraBold" charset="0"/>
              <a:cs typeface="Gilroy ExtraBold" charset="0"/>
            </a:endParaRPr>
          </a:p>
          <a:p>
            <a:pPr defTabSz="457200">
              <a:lnSpc>
                <a:spcPct val="80000"/>
              </a:lnSpc>
            </a:pPr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Trust.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14533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1264239" y="1896080"/>
            <a:ext cx="9923489" cy="3065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If you do not trust a brand, or organization, </a:t>
            </a:r>
            <a:r>
              <a:rPr lang="en-US" sz="6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you are likely </a:t>
            </a:r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not going to take action or respond.</a:t>
            </a:r>
          </a:p>
        </p:txBody>
      </p:sp>
    </p:spTree>
    <p:extLst>
      <p:ext uri="{BB962C8B-B14F-4D97-AF65-F5344CB8AC3E}">
        <p14:creationId xmlns:p14="http://schemas.microsoft.com/office/powerpoint/2010/main" val="932633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4" name="TextBox 3"/>
          <p:cNvSpPr txBox="1"/>
          <p:nvPr/>
        </p:nvSpPr>
        <p:spPr>
          <a:xfrm>
            <a:off x="1439454" y="1896080"/>
            <a:ext cx="9923489" cy="3065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And if your list does not trust you, </a:t>
            </a:r>
            <a:r>
              <a:rPr lang="en-US" sz="6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you have </a:t>
            </a:r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no chance at mobilizing them to action. </a:t>
            </a:r>
          </a:p>
        </p:txBody>
      </p:sp>
    </p:spTree>
    <p:extLst>
      <p:ext uri="{BB962C8B-B14F-4D97-AF65-F5344CB8AC3E}">
        <p14:creationId xmlns:p14="http://schemas.microsoft.com/office/powerpoint/2010/main" val="1466092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09281" y="541655"/>
            <a:ext cx="5528911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Building trust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49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7000"/>
          </a:blip>
          <a:stretch>
            <a:fillRect/>
          </a:stretch>
        </p:blipFill>
        <p:spPr>
          <a:xfrm>
            <a:off x="40101" y="-1218687"/>
            <a:ext cx="12183983" cy="80904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88" y="2459504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Digital organizing</a:t>
            </a: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:</a:t>
            </a:r>
          </a:p>
          <a:p>
            <a:pPr algn="ctr"/>
            <a:r>
              <a:rPr lang="en-US" sz="60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Memes to Mobilization</a:t>
            </a:r>
            <a:endParaRPr lang="en-US" sz="6000" b="1" dirty="0">
              <a:solidFill>
                <a:schemeClr val="bg1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>
          <a:xfrm>
            <a:off x="446213" y="2231754"/>
            <a:ext cx="3247550" cy="32388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Authenticity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9281" y="541655"/>
            <a:ext cx="5528911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Building trust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98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>
          <a:xfrm>
            <a:off x="446213" y="2231754"/>
            <a:ext cx="3247550" cy="32388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Authenticity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96436" y="2231753"/>
            <a:ext cx="3247550" cy="32388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Relevance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9281" y="541655"/>
            <a:ext cx="5528911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Building trust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11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>
          <a:xfrm>
            <a:off x="446213" y="2231754"/>
            <a:ext cx="3247550" cy="32388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Authenticity</a:t>
            </a: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8546660" y="2231753"/>
            <a:ext cx="3247550" cy="32388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Efficacy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496436" y="2231753"/>
            <a:ext cx="3247550" cy="323885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en-US" altLang="en-US" sz="28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Relevance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9281" y="541655"/>
            <a:ext cx="5528911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Building trust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37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813884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Mobilizing to action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879128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6" name="TextBox 5"/>
          <p:cNvSpPr txBox="1"/>
          <p:nvPr/>
        </p:nvSpPr>
        <p:spPr>
          <a:xfrm>
            <a:off x="1248741" y="2634744"/>
            <a:ext cx="9923489" cy="1588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To be able to </a:t>
            </a:r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mobilize</a:t>
            </a: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 we first must </a:t>
            </a:r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organize!</a:t>
            </a:r>
          </a:p>
        </p:txBody>
      </p:sp>
    </p:spTree>
    <p:extLst>
      <p:ext uri="{BB962C8B-B14F-4D97-AF65-F5344CB8AC3E}">
        <p14:creationId xmlns:p14="http://schemas.microsoft.com/office/powerpoint/2010/main" val="1447256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Mobilizing &amp; organizing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4" name="TextBox 3"/>
          <p:cNvSpPr txBox="1"/>
          <p:nvPr/>
        </p:nvSpPr>
        <p:spPr>
          <a:xfrm>
            <a:off x="13447" y="38295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6D0D7"/>
                </a:solidFill>
                <a:latin typeface="Source Sans Pro" charset="0"/>
                <a:ea typeface="Source Sans Pro" charset="0"/>
                <a:cs typeface="Source Sans Pro" charset="0"/>
              </a:rPr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1778314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607" y="1055158"/>
            <a:ext cx="4194048" cy="1214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Mobilize for the moment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14607" y="3433291"/>
            <a:ext cx="6426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When you mobilize, you’re flex your muscle—using your strategic and tactical know how to force answers or action from decision-makers. It’s where you move the needle on the issues.</a:t>
            </a:r>
          </a:p>
        </p:txBody>
      </p:sp>
    </p:spTree>
    <p:extLst>
      <p:ext uri="{BB962C8B-B14F-4D97-AF65-F5344CB8AC3E}">
        <p14:creationId xmlns:p14="http://schemas.microsoft.com/office/powerpoint/2010/main" val="1880771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607" y="1055158"/>
            <a:ext cx="4194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Organize for</a:t>
            </a:r>
          </a:p>
          <a:p>
            <a:pPr>
              <a:lnSpc>
                <a:spcPct val="80000"/>
              </a:lnSpc>
            </a:pPr>
            <a:r>
              <a:rPr lang="en-US" sz="4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longevity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607" y="3432875"/>
            <a:ext cx="6426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ource Sans Pro" charset="0"/>
                <a:ea typeface="Source Sans Pro" charset="0"/>
                <a:cs typeface="Source Sans Pro" charset="0"/>
              </a:rPr>
              <a:t>Your organizing efforts nourish the team that makes your advocacy possible. That includes you, your volunteers, your community, and the partners you work with. </a:t>
            </a:r>
          </a:p>
        </p:txBody>
      </p:sp>
    </p:spTree>
    <p:extLst>
      <p:ext uri="{BB962C8B-B14F-4D97-AF65-F5344CB8AC3E}">
        <p14:creationId xmlns:p14="http://schemas.microsoft.com/office/powerpoint/2010/main" val="1293379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2379"/>
            <a:ext cx="12192000" cy="34413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99961" y="1293373"/>
            <a:ext cx="10592078" cy="757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What’s the power of social media?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829918" y="4441874"/>
            <a:ext cx="4459061" cy="1246889"/>
            <a:chOff x="3829918" y="4441874"/>
            <a:chExt cx="4459061" cy="1246889"/>
          </a:xfrm>
        </p:grpSpPr>
        <p:sp>
          <p:nvSpPr>
            <p:cNvPr id="10" name="TextBox 9">
              <a:hlinkClick r:id="rId2"/>
            </p:cNvPr>
            <p:cNvSpPr txBox="1"/>
            <p:nvPr/>
          </p:nvSpPr>
          <p:spPr>
            <a:xfrm>
              <a:off x="3829918" y="5239124"/>
              <a:ext cx="4459061" cy="449639"/>
            </a:xfrm>
            <a:prstGeom prst="rect">
              <a:avLst/>
            </a:prstGeom>
            <a:noFill/>
          </p:spPr>
          <p:txBody>
            <a:bodyPr wrap="square" lIns="64290" tIns="32145" rIns="64290" bIns="32145" rtlCol="0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bg2">
                      <a:lumMod val="25000"/>
                    </a:schemeClr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in the chat box</a:t>
              </a:r>
              <a:endParaRPr lang="en-US" sz="2500" dirty="0">
                <a:solidFill>
                  <a:srgbClr val="ED5340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2491" y="4441874"/>
              <a:ext cx="870168" cy="5857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9329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-12379"/>
            <a:ext cx="12192000" cy="34413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99961" y="983354"/>
            <a:ext cx="10592078" cy="14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sz="45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How do we mobilize &amp; organize </a:t>
            </a:r>
            <a:r>
              <a:rPr lang="en-US" sz="4500" b="1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on social media?</a:t>
            </a:r>
            <a:endParaRPr lang="en-US" sz="4500" b="1" dirty="0">
              <a:solidFill>
                <a:schemeClr val="bg1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29918" y="4441874"/>
            <a:ext cx="4459061" cy="1246889"/>
            <a:chOff x="3829918" y="4441874"/>
            <a:chExt cx="4459061" cy="1246889"/>
          </a:xfrm>
        </p:grpSpPr>
        <p:sp>
          <p:nvSpPr>
            <p:cNvPr id="10" name="TextBox 9">
              <a:hlinkClick r:id="rId3"/>
            </p:cNvPr>
            <p:cNvSpPr txBox="1"/>
            <p:nvPr/>
          </p:nvSpPr>
          <p:spPr>
            <a:xfrm>
              <a:off x="3829918" y="5239124"/>
              <a:ext cx="4459061" cy="449639"/>
            </a:xfrm>
            <a:prstGeom prst="rect">
              <a:avLst/>
            </a:prstGeom>
            <a:noFill/>
          </p:spPr>
          <p:txBody>
            <a:bodyPr wrap="square" lIns="64290" tIns="32145" rIns="64290" bIns="32145" rtlCol="0">
              <a:spAutoFit/>
            </a:bodyPr>
            <a:lstStyle/>
            <a:p>
              <a:pPr algn="ctr"/>
              <a:r>
                <a:rPr lang="en-US" sz="2500" dirty="0">
                  <a:solidFill>
                    <a:schemeClr val="bg2">
                      <a:lumMod val="25000"/>
                    </a:schemeClr>
                  </a:solidFill>
                  <a:latin typeface="Source Sans Pro" charset="0"/>
                  <a:ea typeface="Source Sans Pro" charset="0"/>
                  <a:cs typeface="Source Sans Pro" charset="0"/>
                </a:rPr>
                <a:t>Type in the chat box</a:t>
              </a:r>
              <a:endParaRPr lang="en-US" sz="2500" dirty="0">
                <a:solidFill>
                  <a:srgbClr val="ED5340"/>
                </a:solidFill>
                <a:latin typeface="Source Sans Pro" charset="0"/>
                <a:ea typeface="Source Sans Pro" charset="0"/>
                <a:cs typeface="Source Sans Pro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72491" y="4441874"/>
              <a:ext cx="870168" cy="5857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81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447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#</a:t>
            </a:r>
            <a:r>
              <a:rPr lang="en-US" sz="6000" b="1" dirty="0" err="1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OFACampus</a:t>
            </a:r>
            <a:endParaRPr lang="en-US" sz="6000" b="1" dirty="0">
              <a:solidFill>
                <a:srgbClr val="FFFFFF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5" name="TextBox 4"/>
          <p:cNvSpPr txBox="1"/>
          <p:nvPr/>
        </p:nvSpPr>
        <p:spPr>
          <a:xfrm>
            <a:off x="13447" y="38295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6D0D7"/>
                </a:solidFill>
                <a:latin typeface="Source Sans Pro" charset="0"/>
                <a:ea typeface="Source Sans Pro" charset="0"/>
                <a:cs typeface="Source Sans Pro" charset="0"/>
              </a:rPr>
              <a:t>@klane228</a:t>
            </a:r>
          </a:p>
        </p:txBody>
      </p:sp>
    </p:spTree>
    <p:extLst>
      <p:ext uri="{BB962C8B-B14F-4D97-AF65-F5344CB8AC3E}">
        <p14:creationId xmlns:p14="http://schemas.microsoft.com/office/powerpoint/2010/main" val="943210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14400" y="2586127"/>
            <a:ext cx="10162572" cy="1685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Facebook has 1.86 billion users in the world.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42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91564" y="1396282"/>
            <a:ext cx="10208871" cy="406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6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Twitter reports having more than 300 million monthly active users </a:t>
            </a:r>
          </a:p>
          <a:p>
            <a:pPr algn="ctr">
              <a:lnSpc>
                <a:spcPct val="80000"/>
              </a:lnSpc>
            </a:pPr>
            <a:r>
              <a:rPr lang="en-US" sz="6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and 500 million Tweets sent daily.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94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857" y="2378795"/>
            <a:ext cx="7957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Twitter is </a:t>
            </a:r>
            <a:r>
              <a:rPr lang="en-US" sz="4500" b="1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best for mobilizing.</a:t>
            </a:r>
            <a:endParaRPr lang="en-US" sz="4500" b="1" dirty="0">
              <a:solidFill>
                <a:schemeClr val="tx2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1856" y="3198357"/>
            <a:ext cx="6496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latin typeface="Source Sans Pro" charset="0"/>
                <a:ea typeface="Source Sans Pro" charset="0"/>
                <a:cs typeface="Source Sans Pro" charset="0"/>
              </a:rPr>
              <a:t>Your audience is </a:t>
            </a:r>
            <a:r>
              <a:rPr lang="en-US" altLang="en-US" sz="2400" b="1" dirty="0">
                <a:latin typeface="Source Sans Pro" charset="0"/>
                <a:ea typeface="Source Sans Pro" charset="0"/>
                <a:cs typeface="Source Sans Pro" charset="0"/>
              </a:rPr>
              <a:t>the public</a:t>
            </a:r>
            <a:r>
              <a:rPr lang="en-US" altLang="en-US" sz="2400" dirty="0">
                <a:latin typeface="Source Sans Pro" charset="0"/>
                <a:ea typeface="Source Sans Pro" charset="0"/>
                <a:cs typeface="Source Sans Pro" charset="0"/>
              </a:rPr>
              <a:t>. Unless you have made your account private, everyone can see what you’re communicating—including potential recruits, representatives, and reporters.</a:t>
            </a:r>
            <a:endParaRPr lang="en-US" sz="2400" dirty="0">
              <a:solidFill>
                <a:schemeClr val="accent1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71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16983" y="2108222"/>
            <a:ext cx="6445960" cy="2735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951" tIns="20976" rIns="41951" bIns="20976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Photos of events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—evidence of your strength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Videos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—of town halls, personal stories, etc. Implicit ask is to share to spread the message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Using a representative’s handle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—directing content at decision-makers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06998" y="1391700"/>
            <a:ext cx="2866506" cy="129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sz="40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Mobilizing on Twitter:</a:t>
            </a:r>
          </a:p>
        </p:txBody>
      </p:sp>
    </p:spTree>
    <p:extLst>
      <p:ext uri="{BB962C8B-B14F-4D97-AF65-F5344CB8AC3E}">
        <p14:creationId xmlns:p14="http://schemas.microsoft.com/office/powerpoint/2010/main" val="13476797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16983" y="2039712"/>
            <a:ext cx="6445960" cy="3504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951" tIns="20976" rIns="41951" bIns="20976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2500" b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Catchy </a:t>
            </a:r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soundbites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—Saying something provocative </a:t>
            </a:r>
            <a:r>
              <a:rPr lang="en-US" altLang="en-US" sz="2500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(but respectful!) 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to draw attention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Calls to action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—such as links to a call tool, letter-to-the-editor tool, enrollment website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Usually, hashtags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—strategically inserts your message into a conversation to start/influence the narrative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06998" y="1391700"/>
            <a:ext cx="2866506" cy="129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sz="40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Mobilizing on Twitter:</a:t>
            </a:r>
          </a:p>
        </p:txBody>
      </p:sp>
    </p:spTree>
    <p:extLst>
      <p:ext uri="{BB962C8B-B14F-4D97-AF65-F5344CB8AC3E}">
        <p14:creationId xmlns:p14="http://schemas.microsoft.com/office/powerpoint/2010/main" val="15391258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6998" y="1391700"/>
            <a:ext cx="2923734" cy="129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sz="40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Organizing on Twitter: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16983" y="1391700"/>
            <a:ext cx="6445960" cy="465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951" tIns="20976" rIns="41951" bIns="20976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Retweeting/quote tweeting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—Help others spread their message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Shout-outs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—Give credit, build others up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Replying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—Chat (and others can follow along)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Direct messaging (“DM-</a:t>
            </a:r>
            <a:r>
              <a:rPr lang="en-US" altLang="en-US" sz="2500" b="1" dirty="0" err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ing</a:t>
            </a:r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”)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—Chat more in-depth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Twitter lists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—Filter out the noise and keep up with your people</a:t>
            </a:r>
          </a:p>
        </p:txBody>
      </p:sp>
    </p:spTree>
    <p:extLst>
      <p:ext uri="{BB962C8B-B14F-4D97-AF65-F5344CB8AC3E}">
        <p14:creationId xmlns:p14="http://schemas.microsoft.com/office/powerpoint/2010/main" val="3640515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16983" y="1699475"/>
            <a:ext cx="6445960" cy="3120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951" tIns="20976" rIns="41951" bIns="20976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2500" b="1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Pages</a:t>
            </a:r>
            <a:r>
              <a:rPr lang="en-US" altLang="en-US" sz="25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—showcasing 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action, strength</a:t>
            </a:r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Photos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—evidence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Facebook live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—videos that give onlookers a window into what’s going on</a:t>
            </a:r>
          </a:p>
          <a:p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i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Your audience is usually your network only.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42623" y="1699475"/>
            <a:ext cx="3196867" cy="1911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sz="40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Mobilizing on Facebook is trickier.</a:t>
            </a:r>
          </a:p>
        </p:txBody>
      </p:sp>
    </p:spTree>
    <p:extLst>
      <p:ext uri="{BB962C8B-B14F-4D97-AF65-F5344CB8AC3E}">
        <p14:creationId xmlns:p14="http://schemas.microsoft.com/office/powerpoint/2010/main" val="15885311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6998" y="1391700"/>
            <a:ext cx="3386872" cy="3142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sz="40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Facebook is better for organizing, but still not </a:t>
            </a:r>
            <a:r>
              <a:rPr lang="en-US" sz="4000" b="1" i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the best.</a:t>
            </a:r>
            <a:endParaRPr lang="en-US" sz="4000" b="1" dirty="0">
              <a:solidFill>
                <a:schemeClr val="tx2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93035" y="1391700"/>
            <a:ext cx="6069908" cy="3504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951" tIns="20976" rIns="41951" bIns="20976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Groups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—for conversations</a:t>
            </a:r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Manifestos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—to recruit</a:t>
            </a:r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Lists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—to make asks of people from specific walks in your life</a:t>
            </a:r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Events</a:t>
            </a: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—eh, not great. Can be shared, sure, but unreliable</a:t>
            </a:r>
            <a:endParaRPr lang="en-US" altLang="en-US" sz="2500" b="1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4698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1856" y="1951283"/>
            <a:ext cx="9322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500" b="1" dirty="0">
                <a:solidFill>
                  <a:schemeClr val="tx2"/>
                </a:solidFill>
                <a:latin typeface="Gilroy ExtraBold" charset="0"/>
                <a:ea typeface="Gilroy ExtraBold" charset="0"/>
                <a:cs typeface="Gilroy ExtraBold" charset="0"/>
              </a:rPr>
              <a:t>Facebook is a mobilizing/organizing blend.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81856" y="3234740"/>
            <a:ext cx="6496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latin typeface="Source Sans Pro" charset="0"/>
                <a:ea typeface="Source Sans Pro" charset="0"/>
                <a:cs typeface="Source Sans Pro" charset="0"/>
              </a:rPr>
              <a:t>Your audience is </a:t>
            </a:r>
            <a:r>
              <a:rPr lang="en-US" altLang="en-US" sz="2400" b="1" dirty="0">
                <a:latin typeface="Source Sans Pro" charset="0"/>
                <a:ea typeface="Source Sans Pro" charset="0"/>
                <a:cs typeface="Source Sans Pro" charset="0"/>
              </a:rPr>
              <a:t>usually </a:t>
            </a:r>
            <a:r>
              <a:rPr lang="en-US" altLang="en-US" sz="2400" b="1" i="1" dirty="0">
                <a:latin typeface="Source Sans Pro" charset="0"/>
                <a:ea typeface="Source Sans Pro" charset="0"/>
                <a:cs typeface="Source Sans Pro" charset="0"/>
              </a:rPr>
              <a:t>not </a:t>
            </a:r>
            <a:r>
              <a:rPr lang="en-US" altLang="en-US" sz="2400" b="1" dirty="0">
                <a:latin typeface="Source Sans Pro" charset="0"/>
                <a:ea typeface="Source Sans Pro" charset="0"/>
                <a:cs typeface="Source Sans Pro" charset="0"/>
              </a:rPr>
              <a:t>the public</a:t>
            </a:r>
            <a:r>
              <a:rPr lang="en-US" altLang="en-US" sz="2400" dirty="0">
                <a:latin typeface="Source Sans Pro" charset="0"/>
                <a:ea typeface="Source Sans Pro" charset="0"/>
                <a:cs typeface="Source Sans Pro" charset="0"/>
              </a:rPr>
              <a:t>. As such, your posts speak mainly to those in your network only; those connections could be good hot leads, but they’re all you’re working with. Mobilize and organize accordingly.</a:t>
            </a:r>
            <a:endParaRPr lang="en-US" sz="2400" dirty="0">
              <a:solidFill>
                <a:schemeClr val="accent1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381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379"/>
            <a:ext cx="12192000" cy="68703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2704044"/>
            <a:ext cx="12192000" cy="144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sz="9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Debrief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3608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447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Jonathan </a:t>
            </a:r>
            <a:r>
              <a:rPr lang="en-US" sz="6000" b="1" dirty="0" err="1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Kibort</a:t>
            </a:r>
            <a:endParaRPr lang="en-US" sz="6000" b="1" dirty="0">
              <a:solidFill>
                <a:srgbClr val="FFFFFF"/>
              </a:solidFill>
              <a:latin typeface="Gilroy ExtraBold" charset="0"/>
              <a:ea typeface="Gilroy ExtraBold" charset="0"/>
              <a:cs typeface="Gilroy ExtraBold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  <p:sp>
        <p:nvSpPr>
          <p:cNvPr id="4" name="TextBox 3"/>
          <p:cNvSpPr txBox="1"/>
          <p:nvPr/>
        </p:nvSpPr>
        <p:spPr>
          <a:xfrm>
            <a:off x="13447" y="382954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6D0D7"/>
                </a:solidFill>
                <a:latin typeface="Source Sans Pro" charset="0"/>
                <a:ea typeface="Source Sans Pro" charset="0"/>
                <a:cs typeface="Source Sans Pro" charset="0"/>
              </a:rPr>
              <a:t>Digital Organizing Strategist</a:t>
            </a:r>
          </a:p>
        </p:txBody>
      </p:sp>
    </p:spTree>
    <p:extLst>
      <p:ext uri="{BB962C8B-B14F-4D97-AF65-F5344CB8AC3E}">
        <p14:creationId xmlns:p14="http://schemas.microsoft.com/office/powerpoint/2010/main" val="13507197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064376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2"/>
                </a:solidFill>
                <a:latin typeface="Gilroy ExtraBold" charset="0"/>
                <a:ea typeface="Gilroy ExtraBold" charset="0"/>
                <a:cs typeface="Gilroy ExtraBold" charset="0"/>
              </a:rPr>
              <a:t>Next call:</a:t>
            </a:r>
          </a:p>
          <a:p>
            <a:pPr algn="ctr"/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Thursday, November 9</a:t>
            </a:r>
          </a:p>
          <a:p>
            <a:pPr algn="ctr"/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8pm Eastern Time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8372486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Any </a:t>
            </a: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questions?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61287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Thank </a:t>
            </a:r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you!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6734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Meet each other!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97317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4916983" y="2356412"/>
            <a:ext cx="5997944" cy="196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1951" tIns="20976" rIns="41951" bIns="20976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altLang="en-US" sz="2500" b="1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Things to share:</a:t>
            </a:r>
          </a:p>
          <a:p>
            <a:endParaRPr lang="en-US" altLang="en-US" sz="2500" dirty="0">
              <a:solidFill>
                <a:schemeClr val="tx1"/>
              </a:solidFill>
              <a:latin typeface="Source Sans Pro" charset="0"/>
              <a:ea typeface="Source Sans Pro" charset="0"/>
              <a:cs typeface="Source Sans Pro" charset="0"/>
            </a:endParaRPr>
          </a:p>
          <a:p>
            <a:pPr marL="457200" indent="-457200">
              <a:buAutoNum type="arabicPeriod"/>
            </a:pP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Name and where you’re from</a:t>
            </a:r>
          </a:p>
          <a:p>
            <a:pPr marL="457200" indent="-457200">
              <a:buAutoNum type="arabicPeriod"/>
            </a:pP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Your biggest role model</a:t>
            </a:r>
          </a:p>
          <a:p>
            <a:pPr marL="457200" indent="-457200">
              <a:buAutoNum type="arabicPeriod"/>
            </a:pPr>
            <a:r>
              <a:rPr lang="en-US" altLang="en-US" sz="2500" dirty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rPr>
              <a:t>Your favorite food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983" y="1470667"/>
            <a:ext cx="674609" cy="55461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06998" y="1391700"/>
            <a:ext cx="2866506" cy="680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r>
              <a:rPr lang="en-US" sz="4000" b="1" dirty="0">
                <a:solidFill>
                  <a:schemeClr val="accent1"/>
                </a:solidFill>
                <a:latin typeface="Gilroy ExtraBold" charset="0"/>
                <a:ea typeface="Gilroy ExtraBold" charset="0"/>
                <a:cs typeface="Gilroy ExtraBold" charset="0"/>
              </a:rPr>
              <a:t>5 minutes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6998" y="2090690"/>
            <a:ext cx="179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>
                <a:latin typeface="Source Sans Pro" charset="0"/>
                <a:ea typeface="Source Sans Pro" charset="0"/>
                <a:cs typeface="Source Sans Pro" charset="0"/>
              </a:rPr>
              <a:t>Partner activity</a:t>
            </a:r>
          </a:p>
        </p:txBody>
      </p:sp>
    </p:spTree>
    <p:extLst>
      <p:ext uri="{BB962C8B-B14F-4D97-AF65-F5344CB8AC3E}">
        <p14:creationId xmlns:p14="http://schemas.microsoft.com/office/powerpoint/2010/main" val="1201175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861575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FFF"/>
                </a:solidFill>
                <a:latin typeface="Gilroy ExtraBold" charset="0"/>
                <a:ea typeface="Gilroy ExtraBold" charset="0"/>
                <a:cs typeface="Gilroy ExtraBold" charset="0"/>
              </a:rPr>
              <a:t>The 3 M’s of Digital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2" cy="2534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3732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2379"/>
            <a:ext cx="12192000" cy="344137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214186"/>
            <a:ext cx="12192000" cy="988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algn="ctr"/>
            <a:r>
              <a:rPr lang="en-US" sz="6000" b="1" dirty="0">
                <a:solidFill>
                  <a:schemeClr val="bg1"/>
                </a:solidFill>
                <a:latin typeface="Gilroy ExtraBold" charset="0"/>
                <a:ea typeface="Gilroy ExtraBold" charset="0"/>
                <a:cs typeface="Gilroy ExtraBold" charset="0"/>
              </a:rPr>
              <a:t>What do digital programs do?</a:t>
            </a:r>
          </a:p>
        </p:txBody>
      </p:sp>
      <p:sp>
        <p:nvSpPr>
          <p:cNvPr id="15" name="TextBox 14">
            <a:hlinkClick r:id="rId3"/>
          </p:cNvPr>
          <p:cNvSpPr txBox="1"/>
          <p:nvPr/>
        </p:nvSpPr>
        <p:spPr>
          <a:xfrm>
            <a:off x="3818343" y="5159937"/>
            <a:ext cx="4459061" cy="834359"/>
          </a:xfrm>
          <a:prstGeom prst="rect">
            <a:avLst/>
          </a:prstGeom>
          <a:noFill/>
        </p:spPr>
        <p:txBody>
          <a:bodyPr wrap="square" lIns="64290" tIns="32145" rIns="64290" bIns="32145" rtlCol="0">
            <a:spAutoFit/>
          </a:bodyPr>
          <a:lstStyle/>
          <a:p>
            <a:pPr algn="ctr"/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Type in the chat box or </a:t>
            </a:r>
          </a:p>
          <a:p>
            <a:pPr algn="ctr"/>
            <a:r>
              <a:rPr lang="en-US" sz="2500" dirty="0">
                <a:solidFill>
                  <a:schemeClr val="bg2">
                    <a:lumMod val="2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rPr>
              <a:t>raise your hand</a:t>
            </a:r>
            <a:endParaRPr lang="en-US" sz="2500" dirty="0">
              <a:solidFill>
                <a:srgbClr val="ED5340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916" y="4362687"/>
            <a:ext cx="870168" cy="585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1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188526" y="572652"/>
            <a:ext cx="3708427" cy="849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lnSpc>
                <a:spcPct val="80000"/>
              </a:lnSpc>
            </a:pPr>
            <a:r>
              <a:rPr lang="en-US" sz="6000" b="1" dirty="0">
                <a:latin typeface="Gilroy ExtraBold" charset="0"/>
                <a:ea typeface="Gilroy ExtraBold" charset="0"/>
                <a:cs typeface="Gilroy ExtraBold" charset="0"/>
              </a:rPr>
              <a:t>The 3 M’s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2943" y="6417000"/>
            <a:ext cx="653211" cy="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77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A - Standard">
      <a:dk1>
        <a:srgbClr val="3B444D"/>
      </a:dk1>
      <a:lt1>
        <a:srgbClr val="FFFFFF"/>
      </a:lt1>
      <a:dk2>
        <a:srgbClr val="00B3DC"/>
      </a:dk2>
      <a:lt2>
        <a:srgbClr val="C6D0D7"/>
      </a:lt2>
      <a:accent1>
        <a:srgbClr val="EE2F4B"/>
      </a:accent1>
      <a:accent2>
        <a:srgbClr val="F6DC31"/>
      </a:accent2>
      <a:accent3>
        <a:srgbClr val="233031"/>
      </a:accent3>
      <a:accent4>
        <a:srgbClr val="00B3DC"/>
      </a:accent4>
      <a:accent5>
        <a:srgbClr val="75D7E3"/>
      </a:accent5>
      <a:accent6>
        <a:srgbClr val="ADDD47"/>
      </a:accent6>
      <a:hlink>
        <a:srgbClr val="00B3DC"/>
      </a:hlink>
      <a:folHlink>
        <a:srgbClr val="00B3D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3590</TotalTime>
  <Words>836</Words>
  <Application>Microsoft Macintosh PowerPoint</Application>
  <PresentationFormat>Widescreen</PresentationFormat>
  <Paragraphs>153</Paragraphs>
  <Slides>42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Calibri Light</vt:lpstr>
      <vt:lpstr>Gill Sans</vt:lpstr>
      <vt:lpstr>Gilroy ExtraBold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Miller</dc:creator>
  <cp:lastModifiedBy>aconavay@ofa.us</cp:lastModifiedBy>
  <cp:revision>148</cp:revision>
  <cp:lastPrinted>2017-03-29T21:26:53Z</cp:lastPrinted>
  <dcterms:created xsi:type="dcterms:W3CDTF">2017-01-24T22:12:49Z</dcterms:created>
  <dcterms:modified xsi:type="dcterms:W3CDTF">2019-02-27T23:49:31Z</dcterms:modified>
</cp:coreProperties>
</file>