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467" r:id="rId2"/>
    <p:sldId id="389" r:id="rId3"/>
    <p:sldId id="476" r:id="rId4"/>
    <p:sldId id="388" r:id="rId5"/>
    <p:sldId id="477" r:id="rId6"/>
    <p:sldId id="348" r:id="rId7"/>
    <p:sldId id="349" r:id="rId8"/>
    <p:sldId id="392" r:id="rId9"/>
    <p:sldId id="438" r:id="rId10"/>
    <p:sldId id="439" r:id="rId11"/>
    <p:sldId id="468" r:id="rId12"/>
    <p:sldId id="363" r:id="rId13"/>
    <p:sldId id="444" r:id="rId14"/>
    <p:sldId id="369" r:id="rId15"/>
    <p:sldId id="469" r:id="rId16"/>
    <p:sldId id="446" r:id="rId17"/>
    <p:sldId id="447" r:id="rId18"/>
    <p:sldId id="448" r:id="rId19"/>
    <p:sldId id="470" r:id="rId20"/>
    <p:sldId id="449" r:id="rId21"/>
    <p:sldId id="450" r:id="rId22"/>
    <p:sldId id="451" r:id="rId23"/>
    <p:sldId id="452" r:id="rId24"/>
    <p:sldId id="471" r:id="rId25"/>
    <p:sldId id="453" r:id="rId26"/>
    <p:sldId id="407" r:id="rId27"/>
    <p:sldId id="441" r:id="rId28"/>
    <p:sldId id="442" r:id="rId29"/>
    <p:sldId id="443" r:id="rId30"/>
    <p:sldId id="461" r:id="rId31"/>
    <p:sldId id="478" r:id="rId32"/>
    <p:sldId id="473" r:id="rId33"/>
    <p:sldId id="474" r:id="rId34"/>
    <p:sldId id="475" r:id="rId35"/>
    <p:sldId id="459" r:id="rId36"/>
    <p:sldId id="460" r:id="rId37"/>
    <p:sldId id="454" r:id="rId38"/>
    <p:sldId id="462" r:id="rId39"/>
    <p:sldId id="427" r:id="rId40"/>
    <p:sldId id="372" r:id="rId41"/>
    <p:sldId id="380" r:id="rId42"/>
    <p:sldId id="381" r:id="rId43"/>
    <p:sldId id="43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3"/>
    <p:restoredTop sz="85526"/>
  </p:normalViewPr>
  <p:slideViewPr>
    <p:cSldViewPr snapToGrid="0" snapToObjects="1">
      <p:cViewPr varScale="1">
        <p:scale>
          <a:sx n="60" d="100"/>
          <a:sy n="60" d="100"/>
        </p:scale>
        <p:origin x="176" y="952"/>
      </p:cViewPr>
      <p:guideLst>
        <p:guide pos="3840"/>
        <p:guide orient="horz" pos="2160"/>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2/27/19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529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6131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95473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30</a:t>
            </a:fld>
            <a:endParaRPr lang="en-US"/>
          </a:p>
        </p:txBody>
      </p:sp>
    </p:spTree>
    <p:extLst>
      <p:ext uri="{BB962C8B-B14F-4D97-AF65-F5344CB8AC3E}">
        <p14:creationId xmlns:p14="http://schemas.microsoft.com/office/powerpoint/2010/main" val="1800811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31</a:t>
            </a:fld>
            <a:endParaRPr lang="en-US"/>
          </a:p>
        </p:txBody>
      </p:sp>
    </p:spTree>
    <p:extLst>
      <p:ext uri="{BB962C8B-B14F-4D97-AF65-F5344CB8AC3E}">
        <p14:creationId xmlns:p14="http://schemas.microsoft.com/office/powerpoint/2010/main" val="1831559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619828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27806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974686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35</a:t>
            </a:fld>
            <a:endParaRPr lang="en-US"/>
          </a:p>
        </p:txBody>
      </p:sp>
    </p:spTree>
    <p:extLst>
      <p:ext uri="{BB962C8B-B14F-4D97-AF65-F5344CB8AC3E}">
        <p14:creationId xmlns:p14="http://schemas.microsoft.com/office/powerpoint/2010/main" val="759044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36</a:t>
            </a:fld>
            <a:endParaRPr lang="en-US"/>
          </a:p>
        </p:txBody>
      </p:sp>
    </p:spTree>
    <p:extLst>
      <p:ext uri="{BB962C8B-B14F-4D97-AF65-F5344CB8AC3E}">
        <p14:creationId xmlns:p14="http://schemas.microsoft.com/office/powerpoint/2010/main" val="866931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37</a:t>
            </a:fld>
            <a:endParaRPr lang="en-US"/>
          </a:p>
        </p:txBody>
      </p:sp>
    </p:spTree>
    <p:extLst>
      <p:ext uri="{BB962C8B-B14F-4D97-AF65-F5344CB8AC3E}">
        <p14:creationId xmlns:p14="http://schemas.microsoft.com/office/powerpoint/2010/main" val="1021780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736500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38</a:t>
            </a:fld>
            <a:endParaRPr lang="en-US"/>
          </a:p>
        </p:txBody>
      </p:sp>
    </p:spTree>
    <p:extLst>
      <p:ext uri="{BB962C8B-B14F-4D97-AF65-F5344CB8AC3E}">
        <p14:creationId xmlns:p14="http://schemas.microsoft.com/office/powerpoint/2010/main" val="612606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34983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40289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00:01</a:t>
            </a:r>
            <a:r>
              <a:rPr lang="en-US" b="1" baseline="0" dirty="0"/>
              <a:t> – 00:03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Before we get started, let’s review some logistics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3</a:t>
            </a:fld>
            <a:endParaRPr lang="en-US"/>
          </a:p>
        </p:txBody>
      </p:sp>
    </p:spTree>
    <p:extLst>
      <p:ext uri="{BB962C8B-B14F-4D97-AF65-F5344CB8AC3E}">
        <p14:creationId xmlns:p14="http://schemas.microsoft.com/office/powerpoint/2010/main" val="845262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7</a:t>
            </a:fld>
            <a:endParaRPr lang="en-US"/>
          </a:p>
        </p:txBody>
      </p:sp>
    </p:spTree>
    <p:extLst>
      <p:ext uri="{BB962C8B-B14F-4D97-AF65-F5344CB8AC3E}">
        <p14:creationId xmlns:p14="http://schemas.microsoft.com/office/powerpoint/2010/main" val="180419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9932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13</a:t>
            </a:fld>
            <a:endParaRPr lang="en-US"/>
          </a:p>
        </p:txBody>
      </p:sp>
    </p:spTree>
    <p:extLst>
      <p:ext uri="{BB962C8B-B14F-4D97-AF65-F5344CB8AC3E}">
        <p14:creationId xmlns:p14="http://schemas.microsoft.com/office/powerpoint/2010/main" val="666671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14</a:t>
            </a:fld>
            <a:endParaRPr lang="en-US"/>
          </a:p>
        </p:txBody>
      </p:sp>
    </p:spTree>
    <p:extLst>
      <p:ext uri="{BB962C8B-B14F-4D97-AF65-F5344CB8AC3E}">
        <p14:creationId xmlns:p14="http://schemas.microsoft.com/office/powerpoint/2010/main" val="1790618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15</a:t>
            </a:fld>
            <a:endParaRPr lang="en-US"/>
          </a:p>
        </p:txBody>
      </p:sp>
    </p:spTree>
    <p:extLst>
      <p:ext uri="{BB962C8B-B14F-4D97-AF65-F5344CB8AC3E}">
        <p14:creationId xmlns:p14="http://schemas.microsoft.com/office/powerpoint/2010/main" val="35961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0502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495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4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2/27/19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2/27/19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2/27/19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docs.google.com/spreadsheets/d/13XNqUTflioSlkxMCAV9ML98pG8zj-7_uYBQ6YzjJKws/edit#gid=149681079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docs.google.com/spreadsheets/d/13XNqUTflioSlkxMCAV9ML98pG8zj-7_uYBQ6YzjJKws/edit#gid=1496810796" TargetMode="Externa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docs.google.com/spreadsheets/d/13XNqUTflioSlkxMCAV9ML98pG8zj-7_uYBQ6YzjJKws/edit#gid=149681079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docs.google.com/spreadsheets/d/13XNqUTflioSlkxMCAV9ML98pG8zj-7_uYBQ6YzjJKws/edit#gid=1496810796"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 y="1135552"/>
            <a:ext cx="12192000" cy="2400657"/>
          </a:xfrm>
          <a:prstGeom prst="rect">
            <a:avLst/>
          </a:prstGeom>
          <a:noFill/>
        </p:spPr>
        <p:txBody>
          <a:bodyPr wrap="square" rtlCol="0">
            <a:spAutoFit/>
          </a:bodyPr>
          <a:lstStyle/>
          <a:p>
            <a:pPr algn="ctr"/>
            <a:r>
              <a:rPr lang="en-US" sz="15000" b="1" dirty="0">
                <a:solidFill>
                  <a:srgbClr val="FFFFFF"/>
                </a:solidFill>
                <a:latin typeface="Gilroy ExtraBold" charset="0"/>
                <a:ea typeface="Gilroy ExtraBold" charset="0"/>
                <a:cs typeface="Gilroy ExtraBold" charset="0"/>
              </a:rPr>
              <a:t>Welcome</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Rectangle 3"/>
          <p:cNvSpPr/>
          <p:nvPr/>
        </p:nvSpPr>
        <p:spPr>
          <a:xfrm>
            <a:off x="1632470" y="3320765"/>
            <a:ext cx="8927059" cy="430887"/>
          </a:xfrm>
          <a:prstGeom prst="rect">
            <a:avLst/>
          </a:prstGeom>
        </p:spPr>
        <p:txBody>
          <a:bodyPr wrap="square" lIns="0" tIns="0" rIns="0" bIns="0" anchor="t">
            <a:spAutoFit/>
          </a:bodyPr>
          <a:lstStyle/>
          <a:p>
            <a:pPr algn="ctr"/>
            <a:r>
              <a:rPr lang="en-US" sz="2800" b="1" dirty="0">
                <a:solidFill>
                  <a:srgbClr val="00B3DC"/>
                </a:solidFill>
                <a:latin typeface="Gilroy ExtraBold" charset="0"/>
                <a:ea typeface="Gilroy ExtraBold" charset="0"/>
                <a:cs typeface="Gilroy ExtraBold" charset="0"/>
              </a:rPr>
              <a:t> Fall 2017 Campus Organizing Academy</a:t>
            </a:r>
          </a:p>
        </p:txBody>
      </p:sp>
      <p:sp>
        <p:nvSpPr>
          <p:cNvPr id="2" name="Rectangle 1"/>
          <p:cNvSpPr/>
          <p:nvPr/>
        </p:nvSpPr>
        <p:spPr>
          <a:xfrm>
            <a:off x="1998564" y="5105764"/>
            <a:ext cx="8194872" cy="584775"/>
          </a:xfrm>
          <a:prstGeom prst="rect">
            <a:avLst/>
          </a:prstGeom>
        </p:spPr>
        <p:txBody>
          <a:bodyPr wrap="none">
            <a:spAutoFit/>
          </a:bodyPr>
          <a:lstStyle/>
          <a:p>
            <a:pPr algn="ctr"/>
            <a:r>
              <a:rPr lang="en-US" sz="3200" b="1" dirty="0">
                <a:solidFill>
                  <a:srgbClr val="FFFFFF"/>
                </a:solidFill>
                <a:latin typeface="Gilroy ExtraBold" charset="0"/>
                <a:ea typeface="Gilroy ExtraBold" charset="0"/>
                <a:cs typeface="Gilroy ExtraBold" charset="0"/>
              </a:rPr>
              <a:t>We’ll get started at 8:00 pm Eastern Time</a:t>
            </a:r>
          </a:p>
        </p:txBody>
      </p:sp>
      <p:pic>
        <p:nvPicPr>
          <p:cNvPr id="6" name="Picture 5" descr="A drawing of a face&#10;&#10;Description automatically generated">
            <a:extLst>
              <a:ext uri="{FF2B5EF4-FFF2-40B4-BE49-F238E27FC236}">
                <a16:creationId xmlns:a16="http://schemas.microsoft.com/office/drawing/2014/main" id="{59B44C37-10D4-D74A-ACEF-F0807D05E509}"/>
              </a:ext>
            </a:extLst>
          </p:cNvPr>
          <p:cNvPicPr>
            <a:picLocks noChangeAspect="1"/>
          </p:cNvPicPr>
          <p:nvPr/>
        </p:nvPicPr>
        <p:blipFill>
          <a:blip r:embed="rId4"/>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368754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Your learning journey</a:t>
            </a:r>
          </a:p>
        </p:txBody>
      </p:sp>
      <p:sp>
        <p:nvSpPr>
          <p:cNvPr id="8" name="TextBox 7"/>
          <p:cNvSpPr txBox="1"/>
          <p:nvPr/>
        </p:nvSpPr>
        <p:spPr>
          <a:xfrm>
            <a:off x="6266688" y="1141536"/>
            <a:ext cx="4547617" cy="3785652"/>
          </a:xfrm>
          <a:prstGeom prst="rect">
            <a:avLst/>
          </a:prstGeom>
          <a:noFill/>
        </p:spPr>
        <p:txBody>
          <a:bodyPr wrap="square" rtlCol="0">
            <a:spAutoFit/>
          </a:bodyPr>
          <a:lstStyle/>
          <a:p>
            <a:r>
              <a:rPr lang="en-US" sz="2400" dirty="0">
                <a:latin typeface="Source Sans Pro" charset="0"/>
                <a:ea typeface="Source Sans Pro" charset="0"/>
                <a:cs typeface="Source Sans Pro" charset="0"/>
              </a:rPr>
              <a:t>Digital Organizing: Memes To Mobilization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Passion Into Action: Telling Your Story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Tackling Tactics: Tying It All Together</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5</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6</a:t>
            </a:r>
          </a:p>
        </p:txBody>
      </p:sp>
    </p:spTree>
    <p:extLst>
      <p:ext uri="{BB962C8B-B14F-4D97-AF65-F5344CB8AC3E}">
        <p14:creationId xmlns:p14="http://schemas.microsoft.com/office/powerpoint/2010/main" val="909057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3447"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Bobby Brady-Sharp</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3447" y="3829547"/>
            <a:ext cx="12192000" cy="523220"/>
          </a:xfrm>
          <a:prstGeom prst="rect">
            <a:avLst/>
          </a:prstGeom>
          <a:noFill/>
        </p:spPr>
        <p:txBody>
          <a:bodyPr wrap="square" rtlCol="0">
            <a:spAutoFit/>
          </a:bodyPr>
          <a:lstStyle/>
          <a:p>
            <a:pPr algn="ctr"/>
            <a:r>
              <a:rPr lang="en-US" sz="2800" dirty="0">
                <a:solidFill>
                  <a:srgbClr val="C6D0D7"/>
                </a:solidFill>
                <a:latin typeface="Source Sans Pro" charset="0"/>
                <a:ea typeface="Source Sans Pro" charset="0"/>
                <a:cs typeface="Source Sans Pro" charset="0"/>
              </a:rPr>
              <a:t>Training Projects Manager</a:t>
            </a:r>
          </a:p>
        </p:txBody>
      </p:sp>
    </p:spTree>
    <p:extLst>
      <p:ext uri="{BB962C8B-B14F-4D97-AF65-F5344CB8AC3E}">
        <p14:creationId xmlns:p14="http://schemas.microsoft.com/office/powerpoint/2010/main" val="882286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Strategy &amp; tactics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3732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80"/>
            <a:ext cx="12192000" cy="34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12141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What is a strategy?</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a:hlinkClick r:id="rId4"/>
          </p:cNvPr>
          <p:cNvSpPr txBox="1"/>
          <p:nvPr/>
        </p:nvSpPr>
        <p:spPr>
          <a:xfrm>
            <a:off x="3149906" y="5248032"/>
            <a:ext cx="5892187"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Raise </a:t>
            </a:r>
            <a:r>
              <a:rPr lang="en-US" sz="2500">
                <a:solidFill>
                  <a:schemeClr val="bg2">
                    <a:lumMod val="25000"/>
                  </a:schemeClr>
                </a:solidFill>
                <a:latin typeface="Source Sans Pro" charset="0"/>
                <a:ea typeface="Source Sans Pro" charset="0"/>
                <a:cs typeface="Source Sans Pro" charset="0"/>
              </a:rPr>
              <a:t>your hand or type </a:t>
            </a:r>
            <a:r>
              <a:rPr lang="en-US" sz="2500" dirty="0">
                <a:solidFill>
                  <a:schemeClr val="bg2">
                    <a:lumMod val="25000"/>
                  </a:schemeClr>
                </a:solidFill>
                <a:latin typeface="Source Sans Pro" charset="0"/>
                <a:ea typeface="Source Sans Pro" charset="0"/>
                <a:cs typeface="Source Sans Pro" charset="0"/>
              </a:rPr>
              <a:t>in the chat box</a:t>
            </a:r>
            <a:endParaRPr lang="en-US" sz="2500" dirty="0">
              <a:solidFill>
                <a:srgbClr val="ED5340"/>
              </a:solidFill>
              <a:latin typeface="Source Sans Pro" charset="0"/>
              <a:ea typeface="Source Sans Pro" charset="0"/>
              <a:cs typeface="Source Sans Pro"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916" y="4655566"/>
            <a:ext cx="870168" cy="585755"/>
          </a:xfrm>
          <a:prstGeom prst="rect">
            <a:avLst/>
          </a:prstGeom>
        </p:spPr>
      </p:pic>
    </p:spTree>
    <p:extLst>
      <p:ext uri="{BB962C8B-B14F-4D97-AF65-F5344CB8AC3E}">
        <p14:creationId xmlns:p14="http://schemas.microsoft.com/office/powerpoint/2010/main" val="1645246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227419" y="1896080"/>
            <a:ext cx="9923489" cy="3065839"/>
          </a:xfrm>
          <a:prstGeom prst="rect">
            <a:avLst/>
          </a:prstGeom>
          <a:noFill/>
        </p:spPr>
        <p:txBody>
          <a:bodyPr wrap="square" rtlCol="0">
            <a:spAutoFit/>
          </a:bodyPr>
          <a:lstStyle/>
          <a:p>
            <a:pPr lvl="0" defTabSz="457200">
              <a:lnSpc>
                <a:spcPct val="80000"/>
              </a:lnSpc>
            </a:pPr>
            <a:r>
              <a:rPr lang="en-US" sz="6000" b="1" dirty="0">
                <a:solidFill>
                  <a:schemeClr val="tx2"/>
                </a:solidFill>
                <a:latin typeface="Gilroy ExtraBold" charset="0"/>
                <a:ea typeface="Gilroy ExtraBold" charset="0"/>
                <a:cs typeface="Gilroy ExtraBold" charset="0"/>
              </a:rPr>
              <a:t>A strategy </a:t>
            </a:r>
            <a:r>
              <a:rPr lang="en-US" sz="6000" b="1" dirty="0">
                <a:solidFill>
                  <a:prstClr val="white"/>
                </a:solidFill>
                <a:latin typeface="Gilroy ExtraBold" charset="0"/>
                <a:ea typeface="Gilroy ExtraBold" charset="0"/>
                <a:cs typeface="Gilroy ExtraBold" charset="0"/>
              </a:rPr>
              <a:t>is the roadmap to success and answers the question: How we will achieve our goal?</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05818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80"/>
            <a:ext cx="12192000" cy="34413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12141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What is a tactic?</a:t>
            </a:r>
          </a:p>
        </p:txBody>
      </p:sp>
      <p:sp>
        <p:nvSpPr>
          <p:cNvPr id="15" name="TextBox 14">
            <a:hlinkClick r:id="rId3"/>
          </p:cNvPr>
          <p:cNvSpPr txBox="1"/>
          <p:nvPr/>
        </p:nvSpPr>
        <p:spPr>
          <a:xfrm>
            <a:off x="3149906" y="5248032"/>
            <a:ext cx="5892187"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Raise </a:t>
            </a:r>
            <a:r>
              <a:rPr lang="en-US" sz="2500">
                <a:solidFill>
                  <a:schemeClr val="bg2">
                    <a:lumMod val="25000"/>
                  </a:schemeClr>
                </a:solidFill>
                <a:latin typeface="Source Sans Pro" charset="0"/>
                <a:ea typeface="Source Sans Pro" charset="0"/>
                <a:cs typeface="Source Sans Pro" charset="0"/>
              </a:rPr>
              <a:t>your hand or type </a:t>
            </a:r>
            <a:r>
              <a:rPr lang="en-US" sz="2500" dirty="0">
                <a:solidFill>
                  <a:schemeClr val="bg2">
                    <a:lumMod val="25000"/>
                  </a:schemeClr>
                </a:solidFill>
                <a:latin typeface="Source Sans Pro" charset="0"/>
                <a:ea typeface="Source Sans Pro" charset="0"/>
                <a:cs typeface="Source Sans Pro" charset="0"/>
              </a:rPr>
              <a:t>in the chat box</a:t>
            </a:r>
            <a:endParaRPr lang="en-US" sz="25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655566"/>
            <a:ext cx="870168" cy="585755"/>
          </a:xfrm>
          <a:prstGeom prst="rect">
            <a:avLst/>
          </a:prstGeom>
        </p:spPr>
      </p:pic>
      <p:pic>
        <p:nvPicPr>
          <p:cNvPr id="6" name="Picture 5"/>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07907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439454" y="1536174"/>
            <a:ext cx="9923489" cy="3785652"/>
          </a:xfrm>
          <a:prstGeom prst="rect">
            <a:avLst/>
          </a:prstGeom>
          <a:noFill/>
        </p:spPr>
        <p:txBody>
          <a:bodyPr wrap="square" rtlCol="0">
            <a:spAutoFit/>
          </a:bodyPr>
          <a:lstStyle/>
          <a:p>
            <a:pPr defTabSz="457200">
              <a:lnSpc>
                <a:spcPct val="80000"/>
              </a:lnSpc>
            </a:pPr>
            <a:r>
              <a:rPr lang="en-US" sz="6000" b="1" dirty="0">
                <a:solidFill>
                  <a:srgbClr val="00B3DC"/>
                </a:solidFill>
                <a:latin typeface="Gilroy ExtraBold" charset="0"/>
                <a:ea typeface="Gilroy ExtraBold" charset="0"/>
                <a:cs typeface="Gilroy ExtraBold" charset="0"/>
              </a:rPr>
              <a:t>Tactics </a:t>
            </a:r>
            <a:r>
              <a:rPr lang="en-US" sz="6000" b="1" dirty="0">
                <a:solidFill>
                  <a:prstClr val="white"/>
                </a:solidFill>
                <a:latin typeface="Gilroy ExtraBold" charset="0"/>
                <a:ea typeface="Gilroy ExtraBold" charset="0"/>
                <a:cs typeface="Gilroy ExtraBold" charset="0"/>
              </a:rPr>
              <a:t>are the actions you take to get you to your goal. They always follow the roadmap laid out by your strategy. </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48511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218943" y="2616685"/>
            <a:ext cx="7719536" cy="1588512"/>
          </a:xfrm>
          <a:prstGeom prst="rect">
            <a:avLst/>
          </a:prstGeom>
          <a:noFill/>
        </p:spPr>
        <p:txBody>
          <a:bodyPr wrap="square" rtlCol="0">
            <a:spAutoFit/>
          </a:bodyPr>
          <a:lstStyle/>
          <a:p>
            <a:pPr algn="ctr" defTabSz="457200">
              <a:lnSpc>
                <a:spcPct val="80000"/>
              </a:lnSpc>
            </a:pPr>
            <a:r>
              <a:rPr lang="en-US" sz="6000" b="1" dirty="0">
                <a:solidFill>
                  <a:schemeClr val="bg1"/>
                </a:solidFill>
                <a:latin typeface="Gilroy ExtraBold" charset="0"/>
                <a:ea typeface="Gilroy ExtraBold" charset="0"/>
                <a:cs typeface="Gilroy ExtraBold" charset="0"/>
              </a:rPr>
              <a:t>Muhammad Ali vs. George Foreman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0" y="4205197"/>
            <a:ext cx="12192000" cy="523220"/>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Defining Goal, Strategy, Tactics</a:t>
            </a:r>
          </a:p>
        </p:txBody>
      </p:sp>
    </p:spTree>
    <p:extLst>
      <p:ext uri="{BB962C8B-B14F-4D97-AF65-F5344CB8AC3E}">
        <p14:creationId xmlns:p14="http://schemas.microsoft.com/office/powerpoint/2010/main" val="189482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Muhammad Ali - The Rope a Dope - Off Productio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1999" cy="6858000"/>
          </a:xfrm>
          <a:prstGeom prst="rect">
            <a:avLst/>
          </a:prstGeom>
        </p:spPr>
      </p:pic>
    </p:spTree>
    <p:extLst>
      <p:ext uri="{BB962C8B-B14F-4D97-AF65-F5344CB8AC3E}">
        <p14:creationId xmlns:p14="http://schemas.microsoft.com/office/powerpoint/2010/main" val="497684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73059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32084" y="2459504"/>
            <a:ext cx="12192000" cy="193899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Organizing strategy:</a:t>
            </a:r>
          </a:p>
          <a:p>
            <a:pPr algn="ctr"/>
            <a:r>
              <a:rPr lang="en-US" sz="6000" b="1" dirty="0">
                <a:solidFill>
                  <a:schemeClr val="bg1"/>
                </a:solidFill>
                <a:latin typeface="Gilroy ExtraBold" charset="0"/>
                <a:ea typeface="Gilroy ExtraBold" charset="0"/>
                <a:cs typeface="Gilroy ExtraBold" charset="0"/>
              </a:rPr>
              <a:t>A </a:t>
            </a:r>
            <a:r>
              <a:rPr lang="en-US" sz="6000" b="1" dirty="0">
                <a:solidFill>
                  <a:schemeClr val="tx2"/>
                </a:solidFill>
                <a:latin typeface="Gilroy ExtraBold" charset="0"/>
                <a:ea typeface="Gilroy ExtraBold" charset="0"/>
                <a:cs typeface="Gilroy ExtraBold" charset="0"/>
              </a:rPr>
              <a:t>roadmap</a:t>
            </a:r>
            <a:r>
              <a:rPr lang="en-US" sz="6000" b="1" dirty="0">
                <a:solidFill>
                  <a:schemeClr val="bg1"/>
                </a:solidFill>
                <a:latin typeface="Gilroy ExtraBold" charset="0"/>
                <a:ea typeface="Gilroy ExtraBold" charset="0"/>
                <a:cs typeface="Gilroy ExtraBold" charset="0"/>
              </a:rPr>
              <a:t> to success</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3047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was Muhammad Ali’s goal in this fight?</a:t>
            </a: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7" name="TextBox 6"/>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128939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2308324"/>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was Muhammad Ali’s goal in this fight?</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was his strategy?</a:t>
            </a: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7" name="TextBox 6"/>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271529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was Muhammad Ali’s goal in this fight?</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was his strategy?</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were his 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3" name="TextBox 12"/>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 strategy, tactics</a:t>
            </a:r>
          </a:p>
        </p:txBody>
      </p:sp>
    </p:spTree>
    <p:extLst>
      <p:ext uri="{BB962C8B-B14F-4D97-AF65-F5344CB8AC3E}">
        <p14:creationId xmlns:p14="http://schemas.microsoft.com/office/powerpoint/2010/main" val="194531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was Muhammad Ali’s goal in this fight?</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was his strategy?</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were his 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TextBox 11"/>
          <p:cNvSpPr txBox="1"/>
          <p:nvPr/>
        </p:nvSpPr>
        <p:spPr>
          <a:xfrm>
            <a:off x="1085088" y="1117152"/>
            <a:ext cx="4194048" cy="2862322"/>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a:t>
            </a:r>
            <a:r>
              <a:rPr lang="en-US" sz="4500" b="1">
                <a:solidFill>
                  <a:schemeClr val="tx2"/>
                </a:solidFill>
                <a:latin typeface="Gilroy ExtraBold" charset="0"/>
                <a:ea typeface="Gilroy ExtraBold" charset="0"/>
                <a:cs typeface="Gilroy ExtraBold" charset="0"/>
              </a:rPr>
              <a:t>, strategy, tactics</a:t>
            </a: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13" name="TextBox 12"/>
          <p:cNvSpPr txBox="1"/>
          <p:nvPr/>
        </p:nvSpPr>
        <p:spPr>
          <a:xfrm>
            <a:off x="1085088" y="3579507"/>
            <a:ext cx="4194048" cy="370101"/>
          </a:xfrm>
          <a:prstGeom prst="rect">
            <a:avLst/>
          </a:prstGeom>
          <a:noFill/>
        </p:spPr>
        <p:txBody>
          <a:bodyPr wrap="square" rtlCol="0">
            <a:spAutoFit/>
          </a:bodyPr>
          <a:lstStyle/>
          <a:p>
            <a:pPr>
              <a:lnSpc>
                <a:spcPct val="80000"/>
              </a:lnSpc>
            </a:pPr>
            <a:r>
              <a:rPr lang="en-US" sz="2200" b="1" dirty="0">
                <a:latin typeface="Gilroy ExtraBold" charset="0"/>
                <a:ea typeface="Gilroy ExtraBold" charset="0"/>
                <a:cs typeface="Gilroy ExtraBold" charset="0"/>
              </a:rPr>
              <a:t>The Rope-A-Dope!</a:t>
            </a:r>
            <a:endParaRPr lang="en-US" sz="2200" b="1" dirty="0">
              <a:solidFill>
                <a:schemeClr val="tx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492649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hammad Ali Famous Interview After Defeating Forem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83416"/>
            <a:ext cx="12295289" cy="9221468"/>
          </a:xfrm>
          <a:prstGeom prst="rect">
            <a:avLst/>
          </a:prstGeom>
        </p:spPr>
      </p:pic>
    </p:spTree>
    <p:extLst>
      <p:ext uri="{BB962C8B-B14F-4D97-AF65-F5344CB8AC3E}">
        <p14:creationId xmlns:p14="http://schemas.microsoft.com/office/powerpoint/2010/main" val="6771661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Creating a proper strategy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39034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2308324"/>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Creating a strategy</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481797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2308324"/>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Creating a strategy</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266688" y="1141536"/>
            <a:ext cx="4547617"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institutions have the ability to enact the change you wish to see?</a:t>
            </a: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Tree>
    <p:extLst>
      <p:ext uri="{BB962C8B-B14F-4D97-AF65-F5344CB8AC3E}">
        <p14:creationId xmlns:p14="http://schemas.microsoft.com/office/powerpoint/2010/main" val="688309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2308324"/>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Creating a strategy</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institutions have the ability to enact the change you wish to see?</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decision makers will you target?</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1" name="Oval 10"/>
          <p:cNvSpPr/>
          <p:nvPr/>
        </p:nvSpPr>
        <p:spPr>
          <a:xfrm>
            <a:off x="5818418" y="305919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Tree>
    <p:extLst>
      <p:ext uri="{BB962C8B-B14F-4D97-AF65-F5344CB8AC3E}">
        <p14:creationId xmlns:p14="http://schemas.microsoft.com/office/powerpoint/2010/main" val="2074205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Creating a strategy</a:t>
            </a:r>
          </a:p>
        </p:txBody>
      </p:sp>
      <p:sp>
        <p:nvSpPr>
          <p:cNvPr id="8" name="TextBox 7"/>
          <p:cNvSpPr txBox="1"/>
          <p:nvPr/>
        </p:nvSpPr>
        <p:spPr>
          <a:xfrm>
            <a:off x="6266688" y="1141536"/>
            <a:ext cx="4547617" cy="4524315"/>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institutions have the ability to enact the change you wish to see?</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decision makers will you target?</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messages will you use to motivate these decision makers to action?</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1" name="Oval 10"/>
          <p:cNvSpPr/>
          <p:nvPr/>
        </p:nvSpPr>
        <p:spPr>
          <a:xfrm>
            <a:off x="5818418" y="448834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Oval 11"/>
          <p:cNvSpPr/>
          <p:nvPr/>
        </p:nvSpPr>
        <p:spPr>
          <a:xfrm>
            <a:off x="5818418" y="305919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Tree>
    <p:extLst>
      <p:ext uri="{BB962C8B-B14F-4D97-AF65-F5344CB8AC3E}">
        <p14:creationId xmlns:p14="http://schemas.microsoft.com/office/powerpoint/2010/main" val="1371096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500241" y="1227285"/>
            <a:ext cx="4129646" cy="372694"/>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We will meet for 90 minutes</a:t>
            </a:r>
          </a:p>
        </p:txBody>
      </p:sp>
      <p:sp>
        <p:nvSpPr>
          <p:cNvPr id="16" name="TextBox 15">
            <a:hlinkClick r:id="rId3"/>
          </p:cNvPr>
          <p:cNvSpPr txBox="1"/>
          <p:nvPr/>
        </p:nvSpPr>
        <p:spPr>
          <a:xfrm>
            <a:off x="6489380" y="2350794"/>
            <a:ext cx="4129646" cy="680471"/>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Send technology questions </a:t>
            </a:r>
          </a:p>
          <a:p>
            <a:r>
              <a:rPr lang="en-US" sz="2000" dirty="0">
                <a:solidFill>
                  <a:schemeClr val="bg2">
                    <a:lumMod val="25000"/>
                  </a:schemeClr>
                </a:solidFill>
                <a:latin typeface="Source Sans Pro" charset="0"/>
                <a:ea typeface="Source Sans Pro" charset="0"/>
                <a:cs typeface="Source Sans Pro" charset="0"/>
              </a:rPr>
              <a:t>to </a:t>
            </a:r>
            <a:r>
              <a:rPr lang="en-US" sz="2000" dirty="0" err="1">
                <a:solidFill>
                  <a:schemeClr val="bg2">
                    <a:lumMod val="25000"/>
                  </a:schemeClr>
                </a:solidFill>
                <a:latin typeface="Source Sans Pro" charset="0"/>
                <a:ea typeface="Source Sans Pro" charset="0"/>
                <a:cs typeface="Source Sans Pro" charset="0"/>
              </a:rPr>
              <a:t>organizing@ofa.us</a:t>
            </a:r>
            <a:r>
              <a:rPr lang="en-US" sz="2000" dirty="0">
                <a:solidFill>
                  <a:schemeClr val="bg2">
                    <a:lumMod val="25000"/>
                  </a:schemeClr>
                </a:solidFill>
                <a:latin typeface="Source Sans Pro" charset="0"/>
                <a:ea typeface="Source Sans Pro" charset="0"/>
                <a:cs typeface="Source Sans Pro" charset="0"/>
              </a:rPr>
              <a:t>.</a:t>
            </a:r>
            <a:endParaRPr lang="en-US" sz="2000" dirty="0">
              <a:solidFill>
                <a:srgbClr val="ED5340"/>
              </a:solidFill>
              <a:latin typeface="Source Sans Pro" charset="0"/>
              <a:ea typeface="Source Sans Pro" charset="0"/>
              <a:cs typeface="Source Sans Pro" charset="0"/>
            </a:endParaRPr>
          </a:p>
        </p:txBody>
      </p:sp>
      <p:sp>
        <p:nvSpPr>
          <p:cNvPr id="17" name="TextBox 16"/>
          <p:cNvSpPr txBox="1"/>
          <p:nvPr/>
        </p:nvSpPr>
        <p:spPr>
          <a:xfrm>
            <a:off x="6475575" y="5186472"/>
            <a:ext cx="4682608" cy="372694"/>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It’s cool if you tweet—use #</a:t>
            </a:r>
            <a:r>
              <a:rPr lang="en-US" sz="2000" dirty="0" err="1">
                <a:solidFill>
                  <a:schemeClr val="bg2">
                    <a:lumMod val="25000"/>
                  </a:schemeClr>
                </a:solidFill>
                <a:latin typeface="Source Sans Pro" charset="0"/>
                <a:ea typeface="Source Sans Pro" charset="0"/>
                <a:cs typeface="Source Sans Pro" charset="0"/>
              </a:rPr>
              <a:t>OFACampus</a:t>
            </a:r>
            <a:r>
              <a:rPr lang="en-US" sz="2000" dirty="0">
                <a:solidFill>
                  <a:schemeClr val="bg2">
                    <a:lumMod val="25000"/>
                  </a:schemeClr>
                </a:solidFill>
                <a:latin typeface="Source Sans Pro" charset="0"/>
                <a:ea typeface="Source Sans Pro" charset="0"/>
                <a:cs typeface="Source Sans Pro" charset="0"/>
              </a:rPr>
              <a:t>.</a:t>
            </a:r>
          </a:p>
        </p:txBody>
      </p:sp>
      <p:sp>
        <p:nvSpPr>
          <p:cNvPr id="22" name="TextBox 21">
            <a:hlinkClick r:id="rId3"/>
          </p:cNvPr>
          <p:cNvSpPr txBox="1"/>
          <p:nvPr/>
        </p:nvSpPr>
        <p:spPr>
          <a:xfrm>
            <a:off x="6475575" y="3636872"/>
            <a:ext cx="4459061" cy="680471"/>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A recording of this training will be </a:t>
            </a:r>
          </a:p>
          <a:p>
            <a:r>
              <a:rPr lang="en-US" sz="2000" dirty="0">
                <a:solidFill>
                  <a:schemeClr val="bg2">
                    <a:lumMod val="25000"/>
                  </a:schemeClr>
                </a:solidFill>
                <a:latin typeface="Source Sans Pro" charset="0"/>
                <a:ea typeface="Source Sans Pro" charset="0"/>
                <a:cs typeface="Source Sans Pro" charset="0"/>
              </a:rPr>
              <a:t>available later this week. </a:t>
            </a:r>
            <a:endParaRPr lang="en-US" sz="2000" dirty="0">
              <a:solidFill>
                <a:srgbClr val="ED5340"/>
              </a:solidFill>
              <a:latin typeface="Source Sans Pro" charset="0"/>
              <a:ea typeface="Source Sans Pro" charset="0"/>
              <a:cs typeface="Source Sans Pro"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155" y="3610304"/>
            <a:ext cx="862606" cy="741774"/>
          </a:xfrm>
          <a:prstGeom prst="rect">
            <a:avLst/>
          </a:prstGeom>
        </p:spPr>
      </p:pic>
      <p:pic>
        <p:nvPicPr>
          <p:cNvPr id="28" name="Picture 2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755" y="4968966"/>
            <a:ext cx="769270" cy="78225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018" y="920717"/>
            <a:ext cx="1009730" cy="98108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0030" y="2142179"/>
            <a:ext cx="805006" cy="1078404"/>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Logistics</a:t>
            </a:r>
          </a:p>
        </p:txBody>
      </p:sp>
    </p:spTree>
    <p:extLst>
      <p:ext uri="{BB962C8B-B14F-4D97-AF65-F5344CB8AC3E}">
        <p14:creationId xmlns:p14="http://schemas.microsoft.com/office/powerpoint/2010/main" val="199510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916983" y="2356412"/>
            <a:ext cx="5997944" cy="35048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Think about the issue you are working on this year and answer these strategy questions:</a:t>
            </a:r>
          </a:p>
          <a:p>
            <a:endParaRPr lang="en-US" altLang="en-US" sz="2500" dirty="0">
              <a:solidFill>
                <a:schemeClr val="tx1"/>
              </a:solidFill>
              <a:latin typeface="Source Sans Pro" charset="0"/>
              <a:ea typeface="Source Sans Pro" charset="0"/>
              <a:cs typeface="Source Sans Pro" charset="0"/>
            </a:endParaRPr>
          </a:p>
          <a:p>
            <a:pPr marL="457200" indent="-457200">
              <a:buAutoNum type="arabicPeriod"/>
            </a:pPr>
            <a:r>
              <a:rPr lang="en-US" altLang="en-US" sz="2500" dirty="0">
                <a:solidFill>
                  <a:schemeClr val="tx1"/>
                </a:solidFill>
                <a:latin typeface="Source Sans Pro" charset="0"/>
                <a:ea typeface="Source Sans Pro" charset="0"/>
                <a:cs typeface="Source Sans Pro" charset="0"/>
              </a:rPr>
              <a:t>What institution can enact change on your issue?</a:t>
            </a:r>
          </a:p>
          <a:p>
            <a:pPr marL="457200" indent="-457200">
              <a:buAutoNum type="arabicPeriod"/>
            </a:pPr>
            <a:r>
              <a:rPr lang="en-US" altLang="en-US" sz="2500" dirty="0">
                <a:solidFill>
                  <a:schemeClr val="tx1"/>
                </a:solidFill>
                <a:latin typeface="Source Sans Pro" charset="0"/>
                <a:ea typeface="Source Sans Pro" charset="0"/>
                <a:cs typeface="Source Sans Pro" charset="0"/>
              </a:rPr>
              <a:t>What decision makers will you target?</a:t>
            </a:r>
          </a:p>
          <a:p>
            <a:pPr marL="457200" indent="-457200">
              <a:buAutoNum type="arabicPeriod"/>
            </a:pPr>
            <a:r>
              <a:rPr lang="en-US" altLang="en-US" sz="2500" dirty="0">
                <a:solidFill>
                  <a:schemeClr val="tx1"/>
                </a:solidFill>
                <a:latin typeface="Source Sans Pro" charset="0"/>
                <a:ea typeface="Source Sans Pro" charset="0"/>
                <a:cs typeface="Source Sans Pro" charset="0"/>
              </a:rPr>
              <a:t>Brainstorm and write down all you know about the decision makers. </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83" y="1470667"/>
            <a:ext cx="674609" cy="554619"/>
          </a:xfrm>
          <a:prstGeom prst="rect">
            <a:avLst/>
          </a:prstGeom>
        </p:spPr>
      </p:pic>
      <p:pic>
        <p:nvPicPr>
          <p:cNvPr id="17" name="Picture 1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12 minutes</a:t>
            </a:r>
          </a:p>
        </p:txBody>
      </p:sp>
      <p:sp>
        <p:nvSpPr>
          <p:cNvPr id="6" name="TextBox 5"/>
          <p:cNvSpPr txBox="1"/>
          <p:nvPr/>
        </p:nvSpPr>
        <p:spPr>
          <a:xfrm>
            <a:off x="1006998" y="2090690"/>
            <a:ext cx="2315057"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Individual Reflection</a:t>
            </a:r>
          </a:p>
        </p:txBody>
      </p:sp>
    </p:spTree>
    <p:extLst>
      <p:ext uri="{BB962C8B-B14F-4D97-AF65-F5344CB8AC3E}">
        <p14:creationId xmlns:p14="http://schemas.microsoft.com/office/powerpoint/2010/main" val="584286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1134232"/>
            <a:ext cx="12192000" cy="117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7200" b="1" dirty="0">
                <a:solidFill>
                  <a:schemeClr val="bg1"/>
                </a:solidFill>
                <a:latin typeface="Gilroy ExtraBold" charset="0"/>
                <a:ea typeface="Gilroy ExtraBold" charset="0"/>
                <a:cs typeface="Gilroy ExtraBold" charset="0"/>
              </a:rPr>
              <a:t>Share out!</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TextBox 9">
            <a:hlinkClick r:id="rId4"/>
          </p:cNvPr>
          <p:cNvSpPr txBox="1"/>
          <p:nvPr/>
        </p:nvSpPr>
        <p:spPr>
          <a:xfrm>
            <a:off x="3149906" y="5248032"/>
            <a:ext cx="5892187"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Raise </a:t>
            </a:r>
            <a:r>
              <a:rPr lang="en-US" sz="2500">
                <a:solidFill>
                  <a:schemeClr val="bg2">
                    <a:lumMod val="25000"/>
                  </a:schemeClr>
                </a:solidFill>
                <a:latin typeface="Source Sans Pro" charset="0"/>
                <a:ea typeface="Source Sans Pro" charset="0"/>
                <a:cs typeface="Source Sans Pro" charset="0"/>
              </a:rPr>
              <a:t>your hand or type </a:t>
            </a:r>
            <a:r>
              <a:rPr lang="en-US" sz="2500" dirty="0">
                <a:solidFill>
                  <a:schemeClr val="bg2">
                    <a:lumMod val="25000"/>
                  </a:schemeClr>
                </a:solidFill>
                <a:latin typeface="Source Sans Pro" charset="0"/>
                <a:ea typeface="Source Sans Pro" charset="0"/>
                <a:cs typeface="Source Sans Pro" charset="0"/>
              </a:rPr>
              <a:t>in the chat box</a:t>
            </a:r>
            <a:endParaRPr lang="en-US" sz="2500" dirty="0">
              <a:solidFill>
                <a:srgbClr val="ED5340"/>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916" y="4655566"/>
            <a:ext cx="870168" cy="585755"/>
          </a:xfrm>
          <a:prstGeom prst="rect">
            <a:avLst/>
          </a:prstGeom>
        </p:spPr>
      </p:pic>
    </p:spTree>
    <p:extLst>
      <p:ext uri="{BB962C8B-B14F-4D97-AF65-F5344CB8AC3E}">
        <p14:creationId xmlns:p14="http://schemas.microsoft.com/office/powerpoint/2010/main" val="1203348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898772" y="1905506"/>
            <a:ext cx="8394455" cy="3046988"/>
          </a:xfrm>
          <a:prstGeom prst="rect">
            <a:avLst/>
          </a:prstGeom>
          <a:noFill/>
        </p:spPr>
        <p:txBody>
          <a:bodyPr wrap="square" rtlCol="0">
            <a:spAutoFit/>
          </a:bodyPr>
          <a:lstStyle/>
          <a:p>
            <a:pPr defTabSz="457200">
              <a:lnSpc>
                <a:spcPct val="80000"/>
              </a:lnSpc>
            </a:pPr>
            <a:r>
              <a:rPr lang="en-US" sz="6000" b="1" dirty="0">
                <a:solidFill>
                  <a:schemeClr val="bg1"/>
                </a:solidFill>
                <a:latin typeface="Gilroy ExtraBold" charset="0"/>
                <a:ea typeface="Gilroy ExtraBold" charset="0"/>
                <a:cs typeface="Gilroy ExtraBold" charset="0"/>
              </a:rPr>
              <a:t>To enact change </a:t>
            </a:r>
          </a:p>
          <a:p>
            <a:pPr defTabSz="457200">
              <a:lnSpc>
                <a:spcPct val="80000"/>
              </a:lnSpc>
            </a:pPr>
            <a:r>
              <a:rPr lang="en-US" sz="6000" b="1" dirty="0">
                <a:solidFill>
                  <a:schemeClr val="bg1"/>
                </a:solidFill>
                <a:latin typeface="Gilroy ExtraBold" charset="0"/>
                <a:ea typeface="Gilroy ExtraBold" charset="0"/>
                <a:cs typeface="Gilroy ExtraBold" charset="0"/>
              </a:rPr>
              <a:t>for an issue campaign, </a:t>
            </a:r>
          </a:p>
          <a:p>
            <a:pPr defTabSz="457200">
              <a:lnSpc>
                <a:spcPct val="80000"/>
              </a:lnSpc>
            </a:pPr>
            <a:r>
              <a:rPr lang="en-US" sz="6000" b="1" dirty="0">
                <a:solidFill>
                  <a:schemeClr val="bg1"/>
                </a:solidFill>
                <a:latin typeface="Gilroy ExtraBold" charset="0"/>
                <a:ea typeface="Gilroy ExtraBold" charset="0"/>
                <a:cs typeface="Gilroy ExtraBold" charset="0"/>
              </a:rPr>
              <a:t>we need to influence </a:t>
            </a:r>
            <a:r>
              <a:rPr lang="en-US" sz="6000" b="1" dirty="0">
                <a:solidFill>
                  <a:schemeClr val="tx2"/>
                </a:solidFill>
                <a:latin typeface="Gilroy ExtraBold" charset="0"/>
                <a:ea typeface="Gilroy ExtraBold" charset="0"/>
                <a:cs typeface="Gilroy ExtraBold" charset="0"/>
              </a:rPr>
              <a:t>decision makers.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38613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349147" y="1905506"/>
            <a:ext cx="7493706" cy="3046988"/>
          </a:xfrm>
          <a:prstGeom prst="rect">
            <a:avLst/>
          </a:prstGeom>
          <a:noFill/>
        </p:spPr>
        <p:txBody>
          <a:bodyPr wrap="square" rtlCol="0">
            <a:spAutoFit/>
          </a:bodyPr>
          <a:lstStyle/>
          <a:p>
            <a:pPr defTabSz="457200">
              <a:lnSpc>
                <a:spcPct val="80000"/>
              </a:lnSpc>
            </a:pPr>
            <a:r>
              <a:rPr lang="en-US" sz="6000" b="1" dirty="0">
                <a:solidFill>
                  <a:schemeClr val="bg1"/>
                </a:solidFill>
                <a:latin typeface="Gilroy ExtraBold" charset="0"/>
                <a:ea typeface="Gilroy ExtraBold" charset="0"/>
                <a:cs typeface="Gilroy ExtraBold" charset="0"/>
              </a:rPr>
              <a:t>In order to influence decision makers, we need to target their </a:t>
            </a:r>
          </a:p>
          <a:p>
            <a:pPr defTabSz="457200">
              <a:lnSpc>
                <a:spcPct val="80000"/>
              </a:lnSpc>
            </a:pPr>
            <a:r>
              <a:rPr lang="en-US" sz="6000" b="1" dirty="0">
                <a:solidFill>
                  <a:schemeClr val="tx2"/>
                </a:solidFill>
                <a:latin typeface="Gilroy ExtraBold" charset="0"/>
                <a:ea typeface="Gilroy ExtraBold" charset="0"/>
                <a:cs typeface="Gilroy ExtraBold" charset="0"/>
              </a:rPr>
              <a:t>self interest.</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65298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898772" y="1905506"/>
            <a:ext cx="8394455" cy="3046988"/>
          </a:xfrm>
          <a:prstGeom prst="rect">
            <a:avLst/>
          </a:prstGeom>
          <a:noFill/>
        </p:spPr>
        <p:txBody>
          <a:bodyPr wrap="square" rtlCol="0">
            <a:spAutoFit/>
          </a:bodyPr>
          <a:lstStyle/>
          <a:p>
            <a:pPr defTabSz="457200">
              <a:lnSpc>
                <a:spcPct val="80000"/>
              </a:lnSpc>
            </a:pPr>
            <a:r>
              <a:rPr lang="en-US" sz="6000" b="1" dirty="0">
                <a:solidFill>
                  <a:schemeClr val="tx2"/>
                </a:solidFill>
                <a:latin typeface="Gilroy ExtraBold" charset="0"/>
                <a:ea typeface="Gilroy ExtraBold" charset="0"/>
                <a:cs typeface="Gilroy ExtraBold" charset="0"/>
              </a:rPr>
              <a:t>Our message </a:t>
            </a:r>
            <a:r>
              <a:rPr lang="en-US" sz="6000" b="1" dirty="0">
                <a:solidFill>
                  <a:prstClr val="white"/>
                </a:solidFill>
                <a:latin typeface="Gilroy ExtraBold" charset="0"/>
                <a:ea typeface="Gilroy ExtraBold" charset="0"/>
                <a:cs typeface="Gilroy ExtraBold" charset="0"/>
              </a:rPr>
              <a:t>must resonate with decision makers based on their self interests.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9288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004151" y="1252340"/>
            <a:ext cx="4247909" cy="42479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4000" b="1" dirty="0">
                <a:solidFill>
                  <a:schemeClr val="bg1"/>
                </a:solidFill>
                <a:latin typeface="Gilroy ExtraBold" charset="0"/>
                <a:ea typeface="Gilroy ExtraBold" charset="0"/>
                <a:cs typeface="Gilroy ExtraBold" charset="0"/>
              </a:rPr>
              <a:t>Decision makers have certain motivations</a:t>
            </a:r>
          </a:p>
        </p:txBody>
      </p:sp>
      <p:sp>
        <p:nvSpPr>
          <p:cNvPr id="5" name="TextBox 4"/>
          <p:cNvSpPr txBox="1"/>
          <p:nvPr/>
        </p:nvSpPr>
        <p:spPr>
          <a:xfrm>
            <a:off x="6096000" y="3034853"/>
            <a:ext cx="4625730" cy="394147"/>
          </a:xfrm>
          <a:prstGeom prst="rect">
            <a:avLst/>
          </a:prstGeom>
          <a:noFill/>
        </p:spPr>
        <p:txBody>
          <a:bodyPr wrap="square" rtlCol="0">
            <a:spAutoFit/>
          </a:bodyPr>
          <a:lstStyle/>
          <a:p>
            <a:pPr>
              <a:lnSpc>
                <a:spcPct val="80000"/>
              </a:lnSpc>
            </a:pPr>
            <a:r>
              <a:rPr lang="en-US" sz="2400" dirty="0">
                <a:latin typeface="Source Sans Pro" charset="0"/>
                <a:ea typeface="Source Sans Pro" charset="0"/>
                <a:cs typeface="Source Sans Pro" charset="0"/>
              </a:rPr>
              <a:t>What motivates decision makers?</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17792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894447" y="1355347"/>
            <a:ext cx="1555294"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Reelection</a:t>
            </a:r>
          </a:p>
        </p:txBody>
      </p:sp>
      <p:sp>
        <p:nvSpPr>
          <p:cNvPr id="24" name="Rectangle 23"/>
          <p:cNvSpPr/>
          <p:nvPr/>
        </p:nvSpPr>
        <p:spPr>
          <a:xfrm>
            <a:off x="6894445" y="2235909"/>
            <a:ext cx="1781074"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Their Legacy</a:t>
            </a:r>
          </a:p>
        </p:txBody>
      </p:sp>
      <p:sp>
        <p:nvSpPr>
          <p:cNvPr id="25" name="Rectangle 24"/>
          <p:cNvSpPr/>
          <p:nvPr/>
        </p:nvSpPr>
        <p:spPr>
          <a:xfrm>
            <a:off x="6894444" y="3108498"/>
            <a:ext cx="1357740"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Finances</a:t>
            </a:r>
          </a:p>
        </p:txBody>
      </p:sp>
      <p:sp>
        <p:nvSpPr>
          <p:cNvPr id="26" name="Rectangle 25"/>
          <p:cNvSpPr/>
          <p:nvPr/>
        </p:nvSpPr>
        <p:spPr>
          <a:xfrm>
            <a:off x="6894445" y="3981088"/>
            <a:ext cx="3424812" cy="643921"/>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Future of the Organization</a:t>
            </a:r>
          </a:p>
        </p:txBody>
      </p:sp>
      <p:sp>
        <p:nvSpPr>
          <p:cNvPr id="27" name="Rectangle 26"/>
          <p:cNvSpPr/>
          <p:nvPr/>
        </p:nvSpPr>
        <p:spPr>
          <a:xfrm>
            <a:off x="6894446" y="4867412"/>
            <a:ext cx="2246740" cy="632837"/>
          </a:xfrm>
          <a:prstGeom prst="rect">
            <a:avLst/>
          </a:prstGeom>
          <a:noFill/>
          <a:ln w="38100" cmpd="sng">
            <a:solidFill>
              <a:srgbClr val="344047"/>
            </a:solidFill>
          </a:ln>
        </p:spPr>
        <p:style>
          <a:lnRef idx="2">
            <a:schemeClr val="accent1">
              <a:shade val="50000"/>
            </a:schemeClr>
          </a:lnRef>
          <a:fillRef idx="1">
            <a:schemeClr val="accent1"/>
          </a:fillRef>
          <a:effectRef idx="0">
            <a:schemeClr val="accent1"/>
          </a:effectRef>
          <a:fontRef idx="minor">
            <a:schemeClr val="lt1"/>
          </a:fontRef>
        </p:style>
        <p:txBody>
          <a:bodyPr lIns="64291" tIns="6429" rIns="64291" bIns="6429" rtlCol="0" anchor="ctr"/>
          <a:lstStyle/>
          <a:p>
            <a:pPr marL="128583"/>
            <a:r>
              <a:rPr lang="en-US" sz="2000" dirty="0">
                <a:solidFill>
                  <a:schemeClr val="tx1"/>
                </a:solidFill>
                <a:latin typeface="Source Sans Pro" charset="0"/>
                <a:ea typeface="Source Sans Pro" charset="0"/>
                <a:cs typeface="Source Sans Pro" charset="0"/>
              </a:rPr>
              <a:t>Constituent Base</a:t>
            </a:r>
          </a:p>
        </p:txBody>
      </p:sp>
      <p:sp>
        <p:nvSpPr>
          <p:cNvPr id="28" name="Oval 27"/>
          <p:cNvSpPr/>
          <p:nvPr/>
        </p:nvSpPr>
        <p:spPr>
          <a:xfrm>
            <a:off x="1004151" y="1252340"/>
            <a:ext cx="4247909" cy="42479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4000" b="1" dirty="0">
                <a:solidFill>
                  <a:schemeClr val="bg1"/>
                </a:solidFill>
                <a:latin typeface="Gilroy ExtraBold" charset="0"/>
                <a:ea typeface="Gilroy ExtraBold" charset="0"/>
                <a:cs typeface="Gilroy ExtraBold" charset="0"/>
              </a:rPr>
              <a:t>Decision makers have certain motivations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000212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916983" y="2356412"/>
            <a:ext cx="5997944" cy="3120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Go back to your responses in the previous exercise. Think about messaging your decision maker. </a:t>
            </a:r>
          </a:p>
          <a:p>
            <a:endParaRPr lang="en-US" altLang="en-US" sz="2500" dirty="0">
              <a:solidFill>
                <a:schemeClr val="tx1"/>
              </a:solidFill>
              <a:latin typeface="Source Sans Pro" charset="0"/>
              <a:ea typeface="Source Sans Pro" charset="0"/>
              <a:cs typeface="Source Sans Pro" charset="0"/>
            </a:endParaRPr>
          </a:p>
          <a:p>
            <a:pPr marL="457200" indent="-457200">
              <a:buAutoNum type="arabicPeriod"/>
            </a:pPr>
            <a:r>
              <a:rPr lang="en-US" altLang="en-US" sz="2500" dirty="0">
                <a:solidFill>
                  <a:schemeClr val="tx1"/>
                </a:solidFill>
                <a:latin typeface="Source Sans Pro" charset="0"/>
                <a:ea typeface="Source Sans Pro" charset="0"/>
                <a:cs typeface="Source Sans Pro" charset="0"/>
              </a:rPr>
              <a:t>What messages will you use to influence your decision maker?</a:t>
            </a:r>
          </a:p>
          <a:p>
            <a:pPr marL="457200" indent="-457200">
              <a:buAutoNum type="arabicPeriod"/>
            </a:pPr>
            <a:endParaRPr lang="en-US" altLang="en-US" sz="2500" dirty="0">
              <a:solidFill>
                <a:schemeClr val="tx1"/>
              </a:solidFill>
              <a:latin typeface="Source Sans Pro" charset="0"/>
              <a:ea typeface="Source Sans Pro" charset="0"/>
              <a:cs typeface="Source Sans Pro" charset="0"/>
            </a:endParaRPr>
          </a:p>
          <a:p>
            <a:pPr marL="457200" indent="-457200">
              <a:buAutoNum type="arabicPeriod"/>
            </a:pPr>
            <a:r>
              <a:rPr lang="en-US" altLang="en-US" sz="2500" dirty="0">
                <a:solidFill>
                  <a:schemeClr val="tx1"/>
                </a:solidFill>
                <a:latin typeface="Source Sans Pro" charset="0"/>
                <a:ea typeface="Source Sans Pro" charset="0"/>
                <a:cs typeface="Source Sans Pro" charset="0"/>
              </a:rPr>
              <a:t>What self interests are you targeting?</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83" y="1470667"/>
            <a:ext cx="674609" cy="554619"/>
          </a:xfrm>
          <a:prstGeom prst="rect">
            <a:avLst/>
          </a:prstGeom>
        </p:spPr>
      </p:pic>
      <p:pic>
        <p:nvPicPr>
          <p:cNvPr id="17" name="Picture 1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12 minutes</a:t>
            </a:r>
          </a:p>
        </p:txBody>
      </p:sp>
      <p:sp>
        <p:nvSpPr>
          <p:cNvPr id="6" name="TextBox 5"/>
          <p:cNvSpPr txBox="1"/>
          <p:nvPr/>
        </p:nvSpPr>
        <p:spPr>
          <a:xfrm>
            <a:off x="1006998" y="2090690"/>
            <a:ext cx="1802096"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Partner Activity</a:t>
            </a:r>
          </a:p>
        </p:txBody>
      </p:sp>
    </p:spTree>
    <p:extLst>
      <p:ext uri="{BB962C8B-B14F-4D97-AF65-F5344CB8AC3E}">
        <p14:creationId xmlns:p14="http://schemas.microsoft.com/office/powerpoint/2010/main" val="2049925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1121853"/>
            <a:ext cx="12192000" cy="117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7200" b="1" dirty="0">
                <a:solidFill>
                  <a:schemeClr val="bg1"/>
                </a:solidFill>
                <a:latin typeface="Gilroy ExtraBold" charset="0"/>
                <a:ea typeface="Gilroy ExtraBold" charset="0"/>
                <a:cs typeface="Gilroy ExtraBold" charset="0"/>
              </a:rPr>
              <a:t>Share out!</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TextBox 9">
            <a:hlinkClick r:id="rId4"/>
          </p:cNvPr>
          <p:cNvSpPr txBox="1"/>
          <p:nvPr/>
        </p:nvSpPr>
        <p:spPr>
          <a:xfrm>
            <a:off x="3149906" y="5248032"/>
            <a:ext cx="5892187"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Raise </a:t>
            </a:r>
            <a:r>
              <a:rPr lang="en-US" sz="2500">
                <a:solidFill>
                  <a:schemeClr val="bg2">
                    <a:lumMod val="25000"/>
                  </a:schemeClr>
                </a:solidFill>
                <a:latin typeface="Source Sans Pro" charset="0"/>
                <a:ea typeface="Source Sans Pro" charset="0"/>
                <a:cs typeface="Source Sans Pro" charset="0"/>
              </a:rPr>
              <a:t>your hand or type </a:t>
            </a:r>
            <a:r>
              <a:rPr lang="en-US" sz="2500" dirty="0">
                <a:solidFill>
                  <a:schemeClr val="bg2">
                    <a:lumMod val="25000"/>
                  </a:schemeClr>
                </a:solidFill>
                <a:latin typeface="Source Sans Pro" charset="0"/>
                <a:ea typeface="Source Sans Pro" charset="0"/>
                <a:cs typeface="Source Sans Pro" charset="0"/>
              </a:rPr>
              <a:t>in the chat box</a:t>
            </a:r>
            <a:endParaRPr lang="en-US" sz="2500" dirty="0">
              <a:solidFill>
                <a:srgbClr val="ED5340"/>
              </a:solidFill>
              <a:latin typeface="Source Sans Pro" charset="0"/>
              <a:ea typeface="Source Sans Pro" charset="0"/>
              <a:cs typeface="Source Sans Pro"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916" y="4655566"/>
            <a:ext cx="870168" cy="585755"/>
          </a:xfrm>
          <a:prstGeom prst="rect">
            <a:avLst/>
          </a:prstGeom>
        </p:spPr>
      </p:pic>
    </p:spTree>
    <p:extLst>
      <p:ext uri="{BB962C8B-B14F-4D97-AF65-F5344CB8AC3E}">
        <p14:creationId xmlns:p14="http://schemas.microsoft.com/office/powerpoint/2010/main" val="176874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Key Takeaways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3447" y="3829547"/>
            <a:ext cx="12192000" cy="523220"/>
          </a:xfrm>
          <a:prstGeom prst="rect">
            <a:avLst/>
          </a:prstGeom>
          <a:noFill/>
        </p:spPr>
        <p:txBody>
          <a:bodyPr wrap="square" rtlCol="0">
            <a:spAutoFit/>
          </a:bodyPr>
          <a:lstStyle/>
          <a:p>
            <a:pPr algn="ctr"/>
            <a:r>
              <a:rPr lang="en-US" sz="2800" dirty="0">
                <a:solidFill>
                  <a:srgbClr val="C6D0D7"/>
                </a:solidFill>
                <a:latin typeface="Source Sans Pro" charset="0"/>
                <a:ea typeface="Source Sans Pro" charset="0"/>
                <a:cs typeface="Source Sans Pro" charset="0"/>
              </a:rPr>
              <a:t>Tweet your thoughts! Use #</a:t>
            </a:r>
            <a:r>
              <a:rPr lang="en-US" sz="2800" dirty="0" err="1">
                <a:solidFill>
                  <a:srgbClr val="C6D0D7"/>
                </a:solidFill>
                <a:latin typeface="Source Sans Pro" charset="0"/>
                <a:ea typeface="Source Sans Pro" charset="0"/>
                <a:cs typeface="Source Sans Pro" charset="0"/>
              </a:rPr>
              <a:t>OFACampus</a:t>
            </a:r>
            <a:endParaRPr lang="en-US" sz="2800" dirty="0">
              <a:solidFill>
                <a:srgbClr val="C6D0D7"/>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968338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3447"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a:t>
            </a:r>
            <a:r>
              <a:rPr lang="en-US" sz="6000" b="1" dirty="0" err="1">
                <a:solidFill>
                  <a:srgbClr val="FFFFFF"/>
                </a:solidFill>
                <a:latin typeface="Gilroy ExtraBold" charset="0"/>
                <a:ea typeface="Gilroy ExtraBold" charset="0"/>
                <a:cs typeface="Gilroy ExtraBold" charset="0"/>
              </a:rPr>
              <a:t>OFACampus</a:t>
            </a:r>
            <a:endParaRPr lang="en-US" sz="6000" b="1" dirty="0">
              <a:solidFill>
                <a:srgbClr val="FFFFFF"/>
              </a:solidFill>
              <a:latin typeface="Gilroy ExtraBold" charset="0"/>
              <a:ea typeface="Gilroy ExtraBold" charset="0"/>
              <a:cs typeface="Gilroy ExtraBold" charset="0"/>
            </a:endParaRP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TextBox 4"/>
          <p:cNvSpPr txBox="1"/>
          <p:nvPr/>
        </p:nvSpPr>
        <p:spPr>
          <a:xfrm>
            <a:off x="13447" y="3829547"/>
            <a:ext cx="12192000" cy="523220"/>
          </a:xfrm>
          <a:prstGeom prst="rect">
            <a:avLst/>
          </a:prstGeom>
          <a:noFill/>
        </p:spPr>
        <p:txBody>
          <a:bodyPr wrap="square" rtlCol="0">
            <a:spAutoFit/>
          </a:bodyPr>
          <a:lstStyle/>
          <a:p>
            <a:pPr algn="ctr"/>
            <a:r>
              <a:rPr lang="en-US" sz="2800" dirty="0">
                <a:solidFill>
                  <a:srgbClr val="C6D0D7"/>
                </a:solidFill>
                <a:latin typeface="Source Sans Pro" charset="0"/>
                <a:ea typeface="Source Sans Pro" charset="0"/>
                <a:cs typeface="Source Sans Pro" charset="0"/>
              </a:rPr>
              <a:t>@klane228</a:t>
            </a:r>
          </a:p>
        </p:txBody>
      </p:sp>
    </p:spTree>
    <p:extLst>
      <p:ext uri="{BB962C8B-B14F-4D97-AF65-F5344CB8AC3E}">
        <p14:creationId xmlns:p14="http://schemas.microsoft.com/office/powerpoint/2010/main" val="1790032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Next steps &amp; close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45227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265412"/>
            <a:ext cx="12192000" cy="2327176"/>
          </a:xfrm>
          <a:prstGeom prst="rect">
            <a:avLst/>
          </a:prstGeom>
          <a:noFill/>
        </p:spPr>
        <p:txBody>
          <a:bodyPr wrap="square" rtlCol="0">
            <a:spAutoFit/>
          </a:bodyPr>
          <a:lstStyle/>
          <a:p>
            <a:pPr algn="ctr">
              <a:lnSpc>
                <a:spcPct val="80000"/>
              </a:lnSpc>
            </a:pPr>
            <a:r>
              <a:rPr lang="en-US" sz="6000" b="1" dirty="0">
                <a:solidFill>
                  <a:schemeClr val="accent2"/>
                </a:solidFill>
                <a:latin typeface="Gilroy ExtraBold" charset="0"/>
                <a:ea typeface="Gilroy ExtraBold" charset="0"/>
                <a:cs typeface="Gilroy ExtraBold" charset="0"/>
              </a:rPr>
              <a:t>Next call:</a:t>
            </a:r>
          </a:p>
          <a:p>
            <a:pPr algn="ctr">
              <a:lnSpc>
                <a:spcPct val="80000"/>
              </a:lnSpc>
            </a:pPr>
            <a:r>
              <a:rPr lang="en-US" sz="6000" b="1" dirty="0">
                <a:solidFill>
                  <a:srgbClr val="FFFFFF"/>
                </a:solidFill>
                <a:latin typeface="Gilroy ExtraBold" charset="0"/>
                <a:ea typeface="Gilroy ExtraBold" charset="0"/>
                <a:cs typeface="Gilroy ExtraBold" charset="0"/>
              </a:rPr>
              <a:t>Thursday, October 26 </a:t>
            </a:r>
          </a:p>
          <a:p>
            <a:pPr algn="ctr">
              <a:lnSpc>
                <a:spcPct val="80000"/>
              </a:lnSpc>
            </a:pPr>
            <a:r>
              <a:rPr lang="en-US" sz="6000" b="1" dirty="0">
                <a:solidFill>
                  <a:srgbClr val="FFFFFF"/>
                </a:solidFill>
                <a:latin typeface="Gilroy ExtraBold" charset="0"/>
                <a:ea typeface="Gilroy ExtraBold" charset="0"/>
                <a:cs typeface="Gilroy ExtraBold" charset="0"/>
              </a:rPr>
              <a:t>8pm Eastern Time</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83724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a:solidFill>
                  <a:srgbClr val="FFFFFF"/>
                </a:solidFill>
                <a:latin typeface="Gilroy ExtraBold" charset="0"/>
                <a:ea typeface="Gilroy ExtraBold" charset="0"/>
                <a:cs typeface="Gilroy ExtraBold" charset="0"/>
              </a:rPr>
              <a:t>Any </a:t>
            </a:r>
            <a:r>
              <a:rPr lang="en-US" sz="6000" b="1" dirty="0">
                <a:solidFill>
                  <a:srgbClr val="FFFFFF"/>
                </a:solidFill>
                <a:latin typeface="Gilroy ExtraBold" charset="0"/>
                <a:ea typeface="Gilroy ExtraBold" charset="0"/>
                <a:cs typeface="Gilroy ExtraBold" charset="0"/>
              </a:rPr>
              <a:t>questions?</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1287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845" y="2049386"/>
            <a:ext cx="12192000" cy="1938992"/>
          </a:xfrm>
          <a:prstGeom prst="rect">
            <a:avLst/>
          </a:prstGeom>
          <a:noFill/>
        </p:spPr>
        <p:txBody>
          <a:bodyPr wrap="square" rtlCol="0">
            <a:spAutoFit/>
          </a:bodyPr>
          <a:lstStyle/>
          <a:p>
            <a:pPr algn="ctr"/>
            <a:endParaRPr lang="en-US" sz="6000" b="1" dirty="0">
              <a:solidFill>
                <a:srgbClr val="FFFFFF"/>
              </a:solidFill>
              <a:latin typeface="Gilroy ExtraBold" charset="0"/>
              <a:ea typeface="Gilroy ExtraBold" charset="0"/>
              <a:cs typeface="Gilroy ExtraBold" charset="0"/>
            </a:endParaRPr>
          </a:p>
          <a:p>
            <a:pPr algn="ctr"/>
            <a:r>
              <a:rPr lang="en-US" sz="6000" b="1" dirty="0">
                <a:solidFill>
                  <a:srgbClr val="FFFFFF"/>
                </a:solidFill>
                <a:latin typeface="Gilroy ExtraBold" charset="0"/>
                <a:ea typeface="Gilroy ExtraBold" charset="0"/>
                <a:cs typeface="Gilroy ExtraBold" charset="0"/>
              </a:rPr>
              <a:t>Thank you!</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2673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3447"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Bobby Brady-Sharp</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3447" y="3829547"/>
            <a:ext cx="12192000" cy="523220"/>
          </a:xfrm>
          <a:prstGeom prst="rect">
            <a:avLst/>
          </a:prstGeom>
          <a:noFill/>
        </p:spPr>
        <p:txBody>
          <a:bodyPr wrap="square" rtlCol="0">
            <a:spAutoFit/>
          </a:bodyPr>
          <a:lstStyle/>
          <a:p>
            <a:pPr algn="ctr"/>
            <a:r>
              <a:rPr lang="en-US" sz="2800" dirty="0">
                <a:solidFill>
                  <a:srgbClr val="C6D0D7"/>
                </a:solidFill>
                <a:latin typeface="Source Sans Pro" charset="0"/>
                <a:ea typeface="Source Sans Pro" charset="0"/>
                <a:cs typeface="Source Sans Pro" charset="0"/>
              </a:rPr>
              <a:t>Training Projects Manager, @</a:t>
            </a:r>
            <a:r>
              <a:rPr lang="en-US" sz="2800" dirty="0" err="1">
                <a:solidFill>
                  <a:srgbClr val="C6D0D7"/>
                </a:solidFill>
                <a:latin typeface="Source Sans Pro" charset="0"/>
                <a:ea typeface="Source Sans Pro" charset="0"/>
                <a:cs typeface="Source Sans Pro" charset="0"/>
              </a:rPr>
              <a:t>bobbyhtx</a:t>
            </a:r>
            <a:endParaRPr lang="en-US" sz="2800" dirty="0">
              <a:solidFill>
                <a:srgbClr val="C6D0D7"/>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641820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Meet each other!</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7317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916983" y="2356412"/>
            <a:ext cx="5997944" cy="1965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Things to share:</a:t>
            </a:r>
          </a:p>
          <a:p>
            <a:endParaRPr lang="en-US" altLang="en-US" sz="2500" dirty="0">
              <a:solidFill>
                <a:schemeClr val="tx1"/>
              </a:solidFill>
              <a:latin typeface="Source Sans Pro" charset="0"/>
              <a:ea typeface="Source Sans Pro" charset="0"/>
              <a:cs typeface="Source Sans Pro" charset="0"/>
            </a:endParaRPr>
          </a:p>
          <a:p>
            <a:pPr marL="457200" indent="-457200">
              <a:buAutoNum type="arabicPeriod"/>
            </a:pPr>
            <a:r>
              <a:rPr lang="en-US" altLang="en-US" sz="2500" dirty="0">
                <a:solidFill>
                  <a:schemeClr val="tx1"/>
                </a:solidFill>
                <a:latin typeface="Source Sans Pro" charset="0"/>
                <a:ea typeface="Source Sans Pro" charset="0"/>
                <a:cs typeface="Source Sans Pro" charset="0"/>
              </a:rPr>
              <a:t>Name and where you’re from</a:t>
            </a:r>
          </a:p>
          <a:p>
            <a:pPr marL="457200" indent="-457200">
              <a:buAutoNum type="arabicPeriod"/>
            </a:pPr>
            <a:r>
              <a:rPr lang="en-US" altLang="en-US" sz="2500" dirty="0">
                <a:solidFill>
                  <a:schemeClr val="tx1"/>
                </a:solidFill>
                <a:latin typeface="Source Sans Pro" charset="0"/>
                <a:ea typeface="Source Sans Pro" charset="0"/>
                <a:cs typeface="Source Sans Pro" charset="0"/>
              </a:rPr>
              <a:t>School you’re attending</a:t>
            </a:r>
          </a:p>
          <a:p>
            <a:pPr marL="457200" indent="-457200">
              <a:buAutoNum type="arabicPeriod"/>
            </a:pPr>
            <a:r>
              <a:rPr lang="en-US" altLang="en-US" sz="2500" dirty="0">
                <a:solidFill>
                  <a:schemeClr val="tx1"/>
                </a:solidFill>
                <a:latin typeface="Source Sans Pro" charset="0"/>
                <a:ea typeface="Source Sans Pro" charset="0"/>
                <a:cs typeface="Source Sans Pro" charset="0"/>
              </a:rPr>
              <a:t>A hidden talent</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83" y="1470667"/>
            <a:ext cx="674609" cy="554619"/>
          </a:xfrm>
          <a:prstGeom prst="rect">
            <a:avLst/>
          </a:prstGeom>
        </p:spPr>
      </p:pic>
      <p:pic>
        <p:nvPicPr>
          <p:cNvPr id="17" name="Picture 1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8 minutes</a:t>
            </a:r>
          </a:p>
        </p:txBody>
      </p:sp>
      <p:sp>
        <p:nvSpPr>
          <p:cNvPr id="6" name="TextBox 5"/>
          <p:cNvSpPr txBox="1"/>
          <p:nvPr/>
        </p:nvSpPr>
        <p:spPr>
          <a:xfrm>
            <a:off x="1006998" y="2090690"/>
            <a:ext cx="1802096"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Partner Activity</a:t>
            </a:r>
          </a:p>
        </p:txBody>
      </p:sp>
    </p:spTree>
    <p:extLst>
      <p:ext uri="{BB962C8B-B14F-4D97-AF65-F5344CB8AC3E}">
        <p14:creationId xmlns:p14="http://schemas.microsoft.com/office/powerpoint/2010/main" val="1201175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Your learning journey</a:t>
            </a:r>
          </a:p>
        </p:txBody>
      </p:sp>
    </p:spTree>
    <p:extLst>
      <p:ext uri="{BB962C8B-B14F-4D97-AF65-F5344CB8AC3E}">
        <p14:creationId xmlns:p14="http://schemas.microsoft.com/office/powerpoint/2010/main" val="189464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754326"/>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Your learning journey</a:t>
            </a: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266688" y="1141536"/>
            <a:ext cx="4547617" cy="3785652"/>
          </a:xfrm>
          <a:prstGeom prst="rect">
            <a:avLst/>
          </a:prstGeom>
          <a:noFill/>
        </p:spPr>
        <p:txBody>
          <a:bodyPr wrap="square" rtlCol="0">
            <a:spAutoFit/>
          </a:bodyPr>
          <a:lstStyle/>
          <a:p>
            <a:r>
              <a:rPr lang="en-US" sz="2400" dirty="0">
                <a:latin typeface="Source Sans Pro" charset="0"/>
                <a:ea typeface="Source Sans Pro" charset="0"/>
                <a:cs typeface="Source Sans Pro" charset="0"/>
              </a:rPr>
              <a:t>The Issue With Organizing: Building The Proper Framework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Mission Not Impossible: Achieving Big Goals</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Organizing Strategy: A Roadmap To Success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81828916"/>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6110</TotalTime>
  <Words>1137</Words>
  <Application>Microsoft Macintosh PowerPoint</Application>
  <PresentationFormat>Widescreen</PresentationFormat>
  <Paragraphs>201</Paragraphs>
  <Slides>43</Slides>
  <Notes>22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Gill Sans</vt:lpstr>
      <vt:lpstr>Gilroy ExtraBold</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aconavay@ofa.us</cp:lastModifiedBy>
  <cp:revision>130</cp:revision>
  <cp:lastPrinted>2017-03-02T23:01:52Z</cp:lastPrinted>
  <dcterms:created xsi:type="dcterms:W3CDTF">2017-01-24T22:12:49Z</dcterms:created>
  <dcterms:modified xsi:type="dcterms:W3CDTF">2019-02-28T00:02:38Z</dcterms:modified>
</cp:coreProperties>
</file>