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515" r:id="rId2"/>
    <p:sldId id="389" r:id="rId3"/>
    <p:sldId id="352" r:id="rId4"/>
    <p:sldId id="516" r:id="rId5"/>
    <p:sldId id="349" r:id="rId6"/>
    <p:sldId id="392" r:id="rId7"/>
    <p:sldId id="438" r:id="rId8"/>
    <p:sldId id="439" r:id="rId9"/>
    <p:sldId id="440" r:id="rId10"/>
    <p:sldId id="363" r:id="rId11"/>
    <p:sldId id="446" r:id="rId12"/>
    <p:sldId id="445" r:id="rId13"/>
    <p:sldId id="473" r:id="rId14"/>
    <p:sldId id="475" r:id="rId15"/>
    <p:sldId id="481" r:id="rId16"/>
    <p:sldId id="482" r:id="rId17"/>
    <p:sldId id="453" r:id="rId18"/>
    <p:sldId id="407" r:id="rId19"/>
    <p:sldId id="483" r:id="rId20"/>
    <p:sldId id="484" r:id="rId21"/>
    <p:sldId id="485" r:id="rId22"/>
    <p:sldId id="486" r:id="rId23"/>
    <p:sldId id="487" r:id="rId24"/>
    <p:sldId id="488" r:id="rId25"/>
    <p:sldId id="489" r:id="rId26"/>
    <p:sldId id="490" r:id="rId27"/>
    <p:sldId id="491" r:id="rId28"/>
    <p:sldId id="494" r:id="rId29"/>
    <p:sldId id="492" r:id="rId30"/>
    <p:sldId id="493" r:id="rId31"/>
    <p:sldId id="461" r:id="rId32"/>
    <p:sldId id="495" r:id="rId33"/>
    <p:sldId id="517" r:id="rId34"/>
    <p:sldId id="466" r:id="rId35"/>
    <p:sldId id="497" r:id="rId36"/>
    <p:sldId id="498" r:id="rId37"/>
    <p:sldId id="499" r:id="rId38"/>
    <p:sldId id="500" r:id="rId39"/>
    <p:sldId id="501" r:id="rId40"/>
    <p:sldId id="460" r:id="rId41"/>
    <p:sldId id="502" r:id="rId42"/>
    <p:sldId id="503" r:id="rId43"/>
    <p:sldId id="504" r:id="rId44"/>
    <p:sldId id="505" r:id="rId45"/>
    <p:sldId id="506" r:id="rId46"/>
    <p:sldId id="507" r:id="rId47"/>
    <p:sldId id="508" r:id="rId48"/>
    <p:sldId id="509" r:id="rId49"/>
    <p:sldId id="510" r:id="rId50"/>
    <p:sldId id="511" r:id="rId51"/>
    <p:sldId id="514" r:id="rId52"/>
    <p:sldId id="427" r:id="rId53"/>
    <p:sldId id="372" r:id="rId54"/>
    <p:sldId id="512" r:id="rId55"/>
    <p:sldId id="43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p:restoredTop sz="85526"/>
  </p:normalViewPr>
  <p:slideViewPr>
    <p:cSldViewPr snapToGrid="0" snapToObjects="1">
      <p:cViewPr varScale="1">
        <p:scale>
          <a:sx n="91" d="100"/>
          <a:sy n="91" d="100"/>
        </p:scale>
        <p:origin x="200" y="288"/>
      </p:cViewPr>
      <p:guideLst>
        <p:guide orient="horz" pos="2160"/>
        <p:guide pos="3840"/>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a:t>
            </a:r>
            <a:r>
              <a:rPr lang="en-US"/>
              <a:t>, USA</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5225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14</a:t>
            </a:fld>
            <a:endParaRPr lang="en-US"/>
          </a:p>
        </p:txBody>
      </p:sp>
    </p:spTree>
    <p:extLst>
      <p:ext uri="{BB962C8B-B14F-4D97-AF65-F5344CB8AC3E}">
        <p14:creationId xmlns:p14="http://schemas.microsoft.com/office/powerpoint/2010/main" val="208867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Elected</a:t>
            </a:r>
            <a:r>
              <a:rPr lang="en-US" baseline="0" dirty="0"/>
              <a:t> officials and other decision makers are constantly surrounded by messages from people asking them to take one stand or another on an issue. They receive these messages through a variety of mediums and from a variety of voices.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Decision makers are surrounded by many issue ecosystems every day. If you and your partner organizations are not part of an issue ecosystem around a decision maker, the opposition is filling that space with their message or the issue is not on the target’s radar. </a:t>
            </a:r>
          </a:p>
          <a:p>
            <a:endParaRPr lang="en-US" dirty="0"/>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15</a:t>
            </a:fld>
            <a:endParaRPr lang="en-US"/>
          </a:p>
        </p:txBody>
      </p:sp>
    </p:spTree>
    <p:extLst>
      <p:ext uri="{BB962C8B-B14F-4D97-AF65-F5344CB8AC3E}">
        <p14:creationId xmlns:p14="http://schemas.microsoft.com/office/powerpoint/2010/main" val="21444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16</a:t>
            </a:fld>
            <a:endParaRPr lang="en-US"/>
          </a:p>
        </p:txBody>
      </p:sp>
    </p:spTree>
    <p:extLst>
      <p:ext uri="{BB962C8B-B14F-4D97-AF65-F5344CB8AC3E}">
        <p14:creationId xmlns:p14="http://schemas.microsoft.com/office/powerpoint/2010/main" val="1097479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9547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 need elected officials to vote in certain ways in order to enact the right policy.</a:t>
            </a: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This goes for any level of government– from members of Congress down</a:t>
            </a:r>
            <a:r>
              <a:rPr lang="en-US" sz="1200" baseline="0" dirty="0">
                <a:effectLst/>
                <a:latin typeface="Helvetica" panose="020B0604020202020204" pitchFamily="34" charset="0"/>
                <a:ea typeface="Calibri" panose="020F0502020204030204" pitchFamily="34" charset="0"/>
                <a:cs typeface="Times New Roman" panose="02020603050405020304" pitchFamily="18" charset="0"/>
              </a:rPr>
              <a:t> to city councils</a:t>
            </a: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baseline="0" dirty="0">
                <a:effectLst/>
                <a:latin typeface="Helvetica" panose="020B0604020202020204" pitchFamily="34" charset="0"/>
                <a:ea typeface="Calibri" panose="020F0502020204030204" pitchFamily="34" charset="0"/>
                <a:cs typeface="Times New Roman" panose="02020603050405020304" pitchFamily="18" charset="0"/>
              </a:rPr>
              <a:t>As such, we need to treat certain elected officials as persuadable voters-– but first we need to win their support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B909D58-CE17-5F49-889D-9F08C930C319}" type="slidenum">
              <a:rPr lang="en-US" smtClean="0"/>
              <a:t>19</a:t>
            </a:fld>
            <a:endParaRPr lang="en-US"/>
          </a:p>
        </p:txBody>
      </p:sp>
    </p:spTree>
    <p:extLst>
      <p:ext uri="{BB962C8B-B14F-4D97-AF65-F5344CB8AC3E}">
        <p14:creationId xmlns:p14="http://schemas.microsoft.com/office/powerpoint/2010/main" val="187015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We have to appeal to their motivations. What might some of their motivations 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[Lead the participants in a popcorn discussion about what kinds of things elected officials might be motivated by. Write their ideas in a list on butcher paper/white board at the front of the room. Steer them in the right direction. Below are a few ideas of the kind of track they should be 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600"/>
              </a:spcAft>
              <a:buFont typeface="Wingdings" panose="05000000000000000000" pitchFamily="2"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Desire to be in the mainstream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600"/>
              </a:spcAft>
              <a:buFont typeface="Wingdings" panose="05000000000000000000" pitchFamily="2"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Desire to be liked by constituents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600"/>
              </a:spcAft>
              <a:buFont typeface="Wingdings" panose="05000000000000000000" pitchFamily="2"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Desire to hold higher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600"/>
              </a:spcAft>
              <a:buFont typeface="Wingdings" panose="05000000000000000000" pitchFamily="2"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Desire to stand up for strongly held beliefs.]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These are all great ideas. Now, imagine I’m a state senator and I am particularly motivated by [use an idea from the board], what do I need to be </a:t>
            </a:r>
            <a:r>
              <a:rPr lang="en-US" sz="1800" i="1" dirty="0">
                <a:effectLst/>
                <a:latin typeface="Helvetica" panose="020B0604020202020204" pitchFamily="34" charset="0"/>
                <a:ea typeface="Calibri" panose="020F0502020204030204" pitchFamily="34" charset="0"/>
                <a:cs typeface="Times New Roman" panose="02020603050405020304" pitchFamily="18" charset="0"/>
              </a:rPr>
              <a:t>convinced of</a:t>
            </a:r>
            <a:r>
              <a:rPr lang="en-US" sz="1800" dirty="0">
                <a:effectLst/>
                <a:latin typeface="Helvetica" panose="020B0604020202020204" pitchFamily="34" charset="0"/>
                <a:ea typeface="Calibri" panose="020F0502020204030204" pitchFamily="34" charset="0"/>
                <a:cs typeface="Times New Roman" panose="02020603050405020304" pitchFamily="18" charset="0"/>
              </a:rPr>
              <a:t> in order to take the stance you want me to take?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[Ask participants for their ideas on this, and take a few comments before revealing the answer. Acknowledge those who were on the right track.]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That’s right – I need to be convinced that taking the stance you want me to take can actually give me that thing that I want.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800" dirty="0">
                <a:effectLst/>
                <a:latin typeface="Helvetica" panose="020B0604020202020204" pitchFamily="34" charset="0"/>
                <a:ea typeface="Calibri" panose="020F0502020204030204" pitchFamily="34" charset="0"/>
                <a:cs typeface="Times New Roman" panose="02020603050405020304" pitchFamily="18" charset="0"/>
              </a:rPr>
              <a:t>And an effective issue campaign is going to create a bunch of different avenues for communicating that point to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20</a:t>
            </a:fld>
            <a:endParaRPr lang="en-US"/>
          </a:p>
        </p:txBody>
      </p:sp>
    </p:spTree>
    <p:extLst>
      <p:ext uri="{BB962C8B-B14F-4D97-AF65-F5344CB8AC3E}">
        <p14:creationId xmlns:p14="http://schemas.microsoft.com/office/powerpoint/2010/main" val="36635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In order to demonstrate this, I want you to visualize something with me. Imagine I’m a state senator, and I serve in a state that is often mocked nationally as “backward,” which a number of national businesses have threatened to boycott.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There is a bill on marriage equality coming up for a vote in the state legislature.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I’m a moderate state senator, 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I’ve never made any public statements on this topic.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 also ran as a pro-business candidate, and I promised to work hard to restore my state’s positive image,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In order to attract businesses and tourism.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 also serve a district that is made up of 45% Republicans, 40% Democrats, and 15% Independents.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21</a:t>
            </a:fld>
            <a:endParaRPr lang="en-US"/>
          </a:p>
        </p:txBody>
      </p:sp>
    </p:spTree>
    <p:extLst>
      <p:ext uri="{BB962C8B-B14F-4D97-AF65-F5344CB8AC3E}">
        <p14:creationId xmlns:p14="http://schemas.microsoft.com/office/powerpoint/2010/main" val="181334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 day before the vote, I wake up in the morning and read the newspaper. There, I see a Letter to the Editor titled “Senator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Mandez</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Marriage Equality will put our state on the right side of history,” where the writer identifies herself as an Independent voter from my district.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22</a:t>
            </a:fld>
            <a:endParaRPr lang="en-US"/>
          </a:p>
        </p:txBody>
      </p:sp>
    </p:spTree>
    <p:extLst>
      <p:ext uri="{BB962C8B-B14F-4D97-AF65-F5344CB8AC3E}">
        <p14:creationId xmlns:p14="http://schemas.microsoft.com/office/powerpoint/2010/main" val="94005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Then, he goes into his office, where</a:t>
            </a:r>
            <a:r>
              <a:rPr lang="en-US" sz="1200" baseline="0" dirty="0">
                <a:effectLst/>
                <a:latin typeface="Arial" panose="020B0604020202020204" pitchFamily="34" charset="0"/>
                <a:ea typeface="Calibri" panose="020F0502020204030204" pitchFamily="34" charset="0"/>
              </a:rPr>
              <a:t> he</a:t>
            </a:r>
            <a:r>
              <a:rPr lang="en-US" sz="1200" dirty="0">
                <a:effectLst/>
                <a:latin typeface="Arial" panose="020B0604020202020204" pitchFamily="34" charset="0"/>
                <a:ea typeface="Calibri" panose="020F0502020204030204" pitchFamily="34" charset="0"/>
              </a:rPr>
              <a:t> gets a morning briefing from his staff. In that briefing, they tell him that yesterday, our office got 245 calls from constituents, with 184 of them in support of marriage equality.</a:t>
            </a:r>
            <a:endParaRPr lang="en-US" dirty="0"/>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23</a:t>
            </a:fld>
            <a:endParaRPr lang="en-US"/>
          </a:p>
        </p:txBody>
      </p:sp>
    </p:spTree>
    <p:extLst>
      <p:ext uri="{BB962C8B-B14F-4D97-AF65-F5344CB8AC3E}">
        <p14:creationId xmlns:p14="http://schemas.microsoft.com/office/powerpoint/2010/main" val="19078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They also tell me that my Facebook page has been flooded by comments urging me to vote yes on the bill because it will help my state’s economy, with no “anti” comments. I’ve also received 56 @mentions on twitter about the topic, with 48 of them showing a picture of me arm in arm with a very conservative state senator who frequently makes national news for backwards and regressive remarks, asking if I will side with him or with the people.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equality.</a:t>
            </a:r>
            <a:endParaRPr lang="en-US" dirty="0"/>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24</a:t>
            </a:fld>
            <a:endParaRPr lang="en-US"/>
          </a:p>
        </p:txBody>
      </p:sp>
    </p:spTree>
    <p:extLst>
      <p:ext uri="{BB962C8B-B14F-4D97-AF65-F5344CB8AC3E}">
        <p14:creationId xmlns:p14="http://schemas.microsoft.com/office/powerpoint/2010/main" val="207135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36500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Then, I leave my office to go to a meeting with a constituent group, and as I’m leaving, I see about a dozen demonstrators outside my office chanting “We want equality, it’s good for the economy!” and there is a local news van pulling up to the curb.</a:t>
            </a:r>
            <a:endParaRPr lang="en-US" dirty="0"/>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25</a:t>
            </a:fld>
            <a:endParaRPr lang="en-US"/>
          </a:p>
        </p:txBody>
      </p:sp>
    </p:spTree>
    <p:extLst>
      <p:ext uri="{BB962C8B-B14F-4D97-AF65-F5344CB8AC3E}">
        <p14:creationId xmlns:p14="http://schemas.microsoft.com/office/powerpoint/2010/main" val="1513515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And then that night when I go home, I see this group in the background on the nightly news. In the foreground, there’s a local business owner giving an interview, citing a statistic that passing marriage equality would bring jobs to my state and that is why he hopes I will vote yes on the bill.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26</a:t>
            </a:fld>
            <a:endParaRPr lang="en-US"/>
          </a:p>
        </p:txBody>
      </p:sp>
    </p:spTree>
    <p:extLst>
      <p:ext uri="{BB962C8B-B14F-4D97-AF65-F5344CB8AC3E}">
        <p14:creationId xmlns:p14="http://schemas.microsoft.com/office/powerpoint/2010/main" val="197441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So throughout my day, I have taken in all this data that tells me independent voters support marriage equality, that the majority of my constituents want me to support marriage equality, that marriage equality will help local businesses and the economy, and that the best thing I can do to maintain my image as a mainstream, pro-business moderate is to support it.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I’d like to pose a question to you: HOW did that information make it onto my radar? [Call on a few participants to share their thoughts.]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That’s right – it didn’t happen on accident. It came onto my radar because of the issue organizers out there who worked really hard to make sure that the slice of reality I am experiencing throughout my day actually MATCHES with that bigger picture reality of my district. If the issue organizers in support of marriage equality had stayed quiet, then the issue organizers AGAINST marriage equality would have filled that space with deceptive messages to convince me the best thing I can do to maintain my image as a mainstream, pro-business moderate is to vote against 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Ecosystem metaphor: </a:t>
            </a:r>
            <a:r>
              <a:rPr lang="en-US" sz="1200" dirty="0">
                <a:effectLst/>
                <a:latin typeface="Arial" panose="020B0604020202020204" pitchFamily="34" charset="0"/>
                <a:ea typeface="Calibri" panose="020F0502020204030204" pitchFamily="34" charset="0"/>
                <a:cs typeface="Times New Roman" panose="02020603050405020304" pitchFamily="18" charset="0"/>
              </a:rPr>
              <a:t>We call that slice of reality surrounding an elected official an “ecosystem.” It’s all about creating the conditions for the outcome that you want. So if you think about a fruit tree as an example: a tree needs a lot of different conditions to line up in order for it to grow and produce a fruit. It needs the right amount of sunlight and water, and needs the right kind of nutrients in the soil – and it needs all of those things in tandem with one another. Even if it gets PLENTY of water, but no sunlight and the wrong soil, it won’t grow. Even if that water was the best, most perfectly pH balanced water out there.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B909D58-CE17-5F49-889D-9F08C930C319}" type="slidenum">
              <a:rPr lang="en-US" smtClean="0"/>
              <a:t>27</a:t>
            </a:fld>
            <a:endParaRPr lang="en-US"/>
          </a:p>
        </p:txBody>
      </p:sp>
    </p:spTree>
    <p:extLst>
      <p:ext uri="{BB962C8B-B14F-4D97-AF65-F5344CB8AC3E}">
        <p14:creationId xmlns:p14="http://schemas.microsoft.com/office/powerpoint/2010/main" val="528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In order to demonstrate this, I want you to visualize something with me. Imagine I’m a state senator, and I serve in a state that is often mocked nationally as “backward,” which a number of national businesses have threatened to boycott.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There is a bill on marriage equality coming up for a vote in the state legislature.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I’m a moderate state senator, 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I’ve never made any public statements on this topic.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 also ran as a pro-business candidate, and I promised to work hard to restore my state’s positive image,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In order to attract businesses and tourism.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I also serve a district that is made up of 45% Republicans, 40% Democrats, and 15% Independents.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28</a:t>
            </a:fld>
            <a:endParaRPr lang="en-US"/>
          </a:p>
        </p:txBody>
      </p:sp>
    </p:spTree>
    <p:extLst>
      <p:ext uri="{BB962C8B-B14F-4D97-AF65-F5344CB8AC3E}">
        <p14:creationId xmlns:p14="http://schemas.microsoft.com/office/powerpoint/2010/main" val="1758453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Lst>
            </a:pPr>
            <a:r>
              <a:rPr lang="en-US" sz="1200" dirty="0">
                <a:effectLst/>
                <a:latin typeface="Arial" panose="020B0604020202020204" pitchFamily="34" charset="0"/>
                <a:ea typeface="Calibri" panose="020F0502020204030204" pitchFamily="34" charset="0"/>
                <a:cs typeface="Times New Roman" panose="02020603050405020304" pitchFamily="18" charset="0"/>
              </a:rPr>
              <a:t>We can’t just count on one of these methods of communicating to our elected officials if we are going to create an effective issue ecosystem. It can’t be JUST Letters to the Editor in the local newspaper, or JUST Facebook comments. It has to be a combination of things that keep popping up onto the elected official’s radar on an ongoing basis.</a:t>
            </a:r>
          </a:p>
          <a:p>
            <a:endParaRPr lang="en-US" dirty="0"/>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29</a:t>
            </a:fld>
            <a:endParaRPr lang="en-US"/>
          </a:p>
        </p:txBody>
      </p:sp>
    </p:spTree>
    <p:extLst>
      <p:ext uri="{BB962C8B-B14F-4D97-AF65-F5344CB8AC3E}">
        <p14:creationId xmlns:p14="http://schemas.microsoft.com/office/powerpoint/2010/main" val="1137498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As an OFA volunteer, you are going to contribute to the ecosystem. You can’t create the whole ecosystem on your own – it’s going to take a whole coalition of folks to do that. But you will contribute to the issue ecosystem around a Decision Maker.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30</a:t>
            </a:fld>
            <a:endParaRPr lang="en-US"/>
          </a:p>
        </p:txBody>
      </p:sp>
    </p:spTree>
    <p:extLst>
      <p:ext uri="{BB962C8B-B14F-4D97-AF65-F5344CB8AC3E}">
        <p14:creationId xmlns:p14="http://schemas.microsoft.com/office/powerpoint/2010/main" val="206726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31</a:t>
            </a:fld>
            <a:endParaRPr lang="en-US"/>
          </a:p>
        </p:txBody>
      </p:sp>
    </p:spTree>
    <p:extLst>
      <p:ext uri="{BB962C8B-B14F-4D97-AF65-F5344CB8AC3E}">
        <p14:creationId xmlns:p14="http://schemas.microsoft.com/office/powerpoint/2010/main" val="1800811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32</a:t>
            </a:fld>
            <a:endParaRPr lang="en-US"/>
          </a:p>
        </p:txBody>
      </p:sp>
    </p:spTree>
    <p:extLst>
      <p:ext uri="{BB962C8B-B14F-4D97-AF65-F5344CB8AC3E}">
        <p14:creationId xmlns:p14="http://schemas.microsoft.com/office/powerpoint/2010/main" val="2108180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33</a:t>
            </a:fld>
            <a:endParaRPr lang="en-US"/>
          </a:p>
        </p:txBody>
      </p:sp>
    </p:spTree>
    <p:extLst>
      <p:ext uri="{BB962C8B-B14F-4D97-AF65-F5344CB8AC3E}">
        <p14:creationId xmlns:p14="http://schemas.microsoft.com/office/powerpoint/2010/main" val="89899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35</a:t>
            </a:fld>
            <a:endParaRPr lang="en-US"/>
          </a:p>
        </p:txBody>
      </p:sp>
    </p:spTree>
    <p:extLst>
      <p:ext uri="{BB962C8B-B14F-4D97-AF65-F5344CB8AC3E}">
        <p14:creationId xmlns:p14="http://schemas.microsoft.com/office/powerpoint/2010/main" val="8210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31376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36</a:t>
            </a:fld>
            <a:endParaRPr lang="en-US"/>
          </a:p>
        </p:txBody>
      </p:sp>
    </p:spTree>
    <p:extLst>
      <p:ext uri="{BB962C8B-B14F-4D97-AF65-F5344CB8AC3E}">
        <p14:creationId xmlns:p14="http://schemas.microsoft.com/office/powerpoint/2010/main" val="1158022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37</a:t>
            </a:fld>
            <a:endParaRPr lang="en-US"/>
          </a:p>
        </p:txBody>
      </p:sp>
    </p:spTree>
    <p:extLst>
      <p:ext uri="{BB962C8B-B14F-4D97-AF65-F5344CB8AC3E}">
        <p14:creationId xmlns:p14="http://schemas.microsoft.com/office/powerpoint/2010/main" val="812866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38</a:t>
            </a:fld>
            <a:endParaRPr lang="en-US"/>
          </a:p>
        </p:txBody>
      </p:sp>
    </p:spTree>
    <p:extLst>
      <p:ext uri="{BB962C8B-B14F-4D97-AF65-F5344CB8AC3E}">
        <p14:creationId xmlns:p14="http://schemas.microsoft.com/office/powerpoint/2010/main" val="154147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40</a:t>
            </a:fld>
            <a:endParaRPr lang="en-US"/>
          </a:p>
        </p:txBody>
      </p:sp>
    </p:spTree>
    <p:extLst>
      <p:ext uri="{BB962C8B-B14F-4D97-AF65-F5344CB8AC3E}">
        <p14:creationId xmlns:p14="http://schemas.microsoft.com/office/powerpoint/2010/main" val="866931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41</a:t>
            </a:fld>
            <a:endParaRPr lang="en-US"/>
          </a:p>
        </p:txBody>
      </p:sp>
    </p:spTree>
    <p:extLst>
      <p:ext uri="{BB962C8B-B14F-4D97-AF65-F5344CB8AC3E}">
        <p14:creationId xmlns:p14="http://schemas.microsoft.com/office/powerpoint/2010/main" val="161238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42</a:t>
            </a:fld>
            <a:endParaRPr lang="en-US"/>
          </a:p>
        </p:txBody>
      </p:sp>
    </p:spTree>
    <p:extLst>
      <p:ext uri="{BB962C8B-B14F-4D97-AF65-F5344CB8AC3E}">
        <p14:creationId xmlns:p14="http://schemas.microsoft.com/office/powerpoint/2010/main" val="510874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43</a:t>
            </a:fld>
            <a:endParaRPr lang="en-US"/>
          </a:p>
        </p:txBody>
      </p:sp>
    </p:spTree>
    <p:extLst>
      <p:ext uri="{BB962C8B-B14F-4D97-AF65-F5344CB8AC3E}">
        <p14:creationId xmlns:p14="http://schemas.microsoft.com/office/powerpoint/2010/main" val="1044544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44</a:t>
            </a:fld>
            <a:endParaRPr lang="en-US"/>
          </a:p>
        </p:txBody>
      </p:sp>
    </p:spTree>
    <p:extLst>
      <p:ext uri="{BB962C8B-B14F-4D97-AF65-F5344CB8AC3E}">
        <p14:creationId xmlns:p14="http://schemas.microsoft.com/office/powerpoint/2010/main" val="2143237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45</a:t>
            </a:fld>
            <a:endParaRPr lang="en-US"/>
          </a:p>
        </p:txBody>
      </p:sp>
    </p:spTree>
    <p:extLst>
      <p:ext uri="{BB962C8B-B14F-4D97-AF65-F5344CB8AC3E}">
        <p14:creationId xmlns:p14="http://schemas.microsoft.com/office/powerpoint/2010/main" val="1232194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46</a:t>
            </a:fld>
            <a:endParaRPr lang="en-US"/>
          </a:p>
        </p:txBody>
      </p:sp>
    </p:spTree>
    <p:extLst>
      <p:ext uri="{BB962C8B-B14F-4D97-AF65-F5344CB8AC3E}">
        <p14:creationId xmlns:p14="http://schemas.microsoft.com/office/powerpoint/2010/main" val="203198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66955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47</a:t>
            </a:fld>
            <a:endParaRPr lang="en-US"/>
          </a:p>
        </p:txBody>
      </p:sp>
    </p:spTree>
    <p:extLst>
      <p:ext uri="{BB962C8B-B14F-4D97-AF65-F5344CB8AC3E}">
        <p14:creationId xmlns:p14="http://schemas.microsoft.com/office/powerpoint/2010/main" val="2086946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48</a:t>
            </a:fld>
            <a:endParaRPr lang="en-US"/>
          </a:p>
        </p:txBody>
      </p:sp>
    </p:spTree>
    <p:extLst>
      <p:ext uri="{BB962C8B-B14F-4D97-AF65-F5344CB8AC3E}">
        <p14:creationId xmlns:p14="http://schemas.microsoft.com/office/powerpoint/2010/main" val="1330976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49</a:t>
            </a:fld>
            <a:endParaRPr lang="en-US"/>
          </a:p>
        </p:txBody>
      </p:sp>
    </p:spTree>
    <p:extLst>
      <p:ext uri="{BB962C8B-B14F-4D97-AF65-F5344CB8AC3E}">
        <p14:creationId xmlns:p14="http://schemas.microsoft.com/office/powerpoint/2010/main" val="766546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50</a:t>
            </a:fld>
            <a:endParaRPr lang="en-US"/>
          </a:p>
        </p:txBody>
      </p:sp>
    </p:spTree>
    <p:extLst>
      <p:ext uri="{BB962C8B-B14F-4D97-AF65-F5344CB8AC3E}">
        <p14:creationId xmlns:p14="http://schemas.microsoft.com/office/powerpoint/2010/main" val="573410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51</a:t>
            </a:fld>
            <a:endParaRPr lang="en-US"/>
          </a:p>
        </p:txBody>
      </p:sp>
    </p:spTree>
    <p:extLst>
      <p:ext uri="{BB962C8B-B14F-4D97-AF65-F5344CB8AC3E}">
        <p14:creationId xmlns:p14="http://schemas.microsoft.com/office/powerpoint/2010/main" val="120884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34983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40289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54</a:t>
            </a:fld>
            <a:endParaRPr lang="en-US"/>
          </a:p>
        </p:txBody>
      </p:sp>
    </p:spTree>
    <p:extLst>
      <p:ext uri="{BB962C8B-B14F-4D97-AF65-F5344CB8AC3E}">
        <p14:creationId xmlns:p14="http://schemas.microsoft.com/office/powerpoint/2010/main" val="135007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5</a:t>
            </a:fld>
            <a:endParaRPr lang="en-US"/>
          </a:p>
        </p:txBody>
      </p:sp>
    </p:spTree>
    <p:extLst>
      <p:ext uri="{BB962C8B-B14F-4D97-AF65-F5344CB8AC3E}">
        <p14:creationId xmlns:p14="http://schemas.microsoft.com/office/powerpoint/2010/main" val="180419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932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5021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12</a:t>
            </a:fld>
            <a:endParaRPr lang="en-US"/>
          </a:p>
        </p:txBody>
      </p:sp>
    </p:spTree>
    <p:extLst>
      <p:ext uri="{BB962C8B-B14F-4D97-AF65-F5344CB8AC3E}">
        <p14:creationId xmlns:p14="http://schemas.microsoft.com/office/powerpoint/2010/main" val="178472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00:07</a:t>
            </a:r>
            <a:r>
              <a:rPr lang="en-US" b="1" baseline="0" dirty="0"/>
              <a:t> – 00:09 [2 min] – Ashley </a:t>
            </a:r>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Present core goals of the Fellowship program. </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Today you are standing on the shoulders of giants – some of those giants are in the room today.</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Fellowship program you will run has two core goals:</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Coach and train new organizers – the program identifies people who want to earn introductory level organizing skills. Throughout the program they learn tactics and strategies to organize effectively. Many Fellows go on to organize as volunteer leaders with OFA or other organizations. Others become professional organizers. Regardless of where they go next, the program gives them a broad view of organizing. </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The second goal is to grow and support chapter structure. If the day after the program ends  the fellows are not part of your chapter, or they did not help the chapter meet its goals, then the program failed to meet an important goal. Today you will focus a lot on how to make sure you are running a program that not only trains high quality Fellows, but also helps your chapter meet its goals.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13</a:t>
            </a:fld>
            <a:endParaRPr lang="en-US"/>
          </a:p>
        </p:txBody>
      </p:sp>
    </p:spTree>
    <p:extLst>
      <p:ext uri="{BB962C8B-B14F-4D97-AF65-F5344CB8AC3E}">
        <p14:creationId xmlns:p14="http://schemas.microsoft.com/office/powerpoint/2010/main" val="213825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495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6251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48699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0663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85720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21002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1738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5200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126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59007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11411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3040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docs.google.com/spreadsheets/d/13XNqUTflioSlkxMCAV9ML98pG8zj-7_uYBQ6YzjJKws/edit#gid=1496810796"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 y="1135552"/>
            <a:ext cx="12192000" cy="2400657"/>
          </a:xfrm>
          <a:prstGeom prst="rect">
            <a:avLst/>
          </a:prstGeom>
          <a:noFill/>
        </p:spPr>
        <p:txBody>
          <a:bodyPr wrap="square" rtlCol="0">
            <a:spAutoFit/>
          </a:bodyPr>
          <a:lstStyle/>
          <a:p>
            <a:pPr algn="ctr"/>
            <a:r>
              <a:rPr lang="en-US" sz="15000" b="1" dirty="0">
                <a:solidFill>
                  <a:srgbClr val="FFFFFF"/>
                </a:solidFill>
                <a:latin typeface="Gilroy ExtraBold" charset="0"/>
                <a:ea typeface="Gilroy ExtraBold" charset="0"/>
                <a:cs typeface="Gilroy ExtraBold" charset="0"/>
              </a:rPr>
              <a:t>Welcome</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Rectangle 3"/>
          <p:cNvSpPr/>
          <p:nvPr/>
        </p:nvSpPr>
        <p:spPr>
          <a:xfrm>
            <a:off x="1632470" y="3320765"/>
            <a:ext cx="8927059" cy="430887"/>
          </a:xfrm>
          <a:prstGeom prst="rect">
            <a:avLst/>
          </a:prstGeom>
        </p:spPr>
        <p:txBody>
          <a:bodyPr wrap="square" lIns="0" tIns="0" rIns="0" bIns="0" anchor="t">
            <a:spAutoFit/>
          </a:bodyPr>
          <a:lstStyle/>
          <a:p>
            <a:pPr algn="ctr"/>
            <a:r>
              <a:rPr lang="en-US" sz="2800" b="1" dirty="0">
                <a:solidFill>
                  <a:srgbClr val="00B3DC"/>
                </a:solidFill>
                <a:latin typeface="Gilroy ExtraBold" charset="0"/>
                <a:ea typeface="Gilroy ExtraBold" charset="0"/>
                <a:cs typeface="Gilroy ExtraBold" charset="0"/>
              </a:rPr>
              <a:t> Fall 2017 Campus Organizing Academy</a:t>
            </a:r>
          </a:p>
        </p:txBody>
      </p:sp>
      <p:sp>
        <p:nvSpPr>
          <p:cNvPr id="2" name="Rectangle 1"/>
          <p:cNvSpPr/>
          <p:nvPr/>
        </p:nvSpPr>
        <p:spPr>
          <a:xfrm>
            <a:off x="1998564" y="5105764"/>
            <a:ext cx="8194872" cy="584775"/>
          </a:xfrm>
          <a:prstGeom prst="rect">
            <a:avLst/>
          </a:prstGeom>
        </p:spPr>
        <p:txBody>
          <a:bodyPr wrap="none">
            <a:spAutoFit/>
          </a:bodyPr>
          <a:lstStyle/>
          <a:p>
            <a:pPr algn="ctr"/>
            <a:r>
              <a:rPr lang="en-US" sz="3200" b="1" dirty="0">
                <a:solidFill>
                  <a:srgbClr val="FFFFFF"/>
                </a:solidFill>
                <a:latin typeface="Gilroy ExtraBold" charset="0"/>
                <a:ea typeface="Gilroy ExtraBold" charset="0"/>
                <a:cs typeface="Gilroy ExtraBold" charset="0"/>
              </a:rPr>
              <a:t>We’ll get started at 8:00 pm Eastern Time</a:t>
            </a:r>
          </a:p>
        </p:txBody>
      </p:sp>
      <p:pic>
        <p:nvPicPr>
          <p:cNvPr id="6" name="Picture 5" descr="A drawing of a face&#10;&#10;Description automatically generated">
            <a:extLst>
              <a:ext uri="{FF2B5EF4-FFF2-40B4-BE49-F238E27FC236}">
                <a16:creationId xmlns:a16="http://schemas.microsoft.com/office/drawing/2014/main" id="{05838A1D-7C7D-C741-883D-0C339828F20E}"/>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6009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921168"/>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Tackling Tactics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93732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696827" y="1536174"/>
            <a:ext cx="8798346" cy="3785652"/>
          </a:xfrm>
          <a:prstGeom prst="rect">
            <a:avLst/>
          </a:prstGeom>
          <a:noFill/>
        </p:spPr>
        <p:txBody>
          <a:bodyPr wrap="square" rtlCol="0">
            <a:spAutoFit/>
          </a:bodyPr>
          <a:lstStyle/>
          <a:p>
            <a:pPr defTabSz="457200">
              <a:lnSpc>
                <a:spcPct val="80000"/>
              </a:lnSpc>
            </a:pPr>
            <a:r>
              <a:rPr lang="en-US" sz="6000" b="1" dirty="0">
                <a:solidFill>
                  <a:srgbClr val="00B3DC"/>
                </a:solidFill>
                <a:latin typeface="Gilroy ExtraBold" charset="0"/>
                <a:ea typeface="Gilroy ExtraBold" charset="0"/>
                <a:cs typeface="Gilroy ExtraBold" charset="0"/>
              </a:rPr>
              <a:t>Tactics </a:t>
            </a:r>
            <a:r>
              <a:rPr lang="en-US" sz="6000" b="1" dirty="0">
                <a:solidFill>
                  <a:prstClr val="white"/>
                </a:solidFill>
                <a:latin typeface="Gilroy ExtraBold" charset="0"/>
                <a:ea typeface="Gilroy ExtraBold" charset="0"/>
                <a:cs typeface="Gilroy ExtraBold" charset="0"/>
              </a:rPr>
              <a:t>are the actions you take to get you to your goal. They always </a:t>
            </a:r>
            <a:r>
              <a:rPr lang="en-US" sz="6000" b="1" dirty="0">
                <a:solidFill>
                  <a:schemeClr val="tx2"/>
                </a:solidFill>
                <a:latin typeface="Gilroy ExtraBold" charset="0"/>
                <a:ea typeface="Gilroy ExtraBold" charset="0"/>
                <a:cs typeface="Gilroy ExtraBold" charset="0"/>
              </a:rPr>
              <a:t>follow the roadmap laid out by your strategy. </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4851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52522"/>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chemeClr val="bg1"/>
                </a:solidFill>
                <a:latin typeface="Gilroy ExtraBold" charset="0"/>
                <a:ea typeface="Gilroy ExtraBold" charset="0"/>
                <a:cs typeface="Gilroy ExtraBold" charset="0"/>
              </a:rPr>
              <a:t>What are some effective organizing tactics?</a:t>
            </a:r>
          </a:p>
        </p:txBody>
      </p:sp>
      <p:sp>
        <p:nvSpPr>
          <p:cNvPr id="15" name="TextBox 14">
            <a:hlinkClick r:id="rId3"/>
          </p:cNvPr>
          <p:cNvSpPr txBox="1"/>
          <p:nvPr/>
        </p:nvSpPr>
        <p:spPr>
          <a:xfrm>
            <a:off x="0" y="5038547"/>
            <a:ext cx="12192000"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a:t>
            </a:r>
            <a:r>
              <a:rPr lang="en-US" sz="2500">
                <a:solidFill>
                  <a:schemeClr val="bg2">
                    <a:lumMod val="25000"/>
                  </a:schemeClr>
                </a:solidFill>
                <a:latin typeface="Source Sans Pro" charset="0"/>
                <a:ea typeface="Source Sans Pro" charset="0"/>
                <a:cs typeface="Source Sans Pro" charset="0"/>
              </a:rPr>
              <a:t>chat box or raise your hand</a:t>
            </a:r>
            <a:endParaRPr lang="en-US" sz="2500" dirty="0">
              <a:solidFill>
                <a:srgbClr val="ED5340"/>
              </a:solidFill>
              <a:latin typeface="Source Sans Pro" charset="0"/>
              <a:ea typeface="Source Sans Pro" charset="0"/>
              <a:cs typeface="Source Sans Pro"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916" y="4452792"/>
            <a:ext cx="870168" cy="585755"/>
          </a:xfrm>
          <a:prstGeom prst="rect">
            <a:avLst/>
          </a:prstGeom>
        </p:spPr>
      </p:pic>
      <p:pic>
        <p:nvPicPr>
          <p:cNvPr id="10" name="Picture 9"/>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872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12043" y="2058872"/>
            <a:ext cx="3648243" cy="3416320"/>
          </a:xfrm>
          <a:prstGeom prst="rect">
            <a:avLst/>
          </a:prstGeom>
          <a:noFill/>
        </p:spPr>
        <p:txBody>
          <a:bodyPr wrap="square" rtlCol="0">
            <a:spAutoFit/>
          </a:bodyPr>
          <a:lstStyle/>
          <a:p>
            <a:r>
              <a:rPr lang="en-US" sz="2400" dirty="0">
                <a:latin typeface="Source Sans Pro" charset="0"/>
                <a:ea typeface="Source Sans Pro" charset="0"/>
                <a:cs typeface="Source Sans Pro" charset="0"/>
              </a:rPr>
              <a:t>Signature drives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Press conferences &amp; rallies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Town halls &amp; forums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Office visits &amp; phone calls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Digital organizing</a:t>
            </a:r>
          </a:p>
        </p:txBody>
      </p:sp>
      <p:sp>
        <p:nvSpPr>
          <p:cNvPr id="11" name="Oval 10"/>
          <p:cNvSpPr/>
          <p:nvPr/>
        </p:nvSpPr>
        <p:spPr>
          <a:xfrm>
            <a:off x="1666569" y="214384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2" name="Oval 11"/>
          <p:cNvSpPr/>
          <p:nvPr/>
        </p:nvSpPr>
        <p:spPr>
          <a:xfrm>
            <a:off x="1666568" y="290809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3" name="Oval 12"/>
          <p:cNvSpPr/>
          <p:nvPr/>
        </p:nvSpPr>
        <p:spPr>
          <a:xfrm>
            <a:off x="1666568" y="363345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6" name="TextBox 15"/>
          <p:cNvSpPr txBox="1"/>
          <p:nvPr/>
        </p:nvSpPr>
        <p:spPr>
          <a:xfrm>
            <a:off x="6711564" y="2058872"/>
            <a:ext cx="4355024"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Film screenings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Panel discussions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Community engagement events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Trainings &amp; house parties</a:t>
            </a:r>
          </a:p>
        </p:txBody>
      </p:sp>
      <p:sp>
        <p:nvSpPr>
          <p:cNvPr id="17" name="Oval 16"/>
          <p:cNvSpPr/>
          <p:nvPr/>
        </p:nvSpPr>
        <p:spPr>
          <a:xfrm>
            <a:off x="1666567" y="435880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8" name="Oval 17"/>
          <p:cNvSpPr/>
          <p:nvPr/>
        </p:nvSpPr>
        <p:spPr>
          <a:xfrm>
            <a:off x="1665590" y="5084163"/>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9" name="Oval 18"/>
          <p:cNvSpPr/>
          <p:nvPr/>
        </p:nvSpPr>
        <p:spPr>
          <a:xfrm>
            <a:off x="6367069" y="214384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6</a:t>
            </a:r>
          </a:p>
        </p:txBody>
      </p:sp>
      <p:sp>
        <p:nvSpPr>
          <p:cNvPr id="20" name="Oval 19"/>
          <p:cNvSpPr/>
          <p:nvPr/>
        </p:nvSpPr>
        <p:spPr>
          <a:xfrm>
            <a:off x="6367068" y="290809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7</a:t>
            </a:r>
          </a:p>
        </p:txBody>
      </p:sp>
      <p:sp>
        <p:nvSpPr>
          <p:cNvPr id="21" name="Oval 20"/>
          <p:cNvSpPr/>
          <p:nvPr/>
        </p:nvSpPr>
        <p:spPr>
          <a:xfrm>
            <a:off x="6367068" y="363345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8</a:t>
            </a:r>
          </a:p>
        </p:txBody>
      </p:sp>
      <p:sp>
        <p:nvSpPr>
          <p:cNvPr id="22" name="Oval 21"/>
          <p:cNvSpPr/>
          <p:nvPr/>
        </p:nvSpPr>
        <p:spPr>
          <a:xfrm>
            <a:off x="6367067" y="435880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9</a:t>
            </a:r>
          </a:p>
        </p:txBody>
      </p:sp>
      <p:sp>
        <p:nvSpPr>
          <p:cNvPr id="30" name="TextBox 29"/>
          <p:cNvSpPr txBox="1"/>
          <p:nvPr/>
        </p:nvSpPr>
        <p:spPr>
          <a:xfrm>
            <a:off x="2947942" y="678118"/>
            <a:ext cx="6196058" cy="861923"/>
          </a:xfrm>
          <a:prstGeom prst="rect">
            <a:avLst/>
          </a:prstGeom>
          <a:noFill/>
        </p:spPr>
        <p:txBody>
          <a:bodyPr wrap="square" rtlCol="0">
            <a:spAutoFit/>
          </a:bodyPr>
          <a:lstStyle/>
          <a:p>
            <a:pPr defTabSz="457200">
              <a:lnSpc>
                <a:spcPct val="80000"/>
              </a:lnSpc>
            </a:pPr>
            <a:r>
              <a:rPr lang="en-US" sz="6000" b="1" dirty="0">
                <a:solidFill>
                  <a:schemeClr val="tx2"/>
                </a:solidFill>
                <a:latin typeface="Gilroy ExtraBold" charset="0"/>
                <a:ea typeface="Gilroy ExtraBold" charset="0"/>
                <a:cs typeface="Gilroy ExtraBold" charset="0"/>
              </a:rPr>
              <a:t>Effective Tactics</a:t>
            </a:r>
          </a:p>
        </p:txBody>
      </p:sp>
      <p:pic>
        <p:nvPicPr>
          <p:cNvPr id="31" name="Picture 3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16586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1229394" y="3148886"/>
            <a:ext cx="2846260" cy="28386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Press</a:t>
            </a:r>
          </a:p>
        </p:txBody>
      </p:sp>
      <p:sp>
        <p:nvSpPr>
          <p:cNvPr id="7" name="Oval 6"/>
          <p:cNvSpPr>
            <a:spLocks noChangeAspect="1"/>
          </p:cNvSpPr>
          <p:nvPr/>
        </p:nvSpPr>
        <p:spPr>
          <a:xfrm>
            <a:off x="8016290" y="3148886"/>
            <a:ext cx="2846260" cy="28386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Directly</a:t>
            </a:r>
          </a:p>
        </p:txBody>
      </p:sp>
      <p:sp>
        <p:nvSpPr>
          <p:cNvPr id="8" name="TextBox 7"/>
          <p:cNvSpPr txBox="1"/>
          <p:nvPr/>
        </p:nvSpPr>
        <p:spPr>
          <a:xfrm>
            <a:off x="2947942" y="678118"/>
            <a:ext cx="6196058" cy="861923"/>
          </a:xfrm>
          <a:prstGeom prst="rect">
            <a:avLst/>
          </a:prstGeom>
          <a:noFill/>
        </p:spPr>
        <p:txBody>
          <a:bodyPr wrap="square" rtlCol="0">
            <a:spAutoFit/>
          </a:bodyPr>
          <a:lstStyle/>
          <a:p>
            <a:pPr defTabSz="457200">
              <a:lnSpc>
                <a:spcPct val="80000"/>
              </a:lnSpc>
            </a:pPr>
            <a:r>
              <a:rPr lang="en-US" sz="6000" b="1" dirty="0">
                <a:solidFill>
                  <a:schemeClr val="tx2"/>
                </a:solidFill>
                <a:latin typeface="Gilroy ExtraBold" charset="0"/>
                <a:ea typeface="Gilroy ExtraBold" charset="0"/>
                <a:cs typeface="Gilroy ExtraBold" charset="0"/>
              </a:rPr>
              <a:t>Effective Tactics</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Oval 5"/>
          <p:cNvSpPr>
            <a:spLocks noChangeAspect="1"/>
          </p:cNvSpPr>
          <p:nvPr/>
        </p:nvSpPr>
        <p:spPr>
          <a:xfrm>
            <a:off x="4622842" y="3148886"/>
            <a:ext cx="2846260" cy="28386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Online</a:t>
            </a:r>
          </a:p>
        </p:txBody>
      </p:sp>
      <p:sp>
        <p:nvSpPr>
          <p:cNvPr id="10" name="TextBox 9"/>
          <p:cNvSpPr txBox="1"/>
          <p:nvPr/>
        </p:nvSpPr>
        <p:spPr>
          <a:xfrm>
            <a:off x="840714" y="1472918"/>
            <a:ext cx="10410513" cy="523220"/>
          </a:xfrm>
          <a:prstGeom prst="rect">
            <a:avLst/>
          </a:prstGeom>
          <a:noFill/>
        </p:spPr>
        <p:txBody>
          <a:bodyPr wrap="square" rtlCol="0">
            <a:spAutoFit/>
          </a:bodyPr>
          <a:lstStyle/>
          <a:p>
            <a:pPr lvl="0" algn="ctr"/>
            <a:r>
              <a:rPr lang="en-US" sz="2800" b="1" dirty="0">
                <a:latin typeface="Source Sans Pro" charset="0"/>
                <a:ea typeface="Source Sans Pro" charset="0"/>
                <a:cs typeface="Source Sans Pro" charset="0"/>
              </a:rPr>
              <a:t>An effective tactic appeals to a decision maker’s motivations. </a:t>
            </a:r>
          </a:p>
        </p:txBody>
      </p:sp>
      <p:sp>
        <p:nvSpPr>
          <p:cNvPr id="11" name="TextBox 10"/>
          <p:cNvSpPr txBox="1"/>
          <p:nvPr/>
        </p:nvSpPr>
        <p:spPr>
          <a:xfrm>
            <a:off x="2046468" y="2492734"/>
            <a:ext cx="7999008" cy="461665"/>
          </a:xfrm>
          <a:prstGeom prst="rect">
            <a:avLst/>
          </a:prstGeom>
          <a:noFill/>
        </p:spPr>
        <p:txBody>
          <a:bodyPr wrap="square" rtlCol="0">
            <a:spAutoFit/>
          </a:bodyPr>
          <a:lstStyle/>
          <a:p>
            <a:pPr lvl="0" algn="ctr"/>
            <a:r>
              <a:rPr lang="en-US" sz="2400" dirty="0">
                <a:latin typeface="Source Sans Pro" charset="0"/>
                <a:ea typeface="Source Sans Pro" charset="0"/>
                <a:cs typeface="Source Sans Pro" charset="0"/>
              </a:rPr>
              <a:t>There are three ways to communicate with decision makers: </a:t>
            </a:r>
          </a:p>
        </p:txBody>
      </p:sp>
    </p:spTree>
    <p:extLst>
      <p:ext uri="{BB962C8B-B14F-4D97-AF65-F5344CB8AC3E}">
        <p14:creationId xmlns:p14="http://schemas.microsoft.com/office/powerpoint/2010/main" val="18105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878462"/>
            <a:ext cx="12192000" cy="1338828"/>
          </a:xfrm>
          <a:prstGeom prst="rect">
            <a:avLst/>
          </a:prstGeom>
          <a:noFill/>
        </p:spPr>
        <p:txBody>
          <a:bodyPr wrap="square" rtlCol="0">
            <a:spAutoFit/>
          </a:bodyPr>
          <a:lstStyle/>
          <a:p>
            <a:pPr algn="ctr">
              <a:lnSpc>
                <a:spcPct val="90000"/>
              </a:lnSpc>
            </a:pPr>
            <a:r>
              <a:rPr lang="en-US" sz="4500" b="1" dirty="0">
                <a:solidFill>
                  <a:srgbClr val="00B4DC"/>
                </a:solidFill>
                <a:latin typeface="Gilroy ExtraBold" charset="0"/>
                <a:ea typeface="Gilroy ExtraBold" charset="0"/>
                <a:cs typeface="Gilroy ExtraBold" charset="0"/>
              </a:rPr>
              <a:t>An issue ecosystem is the environment </a:t>
            </a:r>
          </a:p>
          <a:p>
            <a:pPr algn="ctr">
              <a:lnSpc>
                <a:spcPct val="90000"/>
              </a:lnSpc>
            </a:pPr>
            <a:r>
              <a:rPr lang="en-US" sz="4500" b="1" dirty="0">
                <a:solidFill>
                  <a:srgbClr val="00B4DC"/>
                </a:solidFill>
                <a:latin typeface="Gilroy ExtraBold" charset="0"/>
                <a:ea typeface="Gilroy ExtraBold" charset="0"/>
                <a:cs typeface="Gilroy ExtraBold" charset="0"/>
              </a:rPr>
              <a:t>surrounding a decision maker.</a:t>
            </a:r>
          </a:p>
        </p:txBody>
      </p:sp>
      <p:sp>
        <p:nvSpPr>
          <p:cNvPr id="18" name="TextBox 17"/>
          <p:cNvSpPr txBox="1"/>
          <p:nvPr/>
        </p:nvSpPr>
        <p:spPr>
          <a:xfrm>
            <a:off x="6366935" y="931353"/>
            <a:ext cx="184666" cy="369332"/>
          </a:xfrm>
          <a:prstGeom prst="rect">
            <a:avLst/>
          </a:prstGeom>
          <a:noFill/>
          <a:ln>
            <a:noFill/>
          </a:ln>
        </p:spPr>
        <p:txBody>
          <a:bodyPr wrap="none" rtlCol="0">
            <a:spAutoFit/>
          </a:bodyPr>
          <a:lstStyle/>
          <a:p>
            <a:endParaRPr lang="en-US"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717" y="3817061"/>
            <a:ext cx="1277958" cy="105065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642" y="3619338"/>
            <a:ext cx="1298161" cy="111631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522" y="3718726"/>
            <a:ext cx="1197138" cy="121734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611" y="3748042"/>
            <a:ext cx="1470471" cy="115871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353" y="3448829"/>
            <a:ext cx="1140519" cy="1517297"/>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1764" y="3651026"/>
            <a:ext cx="1151678" cy="1262803"/>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5816" y="3627043"/>
            <a:ext cx="1178807" cy="1130888"/>
          </a:xfrm>
          <a:prstGeom prst="rect">
            <a:avLst/>
          </a:prstGeom>
        </p:spPr>
      </p:pic>
    </p:spTree>
    <p:extLst>
      <p:ext uri="{BB962C8B-B14F-4D97-AF65-F5344CB8AC3E}">
        <p14:creationId xmlns:p14="http://schemas.microsoft.com/office/powerpoint/2010/main" val="91205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431674"/>
            <a:ext cx="7416800" cy="954107"/>
          </a:xfrm>
          <a:prstGeom prst="rect">
            <a:avLst/>
          </a:prstGeom>
          <a:noFill/>
        </p:spPr>
        <p:txBody>
          <a:bodyPr wrap="square" rtlCol="0">
            <a:spAutoFit/>
          </a:bodyPr>
          <a:lstStyle/>
          <a:p>
            <a:r>
              <a:rPr lang="en-US" sz="2800" dirty="0">
                <a:latin typeface="Source Sans Pro" charset="0"/>
                <a:ea typeface="Source Sans Pro" charset="0"/>
                <a:cs typeface="Source Sans Pro" charset="0"/>
              </a:rPr>
              <a:t>To create the conditions for decision makers to take action on the issue we care about.</a:t>
            </a:r>
          </a:p>
        </p:txBody>
      </p:sp>
      <p:sp>
        <p:nvSpPr>
          <p:cNvPr id="3" name="TextBox 2"/>
          <p:cNvSpPr txBox="1"/>
          <p:nvPr/>
        </p:nvSpPr>
        <p:spPr>
          <a:xfrm>
            <a:off x="1219200" y="2672311"/>
            <a:ext cx="10116393" cy="660437"/>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Our goal: </a:t>
            </a:r>
          </a:p>
        </p:txBody>
      </p:sp>
    </p:spTree>
    <p:extLst>
      <p:ext uri="{BB962C8B-B14F-4D97-AF65-F5344CB8AC3E}">
        <p14:creationId xmlns:p14="http://schemas.microsoft.com/office/powerpoint/2010/main" val="148274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921168"/>
            <a:ext cx="12192000" cy="1015663"/>
          </a:xfrm>
          <a:prstGeom prst="rect">
            <a:avLst/>
          </a:prstGeom>
          <a:noFill/>
        </p:spPr>
        <p:txBody>
          <a:bodyPr wrap="square" rtlCol="0">
            <a:spAutoFit/>
          </a:bodyPr>
          <a:lstStyle/>
          <a:p>
            <a:pPr algn="ctr"/>
            <a:r>
              <a:rPr lang="en-US" sz="6000" b="1">
                <a:solidFill>
                  <a:srgbClr val="FFFFFF"/>
                </a:solidFill>
                <a:latin typeface="Gilroy ExtraBold" charset="0"/>
                <a:ea typeface="Gilroy ExtraBold" charset="0"/>
                <a:cs typeface="Gilroy ExtraBold" charset="0"/>
              </a:rPr>
              <a:t>Case studies</a:t>
            </a:r>
            <a:endParaRPr lang="en-US" sz="6000" b="1" dirty="0">
              <a:solidFill>
                <a:srgbClr val="FFFFFF"/>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93903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66841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Persuading David Mendez</a:t>
            </a:r>
          </a:p>
        </p:txBody>
      </p:sp>
      <p:pic>
        <p:nvPicPr>
          <p:cNvPr id="4" name="Picture 3"/>
          <p:cNvPicPr>
            <a:picLocks noChangeAspect="1"/>
          </p:cNvPicPr>
          <p:nvPr/>
        </p:nvPicPr>
        <p:blipFill>
          <a:blip r:embed="rId3"/>
          <a:stretch>
            <a:fillRect/>
          </a:stretch>
        </p:blipFill>
        <p:spPr>
          <a:xfrm>
            <a:off x="8700489" y="1894415"/>
            <a:ext cx="2662454" cy="4189450"/>
          </a:xfrm>
          <a:prstGeom prst="rect">
            <a:avLst/>
          </a:prstGeom>
        </p:spPr>
      </p:pic>
      <p:sp>
        <p:nvSpPr>
          <p:cNvPr id="6" name="Rectangle 5"/>
          <p:cNvSpPr/>
          <p:nvPr/>
        </p:nvSpPr>
        <p:spPr>
          <a:xfrm>
            <a:off x="1085088" y="2227550"/>
            <a:ext cx="1353310" cy="444853"/>
          </a:xfrm>
          <a:prstGeom prst="rect">
            <a:avLst/>
          </a:prstGeom>
          <a:noFill/>
          <a:ln w="38100" cmpd="sng">
            <a:solidFill>
              <a:srgbClr val="344047"/>
            </a:solidFill>
          </a:ln>
        </p:spPr>
        <p:style>
          <a:lnRef idx="2">
            <a:schemeClr val="accent1">
              <a:shade val="50000"/>
            </a:schemeClr>
          </a:lnRef>
          <a:fillRef idx="1">
            <a:schemeClr val="accent1"/>
          </a:fillRef>
          <a:effectRef idx="0">
            <a:schemeClr val="accent1"/>
          </a:effectRef>
          <a:fontRef idx="minor">
            <a:schemeClr val="lt1"/>
          </a:fontRef>
        </p:style>
        <p:txBody>
          <a:bodyPr lIns="64291" tIns="6429" rIns="64291" bIns="6429" rtlCol="0" anchor="ctr"/>
          <a:lstStyle/>
          <a:p>
            <a:pPr marL="128583"/>
            <a:r>
              <a:rPr lang="en-US" sz="2000" dirty="0">
                <a:solidFill>
                  <a:schemeClr val="tx1"/>
                </a:solidFill>
                <a:latin typeface="Source Sans Pro" charset="0"/>
                <a:ea typeface="Source Sans Pro" charset="0"/>
                <a:cs typeface="Source Sans Pro" charset="0"/>
              </a:rPr>
              <a:t>Moderate</a:t>
            </a:r>
          </a:p>
        </p:txBody>
      </p:sp>
      <p:sp>
        <p:nvSpPr>
          <p:cNvPr id="8" name="Rectangle 7"/>
          <p:cNvSpPr/>
          <p:nvPr/>
        </p:nvSpPr>
        <p:spPr>
          <a:xfrm>
            <a:off x="1085086" y="2997132"/>
            <a:ext cx="3599207" cy="444853"/>
          </a:xfrm>
          <a:prstGeom prst="rect">
            <a:avLst/>
          </a:prstGeom>
          <a:noFill/>
          <a:ln w="38100" cmpd="sng">
            <a:solidFill>
              <a:srgbClr val="344047"/>
            </a:solidFill>
          </a:ln>
        </p:spPr>
        <p:style>
          <a:lnRef idx="2">
            <a:schemeClr val="accent1">
              <a:shade val="50000"/>
            </a:schemeClr>
          </a:lnRef>
          <a:fillRef idx="1">
            <a:schemeClr val="accent1"/>
          </a:fillRef>
          <a:effectRef idx="0">
            <a:schemeClr val="accent1"/>
          </a:effectRef>
          <a:fontRef idx="minor">
            <a:schemeClr val="lt1"/>
          </a:fontRef>
        </p:style>
        <p:txBody>
          <a:bodyPr lIns="64291" tIns="6429" rIns="64291" bIns="6429" rtlCol="0" anchor="ctr"/>
          <a:lstStyle/>
          <a:p>
            <a:pPr marL="128583"/>
            <a:r>
              <a:rPr lang="en-US" sz="2000" dirty="0">
                <a:solidFill>
                  <a:schemeClr val="tx1"/>
                </a:solidFill>
                <a:latin typeface="Source Sans Pro" charset="0"/>
                <a:ea typeface="Source Sans Pro" charset="0"/>
                <a:cs typeface="Source Sans Pro" charset="0"/>
              </a:rPr>
              <a:t>No previous public statements</a:t>
            </a:r>
          </a:p>
        </p:txBody>
      </p:sp>
      <p:sp>
        <p:nvSpPr>
          <p:cNvPr id="9" name="Rectangle 8"/>
          <p:cNvSpPr/>
          <p:nvPr/>
        </p:nvSpPr>
        <p:spPr>
          <a:xfrm>
            <a:off x="1085086" y="3766714"/>
            <a:ext cx="1770407" cy="444853"/>
          </a:xfrm>
          <a:prstGeom prst="rect">
            <a:avLst/>
          </a:prstGeom>
          <a:noFill/>
          <a:ln w="38100" cmpd="sng">
            <a:solidFill>
              <a:srgbClr val="344047"/>
            </a:solidFill>
          </a:ln>
        </p:spPr>
        <p:style>
          <a:lnRef idx="2">
            <a:schemeClr val="accent1">
              <a:shade val="50000"/>
            </a:schemeClr>
          </a:lnRef>
          <a:fillRef idx="1">
            <a:schemeClr val="accent1"/>
          </a:fillRef>
          <a:effectRef idx="0">
            <a:schemeClr val="accent1"/>
          </a:effectRef>
          <a:fontRef idx="minor">
            <a:schemeClr val="lt1"/>
          </a:fontRef>
        </p:style>
        <p:txBody>
          <a:bodyPr lIns="64291" tIns="6429" rIns="64291" bIns="6429" rtlCol="0" anchor="ctr"/>
          <a:lstStyle/>
          <a:p>
            <a:pPr marL="128583"/>
            <a:r>
              <a:rPr lang="en-US" sz="2000" dirty="0">
                <a:solidFill>
                  <a:schemeClr val="tx1"/>
                </a:solidFill>
                <a:latin typeface="Source Sans Pro" charset="0"/>
                <a:ea typeface="Source Sans Pro" charset="0"/>
                <a:cs typeface="Source Sans Pro" charset="0"/>
              </a:rPr>
              <a:t>Pro-business</a:t>
            </a:r>
          </a:p>
        </p:txBody>
      </p:sp>
      <p:sp>
        <p:nvSpPr>
          <p:cNvPr id="10" name="Rectangle 9"/>
          <p:cNvSpPr/>
          <p:nvPr/>
        </p:nvSpPr>
        <p:spPr>
          <a:xfrm>
            <a:off x="1085086" y="4536296"/>
            <a:ext cx="4561733" cy="444853"/>
          </a:xfrm>
          <a:prstGeom prst="rect">
            <a:avLst/>
          </a:prstGeom>
          <a:noFill/>
          <a:ln w="38100" cmpd="sng">
            <a:solidFill>
              <a:srgbClr val="344047"/>
            </a:solidFill>
          </a:ln>
        </p:spPr>
        <p:style>
          <a:lnRef idx="2">
            <a:schemeClr val="accent1">
              <a:shade val="50000"/>
            </a:schemeClr>
          </a:lnRef>
          <a:fillRef idx="1">
            <a:schemeClr val="accent1"/>
          </a:fillRef>
          <a:effectRef idx="0">
            <a:schemeClr val="accent1"/>
          </a:effectRef>
          <a:fontRef idx="minor">
            <a:schemeClr val="lt1"/>
          </a:fontRef>
        </p:style>
        <p:txBody>
          <a:bodyPr lIns="64291" tIns="6429" rIns="64291" bIns="6429" rtlCol="0" anchor="ctr"/>
          <a:lstStyle/>
          <a:p>
            <a:pPr marL="128583"/>
            <a:r>
              <a:rPr lang="en-US" sz="2000" dirty="0">
                <a:solidFill>
                  <a:schemeClr val="tx1"/>
                </a:solidFill>
                <a:latin typeface="Source Sans Pro" charset="0"/>
                <a:ea typeface="Source Sans Pro" charset="0"/>
                <a:cs typeface="Source Sans Pro" charset="0"/>
              </a:rPr>
              <a:t>Positive, mainstream image in the state</a:t>
            </a:r>
          </a:p>
        </p:txBody>
      </p:sp>
      <p:sp>
        <p:nvSpPr>
          <p:cNvPr id="11" name="Rectangle 10"/>
          <p:cNvSpPr/>
          <p:nvPr/>
        </p:nvSpPr>
        <p:spPr>
          <a:xfrm>
            <a:off x="1085087" y="5305878"/>
            <a:ext cx="4561732" cy="444853"/>
          </a:xfrm>
          <a:prstGeom prst="rect">
            <a:avLst/>
          </a:prstGeom>
          <a:noFill/>
          <a:ln w="38100" cmpd="sng">
            <a:solidFill>
              <a:srgbClr val="344047"/>
            </a:solidFill>
          </a:ln>
        </p:spPr>
        <p:style>
          <a:lnRef idx="2">
            <a:schemeClr val="accent1">
              <a:shade val="50000"/>
            </a:schemeClr>
          </a:lnRef>
          <a:fillRef idx="1">
            <a:schemeClr val="accent1"/>
          </a:fillRef>
          <a:effectRef idx="0">
            <a:schemeClr val="accent1"/>
          </a:effectRef>
          <a:fontRef idx="minor">
            <a:schemeClr val="lt1"/>
          </a:fontRef>
        </p:style>
        <p:txBody>
          <a:bodyPr lIns="64291" tIns="6429" rIns="64291" bIns="6429" rtlCol="0" anchor="ctr"/>
          <a:lstStyle/>
          <a:p>
            <a:pPr marL="128583"/>
            <a:r>
              <a:rPr lang="en-US" sz="2000" dirty="0">
                <a:solidFill>
                  <a:schemeClr val="tx1"/>
                </a:solidFill>
                <a:latin typeface="Source Sans Pro" charset="0"/>
                <a:ea typeface="Source Sans Pro" charset="0"/>
                <a:cs typeface="Source Sans Pro" charset="0"/>
              </a:rPr>
              <a:t>Represent a high share of independents</a:t>
            </a:r>
          </a:p>
        </p:txBody>
      </p:sp>
    </p:spTree>
    <p:extLst>
      <p:ext uri="{BB962C8B-B14F-4D97-AF65-F5344CB8AC3E}">
        <p14:creationId xmlns:p14="http://schemas.microsoft.com/office/powerpoint/2010/main" val="148179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559947"/>
            <a:ext cx="12192000" cy="1738105"/>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We need elected officials </a:t>
            </a:r>
          </a:p>
          <a:p>
            <a:pPr algn="ctr">
              <a:lnSpc>
                <a:spcPct val="80000"/>
              </a:lnSpc>
            </a:pPr>
            <a:r>
              <a:rPr lang="en-US" sz="6600" b="1" dirty="0">
                <a:solidFill>
                  <a:schemeClr val="bg1"/>
                </a:solidFill>
                <a:latin typeface="Gilroy ExtraBold" charset="0"/>
                <a:ea typeface="Gilroy ExtraBold" charset="0"/>
                <a:cs typeface="Gilroy ExtraBold" charset="0"/>
              </a:rPr>
              <a:t>to vote our way. </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10471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24603" y="2332298"/>
            <a:ext cx="12192000" cy="1938992"/>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Tackling Tactics:</a:t>
            </a:r>
          </a:p>
          <a:p>
            <a:pPr algn="ctr"/>
            <a:r>
              <a:rPr lang="en-US" sz="6000" b="1" dirty="0">
                <a:solidFill>
                  <a:schemeClr val="tx2"/>
                </a:solidFill>
                <a:latin typeface="Gilroy ExtraBold" charset="0"/>
                <a:ea typeface="Gilroy ExtraBold" charset="0"/>
                <a:cs typeface="Gilroy ExtraBold" charset="0"/>
              </a:rPr>
              <a:t>Tying it all Together</a:t>
            </a:r>
            <a:endParaRPr lang="en-US" sz="6000" b="1" dirty="0">
              <a:solidFill>
                <a:schemeClr val="bg1"/>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3047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Rectangle 4"/>
          <p:cNvSpPr/>
          <p:nvPr/>
        </p:nvSpPr>
        <p:spPr>
          <a:xfrm>
            <a:off x="3935805" y="4383514"/>
            <a:ext cx="4320413" cy="553998"/>
          </a:xfrm>
          <a:prstGeom prst="rect">
            <a:avLst/>
          </a:prstGeom>
        </p:spPr>
        <p:txBody>
          <a:bodyPr wrap="none">
            <a:spAutoFit/>
          </a:bodyPr>
          <a:lstStyle/>
          <a:p>
            <a:pPr algn="ctr"/>
            <a:r>
              <a:rPr lang="en-US" sz="3000" b="1" dirty="0">
                <a:solidFill>
                  <a:srgbClr val="00B4DC"/>
                </a:solidFill>
                <a:latin typeface="Gilroy ExtraBold" charset="0"/>
                <a:ea typeface="Gilroy ExtraBold" charset="0"/>
                <a:cs typeface="Gilroy ExtraBold" charset="0"/>
              </a:rPr>
              <a:t>What motivates them?</a:t>
            </a:r>
          </a:p>
        </p:txBody>
      </p:sp>
      <p:sp>
        <p:nvSpPr>
          <p:cNvPr id="7" name="TextBox 6"/>
          <p:cNvSpPr txBox="1"/>
          <p:nvPr/>
        </p:nvSpPr>
        <p:spPr>
          <a:xfrm>
            <a:off x="0" y="2559947"/>
            <a:ext cx="12192000" cy="1738105"/>
          </a:xfrm>
          <a:prstGeom prst="rect">
            <a:avLst/>
          </a:prstGeom>
          <a:noFill/>
        </p:spPr>
        <p:txBody>
          <a:bodyPr wrap="square" rtlCol="0">
            <a:spAutoFit/>
          </a:bodyPr>
          <a:lstStyle/>
          <a:p>
            <a:pPr algn="ctr">
              <a:lnSpc>
                <a:spcPct val="80000"/>
              </a:lnSpc>
            </a:pPr>
            <a:r>
              <a:rPr lang="en-US" sz="6600" b="1" dirty="0">
                <a:solidFill>
                  <a:schemeClr val="bg1"/>
                </a:solidFill>
                <a:latin typeface="Gilroy ExtraBold" charset="0"/>
                <a:ea typeface="Gilroy ExtraBold" charset="0"/>
                <a:cs typeface="Gilroy ExtraBold" charset="0"/>
              </a:rPr>
              <a:t>We need elected officials </a:t>
            </a:r>
          </a:p>
          <a:p>
            <a:pPr algn="ctr">
              <a:lnSpc>
                <a:spcPct val="80000"/>
              </a:lnSpc>
            </a:pPr>
            <a:r>
              <a:rPr lang="en-US" sz="6600" b="1" dirty="0">
                <a:solidFill>
                  <a:schemeClr val="bg1"/>
                </a:solidFill>
                <a:latin typeface="Gilroy ExtraBold" charset="0"/>
                <a:ea typeface="Gilroy ExtraBold" charset="0"/>
                <a:cs typeface="Gilroy ExtraBold" charset="0"/>
              </a:rPr>
              <a:t>to vote our way. </a:t>
            </a:r>
          </a:p>
        </p:txBody>
      </p:sp>
    </p:spTree>
    <p:extLst>
      <p:ext uri="{BB962C8B-B14F-4D97-AF65-F5344CB8AC3E}">
        <p14:creationId xmlns:p14="http://schemas.microsoft.com/office/powerpoint/2010/main" val="54407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6065" t="10568" r="18316" b="292"/>
          <a:stretch/>
        </p:blipFill>
        <p:spPr>
          <a:xfrm>
            <a:off x="6677644" y="1177118"/>
            <a:ext cx="4484003" cy="4487903"/>
          </a:xfrm>
          <a:prstGeom prst="ellipse">
            <a:avLst/>
          </a:prstGeom>
        </p:spPr>
      </p:pic>
      <p:sp>
        <p:nvSpPr>
          <p:cNvPr id="2" name="TextBox 1"/>
          <p:cNvSpPr txBox="1"/>
          <p:nvPr/>
        </p:nvSpPr>
        <p:spPr>
          <a:xfrm>
            <a:off x="1046630" y="1096908"/>
            <a:ext cx="5021179" cy="1214435"/>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Meet Senator David Mendez</a:t>
            </a:r>
          </a:p>
        </p:txBody>
      </p:sp>
      <p:sp>
        <p:nvSpPr>
          <p:cNvPr id="11" name="TextBox 10"/>
          <p:cNvSpPr txBox="1"/>
          <p:nvPr/>
        </p:nvSpPr>
        <p:spPr>
          <a:xfrm>
            <a:off x="1046630" y="2865341"/>
            <a:ext cx="5631014" cy="2579168"/>
          </a:xfrm>
          <a:prstGeom prst="rect">
            <a:avLst/>
          </a:prstGeom>
          <a:noFill/>
        </p:spPr>
        <p:txBody>
          <a:bodyPr wrap="square" rtlCol="0">
            <a:spAutoFit/>
          </a:bodyPr>
          <a:lstStyle/>
          <a:p>
            <a:pPr>
              <a:lnSpc>
                <a:spcPct val="150000"/>
              </a:lnSpc>
            </a:pPr>
            <a:r>
              <a:rPr lang="en-US" sz="2200" b="1" dirty="0">
                <a:latin typeface="Gilroy ExtraBold" charset="0"/>
                <a:ea typeface="Gilroy ExtraBold" charset="0"/>
                <a:cs typeface="Gilroy ExtraBold" charset="0"/>
              </a:rPr>
              <a:t>Moderate</a:t>
            </a:r>
          </a:p>
          <a:p>
            <a:pPr>
              <a:lnSpc>
                <a:spcPct val="150000"/>
              </a:lnSpc>
            </a:pPr>
            <a:r>
              <a:rPr lang="en-US" sz="2200" b="1" dirty="0">
                <a:latin typeface="Gilroy ExtraBold" charset="0"/>
                <a:ea typeface="Gilroy ExtraBold" charset="0"/>
                <a:cs typeface="Gilroy ExtraBold" charset="0"/>
              </a:rPr>
              <a:t>No previous public statements</a:t>
            </a:r>
          </a:p>
          <a:p>
            <a:pPr>
              <a:lnSpc>
                <a:spcPct val="150000"/>
              </a:lnSpc>
            </a:pPr>
            <a:r>
              <a:rPr lang="en-US" sz="2200" b="1" dirty="0">
                <a:latin typeface="Gilroy ExtraBold" charset="0"/>
                <a:ea typeface="Gilroy ExtraBold" charset="0"/>
                <a:cs typeface="Gilroy ExtraBold" charset="0"/>
              </a:rPr>
              <a:t>Pro-business</a:t>
            </a:r>
          </a:p>
          <a:p>
            <a:pPr>
              <a:lnSpc>
                <a:spcPct val="150000"/>
              </a:lnSpc>
            </a:pPr>
            <a:r>
              <a:rPr lang="en-US" sz="2200" b="1" dirty="0">
                <a:latin typeface="Gilroy ExtraBold" charset="0"/>
                <a:ea typeface="Gilroy ExtraBold" charset="0"/>
                <a:cs typeface="Gilroy ExtraBold" charset="0"/>
              </a:rPr>
              <a:t>Positive, mainstream image in the state</a:t>
            </a:r>
          </a:p>
          <a:p>
            <a:pPr>
              <a:lnSpc>
                <a:spcPct val="150000"/>
              </a:lnSpc>
            </a:pPr>
            <a:r>
              <a:rPr lang="en-US" sz="2200" b="1" dirty="0">
                <a:latin typeface="Gilroy ExtraBold" charset="0"/>
                <a:ea typeface="Gilroy ExtraBold" charset="0"/>
                <a:cs typeface="Gilroy ExtraBold" charset="0"/>
              </a:rPr>
              <a:t>Represents high share of independents</a:t>
            </a:r>
          </a:p>
        </p:txBody>
      </p:sp>
    </p:spTree>
    <p:extLst>
      <p:ext uri="{BB962C8B-B14F-4D97-AF65-F5344CB8AC3E}">
        <p14:creationId xmlns:p14="http://schemas.microsoft.com/office/powerpoint/2010/main" val="197484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8" y="1151078"/>
            <a:ext cx="49509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buNone/>
            </a:pPr>
            <a:r>
              <a:rPr lang="en-US" sz="4500" b="1" dirty="0">
                <a:solidFill>
                  <a:srgbClr val="00B4DC"/>
                </a:solidFill>
                <a:latin typeface="Gilroy ExtraBold" charset="0"/>
                <a:ea typeface="Gilroy ExtraBold" charset="0"/>
                <a:cs typeface="Gilroy ExtraBold" charset="0"/>
              </a:rPr>
              <a:t>Letters to the Editor</a:t>
            </a:r>
          </a:p>
        </p:txBody>
      </p:sp>
      <p:sp>
        <p:nvSpPr>
          <p:cNvPr id="3" name="Rectangle 2"/>
          <p:cNvSpPr/>
          <p:nvPr/>
        </p:nvSpPr>
        <p:spPr>
          <a:xfrm>
            <a:off x="1122948" y="2797821"/>
            <a:ext cx="3907867" cy="1246495"/>
          </a:xfrm>
          <a:prstGeom prst="rect">
            <a:avLst/>
          </a:prstGeom>
        </p:spPr>
        <p:txBody>
          <a:bodyPr wrap="square">
            <a:spAutoFit/>
          </a:bodyPr>
          <a:lstStyle/>
          <a:p>
            <a:pPr lvl="0" algn="ctr"/>
            <a:r>
              <a:rPr lang="en-US" sz="2500" i="1" dirty="0">
                <a:solidFill>
                  <a:srgbClr val="3B444D"/>
                </a:solidFill>
                <a:latin typeface="Source Sans Pro" charset="0"/>
                <a:ea typeface="Source Sans Pro" charset="0"/>
                <a:cs typeface="Source Sans Pro" charset="0"/>
              </a:rPr>
              <a:t>“Protecting the ACA will </a:t>
            </a:r>
          </a:p>
          <a:p>
            <a:pPr lvl="0" algn="ctr"/>
            <a:r>
              <a:rPr lang="en-US" sz="2500" i="1" dirty="0">
                <a:solidFill>
                  <a:srgbClr val="3B444D"/>
                </a:solidFill>
                <a:latin typeface="Source Sans Pro" charset="0"/>
                <a:ea typeface="Source Sans Pro" charset="0"/>
                <a:cs typeface="Source Sans Pro" charset="0"/>
              </a:rPr>
              <a:t>put our state on the right </a:t>
            </a:r>
          </a:p>
          <a:p>
            <a:pPr lvl="0" algn="ctr"/>
            <a:r>
              <a:rPr lang="en-US" sz="2500" i="1" dirty="0">
                <a:solidFill>
                  <a:srgbClr val="3B444D"/>
                </a:solidFill>
                <a:latin typeface="Source Sans Pro" charset="0"/>
                <a:ea typeface="Source Sans Pro" charset="0"/>
                <a:cs typeface="Source Sans Pro" charset="0"/>
              </a:rPr>
              <a:t>side of history.”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6065" t="10568" r="18316" b="292"/>
          <a:stretch/>
        </p:blipFill>
        <p:spPr>
          <a:xfrm>
            <a:off x="6677644" y="1177118"/>
            <a:ext cx="4484003" cy="4487903"/>
          </a:xfrm>
          <a:prstGeom prst="ellipse">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49" y="5100203"/>
            <a:ext cx="689810" cy="756369"/>
          </a:xfrm>
          <a:prstGeom prst="rect">
            <a:avLst/>
          </a:prstGeom>
        </p:spPr>
      </p:pic>
    </p:spTree>
    <p:extLst>
      <p:ext uri="{BB962C8B-B14F-4D97-AF65-F5344CB8AC3E}">
        <p14:creationId xmlns:p14="http://schemas.microsoft.com/office/powerpoint/2010/main" val="32089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122948" y="1151078"/>
            <a:ext cx="5133473"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buNone/>
            </a:pPr>
            <a:r>
              <a:rPr lang="en-US" sz="4500" b="1" dirty="0">
                <a:solidFill>
                  <a:srgbClr val="00B4DC"/>
                </a:solidFill>
                <a:latin typeface="Gilroy ExtraBold" charset="0"/>
                <a:ea typeface="Gilroy ExtraBold" charset="0"/>
                <a:cs typeface="Gilroy ExtraBold" charset="0"/>
              </a:rPr>
              <a:t>Office phone calls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6065" t="10568" r="18316" b="292"/>
          <a:stretch/>
        </p:blipFill>
        <p:spPr>
          <a:xfrm>
            <a:off x="6677644" y="1177118"/>
            <a:ext cx="4484003" cy="4487903"/>
          </a:xfrm>
          <a:prstGeom prst="ellipse">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49" y="5100203"/>
            <a:ext cx="689810" cy="75636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505" y="5100202"/>
            <a:ext cx="489588" cy="756369"/>
          </a:xfrm>
          <a:prstGeom prst="rect">
            <a:avLst/>
          </a:prstGeom>
        </p:spPr>
      </p:pic>
      <p:grpSp>
        <p:nvGrpSpPr>
          <p:cNvPr id="7" name="Group 6"/>
          <p:cNvGrpSpPr>
            <a:grpSpLocks noChangeAspect="1"/>
          </p:cNvGrpSpPr>
          <p:nvPr/>
        </p:nvGrpSpPr>
        <p:grpSpPr>
          <a:xfrm>
            <a:off x="1817636" y="2026736"/>
            <a:ext cx="2806233" cy="2858245"/>
            <a:chOff x="8210553" y="3716583"/>
            <a:chExt cx="2990851" cy="2987859"/>
          </a:xfrm>
        </p:grpSpPr>
        <p:grpSp>
          <p:nvGrpSpPr>
            <p:cNvPr id="8" name="Group 7"/>
            <p:cNvGrpSpPr>
              <a:grpSpLocks noChangeAspect="1"/>
            </p:cNvGrpSpPr>
            <p:nvPr/>
          </p:nvGrpSpPr>
          <p:grpSpPr>
            <a:xfrm>
              <a:off x="8210553" y="3716583"/>
              <a:ext cx="2990851" cy="2987859"/>
              <a:chOff x="7543801" y="3878735"/>
              <a:chExt cx="4271473" cy="4267202"/>
            </a:xfrm>
          </p:grpSpPr>
          <p:sp>
            <p:nvSpPr>
              <p:cNvPr id="15" name="Oval 14"/>
              <p:cNvSpPr>
                <a:spLocks noChangeAspect="1"/>
              </p:cNvSpPr>
              <p:nvPr/>
            </p:nvSpPr>
            <p:spPr>
              <a:xfrm>
                <a:off x="7543801" y="3878735"/>
                <a:ext cx="4270248" cy="4267200"/>
              </a:xfrm>
              <a:prstGeom prst="ellipse">
                <a:avLst/>
              </a:prstGeom>
              <a:solidFill>
                <a:schemeClr val="tx1"/>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Pie 16"/>
              <p:cNvSpPr>
                <a:spLocks noChangeAspect="1"/>
              </p:cNvSpPr>
              <p:nvPr/>
            </p:nvSpPr>
            <p:spPr>
              <a:xfrm>
                <a:off x="7543800" y="3878735"/>
                <a:ext cx="4271473" cy="4267200"/>
              </a:xfrm>
              <a:prstGeom prst="pi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9" name="TextBox 8"/>
            <p:cNvSpPr txBox="1"/>
            <p:nvPr/>
          </p:nvSpPr>
          <p:spPr>
            <a:xfrm>
              <a:off x="9903359" y="4238658"/>
              <a:ext cx="1267257" cy="739987"/>
            </a:xfrm>
            <a:prstGeom prst="rect">
              <a:avLst/>
            </a:prstGeom>
            <a:noFill/>
            <a:ln>
              <a:noFill/>
            </a:ln>
          </p:spPr>
          <p:txBody>
            <a:bodyPr wrap="square" rtlCol="0">
              <a:spAutoFit/>
            </a:bodyPr>
            <a:lstStyle/>
            <a:p>
              <a:r>
                <a:rPr lang="en-US" sz="2000" dirty="0">
                  <a:solidFill>
                    <a:schemeClr val="bg1"/>
                  </a:solidFill>
                  <a:latin typeface="Source Sans Pro" charset="0"/>
                  <a:ea typeface="Source Sans Pro" charset="0"/>
                  <a:cs typeface="Source Sans Pro" charset="0"/>
                </a:rPr>
                <a:t>312 against</a:t>
              </a:r>
            </a:p>
          </p:txBody>
        </p:sp>
        <p:sp>
          <p:nvSpPr>
            <p:cNvPr id="10" name="TextBox 9"/>
            <p:cNvSpPr txBox="1"/>
            <p:nvPr/>
          </p:nvSpPr>
          <p:spPr>
            <a:xfrm>
              <a:off x="8769152" y="5632416"/>
              <a:ext cx="2139322" cy="418254"/>
            </a:xfrm>
            <a:prstGeom prst="rect">
              <a:avLst/>
            </a:prstGeom>
            <a:noFill/>
            <a:ln>
              <a:noFill/>
            </a:ln>
          </p:spPr>
          <p:txBody>
            <a:bodyPr wrap="square" rtlCol="0">
              <a:spAutoFit/>
            </a:bodyPr>
            <a:lstStyle/>
            <a:p>
              <a:r>
                <a:rPr lang="en-US" sz="2000" dirty="0">
                  <a:solidFill>
                    <a:schemeClr val="bg1"/>
                  </a:solidFill>
                  <a:latin typeface="Source Sans Pro" charset="0"/>
                  <a:ea typeface="Source Sans Pro" charset="0"/>
                  <a:cs typeface="Source Sans Pro" charset="0"/>
                </a:rPr>
                <a:t>938 support ACA</a:t>
              </a:r>
            </a:p>
          </p:txBody>
        </p:sp>
      </p:grpSp>
    </p:spTree>
    <p:extLst>
      <p:ext uri="{BB962C8B-B14F-4D97-AF65-F5344CB8AC3E}">
        <p14:creationId xmlns:p14="http://schemas.microsoft.com/office/powerpoint/2010/main" val="1122626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948" y="2211507"/>
            <a:ext cx="4639476" cy="2419124"/>
          </a:xfrm>
          <a:prstGeom prst="rect">
            <a:avLst/>
          </a:prstGeom>
        </p:spPr>
        <p:txBody>
          <a:bodyPr wrap="square">
            <a:spAutoFit/>
          </a:bodyPr>
          <a:lstStyle/>
          <a:p>
            <a:pPr>
              <a:lnSpc>
                <a:spcPct val="90000"/>
              </a:lnSpc>
            </a:pPr>
            <a:r>
              <a:rPr lang="en-US" sz="2800" i="1" dirty="0">
                <a:solidFill>
                  <a:schemeClr val="bg2">
                    <a:lumMod val="25000"/>
                  </a:schemeClr>
                </a:solidFill>
                <a:latin typeface="Source Sans Pro" charset="0"/>
                <a:ea typeface="Source Sans Pro" charset="0"/>
                <a:cs typeface="Source Sans Pro" charset="0"/>
              </a:rPr>
              <a:t>Flooded Facebook with comments </a:t>
            </a:r>
          </a:p>
          <a:p>
            <a:pPr>
              <a:lnSpc>
                <a:spcPct val="90000"/>
              </a:lnSpc>
            </a:pPr>
            <a:endParaRPr lang="en-US" sz="2800" i="1" dirty="0">
              <a:solidFill>
                <a:schemeClr val="bg2">
                  <a:lumMod val="25000"/>
                </a:schemeClr>
              </a:solidFill>
              <a:latin typeface="Source Sans Pro" charset="0"/>
              <a:ea typeface="Source Sans Pro" charset="0"/>
              <a:cs typeface="Source Sans Pro" charset="0"/>
            </a:endParaRPr>
          </a:p>
          <a:p>
            <a:pPr>
              <a:lnSpc>
                <a:spcPct val="90000"/>
              </a:lnSpc>
            </a:pPr>
            <a:r>
              <a:rPr lang="en-US" sz="2800" i="1" dirty="0">
                <a:solidFill>
                  <a:schemeClr val="bg2">
                    <a:lumMod val="25000"/>
                  </a:schemeClr>
                </a:solidFill>
                <a:latin typeface="Source Sans Pro" charset="0"/>
                <a:ea typeface="Source Sans Pro" charset="0"/>
                <a:cs typeface="Source Sans Pro" charset="0"/>
              </a:rPr>
              <a:t>56 @mentions on Twitter</a:t>
            </a:r>
          </a:p>
          <a:p>
            <a:pPr>
              <a:lnSpc>
                <a:spcPct val="90000"/>
              </a:lnSpc>
            </a:pPr>
            <a:endParaRPr lang="en-US" sz="2800" i="1" dirty="0">
              <a:solidFill>
                <a:schemeClr val="bg2">
                  <a:lumMod val="25000"/>
                </a:schemeClr>
              </a:solidFill>
              <a:latin typeface="Source Sans Pro" charset="0"/>
              <a:ea typeface="Source Sans Pro" charset="0"/>
              <a:cs typeface="Source Sans Pro" charset="0"/>
            </a:endParaRPr>
          </a:p>
          <a:p>
            <a:pPr>
              <a:lnSpc>
                <a:spcPct val="90000"/>
              </a:lnSpc>
            </a:pPr>
            <a:r>
              <a:rPr lang="en-US" sz="2800" i="1" dirty="0">
                <a:solidFill>
                  <a:schemeClr val="bg2">
                    <a:lumMod val="25000"/>
                  </a:schemeClr>
                </a:solidFill>
                <a:latin typeface="Source Sans Pro" charset="0"/>
                <a:ea typeface="Source Sans Pro" charset="0"/>
                <a:cs typeface="Source Sans Pro" charset="0"/>
              </a:rPr>
              <a:t>187 emails </a:t>
            </a:r>
          </a:p>
        </p:txBody>
      </p:sp>
      <p:sp>
        <p:nvSpPr>
          <p:cNvPr id="20" name="TextBox 19"/>
          <p:cNvSpPr txBox="1">
            <a:spLocks noChangeArrowheads="1"/>
          </p:cNvSpPr>
          <p:nvPr/>
        </p:nvSpPr>
        <p:spPr bwMode="auto">
          <a:xfrm>
            <a:off x="1122948" y="1151078"/>
            <a:ext cx="5133473"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buNone/>
            </a:pPr>
            <a:r>
              <a:rPr lang="en-US" sz="4500" b="1" dirty="0">
                <a:solidFill>
                  <a:srgbClr val="00B4DC"/>
                </a:solidFill>
                <a:latin typeface="Gilroy ExtraBold" charset="0"/>
                <a:ea typeface="Gilroy ExtraBold" charset="0"/>
                <a:cs typeface="Gilroy ExtraBold" charset="0"/>
              </a:rPr>
              <a:t>Social media</a:t>
            </a: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6065" t="10568" r="18316" b="292"/>
          <a:stretch/>
        </p:blipFill>
        <p:spPr>
          <a:xfrm>
            <a:off x="6677644" y="1177118"/>
            <a:ext cx="4484003" cy="4487903"/>
          </a:xfrm>
          <a:prstGeom prst="ellipse">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49" y="5100203"/>
            <a:ext cx="689810" cy="75636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505" y="5100202"/>
            <a:ext cx="489588" cy="75636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755" y="5150486"/>
            <a:ext cx="895653" cy="736346"/>
          </a:xfrm>
          <a:prstGeom prst="rect">
            <a:avLst/>
          </a:prstGeom>
        </p:spPr>
      </p:pic>
    </p:spTree>
    <p:extLst>
      <p:ext uri="{BB962C8B-B14F-4D97-AF65-F5344CB8AC3E}">
        <p14:creationId xmlns:p14="http://schemas.microsoft.com/office/powerpoint/2010/main" val="159754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949" y="2944015"/>
            <a:ext cx="4639476" cy="954107"/>
          </a:xfrm>
          <a:prstGeom prst="rect">
            <a:avLst/>
          </a:prstGeom>
        </p:spPr>
        <p:txBody>
          <a:bodyPr wrap="square">
            <a:spAutoFit/>
          </a:bodyPr>
          <a:lstStyle/>
          <a:p>
            <a:r>
              <a:rPr lang="en-US" sz="2800" i="1" dirty="0">
                <a:solidFill>
                  <a:schemeClr val="bg2">
                    <a:lumMod val="25000"/>
                  </a:schemeClr>
                </a:solidFill>
                <a:latin typeface="Source Sans Pro" charset="0"/>
                <a:ea typeface="Source Sans Pro" charset="0"/>
                <a:cs typeface="Source Sans Pro" charset="0"/>
              </a:rPr>
              <a:t>Message: “the ACA is here to stay!”</a:t>
            </a:r>
          </a:p>
        </p:txBody>
      </p:sp>
      <p:sp>
        <p:nvSpPr>
          <p:cNvPr id="24" name="TextBox 23"/>
          <p:cNvSpPr txBox="1">
            <a:spLocks noChangeArrowheads="1"/>
          </p:cNvSpPr>
          <p:nvPr/>
        </p:nvSpPr>
        <p:spPr bwMode="auto">
          <a:xfrm>
            <a:off x="1122949" y="1151078"/>
            <a:ext cx="463947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buNone/>
            </a:pPr>
            <a:r>
              <a:rPr lang="en-US" sz="4500" b="1" dirty="0">
                <a:solidFill>
                  <a:srgbClr val="00B4DC"/>
                </a:solidFill>
                <a:latin typeface="Gilroy ExtraBold" charset="0"/>
                <a:ea typeface="Gilroy ExtraBold" charset="0"/>
                <a:cs typeface="Gilroy ExtraBold" charset="0"/>
              </a:rPr>
              <a:t>Rallies outside of office</a:t>
            </a:r>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16065" t="10568" r="18316" b="292"/>
          <a:stretch/>
        </p:blipFill>
        <p:spPr>
          <a:xfrm>
            <a:off x="6677644" y="1177118"/>
            <a:ext cx="4484003" cy="4487903"/>
          </a:xfrm>
          <a:prstGeom prst="ellipse">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49" y="5100203"/>
            <a:ext cx="689810" cy="756369"/>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505" y="5100202"/>
            <a:ext cx="489588" cy="756369"/>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755" y="5150486"/>
            <a:ext cx="895653" cy="736346"/>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4434" y="5068118"/>
            <a:ext cx="980235" cy="772411"/>
          </a:xfrm>
          <a:prstGeom prst="rect">
            <a:avLst/>
          </a:prstGeom>
        </p:spPr>
      </p:pic>
    </p:spTree>
    <p:extLst>
      <p:ext uri="{BB962C8B-B14F-4D97-AF65-F5344CB8AC3E}">
        <p14:creationId xmlns:p14="http://schemas.microsoft.com/office/powerpoint/2010/main" val="155036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9746" y="2360174"/>
            <a:ext cx="5323324" cy="2745367"/>
          </a:xfrm>
          <a:prstGeom prst="rect">
            <a:avLst/>
          </a:prstGeom>
        </p:spPr>
        <p:txBody>
          <a:bodyPr wrap="square">
            <a:spAutoFit/>
          </a:bodyPr>
          <a:lstStyle/>
          <a:p>
            <a:r>
              <a:rPr lang="en-US" sz="2800" i="1" dirty="0">
                <a:latin typeface="Source Sans Pro" charset="0"/>
                <a:ea typeface="Source Sans Pro" charset="0"/>
                <a:cs typeface="Source Sans Pro" charset="0"/>
              </a:rPr>
              <a:t>“Thanks to Obamacare, I was able to obtain coverage while having a pre-existing condition. I will no longer have that protection under this new law.” </a:t>
            </a:r>
            <a:endParaRPr lang="en-US" sz="2800" i="1" dirty="0">
              <a:solidFill>
                <a:schemeClr val="bg2">
                  <a:lumMod val="25000"/>
                </a:schemeClr>
              </a:solidFill>
              <a:latin typeface="Source Sans Pro" charset="0"/>
              <a:ea typeface="Source Sans Pro" charset="0"/>
              <a:cs typeface="Source Sans Pro" charset="0"/>
            </a:endParaRPr>
          </a:p>
          <a:p>
            <a:pPr>
              <a:lnSpc>
                <a:spcPct val="180000"/>
              </a:lnSpc>
            </a:pPr>
            <a:r>
              <a:rPr lang="en-US" dirty="0">
                <a:solidFill>
                  <a:schemeClr val="bg2">
                    <a:lumMod val="25000"/>
                  </a:schemeClr>
                </a:solidFill>
                <a:latin typeface="Source Sans Pro" charset="0"/>
                <a:ea typeface="Source Sans Pro" charset="0"/>
                <a:cs typeface="Source Sans Pro" charset="0"/>
              </a:rPr>
              <a:t>-Small Business Owner</a:t>
            </a:r>
          </a:p>
        </p:txBody>
      </p:sp>
      <p:sp>
        <p:nvSpPr>
          <p:cNvPr id="23" name="TextBox 22"/>
          <p:cNvSpPr txBox="1">
            <a:spLocks noChangeArrowheads="1"/>
          </p:cNvSpPr>
          <p:nvPr/>
        </p:nvSpPr>
        <p:spPr bwMode="auto">
          <a:xfrm>
            <a:off x="1122949" y="1151078"/>
            <a:ext cx="463947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buNone/>
            </a:pPr>
            <a:r>
              <a:rPr lang="en-US" sz="4500" b="1" dirty="0">
                <a:solidFill>
                  <a:srgbClr val="00B4DC"/>
                </a:solidFill>
                <a:latin typeface="Gilroy ExtraBold" charset="0"/>
                <a:ea typeface="Gilroy ExtraBold" charset="0"/>
                <a:cs typeface="Gilroy ExtraBold" charset="0"/>
              </a:rPr>
              <a:t>Earned media events</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6065" t="10568" r="18316" b="292"/>
          <a:stretch/>
        </p:blipFill>
        <p:spPr>
          <a:xfrm>
            <a:off x="6677644" y="1177118"/>
            <a:ext cx="4484003" cy="4487903"/>
          </a:xfrm>
          <a:prstGeom prst="ellipse">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49" y="5100203"/>
            <a:ext cx="689810" cy="75636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0505" y="5100202"/>
            <a:ext cx="489588" cy="756369"/>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755" y="5150486"/>
            <a:ext cx="895653" cy="73634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4434" y="5068118"/>
            <a:ext cx="980235" cy="772411"/>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5749" y="5153229"/>
            <a:ext cx="793556" cy="682397"/>
          </a:xfrm>
          <a:prstGeom prst="rect">
            <a:avLst/>
          </a:prstGeom>
        </p:spPr>
      </p:pic>
    </p:spTree>
    <p:extLst>
      <p:ext uri="{BB962C8B-B14F-4D97-AF65-F5344CB8AC3E}">
        <p14:creationId xmlns:p14="http://schemas.microsoft.com/office/powerpoint/2010/main" val="1651096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1135135"/>
            <a:ext cx="12192000" cy="1338828"/>
          </a:xfrm>
          <a:prstGeom prst="rect">
            <a:avLst/>
          </a:prstGeom>
          <a:noFill/>
        </p:spPr>
        <p:txBody>
          <a:bodyPr wrap="square" rtlCol="0">
            <a:spAutoFit/>
          </a:bodyPr>
          <a:lstStyle/>
          <a:p>
            <a:pPr algn="ctr">
              <a:lnSpc>
                <a:spcPct val="90000"/>
              </a:lnSpc>
            </a:pPr>
            <a:r>
              <a:rPr lang="en-US" sz="4500" b="1" dirty="0">
                <a:solidFill>
                  <a:srgbClr val="00B4DC"/>
                </a:solidFill>
                <a:latin typeface="Gilroy ExtraBold" charset="0"/>
                <a:ea typeface="Gilroy ExtraBold" charset="0"/>
                <a:cs typeface="Gilroy ExtraBold" charset="0"/>
              </a:rPr>
              <a:t>We put issues on elected </a:t>
            </a:r>
          </a:p>
          <a:p>
            <a:pPr algn="ctr">
              <a:lnSpc>
                <a:spcPct val="90000"/>
              </a:lnSpc>
            </a:pPr>
            <a:r>
              <a:rPr lang="en-US" sz="4500" b="1" dirty="0">
                <a:solidFill>
                  <a:srgbClr val="00B4DC"/>
                </a:solidFill>
                <a:latin typeface="Gilroy ExtraBold" charset="0"/>
                <a:ea typeface="Gilroy ExtraBold" charset="0"/>
                <a:cs typeface="Gilroy ExtraBold" charset="0"/>
              </a:rPr>
              <a:t>leaders’ radar.</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717" y="3608515"/>
            <a:ext cx="1277958" cy="105065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642" y="3410792"/>
            <a:ext cx="1298161" cy="111631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522" y="3510180"/>
            <a:ext cx="1197138" cy="1217342"/>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611" y="3539496"/>
            <a:ext cx="1470471" cy="115871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353" y="3240283"/>
            <a:ext cx="1140519" cy="1517297"/>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1764" y="3442480"/>
            <a:ext cx="1151678" cy="1262803"/>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5816" y="3418497"/>
            <a:ext cx="1178807" cy="1130888"/>
          </a:xfrm>
          <a:prstGeom prst="rect">
            <a:avLst/>
          </a:prstGeom>
        </p:spPr>
      </p:pic>
    </p:spTree>
    <p:extLst>
      <p:ext uri="{BB962C8B-B14F-4D97-AF65-F5344CB8AC3E}">
        <p14:creationId xmlns:p14="http://schemas.microsoft.com/office/powerpoint/2010/main" val="233441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630" y="1096908"/>
            <a:ext cx="6382870" cy="646331"/>
          </a:xfrm>
          <a:prstGeom prst="rect">
            <a:avLst/>
          </a:prstGeom>
          <a:noFill/>
        </p:spPr>
        <p:txBody>
          <a:bodyPr wrap="squar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Civil </a:t>
            </a:r>
            <a:r>
              <a:rPr lang="en-US" sz="4500" b="1">
                <a:solidFill>
                  <a:srgbClr val="00B4DC"/>
                </a:solidFill>
                <a:latin typeface="Gilroy ExtraBold" charset="0"/>
                <a:ea typeface="Gilroy ExtraBold" charset="0"/>
                <a:cs typeface="Gilroy ExtraBold" charset="0"/>
              </a:rPr>
              <a:t>Rights Movement</a:t>
            </a:r>
            <a:endParaRPr lang="en-US" sz="4500" b="1" dirty="0">
              <a:solidFill>
                <a:srgbClr val="00B4DC"/>
              </a:solidFill>
              <a:latin typeface="Gilroy ExtraBold" charset="0"/>
              <a:ea typeface="Gilroy ExtraBold" charset="0"/>
              <a:cs typeface="Gilroy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30" y="1743239"/>
            <a:ext cx="9017000" cy="4674661"/>
          </a:xfrm>
          <a:prstGeom prst="rect">
            <a:avLst/>
          </a:prstGeom>
        </p:spPr>
      </p:pic>
      <p:sp>
        <p:nvSpPr>
          <p:cNvPr id="4" name="TextBox 3"/>
          <p:cNvSpPr txBox="1"/>
          <p:nvPr/>
        </p:nvSpPr>
        <p:spPr>
          <a:xfrm>
            <a:off x="5410200" y="2070100"/>
            <a:ext cx="4343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67486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44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1268589" y="2172310"/>
            <a:ext cx="9654821" cy="2513380"/>
          </a:xfrm>
          <a:prstGeom prst="rect">
            <a:avLst/>
          </a:prstGeom>
          <a:noFill/>
        </p:spPr>
        <p:txBody>
          <a:bodyPr wrap="square" rtlCol="0">
            <a:spAutoFit/>
          </a:bodyPr>
          <a:lstStyle/>
          <a:p>
            <a:pPr algn="ctr">
              <a:lnSpc>
                <a:spcPct val="80000"/>
              </a:lnSpc>
            </a:pPr>
            <a:r>
              <a:rPr lang="en-US" sz="6500" b="1" dirty="0">
                <a:solidFill>
                  <a:schemeClr val="bg1"/>
                </a:solidFill>
                <a:latin typeface="Gilroy ExtraBold" charset="0"/>
                <a:ea typeface="Gilroy ExtraBold" charset="0"/>
                <a:cs typeface="Gilroy ExtraBold" charset="0"/>
              </a:rPr>
              <a:t>One tactic alone </a:t>
            </a:r>
          </a:p>
          <a:p>
            <a:pPr algn="ctr">
              <a:lnSpc>
                <a:spcPct val="80000"/>
              </a:lnSpc>
            </a:pPr>
            <a:r>
              <a:rPr lang="en-US" sz="6500" b="1" dirty="0">
                <a:solidFill>
                  <a:srgbClr val="00B4DC"/>
                </a:solidFill>
                <a:latin typeface="Gilroy ExtraBold" charset="0"/>
                <a:ea typeface="Gilroy ExtraBold" charset="0"/>
                <a:cs typeface="Gilroy ExtraBold" charset="0"/>
              </a:rPr>
              <a:t>does not </a:t>
            </a:r>
            <a:r>
              <a:rPr lang="en-US" sz="6500" b="1" dirty="0">
                <a:solidFill>
                  <a:schemeClr val="bg1"/>
                </a:solidFill>
                <a:latin typeface="Gilroy ExtraBold" charset="0"/>
                <a:ea typeface="Gilroy ExtraBold" charset="0"/>
                <a:cs typeface="Gilroy ExtraBold" charset="0"/>
              </a:rPr>
              <a:t>persuade </a:t>
            </a:r>
          </a:p>
          <a:p>
            <a:pPr algn="ctr">
              <a:lnSpc>
                <a:spcPct val="80000"/>
              </a:lnSpc>
            </a:pPr>
            <a:r>
              <a:rPr lang="en-US" sz="6500" b="1" dirty="0">
                <a:solidFill>
                  <a:schemeClr val="bg1"/>
                </a:solidFill>
                <a:latin typeface="Gilroy ExtraBold" charset="0"/>
                <a:ea typeface="Gilroy ExtraBold" charset="0"/>
                <a:cs typeface="Gilroy ExtraBold" charset="0"/>
              </a:rPr>
              <a:t>a decision maker.</a:t>
            </a:r>
          </a:p>
        </p:txBody>
      </p:sp>
    </p:spTree>
    <p:extLst>
      <p:ext uri="{BB962C8B-B14F-4D97-AF65-F5344CB8AC3E}">
        <p14:creationId xmlns:p14="http://schemas.microsoft.com/office/powerpoint/2010/main" val="85193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921168"/>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Welcome &amp; intros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56096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44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1268589" y="1772200"/>
            <a:ext cx="9654821" cy="3313599"/>
          </a:xfrm>
          <a:prstGeom prst="rect">
            <a:avLst/>
          </a:prstGeom>
          <a:noFill/>
        </p:spPr>
        <p:txBody>
          <a:bodyPr wrap="square" rtlCol="0">
            <a:spAutoFit/>
          </a:bodyPr>
          <a:lstStyle/>
          <a:p>
            <a:pPr algn="ctr">
              <a:lnSpc>
                <a:spcPct val="80000"/>
              </a:lnSpc>
            </a:pPr>
            <a:r>
              <a:rPr lang="en-US" sz="6500" b="1" dirty="0">
                <a:solidFill>
                  <a:schemeClr val="bg1"/>
                </a:solidFill>
                <a:latin typeface="Gilroy ExtraBold" charset="0"/>
                <a:ea typeface="Gilroy ExtraBold" charset="0"/>
                <a:cs typeface="Gilroy ExtraBold" charset="0"/>
              </a:rPr>
              <a:t>It takes </a:t>
            </a:r>
            <a:r>
              <a:rPr lang="en-US" sz="6500" b="1" dirty="0">
                <a:solidFill>
                  <a:srgbClr val="00B4DC"/>
                </a:solidFill>
                <a:latin typeface="Gilroy ExtraBold" charset="0"/>
                <a:ea typeface="Gilroy ExtraBold" charset="0"/>
                <a:cs typeface="Gilroy ExtraBold" charset="0"/>
              </a:rPr>
              <a:t>a combination </a:t>
            </a:r>
          </a:p>
          <a:p>
            <a:pPr algn="ctr">
              <a:lnSpc>
                <a:spcPct val="80000"/>
              </a:lnSpc>
            </a:pPr>
            <a:r>
              <a:rPr lang="en-US" sz="6500" b="1" dirty="0">
                <a:solidFill>
                  <a:srgbClr val="00B4DC"/>
                </a:solidFill>
                <a:latin typeface="Gilroy ExtraBold" charset="0"/>
                <a:ea typeface="Gilroy ExtraBold" charset="0"/>
                <a:cs typeface="Gilroy ExtraBold" charset="0"/>
              </a:rPr>
              <a:t>of strategically-planned tactics</a:t>
            </a:r>
            <a:r>
              <a:rPr lang="en-US" sz="6500" b="1" dirty="0">
                <a:solidFill>
                  <a:schemeClr val="bg1"/>
                </a:solidFill>
                <a:latin typeface="Gilroy ExtraBold" charset="0"/>
                <a:ea typeface="Gilroy ExtraBold" charset="0"/>
                <a:cs typeface="Gilroy ExtraBold" charset="0"/>
              </a:rPr>
              <a:t> to ensure your message is heard.</a:t>
            </a:r>
          </a:p>
        </p:txBody>
      </p:sp>
    </p:spTree>
    <p:extLst>
      <p:ext uri="{BB962C8B-B14F-4D97-AF65-F5344CB8AC3E}">
        <p14:creationId xmlns:p14="http://schemas.microsoft.com/office/powerpoint/2010/main" val="1029846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rrowheads="1"/>
          </p:cNvSpPr>
          <p:nvPr/>
        </p:nvSpPr>
        <p:spPr bwMode="auto">
          <a:xfrm>
            <a:off x="4916983" y="2090690"/>
            <a:ext cx="5997944" cy="38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Think about the issue important to you. Keeping in mind your goal and strategy, answer the following: </a:t>
            </a:r>
          </a:p>
          <a:p>
            <a:endParaRPr lang="en-US" altLang="en-US" sz="2500" dirty="0">
              <a:solidFill>
                <a:schemeClr val="tx1"/>
              </a:solidFill>
              <a:latin typeface="Source Sans Pro" charset="0"/>
              <a:ea typeface="Source Sans Pro" charset="0"/>
              <a:cs typeface="Source Sans Pro" charset="0"/>
            </a:endParaRPr>
          </a:p>
          <a:p>
            <a:pPr marL="457200" indent="-457200">
              <a:buAutoNum type="arabicPeriod"/>
            </a:pPr>
            <a:r>
              <a:rPr lang="en-US" altLang="en-US" sz="2500" dirty="0">
                <a:solidFill>
                  <a:schemeClr val="tx1"/>
                </a:solidFill>
                <a:latin typeface="Source Sans Pro" charset="0"/>
                <a:ea typeface="Source Sans Pro" charset="0"/>
                <a:cs typeface="Source Sans Pro" charset="0"/>
              </a:rPr>
              <a:t>What are the tactics you will use to achieve your goal?</a:t>
            </a:r>
          </a:p>
          <a:p>
            <a:pPr marL="457200" indent="-457200">
              <a:buAutoNum type="arabicPeriod"/>
            </a:pPr>
            <a:r>
              <a:rPr lang="en-US" altLang="en-US" sz="2500" dirty="0">
                <a:solidFill>
                  <a:schemeClr val="tx1"/>
                </a:solidFill>
                <a:latin typeface="Source Sans Pro" charset="0"/>
                <a:ea typeface="Source Sans Pro" charset="0"/>
                <a:cs typeface="Source Sans Pro" charset="0"/>
              </a:rPr>
              <a:t>How will you diversify and schedule them to maximize their impact?</a:t>
            </a:r>
          </a:p>
          <a:p>
            <a:pPr marL="457200" indent="-457200">
              <a:buAutoNum type="arabicPeriod"/>
            </a:pPr>
            <a:r>
              <a:rPr lang="en-US" altLang="en-US" sz="2500" dirty="0">
                <a:solidFill>
                  <a:schemeClr val="tx1"/>
                </a:solidFill>
                <a:latin typeface="Source Sans Pro" charset="0"/>
                <a:ea typeface="Source Sans Pro" charset="0"/>
                <a:cs typeface="Source Sans Pro" charset="0"/>
              </a:rPr>
              <a:t>What message are you conveying with your tactics?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83" y="1470667"/>
            <a:ext cx="674609" cy="554619"/>
          </a:xfrm>
          <a:prstGeom prst="rect">
            <a:avLst/>
          </a:prstGeom>
        </p:spPr>
      </p:pic>
      <p:pic>
        <p:nvPicPr>
          <p:cNvPr id="17" name="Picture 1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Rectangle 8"/>
          <p:cNvSpPr>
            <a:spLocks noChangeArrowheads="1"/>
          </p:cNvSpPr>
          <p:nvPr/>
        </p:nvSpPr>
        <p:spPr bwMode="auto">
          <a:xfrm>
            <a:off x="1006998" y="1391700"/>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12 minutes</a:t>
            </a:r>
          </a:p>
        </p:txBody>
      </p:sp>
      <p:sp>
        <p:nvSpPr>
          <p:cNvPr id="6" name="TextBox 5"/>
          <p:cNvSpPr txBox="1"/>
          <p:nvPr/>
        </p:nvSpPr>
        <p:spPr>
          <a:xfrm>
            <a:off x="1006998" y="2090690"/>
            <a:ext cx="2315057" cy="369332"/>
          </a:xfrm>
          <a:prstGeom prst="rect">
            <a:avLst/>
          </a:prstGeom>
          <a:noFill/>
        </p:spPr>
        <p:txBody>
          <a:bodyPr wrap="none" rtlCol="0">
            <a:spAutoFit/>
          </a:bodyPr>
          <a:lstStyle/>
          <a:p>
            <a:r>
              <a:rPr lang="en-US" altLang="en-US" b="1" dirty="0">
                <a:latin typeface="Source Sans Pro" charset="0"/>
                <a:ea typeface="Source Sans Pro" charset="0"/>
                <a:cs typeface="Source Sans Pro" charset="0"/>
              </a:rPr>
              <a:t>Individual Reflection</a:t>
            </a:r>
          </a:p>
        </p:txBody>
      </p:sp>
    </p:spTree>
    <p:extLst>
      <p:ext uri="{BB962C8B-B14F-4D97-AF65-F5344CB8AC3E}">
        <p14:creationId xmlns:p14="http://schemas.microsoft.com/office/powerpoint/2010/main" val="5842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rrowheads="1"/>
          </p:cNvSpPr>
          <p:nvPr/>
        </p:nvSpPr>
        <p:spPr bwMode="auto">
          <a:xfrm>
            <a:off x="4916983" y="2090690"/>
            <a:ext cx="5997944" cy="38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Think about the issue important to you. Keeping in mind your goal and strategy, answer the following: </a:t>
            </a:r>
          </a:p>
          <a:p>
            <a:endParaRPr lang="en-US" altLang="en-US" sz="2500" dirty="0">
              <a:solidFill>
                <a:schemeClr val="tx1"/>
              </a:solidFill>
              <a:latin typeface="Source Sans Pro" charset="0"/>
              <a:ea typeface="Source Sans Pro" charset="0"/>
              <a:cs typeface="Source Sans Pro" charset="0"/>
            </a:endParaRPr>
          </a:p>
          <a:p>
            <a:pPr marL="457200" indent="-457200">
              <a:buAutoNum type="arabicPeriod"/>
            </a:pPr>
            <a:r>
              <a:rPr lang="en-US" altLang="en-US" sz="2500" dirty="0">
                <a:solidFill>
                  <a:schemeClr val="tx1"/>
                </a:solidFill>
                <a:latin typeface="Source Sans Pro" charset="0"/>
                <a:ea typeface="Source Sans Pro" charset="0"/>
                <a:cs typeface="Source Sans Pro" charset="0"/>
              </a:rPr>
              <a:t>What are the tactics you will use to achieve your goal?</a:t>
            </a:r>
          </a:p>
          <a:p>
            <a:pPr marL="457200" indent="-457200">
              <a:buAutoNum type="arabicPeriod"/>
            </a:pPr>
            <a:r>
              <a:rPr lang="en-US" altLang="en-US" sz="2500" dirty="0">
                <a:solidFill>
                  <a:schemeClr val="tx1"/>
                </a:solidFill>
                <a:latin typeface="Source Sans Pro" charset="0"/>
                <a:ea typeface="Source Sans Pro" charset="0"/>
                <a:cs typeface="Source Sans Pro" charset="0"/>
              </a:rPr>
              <a:t>How will you diversify and schedule them to maximize their impact?</a:t>
            </a:r>
          </a:p>
          <a:p>
            <a:pPr marL="457200" indent="-457200">
              <a:buAutoNum type="arabicPeriod"/>
            </a:pPr>
            <a:r>
              <a:rPr lang="en-US" altLang="en-US" sz="2500" dirty="0">
                <a:solidFill>
                  <a:schemeClr val="tx1"/>
                </a:solidFill>
                <a:latin typeface="Source Sans Pro" charset="0"/>
                <a:ea typeface="Source Sans Pro" charset="0"/>
                <a:cs typeface="Source Sans Pro" charset="0"/>
              </a:rPr>
              <a:t>What message are you conveying with your tactics?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83" y="1470667"/>
            <a:ext cx="674609" cy="554619"/>
          </a:xfrm>
          <a:prstGeom prst="rect">
            <a:avLst/>
          </a:prstGeom>
        </p:spPr>
      </p:pic>
      <p:pic>
        <p:nvPicPr>
          <p:cNvPr id="17" name="Picture 1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Rectangle 8"/>
          <p:cNvSpPr>
            <a:spLocks noChangeArrowheads="1"/>
          </p:cNvSpPr>
          <p:nvPr/>
        </p:nvSpPr>
        <p:spPr bwMode="auto">
          <a:xfrm>
            <a:off x="1006998" y="1391700"/>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12 minutes</a:t>
            </a:r>
          </a:p>
        </p:txBody>
      </p:sp>
      <p:sp>
        <p:nvSpPr>
          <p:cNvPr id="6" name="TextBox 5"/>
          <p:cNvSpPr txBox="1"/>
          <p:nvPr/>
        </p:nvSpPr>
        <p:spPr>
          <a:xfrm>
            <a:off x="1006998" y="2090690"/>
            <a:ext cx="2315057" cy="369332"/>
          </a:xfrm>
          <a:prstGeom prst="rect">
            <a:avLst/>
          </a:prstGeom>
          <a:noFill/>
        </p:spPr>
        <p:txBody>
          <a:bodyPr wrap="none" rtlCol="0">
            <a:spAutoFit/>
          </a:bodyPr>
          <a:lstStyle/>
          <a:p>
            <a:r>
              <a:rPr lang="en-US" altLang="en-US" b="1" dirty="0">
                <a:latin typeface="Source Sans Pro" charset="0"/>
                <a:ea typeface="Source Sans Pro" charset="0"/>
                <a:cs typeface="Source Sans Pro" charset="0"/>
              </a:rPr>
              <a:t>Individual Reflection</a:t>
            </a:r>
          </a:p>
        </p:txBody>
      </p:sp>
    </p:spTree>
    <p:extLst>
      <p:ext uri="{BB962C8B-B14F-4D97-AF65-F5344CB8AC3E}">
        <p14:creationId xmlns:p14="http://schemas.microsoft.com/office/powerpoint/2010/main" val="1673826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52522"/>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chemeClr val="bg1"/>
                </a:solidFill>
                <a:latin typeface="Gilroy ExtraBold" charset="0"/>
                <a:ea typeface="Gilroy ExtraBold" charset="0"/>
                <a:cs typeface="Gilroy ExtraBold" charset="0"/>
              </a:rPr>
              <a:t>Debrief</a:t>
            </a:r>
          </a:p>
        </p:txBody>
      </p:sp>
      <p:sp>
        <p:nvSpPr>
          <p:cNvPr id="15" name="TextBox 14">
            <a:hlinkClick r:id="rId3"/>
          </p:cNvPr>
          <p:cNvSpPr txBox="1"/>
          <p:nvPr/>
        </p:nvSpPr>
        <p:spPr>
          <a:xfrm>
            <a:off x="0" y="5038547"/>
            <a:ext cx="12192000"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a:t>
            </a:r>
            <a:r>
              <a:rPr lang="en-US" sz="2500">
                <a:solidFill>
                  <a:schemeClr val="bg2">
                    <a:lumMod val="25000"/>
                  </a:schemeClr>
                </a:solidFill>
                <a:latin typeface="Source Sans Pro" charset="0"/>
                <a:ea typeface="Source Sans Pro" charset="0"/>
                <a:cs typeface="Source Sans Pro" charset="0"/>
              </a:rPr>
              <a:t>chat box or raise your hand</a:t>
            </a:r>
            <a:endParaRPr lang="en-US" sz="2500" dirty="0">
              <a:solidFill>
                <a:srgbClr val="ED5340"/>
              </a:solidFill>
              <a:latin typeface="Source Sans Pro" charset="0"/>
              <a:ea typeface="Source Sans Pro" charset="0"/>
              <a:cs typeface="Source Sans Pro"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916" y="4452792"/>
            <a:ext cx="870168" cy="585755"/>
          </a:xfrm>
          <a:prstGeom prst="rect">
            <a:avLst/>
          </a:prstGeom>
        </p:spPr>
      </p:pic>
      <p:pic>
        <p:nvPicPr>
          <p:cNvPr id="10" name="Picture 9"/>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1041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813884"/>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Working with partners</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8791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42711" y="678118"/>
            <a:ext cx="9406522" cy="830997"/>
          </a:xfrm>
          <a:prstGeom prst="rect">
            <a:avLst/>
          </a:prstGeom>
          <a:noFill/>
        </p:spPr>
        <p:txBody>
          <a:bodyPr wrap="square" rtlCol="0">
            <a:spAutoFit/>
          </a:bodyPr>
          <a:lstStyle/>
          <a:p>
            <a:pPr defTabSz="457200">
              <a:lnSpc>
                <a:spcPct val="80000"/>
              </a:lnSpc>
            </a:pPr>
            <a:r>
              <a:rPr lang="en-US" sz="6000" b="1" dirty="0">
                <a:solidFill>
                  <a:schemeClr val="tx2"/>
                </a:solidFill>
                <a:latin typeface="Gilroy ExtraBold" charset="0"/>
                <a:ea typeface="Gilroy ExtraBold" charset="0"/>
                <a:cs typeface="Gilroy ExtraBold" charset="0"/>
              </a:rPr>
              <a:t>Establishing Partnerships</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2046468" y="2098168"/>
            <a:ext cx="7999008" cy="461665"/>
          </a:xfrm>
          <a:prstGeom prst="rect">
            <a:avLst/>
          </a:prstGeom>
          <a:noFill/>
        </p:spPr>
        <p:txBody>
          <a:bodyPr wrap="square" rtlCol="0">
            <a:spAutoFit/>
          </a:bodyPr>
          <a:lstStyle/>
          <a:p>
            <a:pPr lvl="0" algn="ctr"/>
            <a:r>
              <a:rPr lang="en-US" sz="2400" dirty="0">
                <a:latin typeface="Source Sans Pro" charset="0"/>
                <a:ea typeface="Source Sans Pro" charset="0"/>
                <a:cs typeface="Source Sans Pro" charset="0"/>
              </a:rPr>
              <a:t>Three keys to building </a:t>
            </a:r>
            <a:r>
              <a:rPr lang="en-US" sz="2400">
                <a:latin typeface="Source Sans Pro" charset="0"/>
                <a:ea typeface="Source Sans Pro" charset="0"/>
                <a:cs typeface="Source Sans Pro" charset="0"/>
              </a:rPr>
              <a:t>new partnerships</a:t>
            </a:r>
            <a:endParaRPr lang="en-US" sz="2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47021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615683" y="2822631"/>
            <a:ext cx="3346653" cy="3337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Do your research</a:t>
            </a:r>
          </a:p>
        </p:txBody>
      </p:sp>
      <p:sp>
        <p:nvSpPr>
          <p:cNvPr id="8" name="TextBox 7"/>
          <p:cNvSpPr txBox="1"/>
          <p:nvPr/>
        </p:nvSpPr>
        <p:spPr>
          <a:xfrm>
            <a:off x="1342711" y="678118"/>
            <a:ext cx="9406522" cy="849848"/>
          </a:xfrm>
          <a:prstGeom prst="rect">
            <a:avLst/>
          </a:prstGeom>
          <a:noFill/>
        </p:spPr>
        <p:txBody>
          <a:bodyPr wrap="square" rtlCol="0">
            <a:spAutoFit/>
          </a:bodyPr>
          <a:lstStyle/>
          <a:p>
            <a:pPr defTabSz="457200">
              <a:lnSpc>
                <a:spcPct val="80000"/>
              </a:lnSpc>
            </a:pPr>
            <a:r>
              <a:rPr lang="en-US" sz="6000" b="1" dirty="0">
                <a:solidFill>
                  <a:schemeClr val="tx2"/>
                </a:solidFill>
                <a:latin typeface="Gilroy ExtraBold" charset="0"/>
                <a:ea typeface="Gilroy ExtraBold" charset="0"/>
                <a:cs typeface="Gilroy ExtraBold" charset="0"/>
              </a:rPr>
              <a:t>Establishing partnerships</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2046468" y="2098168"/>
            <a:ext cx="7999008" cy="461665"/>
          </a:xfrm>
          <a:prstGeom prst="rect">
            <a:avLst/>
          </a:prstGeom>
          <a:noFill/>
        </p:spPr>
        <p:txBody>
          <a:bodyPr wrap="square" rtlCol="0">
            <a:spAutoFit/>
          </a:bodyPr>
          <a:lstStyle/>
          <a:p>
            <a:pPr lvl="0" algn="ctr"/>
            <a:r>
              <a:rPr lang="en-US" sz="2400" dirty="0">
                <a:latin typeface="Source Sans Pro" charset="0"/>
                <a:ea typeface="Source Sans Pro" charset="0"/>
                <a:cs typeface="Source Sans Pro" charset="0"/>
              </a:rPr>
              <a:t>Three keys to building </a:t>
            </a:r>
            <a:r>
              <a:rPr lang="en-US" sz="2400">
                <a:latin typeface="Source Sans Pro" charset="0"/>
                <a:ea typeface="Source Sans Pro" charset="0"/>
                <a:cs typeface="Source Sans Pro" charset="0"/>
              </a:rPr>
              <a:t>new partnerships</a:t>
            </a:r>
            <a:endParaRPr lang="en-US" sz="2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763466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615683" y="2822631"/>
            <a:ext cx="3346653" cy="3337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Do your research</a:t>
            </a:r>
          </a:p>
        </p:txBody>
      </p:sp>
      <p:sp>
        <p:nvSpPr>
          <p:cNvPr id="8" name="TextBox 7"/>
          <p:cNvSpPr txBox="1"/>
          <p:nvPr/>
        </p:nvSpPr>
        <p:spPr>
          <a:xfrm>
            <a:off x="1342711" y="678118"/>
            <a:ext cx="9406522" cy="849848"/>
          </a:xfrm>
          <a:prstGeom prst="rect">
            <a:avLst/>
          </a:prstGeom>
          <a:noFill/>
        </p:spPr>
        <p:txBody>
          <a:bodyPr wrap="square" rtlCol="0">
            <a:spAutoFit/>
          </a:bodyPr>
          <a:lstStyle/>
          <a:p>
            <a:pPr defTabSz="457200">
              <a:lnSpc>
                <a:spcPct val="80000"/>
              </a:lnSpc>
            </a:pPr>
            <a:r>
              <a:rPr lang="en-US" sz="6000" b="1" dirty="0">
                <a:solidFill>
                  <a:schemeClr val="tx2"/>
                </a:solidFill>
                <a:latin typeface="Gilroy ExtraBold" charset="0"/>
                <a:ea typeface="Gilroy ExtraBold" charset="0"/>
                <a:cs typeface="Gilroy ExtraBold" charset="0"/>
              </a:rPr>
              <a:t>Establishing partnerships</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Oval 5"/>
          <p:cNvSpPr>
            <a:spLocks noChangeAspect="1"/>
          </p:cNvSpPr>
          <p:nvPr/>
        </p:nvSpPr>
        <p:spPr>
          <a:xfrm>
            <a:off x="4292589" y="2822630"/>
            <a:ext cx="3346653" cy="3337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Hold 1:1 meetings</a:t>
            </a:r>
          </a:p>
        </p:txBody>
      </p:sp>
      <p:sp>
        <p:nvSpPr>
          <p:cNvPr id="11" name="TextBox 10"/>
          <p:cNvSpPr txBox="1"/>
          <p:nvPr/>
        </p:nvSpPr>
        <p:spPr>
          <a:xfrm>
            <a:off x="2046468" y="2098168"/>
            <a:ext cx="7999008" cy="461665"/>
          </a:xfrm>
          <a:prstGeom prst="rect">
            <a:avLst/>
          </a:prstGeom>
          <a:noFill/>
        </p:spPr>
        <p:txBody>
          <a:bodyPr wrap="square" rtlCol="0">
            <a:spAutoFit/>
          </a:bodyPr>
          <a:lstStyle/>
          <a:p>
            <a:pPr lvl="0" algn="ctr"/>
            <a:r>
              <a:rPr lang="en-US" sz="2400" dirty="0">
                <a:latin typeface="Source Sans Pro" charset="0"/>
                <a:ea typeface="Source Sans Pro" charset="0"/>
                <a:cs typeface="Source Sans Pro" charset="0"/>
              </a:rPr>
              <a:t>Three keys to building </a:t>
            </a:r>
            <a:r>
              <a:rPr lang="en-US" sz="2400">
                <a:latin typeface="Source Sans Pro" charset="0"/>
                <a:ea typeface="Source Sans Pro" charset="0"/>
                <a:cs typeface="Source Sans Pro" charset="0"/>
              </a:rPr>
              <a:t>new partnerships</a:t>
            </a:r>
            <a:endParaRPr lang="en-US" sz="2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329144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615683" y="2822631"/>
            <a:ext cx="3346653" cy="3337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Do your research</a:t>
            </a:r>
          </a:p>
        </p:txBody>
      </p:sp>
      <p:sp>
        <p:nvSpPr>
          <p:cNvPr id="7" name="Oval 6"/>
          <p:cNvSpPr>
            <a:spLocks noChangeAspect="1"/>
          </p:cNvSpPr>
          <p:nvPr/>
        </p:nvSpPr>
        <p:spPr>
          <a:xfrm>
            <a:off x="7969495" y="2822630"/>
            <a:ext cx="3346653" cy="3337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Find coalition tables</a:t>
            </a:r>
          </a:p>
        </p:txBody>
      </p:sp>
      <p:sp>
        <p:nvSpPr>
          <p:cNvPr id="8" name="TextBox 7"/>
          <p:cNvSpPr txBox="1"/>
          <p:nvPr/>
        </p:nvSpPr>
        <p:spPr>
          <a:xfrm>
            <a:off x="1342711" y="678118"/>
            <a:ext cx="9406522" cy="849848"/>
          </a:xfrm>
          <a:prstGeom prst="rect">
            <a:avLst/>
          </a:prstGeom>
          <a:noFill/>
        </p:spPr>
        <p:txBody>
          <a:bodyPr wrap="square" rtlCol="0">
            <a:spAutoFit/>
          </a:bodyPr>
          <a:lstStyle/>
          <a:p>
            <a:pPr defTabSz="457200">
              <a:lnSpc>
                <a:spcPct val="80000"/>
              </a:lnSpc>
            </a:pPr>
            <a:r>
              <a:rPr lang="en-US" sz="6000" b="1" dirty="0">
                <a:solidFill>
                  <a:schemeClr val="tx2"/>
                </a:solidFill>
                <a:latin typeface="Gilroy ExtraBold" charset="0"/>
                <a:ea typeface="Gilroy ExtraBold" charset="0"/>
                <a:cs typeface="Gilroy ExtraBold" charset="0"/>
              </a:rPr>
              <a:t>Establishing partnerships</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Oval 5"/>
          <p:cNvSpPr>
            <a:spLocks noChangeAspect="1"/>
          </p:cNvSpPr>
          <p:nvPr/>
        </p:nvSpPr>
        <p:spPr>
          <a:xfrm>
            <a:off x="4292589" y="2822630"/>
            <a:ext cx="3346653" cy="33376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800" b="1" dirty="0">
                <a:solidFill>
                  <a:schemeClr val="bg1"/>
                </a:solidFill>
                <a:latin typeface="Gilroy ExtraBold" charset="0"/>
                <a:ea typeface="Gilroy ExtraBold" charset="0"/>
                <a:cs typeface="Gilroy ExtraBold" charset="0"/>
              </a:rPr>
              <a:t>Hold 1:1 meetings</a:t>
            </a:r>
          </a:p>
        </p:txBody>
      </p:sp>
      <p:sp>
        <p:nvSpPr>
          <p:cNvPr id="11" name="TextBox 10"/>
          <p:cNvSpPr txBox="1"/>
          <p:nvPr/>
        </p:nvSpPr>
        <p:spPr>
          <a:xfrm>
            <a:off x="2046468" y="2098168"/>
            <a:ext cx="7999008" cy="461665"/>
          </a:xfrm>
          <a:prstGeom prst="rect">
            <a:avLst/>
          </a:prstGeom>
          <a:noFill/>
        </p:spPr>
        <p:txBody>
          <a:bodyPr wrap="square" rtlCol="0">
            <a:spAutoFit/>
          </a:bodyPr>
          <a:lstStyle/>
          <a:p>
            <a:pPr lvl="0" algn="ctr"/>
            <a:r>
              <a:rPr lang="en-US" sz="2400" dirty="0">
                <a:latin typeface="Source Sans Pro" charset="0"/>
                <a:ea typeface="Source Sans Pro" charset="0"/>
                <a:cs typeface="Source Sans Pro" charset="0"/>
              </a:rPr>
              <a:t>Three keys to building </a:t>
            </a:r>
            <a:r>
              <a:rPr lang="en-US" sz="2400">
                <a:latin typeface="Source Sans Pro" charset="0"/>
                <a:ea typeface="Source Sans Pro" charset="0"/>
                <a:cs typeface="Source Sans Pro" charset="0"/>
              </a:rPr>
              <a:t>new partnerships</a:t>
            </a:r>
            <a:endParaRPr lang="en-US" sz="2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708291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2308324"/>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What is a coalition table?</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8" name="TextBox 7"/>
          <p:cNvSpPr txBox="1"/>
          <p:nvPr/>
        </p:nvSpPr>
        <p:spPr>
          <a:xfrm>
            <a:off x="6266688" y="1141536"/>
            <a:ext cx="4547617" cy="4154984"/>
          </a:xfrm>
          <a:prstGeom prst="rect">
            <a:avLst/>
          </a:prstGeom>
          <a:noFill/>
        </p:spPr>
        <p:txBody>
          <a:bodyPr wrap="square" rtlCol="0">
            <a:spAutoFit/>
          </a:bodyPr>
          <a:lstStyle/>
          <a:p>
            <a:r>
              <a:rPr lang="en-US" sz="2400" b="1" dirty="0">
                <a:solidFill>
                  <a:srgbClr val="344047"/>
                </a:solidFill>
                <a:latin typeface="Source Sans Pro" charset="0"/>
                <a:ea typeface="Source Sans Pro" charset="0"/>
                <a:cs typeface="Source Sans Pro" charset="0"/>
              </a:rPr>
              <a:t>Recurring </a:t>
            </a:r>
            <a:r>
              <a:rPr lang="en-US" sz="2400" dirty="0">
                <a:solidFill>
                  <a:srgbClr val="344047"/>
                </a:solidFill>
                <a:latin typeface="Source Sans Pro" charset="0"/>
                <a:ea typeface="Source Sans Pro" charset="0"/>
                <a:cs typeface="Source Sans Pro" charset="0"/>
              </a:rPr>
              <a:t>meeting of individuals, representative from groups and community organizations with common interests and goals. </a:t>
            </a:r>
          </a:p>
          <a:p>
            <a:endParaRPr lang="en-US" sz="2400" dirty="0">
              <a:solidFill>
                <a:srgbClr val="344047"/>
              </a:solidFill>
              <a:latin typeface="Source Sans Pro" charset="0"/>
              <a:ea typeface="Source Sans Pro" charset="0"/>
              <a:cs typeface="Source Sans Pro" charset="0"/>
            </a:endParaRPr>
          </a:p>
          <a:p>
            <a:r>
              <a:rPr lang="en-US" sz="2400" b="1" dirty="0">
                <a:solidFill>
                  <a:srgbClr val="344047"/>
                </a:solidFill>
                <a:latin typeface="Source Sans Pro" charset="0"/>
                <a:ea typeface="Source Sans Pro" charset="0"/>
                <a:cs typeface="Source Sans Pro" charset="0"/>
              </a:rPr>
              <a:t>Provides space </a:t>
            </a:r>
            <a:r>
              <a:rPr lang="en-US" sz="2400" dirty="0">
                <a:solidFill>
                  <a:srgbClr val="344047"/>
                </a:solidFill>
                <a:latin typeface="Source Sans Pro" charset="0"/>
                <a:ea typeface="Source Sans Pro" charset="0"/>
                <a:cs typeface="Source Sans Pro" charset="0"/>
              </a:rPr>
              <a:t>for updates and discussion on messaging, calendars, and tactics. </a:t>
            </a:r>
          </a:p>
          <a:p>
            <a:endParaRPr lang="en-US" sz="2400" dirty="0">
              <a:solidFill>
                <a:srgbClr val="344047"/>
              </a:solidFill>
              <a:latin typeface="Source Sans Pro" charset="0"/>
              <a:ea typeface="Source Sans Pro" charset="0"/>
              <a:cs typeface="Source Sans Pro" charset="0"/>
            </a:endParaRPr>
          </a:p>
          <a:p>
            <a:r>
              <a:rPr lang="en-US" sz="2400" b="1" dirty="0">
                <a:solidFill>
                  <a:srgbClr val="344047"/>
                </a:solidFill>
                <a:latin typeface="Source Sans Pro" charset="0"/>
                <a:ea typeface="Source Sans Pro" charset="0"/>
                <a:cs typeface="Source Sans Pro" charset="0"/>
              </a:rPr>
              <a:t>Concludes </a:t>
            </a:r>
            <a:r>
              <a:rPr lang="en-US" sz="2400" dirty="0">
                <a:solidFill>
                  <a:srgbClr val="344047"/>
                </a:solidFill>
                <a:latin typeface="Source Sans Pro" charset="0"/>
                <a:ea typeface="Source Sans Pro" charset="0"/>
                <a:cs typeface="Source Sans Pro" charset="0"/>
              </a:rPr>
              <a:t>with agreed upon actions and next steps.</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8" y="304678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8" y="453893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61201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921168"/>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DeAndre Jones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Rectangle 3"/>
          <p:cNvSpPr>
            <a:spLocks noChangeArrowheads="1"/>
          </p:cNvSpPr>
          <p:nvPr/>
        </p:nvSpPr>
        <p:spPr bwMode="auto">
          <a:xfrm>
            <a:off x="0" y="3723290"/>
            <a:ext cx="12191999" cy="427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2500" dirty="0">
                <a:solidFill>
                  <a:schemeClr val="bg2"/>
                </a:solidFill>
                <a:latin typeface="Source Sans Pro" charset="0"/>
                <a:ea typeface="Source Sans Pro" charset="0"/>
                <a:cs typeface="Source Sans Pro" charset="0"/>
              </a:rPr>
              <a:t>Regional Organizing Manager</a:t>
            </a:r>
          </a:p>
        </p:txBody>
      </p:sp>
    </p:spTree>
    <p:extLst>
      <p:ext uri="{BB962C8B-B14F-4D97-AF65-F5344CB8AC3E}">
        <p14:creationId xmlns:p14="http://schemas.microsoft.com/office/powerpoint/2010/main" val="1237472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Breaking into a table</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10" name="TextBox 9"/>
          <p:cNvSpPr txBox="1"/>
          <p:nvPr/>
        </p:nvSpPr>
        <p:spPr>
          <a:xfrm>
            <a:off x="5279136" y="1994315"/>
            <a:ext cx="7309555" cy="3693319"/>
          </a:xfrm>
          <a:prstGeom prst="rect">
            <a:avLst/>
          </a:prstGeom>
          <a:noFill/>
        </p:spPr>
        <p:txBody>
          <a:bodyPr wrap="square" rtlCol="0">
            <a:spAutoFit/>
          </a:bodyPr>
          <a:lstStyle/>
          <a:p>
            <a:pPr marL="514350" indent="-514350">
              <a:buFont typeface="Arial" charset="0"/>
              <a:buChar char="•"/>
            </a:pPr>
            <a:r>
              <a:rPr lang="en-US" sz="2500" b="1" dirty="0">
                <a:solidFill>
                  <a:srgbClr val="344047"/>
                </a:solidFill>
                <a:latin typeface="Source Sans Pro" charset="0"/>
                <a:ea typeface="Source Sans Pro" charset="0"/>
                <a:cs typeface="Source Sans Pro" charset="0"/>
              </a:rPr>
              <a:t>Identify </a:t>
            </a:r>
            <a:r>
              <a:rPr lang="en-US" sz="2500" dirty="0">
                <a:solidFill>
                  <a:srgbClr val="344047"/>
                </a:solidFill>
                <a:latin typeface="Source Sans Pro" charset="0"/>
                <a:ea typeface="Source Sans Pro" charset="0"/>
                <a:cs typeface="Source Sans Pro" charset="0"/>
              </a:rPr>
              <a:t>key decision makers. Ask!</a:t>
            </a:r>
          </a:p>
          <a:p>
            <a:pPr marL="514350" indent="-514350">
              <a:buFont typeface="Arial" charset="0"/>
              <a:buChar char="•"/>
            </a:pPr>
            <a:endParaRPr lang="en-US" sz="2500" dirty="0">
              <a:solidFill>
                <a:srgbClr val="344047"/>
              </a:solidFill>
              <a:latin typeface="Source Sans Pro" charset="0"/>
              <a:ea typeface="Source Sans Pro" charset="0"/>
              <a:cs typeface="Source Sans Pro" charset="0"/>
            </a:endParaRPr>
          </a:p>
          <a:p>
            <a:pPr marL="457200" indent="-457200">
              <a:buFont typeface="Arial" charset="0"/>
              <a:buChar char="•"/>
            </a:pPr>
            <a:r>
              <a:rPr lang="en-US" sz="2500" b="1" dirty="0">
                <a:solidFill>
                  <a:srgbClr val="344047"/>
                </a:solidFill>
                <a:latin typeface="Source Sans Pro" charset="0"/>
                <a:ea typeface="Source Sans Pro" charset="0"/>
                <a:cs typeface="Source Sans Pro" charset="0"/>
              </a:rPr>
              <a:t>Become a regular </a:t>
            </a:r>
            <a:r>
              <a:rPr lang="en-US" sz="2500" dirty="0">
                <a:solidFill>
                  <a:srgbClr val="344047"/>
                </a:solidFill>
                <a:latin typeface="Source Sans Pro" charset="0"/>
                <a:ea typeface="Source Sans Pro" charset="0"/>
                <a:cs typeface="Source Sans Pro" charset="0"/>
              </a:rPr>
              <a:t>and contribute. </a:t>
            </a:r>
          </a:p>
          <a:p>
            <a:pPr marL="457200" indent="-457200">
              <a:buFont typeface="Arial" charset="0"/>
              <a:buChar char="•"/>
            </a:pPr>
            <a:endParaRPr lang="en-US" sz="2500" dirty="0">
              <a:solidFill>
                <a:srgbClr val="344047"/>
              </a:solidFill>
              <a:latin typeface="Source Sans Pro" charset="0"/>
              <a:ea typeface="Source Sans Pro" charset="0"/>
              <a:cs typeface="Source Sans Pro" charset="0"/>
            </a:endParaRPr>
          </a:p>
          <a:p>
            <a:pPr marL="457200" indent="-457200">
              <a:buFont typeface="Arial" charset="0"/>
              <a:buChar char="•"/>
            </a:pPr>
            <a:r>
              <a:rPr lang="en-US" sz="2500" b="1" dirty="0">
                <a:solidFill>
                  <a:srgbClr val="344047"/>
                </a:solidFill>
                <a:latin typeface="Source Sans Pro" charset="0"/>
                <a:ea typeface="Source Sans Pro" charset="0"/>
                <a:cs typeface="Source Sans Pro" charset="0"/>
              </a:rPr>
              <a:t>Bring the doughnuts </a:t>
            </a:r>
            <a:r>
              <a:rPr lang="en-US" sz="2500" dirty="0">
                <a:solidFill>
                  <a:srgbClr val="344047"/>
                </a:solidFill>
                <a:latin typeface="Source Sans Pro" charset="0"/>
                <a:ea typeface="Source Sans Pro" charset="0"/>
                <a:cs typeface="Source Sans Pro" charset="0"/>
              </a:rPr>
              <a:t>or host the space.</a:t>
            </a:r>
          </a:p>
          <a:p>
            <a:pPr marL="457200" indent="-457200">
              <a:buFont typeface="Arial" charset="0"/>
              <a:buChar char="•"/>
            </a:pPr>
            <a:endParaRPr lang="en-US" sz="2500" dirty="0">
              <a:solidFill>
                <a:srgbClr val="344047"/>
              </a:solidFill>
              <a:latin typeface="Source Sans Pro" charset="0"/>
              <a:ea typeface="Source Sans Pro" charset="0"/>
              <a:cs typeface="Source Sans Pro" charset="0"/>
            </a:endParaRPr>
          </a:p>
          <a:p>
            <a:pPr marL="457200" indent="-457200">
              <a:buFont typeface="Arial" charset="0"/>
              <a:buChar char="•"/>
            </a:pPr>
            <a:r>
              <a:rPr lang="en-US" sz="2500" b="1" dirty="0">
                <a:solidFill>
                  <a:srgbClr val="344047"/>
                </a:solidFill>
                <a:latin typeface="Source Sans Pro" charset="0"/>
                <a:ea typeface="Source Sans Pro" charset="0"/>
                <a:cs typeface="Source Sans Pro" charset="0"/>
              </a:rPr>
              <a:t>Sweep the floor. </a:t>
            </a:r>
            <a:r>
              <a:rPr lang="en-US" sz="2500" dirty="0">
                <a:solidFill>
                  <a:srgbClr val="344047"/>
                </a:solidFill>
                <a:latin typeface="Source Sans Pro" charset="0"/>
                <a:ea typeface="Source Sans Pro" charset="0"/>
                <a:cs typeface="Source Sans Pro" charset="0"/>
              </a:rPr>
              <a:t>Do the tough jobs.</a:t>
            </a:r>
          </a:p>
          <a:p>
            <a:pPr marL="457200" indent="-457200">
              <a:buFont typeface="Arial" charset="0"/>
              <a:buChar char="•"/>
            </a:pPr>
            <a:endParaRPr lang="en-US" sz="2500" dirty="0">
              <a:solidFill>
                <a:srgbClr val="344047"/>
              </a:solidFill>
              <a:latin typeface="Source Sans Pro" charset="0"/>
              <a:ea typeface="Source Sans Pro" charset="0"/>
              <a:cs typeface="Source Sans Pro" charset="0"/>
            </a:endParaRPr>
          </a:p>
          <a:p>
            <a:pPr marL="457200" indent="-457200">
              <a:buFont typeface="Arial" charset="0"/>
              <a:buChar char="•"/>
            </a:pPr>
            <a:r>
              <a:rPr lang="en-US" sz="2500" b="1" dirty="0">
                <a:solidFill>
                  <a:srgbClr val="344047"/>
                </a:solidFill>
                <a:latin typeface="Source Sans Pro" charset="0"/>
                <a:ea typeface="Source Sans Pro" charset="0"/>
                <a:cs typeface="Source Sans Pro" charset="0"/>
              </a:rPr>
              <a:t>Under promise, over deliver. </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0021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73514"/>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chemeClr val="bg1"/>
                </a:solidFill>
                <a:latin typeface="Gilroy ExtraBold" charset="0"/>
                <a:ea typeface="Gilroy ExtraBold" charset="0"/>
                <a:cs typeface="Gilroy ExtraBold" charset="0"/>
              </a:rPr>
              <a:t>Shout out</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a:hlinkClick r:id="rId4"/>
          </p:cNvPr>
          <p:cNvSpPr txBox="1"/>
          <p:nvPr/>
        </p:nvSpPr>
        <p:spPr>
          <a:xfrm>
            <a:off x="0" y="5038547"/>
            <a:ext cx="12192000"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a:t>
            </a:r>
            <a:r>
              <a:rPr lang="en-US" sz="2500">
                <a:solidFill>
                  <a:schemeClr val="bg2">
                    <a:lumMod val="25000"/>
                  </a:schemeClr>
                </a:solidFill>
                <a:latin typeface="Source Sans Pro" charset="0"/>
                <a:ea typeface="Source Sans Pro" charset="0"/>
                <a:cs typeface="Source Sans Pro" charset="0"/>
              </a:rPr>
              <a:t>chat box or raise your hand</a:t>
            </a:r>
            <a:endParaRPr lang="en-US" sz="2500" dirty="0">
              <a:solidFill>
                <a:srgbClr val="ED5340"/>
              </a:solidFill>
              <a:latin typeface="Source Sans Pro" charset="0"/>
              <a:ea typeface="Source Sans Pro" charset="0"/>
              <a:cs typeface="Source Sans Pro"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916" y="4452792"/>
            <a:ext cx="870168" cy="585755"/>
          </a:xfrm>
          <a:prstGeom prst="rect">
            <a:avLst/>
          </a:prstGeom>
        </p:spPr>
      </p:pic>
    </p:spTree>
    <p:extLst>
      <p:ext uri="{BB962C8B-B14F-4D97-AF65-F5344CB8AC3E}">
        <p14:creationId xmlns:p14="http://schemas.microsoft.com/office/powerpoint/2010/main" val="2092550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43890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09447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5" name="Rectangle 4"/>
          <p:cNvSpPr/>
          <p:nvPr/>
        </p:nvSpPr>
        <p:spPr>
          <a:xfrm>
            <a:off x="5029107" y="192991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sp>
        <p:nvSpPr>
          <p:cNvPr id="14" name="TextBox 13"/>
          <p:cNvSpPr txBox="1"/>
          <p:nvPr/>
        </p:nvSpPr>
        <p:spPr>
          <a:xfrm>
            <a:off x="5279136" y="2007019"/>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Negotiate</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24484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5" name="Rectangle 4"/>
          <p:cNvSpPr/>
          <p:nvPr/>
        </p:nvSpPr>
        <p:spPr>
          <a:xfrm>
            <a:off x="5029107" y="192991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6" name="Rectangle 5"/>
          <p:cNvSpPr/>
          <p:nvPr/>
        </p:nvSpPr>
        <p:spPr>
          <a:xfrm>
            <a:off x="5029106" y="2739055"/>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sp>
        <p:nvSpPr>
          <p:cNvPr id="14" name="TextBox 13"/>
          <p:cNvSpPr txBox="1"/>
          <p:nvPr/>
        </p:nvSpPr>
        <p:spPr>
          <a:xfrm>
            <a:off x="5279136" y="2007019"/>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Negotiate</a:t>
            </a:r>
          </a:p>
        </p:txBody>
      </p:sp>
      <p:sp>
        <p:nvSpPr>
          <p:cNvPr id="15" name="TextBox 14"/>
          <p:cNvSpPr txBox="1"/>
          <p:nvPr/>
        </p:nvSpPr>
        <p:spPr>
          <a:xfrm>
            <a:off x="5279136" y="278594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Don</a:t>
            </a:r>
            <a:r>
              <a:rPr lang="mr-IN" sz="2200" b="1" dirty="0">
                <a:latin typeface="Source Sans Pro" charset="0"/>
                <a:ea typeface="Source Sans Pro" charset="0"/>
                <a:cs typeface="Source Sans Pro" charset="0"/>
              </a:rPr>
              <a:t>’</a:t>
            </a:r>
            <a:r>
              <a:rPr lang="en-US" sz="2200" b="1" dirty="0">
                <a:latin typeface="Source Sans Pro" charset="0"/>
                <a:ea typeface="Source Sans Pro" charset="0"/>
                <a:cs typeface="Source Sans Pro" charset="0"/>
              </a:rPr>
              <a:t>t always be right</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53585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5" name="Rectangle 4"/>
          <p:cNvSpPr/>
          <p:nvPr/>
        </p:nvSpPr>
        <p:spPr>
          <a:xfrm>
            <a:off x="5029107" y="192991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6" name="Rectangle 5"/>
          <p:cNvSpPr/>
          <p:nvPr/>
        </p:nvSpPr>
        <p:spPr>
          <a:xfrm>
            <a:off x="5029106" y="2739055"/>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7" name="Rectangle 6"/>
          <p:cNvSpPr/>
          <p:nvPr/>
        </p:nvSpPr>
        <p:spPr>
          <a:xfrm>
            <a:off x="5029106" y="3548198"/>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sp>
        <p:nvSpPr>
          <p:cNvPr id="14" name="TextBox 13"/>
          <p:cNvSpPr txBox="1"/>
          <p:nvPr/>
        </p:nvSpPr>
        <p:spPr>
          <a:xfrm>
            <a:off x="5279136" y="2007019"/>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Negotiate</a:t>
            </a:r>
          </a:p>
        </p:txBody>
      </p:sp>
      <p:sp>
        <p:nvSpPr>
          <p:cNvPr id="15" name="TextBox 14"/>
          <p:cNvSpPr txBox="1"/>
          <p:nvPr/>
        </p:nvSpPr>
        <p:spPr>
          <a:xfrm>
            <a:off x="5279136" y="278594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Don</a:t>
            </a:r>
            <a:r>
              <a:rPr lang="mr-IN" sz="2200" b="1" dirty="0">
                <a:latin typeface="Source Sans Pro" charset="0"/>
                <a:ea typeface="Source Sans Pro" charset="0"/>
                <a:cs typeface="Source Sans Pro" charset="0"/>
              </a:rPr>
              <a:t>’</a:t>
            </a:r>
            <a:r>
              <a:rPr lang="en-US" sz="2200" b="1" dirty="0">
                <a:latin typeface="Source Sans Pro" charset="0"/>
                <a:ea typeface="Source Sans Pro" charset="0"/>
                <a:cs typeface="Source Sans Pro" charset="0"/>
              </a:rPr>
              <a:t>t always be right</a:t>
            </a:r>
          </a:p>
        </p:txBody>
      </p:sp>
      <p:sp>
        <p:nvSpPr>
          <p:cNvPr id="16" name="TextBox 15"/>
          <p:cNvSpPr txBox="1"/>
          <p:nvPr/>
        </p:nvSpPr>
        <p:spPr>
          <a:xfrm>
            <a:off x="5279136" y="3623017"/>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Never burn a bridge</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03279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5" name="Rectangle 4"/>
          <p:cNvSpPr/>
          <p:nvPr/>
        </p:nvSpPr>
        <p:spPr>
          <a:xfrm>
            <a:off x="5029107" y="192991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6" name="Rectangle 5"/>
          <p:cNvSpPr/>
          <p:nvPr/>
        </p:nvSpPr>
        <p:spPr>
          <a:xfrm>
            <a:off x="5029106" y="2739055"/>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7" name="Rectangle 6"/>
          <p:cNvSpPr/>
          <p:nvPr/>
        </p:nvSpPr>
        <p:spPr>
          <a:xfrm>
            <a:off x="5029106" y="3548198"/>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8" name="Rectangle 7"/>
          <p:cNvSpPr/>
          <p:nvPr/>
        </p:nvSpPr>
        <p:spPr>
          <a:xfrm>
            <a:off x="5029105" y="4330594"/>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sp>
        <p:nvSpPr>
          <p:cNvPr id="14" name="TextBox 13"/>
          <p:cNvSpPr txBox="1"/>
          <p:nvPr/>
        </p:nvSpPr>
        <p:spPr>
          <a:xfrm>
            <a:off x="5279136" y="2007019"/>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Negotiate</a:t>
            </a:r>
          </a:p>
        </p:txBody>
      </p:sp>
      <p:sp>
        <p:nvSpPr>
          <p:cNvPr id="15" name="TextBox 14"/>
          <p:cNvSpPr txBox="1"/>
          <p:nvPr/>
        </p:nvSpPr>
        <p:spPr>
          <a:xfrm>
            <a:off x="5279136" y="278594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Don</a:t>
            </a:r>
            <a:r>
              <a:rPr lang="mr-IN" sz="2200" b="1" dirty="0">
                <a:latin typeface="Source Sans Pro" charset="0"/>
                <a:ea typeface="Source Sans Pro" charset="0"/>
                <a:cs typeface="Source Sans Pro" charset="0"/>
              </a:rPr>
              <a:t>’</a:t>
            </a:r>
            <a:r>
              <a:rPr lang="en-US" sz="2200" b="1" dirty="0">
                <a:latin typeface="Source Sans Pro" charset="0"/>
                <a:ea typeface="Source Sans Pro" charset="0"/>
                <a:cs typeface="Source Sans Pro" charset="0"/>
              </a:rPr>
              <a:t>t always be right</a:t>
            </a:r>
          </a:p>
        </p:txBody>
      </p:sp>
      <p:sp>
        <p:nvSpPr>
          <p:cNvPr id="16" name="TextBox 15"/>
          <p:cNvSpPr txBox="1"/>
          <p:nvPr/>
        </p:nvSpPr>
        <p:spPr>
          <a:xfrm>
            <a:off x="5279136" y="3623017"/>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Never burn a bridge</a:t>
            </a:r>
          </a:p>
        </p:txBody>
      </p:sp>
      <p:sp>
        <p:nvSpPr>
          <p:cNvPr id="17" name="TextBox 16"/>
          <p:cNvSpPr txBox="1"/>
          <p:nvPr/>
        </p:nvSpPr>
        <p:spPr>
          <a:xfrm>
            <a:off x="5279136" y="441297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Under promise, over deliver</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5758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5" name="Rectangle 4"/>
          <p:cNvSpPr/>
          <p:nvPr/>
        </p:nvSpPr>
        <p:spPr>
          <a:xfrm>
            <a:off x="5029107" y="192991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6" name="Rectangle 5"/>
          <p:cNvSpPr/>
          <p:nvPr/>
        </p:nvSpPr>
        <p:spPr>
          <a:xfrm>
            <a:off x="5029106" y="2739055"/>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7" name="Rectangle 6"/>
          <p:cNvSpPr/>
          <p:nvPr/>
        </p:nvSpPr>
        <p:spPr>
          <a:xfrm>
            <a:off x="5029106" y="3548198"/>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8" name="Rectangle 7"/>
          <p:cNvSpPr/>
          <p:nvPr/>
        </p:nvSpPr>
        <p:spPr>
          <a:xfrm>
            <a:off x="5029105" y="4330594"/>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1" name="Rectangle 10"/>
          <p:cNvSpPr/>
          <p:nvPr/>
        </p:nvSpPr>
        <p:spPr>
          <a:xfrm>
            <a:off x="5029105" y="5112990"/>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sp>
        <p:nvSpPr>
          <p:cNvPr id="14" name="TextBox 13"/>
          <p:cNvSpPr txBox="1"/>
          <p:nvPr/>
        </p:nvSpPr>
        <p:spPr>
          <a:xfrm>
            <a:off x="5279136" y="2007019"/>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Negotiate</a:t>
            </a:r>
          </a:p>
        </p:txBody>
      </p:sp>
      <p:sp>
        <p:nvSpPr>
          <p:cNvPr id="15" name="TextBox 14"/>
          <p:cNvSpPr txBox="1"/>
          <p:nvPr/>
        </p:nvSpPr>
        <p:spPr>
          <a:xfrm>
            <a:off x="5279136" y="278594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Don</a:t>
            </a:r>
            <a:r>
              <a:rPr lang="mr-IN" sz="2200" b="1" dirty="0">
                <a:latin typeface="Source Sans Pro" charset="0"/>
                <a:ea typeface="Source Sans Pro" charset="0"/>
                <a:cs typeface="Source Sans Pro" charset="0"/>
              </a:rPr>
              <a:t>’</a:t>
            </a:r>
            <a:r>
              <a:rPr lang="en-US" sz="2200" b="1" dirty="0">
                <a:latin typeface="Source Sans Pro" charset="0"/>
                <a:ea typeface="Source Sans Pro" charset="0"/>
                <a:cs typeface="Source Sans Pro" charset="0"/>
              </a:rPr>
              <a:t>t always be right</a:t>
            </a:r>
          </a:p>
        </p:txBody>
      </p:sp>
      <p:sp>
        <p:nvSpPr>
          <p:cNvPr id="16" name="TextBox 15"/>
          <p:cNvSpPr txBox="1"/>
          <p:nvPr/>
        </p:nvSpPr>
        <p:spPr>
          <a:xfrm>
            <a:off x="5279136" y="3623017"/>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Never burn a bridge</a:t>
            </a:r>
          </a:p>
        </p:txBody>
      </p:sp>
      <p:sp>
        <p:nvSpPr>
          <p:cNvPr id="17" name="TextBox 16"/>
          <p:cNvSpPr txBox="1"/>
          <p:nvPr/>
        </p:nvSpPr>
        <p:spPr>
          <a:xfrm>
            <a:off x="5279136" y="441297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Under promise, over deliver</a:t>
            </a:r>
          </a:p>
        </p:txBody>
      </p:sp>
      <p:sp>
        <p:nvSpPr>
          <p:cNvPr id="18" name="TextBox 17"/>
          <p:cNvSpPr txBox="1"/>
          <p:nvPr/>
        </p:nvSpPr>
        <p:spPr>
          <a:xfrm>
            <a:off x="5279136" y="5194552"/>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Know your role</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6594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Managing partnerships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4" name="Rectangle 3"/>
          <p:cNvSpPr/>
          <p:nvPr/>
        </p:nvSpPr>
        <p:spPr>
          <a:xfrm>
            <a:off x="5029107" y="111715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5" name="Rectangle 4"/>
          <p:cNvSpPr/>
          <p:nvPr/>
        </p:nvSpPr>
        <p:spPr>
          <a:xfrm>
            <a:off x="5029107" y="1929912"/>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6" name="Rectangle 5"/>
          <p:cNvSpPr/>
          <p:nvPr/>
        </p:nvSpPr>
        <p:spPr>
          <a:xfrm>
            <a:off x="5029106" y="2739055"/>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7" name="Rectangle 6"/>
          <p:cNvSpPr/>
          <p:nvPr/>
        </p:nvSpPr>
        <p:spPr>
          <a:xfrm>
            <a:off x="5029106" y="3548198"/>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8" name="Rectangle 7"/>
          <p:cNvSpPr/>
          <p:nvPr/>
        </p:nvSpPr>
        <p:spPr>
          <a:xfrm>
            <a:off x="5029105" y="4330594"/>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1" name="Rectangle 10"/>
          <p:cNvSpPr/>
          <p:nvPr/>
        </p:nvSpPr>
        <p:spPr>
          <a:xfrm>
            <a:off x="5029105" y="5112990"/>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2" name="Rectangle 11"/>
          <p:cNvSpPr/>
          <p:nvPr/>
        </p:nvSpPr>
        <p:spPr>
          <a:xfrm>
            <a:off x="5029105" y="5895386"/>
            <a:ext cx="5829300" cy="594012"/>
          </a:xfrm>
          <a:prstGeom prst="rect">
            <a:avLst/>
          </a:prstGeom>
          <a:noFill/>
          <a:ln>
            <a:solidFill>
              <a:srgbClr val="3440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Source Sans Pro" charset="0"/>
              <a:ea typeface="Source Sans Pro" charset="0"/>
              <a:cs typeface="Source Sans Pro" charset="0"/>
            </a:endParaRPr>
          </a:p>
        </p:txBody>
      </p:sp>
      <p:sp>
        <p:nvSpPr>
          <p:cNvPr id="13" name="TextBox 12"/>
          <p:cNvSpPr txBox="1"/>
          <p:nvPr/>
        </p:nvSpPr>
        <p:spPr>
          <a:xfrm>
            <a:off x="5279136" y="120953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Reinforce your guiding theory of change</a:t>
            </a:r>
          </a:p>
        </p:txBody>
      </p:sp>
      <p:sp>
        <p:nvSpPr>
          <p:cNvPr id="14" name="TextBox 13"/>
          <p:cNvSpPr txBox="1"/>
          <p:nvPr/>
        </p:nvSpPr>
        <p:spPr>
          <a:xfrm>
            <a:off x="5279136" y="2007019"/>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Negotiate</a:t>
            </a:r>
          </a:p>
        </p:txBody>
      </p:sp>
      <p:sp>
        <p:nvSpPr>
          <p:cNvPr id="15" name="TextBox 14"/>
          <p:cNvSpPr txBox="1"/>
          <p:nvPr/>
        </p:nvSpPr>
        <p:spPr>
          <a:xfrm>
            <a:off x="5279136" y="278594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Don</a:t>
            </a:r>
            <a:r>
              <a:rPr lang="mr-IN" sz="2200" b="1" dirty="0">
                <a:latin typeface="Source Sans Pro" charset="0"/>
                <a:ea typeface="Source Sans Pro" charset="0"/>
                <a:cs typeface="Source Sans Pro" charset="0"/>
              </a:rPr>
              <a:t>’</a:t>
            </a:r>
            <a:r>
              <a:rPr lang="en-US" sz="2200" b="1" dirty="0">
                <a:latin typeface="Source Sans Pro" charset="0"/>
                <a:ea typeface="Source Sans Pro" charset="0"/>
                <a:cs typeface="Source Sans Pro" charset="0"/>
              </a:rPr>
              <a:t>t always be right</a:t>
            </a:r>
          </a:p>
        </p:txBody>
      </p:sp>
      <p:sp>
        <p:nvSpPr>
          <p:cNvPr id="16" name="TextBox 15"/>
          <p:cNvSpPr txBox="1"/>
          <p:nvPr/>
        </p:nvSpPr>
        <p:spPr>
          <a:xfrm>
            <a:off x="5279136" y="3623017"/>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Never burn a bridge</a:t>
            </a:r>
          </a:p>
        </p:txBody>
      </p:sp>
      <p:sp>
        <p:nvSpPr>
          <p:cNvPr id="17" name="TextBox 16"/>
          <p:cNvSpPr txBox="1"/>
          <p:nvPr/>
        </p:nvSpPr>
        <p:spPr>
          <a:xfrm>
            <a:off x="5279136" y="4412973"/>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Under promise, over deliver</a:t>
            </a:r>
          </a:p>
        </p:txBody>
      </p:sp>
      <p:sp>
        <p:nvSpPr>
          <p:cNvPr id="18" name="TextBox 17"/>
          <p:cNvSpPr txBox="1"/>
          <p:nvPr/>
        </p:nvSpPr>
        <p:spPr>
          <a:xfrm>
            <a:off x="5279136" y="5194552"/>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Know your role</a:t>
            </a:r>
          </a:p>
        </p:txBody>
      </p:sp>
      <p:sp>
        <p:nvSpPr>
          <p:cNvPr id="19" name="TextBox 18"/>
          <p:cNvSpPr txBox="1"/>
          <p:nvPr/>
        </p:nvSpPr>
        <p:spPr>
          <a:xfrm>
            <a:off x="5279136" y="5976948"/>
            <a:ext cx="5329238" cy="430887"/>
          </a:xfrm>
          <a:prstGeom prst="rect">
            <a:avLst/>
          </a:prstGeom>
          <a:noFill/>
        </p:spPr>
        <p:txBody>
          <a:bodyPr wrap="square" rtlCol="0">
            <a:spAutoFit/>
          </a:bodyPr>
          <a:lstStyle/>
          <a:p>
            <a:pPr algn="ctr"/>
            <a:r>
              <a:rPr lang="en-US" sz="2200" b="1" dirty="0">
                <a:latin typeface="Source Sans Pro" charset="0"/>
                <a:ea typeface="Source Sans Pro" charset="0"/>
                <a:cs typeface="Source Sans Pro" charset="0"/>
              </a:rPr>
              <a:t>Develop trust</a:t>
            </a:r>
          </a:p>
        </p:txBody>
      </p:sp>
      <p:pic>
        <p:nvPicPr>
          <p:cNvPr id="20" name="Picture 1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5689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rrowheads="1"/>
          </p:cNvSpPr>
          <p:nvPr/>
        </p:nvSpPr>
        <p:spPr bwMode="auto">
          <a:xfrm>
            <a:off x="4916983" y="2356412"/>
            <a:ext cx="5997944" cy="196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Things to share:</a:t>
            </a:r>
          </a:p>
          <a:p>
            <a:endParaRPr lang="en-US" altLang="en-US" sz="2500" dirty="0">
              <a:solidFill>
                <a:schemeClr val="tx1"/>
              </a:solidFill>
              <a:latin typeface="Source Sans Pro" charset="0"/>
              <a:ea typeface="Source Sans Pro" charset="0"/>
              <a:cs typeface="Source Sans Pro" charset="0"/>
            </a:endParaRPr>
          </a:p>
          <a:p>
            <a:pPr marL="457200" indent="-457200">
              <a:buAutoNum type="arabicPeriod"/>
            </a:pPr>
            <a:r>
              <a:rPr lang="en-US" altLang="en-US" sz="2500" dirty="0">
                <a:solidFill>
                  <a:schemeClr val="tx1"/>
                </a:solidFill>
                <a:latin typeface="Source Sans Pro" charset="0"/>
                <a:ea typeface="Source Sans Pro" charset="0"/>
                <a:cs typeface="Source Sans Pro" charset="0"/>
              </a:rPr>
              <a:t>Name and where you’re from</a:t>
            </a:r>
          </a:p>
          <a:p>
            <a:pPr marL="457200" indent="-457200">
              <a:buAutoNum type="arabicPeriod"/>
            </a:pPr>
            <a:r>
              <a:rPr lang="en-US" altLang="en-US" sz="2500" dirty="0">
                <a:solidFill>
                  <a:schemeClr val="tx1"/>
                </a:solidFill>
                <a:latin typeface="Source Sans Pro" charset="0"/>
                <a:ea typeface="Source Sans Pro" charset="0"/>
                <a:cs typeface="Source Sans Pro" charset="0"/>
              </a:rPr>
              <a:t>School you’re attending</a:t>
            </a:r>
          </a:p>
          <a:p>
            <a:pPr marL="457200" indent="-457200">
              <a:buAutoNum type="arabicPeriod"/>
            </a:pPr>
            <a:r>
              <a:rPr lang="en-US" altLang="en-US" sz="2500" dirty="0">
                <a:solidFill>
                  <a:schemeClr val="tx1"/>
                </a:solidFill>
                <a:latin typeface="Source Sans Pro" charset="0"/>
                <a:ea typeface="Source Sans Pro" charset="0"/>
                <a:cs typeface="Source Sans Pro" charset="0"/>
              </a:rPr>
              <a:t>Your favorite place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983" y="1470667"/>
            <a:ext cx="674609" cy="554619"/>
          </a:xfrm>
          <a:prstGeom prst="rect">
            <a:avLst/>
          </a:prstGeom>
        </p:spPr>
      </p:pic>
      <p:pic>
        <p:nvPicPr>
          <p:cNvPr id="17" name="Picture 1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Rectangle 8"/>
          <p:cNvSpPr>
            <a:spLocks noChangeArrowheads="1"/>
          </p:cNvSpPr>
          <p:nvPr/>
        </p:nvSpPr>
        <p:spPr bwMode="auto">
          <a:xfrm>
            <a:off x="1006998" y="1391700"/>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5 minutes</a:t>
            </a:r>
          </a:p>
        </p:txBody>
      </p:sp>
      <p:sp>
        <p:nvSpPr>
          <p:cNvPr id="6" name="TextBox 5"/>
          <p:cNvSpPr txBox="1"/>
          <p:nvPr/>
        </p:nvSpPr>
        <p:spPr>
          <a:xfrm>
            <a:off x="1006998" y="2090690"/>
            <a:ext cx="1802096" cy="369332"/>
          </a:xfrm>
          <a:prstGeom prst="rect">
            <a:avLst/>
          </a:prstGeom>
          <a:noFill/>
        </p:spPr>
        <p:txBody>
          <a:bodyPr wrap="none" rtlCol="0">
            <a:spAutoFit/>
          </a:bodyPr>
          <a:lstStyle/>
          <a:p>
            <a:r>
              <a:rPr lang="en-US" altLang="en-US" b="1" dirty="0">
                <a:latin typeface="Source Sans Pro" charset="0"/>
                <a:ea typeface="Source Sans Pro" charset="0"/>
                <a:cs typeface="Source Sans Pro" charset="0"/>
              </a:rPr>
              <a:t>Partner Activity</a:t>
            </a:r>
          </a:p>
        </p:txBody>
      </p:sp>
    </p:spTree>
    <p:extLst>
      <p:ext uri="{BB962C8B-B14F-4D97-AF65-F5344CB8AC3E}">
        <p14:creationId xmlns:p14="http://schemas.microsoft.com/office/powerpoint/2010/main" val="1201175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1:1 partner meetings</a:t>
            </a:r>
          </a:p>
          <a:p>
            <a:pPr>
              <a:lnSpc>
                <a:spcPct val="80000"/>
              </a:lnSpc>
            </a:pPr>
            <a:endParaRPr lang="en-US" sz="4500" b="1" dirty="0">
              <a:solidFill>
                <a:schemeClr val="tx2"/>
              </a:solidFill>
              <a:latin typeface="Gilroy ExtraBold" charset="0"/>
              <a:ea typeface="Gilroy ExtraBold" charset="0"/>
              <a:cs typeface="Gilroy ExtraBold" charset="0"/>
            </a:endParaRPr>
          </a:p>
        </p:txBody>
      </p:sp>
      <p:pic>
        <p:nvPicPr>
          <p:cNvPr id="26" name="Picture 2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20024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1:1 partner meetings</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20" name="TextBox 19"/>
          <p:cNvSpPr txBox="1"/>
          <p:nvPr/>
        </p:nvSpPr>
        <p:spPr>
          <a:xfrm>
            <a:off x="6266688" y="1141536"/>
            <a:ext cx="4547617" cy="5632311"/>
          </a:xfrm>
          <a:prstGeom prst="rect">
            <a:avLst/>
          </a:prstGeom>
          <a:noFill/>
        </p:spPr>
        <p:txBody>
          <a:bodyPr wrap="square" rtlCol="0">
            <a:spAutoFit/>
          </a:bodyPr>
          <a:lstStyle/>
          <a:p>
            <a:r>
              <a:rPr lang="en-US" sz="2400" dirty="0">
                <a:latin typeface="Source Sans Pro" charset="0"/>
                <a:ea typeface="Source Sans Pro" charset="0"/>
                <a:cs typeface="Source Sans Pro" charset="0"/>
              </a:rPr>
              <a:t>Establish a share purpose</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Bond over stories</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Identify a key connection</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Develop the strategy</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Make the hard ask &amp; next steps</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p:txBody>
      </p:sp>
      <p:sp>
        <p:nvSpPr>
          <p:cNvPr id="21" name="Oval 20"/>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2" name="Oval 21"/>
          <p:cNvSpPr/>
          <p:nvPr/>
        </p:nvSpPr>
        <p:spPr>
          <a:xfrm>
            <a:off x="5818418" y="232583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3" name="Oval 22"/>
          <p:cNvSpPr/>
          <p:nvPr/>
        </p:nvSpPr>
        <p:spPr>
          <a:xfrm>
            <a:off x="5818417" y="344154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4" name="Oval 23"/>
          <p:cNvSpPr/>
          <p:nvPr/>
        </p:nvSpPr>
        <p:spPr>
          <a:xfrm>
            <a:off x="5837203" y="455725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25" name="Oval 24"/>
          <p:cNvSpPr/>
          <p:nvPr/>
        </p:nvSpPr>
        <p:spPr>
          <a:xfrm>
            <a:off x="5870305" y="5672963"/>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63799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2921168"/>
            <a:ext cx="12192000" cy="1015663"/>
          </a:xfrm>
          <a:prstGeom prst="rect">
            <a:avLst/>
          </a:prstGeom>
          <a:noFill/>
        </p:spPr>
        <p:txBody>
          <a:bodyPr wrap="square" rtlCol="0">
            <a:spAutoFit/>
          </a:bodyPr>
          <a:lstStyle/>
          <a:p>
            <a:pPr algn="ctr"/>
            <a:r>
              <a:rPr lang="en-US" sz="6000" b="1">
                <a:solidFill>
                  <a:srgbClr val="FFFFFF"/>
                </a:solidFill>
                <a:latin typeface="Gilroy ExtraBold" charset="0"/>
                <a:ea typeface="Gilroy ExtraBold" charset="0"/>
                <a:cs typeface="Gilroy ExtraBold" charset="0"/>
              </a:rPr>
              <a:t>Questions?</a:t>
            </a:r>
            <a:endParaRPr lang="en-US" sz="6000" b="1" dirty="0">
              <a:solidFill>
                <a:srgbClr val="FFFFFF"/>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68338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40101" y="2819887"/>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Next steps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945227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3"/>
          </p:cNvPr>
          <p:cNvSpPr txBox="1"/>
          <p:nvPr/>
        </p:nvSpPr>
        <p:spPr>
          <a:xfrm>
            <a:off x="974242" y="2448613"/>
            <a:ext cx="6756560" cy="1603801"/>
          </a:xfrm>
          <a:prstGeom prst="rect">
            <a:avLst/>
          </a:prstGeom>
          <a:noFill/>
        </p:spPr>
        <p:txBody>
          <a:bodyPr wrap="square" lIns="64290" tIns="32145" rIns="64290" bIns="32145" rtlCol="0">
            <a:spAutoFit/>
          </a:bodyPr>
          <a:lstStyle/>
          <a:p>
            <a:pPr marL="342900" indent="-342900">
              <a:buFont typeface="Arial" charset="0"/>
              <a:buChar char="•"/>
            </a:pPr>
            <a:r>
              <a:rPr lang="en-US" sz="2500" dirty="0">
                <a:solidFill>
                  <a:schemeClr val="bg2">
                    <a:lumMod val="25000"/>
                  </a:schemeClr>
                </a:solidFill>
                <a:latin typeface="Source Sans Pro" charset="0"/>
                <a:ea typeface="Source Sans Pro" charset="0"/>
                <a:cs typeface="Source Sans Pro" charset="0"/>
              </a:rPr>
              <a:t>Will be sent be tomorrow, November 17</a:t>
            </a:r>
          </a:p>
          <a:p>
            <a:pPr marL="342900" indent="-342900">
              <a:buFont typeface="Arial" charset="0"/>
              <a:buChar char="•"/>
            </a:pPr>
            <a:r>
              <a:rPr lang="en-US" sz="2500" dirty="0">
                <a:solidFill>
                  <a:schemeClr val="bg2">
                    <a:lumMod val="25000"/>
                  </a:schemeClr>
                </a:solidFill>
                <a:latin typeface="Source Sans Pro" charset="0"/>
                <a:ea typeface="Source Sans Pro" charset="0"/>
                <a:cs typeface="Source Sans Pro" charset="0"/>
              </a:rPr>
              <a:t>Due back by Monday, November 27</a:t>
            </a:r>
          </a:p>
          <a:p>
            <a:pPr marL="342900" indent="-342900">
              <a:buFont typeface="Arial" charset="0"/>
              <a:buChar char="•"/>
            </a:pPr>
            <a:endParaRPr lang="en-US" sz="2500" dirty="0">
              <a:solidFill>
                <a:schemeClr val="bg2">
                  <a:lumMod val="25000"/>
                </a:schemeClr>
              </a:solidFill>
              <a:latin typeface="Source Sans Pro" charset="0"/>
              <a:ea typeface="Source Sans Pro" charset="0"/>
              <a:cs typeface="Source Sans Pro" charset="0"/>
            </a:endParaRPr>
          </a:p>
          <a:p>
            <a:pPr marL="342900" indent="-342900">
              <a:buFont typeface="Arial" charset="0"/>
              <a:buChar char="•"/>
            </a:pPr>
            <a:r>
              <a:rPr lang="en-US" sz="2500" dirty="0">
                <a:latin typeface="Source Sans Pro" charset="0"/>
                <a:ea typeface="Source Sans Pro" charset="0"/>
                <a:cs typeface="Source Sans Pro" charset="0"/>
              </a:rPr>
              <a:t>Letters mailed out by Monday, December 4</a:t>
            </a:r>
          </a:p>
        </p:txBody>
      </p:sp>
      <p:sp>
        <p:nvSpPr>
          <p:cNvPr id="2" name="Rectangle 1"/>
          <p:cNvSpPr/>
          <p:nvPr/>
        </p:nvSpPr>
        <p:spPr>
          <a:xfrm>
            <a:off x="2867015" y="4887730"/>
            <a:ext cx="6482865" cy="584775"/>
          </a:xfrm>
          <a:prstGeom prst="rect">
            <a:avLst/>
          </a:prstGeom>
        </p:spPr>
        <p:txBody>
          <a:bodyPr wrap="none">
            <a:spAutoFit/>
          </a:bodyPr>
          <a:lstStyle/>
          <a:p>
            <a:r>
              <a:rPr lang="en-US" sz="3200" b="1" dirty="0">
                <a:latin typeface="Source Sans Pro" charset="0"/>
                <a:ea typeface="Source Sans Pro" charset="0"/>
                <a:cs typeface="Source Sans Pro" charset="0"/>
              </a:rPr>
              <a:t>Reach out to me for any questions!</a:t>
            </a:r>
            <a:endParaRPr lang="en-US" sz="3200" b="1" dirty="0">
              <a:solidFill>
                <a:schemeClr val="bg2">
                  <a:lumMod val="25000"/>
                </a:schemeClr>
              </a:solidFill>
              <a:latin typeface="Source Sans Pro" charset="0"/>
              <a:ea typeface="Source Sans Pro" charset="0"/>
              <a:cs typeface="Source Sans Pro" charset="0"/>
            </a:endParaRP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9" name="TextBox 8"/>
          <p:cNvSpPr txBox="1"/>
          <p:nvPr/>
        </p:nvSpPr>
        <p:spPr>
          <a:xfrm>
            <a:off x="1085087" y="1117152"/>
            <a:ext cx="6695334" cy="1200329"/>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Submit </a:t>
            </a:r>
            <a:r>
              <a:rPr lang="en-US" sz="4500" b="1">
                <a:solidFill>
                  <a:schemeClr val="tx2"/>
                </a:solidFill>
                <a:latin typeface="Gilroy ExtraBold" charset="0"/>
                <a:ea typeface="Gilroy ExtraBold" charset="0"/>
                <a:cs typeface="Gilroy ExtraBold" charset="0"/>
              </a:rPr>
              <a:t>your graduation request form</a:t>
            </a:r>
            <a:endParaRPr lang="en-US" sz="4500" b="1" dirty="0">
              <a:solidFill>
                <a:schemeClr val="tx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25762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767280"/>
            <a:ext cx="12192000" cy="1323439"/>
          </a:xfrm>
          <a:prstGeom prst="rect">
            <a:avLst/>
          </a:prstGeom>
          <a:noFill/>
        </p:spPr>
        <p:txBody>
          <a:bodyPr wrap="square" rtlCol="0">
            <a:spAutoFit/>
          </a:bodyPr>
          <a:lstStyle/>
          <a:p>
            <a:pPr algn="ctr"/>
            <a:r>
              <a:rPr lang="en-US" sz="8000" b="1">
                <a:solidFill>
                  <a:srgbClr val="FFFFFF"/>
                </a:solidFill>
                <a:latin typeface="Gilroy ExtraBold" charset="0"/>
                <a:ea typeface="Gilroy ExtraBold" charset="0"/>
                <a:cs typeface="Gilroy ExtraBold" charset="0"/>
              </a:rPr>
              <a:t>Thank </a:t>
            </a:r>
            <a:r>
              <a:rPr lang="en-US" sz="8000" b="1" dirty="0">
                <a:solidFill>
                  <a:srgbClr val="FFFFFF"/>
                </a:solidFill>
                <a:latin typeface="Gilroy ExtraBold" charset="0"/>
                <a:ea typeface="Gilroy ExtraBold" charset="0"/>
                <a:cs typeface="Gilroy ExtraBold" charset="0"/>
              </a:rPr>
              <a:t>you!</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673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Your </a:t>
            </a:r>
            <a:r>
              <a:rPr lang="en-US" sz="4500" b="1">
                <a:solidFill>
                  <a:schemeClr val="tx2"/>
                </a:solidFill>
                <a:latin typeface="Gilroy ExtraBold" charset="0"/>
                <a:ea typeface="Gilroy ExtraBold" charset="0"/>
                <a:cs typeface="Gilroy ExtraBold" charset="0"/>
              </a:rPr>
              <a:t>Learning Journey</a:t>
            </a:r>
            <a:endParaRPr lang="en-US" sz="4500" b="1" dirty="0">
              <a:solidFill>
                <a:schemeClr val="tx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89464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Your Learning Journey</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8" name="TextBox 7"/>
          <p:cNvSpPr txBox="1"/>
          <p:nvPr/>
        </p:nvSpPr>
        <p:spPr>
          <a:xfrm>
            <a:off x="6266688" y="1141536"/>
            <a:ext cx="4547617"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The Issue With Organizing: Building The Proper Framework </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Mission Not Impossible: Achieving Big Goals</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Organizing Strategy: A Roadmap To Success</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9125" y="267033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8" y="413053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8182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Your Learning Journey</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8" name="TextBox 7"/>
          <p:cNvSpPr txBox="1"/>
          <p:nvPr/>
        </p:nvSpPr>
        <p:spPr>
          <a:xfrm>
            <a:off x="6266688" y="1141536"/>
            <a:ext cx="4547617"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Digital Organizing: Memes To Mobilization </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Passion Into Action: Telling Your Story </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Tackling Tactics: Tying It All Together</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0" name="Oval 9"/>
          <p:cNvSpPr/>
          <p:nvPr/>
        </p:nvSpPr>
        <p:spPr>
          <a:xfrm>
            <a:off x="5819125" y="267033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1" name="Oval 10"/>
          <p:cNvSpPr/>
          <p:nvPr/>
        </p:nvSpPr>
        <p:spPr>
          <a:xfrm>
            <a:off x="5818418" y="413053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6</a:t>
            </a:r>
          </a:p>
        </p:txBody>
      </p:sp>
    </p:spTree>
    <p:extLst>
      <p:ext uri="{BB962C8B-B14F-4D97-AF65-F5344CB8AC3E}">
        <p14:creationId xmlns:p14="http://schemas.microsoft.com/office/powerpoint/2010/main" val="90905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754326"/>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Your Learning Journey</a:t>
            </a:r>
          </a:p>
          <a:p>
            <a:pPr>
              <a:lnSpc>
                <a:spcPct val="80000"/>
              </a:lnSpc>
            </a:pPr>
            <a:endParaRPr lang="en-US" sz="4500" b="1" dirty="0">
              <a:solidFill>
                <a:schemeClr val="tx2"/>
              </a:solidFill>
              <a:latin typeface="Gilroy ExtraBold" charset="0"/>
              <a:ea typeface="Gilroy ExtraBold" charset="0"/>
              <a:cs typeface="Gilroy ExtraBold" charset="0"/>
            </a:endParaRPr>
          </a:p>
        </p:txBody>
      </p:sp>
      <p:sp>
        <p:nvSpPr>
          <p:cNvPr id="8" name="TextBox 7"/>
          <p:cNvSpPr txBox="1"/>
          <p:nvPr/>
        </p:nvSpPr>
        <p:spPr>
          <a:xfrm>
            <a:off x="6266688" y="1141536"/>
            <a:ext cx="4547617"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Digital Organizing: Memes To Mobilization </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Passion Into Action: Telling Your Story </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Tackling Tactics: Tying It All Together</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10" name="Oval 9"/>
          <p:cNvSpPr/>
          <p:nvPr/>
        </p:nvSpPr>
        <p:spPr>
          <a:xfrm>
            <a:off x="5819125" y="267033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
        <p:nvSpPr>
          <p:cNvPr id="11" name="Oval 10"/>
          <p:cNvSpPr/>
          <p:nvPr/>
        </p:nvSpPr>
        <p:spPr>
          <a:xfrm>
            <a:off x="5818418" y="413053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6</a:t>
            </a:r>
          </a:p>
        </p:txBody>
      </p:sp>
      <p:sp>
        <p:nvSpPr>
          <p:cNvPr id="12" name="TextBox 11"/>
          <p:cNvSpPr txBox="1"/>
          <p:nvPr/>
        </p:nvSpPr>
        <p:spPr>
          <a:xfrm>
            <a:off x="1085088" y="2842578"/>
            <a:ext cx="4194048" cy="1446550"/>
          </a:xfrm>
          <a:prstGeom prst="rect">
            <a:avLst/>
          </a:prstGeom>
          <a:noFill/>
        </p:spPr>
        <p:txBody>
          <a:bodyPr wrap="square" rtlCol="0">
            <a:spAutoFit/>
          </a:bodyPr>
          <a:lstStyle/>
          <a:p>
            <a:pPr>
              <a:lnSpc>
                <a:spcPct val="80000"/>
              </a:lnSpc>
            </a:pPr>
            <a:r>
              <a:rPr lang="en-US" sz="2200" b="1" dirty="0">
                <a:latin typeface="Gilroy ExtraBold" charset="0"/>
                <a:ea typeface="Gilroy ExtraBold" charset="0"/>
                <a:cs typeface="Gilroy ExtraBold" charset="0"/>
              </a:rPr>
              <a:t>Submit your graduation form by November 27!</a:t>
            </a:r>
          </a:p>
          <a:p>
            <a:pPr>
              <a:lnSpc>
                <a:spcPct val="80000"/>
              </a:lnSpc>
            </a:pPr>
            <a:endParaRPr lang="en-US" sz="2200" b="1" dirty="0">
              <a:solidFill>
                <a:schemeClr val="tx2"/>
              </a:solidFill>
              <a:latin typeface="Gilroy ExtraBold" charset="0"/>
              <a:ea typeface="Gilroy ExtraBold" charset="0"/>
              <a:cs typeface="Gilroy ExtraBold" charset="0"/>
            </a:endParaRPr>
          </a:p>
          <a:p>
            <a:pPr>
              <a:lnSpc>
                <a:spcPct val="80000"/>
              </a:lnSpc>
            </a:pPr>
            <a:r>
              <a:rPr lang="en-US" sz="2200" b="1" dirty="0">
                <a:solidFill>
                  <a:schemeClr val="tx2"/>
                </a:solidFill>
                <a:latin typeface="Gilroy ExtraBold" charset="0"/>
                <a:ea typeface="Gilroy ExtraBold" charset="0"/>
                <a:cs typeface="Gilroy ExtraBold" charset="0"/>
              </a:rPr>
              <a:t>I’ll be sending it out tomorrow morning</a:t>
            </a:r>
          </a:p>
        </p:txBody>
      </p:sp>
    </p:spTree>
    <p:extLst>
      <p:ext uri="{BB962C8B-B14F-4D97-AF65-F5344CB8AC3E}">
        <p14:creationId xmlns:p14="http://schemas.microsoft.com/office/powerpoint/2010/main" val="285897655"/>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8681</TotalTime>
  <Words>5074</Words>
  <Application>Microsoft Macintosh PowerPoint</Application>
  <PresentationFormat>Widescreen</PresentationFormat>
  <Paragraphs>447</Paragraphs>
  <Slides>55</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Calibri</vt:lpstr>
      <vt:lpstr>Calibri Light</vt:lpstr>
      <vt:lpstr>Courier New</vt:lpstr>
      <vt:lpstr>Gill Sans</vt:lpstr>
      <vt:lpstr>Gilroy ExtraBold</vt:lpstr>
      <vt:lpstr>Helvetica</vt:lpstr>
      <vt:lpstr>Source Sans Pro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aconavay@ofa.us</cp:lastModifiedBy>
  <cp:revision>140</cp:revision>
  <cp:lastPrinted>2017-03-02T23:01:52Z</cp:lastPrinted>
  <dcterms:created xsi:type="dcterms:W3CDTF">2017-01-24T22:12:49Z</dcterms:created>
  <dcterms:modified xsi:type="dcterms:W3CDTF">2019-02-28T03:55:43Z</dcterms:modified>
</cp:coreProperties>
</file>