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1493" r:id="rId2"/>
    <p:sldId id="1682" r:id="rId3"/>
    <p:sldId id="1683" r:id="rId4"/>
    <p:sldId id="1640" r:id="rId5"/>
    <p:sldId id="1641" r:id="rId6"/>
    <p:sldId id="1642" r:id="rId7"/>
    <p:sldId id="1644" r:id="rId8"/>
    <p:sldId id="1643" r:id="rId9"/>
    <p:sldId id="1645" r:id="rId10"/>
    <p:sldId id="1646" r:id="rId11"/>
    <p:sldId id="1648" r:id="rId12"/>
    <p:sldId id="1692" r:id="rId13"/>
    <p:sldId id="1685" r:id="rId14"/>
    <p:sldId id="1686" r:id="rId15"/>
    <p:sldId id="1687" r:id="rId16"/>
    <p:sldId id="1688" r:id="rId17"/>
    <p:sldId id="1689" r:id="rId18"/>
    <p:sldId id="1691" r:id="rId19"/>
    <p:sldId id="1693" r:id="rId20"/>
    <p:sldId id="1595" r:id="rId21"/>
    <p:sldId id="1694" r:id="rId22"/>
    <p:sldId id="1695" r:id="rId23"/>
    <p:sldId id="1696" r:id="rId24"/>
    <p:sldId id="1697" r:id="rId25"/>
    <p:sldId id="1698" r:id="rId26"/>
    <p:sldId id="1699" r:id="rId27"/>
    <p:sldId id="1700" r:id="rId28"/>
    <p:sldId id="1701" r:id="rId29"/>
    <p:sldId id="1702" r:id="rId30"/>
    <p:sldId id="1703" r:id="rId31"/>
    <p:sldId id="1620" r:id="rId32"/>
    <p:sldId id="1676" r:id="rId33"/>
    <p:sldId id="1680" r:id="rId34"/>
    <p:sldId id="16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elsey Wininger" initials="CW [7]" lastIdx="1" clrIdx="6"/>
  <p:cmAuthor id="1" name="Chelsey Wininger" initials="CW" lastIdx="13" clrIdx="0"/>
  <p:cmAuthor id="2" name="Mary McInerney" initials="MM [8]" lastIdx="1" clrIdx="1"/>
  <p:cmAuthor id="3" name="Mary McInerney" initials="MM [9]" lastIdx="1" clrIdx="2"/>
  <p:cmAuthor id="4" name="Chelsey Wininger" initials="CW [6]" lastIdx="1" clrIdx="3"/>
  <p:cmAuthor id="5" name="Chelsey Wininger" initials="CW [8]" lastIdx="1" clrIdx="4"/>
  <p:cmAuthor id="6" name="Mary McInerney" initials="M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82716"/>
  </p:normalViewPr>
  <p:slideViewPr>
    <p:cSldViewPr snapToGrid="0" snapToObjects="1">
      <p:cViewPr varScale="1">
        <p:scale>
          <a:sx n="87" d="100"/>
          <a:sy n="87" d="100"/>
        </p:scale>
        <p:origin x="1656" y="192"/>
      </p:cViewPr>
      <p:guideLst>
        <p:guide orient="horz" pos="2064"/>
        <p:guide pos="3840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0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3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74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1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5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6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1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0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24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4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4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3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5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4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71" r:id="rId14"/>
    <p:sldLayoutId id="2147483673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spreadsheets/d/1XpUZyGe80mL3oh6fmvPuBBKFj55HPLqRhw8rsi4nGE0/edit#gid=1057968535" TargetMode="Externa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spreadsheets/d/1XpUZyGe80mL3oh6fmvPuBBKFj55HPLqRhw8rsi4nGE0/edit#gid=1057968535" TargetMode="Externa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pUZyGe80mL3oh6fmvPuBBKFj55HPLqRhw8rsi4nGE0/edit#gid=1057968535" TargetMode="External"/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ocs.google.com/spreadsheets/d/13XNqUTflioSlkxMCAV9ML98pG8zj-7_uYBQ6YzjJKws/edit#gid=1496810796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9176" r="2080"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86704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-2" y="2595491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SPRING 2018</a:t>
            </a:r>
          </a:p>
        </p:txBody>
      </p:sp>
      <p:sp>
        <p:nvSpPr>
          <p:cNvPr id="7" name="Shape 134"/>
          <p:cNvSpPr txBox="1"/>
          <p:nvPr/>
        </p:nvSpPr>
        <p:spPr>
          <a:xfrm>
            <a:off x="352926" y="6219370"/>
            <a:ext cx="8519103" cy="406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200" b="1" u="none" strike="noStrike" cap="none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We will begin the training at 8 p.m. ET / 7 p.m. CT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F957910F-87CB-4B43-BD0A-63FC8304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600" y="631032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2852966201_f4b2df6034_o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9677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Defining servant leadership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247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8031" y="1925053"/>
            <a:ext cx="5309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Each of us is more than the worst thing we have ever done.”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r="6053"/>
          <a:stretch/>
        </p:blipFill>
        <p:spPr>
          <a:xfrm>
            <a:off x="-1" y="0"/>
            <a:ext cx="540619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56158" y="4497504"/>
            <a:ext cx="4572000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Bryan Stevenson</a:t>
            </a:r>
          </a:p>
          <a:p>
            <a:pPr>
              <a:lnSpc>
                <a:spcPct val="80000"/>
              </a:lnSpc>
            </a:pPr>
            <a:r>
              <a:rPr lang="en-US" sz="25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Equal Justice Initiative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7190" y="1892970"/>
            <a:ext cx="53099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</a:t>
            </a:r>
            <a:endParaRPr lang="en-US" sz="45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491702"/>
            <a:ext cx="9978013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How would you define servant leadership?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4978547" y="1274792"/>
            <a:ext cx="223490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QUESTION:</a:t>
            </a:r>
          </a:p>
        </p:txBody>
      </p:sp>
    </p:spTree>
    <p:extLst>
      <p:ext uri="{BB962C8B-B14F-4D97-AF65-F5344CB8AC3E}">
        <p14:creationId xmlns:p14="http://schemas.microsoft.com/office/powerpoint/2010/main" val="103962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8"/>
          <p:cNvSpPr txBox="1"/>
          <p:nvPr/>
        </p:nvSpPr>
        <p:spPr>
          <a:xfrm>
            <a:off x="1134255" y="2274838"/>
            <a:ext cx="992349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80000"/>
              </a:lnSpc>
              <a:defRPr sz="60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can a person </a:t>
            </a:r>
            <a:r>
              <a:rPr lang="en-US">
                <a:solidFill>
                  <a:schemeClr val="bg1"/>
                </a:solidFill>
              </a:rPr>
              <a:t>be </a:t>
            </a:r>
          </a:p>
          <a:p>
            <a:r>
              <a:rPr lang="en-US" dirty="0">
                <a:solidFill>
                  <a:schemeClr val="bg1"/>
                </a:solidFill>
              </a:rPr>
              <a:t>a leader and a servant at the same time?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11362942" y="6417000"/>
            <a:ext cx="653213" cy="253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233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787" r="-1442" b="34534"/>
          <a:stretch/>
        </p:blipFill>
        <p:spPr>
          <a:xfrm>
            <a:off x="0" y="0"/>
            <a:ext cx="12368463" cy="6957260"/>
          </a:xfrm>
          <a:prstGeom prst="rect">
            <a:avLst/>
          </a:prstGeom>
        </p:spPr>
      </p:pic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11362942" y="6417000"/>
            <a:ext cx="653213" cy="253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353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8"/>
          <p:cNvSpPr txBox="1"/>
          <p:nvPr/>
        </p:nvSpPr>
        <p:spPr>
          <a:xfrm>
            <a:off x="1219980" y="1491622"/>
            <a:ext cx="8481233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80000"/>
              </a:lnSpc>
              <a:defRPr sz="5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>
                <a:solidFill>
                  <a:srgbClr val="92D050"/>
                </a:solidFill>
              </a:rPr>
              <a:t>Servant Leadership</a:t>
            </a:r>
            <a:r>
              <a:rPr dirty="0">
                <a:solidFill>
                  <a:srgbClr val="92D050"/>
                </a:solidFill>
              </a:rPr>
              <a:t>: </a:t>
            </a:r>
          </a:p>
          <a:p>
            <a:pPr defTabSz="457200">
              <a:lnSpc>
                <a:spcPct val="80000"/>
              </a:lnSpc>
              <a:defRPr sz="5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>
                <a:solidFill>
                  <a:srgbClr val="FFFFFF"/>
                </a:solidFill>
              </a:rPr>
              <a:t>”</a:t>
            </a:r>
            <a:r>
              <a:rPr lang="en-US" dirty="0">
                <a:solidFill>
                  <a:srgbClr val="FFFFFF"/>
                </a:solidFill>
              </a:rPr>
              <a:t>The natural feeling that one wants to serve </a:t>
            </a:r>
            <a:r>
              <a:rPr lang="en-US" u="sng" dirty="0">
                <a:solidFill>
                  <a:schemeClr val="bg1"/>
                </a:solidFill>
              </a:rPr>
              <a:t>first</a:t>
            </a:r>
            <a:r>
              <a:rPr dirty="0">
                <a:solidFill>
                  <a:srgbClr val="FFFFFF"/>
                </a:solidFill>
              </a:rPr>
              <a:t>.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This conscious choice brings one to aspire to lead</a:t>
            </a:r>
            <a:r>
              <a:rPr lang="mr-IN" b="1" dirty="0">
                <a:solidFill>
                  <a:srgbClr val="FFFFFF"/>
                </a:solidFill>
              </a:rPr>
              <a:t>…</a:t>
            </a:r>
            <a:r>
              <a:rPr dirty="0">
                <a:solidFill>
                  <a:srgbClr val="FFFFFF"/>
                </a:solidFill>
              </a:rPr>
              <a:t>”</a:t>
            </a:r>
          </a:p>
        </p:txBody>
      </p:sp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11362942" y="6417000"/>
            <a:ext cx="653213" cy="25343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– Morton Deutsch"/>
          <p:cNvSpPr txBox="1"/>
          <p:nvPr/>
        </p:nvSpPr>
        <p:spPr>
          <a:xfrm>
            <a:off x="1219980" y="4933817"/>
            <a:ext cx="2532101" cy="59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80000"/>
              </a:lnSpc>
              <a:defRPr sz="3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sz="2000" dirty="0">
                <a:solidFill>
                  <a:schemeClr val="bg2"/>
                </a:solidFill>
              </a:rPr>
              <a:t>Robert K. Greenleaf </a:t>
            </a:r>
          </a:p>
          <a:p>
            <a:pPr defTabSz="457200">
              <a:lnSpc>
                <a:spcPct val="80000"/>
              </a:lnSpc>
              <a:defRPr sz="3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sz="2000" dirty="0">
                <a:solidFill>
                  <a:schemeClr val="bg2"/>
                </a:solidFill>
              </a:rPr>
              <a:t>(1970, pg. 15)</a:t>
            </a:r>
            <a:endParaRPr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5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8"/>
          <p:cNvSpPr txBox="1"/>
          <p:nvPr/>
        </p:nvSpPr>
        <p:spPr>
          <a:xfrm>
            <a:off x="1134255" y="1048709"/>
            <a:ext cx="9923490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0000"/>
              </a:lnSpc>
              <a:defRPr sz="5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>
                <a:solidFill>
                  <a:srgbClr val="92D050"/>
                </a:solidFill>
              </a:rPr>
              <a:t>Servant Leadership</a:t>
            </a:r>
            <a:r>
              <a:rPr dirty="0">
                <a:solidFill>
                  <a:srgbClr val="92D050"/>
                </a:solidFill>
              </a:rPr>
              <a:t>: </a:t>
            </a:r>
          </a:p>
          <a:p>
            <a:pPr defTabSz="457200">
              <a:lnSpc>
                <a:spcPct val="80000"/>
              </a:lnSpc>
              <a:defRPr sz="5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>
                <a:solidFill>
                  <a:srgbClr val="FFFFFF"/>
                </a:solidFill>
              </a:rPr>
              <a:t>”</a:t>
            </a:r>
            <a:r>
              <a:rPr lang="mr-IN" b="1" dirty="0">
                <a:solidFill>
                  <a:srgbClr val="FFFFFF"/>
                </a:solidFill>
              </a:rPr>
              <a:t>…</a:t>
            </a:r>
            <a:r>
              <a:rPr lang="en-US" b="1" dirty="0">
                <a:solidFill>
                  <a:srgbClr val="FFFFFF"/>
                </a:solidFill>
              </a:rPr>
              <a:t>the difference manifests itself in the care taken by the servant —first to make sure that other people’s highest priority needs are being served.</a:t>
            </a:r>
            <a:r>
              <a:rPr dirty="0">
                <a:solidFill>
                  <a:srgbClr val="FFFFFF"/>
                </a:solidFill>
              </a:rPr>
              <a:t>”</a:t>
            </a:r>
          </a:p>
        </p:txBody>
      </p:sp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11362942" y="6417000"/>
            <a:ext cx="653213" cy="25343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– Morton Deutsch"/>
          <p:cNvSpPr txBox="1"/>
          <p:nvPr/>
        </p:nvSpPr>
        <p:spPr>
          <a:xfrm>
            <a:off x="1134255" y="5233854"/>
            <a:ext cx="2532101" cy="59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80000"/>
              </a:lnSpc>
              <a:defRPr sz="3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sz="2000" dirty="0">
                <a:solidFill>
                  <a:schemeClr val="bg2"/>
                </a:solidFill>
              </a:rPr>
              <a:t>Robert K. Greenleaf </a:t>
            </a:r>
          </a:p>
          <a:p>
            <a:pPr defTabSz="457200">
              <a:lnSpc>
                <a:spcPct val="80000"/>
              </a:lnSpc>
              <a:defRPr sz="3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sz="2000" dirty="0">
                <a:solidFill>
                  <a:schemeClr val="bg2"/>
                </a:solidFill>
              </a:rPr>
              <a:t>(1970, pg. 15)</a:t>
            </a:r>
            <a:endParaRPr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8"/>
          <p:cNvSpPr txBox="1"/>
          <p:nvPr/>
        </p:nvSpPr>
        <p:spPr>
          <a:xfrm>
            <a:off x="1134255" y="748671"/>
            <a:ext cx="9923490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80000"/>
              </a:lnSpc>
              <a:defRPr sz="5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>
                <a:solidFill>
                  <a:srgbClr val="92D050"/>
                </a:solidFill>
              </a:rPr>
              <a:t>Servant Leadership</a:t>
            </a:r>
            <a:r>
              <a:rPr dirty="0">
                <a:solidFill>
                  <a:srgbClr val="92D050"/>
                </a:solidFill>
              </a:rPr>
              <a:t>: </a:t>
            </a:r>
          </a:p>
          <a:p>
            <a:pPr defTabSz="457200">
              <a:lnSpc>
                <a:spcPct val="80000"/>
              </a:lnSpc>
              <a:defRPr sz="5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>
                <a:solidFill>
                  <a:srgbClr val="FFFFFF"/>
                </a:solidFill>
              </a:rPr>
              <a:t>”</a:t>
            </a:r>
            <a:r>
              <a:rPr lang="en-US" b="1" dirty="0">
                <a:solidFill>
                  <a:srgbClr val="FFFFFF"/>
                </a:solidFill>
              </a:rPr>
              <a:t>The best test is: Do those served grow as persons; do they, </a:t>
            </a:r>
            <a:r>
              <a:rPr lang="en-US" b="1" u="sng" dirty="0">
                <a:solidFill>
                  <a:schemeClr val="bg1"/>
                </a:solidFill>
              </a:rPr>
              <a:t>while being served</a:t>
            </a:r>
            <a:r>
              <a:rPr lang="en-US" b="1" dirty="0">
                <a:solidFill>
                  <a:schemeClr val="bg1"/>
                </a:solidFill>
              </a:rPr>
              <a:t>, become healthier, wiser, freer, more autonomous, more likely to become servants?</a:t>
            </a:r>
            <a:r>
              <a:rPr lang="en-US" b="1" dirty="0">
                <a:solidFill>
                  <a:srgbClr val="FFFFFF"/>
                </a:solidFill>
              </a:rPr>
              <a:t>.</a:t>
            </a:r>
            <a:r>
              <a:rPr dirty="0">
                <a:solidFill>
                  <a:srgbClr val="FFFFFF"/>
                </a:solidFill>
              </a:rPr>
              <a:t>”</a:t>
            </a:r>
          </a:p>
        </p:txBody>
      </p:sp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11362942" y="6417000"/>
            <a:ext cx="653213" cy="25343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– Morton Deutsch"/>
          <p:cNvSpPr txBox="1"/>
          <p:nvPr/>
        </p:nvSpPr>
        <p:spPr>
          <a:xfrm>
            <a:off x="1134255" y="5562467"/>
            <a:ext cx="2532101" cy="59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80000"/>
              </a:lnSpc>
              <a:defRPr sz="3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sz="2000" dirty="0">
                <a:solidFill>
                  <a:schemeClr val="bg2"/>
                </a:solidFill>
              </a:rPr>
              <a:t>Robert K. Greenleaf </a:t>
            </a:r>
          </a:p>
          <a:p>
            <a:pPr defTabSz="457200">
              <a:lnSpc>
                <a:spcPct val="80000"/>
              </a:lnSpc>
              <a:defRPr sz="3000" b="1">
                <a:solidFill>
                  <a:schemeClr val="accent2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sz="2000" dirty="0">
                <a:solidFill>
                  <a:schemeClr val="bg2"/>
                </a:solidFill>
              </a:rPr>
              <a:t>(1970, pg. 15)</a:t>
            </a:r>
            <a:endParaRPr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8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993" y="2315239"/>
            <a:ext cx="997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makes </a:t>
            </a:r>
          </a:p>
          <a:p>
            <a:pPr lvl="0" algn="ctr" defTabSz="457200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Bryan Stevenson a servant leader?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4978547" y="1274792"/>
            <a:ext cx="223490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QUESTION:</a:t>
            </a:r>
          </a:p>
        </p:txBody>
      </p:sp>
    </p:spTree>
    <p:extLst>
      <p:ext uri="{BB962C8B-B14F-4D97-AF65-F5344CB8AC3E}">
        <p14:creationId xmlns:p14="http://schemas.microsoft.com/office/powerpoint/2010/main" val="193402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"/>
          <p:cNvSpPr/>
          <p:nvPr/>
        </p:nvSpPr>
        <p:spPr>
          <a:xfrm>
            <a:off x="0" y="-1238248"/>
            <a:ext cx="12192000" cy="8096248"/>
          </a:xfrm>
          <a:prstGeom prst="rect">
            <a:avLst/>
          </a:prstGeom>
          <a:solidFill>
            <a:srgbClr val="3B44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Picture 1" descr="Picture 1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0" y="-1238248"/>
            <a:ext cx="12192000" cy="80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Box 4"/>
          <p:cNvSpPr txBox="1"/>
          <p:nvPr/>
        </p:nvSpPr>
        <p:spPr>
          <a:xfrm>
            <a:off x="0" y="1897230"/>
            <a:ext cx="121920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75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/>
              <a:t>Servant Leadership:</a:t>
            </a:r>
          </a:p>
          <a:p>
            <a:pPr algn="ctr">
              <a:lnSpc>
                <a:spcPct val="80000"/>
              </a:lnSpc>
              <a:defRPr sz="75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/>
              <a:t>Ten characteristics</a:t>
            </a:r>
            <a:endParaRPr dirty="0"/>
          </a:p>
          <a:p>
            <a:pPr algn="ctr">
              <a:lnSpc>
                <a:spcPct val="80000"/>
              </a:lnSpc>
              <a:defRPr sz="50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dirty="0">
                <a:solidFill>
                  <a:schemeClr val="accent6"/>
                </a:solidFill>
              </a:rPr>
              <a:t>(</a:t>
            </a:r>
            <a:r>
              <a:rPr lang="en-US" dirty="0">
                <a:solidFill>
                  <a:schemeClr val="accent6"/>
                </a:solidFill>
              </a:rPr>
              <a:t>Larry Spears</a:t>
            </a:r>
            <a:r>
              <a:rPr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27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Shape 133"/>
          <p:cNvSpPr txBox="1"/>
          <p:nvPr/>
        </p:nvSpPr>
        <p:spPr>
          <a:xfrm>
            <a:off x="514349" y="2682469"/>
            <a:ext cx="11163300" cy="560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500" b="1" u="none" strike="noStrike" cap="none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SPRING 2018 OFA FELLOWS LEADERS</a:t>
            </a:r>
          </a:p>
        </p:txBody>
      </p:sp>
      <p:sp>
        <p:nvSpPr>
          <p:cNvPr id="8" name="Shape 133"/>
          <p:cNvSpPr txBox="1"/>
          <p:nvPr/>
        </p:nvSpPr>
        <p:spPr>
          <a:xfrm>
            <a:off x="514348" y="4389627"/>
            <a:ext cx="11163300" cy="832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2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Bobby Brady-Sharp  </a:t>
            </a:r>
            <a:r>
              <a:rPr lang="en-US" sz="2200" b="1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/ </a:t>
            </a:r>
            <a:r>
              <a:rPr lang="en-US" sz="2200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OFA Training Projects Manager  </a:t>
            </a:r>
          </a:p>
        </p:txBody>
      </p:sp>
      <p:sp>
        <p:nvSpPr>
          <p:cNvPr id="11" name="Shape 133"/>
          <p:cNvSpPr txBox="1"/>
          <p:nvPr/>
        </p:nvSpPr>
        <p:spPr>
          <a:xfrm>
            <a:off x="514348" y="3160068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Part 3: Servant leadership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463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037134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Listening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8151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021091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Empathy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91453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085260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Healing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84336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117344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Awareness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08729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085260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Persuasion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80329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100138"/>
            <a:ext cx="9978013" cy="120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8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Conceptualization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74237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021090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Foresight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61979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3069218"/>
            <a:ext cx="9978013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9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Stewardship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65438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812544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Commitment to the growth of people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645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1106993" y="2972965"/>
            <a:ext cx="9978013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Building community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12" y="1258750"/>
            <a:ext cx="8997976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TEN CHARACTERISTICS—SERVANT LEADERSHIP:</a:t>
            </a:r>
          </a:p>
        </p:txBody>
      </p:sp>
    </p:spTree>
    <p:extLst>
      <p:ext uri="{BB962C8B-B14F-4D97-AF65-F5344CB8AC3E}">
        <p14:creationId xmlns:p14="http://schemas.microsoft.com/office/powerpoint/2010/main" val="12992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9481" y="3090110"/>
            <a:ext cx="12192000" cy="12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Guided worksheet</a:t>
            </a:r>
          </a:p>
          <a:p>
            <a:pPr algn="ctr">
              <a:lnSpc>
                <a:spcPct val="80000"/>
              </a:lnSpc>
            </a:pPr>
            <a:endParaRPr lang="en-US" sz="2500" b="1" spc="300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Week 3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1468700"/>
            <a:ext cx="1517562" cy="1281452"/>
          </a:xfrm>
          <a:prstGeom prst="rect">
            <a:avLst/>
          </a:prstGeom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4688610" y="4977165"/>
            <a:ext cx="2814778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/training3worksheet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044524"/>
            <a:ext cx="1201821" cy="1554079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136813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8"/>
          <p:cNvSpPr txBox="1"/>
          <p:nvPr/>
        </p:nvSpPr>
        <p:spPr>
          <a:xfrm>
            <a:off x="1141421" y="2355004"/>
            <a:ext cx="992349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80000"/>
              </a:lnSpc>
              <a:defRPr sz="60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 fact, many of these qualities may remind you </a:t>
            </a:r>
          </a:p>
          <a:p>
            <a:r>
              <a:rPr lang="en-US" dirty="0">
                <a:solidFill>
                  <a:schemeClr val="bg1"/>
                </a:solidFill>
              </a:rPr>
              <a:t>a bit of this</a:t>
            </a:r>
            <a:r>
              <a:rPr lang="mr-IN" dirty="0">
                <a:solidFill>
                  <a:schemeClr val="bg1"/>
                </a:solidFill>
              </a:rPr>
              <a:t>…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11362942" y="6417000"/>
            <a:ext cx="653213" cy="253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680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419100" y="3532787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EE2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Social Awareness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14862" y="3590699"/>
            <a:ext cx="1554480" cy="923544"/>
            <a:chOff x="5967663" y="2794973"/>
            <a:chExt cx="3276600" cy="2057400"/>
          </a:xfrm>
        </p:grpSpPr>
        <p:sp>
          <p:nvSpPr>
            <p:cNvPr id="18" name="Rectangle 17"/>
            <p:cNvSpPr/>
            <p:nvPr/>
          </p:nvSpPr>
          <p:spPr>
            <a:xfrm>
              <a:off x="5967663" y="2794973"/>
              <a:ext cx="3276600" cy="20574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67663" y="3390862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Empathy</a:t>
              </a:r>
            </a:p>
          </p:txBody>
        </p:sp>
      </p:grpSp>
      <p:sp>
        <p:nvSpPr>
          <p:cNvPr id="25" name="Pentagon 24"/>
          <p:cNvSpPr/>
          <p:nvPr/>
        </p:nvSpPr>
        <p:spPr>
          <a:xfrm>
            <a:off x="419100" y="4961360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Relationship Management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14862" y="5019272"/>
            <a:ext cx="1554480" cy="923544"/>
            <a:chOff x="5967663" y="661373"/>
            <a:chExt cx="3276600" cy="2057400"/>
          </a:xfrm>
        </p:grpSpPr>
        <p:sp>
          <p:nvSpPr>
            <p:cNvPr id="19" name="Rectangle 18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67663" y="1411706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Influence</a:t>
              </a:r>
            </a:p>
          </p:txBody>
        </p:sp>
      </p:grpSp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Self-Awareness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556085" cy="962454"/>
            <a:chOff x="2614863" y="776092"/>
            <a:chExt cx="3276600" cy="2089383"/>
          </a:xfrm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276600" cy="2057400"/>
            </a:xfrm>
            <a:prstGeom prst="rect">
              <a:avLst/>
            </a:prstGeom>
            <a:solidFill>
              <a:srgbClr val="00B4D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276600" cy="20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Self-Awareness</a:t>
              </a:r>
            </a:p>
          </p:txBody>
        </p:sp>
      </p:grpSp>
      <p:sp>
        <p:nvSpPr>
          <p:cNvPr id="31" name="Pentagon 30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Self-Management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14862" y="2162126"/>
            <a:ext cx="1554480" cy="923544"/>
            <a:chOff x="2614861" y="2794973"/>
            <a:chExt cx="3276600" cy="2057400"/>
          </a:xfrm>
        </p:grpSpPr>
        <p:sp>
          <p:nvSpPr>
            <p:cNvPr id="21" name="Rectangle 20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Emotional Self-Control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83904" y="2162126"/>
            <a:ext cx="1554480" cy="923544"/>
            <a:chOff x="2614861" y="2794973"/>
            <a:chExt cx="3276600" cy="2057400"/>
          </a:xfrm>
        </p:grpSpPr>
        <p:sp>
          <p:nvSpPr>
            <p:cNvPr id="26" name="Rectangle 25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Achievement Orientation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52946" y="2162126"/>
            <a:ext cx="1554480" cy="923544"/>
            <a:chOff x="2614861" y="2794973"/>
            <a:chExt cx="3276600" cy="2057400"/>
          </a:xfrm>
        </p:grpSpPr>
        <p:sp>
          <p:nvSpPr>
            <p:cNvPr id="34" name="Rectangle 33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14861" y="3211143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Positive Outlook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21988" y="2162126"/>
            <a:ext cx="1554480" cy="923544"/>
            <a:chOff x="2614861" y="2794973"/>
            <a:chExt cx="3276600" cy="2057400"/>
          </a:xfrm>
        </p:grpSpPr>
        <p:sp>
          <p:nvSpPr>
            <p:cNvPr id="37" name="Rectangle 36"/>
            <p:cNvSpPr/>
            <p:nvPr/>
          </p:nvSpPr>
          <p:spPr>
            <a:xfrm>
              <a:off x="2614861" y="2794973"/>
              <a:ext cx="3276600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14861" y="3211143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Adaptability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76623" y="3590699"/>
            <a:ext cx="1769042" cy="923544"/>
            <a:chOff x="5741531" y="2794973"/>
            <a:chExt cx="3728863" cy="2057400"/>
          </a:xfrm>
        </p:grpSpPr>
        <p:sp>
          <p:nvSpPr>
            <p:cNvPr id="40" name="Rectangle 39"/>
            <p:cNvSpPr/>
            <p:nvPr/>
          </p:nvSpPr>
          <p:spPr>
            <a:xfrm>
              <a:off x="5967663" y="2794973"/>
              <a:ext cx="3276600" cy="2057400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1531" y="3255136"/>
              <a:ext cx="3728863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Organizational </a:t>
              </a:r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awareness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83904" y="5019272"/>
            <a:ext cx="1554480" cy="923544"/>
            <a:chOff x="5967663" y="661373"/>
            <a:chExt cx="3276600" cy="2057400"/>
          </a:xfrm>
        </p:grpSpPr>
        <p:sp>
          <p:nvSpPr>
            <p:cNvPr id="46" name="Rectangle 45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67663" y="1103166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Coach and Mentor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52946" y="5032988"/>
            <a:ext cx="1554480" cy="923544"/>
            <a:chOff x="5967663" y="661373"/>
            <a:chExt cx="3276600" cy="2057400"/>
          </a:xfrm>
        </p:grpSpPr>
        <p:sp>
          <p:nvSpPr>
            <p:cNvPr id="49" name="Rectangle 48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67663" y="1103166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Conflict Management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21988" y="5032988"/>
            <a:ext cx="1554480" cy="923544"/>
            <a:chOff x="5967663" y="661373"/>
            <a:chExt cx="3276600" cy="2057400"/>
          </a:xfrm>
        </p:grpSpPr>
        <p:sp>
          <p:nvSpPr>
            <p:cNvPr id="52" name="Rectangle 51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67663" y="1103166"/>
              <a:ext cx="3276600" cy="14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Inspirational Leadership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691030" y="5032988"/>
            <a:ext cx="1554480" cy="923544"/>
            <a:chOff x="5967663" y="661373"/>
            <a:chExt cx="3276600" cy="2057400"/>
          </a:xfrm>
        </p:grpSpPr>
        <p:sp>
          <p:nvSpPr>
            <p:cNvPr id="55" name="Rectangle 54"/>
            <p:cNvSpPr/>
            <p:nvPr/>
          </p:nvSpPr>
          <p:spPr>
            <a:xfrm>
              <a:off x="5967663" y="661373"/>
              <a:ext cx="3276600" cy="2057400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67663" y="1103166"/>
              <a:ext cx="3276600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Teamwork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383904" y="736808"/>
            <a:ext cx="7435584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12 competencies of emotional intelligence </a:t>
            </a:r>
            <a:r>
              <a:rPr lang="mr-IN" sz="4000" b="1" dirty="0"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4000" b="1" dirty="0">
                <a:latin typeface="Gilroy ExtraBold" charset="0"/>
                <a:ea typeface="Gilroy ExtraBold" charset="0"/>
                <a:cs typeface="Gilroy ExtraBold" charset="0"/>
              </a:rPr>
              <a:t> Daniel Goleman </a:t>
            </a:r>
          </a:p>
        </p:txBody>
      </p:sp>
    </p:spTree>
    <p:extLst>
      <p:ext uri="{BB962C8B-B14F-4D97-AF65-F5344CB8AC3E}">
        <p14:creationId xmlns:p14="http://schemas.microsoft.com/office/powerpoint/2010/main" val="693300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4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Take 5 minutes to read through the 10 characteristics. Then, take 10 minutes to discuss:</a:t>
            </a: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are the three qualities that come naturally to you? Explain why.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are the three characteristics you need to work on?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Who is a servant leader you admire, and what characteristics do they demonstrate?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Read/Reflect/Discuss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6998" y="2979580"/>
            <a:ext cx="39447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Worksheet: </a:t>
            </a:r>
            <a:r>
              <a:rPr lang="en-US" sz="2400" b="1" dirty="0" err="1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2400" b="1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/training3worksheet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536902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9481" y="3090110"/>
            <a:ext cx="12192000" cy="12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HOMEWORK ASSIGNMENT</a:t>
            </a:r>
          </a:p>
          <a:p>
            <a:pPr algn="ctr">
              <a:lnSpc>
                <a:spcPct val="80000"/>
              </a:lnSpc>
            </a:pPr>
            <a:endParaRPr lang="en-US" sz="2500" b="1" spc="300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Week 3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1468700"/>
            <a:ext cx="1517562" cy="1281452"/>
          </a:xfrm>
          <a:prstGeom prst="rect">
            <a:avLst/>
          </a:prstGeom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4688610" y="4977165"/>
            <a:ext cx="2814778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/training3worksheet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044524"/>
            <a:ext cx="1201821" cy="1554079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49467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37489"/>
            <a:ext cx="12192000" cy="3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Check the Fellows Leader website for a copy of the material covered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today, including a video and audio recording of the webinar. 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475478" y="5262879"/>
            <a:ext cx="3241044" cy="65666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/servant3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1579" y="5174647"/>
            <a:ext cx="3369111" cy="89729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340" y="2774208"/>
            <a:ext cx="10497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Define the concept of 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29484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501492"/>
            <a:ext cx="100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Relate the principles of 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servant leadership to your organizing work</a:t>
            </a:r>
          </a:p>
        </p:txBody>
      </p:sp>
    </p:spTree>
    <p:extLst>
      <p:ext uri="{BB962C8B-B14F-4D97-AF65-F5344CB8AC3E}">
        <p14:creationId xmlns:p14="http://schemas.microsoft.com/office/powerpoint/2010/main" val="24916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084398"/>
            <a:ext cx="10053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Reflect and weigh your 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current leadership style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 against the characteristics 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 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208510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9136" y="1117152"/>
            <a:ext cx="4976260" cy="543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Introduction/recruitment update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34" y="1830836"/>
            <a:ext cx="4316504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Defining servant leadership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35" y="2568155"/>
            <a:ext cx="468689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10 characteristics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9135" y="3305474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Reflection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134" y="4019643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Close and homework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5088" y="1117152"/>
            <a:ext cx="28868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429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5411" y="1227285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We will meet for 90 minutes</a:t>
            </a:r>
          </a:p>
        </p:txBody>
      </p:sp>
      <p:sp>
        <p:nvSpPr>
          <p:cNvPr id="16" name="TextBox 15">
            <a:hlinkClick r:id="rId3"/>
          </p:cNvPr>
          <p:cNvSpPr txBox="1"/>
          <p:nvPr/>
        </p:nvSpPr>
        <p:spPr>
          <a:xfrm>
            <a:off x="6234550" y="2350794"/>
            <a:ext cx="4129646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You will need a pen and paper or means of taking notes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745" y="5186472"/>
            <a:ext cx="4682608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Please tweet -- #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6220745" y="3636872"/>
            <a:ext cx="4459061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 recording of this call will be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available later this week. 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5" y="3610304"/>
            <a:ext cx="862606" cy="74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4968966"/>
            <a:ext cx="769270" cy="78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920717"/>
            <a:ext cx="1009730" cy="98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0" y="2142179"/>
            <a:ext cx="805006" cy="107840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5424" y="1047873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123163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607"/>
            <a:ext cx="12192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Housekeeping items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889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11560</TotalTime>
  <Words>678</Words>
  <Application>Microsoft Macintosh PowerPoint</Application>
  <PresentationFormat>Widescreen</PresentationFormat>
  <Paragraphs>148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Gill Sans</vt:lpstr>
      <vt:lpstr>Gilroy ExtraBold</vt:lpstr>
      <vt:lpstr>Source Sans Pro</vt:lpstr>
      <vt:lpstr>Whitney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233</cp:revision>
  <cp:lastPrinted>2017-08-23T21:25:06Z</cp:lastPrinted>
  <dcterms:created xsi:type="dcterms:W3CDTF">2017-01-24T22:12:49Z</dcterms:created>
  <dcterms:modified xsi:type="dcterms:W3CDTF">2019-02-22T05:48:43Z</dcterms:modified>
</cp:coreProperties>
</file>