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1037" r:id="rId3"/>
    <p:sldId id="1089" r:id="rId4"/>
    <p:sldId id="1091" r:id="rId5"/>
    <p:sldId id="1092" r:id="rId6"/>
    <p:sldId id="1093" r:id="rId7"/>
    <p:sldId id="1094" r:id="rId8"/>
    <p:sldId id="1087" r:id="rId9"/>
    <p:sldId id="1102" r:id="rId10"/>
    <p:sldId id="1096" r:id="rId11"/>
    <p:sldId id="1103" r:id="rId12"/>
    <p:sldId id="1104" r:id="rId13"/>
    <p:sldId id="1105" r:id="rId14"/>
    <p:sldId id="1119" r:id="rId15"/>
    <p:sldId id="1106" r:id="rId16"/>
    <p:sldId id="1112" r:id="rId17"/>
    <p:sldId id="1113" r:id="rId18"/>
    <p:sldId id="1115" r:id="rId19"/>
    <p:sldId id="11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elsey Wininger" initials="CW [7]" lastIdx="1" clrIdx="6"/>
  <p:cmAuthor id="1" name="Chelsey Wininger" initials="CW" lastIdx="13" clrIdx="0"/>
  <p:cmAuthor id="2" name="Mary McInerney" initials="MM [8]" lastIdx="1" clrIdx="1"/>
  <p:cmAuthor id="3" name="Mary McInerney" initials="MM [9]" lastIdx="1" clrIdx="2"/>
  <p:cmAuthor id="4" name="Chelsey Wininger" initials="CW [6]" lastIdx="1" clrIdx="3"/>
  <p:cmAuthor id="5" name="Chelsey Wininger" initials="CW [8]" lastIdx="1" clrIdx="4"/>
  <p:cmAuthor id="6" name="Mary McInerney" initials="M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69907"/>
  </p:normalViewPr>
  <p:slideViewPr>
    <p:cSldViewPr snapToGrid="0" snapToObjects="1">
      <p:cViewPr varScale="1">
        <p:scale>
          <a:sx n="72" d="100"/>
          <a:sy n="72" d="100"/>
        </p:scale>
        <p:origin x="1384" y="184"/>
      </p:cViewPr>
      <p:guideLst>
        <p:guide orient="horz" pos="2160"/>
        <p:guide pos="3840"/>
      </p:guideLst>
    </p:cSldViewPr>
  </p:slid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3B00-849F-3245-8377-FA8133F4C6E7}" type="datetimeFigureOut">
              <a:rPr lang="en-US" smtClean="0"/>
              <a:t>2/22/19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C4B64-BDA6-634E-BD2A-D5BD70F96A9C}" type="slidenum">
              <a:rPr lang="en-US" smtClean="0"/>
              <a:t>‹#›</a:t>
            </a:fld>
            <a:endParaRPr lang="en-US"/>
          </a:p>
        </p:txBody>
      </p:sp>
    </p:spTree>
    <p:extLst>
      <p:ext uri="{BB962C8B-B14F-4D97-AF65-F5344CB8AC3E}">
        <p14:creationId xmlns:p14="http://schemas.microsoft.com/office/powerpoint/2010/main" val="1577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 USA</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a:t>
            </a:fld>
            <a:endParaRPr lang="en-US"/>
          </a:p>
        </p:txBody>
      </p:sp>
    </p:spTree>
    <p:extLst>
      <p:ext uri="{BB962C8B-B14F-4D97-AF65-F5344CB8AC3E}">
        <p14:creationId xmlns:p14="http://schemas.microsoft.com/office/powerpoint/2010/main" val="113156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0898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653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18</a:t>
            </a:fld>
            <a:endParaRPr lang="en-US"/>
          </a:p>
        </p:txBody>
      </p:sp>
    </p:spTree>
    <p:extLst>
      <p:ext uri="{BB962C8B-B14F-4D97-AF65-F5344CB8AC3E}">
        <p14:creationId xmlns:p14="http://schemas.microsoft.com/office/powerpoint/2010/main" val="158013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19</a:t>
            </a:fld>
            <a:endParaRPr lang="en-US"/>
          </a:p>
        </p:txBody>
      </p:sp>
    </p:spTree>
    <p:extLst>
      <p:ext uri="{BB962C8B-B14F-4D97-AF65-F5344CB8AC3E}">
        <p14:creationId xmlns:p14="http://schemas.microsoft.com/office/powerpoint/2010/main" val="124270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 USA</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A56C4B64-BDA6-634E-BD2A-D5BD70F96A9C}" type="slidenum">
              <a:rPr lang="en-US" smtClean="0"/>
              <a:t>2</a:t>
            </a:fld>
            <a:endParaRPr lang="en-US"/>
          </a:p>
        </p:txBody>
      </p:sp>
    </p:spTree>
    <p:extLst>
      <p:ext uri="{BB962C8B-B14F-4D97-AF65-F5344CB8AC3E}">
        <p14:creationId xmlns:p14="http://schemas.microsoft.com/office/powerpoint/2010/main" val="154533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a:t>
            </a:fld>
            <a:endParaRPr lang="en-US"/>
          </a:p>
        </p:txBody>
      </p:sp>
    </p:spTree>
    <p:extLst>
      <p:ext uri="{BB962C8B-B14F-4D97-AF65-F5344CB8AC3E}">
        <p14:creationId xmlns:p14="http://schemas.microsoft.com/office/powerpoint/2010/main" val="103169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Team Member is confident in his/her ability to do the work, and know they can do it, they reach Development Stage 4: High Competence and High Commitment.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point the direction is low, and supportive behavior is minimal. You no longer have to tell the Team Member how to do the work, nor have to be constantly checking to make sure that the Team Member is encouraged. At this point you begin to Delegate. The Team Member and Manager agree on a project and the Team Member implements. The Manager checks-in, but do not provide step by step guidance b/c the Team Member knows what to do, and is confident in doing. </a:t>
            </a:r>
            <a:endParaRPr lang="en-US" b="1" dirty="0"/>
          </a:p>
          <a:p>
            <a:endParaRPr lang="en-US" b="1"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8668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Team Member is confident in his/her ability to do the work, and know they can do it, they reach Development Stage 4: High Competence and High Commitment.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point the direction is low, and supportive behavior is minimal. You no longer have to tell the Team Member how to do the work, nor have to be constantly checking to make sure that the Team Member is encouraged. At this point you begin to Delegate. The Team Member and Manager agree on a project and the Team Member implements. The Manager checks-in, but do not provide step by step guidance b/c the Team Member knows what to do, and is confident in doing. </a:t>
            </a:r>
            <a:endParaRPr lang="en-US" b="1" dirty="0"/>
          </a:p>
          <a:p>
            <a:endParaRPr lang="en-US" b="1"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9147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Team Member is confident in his/her ability to do the work, and know they can do it, they reach Development Stage 4: High Competence and High Commitment.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point the direction is low, and supportive behavior is minimal. You no longer have to tell the Team Member how to do the work, nor have to be constantly checking to make sure that the Team Member is encouraged. At this point you begin to Delegate. The Team Member and Manager agree on a project and the Team Member implements. The Manager checks-in, but do not provide step by step guidance b/c the Team Member knows what to do, and is confident in doing. </a:t>
            </a:r>
            <a:endParaRPr lang="en-US" b="1" dirty="0"/>
          </a:p>
          <a:p>
            <a:endParaRPr lang="en-US" b="1"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9394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Team Member is confident in his/her ability to do the work, and know they can do it, they reach Development Stage 4: High Competence and High Commitment.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point the direction is low, and supportive behavior is minimal. You no longer have to tell the Team Member how to do the work, nor have to be constantly checking to make sure that the Team Member is encouraged. At this point you begin to Delegate. The Team Member and Manager agree on a project and the Team Member implements. The Manager checks-in, but do not provide step by step guidance b/c the Team Member knows what to do, and is confident in doing. </a:t>
            </a:r>
            <a:endParaRPr lang="en-US" b="1" dirty="0"/>
          </a:p>
          <a:p>
            <a:endParaRPr lang="en-US" b="1"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2114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Team Member is confident in his/her ability to do the work, and know they can do it, they reach Development Stage 4: High Competence and High Commitment.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point the direction is low, and supportive behavior is minimal. You no longer have to tell the Team Member how to do the work, nor have to be constantly checking to make sure that the Team Member is encouraged. At this point you begin to Delegate. The Team Member and Manager agree on a project and the Team Member implements. The Manager checks-in, but do not provide step by step guidance b/c the Team Member knows what to do, and is confident in doing. </a:t>
            </a:r>
            <a:endParaRPr lang="en-US" b="1" dirty="0"/>
          </a:p>
          <a:p>
            <a:endParaRPr lang="en-US" b="1"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8455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Team Member is confident in his/her ability to do the work, and know they can do it, they reach Development Stage 4: High Competence and High Commitment.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point the direction is low, and supportive behavior is minimal. You no longer have to tell the Team Member how to do the work, nor have to be constantly checking to make sure that the Team Member is encouraged. At this point you begin to Delegate. The Team Member and Manager agree on a project and the Team Member implements. The Manager checks-in, but do not provide step by step guidance b/c the Team Member knows what to do, and is confident in doing. </a:t>
            </a:r>
            <a:endParaRPr lang="en-US" b="1" dirty="0"/>
          </a:p>
          <a:p>
            <a:endParaRPr lang="en-US" b="1"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353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26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49521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48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t>2/22/19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t>2/22/19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t>2/22/19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t>2/22/19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s://docs.google.com/spreadsheets/d/1XpUZyGe80mL3oh6fmvPuBBKFj55HPLqRhw8rsi4nGE0/edit#gid=1057968535"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 y="1135552"/>
            <a:ext cx="12192000" cy="2400657"/>
          </a:xfrm>
          <a:prstGeom prst="rect">
            <a:avLst/>
          </a:prstGeom>
          <a:noFill/>
        </p:spPr>
        <p:txBody>
          <a:bodyPr wrap="square" rtlCol="0">
            <a:spAutoFit/>
          </a:bodyPr>
          <a:lstStyle/>
          <a:p>
            <a:pPr algn="ctr"/>
            <a:r>
              <a:rPr lang="en-US" sz="15000" b="1" dirty="0">
                <a:solidFill>
                  <a:schemeClr val="bg1"/>
                </a:solidFill>
                <a:latin typeface="Gilroy ExtraBold" charset="0"/>
                <a:ea typeface="Gilroy ExtraBold" charset="0"/>
                <a:cs typeface="Gilroy ExtraBold" charset="0"/>
              </a:rPr>
              <a:t>Welcome</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Rectangle 3"/>
          <p:cNvSpPr/>
          <p:nvPr/>
        </p:nvSpPr>
        <p:spPr>
          <a:xfrm>
            <a:off x="1632469" y="3386135"/>
            <a:ext cx="8927059" cy="802079"/>
          </a:xfrm>
          <a:prstGeom prst="rect">
            <a:avLst/>
          </a:prstGeom>
        </p:spPr>
        <p:txBody>
          <a:bodyPr wrap="square" lIns="0" tIns="0" rIns="0" bIns="0" anchor="t">
            <a:spAutoFit/>
          </a:bodyPr>
          <a:lstStyle/>
          <a:p>
            <a:pPr algn="ctr"/>
            <a:r>
              <a:rPr lang="en-US" sz="2400" dirty="0">
                <a:solidFill>
                  <a:schemeClr val="bg2">
                    <a:lumMod val="25000"/>
                  </a:schemeClr>
                </a:solidFill>
                <a:latin typeface="Gotham Bold"/>
                <a:cs typeface="Gotham Bold"/>
              </a:rPr>
              <a:t> </a:t>
            </a:r>
            <a:r>
              <a:rPr lang="en-US" sz="2400" b="1" dirty="0">
                <a:solidFill>
                  <a:schemeClr val="bg1"/>
                </a:solidFill>
                <a:latin typeface="Gilroy ExtraBold" charset="0"/>
                <a:ea typeface="Gilroy ExtraBold" charset="0"/>
                <a:cs typeface="Gilroy ExtraBold" charset="0"/>
              </a:rPr>
              <a:t>We will begin at 7:30 p.m. CT</a:t>
            </a:r>
          </a:p>
          <a:p>
            <a:pPr algn="ctr"/>
            <a:endParaRPr lang="en-US" sz="2812" dirty="0">
              <a:solidFill>
                <a:schemeClr val="bg2">
                  <a:lumMod val="25000"/>
                </a:schemeClr>
              </a:solidFill>
              <a:latin typeface="Gotham Bold"/>
              <a:cs typeface="Gotham Bold"/>
            </a:endParaRPr>
          </a:p>
        </p:txBody>
      </p:sp>
      <p:pic>
        <p:nvPicPr>
          <p:cNvPr id="5" name="Picture 4" descr="A drawing of a face&#10;&#10;Description automatically generated">
            <a:extLst>
              <a:ext uri="{FF2B5EF4-FFF2-40B4-BE49-F238E27FC236}">
                <a16:creationId xmlns:a16="http://schemas.microsoft.com/office/drawing/2014/main" id="{42F7FE68-9F79-4B41-929C-DAAE18735D47}"/>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8" name="Rectangle 17"/>
          <p:cNvSpPr/>
          <p:nvPr/>
        </p:nvSpPr>
        <p:spPr>
          <a:xfrm>
            <a:off x="5967663" y="2794973"/>
            <a:ext cx="3276600" cy="2057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5967663" y="661373"/>
            <a:ext cx="3276600" cy="20574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2614863" y="661373"/>
            <a:ext cx="3276600" cy="2057400"/>
          </a:xfrm>
          <a:prstGeom prst="rect">
            <a:avLst/>
          </a:prstGeom>
          <a:solidFill>
            <a:srgbClr val="00B4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1" name="Rectangle 20"/>
          <p:cNvSpPr/>
          <p:nvPr/>
        </p:nvSpPr>
        <p:spPr>
          <a:xfrm>
            <a:off x="2614863" y="2794973"/>
            <a:ext cx="3276600" cy="205740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5967663" y="3569757"/>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Directing</a:t>
            </a:r>
          </a:p>
        </p:txBody>
      </p:sp>
      <p:sp>
        <p:nvSpPr>
          <p:cNvPr id="27" name="TextBox 26"/>
          <p:cNvSpPr txBox="1"/>
          <p:nvPr/>
        </p:nvSpPr>
        <p:spPr>
          <a:xfrm>
            <a:off x="59676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Coaching</a:t>
            </a:r>
          </a:p>
        </p:txBody>
      </p:sp>
      <p:sp>
        <p:nvSpPr>
          <p:cNvPr id="30" name="TextBox 29"/>
          <p:cNvSpPr txBox="1"/>
          <p:nvPr/>
        </p:nvSpPr>
        <p:spPr>
          <a:xfrm>
            <a:off x="26148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Supporting</a:t>
            </a:r>
          </a:p>
        </p:txBody>
      </p:sp>
      <p:sp>
        <p:nvSpPr>
          <p:cNvPr id="33" name="TextBox 32"/>
          <p:cNvSpPr txBox="1"/>
          <p:nvPr/>
        </p:nvSpPr>
        <p:spPr>
          <a:xfrm>
            <a:off x="2614863" y="36215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Delegating</a:t>
            </a:r>
          </a:p>
        </p:txBody>
      </p:sp>
    </p:spTree>
    <p:extLst>
      <p:ext uri="{BB962C8B-B14F-4D97-AF65-F5344CB8AC3E}">
        <p14:creationId xmlns:p14="http://schemas.microsoft.com/office/powerpoint/2010/main" val="41811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8" name="Rectangle 17"/>
          <p:cNvSpPr/>
          <p:nvPr/>
        </p:nvSpPr>
        <p:spPr>
          <a:xfrm>
            <a:off x="5967663" y="2794973"/>
            <a:ext cx="3276600" cy="2057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5967663" y="6613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2614863" y="6613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2614863" y="27949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Pentagon 21"/>
          <p:cNvSpPr/>
          <p:nvPr/>
        </p:nvSpPr>
        <p:spPr>
          <a:xfrm>
            <a:off x="1905000" y="5486400"/>
            <a:ext cx="1981200" cy="1066800"/>
          </a:xfrm>
          <a:prstGeom prst="homePlate">
            <a:avLst>
              <a:gd name="adj" fmla="val 33467"/>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24" name="TextBox 23"/>
          <p:cNvSpPr txBox="1"/>
          <p:nvPr/>
        </p:nvSpPr>
        <p:spPr>
          <a:xfrm>
            <a:off x="5967663" y="3569757"/>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Directing</a:t>
            </a:r>
          </a:p>
        </p:txBody>
      </p:sp>
      <p:sp>
        <p:nvSpPr>
          <p:cNvPr id="27" name="TextBox 26"/>
          <p:cNvSpPr txBox="1"/>
          <p:nvPr/>
        </p:nvSpPr>
        <p:spPr>
          <a:xfrm>
            <a:off x="59676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Coaching</a:t>
            </a:r>
          </a:p>
        </p:txBody>
      </p:sp>
      <p:sp>
        <p:nvSpPr>
          <p:cNvPr id="30" name="TextBox 29"/>
          <p:cNvSpPr txBox="1"/>
          <p:nvPr/>
        </p:nvSpPr>
        <p:spPr>
          <a:xfrm>
            <a:off x="26148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Supporting</a:t>
            </a:r>
          </a:p>
        </p:txBody>
      </p:sp>
      <p:sp>
        <p:nvSpPr>
          <p:cNvPr id="33" name="TextBox 32"/>
          <p:cNvSpPr txBox="1"/>
          <p:nvPr/>
        </p:nvSpPr>
        <p:spPr>
          <a:xfrm>
            <a:off x="2614863" y="36215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Delegating</a:t>
            </a:r>
          </a:p>
        </p:txBody>
      </p:sp>
    </p:spTree>
    <p:extLst>
      <p:ext uri="{BB962C8B-B14F-4D97-AF65-F5344CB8AC3E}">
        <p14:creationId xmlns:p14="http://schemas.microsoft.com/office/powerpoint/2010/main" val="23099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8" name="Rectangle 17"/>
          <p:cNvSpPr/>
          <p:nvPr/>
        </p:nvSpPr>
        <p:spPr>
          <a:xfrm>
            <a:off x="5967663" y="27949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5967663" y="661373"/>
            <a:ext cx="3276600" cy="20574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2614863" y="6613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2614863" y="27949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Pentagon 21"/>
          <p:cNvSpPr/>
          <p:nvPr/>
        </p:nvSpPr>
        <p:spPr>
          <a:xfrm>
            <a:off x="1905000" y="5486400"/>
            <a:ext cx="1981200" cy="1066800"/>
          </a:xfrm>
          <a:prstGeom prst="homePlate">
            <a:avLst>
              <a:gd name="adj" fmla="val 33467"/>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24" name="TextBox 23"/>
          <p:cNvSpPr txBox="1"/>
          <p:nvPr/>
        </p:nvSpPr>
        <p:spPr>
          <a:xfrm>
            <a:off x="5967663" y="3569757"/>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Directing</a:t>
            </a:r>
          </a:p>
        </p:txBody>
      </p:sp>
      <p:sp>
        <p:nvSpPr>
          <p:cNvPr id="25" name="Pentagon 24"/>
          <p:cNvSpPr/>
          <p:nvPr/>
        </p:nvSpPr>
        <p:spPr>
          <a:xfrm>
            <a:off x="4114800" y="5486400"/>
            <a:ext cx="1981200" cy="1066800"/>
          </a:xfrm>
          <a:prstGeom prst="homePlate">
            <a:avLst>
              <a:gd name="adj" fmla="val 334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27" name="TextBox 26"/>
          <p:cNvSpPr txBox="1"/>
          <p:nvPr/>
        </p:nvSpPr>
        <p:spPr>
          <a:xfrm>
            <a:off x="59676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Coaching</a:t>
            </a:r>
          </a:p>
        </p:txBody>
      </p:sp>
      <p:sp>
        <p:nvSpPr>
          <p:cNvPr id="30" name="TextBox 29"/>
          <p:cNvSpPr txBox="1"/>
          <p:nvPr/>
        </p:nvSpPr>
        <p:spPr>
          <a:xfrm>
            <a:off x="26148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Supporting</a:t>
            </a:r>
          </a:p>
        </p:txBody>
      </p:sp>
      <p:sp>
        <p:nvSpPr>
          <p:cNvPr id="33" name="TextBox 32"/>
          <p:cNvSpPr txBox="1"/>
          <p:nvPr/>
        </p:nvSpPr>
        <p:spPr>
          <a:xfrm>
            <a:off x="2614863" y="36215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Delegating</a:t>
            </a:r>
          </a:p>
        </p:txBody>
      </p:sp>
    </p:spTree>
    <p:extLst>
      <p:ext uri="{BB962C8B-B14F-4D97-AF65-F5344CB8AC3E}">
        <p14:creationId xmlns:p14="http://schemas.microsoft.com/office/powerpoint/2010/main" val="87149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8" name="Rectangle 17"/>
          <p:cNvSpPr/>
          <p:nvPr/>
        </p:nvSpPr>
        <p:spPr>
          <a:xfrm>
            <a:off x="5967663" y="27949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5967663" y="6613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2614863" y="661373"/>
            <a:ext cx="3276600" cy="2057400"/>
          </a:xfrm>
          <a:prstGeom prst="rect">
            <a:avLst/>
          </a:prstGeom>
          <a:solidFill>
            <a:srgbClr val="00B4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2614863" y="27949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Pentagon 21"/>
          <p:cNvSpPr/>
          <p:nvPr/>
        </p:nvSpPr>
        <p:spPr>
          <a:xfrm>
            <a:off x="1905000" y="5486400"/>
            <a:ext cx="1981200" cy="1066800"/>
          </a:xfrm>
          <a:prstGeom prst="homePlate">
            <a:avLst>
              <a:gd name="adj" fmla="val 33467"/>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24" name="TextBox 23"/>
          <p:cNvSpPr txBox="1"/>
          <p:nvPr/>
        </p:nvSpPr>
        <p:spPr>
          <a:xfrm>
            <a:off x="5967663" y="3569757"/>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Directing</a:t>
            </a:r>
          </a:p>
        </p:txBody>
      </p:sp>
      <p:sp>
        <p:nvSpPr>
          <p:cNvPr id="25" name="Pentagon 24"/>
          <p:cNvSpPr/>
          <p:nvPr/>
        </p:nvSpPr>
        <p:spPr>
          <a:xfrm>
            <a:off x="4114800" y="5486400"/>
            <a:ext cx="1981200" cy="1066800"/>
          </a:xfrm>
          <a:prstGeom prst="homePlate">
            <a:avLst>
              <a:gd name="adj" fmla="val 334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27" name="TextBox 26"/>
          <p:cNvSpPr txBox="1"/>
          <p:nvPr/>
        </p:nvSpPr>
        <p:spPr>
          <a:xfrm>
            <a:off x="59676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Coaching</a:t>
            </a:r>
          </a:p>
        </p:txBody>
      </p:sp>
      <p:sp>
        <p:nvSpPr>
          <p:cNvPr id="28" name="Pentagon 27"/>
          <p:cNvSpPr/>
          <p:nvPr/>
        </p:nvSpPr>
        <p:spPr>
          <a:xfrm>
            <a:off x="6324600" y="5486400"/>
            <a:ext cx="1981200" cy="1066800"/>
          </a:xfrm>
          <a:prstGeom prst="homePlate">
            <a:avLst>
              <a:gd name="adj" fmla="val 269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Mastered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30" name="TextBox 29"/>
          <p:cNvSpPr txBox="1"/>
          <p:nvPr/>
        </p:nvSpPr>
        <p:spPr>
          <a:xfrm>
            <a:off x="26148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Supporting</a:t>
            </a:r>
          </a:p>
        </p:txBody>
      </p:sp>
      <p:sp>
        <p:nvSpPr>
          <p:cNvPr id="33" name="TextBox 32"/>
          <p:cNvSpPr txBox="1"/>
          <p:nvPr/>
        </p:nvSpPr>
        <p:spPr>
          <a:xfrm>
            <a:off x="2614863" y="36215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Delegating</a:t>
            </a:r>
          </a:p>
        </p:txBody>
      </p:sp>
    </p:spTree>
    <p:extLst>
      <p:ext uri="{BB962C8B-B14F-4D97-AF65-F5344CB8AC3E}">
        <p14:creationId xmlns:p14="http://schemas.microsoft.com/office/powerpoint/2010/main" val="108918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8" name="Rectangle 17"/>
          <p:cNvSpPr/>
          <p:nvPr/>
        </p:nvSpPr>
        <p:spPr>
          <a:xfrm>
            <a:off x="5967663" y="27949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5967663" y="6613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2614863" y="661373"/>
            <a:ext cx="3276600" cy="205740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2614863" y="2794973"/>
            <a:ext cx="3276600" cy="205740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Pentagon 21"/>
          <p:cNvSpPr/>
          <p:nvPr/>
        </p:nvSpPr>
        <p:spPr>
          <a:xfrm>
            <a:off x="1905000" y="5486400"/>
            <a:ext cx="1981200" cy="1066800"/>
          </a:xfrm>
          <a:prstGeom prst="homePlate">
            <a:avLst>
              <a:gd name="adj" fmla="val 33467"/>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24" name="TextBox 23"/>
          <p:cNvSpPr txBox="1"/>
          <p:nvPr/>
        </p:nvSpPr>
        <p:spPr>
          <a:xfrm>
            <a:off x="5967663" y="3569757"/>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Directing</a:t>
            </a:r>
          </a:p>
        </p:txBody>
      </p:sp>
      <p:sp>
        <p:nvSpPr>
          <p:cNvPr id="25" name="Pentagon 24"/>
          <p:cNvSpPr/>
          <p:nvPr/>
        </p:nvSpPr>
        <p:spPr>
          <a:xfrm>
            <a:off x="4114800" y="5486400"/>
            <a:ext cx="1981200" cy="1066800"/>
          </a:xfrm>
          <a:prstGeom prst="homePlate">
            <a:avLst>
              <a:gd name="adj" fmla="val 334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27" name="TextBox 26"/>
          <p:cNvSpPr txBox="1"/>
          <p:nvPr/>
        </p:nvSpPr>
        <p:spPr>
          <a:xfrm>
            <a:off x="59676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Coaching</a:t>
            </a:r>
          </a:p>
        </p:txBody>
      </p:sp>
      <p:sp>
        <p:nvSpPr>
          <p:cNvPr id="28" name="Pentagon 27"/>
          <p:cNvSpPr/>
          <p:nvPr/>
        </p:nvSpPr>
        <p:spPr>
          <a:xfrm>
            <a:off x="6324600" y="5486400"/>
            <a:ext cx="1981200" cy="1066800"/>
          </a:xfrm>
          <a:prstGeom prst="homePlate">
            <a:avLst>
              <a:gd name="adj" fmla="val 269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Mastered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30" name="TextBox 29"/>
          <p:cNvSpPr txBox="1"/>
          <p:nvPr/>
        </p:nvSpPr>
        <p:spPr>
          <a:xfrm>
            <a:off x="26148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Supporting</a:t>
            </a:r>
          </a:p>
        </p:txBody>
      </p:sp>
      <p:sp>
        <p:nvSpPr>
          <p:cNvPr id="31" name="Pentagon 30"/>
          <p:cNvSpPr/>
          <p:nvPr/>
        </p:nvSpPr>
        <p:spPr>
          <a:xfrm>
            <a:off x="8534400" y="5486400"/>
            <a:ext cx="1981200" cy="1066800"/>
          </a:xfrm>
          <a:prstGeom prst="homePlate">
            <a:avLst>
              <a:gd name="adj" fmla="val 334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Mastered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33" name="TextBox 32"/>
          <p:cNvSpPr txBox="1"/>
          <p:nvPr/>
        </p:nvSpPr>
        <p:spPr>
          <a:xfrm>
            <a:off x="2614863" y="36215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Delegating</a:t>
            </a:r>
          </a:p>
        </p:txBody>
      </p:sp>
    </p:spTree>
    <p:extLst>
      <p:ext uri="{BB962C8B-B14F-4D97-AF65-F5344CB8AC3E}">
        <p14:creationId xmlns:p14="http://schemas.microsoft.com/office/powerpoint/2010/main" val="173740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8" name="Rectangle 17"/>
          <p:cNvSpPr/>
          <p:nvPr/>
        </p:nvSpPr>
        <p:spPr>
          <a:xfrm>
            <a:off x="5967663" y="2794973"/>
            <a:ext cx="3276600" cy="2057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5967663" y="661373"/>
            <a:ext cx="3276600" cy="20574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2614863" y="661373"/>
            <a:ext cx="3276600" cy="2057400"/>
          </a:xfrm>
          <a:prstGeom prst="rect">
            <a:avLst/>
          </a:prstGeom>
          <a:solidFill>
            <a:srgbClr val="00B4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2614863" y="2794973"/>
            <a:ext cx="3276600" cy="205740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Pentagon 21"/>
          <p:cNvSpPr/>
          <p:nvPr/>
        </p:nvSpPr>
        <p:spPr>
          <a:xfrm>
            <a:off x="1905000" y="5486400"/>
            <a:ext cx="1981200" cy="1066800"/>
          </a:xfrm>
          <a:prstGeom prst="homePlate">
            <a:avLst>
              <a:gd name="adj" fmla="val 33467"/>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24" name="TextBox 23"/>
          <p:cNvSpPr txBox="1"/>
          <p:nvPr/>
        </p:nvSpPr>
        <p:spPr>
          <a:xfrm>
            <a:off x="5967663" y="3569757"/>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Directing</a:t>
            </a:r>
          </a:p>
        </p:txBody>
      </p:sp>
      <p:sp>
        <p:nvSpPr>
          <p:cNvPr id="25" name="Pentagon 24"/>
          <p:cNvSpPr/>
          <p:nvPr/>
        </p:nvSpPr>
        <p:spPr>
          <a:xfrm>
            <a:off x="4114800" y="5486400"/>
            <a:ext cx="1981200" cy="1066800"/>
          </a:xfrm>
          <a:prstGeom prst="homePlate">
            <a:avLst>
              <a:gd name="adj" fmla="val 334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Developing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27" name="TextBox 26"/>
          <p:cNvSpPr txBox="1"/>
          <p:nvPr/>
        </p:nvSpPr>
        <p:spPr>
          <a:xfrm>
            <a:off x="59676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Coaching</a:t>
            </a:r>
          </a:p>
        </p:txBody>
      </p:sp>
      <p:sp>
        <p:nvSpPr>
          <p:cNvPr id="28" name="Pentagon 27"/>
          <p:cNvSpPr/>
          <p:nvPr/>
        </p:nvSpPr>
        <p:spPr>
          <a:xfrm>
            <a:off x="6324600" y="5486400"/>
            <a:ext cx="1981200" cy="1066800"/>
          </a:xfrm>
          <a:prstGeom prst="homePlate">
            <a:avLst>
              <a:gd name="adj" fmla="val 269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Mastered skills</a:t>
            </a:r>
          </a:p>
          <a:p>
            <a:pPr algn="ctr"/>
            <a:r>
              <a:rPr lang="en-US" sz="1300" b="1" dirty="0">
                <a:solidFill>
                  <a:srgbClr val="FFFFFF"/>
                </a:solidFill>
                <a:latin typeface="Source Sans Pro" charset="0"/>
                <a:ea typeface="Source Sans Pro" charset="0"/>
                <a:cs typeface="Source Sans Pro" charset="0"/>
              </a:rPr>
              <a:t>Low energy</a:t>
            </a:r>
          </a:p>
        </p:txBody>
      </p:sp>
      <p:sp>
        <p:nvSpPr>
          <p:cNvPr id="30" name="TextBox 29"/>
          <p:cNvSpPr txBox="1"/>
          <p:nvPr/>
        </p:nvSpPr>
        <p:spPr>
          <a:xfrm>
            <a:off x="2614863" y="14117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Supporting</a:t>
            </a:r>
          </a:p>
        </p:txBody>
      </p:sp>
      <p:sp>
        <p:nvSpPr>
          <p:cNvPr id="31" name="Pentagon 30"/>
          <p:cNvSpPr/>
          <p:nvPr/>
        </p:nvSpPr>
        <p:spPr>
          <a:xfrm>
            <a:off x="8534400" y="5486400"/>
            <a:ext cx="1981200" cy="1066800"/>
          </a:xfrm>
          <a:prstGeom prst="homePlate">
            <a:avLst>
              <a:gd name="adj" fmla="val 334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Source Sans Pro" charset="0"/>
                <a:ea typeface="Source Sans Pro" charset="0"/>
                <a:cs typeface="Source Sans Pro" charset="0"/>
              </a:rPr>
              <a:t>Mastered skills</a:t>
            </a:r>
          </a:p>
          <a:p>
            <a:pPr algn="ctr"/>
            <a:r>
              <a:rPr lang="en-US" sz="1300" b="1" dirty="0">
                <a:solidFill>
                  <a:srgbClr val="FFFFFF"/>
                </a:solidFill>
                <a:latin typeface="Source Sans Pro" charset="0"/>
                <a:ea typeface="Source Sans Pro" charset="0"/>
                <a:cs typeface="Source Sans Pro" charset="0"/>
              </a:rPr>
              <a:t>High Energy</a:t>
            </a:r>
          </a:p>
        </p:txBody>
      </p:sp>
      <p:sp>
        <p:nvSpPr>
          <p:cNvPr id="33" name="TextBox 32"/>
          <p:cNvSpPr txBox="1"/>
          <p:nvPr/>
        </p:nvSpPr>
        <p:spPr>
          <a:xfrm>
            <a:off x="2614863" y="3621505"/>
            <a:ext cx="3276600" cy="461665"/>
          </a:xfrm>
          <a:prstGeom prst="rect">
            <a:avLst/>
          </a:prstGeom>
          <a:noFill/>
        </p:spPr>
        <p:txBody>
          <a:bodyPr wrap="square" rtlCol="0">
            <a:spAutoFit/>
          </a:bodyPr>
          <a:lstStyle/>
          <a:p>
            <a:pPr algn="ctr"/>
            <a:r>
              <a:rPr lang="en-US" sz="2400" b="1" dirty="0">
                <a:solidFill>
                  <a:srgbClr val="FFFFFF"/>
                </a:solidFill>
                <a:latin typeface="Source Sans Pro" charset="0"/>
                <a:ea typeface="Source Sans Pro" charset="0"/>
                <a:cs typeface="Source Sans Pro" charset="0"/>
              </a:rPr>
              <a:t>Delegating</a:t>
            </a:r>
          </a:p>
        </p:txBody>
      </p:sp>
    </p:spTree>
    <p:extLst>
      <p:ext uri="{BB962C8B-B14F-4D97-AF65-F5344CB8AC3E}">
        <p14:creationId xmlns:p14="http://schemas.microsoft.com/office/powerpoint/2010/main" val="2103678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9" name="Rectangle 8"/>
          <p:cNvSpPr>
            <a:spLocks noChangeArrowheads="1"/>
          </p:cNvSpPr>
          <p:nvPr/>
        </p:nvSpPr>
        <p:spPr bwMode="auto">
          <a:xfrm>
            <a:off x="1006998" y="1151072"/>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rgbClr val="EE2F4B"/>
                </a:solidFill>
                <a:latin typeface="Gilroy ExtraBold" charset="0"/>
                <a:ea typeface="Gilroy ExtraBold" charset="0"/>
                <a:cs typeface="Gilroy ExtraBold" charset="0"/>
              </a:rPr>
              <a:t>15 minutes</a:t>
            </a:r>
          </a:p>
        </p:txBody>
      </p:sp>
      <p:sp>
        <p:nvSpPr>
          <p:cNvPr id="10" name="TextBox 9"/>
          <p:cNvSpPr txBox="1"/>
          <p:nvPr/>
        </p:nvSpPr>
        <p:spPr>
          <a:xfrm>
            <a:off x="5554481" y="1928257"/>
            <a:ext cx="5630928" cy="3970318"/>
          </a:xfrm>
          <a:prstGeom prst="rect">
            <a:avLst/>
          </a:prstGeom>
          <a:noFill/>
        </p:spPr>
        <p:txBody>
          <a:bodyPr wrap="square" rtlCol="0">
            <a:spAutoFit/>
          </a:bodyPr>
          <a:lstStyle/>
          <a:p>
            <a:r>
              <a:rPr lang="en-US" sz="2800" dirty="0">
                <a:solidFill>
                  <a:srgbClr val="3B444D"/>
                </a:solidFill>
                <a:latin typeface="Source Sans Pro" charset="0"/>
                <a:ea typeface="Source Sans Pro" charset="0"/>
                <a:cs typeface="Source Sans Pro" charset="0"/>
              </a:rPr>
              <a:t>What level of skill and commitment do they demonstrate?</a:t>
            </a:r>
          </a:p>
          <a:p>
            <a:endParaRPr lang="en-US" sz="2800" dirty="0">
              <a:solidFill>
                <a:srgbClr val="3B444D"/>
              </a:solidFill>
              <a:latin typeface="Source Sans Pro" charset="0"/>
              <a:ea typeface="Source Sans Pro" charset="0"/>
              <a:cs typeface="Source Sans Pro" charset="0"/>
            </a:endParaRPr>
          </a:p>
          <a:p>
            <a:r>
              <a:rPr lang="en-US" sz="2800" dirty="0">
                <a:solidFill>
                  <a:srgbClr val="3B444D"/>
                </a:solidFill>
                <a:latin typeface="Source Sans Pro" charset="0"/>
                <a:ea typeface="Source Sans Pro" charset="0"/>
                <a:cs typeface="Source Sans Pro" charset="0"/>
              </a:rPr>
              <a:t>What information supports your answer?</a:t>
            </a:r>
          </a:p>
          <a:p>
            <a:endParaRPr lang="en-US" sz="2800" dirty="0">
              <a:solidFill>
                <a:srgbClr val="3B444D"/>
              </a:solidFill>
              <a:latin typeface="Source Sans Pro" charset="0"/>
              <a:ea typeface="Source Sans Pro" charset="0"/>
              <a:cs typeface="Source Sans Pro" charset="0"/>
            </a:endParaRPr>
          </a:p>
          <a:p>
            <a:r>
              <a:rPr lang="en-US" sz="2800" dirty="0">
                <a:solidFill>
                  <a:srgbClr val="3B444D"/>
                </a:solidFill>
                <a:latin typeface="Source Sans Pro" charset="0"/>
                <a:ea typeface="Source Sans Pro" charset="0"/>
                <a:cs typeface="Source Sans Pro" charset="0"/>
              </a:rPr>
              <a:t>What management treatment would you adopt to be a more effective coach to these individuals?</a:t>
            </a:r>
          </a:p>
        </p:txBody>
      </p:sp>
      <p:sp>
        <p:nvSpPr>
          <p:cNvPr id="11" name="Oval 10"/>
          <p:cNvSpPr/>
          <p:nvPr/>
        </p:nvSpPr>
        <p:spPr>
          <a:xfrm>
            <a:off x="5046863" y="2059152"/>
            <a:ext cx="344495" cy="344495"/>
          </a:xfrm>
          <a:prstGeom prst="ellipse">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12" name="Oval 11"/>
          <p:cNvSpPr/>
          <p:nvPr/>
        </p:nvSpPr>
        <p:spPr>
          <a:xfrm>
            <a:off x="5042042" y="3341419"/>
            <a:ext cx="344495" cy="344495"/>
          </a:xfrm>
          <a:prstGeom prst="ellipse">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
        <p:nvSpPr>
          <p:cNvPr id="13" name="Oval 12"/>
          <p:cNvSpPr/>
          <p:nvPr/>
        </p:nvSpPr>
        <p:spPr>
          <a:xfrm>
            <a:off x="5046863" y="4623686"/>
            <a:ext cx="344495" cy="344495"/>
          </a:xfrm>
          <a:prstGeom prst="ellipse">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sp>
        <p:nvSpPr>
          <p:cNvPr id="2" name="TextBox 1"/>
          <p:cNvSpPr txBox="1"/>
          <p:nvPr/>
        </p:nvSpPr>
        <p:spPr>
          <a:xfrm>
            <a:off x="5381742" y="999463"/>
            <a:ext cx="5976406" cy="707886"/>
          </a:xfrm>
          <a:prstGeom prst="rect">
            <a:avLst/>
          </a:prstGeom>
          <a:noFill/>
        </p:spPr>
        <p:txBody>
          <a:bodyPr wrap="square" rtlCol="0">
            <a:spAutoFit/>
          </a:bodyPr>
          <a:lstStyle/>
          <a:p>
            <a:r>
              <a:rPr lang="en-US" sz="2000" b="1" dirty="0">
                <a:solidFill>
                  <a:srgbClr val="3B444D"/>
                </a:solidFill>
                <a:latin typeface="Source Sans Pro" charset="0"/>
                <a:ea typeface="Source Sans Pro" charset="0"/>
                <a:cs typeface="Source Sans Pro" charset="0"/>
              </a:rPr>
              <a:t>Review the scenarios and answer the questions below:</a:t>
            </a:r>
            <a:endParaRPr lang="en-US" sz="2000" b="1"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363" y="2270370"/>
            <a:ext cx="674609" cy="554619"/>
          </a:xfrm>
          <a:prstGeom prst="rect">
            <a:avLst/>
          </a:prstGeom>
        </p:spPr>
      </p:pic>
    </p:spTree>
    <p:extLst>
      <p:ext uri="{BB962C8B-B14F-4D97-AF65-F5344CB8AC3E}">
        <p14:creationId xmlns:p14="http://schemas.microsoft.com/office/powerpoint/2010/main" val="86282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687037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0" y="2362200"/>
            <a:ext cx="12192000" cy="1911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dirty="0">
                <a:solidFill>
                  <a:srgbClr val="FFFFFF"/>
                </a:solidFill>
                <a:latin typeface="Gilroy ExtraBold" charset="0"/>
                <a:ea typeface="Gilroy ExtraBold" charset="0"/>
                <a:cs typeface="Gilroy ExtraBold" charset="0"/>
              </a:rPr>
              <a:t>Debrief</a:t>
            </a:r>
          </a:p>
        </p:txBody>
      </p:sp>
    </p:spTree>
    <p:extLst>
      <p:ext uri="{BB962C8B-B14F-4D97-AF65-F5344CB8AC3E}">
        <p14:creationId xmlns:p14="http://schemas.microsoft.com/office/powerpoint/2010/main" val="54778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2852966201_f4b2df6034_o.jpg"/>
          <p:cNvPicPr>
            <a:picLocks noChangeAspect="1"/>
          </p:cNvPicPr>
          <p:nvPr/>
        </p:nvPicPr>
        <p:blipFill rotWithShape="1">
          <a:blip r:embed="rId3">
            <a:alphaModFix amt="20000"/>
            <a:extLst>
              <a:ext uri="{28A0092B-C50C-407E-A947-70E740481C1C}">
                <a14:useLocalDpi xmlns:a14="http://schemas.microsoft.com/office/drawing/2010/main" val="0"/>
              </a:ext>
            </a:extLst>
          </a:blip>
          <a:srcRect l="13669" t="13669" b="13562"/>
          <a:stretch/>
        </p:blipFill>
        <p:spPr>
          <a:xfrm>
            <a:off x="0" y="-1"/>
            <a:ext cx="12192000" cy="6858000"/>
          </a:xfrm>
          <a:prstGeom prst="rect">
            <a:avLst/>
          </a:prstGeom>
          <a:gradFill>
            <a:gsLst>
              <a:gs pos="100000">
                <a:schemeClr val="tx1">
                  <a:lumMod val="60000"/>
                  <a:lumOff val="40000"/>
                </a:schemeClr>
              </a:gs>
              <a:gs pos="6000">
                <a:schemeClr val="bg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pic>
      <p:sp>
        <p:nvSpPr>
          <p:cNvPr id="9" name="TextBox 8"/>
          <p:cNvSpPr txBox="1"/>
          <p:nvPr/>
        </p:nvSpPr>
        <p:spPr>
          <a:xfrm>
            <a:off x="0" y="2136338"/>
            <a:ext cx="12192000" cy="2585323"/>
          </a:xfrm>
          <a:prstGeom prst="rect">
            <a:avLst/>
          </a:prstGeom>
          <a:noFill/>
        </p:spPr>
        <p:txBody>
          <a:bodyPr wrap="square" rtlCol="0">
            <a:spAutoFit/>
          </a:bodyPr>
          <a:lstStyle/>
          <a:p>
            <a:pPr algn="ctr">
              <a:lnSpc>
                <a:spcPct val="90000"/>
              </a:lnSpc>
            </a:pPr>
            <a:r>
              <a:rPr lang="en-US" sz="9000" b="1" dirty="0">
                <a:solidFill>
                  <a:schemeClr val="bg1"/>
                </a:solidFill>
                <a:latin typeface="Gilroy ExtraBold" charset="0"/>
                <a:ea typeface="Gilroy ExtraBold" charset="0"/>
                <a:cs typeface="Gilroy ExtraBold" charset="0"/>
              </a:rPr>
              <a:t>Recruitment: </a:t>
            </a:r>
          </a:p>
          <a:p>
            <a:pPr algn="ctr">
              <a:lnSpc>
                <a:spcPct val="90000"/>
              </a:lnSpc>
            </a:pPr>
            <a:r>
              <a:rPr lang="en-US" sz="9000" b="1" dirty="0">
                <a:solidFill>
                  <a:schemeClr val="bg1"/>
                </a:solidFill>
                <a:latin typeface="Gilroy ExtraBold" charset="0"/>
                <a:ea typeface="Gilroy ExtraBold" charset="0"/>
                <a:cs typeface="Gilroy ExtraBold" charset="0"/>
              </a:rPr>
              <a:t>Grassroots Tactics</a:t>
            </a: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71039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087" y="1310724"/>
            <a:ext cx="9085955" cy="6136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endParaRPr lang="en-US" altLang="en-US" sz="2400" dirty="0">
              <a:solidFill>
                <a:schemeClr val="tx1"/>
              </a:solidFill>
              <a:latin typeface="Source Sans Pro" charset="0"/>
              <a:ea typeface="Source Sans Pro" charset="0"/>
              <a:cs typeface="Source Sans Pro" charset="0"/>
            </a:endParaRPr>
          </a:p>
          <a:p>
            <a:pPr marL="514350" indent="-514350">
              <a:buAutoNum type="arabicParenR"/>
            </a:pPr>
            <a:r>
              <a:rPr lang="en-US" altLang="en-US" sz="2400" b="1" dirty="0">
                <a:solidFill>
                  <a:schemeClr val="tx1"/>
                </a:solidFill>
                <a:latin typeface="Source Sans Pro" charset="0"/>
                <a:ea typeface="Source Sans Pro" charset="0"/>
                <a:cs typeface="Source Sans Pro" charset="0"/>
              </a:rPr>
              <a:t>Write each of your fellows names into an email, word document, or drive document. For each fellow, answer these 3 questions extensively:</a:t>
            </a:r>
          </a:p>
          <a:p>
            <a:pPr marL="1257300" lvl="1" indent="-514350">
              <a:buFont typeface="Arial" charset="0"/>
              <a:buChar char="•"/>
            </a:pPr>
            <a:r>
              <a:rPr lang="en-US" sz="2400" dirty="0">
                <a:solidFill>
                  <a:srgbClr val="3B444D"/>
                </a:solidFill>
                <a:latin typeface="Source Sans Pro" charset="0"/>
                <a:ea typeface="Source Sans Pro" charset="0"/>
                <a:cs typeface="Source Sans Pro" charset="0"/>
              </a:rPr>
              <a:t>What level of skill and commitment do they demonstrate?</a:t>
            </a:r>
          </a:p>
          <a:p>
            <a:pPr marL="1257300" lvl="1" indent="-514350">
              <a:buFont typeface="Arial" charset="0"/>
              <a:buChar char="•"/>
            </a:pPr>
            <a:endParaRPr lang="en-US" sz="2400" dirty="0">
              <a:solidFill>
                <a:srgbClr val="3B444D"/>
              </a:solidFill>
              <a:latin typeface="Source Sans Pro" charset="0"/>
              <a:ea typeface="Source Sans Pro" charset="0"/>
              <a:cs typeface="Source Sans Pro" charset="0"/>
            </a:endParaRPr>
          </a:p>
          <a:p>
            <a:pPr marL="1257300" lvl="1" indent="-514350">
              <a:buFont typeface="Arial" charset="0"/>
              <a:buChar char="•"/>
            </a:pPr>
            <a:r>
              <a:rPr lang="en-US" sz="2400" dirty="0">
                <a:solidFill>
                  <a:srgbClr val="3B444D"/>
                </a:solidFill>
                <a:latin typeface="Source Sans Pro" charset="0"/>
                <a:ea typeface="Source Sans Pro" charset="0"/>
                <a:cs typeface="Source Sans Pro" charset="0"/>
              </a:rPr>
              <a:t>What information supports your answer?</a:t>
            </a:r>
          </a:p>
          <a:p>
            <a:pPr marL="1257300" lvl="1" indent="-514350">
              <a:buFont typeface="Arial" charset="0"/>
              <a:buChar char="•"/>
            </a:pPr>
            <a:endParaRPr lang="en-US" sz="2400" dirty="0">
              <a:solidFill>
                <a:srgbClr val="3B444D"/>
              </a:solidFill>
              <a:latin typeface="Source Sans Pro" charset="0"/>
              <a:ea typeface="Source Sans Pro" charset="0"/>
              <a:cs typeface="Source Sans Pro" charset="0"/>
            </a:endParaRPr>
          </a:p>
          <a:p>
            <a:pPr marL="1257300" lvl="1" indent="-514350">
              <a:buFont typeface="Arial" charset="0"/>
              <a:buChar char="•"/>
            </a:pPr>
            <a:r>
              <a:rPr lang="en-US" sz="2400" dirty="0">
                <a:solidFill>
                  <a:srgbClr val="3B444D"/>
                </a:solidFill>
                <a:latin typeface="Source Sans Pro" charset="0"/>
                <a:ea typeface="Source Sans Pro" charset="0"/>
                <a:cs typeface="Source Sans Pro" charset="0"/>
              </a:rPr>
              <a:t>What management treatment would you adopt to be a more effective coach to the individuals?</a:t>
            </a:r>
          </a:p>
          <a:p>
            <a:pPr marL="1257300" lvl="1" indent="-514350">
              <a:buFont typeface="Arial" charset="0"/>
              <a:buChar char="•"/>
            </a:pPr>
            <a:endParaRPr lang="en-US" sz="2400" dirty="0">
              <a:solidFill>
                <a:srgbClr val="3B444D"/>
              </a:solidFill>
              <a:latin typeface="Source Sans Pro" charset="0"/>
              <a:ea typeface="Source Sans Pro" charset="0"/>
              <a:cs typeface="Source Sans Pro" charset="0"/>
            </a:endParaRPr>
          </a:p>
          <a:p>
            <a:pPr marL="1257300" lvl="1" indent="-514350">
              <a:buFont typeface="Arial" charset="0"/>
              <a:buChar char="•"/>
            </a:pPr>
            <a:endParaRPr lang="en-US" sz="2400" dirty="0">
              <a:solidFill>
                <a:srgbClr val="3B444D"/>
              </a:solidFill>
              <a:latin typeface="Source Sans Pro" charset="0"/>
              <a:ea typeface="Source Sans Pro" charset="0"/>
              <a:cs typeface="Source Sans Pro" charset="0"/>
            </a:endParaRPr>
          </a:p>
          <a:p>
            <a:pPr lvl="1" indent="0" algn="ctr"/>
            <a:r>
              <a:rPr lang="en-US" altLang="en-US" sz="2400" b="1" dirty="0">
                <a:solidFill>
                  <a:schemeClr val="tx1"/>
                </a:solidFill>
                <a:latin typeface="Source Sans Pro" charset="0"/>
                <a:ea typeface="Source Sans Pro" charset="0"/>
                <a:cs typeface="Source Sans Pro" charset="0"/>
              </a:rPr>
              <a:t>EMAIL TO FELLOWS@OFA.US</a:t>
            </a:r>
          </a:p>
          <a:p>
            <a:pPr marL="1257300" lvl="1" indent="-514350">
              <a:buFont typeface="Arial" charset="0"/>
              <a:buChar char="•"/>
            </a:pPr>
            <a:endParaRPr lang="en-US" altLang="en-US" sz="2800" dirty="0">
              <a:solidFill>
                <a:schemeClr val="tx1"/>
              </a:solidFill>
              <a:latin typeface="Source Sans Pro" charset="0"/>
              <a:ea typeface="Source Sans Pro" charset="0"/>
              <a:cs typeface="Source Sans Pro" charset="0"/>
            </a:endParaRPr>
          </a:p>
          <a:p>
            <a:endParaRPr lang="en-US" altLang="en-US" sz="2800" b="1" dirty="0">
              <a:solidFill>
                <a:schemeClr val="tx1"/>
              </a:solidFill>
              <a:latin typeface="Source Sans Pro" charset="0"/>
              <a:ea typeface="Source Sans Pro" charset="0"/>
              <a:cs typeface="Source Sans Pro" charset="0"/>
            </a:endParaRPr>
          </a:p>
          <a:p>
            <a:endParaRPr lang="en-US" altLang="en-US" sz="28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4130" y="630253"/>
            <a:ext cx="12097870"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dirty="0">
                <a:solidFill>
                  <a:schemeClr val="accent1"/>
                </a:solidFill>
                <a:latin typeface="Gilroy ExtraBold" charset="0"/>
                <a:ea typeface="Gilroy ExtraBold" charset="0"/>
                <a:cs typeface="Gilroy ExtraBold" charset="0"/>
              </a:rPr>
              <a:t>Leadership assignment, due October 17:</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7951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32852966201_f4b2df6034_o.jpg"/>
          <p:cNvPicPr>
            <a:picLocks noChangeAspect="1"/>
          </p:cNvPicPr>
          <p:nvPr/>
        </p:nvPicPr>
        <p:blipFill rotWithShape="1">
          <a:blip r:embed="rId3">
            <a:alphaModFix amt="20000"/>
            <a:extLst>
              <a:ext uri="{28A0092B-C50C-407E-A947-70E740481C1C}">
                <a14:useLocalDpi xmlns:a14="http://schemas.microsoft.com/office/drawing/2010/main" val="0"/>
              </a:ext>
            </a:extLst>
          </a:blip>
          <a:srcRect l="13669" t="13669" b="13562"/>
          <a:stretch/>
        </p:blipFill>
        <p:spPr>
          <a:xfrm>
            <a:off x="0" y="0"/>
            <a:ext cx="12192000" cy="6858000"/>
          </a:xfrm>
          <a:prstGeom prst="rect">
            <a:avLst/>
          </a:prstGeom>
        </p:spPr>
      </p:pic>
      <p:sp>
        <p:nvSpPr>
          <p:cNvPr id="9" name="TextBox 8"/>
          <p:cNvSpPr txBox="1"/>
          <p:nvPr/>
        </p:nvSpPr>
        <p:spPr>
          <a:xfrm>
            <a:off x="0" y="2967335"/>
            <a:ext cx="12192000" cy="923330"/>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Situational leadership</a:t>
            </a: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6" name="Picture 5" descr="A drawing of a face&#10;&#10;Description automatically generated">
            <a:extLst>
              <a:ext uri="{FF2B5EF4-FFF2-40B4-BE49-F238E27FC236}">
                <a16:creationId xmlns:a16="http://schemas.microsoft.com/office/drawing/2014/main" id="{10184353-22EC-E841-91B5-06FDFC2B9FD0}"/>
              </a:ext>
            </a:extLst>
          </p:cNvPr>
          <p:cNvPicPr>
            <a:picLocks noChangeAspect="1"/>
          </p:cNvPicPr>
          <p:nvPr/>
        </p:nvPicPr>
        <p:blipFill>
          <a:blip r:embed="rId5"/>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205036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063364"/>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41536"/>
            <a:ext cx="4547617" cy="4154984"/>
          </a:xfrm>
          <a:prstGeom prst="rect">
            <a:avLst/>
          </a:prstGeom>
          <a:noFill/>
        </p:spPr>
        <p:txBody>
          <a:bodyPr wrap="square" rtlCol="0">
            <a:spAutoFit/>
          </a:bodyPr>
          <a:lstStyle/>
          <a:p>
            <a:r>
              <a:rPr lang="en-US" sz="2400" dirty="0">
                <a:latin typeface="Source Sans Pro" charset="0"/>
                <a:ea typeface="Source Sans Pro" charset="0"/>
                <a:cs typeface="Source Sans Pro" charset="0"/>
              </a:rPr>
              <a:t>Learn to identify the level of support and direction your team members need.</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Be able to choose a management treatment based on your team member’s needs.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confident getting your team to a place of optimal performance.</a:t>
            </a:r>
          </a:p>
        </p:txBody>
      </p:sp>
      <p:sp>
        <p:nvSpPr>
          <p:cNvPr id="9" name="Oval 8"/>
          <p:cNvSpPr/>
          <p:nvPr/>
        </p:nvSpPr>
        <p:spPr>
          <a:xfrm>
            <a:off x="5818417" y="1290543"/>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7" y="2679237"/>
            <a:ext cx="344495" cy="3125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403595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3099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0" y="2813884"/>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Diagnosis and treatment</a:t>
            </a:r>
          </a:p>
        </p:txBody>
      </p:sp>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43311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838200" y="838200"/>
            <a:ext cx="3505200" cy="1569660"/>
          </a:xfrm>
          <a:prstGeom prst="rect">
            <a:avLst/>
          </a:prstGeom>
          <a:noFill/>
        </p:spPr>
        <p:txBody>
          <a:bodyPr wrap="square" rtlCol="0">
            <a:spAutoFit/>
          </a:bodyPr>
          <a:lstStyle/>
          <a:p>
            <a:pPr>
              <a:lnSpc>
                <a:spcPct val="80000"/>
              </a:lnSpc>
            </a:pPr>
            <a:r>
              <a:rPr lang="en-US" sz="4000" b="1" dirty="0">
                <a:solidFill>
                  <a:srgbClr val="00B4DC"/>
                </a:solidFill>
                <a:latin typeface="Gilroy ExtraBold" charset="0"/>
                <a:ea typeface="Gilroy ExtraBold" charset="0"/>
                <a:cs typeface="Gilroy ExtraBold" charset="0"/>
              </a:rPr>
              <a:t>Common types of challenges</a:t>
            </a:r>
          </a:p>
        </p:txBody>
      </p:sp>
      <p:graphicFrame>
        <p:nvGraphicFramePr>
          <p:cNvPr id="6" name="Table 5"/>
          <p:cNvGraphicFramePr>
            <a:graphicFrameLocks noGrp="1"/>
          </p:cNvGraphicFramePr>
          <p:nvPr>
            <p:extLst/>
          </p:nvPr>
        </p:nvGraphicFramePr>
        <p:xfrm>
          <a:off x="5410200" y="559475"/>
          <a:ext cx="6181560" cy="2926080"/>
        </p:xfrm>
        <a:graphic>
          <a:graphicData uri="http://schemas.openxmlformats.org/drawingml/2006/table">
            <a:tbl>
              <a:tblPr firstRow="1" bandRow="1">
                <a:tableStyleId>{5C22544A-7EE6-4342-B048-85BDC9FD1C3A}</a:tableStyleId>
              </a:tblPr>
              <a:tblGrid>
                <a:gridCol w="6181560">
                  <a:extLst>
                    <a:ext uri="{9D8B030D-6E8A-4147-A177-3AD203B41FA5}">
                      <a16:colId xmlns:a16="http://schemas.microsoft.com/office/drawing/2014/main" val="20000"/>
                    </a:ext>
                  </a:extLst>
                </a:gridCol>
              </a:tblGrid>
              <a:tr h="370840">
                <a:tc>
                  <a:txBody>
                    <a:bodyPr/>
                    <a:lstStyle/>
                    <a:p>
                      <a:endParaRPr lang="en-US" sz="800" b="0" i="0" dirty="0">
                        <a:solidFill>
                          <a:schemeClr val="tx1">
                            <a:lumMod val="50000"/>
                            <a:lumOff val="50000"/>
                          </a:schemeClr>
                        </a:solidFill>
                        <a:latin typeface="Gilroy" charset="0"/>
                        <a:ea typeface="Gilroy" charset="0"/>
                        <a:cs typeface="Gilroy" charset="0"/>
                      </a:endParaRPr>
                    </a:p>
                    <a:p>
                      <a:pPr algn="l"/>
                      <a:r>
                        <a:rPr lang="en-US" sz="3200" b="1" i="0" dirty="0">
                          <a:solidFill>
                            <a:srgbClr val="00B4DC"/>
                          </a:solidFill>
                          <a:latin typeface="Gilroy ExtraBold" charset="0"/>
                          <a:ea typeface="Gilroy ExtraBold" charset="0"/>
                          <a:cs typeface="Gilroy ExtraBold" charset="0"/>
                        </a:rPr>
                        <a:t>Conditions challenge</a:t>
                      </a:r>
                    </a:p>
                  </a:txBody>
                  <a:tcPr>
                    <a:noFill/>
                  </a:tcPr>
                </a:tc>
                <a:extLst>
                  <a:ext uri="{0D108BD9-81ED-4DB2-BD59-A6C34878D82A}">
                    <a16:rowId xmlns:a16="http://schemas.microsoft.com/office/drawing/2014/main" val="10000"/>
                  </a:ext>
                </a:extLst>
              </a:tr>
              <a:tr h="370840">
                <a:tc>
                  <a:txBody>
                    <a:bodyPr/>
                    <a:lstStyle/>
                    <a:p>
                      <a:pPr marL="342900" indent="-342900">
                        <a:buFont typeface="Arial" charset="0"/>
                        <a:buChar char="•"/>
                      </a:pPr>
                      <a:r>
                        <a:rPr lang="en-US" sz="2200" b="0" i="0" baseline="0" dirty="0">
                          <a:solidFill>
                            <a:schemeClr val="tx1"/>
                          </a:solidFill>
                          <a:latin typeface="Source Sans Pro" charset="0"/>
                          <a:ea typeface="Source Sans Pro" charset="0"/>
                          <a:cs typeface="Source Sans Pro" charset="0"/>
                        </a:rPr>
                        <a:t>Access to necessary tools to meet goals</a:t>
                      </a:r>
                    </a:p>
                  </a:txBody>
                  <a:tcPr>
                    <a:solidFill>
                      <a:schemeClr val="bg1"/>
                    </a:solidFill>
                  </a:tcPr>
                </a:tc>
                <a:extLst>
                  <a:ext uri="{0D108BD9-81ED-4DB2-BD59-A6C34878D82A}">
                    <a16:rowId xmlns:a16="http://schemas.microsoft.com/office/drawing/2014/main" val="10001"/>
                  </a:ext>
                </a:extLst>
              </a:tr>
              <a:tr h="370840">
                <a:tc>
                  <a:txBody>
                    <a:bodyPr/>
                    <a:lstStyle/>
                    <a:p>
                      <a:pPr algn="ctr"/>
                      <a:endParaRPr lang="en-US" sz="3200" b="1" i="0" baseline="0" dirty="0">
                        <a:solidFill>
                          <a:schemeClr val="bg1"/>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2"/>
                  </a:ext>
                </a:extLst>
              </a:tr>
              <a:tr h="142688">
                <a:tc>
                  <a:txBody>
                    <a:bodyPr/>
                    <a:lstStyle/>
                    <a:p>
                      <a:pPr marL="342900" indent="-342900">
                        <a:buFont typeface="Arial" charset="0"/>
                        <a:buChar char="•"/>
                      </a:pPr>
                      <a:endParaRPr lang="en-US" sz="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3"/>
                  </a:ext>
                </a:extLst>
              </a:tr>
              <a:tr h="370840">
                <a:tc>
                  <a:txBody>
                    <a:bodyPr/>
                    <a:lstStyle/>
                    <a:p>
                      <a:pPr algn="ctr"/>
                      <a:endParaRPr lang="en-US" sz="3200" b="1" i="0" dirty="0">
                        <a:solidFill>
                          <a:schemeClr val="bg1"/>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4"/>
                  </a:ext>
                </a:extLst>
              </a:tr>
              <a:tr h="370840">
                <a:tc>
                  <a:txBody>
                    <a:bodyPr/>
                    <a:lstStyle/>
                    <a:p>
                      <a:pPr marL="342900" indent="-342900">
                        <a:buFont typeface="Arial" charset="0"/>
                        <a:buChar char="•"/>
                      </a:pPr>
                      <a:endParaRPr lang="en-US" sz="22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04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nvPr>
        </p:nvGraphicFramePr>
        <p:xfrm>
          <a:off x="5410200" y="559475"/>
          <a:ext cx="6181560" cy="3810000"/>
        </p:xfrm>
        <a:graphic>
          <a:graphicData uri="http://schemas.openxmlformats.org/drawingml/2006/table">
            <a:tbl>
              <a:tblPr firstRow="1" bandRow="1">
                <a:tableStyleId>{5C22544A-7EE6-4342-B048-85BDC9FD1C3A}</a:tableStyleId>
              </a:tblPr>
              <a:tblGrid>
                <a:gridCol w="6181560">
                  <a:extLst>
                    <a:ext uri="{9D8B030D-6E8A-4147-A177-3AD203B41FA5}">
                      <a16:colId xmlns:a16="http://schemas.microsoft.com/office/drawing/2014/main" val="20000"/>
                    </a:ext>
                  </a:extLst>
                </a:gridCol>
              </a:tblGrid>
              <a:tr h="370840">
                <a:tc>
                  <a:txBody>
                    <a:bodyPr/>
                    <a:lstStyle/>
                    <a:p>
                      <a:endParaRPr lang="en-US" sz="800" b="0" i="0" dirty="0">
                        <a:solidFill>
                          <a:schemeClr val="tx1">
                            <a:lumMod val="50000"/>
                            <a:lumOff val="50000"/>
                          </a:schemeClr>
                        </a:solidFill>
                        <a:latin typeface="Gilroy" charset="0"/>
                        <a:ea typeface="Gilroy" charset="0"/>
                        <a:cs typeface="Gilroy" charset="0"/>
                      </a:endParaRPr>
                    </a:p>
                    <a:p>
                      <a:pPr algn="l"/>
                      <a:r>
                        <a:rPr lang="en-US" sz="3200" b="1" i="0" dirty="0">
                          <a:solidFill>
                            <a:schemeClr val="tx1">
                              <a:lumMod val="50000"/>
                              <a:lumOff val="50000"/>
                            </a:schemeClr>
                          </a:solidFill>
                          <a:latin typeface="Gilroy ExtraBold" charset="0"/>
                          <a:ea typeface="Gilroy ExtraBold" charset="0"/>
                          <a:cs typeface="Gilroy ExtraBold" charset="0"/>
                        </a:rPr>
                        <a:t>Conditions challenge</a:t>
                      </a:r>
                    </a:p>
                  </a:txBody>
                  <a:tcPr>
                    <a:noFill/>
                  </a:tcPr>
                </a:tc>
                <a:extLst>
                  <a:ext uri="{0D108BD9-81ED-4DB2-BD59-A6C34878D82A}">
                    <a16:rowId xmlns:a16="http://schemas.microsoft.com/office/drawing/2014/main" val="10000"/>
                  </a:ext>
                </a:extLst>
              </a:tr>
              <a:tr h="370840">
                <a:tc>
                  <a:txBody>
                    <a:bodyPr/>
                    <a:lstStyle/>
                    <a:p>
                      <a:pPr marL="342900" indent="-342900">
                        <a:buFont typeface="Arial" charset="0"/>
                        <a:buChar char="•"/>
                      </a:pPr>
                      <a:r>
                        <a:rPr lang="en-US" sz="2200" b="0" i="0" baseline="0" dirty="0">
                          <a:solidFill>
                            <a:schemeClr val="tx1">
                              <a:lumMod val="50000"/>
                              <a:lumOff val="50000"/>
                            </a:schemeClr>
                          </a:solidFill>
                          <a:latin typeface="Source Sans Pro" charset="0"/>
                          <a:ea typeface="Source Sans Pro" charset="0"/>
                          <a:cs typeface="Source Sans Pro" charset="0"/>
                        </a:rPr>
                        <a:t>Access to necessary tools to meet goals</a:t>
                      </a:r>
                    </a:p>
                    <a:p>
                      <a:pPr marL="342900" indent="-342900">
                        <a:buFont typeface="Arial" charset="0"/>
                        <a:buChar char="•"/>
                      </a:pPr>
                      <a:endParaRPr lang="en-US" sz="2200" b="0" i="0" baseline="0" dirty="0">
                        <a:solidFill>
                          <a:schemeClr val="tx1">
                            <a:lumMod val="50000"/>
                            <a:lumOff val="50000"/>
                          </a:schemeClr>
                        </a:solidFill>
                        <a:latin typeface="Source Sans Pro" charset="0"/>
                        <a:ea typeface="Source Sans Pro" charset="0"/>
                        <a:cs typeface="Source Sans Pro" charset="0"/>
                      </a:endParaRPr>
                    </a:p>
                  </a:txBody>
                  <a:tcPr>
                    <a:solidFill>
                      <a:schemeClr val="bg1"/>
                    </a:solidFill>
                  </a:tcPr>
                </a:tc>
                <a:extLst>
                  <a:ext uri="{0D108BD9-81ED-4DB2-BD59-A6C34878D82A}">
                    <a16:rowId xmlns:a16="http://schemas.microsoft.com/office/drawing/2014/main" val="10001"/>
                  </a:ext>
                </a:extLst>
              </a:tr>
              <a:tr h="370840">
                <a:tc>
                  <a:txBody>
                    <a:bodyPr/>
                    <a:lstStyle/>
                    <a:p>
                      <a:pPr algn="l"/>
                      <a:r>
                        <a:rPr lang="en-US" sz="3200" b="1" i="0" baseline="0" dirty="0">
                          <a:solidFill>
                            <a:srgbClr val="00B4DC"/>
                          </a:solidFill>
                          <a:latin typeface="Gilroy ExtraBold" charset="0"/>
                          <a:ea typeface="Gilroy ExtraBold" charset="0"/>
                          <a:cs typeface="Gilroy ExtraBold" charset="0"/>
                        </a:rPr>
                        <a:t>Attitude challenge</a:t>
                      </a:r>
                    </a:p>
                  </a:txBody>
                  <a:tcPr>
                    <a:noFill/>
                  </a:tcPr>
                </a:tc>
                <a:extLst>
                  <a:ext uri="{0D108BD9-81ED-4DB2-BD59-A6C34878D82A}">
                    <a16:rowId xmlns:a16="http://schemas.microsoft.com/office/drawing/2014/main" val="10002"/>
                  </a:ext>
                </a:extLst>
              </a:tr>
              <a:tr h="142688">
                <a:tc>
                  <a:txBody>
                    <a:bodyPr/>
                    <a:lstStyle/>
                    <a:p>
                      <a:pPr marL="342900" indent="-342900">
                        <a:buFont typeface="Arial" charset="0"/>
                        <a:buChar char="•"/>
                      </a:pPr>
                      <a:r>
                        <a:rPr lang="en-US" sz="2200" b="0" i="0" baseline="0" dirty="0">
                          <a:solidFill>
                            <a:schemeClr val="tx1"/>
                          </a:solidFill>
                          <a:latin typeface="Source Sans Pro" charset="0"/>
                          <a:ea typeface="Source Sans Pro" charset="0"/>
                          <a:cs typeface="Source Sans Pro" charset="0"/>
                        </a:rPr>
                        <a:t>Team members don’t fully understand the goals, expectations, or vision of the program. </a:t>
                      </a:r>
                      <a:endParaRPr lang="en-US" sz="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3"/>
                  </a:ext>
                </a:extLst>
              </a:tr>
              <a:tr h="370840">
                <a:tc>
                  <a:txBody>
                    <a:bodyPr/>
                    <a:lstStyle/>
                    <a:p>
                      <a:pPr algn="ctr"/>
                      <a:endParaRPr lang="en-US" sz="3200" b="1" i="0" dirty="0">
                        <a:solidFill>
                          <a:schemeClr val="bg1"/>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4"/>
                  </a:ext>
                </a:extLst>
              </a:tr>
              <a:tr h="370840">
                <a:tc>
                  <a:txBody>
                    <a:bodyPr/>
                    <a:lstStyle/>
                    <a:p>
                      <a:pPr marL="342900" indent="-342900">
                        <a:buFont typeface="Arial" charset="0"/>
                        <a:buChar char="•"/>
                      </a:pPr>
                      <a:endParaRPr lang="en-US" sz="22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838200" y="838200"/>
            <a:ext cx="3505200" cy="1569660"/>
          </a:xfrm>
          <a:prstGeom prst="rect">
            <a:avLst/>
          </a:prstGeom>
          <a:noFill/>
        </p:spPr>
        <p:txBody>
          <a:bodyPr wrap="square" rtlCol="0">
            <a:spAutoFit/>
          </a:bodyPr>
          <a:lstStyle/>
          <a:p>
            <a:pPr>
              <a:lnSpc>
                <a:spcPct val="80000"/>
              </a:lnSpc>
            </a:pPr>
            <a:r>
              <a:rPr lang="en-US" sz="4000" b="1" dirty="0">
                <a:solidFill>
                  <a:srgbClr val="00B4DC"/>
                </a:solidFill>
                <a:latin typeface="Gilroy ExtraBold" charset="0"/>
                <a:ea typeface="Gilroy ExtraBold" charset="0"/>
                <a:cs typeface="Gilroy ExtraBold" charset="0"/>
              </a:rPr>
              <a:t>Common types of challenges</a:t>
            </a:r>
          </a:p>
        </p:txBody>
      </p:sp>
    </p:spTree>
    <p:extLst>
      <p:ext uri="{BB962C8B-B14F-4D97-AF65-F5344CB8AC3E}">
        <p14:creationId xmlns:p14="http://schemas.microsoft.com/office/powerpoint/2010/main" val="176097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nvPr>
        </p:nvGraphicFramePr>
        <p:xfrm>
          <a:off x="5410200" y="559475"/>
          <a:ext cx="6181560" cy="4815840"/>
        </p:xfrm>
        <a:graphic>
          <a:graphicData uri="http://schemas.openxmlformats.org/drawingml/2006/table">
            <a:tbl>
              <a:tblPr firstRow="1" bandRow="1">
                <a:tableStyleId>{5C22544A-7EE6-4342-B048-85BDC9FD1C3A}</a:tableStyleId>
              </a:tblPr>
              <a:tblGrid>
                <a:gridCol w="6181560">
                  <a:extLst>
                    <a:ext uri="{9D8B030D-6E8A-4147-A177-3AD203B41FA5}">
                      <a16:colId xmlns:a16="http://schemas.microsoft.com/office/drawing/2014/main" val="20000"/>
                    </a:ext>
                  </a:extLst>
                </a:gridCol>
              </a:tblGrid>
              <a:tr h="370840">
                <a:tc>
                  <a:txBody>
                    <a:bodyPr/>
                    <a:lstStyle/>
                    <a:p>
                      <a:pPr algn="l"/>
                      <a:endParaRPr lang="en-US" sz="800" b="0" i="0" dirty="0">
                        <a:solidFill>
                          <a:schemeClr val="tx1">
                            <a:lumMod val="50000"/>
                            <a:lumOff val="50000"/>
                          </a:schemeClr>
                        </a:solidFill>
                        <a:latin typeface="Gilroy" charset="0"/>
                        <a:ea typeface="Gilroy" charset="0"/>
                        <a:cs typeface="Gilroy" charset="0"/>
                      </a:endParaRPr>
                    </a:p>
                    <a:p>
                      <a:pPr algn="l"/>
                      <a:r>
                        <a:rPr lang="en-US" sz="3200" b="1" i="0" dirty="0">
                          <a:solidFill>
                            <a:schemeClr val="tx1">
                              <a:lumMod val="50000"/>
                              <a:lumOff val="50000"/>
                            </a:schemeClr>
                          </a:solidFill>
                          <a:latin typeface="Gilroy ExtraBold" charset="0"/>
                          <a:ea typeface="Gilroy ExtraBold" charset="0"/>
                          <a:cs typeface="Gilroy ExtraBold" charset="0"/>
                        </a:rPr>
                        <a:t>Conditions challenge</a:t>
                      </a:r>
                    </a:p>
                  </a:txBody>
                  <a:tcPr>
                    <a:noFill/>
                  </a:tcPr>
                </a:tc>
                <a:extLst>
                  <a:ext uri="{0D108BD9-81ED-4DB2-BD59-A6C34878D82A}">
                    <a16:rowId xmlns:a16="http://schemas.microsoft.com/office/drawing/2014/main" val="10000"/>
                  </a:ext>
                </a:extLst>
              </a:tr>
              <a:tr h="370840">
                <a:tc>
                  <a:txBody>
                    <a:bodyPr/>
                    <a:lstStyle/>
                    <a:p>
                      <a:pPr marL="342900" indent="-342900" algn="l">
                        <a:buFont typeface="Arial" charset="0"/>
                        <a:buChar char="•"/>
                      </a:pPr>
                      <a:r>
                        <a:rPr lang="en-US" sz="2200" b="0" i="0" baseline="0" dirty="0">
                          <a:solidFill>
                            <a:schemeClr val="tx1">
                              <a:lumMod val="50000"/>
                              <a:lumOff val="50000"/>
                            </a:schemeClr>
                          </a:solidFill>
                          <a:latin typeface="Source Sans Pro" charset="0"/>
                          <a:ea typeface="Source Sans Pro" charset="0"/>
                          <a:cs typeface="Source Sans Pro" charset="0"/>
                        </a:rPr>
                        <a:t>Access to necessary tools to meet goals</a:t>
                      </a:r>
                    </a:p>
                    <a:p>
                      <a:pPr marL="342900" indent="-342900" algn="l">
                        <a:buFont typeface="Arial" charset="0"/>
                        <a:buChar char="•"/>
                      </a:pPr>
                      <a:endParaRPr lang="en-US" sz="2200" b="0" i="0" baseline="0" dirty="0">
                        <a:solidFill>
                          <a:schemeClr val="tx1">
                            <a:lumMod val="50000"/>
                            <a:lumOff val="50000"/>
                          </a:schemeClr>
                        </a:solidFill>
                        <a:latin typeface="Source Sans Pro" charset="0"/>
                        <a:ea typeface="Source Sans Pro" charset="0"/>
                        <a:cs typeface="Source Sans Pro" charset="0"/>
                      </a:endParaRPr>
                    </a:p>
                  </a:txBody>
                  <a:tcPr>
                    <a:solidFill>
                      <a:schemeClr val="bg1"/>
                    </a:solidFill>
                  </a:tcPr>
                </a:tc>
                <a:extLst>
                  <a:ext uri="{0D108BD9-81ED-4DB2-BD59-A6C34878D82A}">
                    <a16:rowId xmlns:a16="http://schemas.microsoft.com/office/drawing/2014/main" val="10001"/>
                  </a:ext>
                </a:extLst>
              </a:tr>
              <a:tr h="370840">
                <a:tc>
                  <a:txBody>
                    <a:bodyPr/>
                    <a:lstStyle/>
                    <a:p>
                      <a:pPr algn="l"/>
                      <a:r>
                        <a:rPr lang="en-US" sz="3200" b="1" i="0" baseline="0" dirty="0">
                          <a:solidFill>
                            <a:schemeClr val="tx1">
                              <a:lumMod val="50000"/>
                              <a:lumOff val="50000"/>
                            </a:schemeClr>
                          </a:solidFill>
                          <a:latin typeface="Gilroy ExtraBold" charset="0"/>
                          <a:ea typeface="Gilroy ExtraBold" charset="0"/>
                          <a:cs typeface="Gilroy ExtraBold" charset="0"/>
                        </a:rPr>
                        <a:t>Attitude challenge</a:t>
                      </a:r>
                    </a:p>
                  </a:txBody>
                  <a:tcPr>
                    <a:noFill/>
                  </a:tcPr>
                </a:tc>
                <a:extLst>
                  <a:ext uri="{0D108BD9-81ED-4DB2-BD59-A6C34878D82A}">
                    <a16:rowId xmlns:a16="http://schemas.microsoft.com/office/drawing/2014/main" val="10002"/>
                  </a:ext>
                </a:extLst>
              </a:tr>
              <a:tr h="142688">
                <a:tc>
                  <a:txBody>
                    <a:bodyPr/>
                    <a:lstStyle/>
                    <a:p>
                      <a:pPr marL="342900" indent="-342900">
                        <a:buFont typeface="Arial" charset="0"/>
                        <a:buChar char="•"/>
                      </a:pPr>
                      <a:r>
                        <a:rPr lang="en-US" sz="2200" b="0" i="0" baseline="0" dirty="0">
                          <a:solidFill>
                            <a:schemeClr val="tx1"/>
                          </a:solidFill>
                          <a:latin typeface="Source Sans Pro" charset="0"/>
                          <a:ea typeface="Source Sans Pro" charset="0"/>
                          <a:cs typeface="Source Sans Pro" charset="0"/>
                        </a:rPr>
                        <a:t>Team members don’t fully understand the goals, expectations, or vision of the program. </a:t>
                      </a:r>
                      <a:endParaRPr lang="en-US" sz="800" b="0" i="0" baseline="0" dirty="0">
                        <a:solidFill>
                          <a:schemeClr val="tx1"/>
                        </a:solidFill>
                        <a:latin typeface="Source Sans Pro" charset="0"/>
                        <a:ea typeface="Source Sans Pro" charset="0"/>
                        <a:cs typeface="Source Sans Pro" charset="0"/>
                      </a:endParaRPr>
                    </a:p>
                    <a:p>
                      <a:pPr marL="342900" indent="-342900" algn="l">
                        <a:buFont typeface="Arial" charset="0"/>
                        <a:buChar char="•"/>
                      </a:pPr>
                      <a:endParaRPr lang="en-US" sz="2200" b="0" i="0" baseline="0" dirty="0">
                        <a:solidFill>
                          <a:schemeClr val="tx1">
                            <a:lumMod val="50000"/>
                            <a:lumOff val="50000"/>
                          </a:schemeClr>
                        </a:solidFill>
                        <a:latin typeface="Source Sans Pro" charset="0"/>
                        <a:ea typeface="Source Sans Pro" charset="0"/>
                        <a:cs typeface="Source Sans Pro" charset="0"/>
                      </a:endParaRPr>
                    </a:p>
                  </a:txBody>
                  <a:tcPr>
                    <a:noFill/>
                  </a:tcPr>
                </a:tc>
                <a:extLst>
                  <a:ext uri="{0D108BD9-81ED-4DB2-BD59-A6C34878D82A}">
                    <a16:rowId xmlns:a16="http://schemas.microsoft.com/office/drawing/2014/main" val="10003"/>
                  </a:ext>
                </a:extLst>
              </a:tr>
              <a:tr h="370840">
                <a:tc>
                  <a:txBody>
                    <a:bodyPr/>
                    <a:lstStyle/>
                    <a:p>
                      <a:pPr algn="l"/>
                      <a:r>
                        <a:rPr lang="en-US" sz="3200" b="1" i="0" dirty="0">
                          <a:solidFill>
                            <a:srgbClr val="00B4DC"/>
                          </a:solidFill>
                          <a:latin typeface="Gilroy ExtraBold" charset="0"/>
                          <a:ea typeface="Gilroy ExtraBold" charset="0"/>
                          <a:cs typeface="Gilroy ExtraBold" charset="0"/>
                        </a:rPr>
                        <a:t>Training</a:t>
                      </a:r>
                      <a:r>
                        <a:rPr lang="en-US" sz="3200" b="1" i="0" baseline="0" dirty="0">
                          <a:solidFill>
                            <a:srgbClr val="00B4DC"/>
                          </a:solidFill>
                          <a:latin typeface="Gilroy ExtraBold" charset="0"/>
                          <a:ea typeface="Gilroy ExtraBold" charset="0"/>
                          <a:cs typeface="Gilroy ExtraBold" charset="0"/>
                        </a:rPr>
                        <a:t> challenge</a:t>
                      </a:r>
                      <a:endParaRPr lang="en-US" sz="3200" b="1" i="0" dirty="0">
                        <a:solidFill>
                          <a:srgbClr val="00B4DC"/>
                        </a:solidFill>
                        <a:latin typeface="Gilroy ExtraBold" charset="0"/>
                        <a:ea typeface="Gilroy ExtraBold" charset="0"/>
                        <a:cs typeface="Gilroy ExtraBold" charset="0"/>
                      </a:endParaRPr>
                    </a:p>
                  </a:txBody>
                  <a:tcPr>
                    <a:noFill/>
                  </a:tcPr>
                </a:tc>
                <a:extLst>
                  <a:ext uri="{0D108BD9-81ED-4DB2-BD59-A6C34878D82A}">
                    <a16:rowId xmlns:a16="http://schemas.microsoft.com/office/drawing/2014/main" val="10004"/>
                  </a:ext>
                </a:extLst>
              </a:tr>
              <a:tr h="370840">
                <a:tc>
                  <a:txBody>
                    <a:bodyPr/>
                    <a:lstStyle/>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Team members lack specific skills to meet goals</a:t>
                      </a:r>
                    </a:p>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Team members weren’t trained properly</a:t>
                      </a:r>
                    </a:p>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Preventive solution</a:t>
                      </a:r>
                    </a:p>
                  </a:txBody>
                  <a:tcPr>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838200" y="838200"/>
            <a:ext cx="3505200" cy="1569660"/>
          </a:xfrm>
          <a:prstGeom prst="rect">
            <a:avLst/>
          </a:prstGeom>
          <a:noFill/>
        </p:spPr>
        <p:txBody>
          <a:bodyPr wrap="square" rtlCol="0">
            <a:spAutoFit/>
          </a:bodyPr>
          <a:lstStyle/>
          <a:p>
            <a:pPr>
              <a:lnSpc>
                <a:spcPct val="80000"/>
              </a:lnSpc>
            </a:pPr>
            <a:r>
              <a:rPr lang="en-US" sz="4000" b="1" dirty="0">
                <a:solidFill>
                  <a:srgbClr val="00B4DC"/>
                </a:solidFill>
                <a:latin typeface="Gilroy ExtraBold" charset="0"/>
                <a:ea typeface="Gilroy ExtraBold" charset="0"/>
                <a:cs typeface="Gilroy ExtraBold" charset="0"/>
              </a:rPr>
              <a:t>Common types of challenges</a:t>
            </a:r>
          </a:p>
        </p:txBody>
      </p:sp>
    </p:spTree>
    <p:extLst>
      <p:ext uri="{BB962C8B-B14F-4D97-AF65-F5344CB8AC3E}">
        <p14:creationId xmlns:p14="http://schemas.microsoft.com/office/powerpoint/2010/main" val="5052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523999" y="3124291"/>
            <a:ext cx="9144000" cy="7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tx2"/>
                </a:solidFill>
                <a:latin typeface="Gilroy ExtraBold" charset="0"/>
                <a:ea typeface="Gilroy ExtraBold" charset="0"/>
                <a:cs typeface="Gilroy ExtraBold" charset="0"/>
              </a:rPr>
              <a:t>Situational leadership </a:t>
            </a:r>
          </a:p>
        </p:txBody>
      </p:sp>
      <p:pic>
        <p:nvPicPr>
          <p:cNvPr id="2" name="Picture 1" descr="noun_169164_cc.pn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5559"/>
          <a:stretch/>
        </p:blipFill>
        <p:spPr>
          <a:xfrm>
            <a:off x="5317739" y="1580994"/>
            <a:ext cx="1517562" cy="12814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437" y="1598741"/>
            <a:ext cx="1499125" cy="1098196"/>
          </a:xfrm>
          <a:prstGeom prst="rect">
            <a:avLst/>
          </a:prstGeom>
        </p:spPr>
      </p:pic>
      <p:sp>
        <p:nvSpPr>
          <p:cNvPr id="8" name="Rectangle 7">
            <a:hlinkClick r:id="rId5"/>
          </p:cNvPr>
          <p:cNvSpPr/>
          <p:nvPr/>
        </p:nvSpPr>
        <p:spPr>
          <a:xfrm>
            <a:off x="5013769" y="4351522"/>
            <a:ext cx="2542063" cy="58760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b="1" dirty="0" err="1">
                <a:solidFill>
                  <a:schemeClr val="tx1"/>
                </a:solidFill>
                <a:latin typeface="Source Sans Pro" charset="0"/>
                <a:ea typeface="Source Sans Pro" charset="0"/>
                <a:cs typeface="Source Sans Pro" charset="0"/>
              </a:rPr>
              <a:t>bit.ly</a:t>
            </a:r>
            <a:r>
              <a:rPr lang="en-US" b="1" dirty="0">
                <a:solidFill>
                  <a:schemeClr val="tx1"/>
                </a:solidFill>
                <a:latin typeface="Source Sans Pro" charset="0"/>
                <a:ea typeface="Source Sans Pro" charset="0"/>
                <a:cs typeface="Source Sans Pro" charset="0"/>
              </a:rPr>
              <a:t>/</a:t>
            </a:r>
            <a:r>
              <a:rPr lang="en-US" b="1" dirty="0" err="1">
                <a:solidFill>
                  <a:schemeClr val="tx1"/>
                </a:solidFill>
                <a:latin typeface="Source Sans Pro" charset="0"/>
                <a:ea typeface="Source Sans Pro" charset="0"/>
                <a:cs typeface="Source Sans Pro" charset="0"/>
              </a:rPr>
              <a:t>situationleaders</a:t>
            </a:r>
            <a:endParaRPr lang="en-US"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6255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0" y="2813884"/>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Situational leadership</a:t>
            </a:r>
          </a:p>
        </p:txBody>
      </p:sp>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224274506"/>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1279</Words>
  <Application>Microsoft Macintosh PowerPoint</Application>
  <PresentationFormat>Widescreen</PresentationFormat>
  <Paragraphs>146</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Gilroy</vt:lpstr>
      <vt:lpstr>Gilroy ExtraBold</vt:lpstr>
      <vt:lpstr>Gotham 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Microsoft Office User</cp:lastModifiedBy>
  <cp:revision>112</cp:revision>
  <cp:lastPrinted>2017-07-18T21:15:02Z</cp:lastPrinted>
  <dcterms:created xsi:type="dcterms:W3CDTF">2017-01-24T22:12:49Z</dcterms:created>
  <dcterms:modified xsi:type="dcterms:W3CDTF">2019-02-22T07:47:47Z</dcterms:modified>
</cp:coreProperties>
</file>