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1083" r:id="rId2"/>
    <p:sldId id="1104" r:id="rId3"/>
    <p:sldId id="1102" r:id="rId4"/>
    <p:sldId id="1111" r:id="rId5"/>
    <p:sldId id="1103" r:id="rId6"/>
    <p:sldId id="1114" r:id="rId7"/>
    <p:sldId id="1099" r:id="rId8"/>
    <p:sldId id="1115" r:id="rId9"/>
    <p:sldId id="1116" r:id="rId10"/>
    <p:sldId id="1107" r:id="rId11"/>
    <p:sldId id="1068" r:id="rId12"/>
    <p:sldId id="1069" r:id="rId13"/>
    <p:sldId id="1070" r:id="rId14"/>
    <p:sldId id="1071" r:id="rId15"/>
    <p:sldId id="1089" r:id="rId16"/>
    <p:sldId id="1105" r:id="rId17"/>
    <p:sldId id="1108" r:id="rId18"/>
    <p:sldId id="1101" r:id="rId19"/>
    <p:sldId id="1109" r:id="rId20"/>
    <p:sldId id="1097" r:id="rId21"/>
    <p:sldId id="1110" r:id="rId22"/>
    <p:sldId id="1081" r:id="rId23"/>
    <p:sldId id="1112" r:id="rId24"/>
    <p:sldId id="1113" r:id="rId25"/>
  </p:sldIdLst>
  <p:sldSz cx="9144000" cy="6858000" type="screen4x3"/>
  <p:notesSz cx="69469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2832">
          <p15:clr>
            <a:srgbClr val="A4A3A4"/>
          </p15:clr>
        </p15:guide>
        <p15:guide id="3" pos="1200">
          <p15:clr>
            <a:srgbClr val="A4A3A4"/>
          </p15:clr>
        </p15:guide>
      </p15:sldGuideLst>
    </p:ext>
    <p:ext uri="{2D200454-40CA-4A62-9FC3-DE9A4176ACB9}">
      <p15:notesGuideLst xmlns:p15="http://schemas.microsoft.com/office/powerpoint/2012/main">
        <p15:guide id="1" orient="horz" pos="2904">
          <p15:clr>
            <a:srgbClr val="A4A3A4"/>
          </p15:clr>
        </p15:guide>
        <p15:guide id="2" pos="218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hley Pinedo" initials="AP" lastIdx="32" clrIdx="0"/>
  <p:cmAuthor id="1" name="Victoria Zyp"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6A"/>
    <a:srgbClr val="C2DBE8"/>
    <a:srgbClr val="006699"/>
    <a:srgbClr val="C41230"/>
    <a:srgbClr val="9DCF32"/>
    <a:srgbClr val="7CA1CE"/>
    <a:srgbClr val="D17F7D"/>
    <a:srgbClr val="990099"/>
    <a:srgbClr val="CD6FF7"/>
    <a:srgbClr val="A18C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35" autoAdjust="0"/>
    <p:restoredTop sz="70833" autoAdjust="0"/>
  </p:normalViewPr>
  <p:slideViewPr>
    <p:cSldViewPr>
      <p:cViewPr varScale="1">
        <p:scale>
          <a:sx n="73" d="100"/>
          <a:sy n="73" d="100"/>
        </p:scale>
        <p:origin x="1224" y="176"/>
      </p:cViewPr>
      <p:guideLst>
        <p:guide orient="horz" pos="4319"/>
        <p:guide pos="2832"/>
        <p:guide pos="1200"/>
      </p:guideLst>
    </p:cSldViewPr>
  </p:slideViewPr>
  <p:notesTextViewPr>
    <p:cViewPr>
      <p:scale>
        <a:sx n="100" d="100"/>
        <a:sy n="100" d="100"/>
      </p:scale>
      <p:origin x="0" y="0"/>
    </p:cViewPr>
  </p:notesTextViewPr>
  <p:sorterViewPr>
    <p:cViewPr>
      <p:scale>
        <a:sx n="59" d="100"/>
        <a:sy n="59" d="100"/>
      </p:scale>
      <p:origin x="0" y="0"/>
    </p:cViewPr>
  </p:sorterViewPr>
  <p:notesViewPr>
    <p:cSldViewPr>
      <p:cViewPr varScale="1">
        <p:scale>
          <a:sx n="53" d="100"/>
          <a:sy n="53" d="100"/>
        </p:scale>
        <p:origin x="-2868" y="-90"/>
      </p:cViewPr>
      <p:guideLst>
        <p:guide orient="horz" pos="2904"/>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0323" cy="461010"/>
          </a:xfrm>
          <a:prstGeom prst="rect">
            <a:avLst/>
          </a:prstGeom>
        </p:spPr>
        <p:txBody>
          <a:bodyPr vert="horz" lIns="92362" tIns="46181" rIns="92362" bIns="46181" rtlCol="0"/>
          <a:lstStyle>
            <a:lvl1pPr algn="l">
              <a:defRPr sz="1200"/>
            </a:lvl1pPr>
          </a:lstStyle>
          <a:p>
            <a:endParaRPr lang="en-US" dirty="0"/>
          </a:p>
        </p:txBody>
      </p:sp>
      <p:sp>
        <p:nvSpPr>
          <p:cNvPr id="3" name="Date Placeholder 2"/>
          <p:cNvSpPr>
            <a:spLocks noGrp="1"/>
          </p:cNvSpPr>
          <p:nvPr>
            <p:ph type="dt" sz="quarter" idx="1"/>
          </p:nvPr>
        </p:nvSpPr>
        <p:spPr>
          <a:xfrm>
            <a:off x="3934971" y="0"/>
            <a:ext cx="3010323" cy="461010"/>
          </a:xfrm>
          <a:prstGeom prst="rect">
            <a:avLst/>
          </a:prstGeom>
        </p:spPr>
        <p:txBody>
          <a:bodyPr vert="horz" lIns="92362" tIns="46181" rIns="92362" bIns="46181" rtlCol="0"/>
          <a:lstStyle>
            <a:lvl1pPr algn="r">
              <a:defRPr sz="1200"/>
            </a:lvl1pPr>
          </a:lstStyle>
          <a:p>
            <a:fld id="{16E95F94-848E-4F2D-B0E2-34977443EBCC}" type="datetimeFigureOut">
              <a:rPr lang="en-US" smtClean="0"/>
              <a:pPr/>
              <a:t>3/3/19</a:t>
            </a:fld>
            <a:endParaRPr lang="en-US" dirty="0"/>
          </a:p>
        </p:txBody>
      </p:sp>
      <p:sp>
        <p:nvSpPr>
          <p:cNvPr id="4" name="Footer Placeholder 3"/>
          <p:cNvSpPr>
            <a:spLocks noGrp="1"/>
          </p:cNvSpPr>
          <p:nvPr>
            <p:ph type="ftr" sz="quarter" idx="2"/>
          </p:nvPr>
        </p:nvSpPr>
        <p:spPr>
          <a:xfrm>
            <a:off x="2" y="8757592"/>
            <a:ext cx="3010323" cy="461010"/>
          </a:xfrm>
          <a:prstGeom prst="rect">
            <a:avLst/>
          </a:prstGeom>
        </p:spPr>
        <p:txBody>
          <a:bodyPr vert="horz" lIns="92362" tIns="46181" rIns="92362" bIns="461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4971" y="8757592"/>
            <a:ext cx="3010323" cy="461010"/>
          </a:xfrm>
          <a:prstGeom prst="rect">
            <a:avLst/>
          </a:prstGeom>
        </p:spPr>
        <p:txBody>
          <a:bodyPr vert="horz" lIns="92362" tIns="46181" rIns="92362" bIns="46181" rtlCol="0" anchor="b"/>
          <a:lstStyle>
            <a:lvl1pPr algn="r">
              <a:defRPr sz="1200"/>
            </a:lvl1pPr>
          </a:lstStyle>
          <a:p>
            <a:fld id="{779775F8-72D4-499D-AB95-7455A17A9810}" type="slidenum">
              <a:rPr lang="en-US" smtClean="0"/>
              <a:pPr/>
              <a:t>‹#›</a:t>
            </a:fld>
            <a:endParaRPr lang="en-US" dirty="0"/>
          </a:p>
        </p:txBody>
      </p:sp>
    </p:spTree>
    <p:extLst>
      <p:ext uri="{BB962C8B-B14F-4D97-AF65-F5344CB8AC3E}">
        <p14:creationId xmlns:p14="http://schemas.microsoft.com/office/powerpoint/2010/main" val="199854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0323" cy="461010"/>
          </a:xfrm>
          <a:prstGeom prst="rect">
            <a:avLst/>
          </a:prstGeom>
        </p:spPr>
        <p:txBody>
          <a:bodyPr vert="horz" lIns="92362" tIns="46181" rIns="92362" bIns="46181" rtlCol="0"/>
          <a:lstStyle>
            <a:lvl1pPr algn="l">
              <a:defRPr sz="1200"/>
            </a:lvl1pPr>
          </a:lstStyle>
          <a:p>
            <a:endParaRPr lang="en-US" dirty="0"/>
          </a:p>
        </p:txBody>
      </p:sp>
      <p:sp>
        <p:nvSpPr>
          <p:cNvPr id="3" name="Date Placeholder 2"/>
          <p:cNvSpPr>
            <a:spLocks noGrp="1"/>
          </p:cNvSpPr>
          <p:nvPr>
            <p:ph type="dt" idx="1"/>
          </p:nvPr>
        </p:nvSpPr>
        <p:spPr>
          <a:xfrm>
            <a:off x="3934971" y="0"/>
            <a:ext cx="3010323" cy="461010"/>
          </a:xfrm>
          <a:prstGeom prst="rect">
            <a:avLst/>
          </a:prstGeom>
        </p:spPr>
        <p:txBody>
          <a:bodyPr vert="horz" lIns="92362" tIns="46181" rIns="92362" bIns="46181" rtlCol="0"/>
          <a:lstStyle>
            <a:lvl1pPr algn="r">
              <a:defRPr sz="1200"/>
            </a:lvl1pPr>
          </a:lstStyle>
          <a:p>
            <a:fld id="{5DB6A7FC-BA7D-4721-AB51-32D0B58C7648}" type="datetimeFigureOut">
              <a:rPr lang="en-US" smtClean="0"/>
              <a:pPr/>
              <a:t>3/3/19</a:t>
            </a:fld>
            <a:endParaRPr lang="en-US" dirty="0"/>
          </a:p>
        </p:txBody>
      </p:sp>
      <p:sp>
        <p:nvSpPr>
          <p:cNvPr id="4" name="Slide Image Placeholder 3"/>
          <p:cNvSpPr>
            <a:spLocks noGrp="1" noRot="1" noChangeAspect="1"/>
          </p:cNvSpPr>
          <p:nvPr>
            <p:ph type="sldImg" idx="2"/>
          </p:nvPr>
        </p:nvSpPr>
        <p:spPr>
          <a:xfrm>
            <a:off x="1168400" y="692150"/>
            <a:ext cx="4610100" cy="3457575"/>
          </a:xfrm>
          <a:prstGeom prst="rect">
            <a:avLst/>
          </a:prstGeom>
          <a:noFill/>
          <a:ln w="12700">
            <a:solidFill>
              <a:prstClr val="black"/>
            </a:solidFill>
          </a:ln>
        </p:spPr>
        <p:txBody>
          <a:bodyPr vert="horz" lIns="92362" tIns="46181" rIns="92362" bIns="46181" rtlCol="0" anchor="ctr"/>
          <a:lstStyle/>
          <a:p>
            <a:endParaRPr lang="en-US" dirty="0"/>
          </a:p>
        </p:txBody>
      </p:sp>
      <p:sp>
        <p:nvSpPr>
          <p:cNvPr id="5" name="Notes Placeholder 4"/>
          <p:cNvSpPr>
            <a:spLocks noGrp="1"/>
          </p:cNvSpPr>
          <p:nvPr>
            <p:ph type="body" sz="quarter" idx="3"/>
          </p:nvPr>
        </p:nvSpPr>
        <p:spPr>
          <a:xfrm>
            <a:off x="694690" y="4379597"/>
            <a:ext cx="5557520" cy="4149090"/>
          </a:xfrm>
          <a:prstGeom prst="rect">
            <a:avLst/>
          </a:prstGeom>
        </p:spPr>
        <p:txBody>
          <a:bodyPr vert="horz" lIns="92362" tIns="46181" rIns="92362" bIns="461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57592"/>
            <a:ext cx="3010323" cy="461010"/>
          </a:xfrm>
          <a:prstGeom prst="rect">
            <a:avLst/>
          </a:prstGeom>
        </p:spPr>
        <p:txBody>
          <a:bodyPr vert="horz" lIns="92362" tIns="46181" rIns="92362" bIns="461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4971" y="8757592"/>
            <a:ext cx="3010323" cy="461010"/>
          </a:xfrm>
          <a:prstGeom prst="rect">
            <a:avLst/>
          </a:prstGeom>
        </p:spPr>
        <p:txBody>
          <a:bodyPr vert="horz" lIns="92362" tIns="46181" rIns="92362" bIns="46181" rtlCol="0" anchor="b"/>
          <a:lstStyle>
            <a:lvl1pPr algn="r">
              <a:defRPr sz="1200"/>
            </a:lvl1pPr>
          </a:lstStyle>
          <a:p>
            <a:fld id="{C274625E-BD2B-41CA-9801-85E7424BBEF2}" type="slidenum">
              <a:rPr lang="en-US" smtClean="0"/>
              <a:pPr/>
              <a:t>‹#›</a:t>
            </a:fld>
            <a:endParaRPr lang="en-US" dirty="0"/>
          </a:p>
        </p:txBody>
      </p:sp>
    </p:spTree>
    <p:extLst>
      <p:ext uri="{BB962C8B-B14F-4D97-AF65-F5344CB8AC3E}">
        <p14:creationId xmlns:p14="http://schemas.microsoft.com/office/powerpoint/2010/main" val="3494949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work is licensed under the Creative Commons Attribution-</a:t>
            </a:r>
            <a:r>
              <a:rPr lang="en-US" dirty="0" err="1"/>
              <a:t>NonCommercial</a:t>
            </a:r>
            <a:r>
              <a:rPr lang="en-US" dirty="0"/>
              <a:t> 4.0 International License. To view a copy of this license, visit http://</a:t>
            </a:r>
            <a:r>
              <a:rPr lang="en-US" dirty="0" err="1"/>
              <a:t>creativecommons.org</a:t>
            </a:r>
            <a:r>
              <a:rPr lang="en-US" dirty="0"/>
              <a:t>/licenses/by-</a:t>
            </a:r>
            <a:r>
              <a:rPr lang="en-US" dirty="0" err="1"/>
              <a:t>nc</a:t>
            </a:r>
            <a:r>
              <a:rPr lang="en-US"/>
              <a:t>/4.0/ or send a letter to Creative Commons, PO Box 1866, Mountain View, CA 94042, USA</a:t>
            </a:r>
            <a:endParaRPr lang="en-US" sz="1200" b="0" i="0" u="none" strike="noStrike" cap="none">
              <a:solidFill>
                <a:schemeClr val="dk1"/>
              </a:solidFill>
              <a:latin typeface="+mn-lt"/>
              <a:ea typeface="Calibri"/>
              <a:cs typeface="Calibri"/>
              <a:sym typeface="Calibri"/>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0:00 – 0:03	Introduction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0:00 – 0:03	Personal story intro</a:t>
            </a:r>
          </a:p>
          <a:p>
            <a:pPr lvl="0"/>
            <a:r>
              <a:rPr lang="en-US" sz="1200" b="1" kern="1200" dirty="0">
                <a:solidFill>
                  <a:schemeClr val="tx1"/>
                </a:solidFill>
                <a:effectLst/>
                <a:latin typeface="+mn-lt"/>
                <a:ea typeface="+mn-ea"/>
                <a:cs typeface="+mn-cs"/>
              </a:rPr>
              <a:t>[Slide 1]</a:t>
            </a:r>
            <a:r>
              <a:rPr lang="en-US" sz="1200" kern="1200" dirty="0">
                <a:solidFill>
                  <a:schemeClr val="tx1"/>
                </a:solidFill>
                <a:effectLst/>
                <a:latin typeface="+mn-lt"/>
                <a:ea typeface="+mn-ea"/>
                <a:cs typeface="+mn-cs"/>
              </a:rPr>
              <a:t> [Trainer should give a two-minute version of their personal story as relevant to this module. Don’t forget to share challenge - choice - outcome and practice it like any other section!]</a:t>
            </a:r>
          </a:p>
          <a:p>
            <a:pPr marL="171450" indent="-171450">
              <a:buFont typeface="Arial"/>
              <a:buChar char="•"/>
            </a:pPr>
            <a:endParaRPr lang="en-US" b="0" u="none" baseline="0"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a:t>
            </a:fld>
            <a:endParaRPr lang="en-US" dirty="0"/>
          </a:p>
        </p:txBody>
      </p:sp>
    </p:spTree>
    <p:extLst>
      <p:ext uri="{BB962C8B-B14F-4D97-AF65-F5344CB8AC3E}">
        <p14:creationId xmlns:p14="http://schemas.microsoft.com/office/powerpoint/2010/main" val="3647185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0:20 – 0:35	The ingredients of an effective conversation</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0:20 – 0:25	Intro to the 4-part message framework</a:t>
            </a:r>
          </a:p>
          <a:p>
            <a:pPr lvl="0"/>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Slide 10]</a:t>
            </a:r>
            <a:r>
              <a:rPr lang="en-US" sz="1200" kern="1200" dirty="0">
                <a:solidFill>
                  <a:schemeClr val="tx1"/>
                </a:solidFill>
                <a:effectLst/>
                <a:latin typeface="+mn-lt"/>
                <a:ea typeface="+mn-ea"/>
                <a:cs typeface="+mn-cs"/>
              </a:rPr>
              <a:t> The values portion is so important, and it can be challenging to get used to weaving in, so we wanted to cover it first.</a:t>
            </a:r>
          </a:p>
          <a:p>
            <a:pPr lvl="0"/>
            <a:r>
              <a:rPr lang="en-US" sz="1200" kern="1200" dirty="0">
                <a:solidFill>
                  <a:schemeClr val="tx1"/>
                </a:solidFill>
                <a:effectLst/>
                <a:latin typeface="+mn-lt"/>
                <a:ea typeface="+mn-ea"/>
                <a:cs typeface="+mn-cs"/>
              </a:rPr>
              <a:t>But how many people struggle to piece together their values with a personal anecdote with the issue in that last exercise? Go ahead and raise your hand if you did.</a:t>
            </a:r>
          </a:p>
          <a:p>
            <a:pPr lvl="0"/>
            <a:r>
              <a:rPr lang="en-US" sz="1200" kern="1200" dirty="0">
                <a:solidFill>
                  <a:schemeClr val="tx1"/>
                </a:solidFill>
                <a:effectLst/>
                <a:latin typeface="+mn-lt"/>
                <a:ea typeface="+mn-ea"/>
                <a:cs typeface="+mn-cs"/>
              </a:rPr>
              <a:t>Yeah - it’s not easy, especially in a minute. So to provide a little bit more structure to help you combine all those things, we’re going to look at the 4-part framework.</a:t>
            </a:r>
          </a:p>
          <a:p>
            <a:pPr marL="0" lvl="0" indent="0">
              <a:buFont typeface="Arial"/>
              <a:buNone/>
            </a:pPr>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10</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694044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Slide 11]</a:t>
            </a:r>
            <a:r>
              <a:rPr lang="en-US" sz="1200" kern="1200" dirty="0">
                <a:solidFill>
                  <a:schemeClr val="tx1"/>
                </a:solidFill>
                <a:effectLst/>
                <a:latin typeface="+mn-lt"/>
                <a:ea typeface="+mn-ea"/>
                <a:cs typeface="+mn-cs"/>
              </a:rPr>
              <a:t> Here’s a look at the four pieces:</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u="sng" kern="1200" dirty="0">
                <a:solidFill>
                  <a:schemeClr val="tx1"/>
                </a:solidFill>
                <a:effectLst/>
                <a:latin typeface="+mn-lt"/>
                <a:ea typeface="+mn-ea"/>
                <a:cs typeface="+mn-cs"/>
              </a:rPr>
              <a:t>Acknowledge &amp; Relate</a:t>
            </a:r>
            <a:r>
              <a:rPr lang="en-US" sz="1200" kern="1200" dirty="0">
                <a:solidFill>
                  <a:schemeClr val="tx1"/>
                </a:solidFill>
                <a:effectLst/>
                <a:latin typeface="+mn-lt"/>
                <a:ea typeface="+mn-ea"/>
                <a:cs typeface="+mn-cs"/>
              </a:rPr>
              <a:t>: Acknowledge the problem our nation faces and relate it to your audience. Others will define the problem differently to persuade the public that their solution is best for the country.</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u="sng" kern="1200" dirty="0">
                <a:solidFill>
                  <a:schemeClr val="tx1"/>
                </a:solidFill>
                <a:effectLst/>
                <a:latin typeface="+mn-lt"/>
                <a:ea typeface="+mn-ea"/>
                <a:cs typeface="+mn-cs"/>
              </a:rPr>
              <a:t>Values:</a:t>
            </a:r>
            <a:r>
              <a:rPr lang="en-US" sz="1200" kern="1200" dirty="0">
                <a:solidFill>
                  <a:schemeClr val="tx1"/>
                </a:solidFill>
                <a:effectLst/>
                <a:latin typeface="+mn-lt"/>
                <a:ea typeface="+mn-ea"/>
                <a:cs typeface="+mn-cs"/>
              </a:rPr>
              <a:t> Always bring the conversation to the </a:t>
            </a:r>
            <a:r>
              <a:rPr lang="en-US" sz="1200" i="1" kern="1200" dirty="0">
                <a:solidFill>
                  <a:schemeClr val="tx1"/>
                </a:solidFill>
                <a:effectLst/>
                <a:latin typeface="+mn-lt"/>
                <a:ea typeface="+mn-ea"/>
                <a:cs typeface="+mn-cs"/>
              </a:rPr>
              <a:t>value</a:t>
            </a:r>
            <a:r>
              <a:rPr lang="en-US" sz="1200" kern="1200" dirty="0">
                <a:solidFill>
                  <a:schemeClr val="tx1"/>
                </a:solidFill>
                <a:effectLst/>
                <a:latin typeface="+mn-lt"/>
                <a:ea typeface="+mn-ea"/>
                <a:cs typeface="+mn-cs"/>
              </a:rPr>
              <a:t> that you share with the President, and connect that value to the voter’s issues and interest</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u="sng" kern="1200" dirty="0">
                <a:solidFill>
                  <a:schemeClr val="tx1"/>
                </a:solidFill>
                <a:effectLst/>
                <a:latin typeface="+mn-lt"/>
                <a:ea typeface="+mn-ea"/>
                <a:cs typeface="+mn-cs"/>
              </a:rPr>
              <a:t>Pivot to Supporting Arguments:</a:t>
            </a:r>
            <a:r>
              <a:rPr lang="en-US" sz="1200" kern="1200" dirty="0">
                <a:solidFill>
                  <a:schemeClr val="tx1"/>
                </a:solidFill>
                <a:effectLst/>
                <a:latin typeface="+mn-lt"/>
                <a:ea typeface="+mn-ea"/>
                <a:cs typeface="+mn-cs"/>
              </a:rPr>
              <a:t> Shift to key facts or arguments in support of the values you laid out. </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u="sng" kern="1200" dirty="0">
                <a:solidFill>
                  <a:schemeClr val="tx1"/>
                </a:solidFill>
                <a:effectLst/>
                <a:latin typeface="+mn-lt"/>
                <a:ea typeface="+mn-ea"/>
                <a:cs typeface="+mn-cs"/>
              </a:rPr>
              <a:t>Draw Contrast:</a:t>
            </a:r>
            <a:r>
              <a:rPr lang="en-US" sz="1200" kern="1200" dirty="0">
                <a:solidFill>
                  <a:schemeClr val="tx1"/>
                </a:solidFill>
                <a:effectLst/>
                <a:latin typeface="+mn-lt"/>
                <a:ea typeface="+mn-ea"/>
                <a:cs typeface="+mn-cs"/>
              </a:rPr>
              <a:t> Draw the appropriate </a:t>
            </a:r>
            <a:r>
              <a:rPr lang="en-US" sz="1200" i="1" kern="1200" dirty="0">
                <a:solidFill>
                  <a:schemeClr val="tx1"/>
                </a:solidFill>
                <a:effectLst/>
                <a:latin typeface="+mn-lt"/>
                <a:ea typeface="+mn-ea"/>
                <a:cs typeface="+mn-cs"/>
              </a:rPr>
              <a:t>contrast</a:t>
            </a:r>
            <a:r>
              <a:rPr lang="en-US" sz="1200" kern="1200" dirty="0">
                <a:solidFill>
                  <a:schemeClr val="tx1"/>
                </a:solidFill>
                <a:effectLst/>
                <a:latin typeface="+mn-lt"/>
                <a:ea typeface="+mn-ea"/>
                <a:cs typeface="+mn-cs"/>
              </a:rPr>
              <a:t> with the status quo. What will happen if we do not act?</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Now, in our second exercise earlier, what did we talk about needing to do in order to identify those shared values? [Ask the audience to raise hands and share ideas.]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That’s right - we need to ask questions, and so we’ve actually placed the word “Probe” </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right here on the side as a vertical arrow that is part of every step.</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Now, there will be situations where our conversations will be a one-way conversation. Press conferences, Letters to the editor, blog posts, op-eds, emails, etc. In those cases, the questions and research probably need to come </a:t>
            </a:r>
            <a:r>
              <a:rPr lang="en-US" sz="1200" i="1" kern="1200" dirty="0">
                <a:solidFill>
                  <a:schemeClr val="tx1"/>
                </a:solidFill>
                <a:effectLst/>
                <a:latin typeface="+mn-lt"/>
                <a:ea typeface="+mn-ea"/>
                <a:cs typeface="+mn-cs"/>
              </a:rPr>
              <a:t>before</a:t>
            </a:r>
            <a:r>
              <a:rPr lang="en-US" sz="1200" kern="1200" dirty="0">
                <a:solidFill>
                  <a:schemeClr val="tx1"/>
                </a:solidFill>
                <a:effectLst/>
                <a:latin typeface="+mn-lt"/>
                <a:ea typeface="+mn-ea"/>
                <a:cs typeface="+mn-cs"/>
              </a:rPr>
              <a:t> the conversation. But if not - if you’re talking to </a:t>
            </a:r>
            <a:r>
              <a:rPr lang="en-US" sz="1200" kern="1200" dirty="0" err="1">
                <a:solidFill>
                  <a:schemeClr val="tx1"/>
                </a:solidFill>
                <a:effectLst/>
                <a:latin typeface="+mn-lt"/>
                <a:ea typeface="+mn-ea"/>
                <a:cs typeface="+mn-cs"/>
              </a:rPr>
              <a:t>vol</a:t>
            </a:r>
            <a:r>
              <a:rPr lang="en-US" sz="1200" kern="1200" dirty="0">
                <a:solidFill>
                  <a:schemeClr val="tx1"/>
                </a:solidFill>
                <a:effectLst/>
                <a:latin typeface="+mn-lt"/>
                <a:ea typeface="+mn-ea"/>
                <a:cs typeface="+mn-cs"/>
              </a:rPr>
              <a:t> prospects or if you’re asking a question at a town hall - we need to make sure we’re asking questions along the way, in order to best craft an authentic, personal conversation that resonates with our audience.</a:t>
            </a:r>
            <a:endParaRPr lang="en-US" sz="1100" kern="1200" dirty="0">
              <a:solidFill>
                <a:schemeClr val="tx1"/>
              </a:solidFill>
              <a:effectLst/>
              <a:latin typeface="+mn-lt"/>
              <a:ea typeface="+mn-ea"/>
              <a:cs typeface="+mn-cs"/>
            </a:endParaRPr>
          </a:p>
          <a:p>
            <a:pPr marL="0" lvl="0" indent="0">
              <a:buFont typeface="Arial"/>
              <a:buNone/>
            </a:pPr>
            <a:endParaRPr lang="en-US" sz="11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11</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370731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0:25 – 0:33	What it looks like for CIR</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12]</a:t>
            </a:r>
            <a:r>
              <a:rPr lang="en-US" sz="1200" kern="1200" dirty="0">
                <a:solidFill>
                  <a:schemeClr val="tx1"/>
                </a:solidFill>
                <a:effectLst/>
                <a:latin typeface="+mn-lt"/>
                <a:ea typeface="+mn-ea"/>
                <a:cs typeface="+mn-cs"/>
              </a:rPr>
              <a:t> Now let’s take a look at the four parts in action, with Comprehensive Immigration Reform as an example.</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The first step is Acknowledge and relate.</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Is there a volunteer who would like to read out the first sentence? </a:t>
            </a:r>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The second? </a:t>
            </a:r>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The third? [Call on volunteers to read each sentence.]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What these sentences do is they acknowledge the problem. If talking to someone opposed to reform, or with negative things to say about reform, it’s important to acknowledge those concerns as well.</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What are some good key phrases you can think of to show that we acknowledge and relate to someone else’s concerns, even if we may not agree with them? [Ask the audience to raise their hands and share ideas. Some great phrases to look for are “I understand where you’re coming from,” or “I hear your concern.”]</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It’s also important to avoid </a:t>
            </a:r>
            <a:r>
              <a:rPr lang="en-US" sz="1200" i="1" kern="1200" dirty="0">
                <a:solidFill>
                  <a:schemeClr val="tx1"/>
                </a:solidFill>
                <a:effectLst/>
                <a:latin typeface="+mn-lt"/>
                <a:ea typeface="+mn-ea"/>
                <a:cs typeface="+mn-cs"/>
              </a:rPr>
              <a:t>over-</a:t>
            </a:r>
            <a:r>
              <a:rPr lang="en-US" sz="1200" kern="1200" dirty="0">
                <a:solidFill>
                  <a:schemeClr val="tx1"/>
                </a:solidFill>
                <a:effectLst/>
                <a:latin typeface="+mn-lt"/>
                <a:ea typeface="+mn-ea"/>
                <a:cs typeface="+mn-cs"/>
              </a:rPr>
              <a:t>validating their concern. We want them to feel like we’ve heard them and are not judging them, but if they say something that sounds really misinformed, we don’t have to say, “Oh, I’ve heard a lot of people say that too!”</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12</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297886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a:solidFill>
                  <a:schemeClr val="tx1"/>
                </a:solidFill>
                <a:effectLst/>
                <a:latin typeface="+mn-lt"/>
                <a:ea typeface="+mn-ea"/>
                <a:cs typeface="+mn-cs"/>
              </a:rPr>
              <a:t>Okay, let’s move on to the second step: </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[Slide 13]</a:t>
            </a:r>
            <a:r>
              <a:rPr lang="en-US" sz="1200" kern="1200" dirty="0">
                <a:solidFill>
                  <a:schemeClr val="tx1"/>
                </a:solidFill>
                <a:effectLst/>
                <a:latin typeface="+mn-lt"/>
                <a:ea typeface="+mn-ea"/>
                <a:cs typeface="+mn-cs"/>
              </a:rPr>
              <a:t> Values. </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Who’d like to read the first phrase? </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The second?</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Great. What are the key words you see here that resonate as values to you? [Ask participants to raise their hands and share their ideas. Rapidly call on 3-4.]</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Excellent. So once we’ve acknowledged the problem or the person’s concern, and we’ve found common ground with them on values, we have the space to pivot to the next step.</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13</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514539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1"/>
            <a:r>
              <a:rPr lang="en-US" sz="1200" b="1" kern="1200" dirty="0">
                <a:solidFill>
                  <a:schemeClr val="tx1"/>
                </a:solidFill>
                <a:effectLst/>
                <a:latin typeface="+mn-lt"/>
                <a:ea typeface="+mn-ea"/>
                <a:cs typeface="+mn-cs"/>
              </a:rPr>
              <a:t>[Slide 14]</a:t>
            </a:r>
            <a:r>
              <a:rPr lang="en-US" sz="1200" kern="1200" dirty="0">
                <a:solidFill>
                  <a:schemeClr val="tx1"/>
                </a:solidFill>
                <a:effectLst/>
                <a:latin typeface="+mn-lt"/>
                <a:ea typeface="+mn-ea"/>
                <a:cs typeface="+mn-cs"/>
              </a:rPr>
              <a:t> Pivot to supporting arguments.</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Who can read the first sentence? </a:t>
            </a:r>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The second sentence? </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The last sentence at the bottom there?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Great. Now, quick question - if you were in a conversation with someone on this topic, would you use one, two, or all of these points? Why don’t you answer with a show of hands? [Ask audience to hold up a 3, 2 or 1.]</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So, those are all right answers. But don’t worry - it’s also okay to use just one of them.</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important thing is that you actually don’t use </a:t>
            </a:r>
            <a:r>
              <a:rPr lang="en-US" sz="1200" i="1" kern="1200" dirty="0">
                <a:solidFill>
                  <a:schemeClr val="tx1"/>
                </a:solidFill>
                <a:effectLst/>
                <a:latin typeface="+mn-lt"/>
                <a:ea typeface="+mn-ea"/>
                <a:cs typeface="+mn-cs"/>
              </a:rPr>
              <a:t>more</a:t>
            </a:r>
            <a:r>
              <a:rPr lang="en-US" sz="1200" kern="1200" dirty="0">
                <a:solidFill>
                  <a:schemeClr val="tx1"/>
                </a:solidFill>
                <a:effectLst/>
                <a:latin typeface="+mn-lt"/>
                <a:ea typeface="+mn-ea"/>
                <a:cs typeface="+mn-cs"/>
              </a:rPr>
              <a:t> than this. If you go beyond three supporting arguments, you’re just droning on about facts and statistics and your message ceases to be compelling or digestible. So stick with 1-3, no more.</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14</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484255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15]</a:t>
            </a:r>
            <a:r>
              <a:rPr lang="en-US" sz="1200" kern="1200" dirty="0">
                <a:solidFill>
                  <a:schemeClr val="tx1"/>
                </a:solidFill>
                <a:effectLst/>
                <a:latin typeface="+mn-lt"/>
                <a:ea typeface="+mn-ea"/>
                <a:cs typeface="+mn-cs"/>
              </a:rPr>
              <a:t> The last piece is contrast.</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So can someone please read this last sentence for me?  [Call on someone who hasn’t spoken, to read this sentence.]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Why is it important to include contrast?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This is especially important in issue organizing, when we’re organizing around shifting definitions of success. It’s not as simple as electing a candidate - sometimes a given piece of legislation isn’t exactly what we all hoped for.</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But for someone who is by and large with us, this contrast is a great tool for reminding them that this isn’t a choice between the good and the perfect - it is a choice between the good and the status quo. </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So those are the pieces of the 4-part framework.</a:t>
            </a:r>
            <a:endParaRPr lang="en-US" sz="1100" kern="1200" dirty="0">
              <a:solidFill>
                <a:schemeClr val="tx1"/>
              </a:solidFill>
              <a:effectLst/>
              <a:latin typeface="+mn-lt"/>
              <a:ea typeface="+mn-ea"/>
              <a:cs typeface="+mn-cs"/>
            </a:endParaRPr>
          </a:p>
          <a:p>
            <a:pPr>
              <a:spcBef>
                <a:spcPct val="0"/>
              </a:spcBef>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15</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68881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0:33 – 0:35	Other best practices for effective conversations</a:t>
            </a:r>
          </a:p>
          <a:p>
            <a:pPr lvl="0"/>
            <a:r>
              <a:rPr lang="en-US" sz="1200" b="1" kern="1200" dirty="0">
                <a:solidFill>
                  <a:schemeClr val="tx1"/>
                </a:solidFill>
                <a:effectLst/>
                <a:latin typeface="+mn-lt"/>
                <a:ea typeface="+mn-ea"/>
                <a:cs typeface="+mn-cs"/>
              </a:rPr>
              <a:t>[Slide 16] </a:t>
            </a:r>
            <a:r>
              <a:rPr lang="en-US" sz="1200" kern="1200" dirty="0">
                <a:solidFill>
                  <a:schemeClr val="tx1"/>
                </a:solidFill>
                <a:effectLst/>
                <a:latin typeface="+mn-lt"/>
                <a:ea typeface="+mn-ea"/>
                <a:cs typeface="+mn-cs"/>
              </a:rPr>
              <a:t>We’re going to break out and practice in a minute, but I’d like to share some other best practices before we do that.</a:t>
            </a:r>
          </a:p>
          <a:p>
            <a:pPr lvl="0"/>
            <a:r>
              <a:rPr lang="en-US" sz="1200" kern="1200" dirty="0">
                <a:solidFill>
                  <a:schemeClr val="tx1"/>
                </a:solidFill>
                <a:effectLst/>
                <a:latin typeface="+mn-lt"/>
                <a:ea typeface="+mn-ea"/>
                <a:cs typeface="+mn-cs"/>
              </a:rPr>
              <a:t>Firstly, when in doubt, stick to using deeply held moral values as your primary arguments. </a:t>
            </a:r>
          </a:p>
          <a:p>
            <a:pPr lvl="0"/>
            <a:r>
              <a:rPr lang="en-US" sz="1200" kern="1200" dirty="0">
                <a:solidFill>
                  <a:schemeClr val="tx1"/>
                </a:solidFill>
                <a:effectLst/>
                <a:latin typeface="+mn-lt"/>
                <a:ea typeface="+mn-ea"/>
                <a:cs typeface="+mn-cs"/>
              </a:rPr>
              <a:t>Secondly, Simplify complex issues with metaphors and visual language to make it more digestible to your audience.</a:t>
            </a:r>
          </a:p>
          <a:p>
            <a:pPr lvl="0"/>
            <a:r>
              <a:rPr lang="en-US" sz="1200" kern="1200" dirty="0">
                <a:solidFill>
                  <a:schemeClr val="tx1"/>
                </a:solidFill>
                <a:effectLst/>
                <a:latin typeface="+mn-lt"/>
                <a:ea typeface="+mn-ea"/>
                <a:cs typeface="+mn-cs"/>
              </a:rPr>
              <a:t>Another thing to keep in mind: Define the problem and the solution. Without defining the problem, your arguments are misdirected and weakened in general. Without solutions, you lose credibility because you don’t appear ready to offer solutions instead of only complaints.</a:t>
            </a:r>
          </a:p>
          <a:p>
            <a:pPr lvl="0"/>
            <a:r>
              <a:rPr lang="en-US" sz="1200" kern="1200" dirty="0">
                <a:solidFill>
                  <a:schemeClr val="tx1"/>
                </a:solidFill>
                <a:effectLst/>
                <a:latin typeface="+mn-lt"/>
                <a:ea typeface="+mn-ea"/>
                <a:cs typeface="+mn-cs"/>
              </a:rPr>
              <a:t>And finally, as we discussed earlier, keep your points few and short. Avoid making more than 3 key points in any conversation, or you risk your audience losing interest.</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16</a:t>
            </a:fld>
            <a:endParaRPr lang="en-US" dirty="0"/>
          </a:p>
        </p:txBody>
      </p:sp>
    </p:spTree>
    <p:extLst>
      <p:ext uri="{BB962C8B-B14F-4D97-AF65-F5344CB8AC3E}">
        <p14:creationId xmlns:p14="http://schemas.microsoft.com/office/powerpoint/2010/main" val="46896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0:35 – 0:55	Breakout Practice</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0:35 – 0:39	Breakout setup</a:t>
            </a:r>
          </a:p>
          <a:p>
            <a:pPr lvl="0"/>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Slide 17]</a:t>
            </a:r>
            <a:r>
              <a:rPr lang="en-US" sz="1200" kern="1200" dirty="0">
                <a:solidFill>
                  <a:schemeClr val="tx1"/>
                </a:solidFill>
                <a:effectLst/>
                <a:latin typeface="+mn-lt"/>
                <a:ea typeface="+mn-ea"/>
                <a:cs typeface="+mn-cs"/>
              </a:rPr>
              <a:t> Okay, we’re going to do some practice in pairs!</a:t>
            </a:r>
          </a:p>
          <a:p>
            <a:pPr lvl="0"/>
            <a:r>
              <a:rPr lang="en-US" sz="1200" kern="1200" dirty="0">
                <a:solidFill>
                  <a:schemeClr val="tx1"/>
                </a:solidFill>
                <a:effectLst/>
                <a:latin typeface="+mn-lt"/>
                <a:ea typeface="+mn-ea"/>
                <a:cs typeface="+mn-cs"/>
              </a:rPr>
              <a:t>Please don’t move until I say go.</a:t>
            </a:r>
          </a:p>
          <a:p>
            <a:pPr lvl="0"/>
            <a:r>
              <a:rPr lang="en-US" sz="1200" kern="1200" dirty="0">
                <a:solidFill>
                  <a:schemeClr val="tx1"/>
                </a:solidFill>
                <a:effectLst/>
                <a:latin typeface="+mn-lt"/>
                <a:ea typeface="+mn-ea"/>
                <a:cs typeface="+mn-cs"/>
              </a:rPr>
              <a:t>In a minute, we’re going to display a scenario on the screen, and you’re going to practice using the four steps to respond to them.</a:t>
            </a:r>
          </a:p>
          <a:p>
            <a:pPr lvl="0"/>
            <a:r>
              <a:rPr lang="en-US" sz="1200" kern="1200" dirty="0">
                <a:solidFill>
                  <a:schemeClr val="tx1"/>
                </a:solidFill>
                <a:effectLst/>
                <a:latin typeface="+mn-lt"/>
                <a:ea typeface="+mn-ea"/>
                <a:cs typeface="+mn-cs"/>
              </a:rPr>
              <a:t>You’ll have 2 minutes to practice your pitch, then 1 minute to hear your partner’s feedback, and then we’ll come back together.</a:t>
            </a:r>
          </a:p>
          <a:p>
            <a:pPr lvl="0"/>
            <a:r>
              <a:rPr lang="en-US" sz="1200" kern="1200" dirty="0">
                <a:solidFill>
                  <a:schemeClr val="tx1"/>
                </a:solidFill>
                <a:effectLst/>
                <a:latin typeface="+mn-lt"/>
                <a:ea typeface="+mn-ea"/>
                <a:cs typeface="+mn-cs"/>
              </a:rPr>
              <a:t>Try to find a partner you don’t already know!</a:t>
            </a:r>
          </a:p>
          <a:p>
            <a:pPr lvl="0"/>
            <a:r>
              <a:rPr lang="en-US" sz="1200" kern="1200" dirty="0">
                <a:solidFill>
                  <a:schemeClr val="tx1"/>
                </a:solidFill>
                <a:effectLst/>
                <a:latin typeface="+mn-lt"/>
                <a:ea typeface="+mn-ea"/>
                <a:cs typeface="+mn-cs"/>
              </a:rPr>
              <a:t>Okay, take 30 seconds to find your partner, figure out where you’re both going to sit, and then turn your attention back to the front of the room.</a:t>
            </a:r>
          </a:p>
          <a:p>
            <a:pPr lvl="0"/>
            <a:r>
              <a:rPr lang="en-US" sz="1200" kern="1200" dirty="0">
                <a:solidFill>
                  <a:schemeClr val="tx1"/>
                </a:solidFill>
                <a:effectLst/>
                <a:latin typeface="+mn-lt"/>
                <a:ea typeface="+mn-ea"/>
                <a:cs typeface="+mn-cs"/>
              </a:rPr>
              <a:t>And - GO! [Give participants 30 seconds to find their partners. Then regain attention back at the front of the room.  Best practice: Shout, “If you can hear me, clap once! If you can hear me, clap twice!” As many times as needed until room is silent.]</a:t>
            </a:r>
          </a:p>
          <a:p>
            <a:pPr marL="0" lvl="0" indent="0">
              <a:buFont typeface="Arial"/>
              <a:buNone/>
            </a:pPr>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17</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821282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pPr marL="0" lvl="2">
              <a:spcBef>
                <a:spcPts val="1200"/>
              </a:spcBef>
            </a:pPr>
            <a:r>
              <a:rPr lang="en-US" sz="1200" b="1" kern="1200" dirty="0">
                <a:solidFill>
                  <a:schemeClr val="tx1"/>
                </a:solidFill>
                <a:effectLst/>
                <a:latin typeface="+mn-lt"/>
                <a:ea typeface="+mn-ea"/>
                <a:cs typeface="+mn-cs"/>
              </a:rPr>
              <a:t>[Slide 18] [Animation cue] </a:t>
            </a:r>
            <a:r>
              <a:rPr lang="en-US" sz="1200" kern="1200" dirty="0">
                <a:solidFill>
                  <a:schemeClr val="tx1"/>
                </a:solidFill>
                <a:effectLst/>
                <a:latin typeface="+mn-lt"/>
                <a:ea typeface="+mn-ea"/>
                <a:cs typeface="+mn-cs"/>
              </a:rPr>
              <a:t>[Once everyone has a partner, read out the first scenario.] </a:t>
            </a:r>
            <a:r>
              <a:rPr lang="en-US" sz="2400" dirty="0">
                <a:solidFill>
                  <a:schemeClr val="tx2"/>
                </a:solidFill>
              </a:rPr>
              <a:t>You’re speaking at a community information session about the ACA, and a few attendees are fearful of costs skyrocketing under the law.</a:t>
            </a:r>
          </a:p>
          <a:p>
            <a:r>
              <a:rPr lang="en-US" sz="1200" kern="1200" dirty="0">
                <a:solidFill>
                  <a:schemeClr val="tx1"/>
                </a:solidFill>
                <a:effectLst/>
                <a:latin typeface="+mn-lt"/>
                <a:ea typeface="+mn-ea"/>
                <a:cs typeface="+mn-cs"/>
              </a:rPr>
              <a:t>0:39-0:55	Breakout practice and report-back</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[Circulate the room while participants practice their discussions. Make an announcement when it is time for them to switch to feedback.]</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[After three minutes, re-gain attention at the front of the room.] Okay, now, for the second scenario, you’re going to switch. So if you were a feedback giver last time, you’re going to practice your pitch this time.</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Here’s the second scenario: You’re at an action planning session for a CIR event, talking to volunteers. A new attendee expresses concerns that immigration reform isn’t good for jobs in the United States.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Again, you have 2 minutes to practice, and one minute for feedback from your partner. Then we’ll come back together.</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Okay - go!</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[Circulate the room while participants practice. Make an announcement when it is time for them to switch to feedback.]</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[After three minutes, re-gain attention at the front of the room.]</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Who would like to nominate their partner to share their discussion from the first scenario? [Find a nominee and invite them to the front of the room.]</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Great - now this person is going to share her response. The rest of us are going to listen for the four parts, and use our hands to signal when we hear them.</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When you hear the first step, Acknowledge and relate, hold up a 1.</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When you hear the second step, Values, hold up a 2.</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When you heard the third step, Pivot to supporting arguments, hold up a 3.</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when you hear the contrast, hold up a 4.</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[Repeat for one person from scenario 2.]</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Excellent job. Well, I encourage you to keep trying to weave this framework into your pitches and your conversations moving forward.</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For now, we’re going to switch gears and talk about how we tailor these conversations based on the medium through which we’re conveying our information </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18</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413446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0:55 – 1:10	Conversations That Match the Medium</a:t>
            </a:r>
            <a:endParaRPr lang="en-US" sz="11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0:55 – 0:59	Breakout setup</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Slide 19]</a:t>
            </a:r>
            <a:r>
              <a:rPr lang="en-US" sz="1200" kern="1200" dirty="0">
                <a:solidFill>
                  <a:schemeClr val="tx1"/>
                </a:solidFill>
                <a:effectLst/>
                <a:latin typeface="+mn-lt"/>
                <a:ea typeface="+mn-ea"/>
                <a:cs typeface="+mn-cs"/>
              </a:rPr>
              <a:t> Now, we’re going to switch gears and think about how we tailor these conversations to different formats.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Our topic for this exercise will be climate change.</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We’re going to break out into five groups for this exercise. </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Please do not move until I say go.</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Here are the instructions: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If your first name starts with a letter between A and D, you are Team 1, and you’ll meet in [indicate corner of the room].</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name between E and I, you are Team 2, and you’ll meet in [indicate corner].</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name between J and M, you are Team 3, and you’ll meet in [indicate corner].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name between N and R, you are Team 4, and you’ll meet in [indicate corner].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name between S and Z, you are Team 5, and you’ll meet in [indicate corner].</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 will have 30 seconds to get into your corner silently, and then turn your attention back to the front for more directions.</a:t>
            </a:r>
            <a:endParaRPr lang="en-US" sz="11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Okay - GO! [Give participants 30 seconds to get into their groups.]</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19</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415903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0:03 – 0:10	Why is it</a:t>
            </a:r>
            <a:r>
              <a:rPr lang="en-US" sz="1200" b="1" kern="1200" baseline="0" dirty="0">
                <a:solidFill>
                  <a:schemeClr val="tx1"/>
                </a:solidFill>
                <a:effectLst/>
                <a:latin typeface="+mn-lt"/>
                <a:ea typeface="+mn-ea"/>
                <a:cs typeface="+mn-cs"/>
              </a:rPr>
              <a:t> important that we talk about issues effectively</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0:03 – 0:05	What is it and why is it important?</a:t>
            </a:r>
          </a:p>
          <a:p>
            <a:pPr lvl="0"/>
            <a:r>
              <a:rPr lang="en-US" sz="1200" b="1" kern="1200" dirty="0">
                <a:solidFill>
                  <a:schemeClr val="tx1"/>
                </a:solidFill>
                <a:effectLst/>
                <a:latin typeface="+mn-lt"/>
                <a:ea typeface="+mn-ea"/>
                <a:cs typeface="+mn-cs"/>
              </a:rPr>
              <a:t>[Slide 2] </a:t>
            </a:r>
            <a:r>
              <a:rPr lang="en-US" sz="1200" kern="1200" dirty="0">
                <a:solidFill>
                  <a:schemeClr val="tx1"/>
                </a:solidFill>
                <a:effectLst/>
                <a:latin typeface="+mn-lt"/>
                <a:ea typeface="+mn-ea"/>
                <a:cs typeface="+mn-cs"/>
              </a:rPr>
              <a:t>Before we dive into any of this, I’d like to hear from you. What do you think it means to have effective conversations? [Pose question to audience and take answers from 1-2 people.]</a:t>
            </a:r>
          </a:p>
          <a:p>
            <a:pPr lvl="0"/>
            <a:r>
              <a:rPr lang="en-US" sz="1200" kern="1200" dirty="0">
                <a:solidFill>
                  <a:schemeClr val="tx1"/>
                </a:solidFill>
                <a:effectLst/>
                <a:latin typeface="+mn-lt"/>
                <a:ea typeface="+mn-ea"/>
                <a:cs typeface="+mn-cs"/>
              </a:rPr>
              <a:t>Excellent. </a:t>
            </a:r>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Out </a:t>
            </a:r>
            <a:r>
              <a:rPr lang="en-US" sz="1200" kern="1200" dirty="0" err="1">
                <a:solidFill>
                  <a:schemeClr val="tx1"/>
                </a:solidFill>
                <a:effectLst/>
                <a:latin typeface="+mn-lt"/>
                <a:ea typeface="+mn-ea"/>
                <a:cs typeface="+mn-cs"/>
              </a:rPr>
              <a:t>toplines</a:t>
            </a:r>
            <a:r>
              <a:rPr lang="en-US" sz="1200" kern="1200" dirty="0">
                <a:solidFill>
                  <a:schemeClr val="tx1"/>
                </a:solidFill>
                <a:effectLst/>
                <a:latin typeface="+mn-lt"/>
                <a:ea typeface="+mn-ea"/>
                <a:cs typeface="+mn-cs"/>
              </a:rPr>
              <a:t> are the framework we use to talk about the issues we work on.</a:t>
            </a:r>
          </a:p>
          <a:p>
            <a:pPr lvl="0"/>
            <a:r>
              <a:rPr lang="en-US" sz="1200" kern="1200" dirty="0">
                <a:solidFill>
                  <a:schemeClr val="tx1"/>
                </a:solidFill>
                <a:effectLst/>
                <a:latin typeface="+mn-lt"/>
                <a:ea typeface="+mn-ea"/>
                <a:cs typeface="+mn-cs"/>
              </a:rPr>
              <a:t>It also--this is a very important trait--reflects the values that America voted for in 2012. We can reference the information when talking about the President’s policies and plans as a way to emphasize the core values that underlie those policies and plans.</a:t>
            </a:r>
          </a:p>
          <a:p>
            <a:pPr lvl="0"/>
            <a:r>
              <a:rPr lang="en-US" sz="1200" kern="1200" dirty="0">
                <a:solidFill>
                  <a:schemeClr val="tx1"/>
                </a:solidFill>
                <a:effectLst/>
                <a:latin typeface="+mn-lt"/>
                <a:ea typeface="+mn-ea"/>
                <a:cs typeface="+mn-cs"/>
              </a:rPr>
              <a:t>And more importantly, the reason having effective conversations about issues is so important and we talk about it so much is because it helps us win issue campaigns, and we’ll see how throughout this session.</a:t>
            </a: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You’ll notice we have the topline facts for each of our three main legislative issue campaigns posted on the wall. We’ll refer back to them throughout this session.</a:t>
            </a: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4095554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20]</a:t>
            </a:r>
            <a:r>
              <a:rPr lang="en-US" sz="1200" kern="1200" dirty="0">
                <a:solidFill>
                  <a:schemeClr val="tx1"/>
                </a:solidFill>
                <a:effectLst/>
                <a:latin typeface="+mn-lt"/>
                <a:ea typeface="+mn-ea"/>
                <a:cs typeface="+mn-cs"/>
              </a:rPr>
              <a:t> Okay, so here is the medium you’re going to think of.</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Team 1 will think of a Press Conference. The audience is a MOC</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Team 2 will think of a volunteer ask on the phone. The audience is a volunteer prospect.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Team 3 will think of a tweet.  You should actually compose a tweet of 140 characters or less. Your audience is people who might contact their MOC.</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Team 4 will think of a Facebook post. Your audience is </a:t>
            </a:r>
            <a:r>
              <a:rPr lang="en-US" sz="1200" kern="1200" dirty="0" err="1">
                <a:solidFill>
                  <a:schemeClr val="tx1"/>
                </a:solidFill>
                <a:effectLst/>
                <a:latin typeface="+mn-lt"/>
                <a:ea typeface="+mn-ea"/>
                <a:cs typeface="+mn-cs"/>
              </a:rPr>
              <a:t>vol</a:t>
            </a:r>
            <a:r>
              <a:rPr lang="en-US" sz="1200" kern="1200" dirty="0">
                <a:solidFill>
                  <a:schemeClr val="tx1"/>
                </a:solidFill>
                <a:effectLst/>
                <a:latin typeface="+mn-lt"/>
                <a:ea typeface="+mn-ea"/>
                <a:cs typeface="+mn-cs"/>
              </a:rPr>
              <a:t> prospects.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Finally, Team 5 will think of a blog post. Your audience is volunteers, and also people who might contact their MOC</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 will have five minutes to craft your message!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Okay - go!</a:t>
            </a:r>
            <a:endParaRPr lang="en-US" sz="11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0:59– 1:10	Breakouts and report-back</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[Circulate the room while teams work on their messages. Give time signals when there are 2 minutes, 1 minute, and 30 seconds remaining.]</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[Ask a reporter from each group to share what their group came up with.]</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Excellent, now go ahead and take your seats.</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20</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553213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1:10 – 1:15	Debrief and Closing</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1:10-1:15	Key takeaways, next steps and closing</a:t>
            </a:r>
          </a:p>
          <a:p>
            <a:pPr lvl="0"/>
            <a:r>
              <a:rPr lang="en-US" sz="1200" b="1" kern="1200" dirty="0">
                <a:solidFill>
                  <a:schemeClr val="tx1"/>
                </a:solidFill>
                <a:effectLst/>
                <a:latin typeface="+mn-lt"/>
                <a:ea typeface="+mn-ea"/>
                <a:cs typeface="+mn-cs"/>
              </a:rPr>
              <a:t>[Slide 21]</a:t>
            </a:r>
            <a:r>
              <a:rPr lang="en-US" sz="1200" kern="1200" dirty="0">
                <a:solidFill>
                  <a:schemeClr val="tx1"/>
                </a:solidFill>
                <a:effectLst/>
                <a:latin typeface="+mn-lt"/>
                <a:ea typeface="+mn-ea"/>
                <a:cs typeface="+mn-cs"/>
              </a:rPr>
              <a:t> We’re going to go ahead and recap what we learned and wrap up!</a:t>
            </a:r>
          </a:p>
          <a:p>
            <a:pPr marL="0" lvl="0" indent="0">
              <a:buFont typeface="Arial"/>
              <a:buNone/>
            </a:pPr>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21</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556474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22]</a:t>
            </a:r>
            <a:r>
              <a:rPr lang="en-US" sz="1200" kern="1200" dirty="0">
                <a:solidFill>
                  <a:schemeClr val="tx1"/>
                </a:solidFill>
                <a:effectLst/>
                <a:latin typeface="+mn-lt"/>
                <a:ea typeface="+mn-ea"/>
                <a:cs typeface="+mn-cs"/>
              </a:rPr>
              <a:t> Three important key takeaways from today:</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effective conversations help us motivate others to take action, whether it’s getting an MOC to vote the way we want, getting those who can influence an MOC to do so, or getting a supporter to volunteer, it helps us meet our goals.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Secondly, our pitch must always be personal, values-based, and tailored to the audience.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finally, just remember those four steps: acknowledge and relate, point to shared values, pivot to supporting arguments, and contrast with the status quo.</a:t>
            </a:r>
            <a:endParaRPr lang="en-US" sz="1100" kern="1200" dirty="0">
              <a:solidFill>
                <a:schemeClr val="tx1"/>
              </a:solidFill>
              <a:effectLst/>
              <a:latin typeface="+mn-lt"/>
              <a:ea typeface="+mn-ea"/>
              <a:cs typeface="+mn-cs"/>
            </a:endParaRPr>
          </a:p>
          <a:p>
            <a:pPr marL="0" indent="0">
              <a:spcBef>
                <a:spcPct val="0"/>
              </a:spcBef>
              <a:buFont typeface="Arial"/>
              <a:buNone/>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22</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271542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z="1200" b="1" kern="1200" dirty="0">
                <a:solidFill>
                  <a:schemeClr val="tx1"/>
                </a:solidFill>
                <a:effectLst/>
                <a:latin typeface="+mn-lt"/>
                <a:ea typeface="+mn-ea"/>
                <a:cs typeface="+mn-cs"/>
              </a:rPr>
              <a:t>[Slide 23]</a:t>
            </a:r>
            <a:r>
              <a:rPr lang="en-US" sz="1200" kern="1200" dirty="0">
                <a:solidFill>
                  <a:schemeClr val="tx1"/>
                </a:solidFill>
                <a:effectLst/>
                <a:latin typeface="+mn-lt"/>
                <a:ea typeface="+mn-ea"/>
                <a:cs typeface="+mn-cs"/>
              </a:rPr>
              <a:t> [Insert the next steps you want people to take in order to apply these skills to action.]</a:t>
            </a:r>
            <a:endParaRPr lang="en-US" b="1" dirty="0"/>
          </a:p>
          <a:p>
            <a:pPr>
              <a:spcBef>
                <a:spcPct val="0"/>
              </a:spcBef>
            </a:pPr>
            <a:endParaRPr lang="en-US" b="1" dirty="0"/>
          </a:p>
          <a:p>
            <a:pPr>
              <a:spcBef>
                <a:spcPct val="0"/>
              </a:spcBef>
            </a:pPr>
            <a:r>
              <a:rPr lang="en-US" b="1" dirty="0"/>
              <a:t>CUSTOMIZE</a:t>
            </a:r>
            <a:endParaRPr lang="en-US" b="0" dirty="0"/>
          </a:p>
          <a:p>
            <a:pPr>
              <a:spcBef>
                <a:spcPct val="0"/>
              </a:spcBef>
            </a:pPr>
            <a:r>
              <a:rPr lang="en-US" b="0" dirty="0"/>
              <a:t>What</a:t>
            </a:r>
            <a:r>
              <a:rPr lang="en-US" b="0" baseline="0" dirty="0"/>
              <a:t> would you like your volunteers to do to put these skills to use taking action? Provide guidance here. Is there an upcoming press event you want them to craft the message for? Is there upcoming additional training?</a:t>
            </a:r>
          </a:p>
          <a:p>
            <a:pPr>
              <a:spcBef>
                <a:spcPct val="0"/>
              </a:spcBef>
            </a:pPr>
            <a:endParaRPr lang="en-US" b="0" baseline="0" dirty="0"/>
          </a:p>
          <a:p>
            <a:pPr>
              <a:spcBef>
                <a:spcPct val="0"/>
              </a:spcBef>
            </a:pPr>
            <a:endParaRPr lang="en-US" b="1"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23</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8936139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[Slide 24]</a:t>
            </a:r>
            <a:r>
              <a:rPr lang="en-US" sz="1200" kern="1200" dirty="0">
                <a:solidFill>
                  <a:schemeClr val="tx1"/>
                </a:solidFill>
                <a:effectLst/>
                <a:latin typeface="+mn-lt"/>
                <a:ea typeface="+mn-ea"/>
                <a:cs typeface="+mn-cs"/>
              </a:rPr>
              <a:t> If you have remaining questions we haven’t been able to answer, you can follow up with your OFA point of contact, or submit them in your evaluation at the end of the day.</a:t>
            </a:r>
          </a:p>
          <a:p>
            <a:pPr lvl="0"/>
            <a:r>
              <a:rPr lang="en-US" sz="1200" b="1" kern="1200" dirty="0">
                <a:solidFill>
                  <a:schemeClr val="tx1"/>
                </a:solidFill>
                <a:effectLst/>
                <a:latin typeface="+mn-lt"/>
                <a:ea typeface="+mn-ea"/>
                <a:cs typeface="+mn-cs"/>
              </a:rPr>
              <a:t>Thank you!</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274625E-BD2B-41CA-9801-85E7424BBEF2}" type="slidenum">
              <a:rPr lang="en-US" smtClean="0"/>
              <a:pPr/>
              <a:t>24</a:t>
            </a:fld>
            <a:endParaRPr lang="en-US" dirty="0"/>
          </a:p>
        </p:txBody>
      </p:sp>
    </p:spTree>
    <p:extLst>
      <p:ext uri="{BB962C8B-B14F-4D97-AF65-F5344CB8AC3E}">
        <p14:creationId xmlns:p14="http://schemas.microsoft.com/office/powerpoint/2010/main" val="1346388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0:05-0:09	Why effective conversations are important: they helps us win issue campaigns</a:t>
            </a:r>
          </a:p>
          <a:p>
            <a:pPr lvl="0"/>
            <a:r>
              <a:rPr lang="en-US" sz="1200" b="1" kern="1200" dirty="0">
                <a:solidFill>
                  <a:schemeClr val="tx1"/>
                </a:solidFill>
                <a:effectLst/>
                <a:latin typeface="+mn-lt"/>
                <a:ea typeface="+mn-ea"/>
                <a:cs typeface="+mn-cs"/>
              </a:rPr>
              <a:t>[Slide 3] </a:t>
            </a:r>
            <a:r>
              <a:rPr lang="en-US" sz="1200" kern="1200" dirty="0">
                <a:solidFill>
                  <a:schemeClr val="tx1"/>
                </a:solidFill>
                <a:effectLst/>
                <a:latin typeface="+mn-lt"/>
                <a:ea typeface="+mn-ea"/>
                <a:cs typeface="+mn-cs"/>
              </a:rPr>
              <a:t>We talk a lot about how we need to make sure the perception our Members of Congress have matches reality.</a:t>
            </a:r>
          </a:p>
          <a:p>
            <a:pPr lvl="0"/>
            <a:r>
              <a:rPr lang="en-US" sz="1200" kern="1200" dirty="0">
                <a:solidFill>
                  <a:schemeClr val="tx1"/>
                </a:solidFill>
                <a:effectLst/>
                <a:latin typeface="+mn-lt"/>
                <a:ea typeface="+mn-ea"/>
                <a:cs typeface="+mn-cs"/>
              </a:rPr>
              <a:t>We have another training session, called “Driving the Narrative,” where we talk about all the different channels through which we can push out our message in order to achieve that goal.</a:t>
            </a:r>
          </a:p>
          <a:p>
            <a:pPr lvl="0"/>
            <a:r>
              <a:rPr lang="en-US" sz="1200" kern="1200" dirty="0">
                <a:solidFill>
                  <a:schemeClr val="tx1"/>
                </a:solidFill>
                <a:effectLst/>
                <a:latin typeface="+mn-lt"/>
                <a:ea typeface="+mn-ea"/>
                <a:cs typeface="+mn-cs"/>
              </a:rPr>
              <a:t>But if our message isn’t compelling and effective, it’s not going to stick - no matter how many press hits we get or how much content we post online.</a:t>
            </a:r>
          </a:p>
          <a:p>
            <a:pPr lvl="0"/>
            <a:r>
              <a:rPr lang="en-US" sz="1200" kern="1200" dirty="0">
                <a:solidFill>
                  <a:schemeClr val="tx1"/>
                </a:solidFill>
                <a:effectLst/>
                <a:latin typeface="+mn-lt"/>
                <a:ea typeface="+mn-ea"/>
                <a:cs typeface="+mn-cs"/>
              </a:rPr>
              <a:t>So in this session, we’re going to focus on crafting an effective message. Which brings us to our goals for this session.</a:t>
            </a:r>
          </a:p>
          <a:p>
            <a:pPr marL="171450" indent="-171450">
              <a:spcBef>
                <a:spcPct val="0"/>
              </a:spcBef>
              <a:buFont typeface="Arial"/>
              <a:buChar char="•"/>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3</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138450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0:09-0:10	Goals and Agenda</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4]</a:t>
            </a:r>
            <a:r>
              <a:rPr lang="en-US" sz="1200" kern="1200" dirty="0">
                <a:solidFill>
                  <a:schemeClr val="tx1"/>
                </a:solidFill>
                <a:effectLst/>
                <a:latin typeface="+mn-lt"/>
                <a:ea typeface="+mn-ea"/>
                <a:cs typeface="+mn-cs"/>
              </a:rPr>
              <a:t> So we have three main goals for today. It is our objective that by the time this session is over, you...</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Understand why talking about issues effectively is important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Have a framework for tailoring your conversation to various audiences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Internalize OFA’s topline facts on Obamacare, Comprehensive Immigration Reform, and Climate Change through practice</a:t>
            </a:r>
            <a:endParaRPr lang="en-US" sz="1100" kern="1200" dirty="0">
              <a:solidFill>
                <a:schemeClr val="tx1"/>
              </a:solidFill>
              <a:effectLst/>
              <a:latin typeface="+mn-lt"/>
              <a:ea typeface="+mn-ea"/>
              <a:cs typeface="+mn-cs"/>
            </a:endParaRPr>
          </a:p>
          <a:p>
            <a:pPr marL="0" indent="0">
              <a:buFont typeface="Arial"/>
              <a:buNone/>
            </a:pPr>
            <a:endParaRPr lang="en-US" sz="11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4</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394082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5]</a:t>
            </a:r>
            <a:r>
              <a:rPr lang="en-US" sz="1200" kern="1200" dirty="0">
                <a:solidFill>
                  <a:schemeClr val="tx1"/>
                </a:solidFill>
                <a:effectLst/>
                <a:latin typeface="+mn-lt"/>
                <a:ea typeface="+mn-ea"/>
                <a:cs typeface="+mn-cs"/>
              </a:rPr>
              <a:t> So to achieve those goals, here’s a look at the agenda:</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 just talked about what defines these conversations and why they’re important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Next, we’re going to talk about crafting the right message for the right audience.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Then, we’ll dissect the ingredients of an effective conversation,</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We’ll break out and practice using those ingredients to have an effective conversation,</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We’ll talk about the different mediums we have for pushing out that information,</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then we’ll debrief and close!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So with that, we will dive right into The Right Message for the Right Audience!</a:t>
            </a:r>
            <a:endParaRPr lang="en-US" sz="11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5</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646079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0:10 – 0:20	The Right Message for the Right Audience </a:t>
            </a:r>
            <a:endParaRPr lang="en-US" sz="11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0:10 – 0:12	Who is our audience?</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6]</a:t>
            </a:r>
            <a:r>
              <a:rPr lang="en-US" sz="1200" kern="1200" dirty="0">
                <a:solidFill>
                  <a:schemeClr val="tx1"/>
                </a:solidFill>
                <a:effectLst/>
                <a:latin typeface="+mn-lt"/>
                <a:ea typeface="+mn-ea"/>
                <a:cs typeface="+mn-cs"/>
              </a:rPr>
              <a:t> When we talk about issue campaigns, we talk about the need to persuade our member of congress.</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Now, we’re talking about doing that persuasion by reaching three groups of people with our topline facts: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 want to reach our members of congress because they have the power to make the decision that can give us the change we want.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 want to reach anyone who can influence the decision maker. Our training session on “Building Strategic Issue Campaigns” helps us identify who these people are who have the most influence over decision makers. We want to get those people on board with our push and help us persuade the Member of Congress to vote the right way.</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finally, we want to reach people who already support us, and move them to take action.</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No matter who we are talking to, the end goal is moving that member of congress. That means we talk to group 2 so that they can talk to group 1 </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we talk to group 3 so that they can talk to group 2 who can then talk to group 1 </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or so that they can organize an event that directly conversations to group 1 </a:t>
            </a:r>
            <a:r>
              <a:rPr lang="en-US" sz="1200" b="1" kern="1200" dirty="0">
                <a:solidFill>
                  <a:schemeClr val="tx1"/>
                </a:solidFill>
                <a:effectLst/>
                <a:latin typeface="+mn-lt"/>
                <a:ea typeface="+mn-ea"/>
                <a:cs typeface="+mn-cs"/>
              </a:rPr>
              <a:t>[animation cue].</a:t>
            </a:r>
            <a:endParaRPr lang="en-US" sz="1100" kern="1200" dirty="0">
              <a:solidFill>
                <a:schemeClr val="tx1"/>
              </a:solidFill>
              <a:effectLst/>
              <a:latin typeface="+mn-lt"/>
              <a:ea typeface="+mn-ea"/>
              <a:cs typeface="+mn-cs"/>
            </a:endParaRPr>
          </a:p>
          <a:p>
            <a:pPr marL="0" lvl="0" indent="0">
              <a:buFont typeface="Arial"/>
              <a:buNone/>
            </a:pPr>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6</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406860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n-US" sz="1200" kern="1200" dirty="0">
                <a:solidFill>
                  <a:schemeClr val="tx1"/>
                </a:solidFill>
                <a:effectLst/>
                <a:latin typeface="+mn-lt"/>
                <a:ea typeface="+mn-ea"/>
                <a:cs typeface="+mn-cs"/>
              </a:rPr>
              <a:t>0:12-0:13	How do we tailor our conversations? Intro to the triangle</a:t>
            </a:r>
          </a:p>
          <a:p>
            <a:pPr lvl="0"/>
            <a:r>
              <a:rPr lang="en-US" sz="1200" b="1" kern="1200" dirty="0">
                <a:solidFill>
                  <a:schemeClr val="tx1"/>
                </a:solidFill>
                <a:effectLst/>
                <a:latin typeface="+mn-lt"/>
                <a:ea typeface="+mn-ea"/>
                <a:cs typeface="+mn-cs"/>
              </a:rPr>
              <a:t>[Slide 7]</a:t>
            </a:r>
            <a:r>
              <a:rPr lang="en-US" sz="1200" kern="1200" dirty="0">
                <a:solidFill>
                  <a:schemeClr val="tx1"/>
                </a:solidFill>
                <a:effectLst/>
                <a:latin typeface="+mn-lt"/>
                <a:ea typeface="+mn-ea"/>
                <a:cs typeface="+mn-cs"/>
              </a:rPr>
              <a:t> Now that we understand our audience, let’s talk about how we tailor our message to different audiences.</a:t>
            </a:r>
          </a:p>
          <a:p>
            <a:pPr lvl="0"/>
            <a:r>
              <a:rPr lang="en-US" sz="1200" kern="1200" dirty="0">
                <a:solidFill>
                  <a:schemeClr val="tx1"/>
                </a:solidFill>
                <a:effectLst/>
                <a:latin typeface="+mn-lt"/>
                <a:ea typeface="+mn-ea"/>
                <a:cs typeface="+mn-cs"/>
              </a:rPr>
              <a:t>Now, when we think about what a conversation accomplishes, it helps to imagine this triangle. In the lower left of this triangle there is you, the messenger; in the lower right of this triangle, there is your audience, and then at the top of the triangle there is the issue you’re fighting for - the change you seek to achieve.</a:t>
            </a:r>
          </a:p>
          <a:p>
            <a:pPr lvl="0"/>
            <a:r>
              <a:rPr lang="en-US" sz="1200" kern="1200" dirty="0">
                <a:solidFill>
                  <a:schemeClr val="tx1"/>
                </a:solidFill>
                <a:effectLst/>
                <a:latin typeface="+mn-lt"/>
                <a:ea typeface="+mn-ea"/>
                <a:cs typeface="+mn-cs"/>
              </a:rPr>
              <a:t>Your goal, whether you’re talking to a Member of Congress or a volunteer prospect, is to make them feel connected to the issue; to make them feel some support for your issue - or maybe just </a:t>
            </a:r>
            <a:r>
              <a:rPr lang="en-US" sz="1200" i="1" kern="1200" dirty="0">
                <a:solidFill>
                  <a:schemeClr val="tx1"/>
                </a:solidFill>
                <a:effectLst/>
                <a:latin typeface="+mn-lt"/>
                <a:ea typeface="+mn-ea"/>
                <a:cs typeface="+mn-cs"/>
              </a:rPr>
              <a:t>stronger</a:t>
            </a:r>
            <a:r>
              <a:rPr lang="en-US" sz="1200" kern="1200" dirty="0">
                <a:solidFill>
                  <a:schemeClr val="tx1"/>
                </a:solidFill>
                <a:effectLst/>
                <a:latin typeface="+mn-lt"/>
                <a:ea typeface="+mn-ea"/>
                <a:cs typeface="+mn-cs"/>
              </a:rPr>
              <a:t> support for your issue.</a:t>
            </a:r>
          </a:p>
          <a:p>
            <a:pPr lvl="0"/>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Now, you’re already out there organizing for this issue. You are bought in, you’re gung ho.</a:t>
            </a: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When you persuade effectively, you are building a connection with your audience.</a:t>
            </a: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And once you’ve made a connection with your audience, you can start to build a connection between your audience and the issue.</a:t>
            </a:r>
          </a:p>
          <a:p>
            <a:pPr lvl="0"/>
            <a:r>
              <a:rPr lang="en-US" sz="1200" kern="1200" dirty="0">
                <a:solidFill>
                  <a:schemeClr val="tx1"/>
                </a:solidFill>
                <a:effectLst/>
                <a:latin typeface="+mn-lt"/>
                <a:ea typeface="+mn-ea"/>
                <a:cs typeface="+mn-cs"/>
              </a:rPr>
              <a:t>But how do these connections form? What is the glue that keeps these lines together?</a:t>
            </a:r>
          </a:p>
          <a:p>
            <a:pPr lvl="0"/>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It’s values. Values like fairness. Opportunity for all. Responsibility. Everyone playing by the same rules. These are things we can all agree on.</a:t>
            </a:r>
          </a:p>
          <a:p>
            <a:pPr lvl="0"/>
            <a:r>
              <a:rPr lang="en-US" sz="1200" kern="1200" dirty="0">
                <a:solidFill>
                  <a:schemeClr val="tx1"/>
                </a:solidFill>
                <a:effectLst/>
                <a:latin typeface="+mn-lt"/>
                <a:ea typeface="+mn-ea"/>
                <a:cs typeface="+mn-cs"/>
              </a:rPr>
              <a:t>And so, in order to get to a place where you are getting your audience to connect with your issue on values, you have to work backward.</a:t>
            </a:r>
          </a:p>
          <a:p>
            <a:pPr lvl="0"/>
            <a:r>
              <a:rPr lang="en-US" sz="1200" kern="1200" dirty="0">
                <a:solidFill>
                  <a:schemeClr val="tx1"/>
                </a:solidFill>
                <a:effectLst/>
                <a:latin typeface="+mn-lt"/>
                <a:ea typeface="+mn-ea"/>
                <a:cs typeface="+mn-cs"/>
              </a:rPr>
              <a:t>So go ahead and take out a sheet of paper. We’re going to do a couple of quick exercises.</a:t>
            </a:r>
          </a:p>
          <a:p>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7</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84534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0:13-0:20	Persuasion Triangle Reflective Exercises</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8] </a:t>
            </a:r>
            <a:r>
              <a:rPr lang="en-US" sz="1200" kern="1200" dirty="0">
                <a:solidFill>
                  <a:schemeClr val="tx1"/>
                </a:solidFill>
                <a:effectLst/>
                <a:latin typeface="+mn-lt"/>
                <a:ea typeface="+mn-ea"/>
                <a:cs typeface="+mn-cs"/>
              </a:rPr>
              <a:t>Okay, so for the first exercise, you’re going to draw your own triangle.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messenger is you. Go ahead and write your name in the lower left.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issue is Comprehensive immigration reform. Go ahead and write “CIR” at the top.</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the audience is your Member of Congress, Go ahead and write down your MOC or Senator’s name in the lower right.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Now, the first thing we’ll do is take about 30 seconds thinking about CIR, and what values it represents. Take 30 seconds to write those values down next to where you’ve written “CIR” at the top. [Wait 30 seconds.]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Okay, now that you have your list of values, turn your mind to your Member of Congress. Which of those values do you think would resonate most with your MOC? Take about 30 seconds to reflect, and then write those values down. [Wait 30 seconds.]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Now, these are the values you need to focus on when you’re talking to your member of congress about CIR. But it can’t be broad, sweeping values only - it has to be personal. So take about one minute to take one or two of those values, and think about how you would ask your MOC to support CIR, while incorporating the values you share with that MOC, and a personal story or anecdote to show that you share those values. [Wait one minute.]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Anyone want to take a shot at sharing? [Ask for one volunteer to share.]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Fantastic, okay, now we’re going to move on to our second exercise.</a:t>
            </a:r>
            <a:endParaRPr lang="en-US" sz="1100" kern="1200" dirty="0">
              <a:solidFill>
                <a:schemeClr val="tx1"/>
              </a:solidFill>
              <a:effectLst/>
              <a:latin typeface="+mn-lt"/>
              <a:ea typeface="+mn-ea"/>
              <a:cs typeface="+mn-cs"/>
            </a:endParaRPr>
          </a:p>
          <a:p>
            <a:pPr marL="0" lvl="0" indent="0">
              <a:buFont typeface="Arial"/>
              <a:buNone/>
            </a:pPr>
            <a:endParaRPr lang="en-US" sz="12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8</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189954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lvl="0"/>
            <a:r>
              <a:rPr lang="en-US" sz="1200" b="1" kern="1200" dirty="0">
                <a:solidFill>
                  <a:schemeClr val="tx1"/>
                </a:solidFill>
                <a:effectLst/>
                <a:latin typeface="+mn-lt"/>
                <a:ea typeface="+mn-ea"/>
                <a:cs typeface="+mn-cs"/>
              </a:rPr>
              <a:t>[Slide 9] </a:t>
            </a:r>
            <a:r>
              <a:rPr lang="en-US" sz="1200" kern="1200" dirty="0">
                <a:solidFill>
                  <a:schemeClr val="tx1"/>
                </a:solidFill>
                <a:effectLst/>
                <a:latin typeface="+mn-lt"/>
                <a:ea typeface="+mn-ea"/>
                <a:cs typeface="+mn-cs"/>
              </a:rPr>
              <a:t>For the second exercise, we’re going to change it up just a little bit. Go ahead and draw a fresh, new triangle.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messenger is still you, so you can write your name in the lower left.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issue this time, is Climate change.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And the audience is a new volunteer who has become frustrated about the Keystone Pipeline, saying the President hasn’t shown leadership on it and frankly hasn’t done a lot on climate change in general.</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Now, go ahead and take 30 seconds to think about the President’s work and OFA’s campaign on Climate Change. Think about the values represented there. Take 30 seconds to write down those values at the top of your triangle. [Wait 30 seconds.]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Now, there is a big difference between the MOC and this volunteer - apart from the likely ideological differences!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For the MOC, it was pretty easy to identify values that might resonate with the MOC, because s/he is a public figure. You probably know a thing or two about them because they represent your district or state.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But for this new volunteer, how can you get a sense of her values? [Ask the audience to raise hands and share ideas.]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Yes - we have to ask questions! So for this round of the exercise, go ahead and use the next 30 seconds to brainstorm the questions you would ask in order to get a sense of this person’s values, and whether any of them align with the values of the climate campaign you wrote at the top. [Wait 30 seconds.]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Okay, now you’ll need to use a bit of imagination - I’m going to need you to visualize asking these questions, and imagine you’ve gotten some answers, maybe had a decently substantial conversation. We’ll do some creative writing here - write down what values you think this make believe person might hold that align with the values of the climate campaign - just like we did with the MOC. Take about 30 seconds to do that. [Wait 30 seconds.]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Okay, now finally, think about which of those values you share, and what personal stories or anecdotes you can share with this person when you ask her to stay involved and come back for next weekend’s event. Take about one minute for that. [Wait one minute.]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Would anybody like to share? [Ask for a member of the audience to report back the values they picked, the questions they asked, and what their pitch looked like.]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Excellent, okay! So these were both solid examples, and in the next section, we’re going to get into a little more nuance for crafting these conversations, and everyone will give it a try.</a:t>
            </a:r>
            <a:endParaRPr lang="en-US" sz="1100" kern="1200" dirty="0">
              <a:solidFill>
                <a:schemeClr val="tx1"/>
              </a:solidFill>
              <a:effectLst/>
              <a:latin typeface="+mn-lt"/>
              <a:ea typeface="+mn-ea"/>
              <a:cs typeface="+mn-cs"/>
            </a:endParaRPr>
          </a:p>
          <a:p>
            <a:pPr marL="0" lvl="0" indent="0">
              <a:buFont typeface="Arial"/>
              <a:buNone/>
            </a:pPr>
            <a:endParaRPr lang="en-US" sz="11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9</a:t>
            </a:fld>
            <a:endParaRPr lang="en-US" dirty="0">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2064231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Title 7"/>
          <p:cNvSpPr>
            <a:spLocks noGrp="1"/>
          </p:cNvSpPr>
          <p:nvPr>
            <p:ph type="title" hasCustomPrompt="1"/>
          </p:nvPr>
        </p:nvSpPr>
        <p:spPr>
          <a:xfrm>
            <a:off x="838200" y="3886200"/>
            <a:ext cx="7391400" cy="1219200"/>
          </a:xfrm>
        </p:spPr>
        <p:txBody>
          <a:bodyPr>
            <a:noAutofit/>
          </a:bodyPr>
          <a:lstStyle>
            <a:lvl1pPr algn="ctr">
              <a:defRPr sz="3600">
                <a:solidFill>
                  <a:srgbClr val="FFFFFF"/>
                </a:solidFill>
                <a:latin typeface="+mj-lt"/>
              </a:defRPr>
            </a:lvl1pPr>
          </a:lstStyle>
          <a:p>
            <a:r>
              <a:rPr lang="en-US" dirty="0"/>
              <a:t>Click to edit Master title style</a:t>
            </a:r>
            <a:br>
              <a:rPr lang="en-US" dirty="0"/>
            </a:br>
            <a:endParaRPr lang="en-US" dirty="0"/>
          </a:p>
        </p:txBody>
      </p:sp>
      <p:sp>
        <p:nvSpPr>
          <p:cNvPr id="6" name="Text Placeholder 5"/>
          <p:cNvSpPr>
            <a:spLocks noGrp="1"/>
          </p:cNvSpPr>
          <p:nvPr>
            <p:ph type="body" sz="quarter" idx="10"/>
          </p:nvPr>
        </p:nvSpPr>
        <p:spPr>
          <a:xfrm>
            <a:off x="838200" y="5181600"/>
            <a:ext cx="7391400" cy="1219200"/>
          </a:xfrm>
        </p:spPr>
        <p:txBody>
          <a:bodyPr>
            <a:normAutofit/>
          </a:bodyPr>
          <a:lstStyle>
            <a:lvl1pPr algn="ctr">
              <a:buNone/>
              <a:defRPr sz="3000" b="1">
                <a:solidFill>
                  <a:srgbClr val="C0DBE7"/>
                </a:solidFill>
              </a:defRPr>
            </a:lvl1pPr>
            <a:lvl2pPr>
              <a:buNone/>
              <a:defRPr/>
            </a:lvl2pPr>
          </a:lstStyle>
          <a:p>
            <a:pPr lvl="0"/>
            <a:endParaRPr lang="en-US" dirty="0"/>
          </a:p>
        </p:txBody>
      </p:sp>
      <p:sp>
        <p:nvSpPr>
          <p:cNvPr id="13" name="Rectangle 12"/>
          <p:cNvSpPr/>
          <p:nvPr userDrawn="1"/>
        </p:nvSpPr>
        <p:spPr>
          <a:xfrm>
            <a:off x="0" y="6248400"/>
            <a:ext cx="9144000" cy="445008"/>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6617208"/>
            <a:ext cx="9144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693408"/>
            <a:ext cx="9144000" cy="164592"/>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042912-FL-logo-alt3.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4543" r="4589" b="72970"/>
          <a:stretch/>
        </p:blipFill>
        <p:spPr>
          <a:xfrm>
            <a:off x="-1" y="1404492"/>
            <a:ext cx="9144001" cy="156730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0D4343-0553-46F2-9C81-9490D6A30289}"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616C52E-B87F-4F77-AC49-DE23E8D220D4}"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990600"/>
            <a:ext cx="9144000" cy="228600"/>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76200"/>
            <a:ext cx="8229600" cy="1143000"/>
          </a:xfrm>
        </p:spPr>
        <p:txBody>
          <a:bodyPr>
            <a:normAutofit/>
          </a:bodyPr>
          <a:lstStyle>
            <a:lvl1pPr>
              <a:defRPr sz="2600">
                <a:solidFill>
                  <a:srgbClr val="00446A"/>
                </a:solidFill>
                <a:latin typeface="+mj-lt"/>
              </a:defRPr>
            </a:lvl1pPr>
          </a:lstStyle>
          <a:p>
            <a:r>
              <a:rPr lang="en-US" dirty="0"/>
              <a:t>Click </a:t>
            </a:r>
            <a:r>
              <a:rPr lang="en-US" dirty="0" err="1"/>
              <a:t>ato</a:t>
            </a:r>
            <a:r>
              <a:rPr lang="en-US" dirty="0"/>
              <a:t> edit Master title style</a:t>
            </a:r>
            <a:br>
              <a:rPr lang="en-US" dirty="0"/>
            </a:br>
            <a:r>
              <a:rPr lang="en-US" dirty="0" err="1"/>
              <a:t>ajdsklfjasdklfjlajklsdfakljfd</a:t>
            </a:r>
            <a:endParaRPr lang="en-US" dirty="0"/>
          </a:p>
        </p:txBody>
      </p:sp>
      <p:sp>
        <p:nvSpPr>
          <p:cNvPr id="6" name="Slide Number Placeholder 5"/>
          <p:cNvSpPr>
            <a:spLocks noGrp="1"/>
          </p:cNvSpPr>
          <p:nvPr>
            <p:ph type="sldNum" sz="quarter" idx="12"/>
          </p:nvPr>
        </p:nvSpPr>
        <p:spPr>
          <a:xfrm>
            <a:off x="6553200" y="6492240"/>
            <a:ext cx="2133600" cy="320040"/>
          </a:xfrm>
        </p:spPr>
        <p:txBody>
          <a:bodyPr/>
          <a:lstStyle>
            <a:lvl1pPr>
              <a:defRPr>
                <a:latin typeface="+mj-lt"/>
              </a:defRPr>
            </a:lvl1pPr>
          </a:lstStyle>
          <a:p>
            <a:fld id="{51A0968B-E52D-48FA-AFA4-A19DF3D2143C}" type="slidenum">
              <a:rPr lang="en-US" smtClean="0"/>
              <a:pPr/>
              <a:t>‹#›</a:t>
            </a:fld>
            <a:endParaRPr lang="en-US" dirty="0"/>
          </a:p>
        </p:txBody>
      </p:sp>
      <p:sp>
        <p:nvSpPr>
          <p:cNvPr id="3" name="Content Placeholder 2"/>
          <p:cNvSpPr>
            <a:spLocks noGrp="1"/>
          </p:cNvSpPr>
          <p:nvPr>
            <p:ph idx="1"/>
          </p:nvPr>
        </p:nvSpPr>
        <p:spPr>
          <a:xfrm>
            <a:off x="457200" y="1524000"/>
            <a:ext cx="8229600" cy="4419600"/>
          </a:xfrm>
        </p:spPr>
        <p:txBody>
          <a:bodyPr>
            <a:normAutofit/>
          </a:bodyPr>
          <a:lstStyle>
            <a:lvl1pPr marL="231775" indent="-231775">
              <a:defRPr sz="1800" b="1">
                <a:solidFill>
                  <a:schemeClr val="tx1">
                    <a:lumMod val="75000"/>
                    <a:lumOff val="25000"/>
                  </a:schemeClr>
                </a:solidFill>
                <a:latin typeface="+mj-lt"/>
              </a:defRPr>
            </a:lvl1pPr>
            <a:lvl2pPr>
              <a:buFont typeface="Courier New" pitchFamily="49" charset="0"/>
              <a:buChar char="o"/>
              <a:defRPr sz="1800">
                <a:solidFill>
                  <a:schemeClr val="tx1">
                    <a:lumMod val="75000"/>
                    <a:lumOff val="25000"/>
                  </a:schemeClr>
                </a:solidFill>
                <a:latin typeface="+mj-lt"/>
              </a:defRPr>
            </a:lvl2pPr>
            <a:lvl3pPr>
              <a:defRPr sz="1800">
                <a:solidFill>
                  <a:schemeClr val="tx1">
                    <a:lumMod val="75000"/>
                    <a:lumOff val="25000"/>
                  </a:schemeClr>
                </a:solidFill>
                <a:latin typeface="+mj-lt"/>
              </a:defRPr>
            </a:lvl3pPr>
            <a:lvl4pPr>
              <a:defRPr sz="1800">
                <a:solidFill>
                  <a:schemeClr val="tx1">
                    <a:lumMod val="75000"/>
                    <a:lumOff val="25000"/>
                  </a:schemeClr>
                </a:solidFill>
                <a:latin typeface="+mj-lt"/>
              </a:defRPr>
            </a:lvl4pPr>
            <a:lvl5pPr>
              <a:defRPr sz="1800">
                <a:solidFill>
                  <a:schemeClr val="tx1">
                    <a:lumMod val="75000"/>
                    <a:lumOff val="25000"/>
                  </a:schemeClr>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1143000"/>
            <a:ext cx="9144000" cy="457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1203960"/>
            <a:ext cx="9144000" cy="45720"/>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p:cNvSpPr txBox="1">
            <a:spLocks/>
          </p:cNvSpPr>
          <p:nvPr userDrawn="1"/>
        </p:nvSpPr>
        <p:spPr>
          <a:xfrm>
            <a:off x="304800" y="6492240"/>
            <a:ext cx="2346960" cy="320040"/>
          </a:xfrm>
          <a:prstGeom prst="rect">
            <a:avLst/>
          </a:prstGeom>
        </p:spPr>
        <p:txBody>
          <a:bodyPr vert="horz" lIns="101858" tIns="50929" rIns="101858" bIns="50929" rtlCol="0" anchor="ctr"/>
          <a:lstStyle>
            <a:lvl1pPr algn="r">
              <a:defRPr sz="1100">
                <a:ln>
                  <a:noFill/>
                </a:ln>
                <a:solidFill>
                  <a:schemeClr val="tx1">
                    <a:tint val="75000"/>
                  </a:schemeClr>
                </a:solidFill>
                <a:latin typeface="Calibri"/>
                <a:cs typeface="Calibri"/>
              </a:defRPr>
            </a:lvl1pPr>
          </a:lstStyle>
          <a:p>
            <a:pPr marL="0" marR="0" lvl="0" indent="0" algn="l" defTabSz="509292"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tint val="75000"/>
                  </a:schemeClr>
                </a:solidFill>
                <a:effectLst/>
                <a:uLnTx/>
                <a:uFillTx/>
                <a:latin typeface="+mj-lt"/>
                <a:ea typeface="+mn-ea"/>
                <a:cs typeface="Calibri"/>
              </a:rPr>
              <a:t>Proprietary and Confidential</a:t>
            </a:r>
          </a:p>
        </p:txBody>
      </p:sp>
      <p:pic>
        <p:nvPicPr>
          <p:cNvPr id="12" name="Picture 11"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936E4C-FF79-4DBA-8F4C-357DA1A9FBA8}" type="datetime1">
              <a:rPr lang="en-US" smtClean="0"/>
              <a:pPr/>
              <a:t>3/3/19</a:t>
            </a:fld>
            <a:endParaRPr lang="en-US" dirty="0"/>
          </a:p>
        </p:txBody>
      </p:sp>
      <p:sp>
        <p:nvSpPr>
          <p:cNvPr id="6" name="Slide Number Placeholder 5"/>
          <p:cNvSpPr>
            <a:spLocks noGrp="1"/>
          </p:cNvSpPr>
          <p:nvPr>
            <p:ph type="sldNum" sz="quarter" idx="12"/>
          </p:nvPr>
        </p:nvSpPr>
        <p:spPr/>
        <p:txBody>
          <a:bodyPr/>
          <a:lstStyle/>
          <a:p>
            <a:fld id="{51A0968B-E52D-48FA-AFA4-A19DF3D2143C}" type="slidenum">
              <a:rPr lang="en-US" smtClean="0"/>
              <a:pPr/>
              <a:t>‹#›</a:t>
            </a:fld>
            <a:endParaRPr lang="en-US" dirty="0"/>
          </a:p>
        </p:txBody>
      </p:sp>
      <p:pic>
        <p:nvPicPr>
          <p:cNvPr id="8" name="Picture 7"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18E37E-62F2-4360-9446-04F9C3C62934}"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08AB4DA-6517-4428-A1EB-5405FB7A1D04}" type="datetime1">
              <a:rPr lang="en-US" smtClean="0"/>
              <a:pPr/>
              <a:t>3/3/19</a:t>
            </a:fld>
            <a:endParaRPr lang="en-US" dirty="0"/>
          </a:p>
        </p:txBody>
      </p:sp>
      <p:sp>
        <p:nvSpPr>
          <p:cNvPr id="9" name="Slide Number Placeholder 8"/>
          <p:cNvSpPr>
            <a:spLocks noGrp="1"/>
          </p:cNvSpPr>
          <p:nvPr>
            <p:ph type="sldNum" sz="quarter" idx="12"/>
          </p:nvPr>
        </p:nvSpPr>
        <p:spPr/>
        <p:txBody>
          <a:bodyPr/>
          <a:lstStyle/>
          <a:p>
            <a:fld id="{51A0968B-E52D-48FA-AFA4-A19DF3D2143C}" type="slidenum">
              <a:rPr lang="en-US" smtClean="0"/>
              <a:pPr/>
              <a:t>‹#›</a:t>
            </a:fld>
            <a:endParaRPr lang="en-US" dirty="0"/>
          </a:p>
        </p:txBody>
      </p:sp>
      <p:pic>
        <p:nvPicPr>
          <p:cNvPr id="11" name="Picture 10"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FD2128C-7779-4A2A-BBB6-276E477F352A}" type="datetime1">
              <a:rPr lang="en-US" smtClean="0"/>
              <a:pPr/>
              <a:t>3/3/19</a:t>
            </a:fld>
            <a:endParaRPr lang="en-US" dirty="0"/>
          </a:p>
        </p:txBody>
      </p:sp>
      <p:sp>
        <p:nvSpPr>
          <p:cNvPr id="5" name="Slide Number Placeholder 4"/>
          <p:cNvSpPr>
            <a:spLocks noGrp="1"/>
          </p:cNvSpPr>
          <p:nvPr>
            <p:ph type="sldNum" sz="quarter" idx="12"/>
          </p:nvPr>
        </p:nvSpPr>
        <p:spPr/>
        <p:txBody>
          <a:bodyPr/>
          <a:lstStyle/>
          <a:p>
            <a:fld id="{51A0968B-E52D-48FA-AFA4-A19DF3D2143C}" type="slidenum">
              <a:rPr lang="en-US" smtClean="0"/>
              <a:pPr/>
              <a:t>‹#›</a:t>
            </a:fld>
            <a:endParaRPr lang="en-US" dirty="0"/>
          </a:p>
        </p:txBody>
      </p:sp>
      <p:pic>
        <p:nvPicPr>
          <p:cNvPr id="7" name="Picture 6"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BCC4AFA-DA1D-47CA-92A1-D6A3BD4562E2}" type="datetime1">
              <a:rPr lang="en-US" smtClean="0"/>
              <a:pPr/>
              <a:t>3/3/19</a:t>
            </a:fld>
            <a:endParaRPr lang="en-US" dirty="0"/>
          </a:p>
        </p:txBody>
      </p:sp>
      <p:sp>
        <p:nvSpPr>
          <p:cNvPr id="4" name="Slide Number Placeholder 3"/>
          <p:cNvSpPr>
            <a:spLocks noGrp="1"/>
          </p:cNvSpPr>
          <p:nvPr>
            <p:ph type="sldNum" sz="quarter" idx="12"/>
          </p:nvPr>
        </p:nvSpPr>
        <p:spPr/>
        <p:txBody>
          <a:bodyPr/>
          <a:lstStyle/>
          <a:p>
            <a:fld id="{51A0968B-E52D-48FA-AFA4-A19DF3D2143C}" type="slidenum">
              <a:rPr lang="en-US" smtClean="0"/>
              <a:pPr/>
              <a:t>‹#›</a:t>
            </a:fld>
            <a:endParaRPr lang="en-US" dirty="0"/>
          </a:p>
        </p:txBody>
      </p:sp>
      <p:pic>
        <p:nvPicPr>
          <p:cNvPr id="6" name="Picture 5"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AA749E7-A4B4-4986-9A9A-A190CE27C087}"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C71DD62-2D18-425B-BB00-FED8815D80D5}" type="datetime1">
              <a:rPr lang="en-US" smtClean="0"/>
              <a:pPr/>
              <a:t>3/3/19</a:t>
            </a:fld>
            <a:endParaRPr lang="en-US" dirty="0"/>
          </a:p>
        </p:txBody>
      </p:sp>
      <p:sp>
        <p:nvSpPr>
          <p:cNvPr id="7" name="Slide Number Placeholder 6"/>
          <p:cNvSpPr>
            <a:spLocks noGrp="1"/>
          </p:cNvSpPr>
          <p:nvPr>
            <p:ph type="sldNum" sz="quarter" idx="12"/>
          </p:nvPr>
        </p:nvSpPr>
        <p:spPr/>
        <p:txBody>
          <a:bodyPr/>
          <a:lstStyle/>
          <a:p>
            <a:fld id="{51A0968B-E52D-48FA-AFA4-A19DF3D2143C}" type="slidenum">
              <a:rPr lang="en-US" smtClean="0"/>
              <a:pPr/>
              <a:t>‹#›</a:t>
            </a:fld>
            <a:endParaRPr lang="en-US" dirty="0"/>
          </a:p>
        </p:txBody>
      </p:sp>
      <p:pic>
        <p:nvPicPr>
          <p:cNvPr id="9" name="Picture 8"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492240"/>
            <a:ext cx="2133600" cy="320040"/>
          </a:xfrm>
          <a:prstGeom prst="rect">
            <a:avLst/>
          </a:prstGeom>
        </p:spPr>
        <p:txBody>
          <a:bodyPr vert="horz" lIns="91440" tIns="45720" rIns="91440" bIns="45720" rtlCol="0" anchor="ctr"/>
          <a:lstStyle>
            <a:lvl1pPr algn="r">
              <a:defRPr sz="1100">
                <a:solidFill>
                  <a:schemeClr val="tx1">
                    <a:tint val="75000"/>
                  </a:schemeClr>
                </a:solidFill>
                <a:latin typeface="+mj-lt"/>
              </a:defRPr>
            </a:lvl1pPr>
          </a:lstStyle>
          <a:p>
            <a:fld id="{51A0968B-E52D-48FA-AFA4-A19DF3D2143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5.png"/><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86200"/>
            <a:ext cx="7391400" cy="685800"/>
          </a:xfrm>
        </p:spPr>
        <p:txBody>
          <a:bodyPr/>
          <a:lstStyle/>
          <a:p>
            <a:r>
              <a:rPr lang="en-US" dirty="0">
                <a:solidFill>
                  <a:srgbClr val="00446A"/>
                </a:solidFill>
              </a:rPr>
              <a:t>Using Personal Stories to Talk About Issues</a:t>
            </a:r>
          </a:p>
        </p:txBody>
      </p:sp>
      <p:sp>
        <p:nvSpPr>
          <p:cNvPr id="3" name="Text Placeholder 2"/>
          <p:cNvSpPr>
            <a:spLocks noGrp="1"/>
          </p:cNvSpPr>
          <p:nvPr>
            <p:ph type="body" sz="quarter" idx="10"/>
          </p:nvPr>
        </p:nvSpPr>
        <p:spPr>
          <a:xfrm>
            <a:off x="0" y="4876800"/>
            <a:ext cx="9144000" cy="1219200"/>
          </a:xfrm>
        </p:spPr>
        <p:txBody>
          <a:bodyPr>
            <a:normAutofit/>
          </a:bodyPr>
          <a:lstStyle/>
          <a:p>
            <a:r>
              <a:rPr lang="en-US" dirty="0">
                <a:solidFill>
                  <a:schemeClr val="tx2">
                    <a:lumMod val="60000"/>
                    <a:lumOff val="40000"/>
                  </a:schemeClr>
                </a:solidFill>
              </a:rPr>
              <a:t>Trainer, Role</a:t>
            </a:r>
          </a:p>
          <a:p>
            <a:r>
              <a:rPr lang="en-US" dirty="0">
                <a:solidFill>
                  <a:schemeClr val="tx2">
                    <a:lumMod val="60000"/>
                    <a:lumOff val="40000"/>
                  </a:schemeClr>
                </a:solidFill>
              </a:rPr>
              <a:t>@TwitterHandle</a:t>
            </a:r>
          </a:p>
        </p:txBody>
      </p:sp>
      <p:pic>
        <p:nvPicPr>
          <p:cNvPr id="4" name="Picture 3"/>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9372600" y="914400"/>
            <a:ext cx="607476" cy="4471524"/>
          </a:xfrm>
          <a:prstGeom prst="rect">
            <a:avLst/>
          </a:prstGeom>
        </p:spPr>
      </p:pic>
      <p:pic>
        <p:nvPicPr>
          <p:cNvPr id="5" name="Picture 4" descr="A drawing of a face&#10;&#10;Description automatically generated">
            <a:extLst>
              <a:ext uri="{FF2B5EF4-FFF2-40B4-BE49-F238E27FC236}">
                <a16:creationId xmlns:a16="http://schemas.microsoft.com/office/drawing/2014/main" id="{3FAEB4EF-157A-B943-9167-379690FFAC83}"/>
              </a:ext>
            </a:extLst>
          </p:cNvPr>
          <p:cNvPicPr>
            <a:picLocks noChangeAspect="1"/>
          </p:cNvPicPr>
          <p:nvPr/>
        </p:nvPicPr>
        <p:blipFill>
          <a:blip r:embed="rId4"/>
          <a:stretch>
            <a:fillRect/>
          </a:stretch>
        </p:blipFill>
        <p:spPr>
          <a:xfrm>
            <a:off x="304800" y="5791200"/>
            <a:ext cx="1219200" cy="419100"/>
          </a:xfrm>
          <a:prstGeom prst="rect">
            <a:avLst/>
          </a:prstGeom>
        </p:spPr>
      </p:pic>
    </p:spTree>
    <p:extLst>
      <p:ext uri="{BB962C8B-B14F-4D97-AF65-F5344CB8AC3E}">
        <p14:creationId xmlns:p14="http://schemas.microsoft.com/office/powerpoint/2010/main" val="118385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10</a:t>
            </a:fld>
            <a:endParaRPr lang="en-US" dirty="0">
              <a:ea typeface="ＭＳ Ｐゴシック" pitchFamily="-72" charset="-128"/>
              <a:cs typeface="ＭＳ Ｐゴシック" pitchFamily="-72"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3489550"/>
            <a:ext cx="2304785" cy="2666820"/>
          </a:xfrm>
          <a:prstGeom prst="rect">
            <a:avLst/>
          </a:prstGeom>
        </p:spPr>
      </p:pic>
      <p:sp>
        <p:nvSpPr>
          <p:cNvPr id="8" name="Title 1"/>
          <p:cNvSpPr>
            <a:spLocks noGrp="1"/>
          </p:cNvSpPr>
          <p:nvPr>
            <p:ph type="title"/>
          </p:nvPr>
        </p:nvSpPr>
        <p:spPr>
          <a:xfrm>
            <a:off x="76200" y="0"/>
            <a:ext cx="8229600" cy="1143000"/>
          </a:xfrm>
        </p:spPr>
        <p:txBody>
          <a:bodyPr>
            <a:normAutofit/>
          </a:bodyPr>
          <a:lstStyle/>
          <a:p>
            <a:r>
              <a:rPr lang="en-US" sz="3000" dirty="0"/>
              <a:t>Agenda For This Session</a:t>
            </a:r>
          </a:p>
        </p:txBody>
      </p:sp>
      <p:sp>
        <p:nvSpPr>
          <p:cNvPr id="10" name="TextBox 9"/>
          <p:cNvSpPr txBox="1"/>
          <p:nvPr/>
        </p:nvSpPr>
        <p:spPr>
          <a:xfrm>
            <a:off x="677144" y="1631419"/>
            <a:ext cx="7704856" cy="4403770"/>
          </a:xfrm>
          <a:prstGeom prst="rect">
            <a:avLst/>
          </a:prstGeom>
          <a:noFill/>
        </p:spPr>
        <p:txBody>
          <a:bodyPr wrap="square" rtlCol="0">
            <a:spAutoFit/>
          </a:bodyPr>
          <a:lstStyle/>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Why is talking about issues effectively important?</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Right Approach for the Right Audience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Ingredients of an Effective Conversation</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Breakout Practice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Conversations that match the Medium</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Debrief and Closing</a:t>
            </a:r>
          </a:p>
        </p:txBody>
      </p:sp>
    </p:spTree>
    <p:extLst>
      <p:ext uri="{BB962C8B-B14F-4D97-AF65-F5344CB8AC3E}">
        <p14:creationId xmlns:p14="http://schemas.microsoft.com/office/powerpoint/2010/main" val="1162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10">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11</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The 4-part conversation framework</a:t>
            </a:r>
          </a:p>
        </p:txBody>
      </p:sp>
      <p:sp>
        <p:nvSpPr>
          <p:cNvPr id="14" name="Rectangle 13"/>
          <p:cNvSpPr/>
          <p:nvPr/>
        </p:nvSpPr>
        <p:spPr>
          <a:xfrm>
            <a:off x="1219200" y="1493329"/>
            <a:ext cx="7471729" cy="4616648"/>
          </a:xfrm>
          <a:prstGeom prst="rect">
            <a:avLst/>
          </a:prstGeom>
        </p:spPr>
        <p:txBody>
          <a:bodyPr wrap="square">
            <a:spAutoFit/>
          </a:bodyPr>
          <a:lstStyle/>
          <a:p>
            <a:pPr lvl="0">
              <a:spcAft>
                <a:spcPts val="1200"/>
              </a:spcAft>
            </a:pPr>
            <a:r>
              <a:rPr lang="en-US" sz="2400" b="1" i="1" u="sng" dirty="0">
                <a:solidFill>
                  <a:srgbClr val="094163"/>
                </a:solidFill>
                <a:latin typeface="Calibri"/>
                <a:cs typeface="Calibri"/>
              </a:rPr>
              <a:t>Acknowledge and Relate:</a:t>
            </a:r>
            <a:r>
              <a:rPr lang="en-US" sz="2400" dirty="0">
                <a:solidFill>
                  <a:srgbClr val="094163"/>
                </a:solidFill>
                <a:latin typeface="Calibri"/>
                <a:cs typeface="Calibri"/>
              </a:rPr>
              <a:t> Acknowledge the problem our nation faces and relate it to your audience. Others will define the problem differently to persuade the public that their solution is best for the country.</a:t>
            </a:r>
          </a:p>
          <a:p>
            <a:pPr lvl="0">
              <a:spcAft>
                <a:spcPts val="1200"/>
              </a:spcAft>
            </a:pPr>
            <a:r>
              <a:rPr lang="en-US" sz="2400" b="1" i="1" u="sng" dirty="0">
                <a:solidFill>
                  <a:srgbClr val="094163"/>
                </a:solidFill>
                <a:latin typeface="Calibri"/>
                <a:cs typeface="Calibri"/>
              </a:rPr>
              <a:t>Values</a:t>
            </a:r>
            <a:r>
              <a:rPr lang="en-US" sz="2400" dirty="0">
                <a:solidFill>
                  <a:srgbClr val="094163"/>
                </a:solidFill>
                <a:latin typeface="Calibri"/>
                <a:cs typeface="Calibri"/>
              </a:rPr>
              <a:t>: Bring the conversation to the </a:t>
            </a:r>
            <a:r>
              <a:rPr lang="en-US" sz="2400" i="1" dirty="0">
                <a:solidFill>
                  <a:srgbClr val="094163"/>
                </a:solidFill>
                <a:latin typeface="Calibri"/>
                <a:cs typeface="Calibri"/>
              </a:rPr>
              <a:t>value</a:t>
            </a:r>
            <a:r>
              <a:rPr lang="en-US" sz="2400" dirty="0">
                <a:solidFill>
                  <a:srgbClr val="094163"/>
                </a:solidFill>
                <a:latin typeface="Calibri"/>
                <a:cs typeface="Calibri"/>
              </a:rPr>
              <a:t> that you share with the audience, and connect that value back to the issue.</a:t>
            </a:r>
          </a:p>
          <a:p>
            <a:pPr lvl="0">
              <a:spcAft>
                <a:spcPts val="1200"/>
              </a:spcAft>
            </a:pPr>
            <a:r>
              <a:rPr lang="en-US" sz="2400" b="1" i="1" u="sng" dirty="0">
                <a:solidFill>
                  <a:srgbClr val="094163"/>
                </a:solidFill>
                <a:latin typeface="Calibri"/>
                <a:cs typeface="Calibri"/>
              </a:rPr>
              <a:t>Pivot to Supporting Arguments</a:t>
            </a:r>
            <a:r>
              <a:rPr lang="en-US" sz="2400" dirty="0">
                <a:solidFill>
                  <a:srgbClr val="094163"/>
                </a:solidFill>
                <a:latin typeface="Calibri"/>
                <a:cs typeface="Calibri"/>
              </a:rPr>
              <a:t>: Pivot to key facts or arguments in support of the values you laid out. </a:t>
            </a:r>
          </a:p>
          <a:p>
            <a:pPr lvl="0"/>
            <a:r>
              <a:rPr lang="en-US" sz="2400" b="1" i="1" u="sng" dirty="0">
                <a:solidFill>
                  <a:srgbClr val="094163"/>
                </a:solidFill>
                <a:latin typeface="Calibri"/>
                <a:cs typeface="Calibri"/>
              </a:rPr>
              <a:t>Contrast</a:t>
            </a:r>
            <a:r>
              <a:rPr lang="en-US" sz="2400" dirty="0">
                <a:solidFill>
                  <a:srgbClr val="094163"/>
                </a:solidFill>
                <a:latin typeface="Calibri"/>
                <a:cs typeface="Calibri"/>
              </a:rPr>
              <a:t>:  Draw the appropriate </a:t>
            </a:r>
            <a:r>
              <a:rPr lang="en-US" sz="2400" i="1" dirty="0">
                <a:solidFill>
                  <a:srgbClr val="094163"/>
                </a:solidFill>
                <a:latin typeface="Calibri"/>
                <a:cs typeface="Calibri"/>
              </a:rPr>
              <a:t>contrast</a:t>
            </a:r>
            <a:r>
              <a:rPr lang="en-US" sz="2400" dirty="0">
                <a:solidFill>
                  <a:srgbClr val="094163"/>
                </a:solidFill>
                <a:latin typeface="Calibri"/>
                <a:cs typeface="Calibri"/>
              </a:rPr>
              <a:t> with the status quo. What will happen if we don’t make change?</a:t>
            </a:r>
          </a:p>
        </p:txBody>
      </p:sp>
      <p:sp>
        <p:nvSpPr>
          <p:cNvPr id="7" name="Up-Down Arrow 6"/>
          <p:cNvSpPr/>
          <p:nvPr/>
        </p:nvSpPr>
        <p:spPr>
          <a:xfrm>
            <a:off x="246529" y="1505221"/>
            <a:ext cx="914400" cy="4592864"/>
          </a:xfrm>
          <a:prstGeom prst="upDownArrow">
            <a:avLst/>
          </a:prstGeom>
          <a:solidFill>
            <a:srgbClr val="185D9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latin typeface="Calibri" pitchFamily="34" charset="0"/>
                <a:cs typeface="Calibri" pitchFamily="34" charset="0"/>
              </a:rPr>
              <a:t>PROBE</a:t>
            </a:r>
          </a:p>
        </p:txBody>
      </p:sp>
    </p:spTree>
    <p:extLst>
      <p:ext uri="{BB962C8B-B14F-4D97-AF65-F5344CB8AC3E}">
        <p14:creationId xmlns:p14="http://schemas.microsoft.com/office/powerpoint/2010/main" val="5219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12</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What it Looks Like With CIR</a:t>
            </a:r>
          </a:p>
        </p:txBody>
      </p:sp>
      <p:sp>
        <p:nvSpPr>
          <p:cNvPr id="5" name="Rectangle 4"/>
          <p:cNvSpPr/>
          <p:nvPr/>
        </p:nvSpPr>
        <p:spPr>
          <a:xfrm>
            <a:off x="1219200" y="1493329"/>
            <a:ext cx="7471729" cy="4708981"/>
          </a:xfrm>
          <a:prstGeom prst="rect">
            <a:avLst/>
          </a:prstGeom>
        </p:spPr>
        <p:txBody>
          <a:bodyPr wrap="square">
            <a:spAutoFit/>
          </a:bodyPr>
          <a:lstStyle/>
          <a:p>
            <a:pPr lvl="0">
              <a:spcAft>
                <a:spcPts val="1200"/>
              </a:spcAft>
            </a:pPr>
            <a:r>
              <a:rPr lang="en-US" sz="2400" b="1" i="1" u="sng" dirty="0">
                <a:solidFill>
                  <a:srgbClr val="094163"/>
                </a:solidFill>
                <a:latin typeface="Calibri"/>
                <a:cs typeface="Calibri"/>
              </a:rPr>
              <a:t>Acknowledge and Relate:</a:t>
            </a:r>
            <a:r>
              <a:rPr lang="en-US" sz="2400" dirty="0">
                <a:solidFill>
                  <a:srgbClr val="094163"/>
                </a:solidFill>
                <a:latin typeface="Calibri"/>
                <a:cs typeface="Calibri"/>
              </a:rPr>
              <a:t> </a:t>
            </a: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“The time to act on immigration reform is now”</a:t>
            </a: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“America’s immigration system is broken. Too many employers game the system by hiring undocumented workers.”</a:t>
            </a: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“There are 11 million people living outside the current system”</a:t>
            </a:r>
          </a:p>
        </p:txBody>
      </p:sp>
    </p:spTree>
    <p:extLst>
      <p:ext uri="{BB962C8B-B14F-4D97-AF65-F5344CB8AC3E}">
        <p14:creationId xmlns:p14="http://schemas.microsoft.com/office/powerpoint/2010/main" val="223983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13</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What it Looks Like With CIR</a:t>
            </a:r>
          </a:p>
        </p:txBody>
      </p:sp>
      <p:sp>
        <p:nvSpPr>
          <p:cNvPr id="5" name="Rectangle 4"/>
          <p:cNvSpPr/>
          <p:nvPr/>
        </p:nvSpPr>
        <p:spPr>
          <a:xfrm>
            <a:off x="1219200" y="1493329"/>
            <a:ext cx="7471729" cy="4031873"/>
          </a:xfrm>
          <a:prstGeom prst="rect">
            <a:avLst/>
          </a:prstGeom>
        </p:spPr>
        <p:txBody>
          <a:bodyPr wrap="square">
            <a:spAutoFit/>
          </a:bodyPr>
          <a:lstStyle/>
          <a:p>
            <a:pPr lvl="0">
              <a:spcAft>
                <a:spcPts val="1200"/>
              </a:spcAft>
            </a:pPr>
            <a:r>
              <a:rPr lang="en-US" sz="2400" b="1" i="1" u="sng" dirty="0">
                <a:solidFill>
                  <a:srgbClr val="094163"/>
                </a:solidFill>
                <a:latin typeface="Calibri"/>
                <a:cs typeface="Calibri"/>
              </a:rPr>
              <a:t>Values</a:t>
            </a:r>
            <a:r>
              <a:rPr lang="en-US" sz="2400" dirty="0">
                <a:solidFill>
                  <a:srgbClr val="094163"/>
                </a:solidFill>
                <a:latin typeface="Calibri"/>
                <a:cs typeface="Calibri"/>
              </a:rPr>
              <a:t>: </a:t>
            </a: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“We are </a:t>
            </a:r>
            <a:r>
              <a:rPr lang="en-US" sz="2400" b="1" i="1" dirty="0">
                <a:solidFill>
                  <a:srgbClr val="094163"/>
                </a:solidFill>
                <a:latin typeface="Calibri"/>
                <a:cs typeface="Calibri"/>
              </a:rPr>
              <a:t>a nation of immigrants </a:t>
            </a:r>
            <a:r>
              <a:rPr lang="en-US" sz="2400" dirty="0">
                <a:solidFill>
                  <a:srgbClr val="094163"/>
                </a:solidFill>
                <a:latin typeface="Calibri"/>
                <a:cs typeface="Calibri"/>
              </a:rPr>
              <a:t>and of </a:t>
            </a:r>
            <a:r>
              <a:rPr lang="en-US" sz="2400" b="1" i="1" dirty="0">
                <a:solidFill>
                  <a:srgbClr val="094163"/>
                </a:solidFill>
                <a:latin typeface="Calibri"/>
                <a:cs typeface="Calibri"/>
              </a:rPr>
              <a:t>laws</a:t>
            </a:r>
            <a:r>
              <a:rPr lang="en-US" sz="2400" dirty="0">
                <a:solidFill>
                  <a:srgbClr val="094163"/>
                </a:solidFill>
                <a:latin typeface="Calibri"/>
                <a:cs typeface="Calibri"/>
              </a:rPr>
              <a:t>, and we are </a:t>
            </a:r>
            <a:r>
              <a:rPr lang="en-US" sz="2400" b="1" i="1" dirty="0">
                <a:solidFill>
                  <a:srgbClr val="094163"/>
                </a:solidFill>
                <a:latin typeface="Calibri"/>
                <a:cs typeface="Calibri"/>
              </a:rPr>
              <a:t>stronger</a:t>
            </a:r>
            <a:r>
              <a:rPr lang="en-US" sz="2400" dirty="0">
                <a:solidFill>
                  <a:srgbClr val="094163"/>
                </a:solidFill>
                <a:latin typeface="Calibri"/>
                <a:cs typeface="Calibri"/>
              </a:rPr>
              <a:t> because of the </a:t>
            </a:r>
            <a:r>
              <a:rPr lang="en-US" sz="2400" b="1" i="1" dirty="0">
                <a:solidFill>
                  <a:srgbClr val="094163"/>
                </a:solidFill>
                <a:latin typeface="Calibri"/>
                <a:cs typeface="Calibri"/>
              </a:rPr>
              <a:t>promise</a:t>
            </a:r>
            <a:r>
              <a:rPr lang="en-US" sz="2400" dirty="0">
                <a:solidFill>
                  <a:srgbClr val="094163"/>
                </a:solidFill>
                <a:latin typeface="Calibri"/>
                <a:cs typeface="Calibri"/>
              </a:rPr>
              <a:t> we see in everyone from across the world.”</a:t>
            </a: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“Together we can build a </a:t>
            </a:r>
            <a:r>
              <a:rPr lang="en-US" sz="2400" b="1" i="1" dirty="0">
                <a:solidFill>
                  <a:srgbClr val="094163"/>
                </a:solidFill>
                <a:latin typeface="Calibri"/>
                <a:cs typeface="Calibri"/>
              </a:rPr>
              <a:t>fair</a:t>
            </a:r>
            <a:r>
              <a:rPr lang="en-US" sz="2400" i="1" dirty="0">
                <a:solidFill>
                  <a:srgbClr val="094163"/>
                </a:solidFill>
                <a:latin typeface="Calibri"/>
                <a:cs typeface="Calibri"/>
              </a:rPr>
              <a:t>, </a:t>
            </a:r>
            <a:r>
              <a:rPr lang="en-US" sz="2400" b="1" i="1" dirty="0">
                <a:solidFill>
                  <a:srgbClr val="094163"/>
                </a:solidFill>
                <a:latin typeface="Calibri"/>
                <a:cs typeface="Calibri"/>
              </a:rPr>
              <a:t>effective</a:t>
            </a:r>
            <a:r>
              <a:rPr lang="en-US" sz="2400" i="1" dirty="0">
                <a:solidFill>
                  <a:srgbClr val="094163"/>
                </a:solidFill>
                <a:latin typeface="Calibri"/>
                <a:cs typeface="Calibri"/>
              </a:rPr>
              <a:t> </a:t>
            </a:r>
            <a:r>
              <a:rPr lang="en-US" sz="2400" dirty="0">
                <a:solidFill>
                  <a:srgbClr val="094163"/>
                </a:solidFill>
                <a:latin typeface="Calibri"/>
                <a:cs typeface="Calibri"/>
              </a:rPr>
              <a:t>and </a:t>
            </a:r>
            <a:r>
              <a:rPr lang="en-US" sz="2400" b="1" i="1" dirty="0">
                <a:solidFill>
                  <a:srgbClr val="094163"/>
                </a:solidFill>
                <a:latin typeface="Calibri"/>
                <a:cs typeface="Calibri"/>
              </a:rPr>
              <a:t>commonsense</a:t>
            </a:r>
            <a:r>
              <a:rPr lang="en-US" sz="2400" dirty="0">
                <a:solidFill>
                  <a:srgbClr val="094163"/>
                </a:solidFill>
                <a:latin typeface="Calibri"/>
                <a:cs typeface="Calibri"/>
              </a:rPr>
              <a:t> immigration system that lives up to our heritage as a nation of laws and a nation of immigrants.”</a:t>
            </a:r>
          </a:p>
        </p:txBody>
      </p:sp>
    </p:spTree>
    <p:extLst>
      <p:ext uri="{BB962C8B-B14F-4D97-AF65-F5344CB8AC3E}">
        <p14:creationId xmlns:p14="http://schemas.microsoft.com/office/powerpoint/2010/main" val="125011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14</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What it Looks Like With CIR</a:t>
            </a:r>
          </a:p>
        </p:txBody>
      </p:sp>
      <p:sp>
        <p:nvSpPr>
          <p:cNvPr id="5" name="Rectangle 4"/>
          <p:cNvSpPr/>
          <p:nvPr/>
        </p:nvSpPr>
        <p:spPr>
          <a:xfrm>
            <a:off x="533400" y="1371600"/>
            <a:ext cx="7924800" cy="5509199"/>
          </a:xfrm>
          <a:prstGeom prst="rect">
            <a:avLst/>
          </a:prstGeom>
        </p:spPr>
        <p:txBody>
          <a:bodyPr wrap="square">
            <a:spAutoFit/>
          </a:bodyPr>
          <a:lstStyle/>
          <a:p>
            <a:pPr lvl="0">
              <a:spcAft>
                <a:spcPts val="1200"/>
              </a:spcAft>
            </a:pPr>
            <a:r>
              <a:rPr lang="en-US" sz="2400" b="1" i="1" u="sng" dirty="0">
                <a:solidFill>
                  <a:srgbClr val="094163"/>
                </a:solidFill>
                <a:latin typeface="Calibri"/>
                <a:cs typeface="Calibri"/>
              </a:rPr>
              <a:t>Pivot to Supporting Arguments</a:t>
            </a:r>
            <a:r>
              <a:rPr lang="en-US" sz="2400" dirty="0">
                <a:solidFill>
                  <a:srgbClr val="094163"/>
                </a:solidFill>
                <a:latin typeface="Calibri"/>
                <a:cs typeface="Calibri"/>
              </a:rPr>
              <a:t>: </a:t>
            </a:r>
          </a:p>
          <a:p>
            <a:pPr lvl="0">
              <a:spcAft>
                <a:spcPts val="1200"/>
              </a:spcAft>
            </a:pPr>
            <a:r>
              <a:rPr lang="en-US" sz="2400" dirty="0">
                <a:solidFill>
                  <a:srgbClr val="094163"/>
                </a:solidFill>
                <a:latin typeface="Calibri"/>
                <a:cs typeface="Calibri"/>
              </a:rPr>
              <a:t>“Reforming America’s legal immigration system will strengthen our economy and allow us to maintain our competitive edge.”</a:t>
            </a:r>
          </a:p>
          <a:p>
            <a:pPr lvl="0">
              <a:spcAft>
                <a:spcPts val="1200"/>
              </a:spcAft>
            </a:pPr>
            <a:r>
              <a:rPr lang="en-US" sz="2400" dirty="0">
                <a:solidFill>
                  <a:srgbClr val="094163"/>
                </a:solidFill>
                <a:latin typeface="Calibri"/>
                <a:cs typeface="Calibri"/>
              </a:rPr>
              <a:t>“Immigrants are twice as likely to start businesses as native-born Americans, and statistics show that most job growth comes from small businesses.”</a:t>
            </a:r>
          </a:p>
          <a:p>
            <a:pPr lvl="0">
              <a:spcAft>
                <a:spcPts val="1200"/>
              </a:spcAft>
            </a:pPr>
            <a:r>
              <a:rPr lang="en-US" sz="2400" dirty="0">
                <a:solidFill>
                  <a:srgbClr val="094163"/>
                </a:solidFill>
                <a:latin typeface="Calibri"/>
                <a:cs typeface="Calibri"/>
              </a:rPr>
              <a:t>“Granting undocumented immigrants immediate citizenship would add $1.4 trillion to economic growth, increase tax revenues by $184 billion and create 203,000 jobs over the next decade, according to a new study from the Center for American Progress.”</a:t>
            </a:r>
          </a:p>
          <a:p>
            <a:pPr lvl="0">
              <a:spcAft>
                <a:spcPts val="1200"/>
              </a:spcAft>
            </a:pPr>
            <a:endParaRPr lang="en-US" sz="2400" dirty="0">
              <a:solidFill>
                <a:srgbClr val="094163"/>
              </a:solidFill>
              <a:latin typeface="Calibri"/>
              <a:cs typeface="Calibri"/>
            </a:endParaRPr>
          </a:p>
        </p:txBody>
      </p:sp>
    </p:spTree>
    <p:extLst>
      <p:ext uri="{BB962C8B-B14F-4D97-AF65-F5344CB8AC3E}">
        <p14:creationId xmlns:p14="http://schemas.microsoft.com/office/powerpoint/2010/main" val="386978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15</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What it Looks Like With CIR</a:t>
            </a:r>
          </a:p>
        </p:txBody>
      </p:sp>
      <p:sp>
        <p:nvSpPr>
          <p:cNvPr id="5" name="Rectangle 4"/>
          <p:cNvSpPr/>
          <p:nvPr/>
        </p:nvSpPr>
        <p:spPr>
          <a:xfrm>
            <a:off x="759935" y="1981200"/>
            <a:ext cx="7471729" cy="2769989"/>
          </a:xfrm>
          <a:prstGeom prst="rect">
            <a:avLst/>
          </a:prstGeom>
        </p:spPr>
        <p:txBody>
          <a:bodyPr wrap="square">
            <a:spAutoFit/>
          </a:bodyPr>
          <a:lstStyle/>
          <a:p>
            <a:pPr lvl="0">
              <a:spcAft>
                <a:spcPts val="1200"/>
              </a:spcAft>
            </a:pPr>
            <a:r>
              <a:rPr lang="en-US" sz="2400" b="1" i="1" u="sng" dirty="0">
                <a:solidFill>
                  <a:srgbClr val="094163"/>
                </a:solidFill>
                <a:latin typeface="Calibri"/>
                <a:cs typeface="Calibri"/>
              </a:rPr>
              <a:t>Contrast</a:t>
            </a:r>
            <a:r>
              <a:rPr lang="en-US" sz="2400" dirty="0">
                <a:solidFill>
                  <a:srgbClr val="094163"/>
                </a:solidFill>
                <a:latin typeface="Calibri"/>
                <a:cs typeface="Calibri"/>
              </a:rPr>
              <a:t>:  </a:t>
            </a:r>
          </a:p>
          <a:p>
            <a:pPr lvl="0">
              <a:spcAft>
                <a:spcPts val="1200"/>
              </a:spcAft>
            </a:pPr>
            <a:endParaRPr lang="en-US" sz="2400" dirty="0">
              <a:solidFill>
                <a:srgbClr val="094163"/>
              </a:solidFill>
              <a:latin typeface="Calibri"/>
              <a:cs typeface="Calibri"/>
            </a:endParaRPr>
          </a:p>
          <a:p>
            <a:pPr lvl="0">
              <a:spcAft>
                <a:spcPts val="1200"/>
              </a:spcAft>
            </a:pPr>
            <a:endParaRPr lang="en-US" sz="2400" dirty="0">
              <a:solidFill>
                <a:srgbClr val="094163"/>
              </a:solidFill>
              <a:latin typeface="Calibri"/>
              <a:cs typeface="Calibri"/>
            </a:endParaRPr>
          </a:p>
          <a:p>
            <a:pPr lvl="0">
              <a:spcAft>
                <a:spcPts val="1200"/>
              </a:spcAft>
            </a:pPr>
            <a:r>
              <a:rPr lang="en-US" sz="2400" dirty="0">
                <a:solidFill>
                  <a:srgbClr val="094163"/>
                </a:solidFill>
                <a:latin typeface="Calibri"/>
                <a:cs typeface="Calibri"/>
              </a:rPr>
              <a:t>“If we don’t act, our economy will continue to take a hit while millions of people live in the shadows and unscrupulous businesses game the system.”</a:t>
            </a:r>
          </a:p>
        </p:txBody>
      </p:sp>
    </p:spTree>
    <p:extLst>
      <p:ext uri="{BB962C8B-B14F-4D97-AF65-F5344CB8AC3E}">
        <p14:creationId xmlns:p14="http://schemas.microsoft.com/office/powerpoint/2010/main" val="23036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16</a:t>
            </a:fld>
            <a:endParaRPr lang="en-US" dirty="0"/>
          </a:p>
        </p:txBody>
      </p:sp>
      <p:sp>
        <p:nvSpPr>
          <p:cNvPr id="14" name="Rectangle 13"/>
          <p:cNvSpPr/>
          <p:nvPr/>
        </p:nvSpPr>
        <p:spPr>
          <a:xfrm>
            <a:off x="592436" y="1828800"/>
            <a:ext cx="7941964" cy="768096"/>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eaLnBrk="0" fontAlgn="base" hangingPunct="0">
              <a:spcAft>
                <a:spcPct val="0"/>
              </a:spcAft>
              <a:defRPr/>
            </a:pPr>
            <a:r>
              <a:rPr lang="en-US" sz="2400" dirty="0">
                <a:solidFill>
                  <a:srgbClr val="00446A"/>
                </a:solidFill>
              </a:rPr>
              <a:t>Stick to deeply held moral values (fairness, equality, prosperity, etc.)</a:t>
            </a:r>
          </a:p>
        </p:txBody>
      </p:sp>
      <p:sp>
        <p:nvSpPr>
          <p:cNvPr id="16" name="Rectangle 15"/>
          <p:cNvSpPr/>
          <p:nvPr/>
        </p:nvSpPr>
        <p:spPr>
          <a:xfrm>
            <a:off x="592436" y="5251704"/>
            <a:ext cx="7941964" cy="768096"/>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eaLnBrk="0" fontAlgn="base" hangingPunct="0">
              <a:spcAft>
                <a:spcPct val="0"/>
              </a:spcAft>
              <a:tabLst>
                <a:tab pos="0" algn="l"/>
              </a:tabLst>
              <a:defRPr/>
            </a:pPr>
            <a:r>
              <a:rPr lang="en-US" sz="2400" dirty="0">
                <a:solidFill>
                  <a:srgbClr val="00446A"/>
                </a:solidFill>
              </a:rPr>
              <a:t>Avoid making more than 3 key arguments in any one message</a:t>
            </a:r>
          </a:p>
        </p:txBody>
      </p:sp>
      <p:sp>
        <p:nvSpPr>
          <p:cNvPr id="19" name="Rectangle 18"/>
          <p:cNvSpPr/>
          <p:nvPr/>
        </p:nvSpPr>
        <p:spPr>
          <a:xfrm>
            <a:off x="592436" y="2969768"/>
            <a:ext cx="7941964" cy="768096"/>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eaLnBrk="0" fontAlgn="base" hangingPunct="0">
              <a:spcAft>
                <a:spcPct val="0"/>
              </a:spcAft>
              <a:tabLst>
                <a:tab pos="0" algn="l"/>
              </a:tabLst>
              <a:defRPr/>
            </a:pPr>
            <a:r>
              <a:rPr lang="en-US" sz="2400" dirty="0">
                <a:solidFill>
                  <a:srgbClr val="00446A"/>
                </a:solidFill>
              </a:rPr>
              <a:t>Simplify complex issues with metaphors and visual language</a:t>
            </a:r>
          </a:p>
        </p:txBody>
      </p:sp>
      <p:sp>
        <p:nvSpPr>
          <p:cNvPr id="20" name="Rectangle 19"/>
          <p:cNvSpPr/>
          <p:nvPr/>
        </p:nvSpPr>
        <p:spPr>
          <a:xfrm>
            <a:off x="592436" y="4110736"/>
            <a:ext cx="7941964" cy="768096"/>
          </a:xfrm>
          <a:prstGeom prst="rect">
            <a:avLst/>
          </a:prstGeom>
          <a:solidFill>
            <a:schemeClr val="bg1">
              <a:lumMod val="85000"/>
            </a:schemeClr>
          </a:solidFill>
          <a:ln>
            <a:solidFill>
              <a:schemeClr val="bg1">
                <a:lumMod val="75000"/>
              </a:schemeClr>
            </a:solidFill>
          </a:ln>
          <a:effectLst/>
        </p:spPr>
        <p:style>
          <a:lnRef idx="1">
            <a:schemeClr val="dk1"/>
          </a:lnRef>
          <a:fillRef idx="2">
            <a:schemeClr val="dk1"/>
          </a:fillRef>
          <a:effectRef idx="1">
            <a:schemeClr val="dk1"/>
          </a:effectRef>
          <a:fontRef idx="minor">
            <a:schemeClr val="dk1"/>
          </a:fontRef>
        </p:style>
        <p:txBody>
          <a:bodyPr anchor="ctr"/>
          <a:lstStyle/>
          <a:p>
            <a:pPr marL="50800" eaLnBrk="0" fontAlgn="base" hangingPunct="0">
              <a:spcAft>
                <a:spcPct val="0"/>
              </a:spcAft>
              <a:tabLst>
                <a:tab pos="0" algn="l"/>
              </a:tabLst>
              <a:defRPr/>
            </a:pPr>
            <a:r>
              <a:rPr lang="en-US" sz="2400" dirty="0">
                <a:solidFill>
                  <a:srgbClr val="00446A"/>
                </a:solidFill>
              </a:rPr>
              <a:t>Define the problem </a:t>
            </a:r>
            <a:r>
              <a:rPr lang="en-US" sz="2400" b="1" dirty="0">
                <a:solidFill>
                  <a:srgbClr val="00446A"/>
                </a:solidFill>
              </a:rPr>
              <a:t>and</a:t>
            </a:r>
            <a:r>
              <a:rPr lang="en-US" sz="2400" dirty="0">
                <a:solidFill>
                  <a:srgbClr val="00446A"/>
                </a:solidFill>
              </a:rPr>
              <a:t> the solution</a:t>
            </a:r>
          </a:p>
        </p:txBody>
      </p:sp>
      <p:sp>
        <p:nvSpPr>
          <p:cNvPr id="9" name="Title 1"/>
          <p:cNvSpPr>
            <a:spLocks noGrp="1"/>
          </p:cNvSpPr>
          <p:nvPr>
            <p:ph type="title"/>
          </p:nvPr>
        </p:nvSpPr>
        <p:spPr>
          <a:xfrm>
            <a:off x="76200" y="0"/>
            <a:ext cx="8229600" cy="1143000"/>
          </a:xfrm>
        </p:spPr>
        <p:txBody>
          <a:bodyPr>
            <a:normAutofit/>
          </a:bodyPr>
          <a:lstStyle/>
          <a:p>
            <a:r>
              <a:rPr lang="en-US" sz="3000" dirty="0"/>
              <a:t>Other best practices for effective conversations</a:t>
            </a:r>
          </a:p>
        </p:txBody>
      </p:sp>
    </p:spTree>
    <p:extLst>
      <p:ext uri="{BB962C8B-B14F-4D97-AF65-F5344CB8AC3E}">
        <p14:creationId xmlns:p14="http://schemas.microsoft.com/office/powerpoint/2010/main" val="2867620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17</a:t>
            </a:fld>
            <a:endParaRPr lang="en-US" dirty="0">
              <a:ea typeface="ＭＳ Ｐゴシック" pitchFamily="-72" charset="-128"/>
              <a:cs typeface="ＭＳ Ｐゴシック" pitchFamily="-72"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7607" y="3596895"/>
            <a:ext cx="2304785" cy="2666820"/>
          </a:xfrm>
          <a:prstGeom prst="rect">
            <a:avLst/>
          </a:prstGeom>
        </p:spPr>
      </p:pic>
      <p:sp>
        <p:nvSpPr>
          <p:cNvPr id="8" name="Title 1"/>
          <p:cNvSpPr>
            <a:spLocks noGrp="1"/>
          </p:cNvSpPr>
          <p:nvPr>
            <p:ph type="title"/>
          </p:nvPr>
        </p:nvSpPr>
        <p:spPr>
          <a:xfrm>
            <a:off x="76200" y="0"/>
            <a:ext cx="8229600" cy="1143000"/>
          </a:xfrm>
        </p:spPr>
        <p:txBody>
          <a:bodyPr>
            <a:normAutofit/>
          </a:bodyPr>
          <a:lstStyle/>
          <a:p>
            <a:r>
              <a:rPr lang="en-US" sz="3000" dirty="0"/>
              <a:t>Agenda For This Session</a:t>
            </a:r>
          </a:p>
        </p:txBody>
      </p:sp>
      <p:sp>
        <p:nvSpPr>
          <p:cNvPr id="9" name="TextBox 8"/>
          <p:cNvSpPr txBox="1"/>
          <p:nvPr/>
        </p:nvSpPr>
        <p:spPr>
          <a:xfrm>
            <a:off x="677144" y="1631419"/>
            <a:ext cx="7704856" cy="4403770"/>
          </a:xfrm>
          <a:prstGeom prst="rect">
            <a:avLst/>
          </a:prstGeom>
          <a:noFill/>
        </p:spPr>
        <p:txBody>
          <a:bodyPr wrap="square" rtlCol="0">
            <a:spAutoFit/>
          </a:bodyPr>
          <a:lstStyle/>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Why is talking about issues effectively important?</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Right Approach for the Right Audience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Ingredients of an Effective Conversation</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Breakout Practice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Conversations that match the Medium</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Debrief and Closing</a:t>
            </a:r>
          </a:p>
        </p:txBody>
      </p:sp>
    </p:spTree>
    <p:extLst>
      <p:ext uri="{BB962C8B-B14F-4D97-AF65-F5344CB8AC3E}">
        <p14:creationId xmlns:p14="http://schemas.microsoft.com/office/powerpoint/2010/main" val="167750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18</a:t>
            </a:fld>
            <a:endParaRPr lang="en-US" dirty="0">
              <a:ea typeface="ＭＳ Ｐゴシック" pitchFamily="-72" charset="-128"/>
              <a:cs typeface="ＭＳ Ｐゴシック" pitchFamily="-72" charset="-128"/>
            </a:endParaRPr>
          </a:p>
        </p:txBody>
      </p:sp>
      <p:sp>
        <p:nvSpPr>
          <p:cNvPr id="2" name="TextBox 1"/>
          <p:cNvSpPr txBox="1"/>
          <p:nvPr/>
        </p:nvSpPr>
        <p:spPr>
          <a:xfrm>
            <a:off x="609600" y="1568708"/>
            <a:ext cx="4114800" cy="4832092"/>
          </a:xfrm>
          <a:prstGeom prst="rect">
            <a:avLst/>
          </a:prstGeom>
          <a:noFill/>
        </p:spPr>
        <p:txBody>
          <a:bodyPr wrap="square" rtlCol="0">
            <a:spAutoFit/>
          </a:bodyPr>
          <a:lstStyle/>
          <a:p>
            <a:pPr marL="0" lvl="2">
              <a:spcBef>
                <a:spcPts val="1200"/>
              </a:spcBef>
            </a:pPr>
            <a:r>
              <a:rPr lang="en-US" sz="2400" b="1" dirty="0">
                <a:solidFill>
                  <a:schemeClr val="tx2"/>
                </a:solidFill>
                <a:cs typeface="Calibri"/>
              </a:rPr>
              <a:t>A:</a:t>
            </a:r>
            <a:r>
              <a:rPr lang="en-US" sz="2400" dirty="0">
                <a:solidFill>
                  <a:schemeClr val="tx2"/>
                </a:solidFill>
                <a:cs typeface="Calibri"/>
              </a:rPr>
              <a:t> </a:t>
            </a:r>
            <a:r>
              <a:rPr lang="en-US" sz="2400" dirty="0">
                <a:solidFill>
                  <a:schemeClr val="tx2"/>
                </a:solidFill>
              </a:rPr>
              <a:t>You’re speaking at a community information session about the ACA, and a few attendees are fearful of costs skyrocketing under the law.</a:t>
            </a:r>
          </a:p>
          <a:p>
            <a:pPr marL="0" lvl="2">
              <a:spcBef>
                <a:spcPts val="1200"/>
              </a:spcBef>
            </a:pPr>
            <a:endParaRPr lang="en-US" sz="2400" dirty="0">
              <a:solidFill>
                <a:schemeClr val="tx2"/>
              </a:solidFill>
            </a:endParaRPr>
          </a:p>
          <a:p>
            <a:pPr marL="0" lvl="2">
              <a:spcBef>
                <a:spcPts val="1200"/>
              </a:spcBef>
            </a:pPr>
            <a:r>
              <a:rPr lang="en-US" sz="2400" b="1" dirty="0">
                <a:solidFill>
                  <a:schemeClr val="tx2"/>
                </a:solidFill>
                <a:cs typeface="Calibri"/>
              </a:rPr>
              <a:t>B:</a:t>
            </a:r>
            <a:r>
              <a:rPr lang="en-US" sz="2400" dirty="0">
                <a:solidFill>
                  <a:schemeClr val="tx2"/>
                </a:solidFill>
                <a:cs typeface="Calibri"/>
              </a:rPr>
              <a:t> </a:t>
            </a:r>
            <a:r>
              <a:rPr lang="en-US" sz="2400" dirty="0">
                <a:solidFill>
                  <a:schemeClr val="tx2"/>
                </a:solidFill>
              </a:rPr>
              <a:t>You’re at an action planning session for a CIR event, talking to volunteers. A new attendee expresses concerns that immigration reform isn’t good for jobs in the United States.</a:t>
            </a:r>
          </a:p>
        </p:txBody>
      </p:sp>
      <p:sp>
        <p:nvSpPr>
          <p:cNvPr id="6" name="Title 1"/>
          <p:cNvSpPr>
            <a:spLocks noGrp="1"/>
          </p:cNvSpPr>
          <p:nvPr>
            <p:ph type="title"/>
          </p:nvPr>
        </p:nvSpPr>
        <p:spPr>
          <a:xfrm>
            <a:off x="76200" y="0"/>
            <a:ext cx="8229600" cy="1143000"/>
          </a:xfrm>
        </p:spPr>
        <p:txBody>
          <a:bodyPr>
            <a:normAutofit/>
          </a:bodyPr>
          <a:lstStyle/>
          <a:p>
            <a:r>
              <a:rPr lang="en-US" sz="3000" dirty="0"/>
              <a:t>The Scenarios…</a:t>
            </a:r>
          </a:p>
        </p:txBody>
      </p:sp>
      <p:sp>
        <p:nvSpPr>
          <p:cNvPr id="7" name="Rectangle 6"/>
          <p:cNvSpPr/>
          <p:nvPr/>
        </p:nvSpPr>
        <p:spPr>
          <a:xfrm>
            <a:off x="5029200" y="2514600"/>
            <a:ext cx="3733800" cy="2708434"/>
          </a:xfrm>
          <a:prstGeom prst="rect">
            <a:avLst/>
          </a:prstGeom>
          <a:solidFill>
            <a:schemeClr val="bg1">
              <a:lumMod val="85000"/>
            </a:schemeClr>
          </a:solidFill>
        </p:spPr>
        <p:txBody>
          <a:bodyPr wrap="square">
            <a:spAutoFit/>
          </a:bodyPr>
          <a:lstStyle/>
          <a:p>
            <a:pPr lvl="0" algn="ctr">
              <a:spcAft>
                <a:spcPts val="1200"/>
              </a:spcAft>
            </a:pPr>
            <a:r>
              <a:rPr lang="en-US" sz="2600" b="1" u="sng" dirty="0">
                <a:solidFill>
                  <a:srgbClr val="094163"/>
                </a:solidFill>
                <a:latin typeface="Calibri"/>
                <a:cs typeface="Calibri"/>
              </a:rPr>
              <a:t>REMEMBER</a:t>
            </a:r>
          </a:p>
          <a:p>
            <a:pPr lvl="0">
              <a:spcAft>
                <a:spcPts val="1200"/>
              </a:spcAft>
            </a:pPr>
            <a:r>
              <a:rPr lang="en-US" sz="2600" b="1" i="1" dirty="0">
                <a:solidFill>
                  <a:srgbClr val="094163"/>
                </a:solidFill>
                <a:latin typeface="Calibri"/>
                <a:cs typeface="Calibri"/>
              </a:rPr>
              <a:t>Acknowledge and Relate</a:t>
            </a:r>
          </a:p>
          <a:p>
            <a:pPr lvl="0">
              <a:spcAft>
                <a:spcPts val="1200"/>
              </a:spcAft>
            </a:pPr>
            <a:r>
              <a:rPr lang="en-US" sz="2600" b="1" i="1" dirty="0">
                <a:solidFill>
                  <a:srgbClr val="094163"/>
                </a:solidFill>
                <a:latin typeface="Calibri"/>
                <a:cs typeface="Calibri"/>
              </a:rPr>
              <a:t>Values</a:t>
            </a:r>
            <a:endParaRPr lang="en-US" sz="2600" dirty="0">
              <a:solidFill>
                <a:srgbClr val="094163"/>
              </a:solidFill>
              <a:latin typeface="Calibri"/>
              <a:cs typeface="Calibri"/>
            </a:endParaRPr>
          </a:p>
          <a:p>
            <a:pPr lvl="0">
              <a:spcAft>
                <a:spcPts val="1200"/>
              </a:spcAft>
            </a:pPr>
            <a:r>
              <a:rPr lang="en-US" sz="2600" b="1" i="1" dirty="0">
                <a:solidFill>
                  <a:srgbClr val="094163"/>
                </a:solidFill>
                <a:latin typeface="Calibri"/>
                <a:cs typeface="Calibri"/>
              </a:rPr>
              <a:t>Supporting Arguments</a:t>
            </a:r>
            <a:endParaRPr lang="en-US" sz="2600" dirty="0">
              <a:solidFill>
                <a:srgbClr val="094163"/>
              </a:solidFill>
              <a:latin typeface="Calibri"/>
              <a:cs typeface="Calibri"/>
            </a:endParaRPr>
          </a:p>
          <a:p>
            <a:pPr lvl="0">
              <a:spcAft>
                <a:spcPts val="1200"/>
              </a:spcAft>
            </a:pPr>
            <a:r>
              <a:rPr lang="en-US" sz="2600" b="1" i="1" dirty="0">
                <a:solidFill>
                  <a:srgbClr val="094163"/>
                </a:solidFill>
                <a:latin typeface="Calibri"/>
                <a:cs typeface="Calibri"/>
              </a:rPr>
              <a:t>Contrast</a:t>
            </a:r>
            <a:endParaRPr lang="en-US" sz="2600" dirty="0">
              <a:solidFill>
                <a:srgbClr val="094163"/>
              </a:solidFill>
              <a:latin typeface="Calibri"/>
              <a:cs typeface="Calibri"/>
            </a:endParaRPr>
          </a:p>
        </p:txBody>
      </p:sp>
    </p:spTree>
    <p:extLst>
      <p:ext uri="{BB962C8B-B14F-4D97-AF65-F5344CB8AC3E}">
        <p14:creationId xmlns:p14="http://schemas.microsoft.com/office/powerpoint/2010/main" val="123622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19</a:t>
            </a:fld>
            <a:endParaRPr lang="en-US" dirty="0">
              <a:ea typeface="ＭＳ Ｐゴシック" pitchFamily="-72" charset="-128"/>
              <a:cs typeface="ＭＳ Ｐゴシック" pitchFamily="-72"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7607" y="3596895"/>
            <a:ext cx="2304785" cy="2666820"/>
          </a:xfrm>
          <a:prstGeom prst="rect">
            <a:avLst/>
          </a:prstGeom>
        </p:spPr>
      </p:pic>
      <p:sp>
        <p:nvSpPr>
          <p:cNvPr id="8" name="Title 1"/>
          <p:cNvSpPr>
            <a:spLocks noGrp="1"/>
          </p:cNvSpPr>
          <p:nvPr>
            <p:ph type="title"/>
          </p:nvPr>
        </p:nvSpPr>
        <p:spPr>
          <a:xfrm>
            <a:off x="76200" y="0"/>
            <a:ext cx="8229600" cy="1143000"/>
          </a:xfrm>
        </p:spPr>
        <p:txBody>
          <a:bodyPr>
            <a:normAutofit/>
          </a:bodyPr>
          <a:lstStyle/>
          <a:p>
            <a:r>
              <a:rPr lang="en-US" sz="3000" dirty="0"/>
              <a:t>Agenda For This Session</a:t>
            </a:r>
          </a:p>
        </p:txBody>
      </p:sp>
      <p:sp>
        <p:nvSpPr>
          <p:cNvPr id="10" name="TextBox 9"/>
          <p:cNvSpPr txBox="1"/>
          <p:nvPr/>
        </p:nvSpPr>
        <p:spPr>
          <a:xfrm>
            <a:off x="677144" y="1631419"/>
            <a:ext cx="7704856" cy="4403770"/>
          </a:xfrm>
          <a:prstGeom prst="rect">
            <a:avLst/>
          </a:prstGeom>
          <a:noFill/>
        </p:spPr>
        <p:txBody>
          <a:bodyPr wrap="square" rtlCol="0">
            <a:spAutoFit/>
          </a:bodyPr>
          <a:lstStyle/>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Why is talking about issues effectively important?</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Right Approach for the Right Audience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Ingredients of an Effective Conversation</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Breakout Practice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Conversations that match the Medium</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Debrief and Closing</a:t>
            </a:r>
          </a:p>
        </p:txBody>
      </p:sp>
    </p:spTree>
    <p:extLst>
      <p:ext uri="{BB962C8B-B14F-4D97-AF65-F5344CB8AC3E}">
        <p14:creationId xmlns:p14="http://schemas.microsoft.com/office/powerpoint/2010/main" val="196451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10">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a:t>
            </a:fld>
            <a:endParaRPr lang="en-US" dirty="0">
              <a:ea typeface="ＭＳ Ｐゴシック" pitchFamily="-72" charset="-128"/>
              <a:cs typeface="ＭＳ Ｐゴシック" pitchFamily="-72" charset="-128"/>
            </a:endParaRPr>
          </a:p>
        </p:txBody>
      </p:sp>
      <p:sp>
        <p:nvSpPr>
          <p:cNvPr id="2" name="TextBox 1"/>
          <p:cNvSpPr txBox="1"/>
          <p:nvPr/>
        </p:nvSpPr>
        <p:spPr>
          <a:xfrm>
            <a:off x="457200" y="1447800"/>
            <a:ext cx="5562600" cy="3508653"/>
          </a:xfrm>
          <a:prstGeom prst="rect">
            <a:avLst/>
          </a:prstGeom>
          <a:noFill/>
        </p:spPr>
        <p:txBody>
          <a:bodyPr wrap="square" rtlCol="0">
            <a:spAutoFit/>
          </a:bodyPr>
          <a:lstStyle/>
          <a:p>
            <a:pPr>
              <a:spcBef>
                <a:spcPts val="2400"/>
              </a:spcBef>
            </a:pPr>
            <a:r>
              <a:rPr lang="en-US" sz="2600" b="1" dirty="0">
                <a:solidFill>
                  <a:srgbClr val="1F497D"/>
                </a:solidFill>
                <a:cs typeface="Calibri"/>
              </a:rPr>
              <a:t>Our </a:t>
            </a:r>
            <a:r>
              <a:rPr lang="en-US" sz="2600" b="1" dirty="0" err="1">
                <a:solidFill>
                  <a:srgbClr val="1F497D"/>
                </a:solidFill>
                <a:cs typeface="Calibri"/>
              </a:rPr>
              <a:t>Toplines</a:t>
            </a:r>
            <a:r>
              <a:rPr lang="en-US" sz="2600" b="1" dirty="0">
                <a:solidFill>
                  <a:srgbClr val="1F497D"/>
                </a:solidFill>
                <a:cs typeface="Calibri"/>
              </a:rPr>
              <a:t> </a:t>
            </a:r>
          </a:p>
          <a:p>
            <a:pPr marL="457200" indent="-457200">
              <a:spcBef>
                <a:spcPts val="1200"/>
              </a:spcBef>
              <a:buFont typeface="Arial" pitchFamily="34" charset="0"/>
              <a:buChar char="•"/>
            </a:pPr>
            <a:r>
              <a:rPr lang="en-US" sz="2600" dirty="0">
                <a:solidFill>
                  <a:srgbClr val="1F497D"/>
                </a:solidFill>
                <a:cs typeface="Calibri"/>
              </a:rPr>
              <a:t>The framework we use to talk about the issues</a:t>
            </a:r>
          </a:p>
          <a:p>
            <a:pPr marL="457200" indent="-457200">
              <a:spcBef>
                <a:spcPts val="1200"/>
              </a:spcBef>
              <a:buFont typeface="Arial" pitchFamily="34" charset="0"/>
              <a:buChar char="•"/>
            </a:pPr>
            <a:r>
              <a:rPr lang="en-US" sz="2600" dirty="0">
                <a:solidFill>
                  <a:srgbClr val="1F497D"/>
                </a:solidFill>
                <a:cs typeface="Calibri"/>
              </a:rPr>
              <a:t>Reflects the values Americans voted for in 2012</a:t>
            </a:r>
          </a:p>
          <a:p>
            <a:pPr marL="457200" indent="-457200">
              <a:spcBef>
                <a:spcPts val="1200"/>
              </a:spcBef>
              <a:buFont typeface="Arial" pitchFamily="34" charset="0"/>
              <a:buChar char="•"/>
            </a:pPr>
            <a:r>
              <a:rPr lang="en-US" sz="2600" dirty="0">
                <a:solidFill>
                  <a:srgbClr val="1F497D"/>
                </a:solidFill>
                <a:cs typeface="Calibri"/>
              </a:rPr>
              <a:t>Helps us win issue campaigns</a:t>
            </a:r>
          </a:p>
          <a:p>
            <a:pPr marL="457200" indent="-457200">
              <a:spcBef>
                <a:spcPts val="1200"/>
              </a:spcBef>
              <a:buFont typeface="Arial" pitchFamily="34" charset="0"/>
              <a:buChar char="•"/>
            </a:pPr>
            <a:endParaRPr lang="en-US" sz="2600" dirty="0">
              <a:solidFill>
                <a:srgbClr val="1F497D"/>
              </a:solidFill>
              <a:cs typeface="Calibri"/>
            </a:endParaRPr>
          </a:p>
        </p:txBody>
      </p:sp>
      <p:sp>
        <p:nvSpPr>
          <p:cNvPr id="6" name="Title 1"/>
          <p:cNvSpPr>
            <a:spLocks noGrp="1"/>
          </p:cNvSpPr>
          <p:nvPr>
            <p:ph type="title"/>
          </p:nvPr>
        </p:nvSpPr>
        <p:spPr>
          <a:xfrm>
            <a:off x="76200" y="0"/>
            <a:ext cx="8229600" cy="1143000"/>
          </a:xfrm>
        </p:spPr>
        <p:txBody>
          <a:bodyPr>
            <a:normAutofit/>
          </a:bodyPr>
          <a:lstStyle/>
          <a:p>
            <a:r>
              <a:rPr lang="en-US" sz="3000" dirty="0"/>
              <a:t>Why is it important that we talk about issues effectively?</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2454" y="2180932"/>
            <a:ext cx="2195746" cy="1933868"/>
          </a:xfrm>
          <a:prstGeom prst="rect">
            <a:avLst/>
          </a:prstGeom>
        </p:spPr>
      </p:pic>
      <p:sp>
        <p:nvSpPr>
          <p:cNvPr id="7" name="Rectangle 6"/>
          <p:cNvSpPr/>
          <p:nvPr/>
        </p:nvSpPr>
        <p:spPr>
          <a:xfrm>
            <a:off x="457200" y="4876800"/>
            <a:ext cx="8077200" cy="1139279"/>
          </a:xfrm>
          <a:prstGeom prst="rect">
            <a:avLst/>
          </a:prstGeom>
          <a:solidFill>
            <a:schemeClr val="bg1">
              <a:lumMod val="95000"/>
            </a:schemeClr>
          </a:solidFill>
          <a:ln>
            <a:solidFill>
              <a:schemeClr val="bg1">
                <a:lumMod val="75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600" b="1" dirty="0">
                <a:solidFill>
                  <a:srgbClr val="1F497D"/>
                </a:solidFill>
              </a:rPr>
              <a:t>Check out the key facts for each key legislative issue campaigns posted on the walls!</a:t>
            </a:r>
          </a:p>
        </p:txBody>
      </p:sp>
    </p:spTree>
    <p:extLst>
      <p:ext uri="{BB962C8B-B14F-4D97-AF65-F5344CB8AC3E}">
        <p14:creationId xmlns:p14="http://schemas.microsoft.com/office/powerpoint/2010/main" val="76873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20</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We also have to tailor our conversation to the medium</a:t>
            </a:r>
          </a:p>
        </p:txBody>
      </p:sp>
      <p:sp>
        <p:nvSpPr>
          <p:cNvPr id="7" name="TextBox 4"/>
          <p:cNvSpPr txBox="1">
            <a:spLocks noChangeArrowheads="1"/>
          </p:cNvSpPr>
          <p:nvPr/>
        </p:nvSpPr>
        <p:spPr bwMode="auto">
          <a:xfrm>
            <a:off x="381000" y="1304211"/>
            <a:ext cx="8321040" cy="523220"/>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buFont typeface="Arial" charset="0"/>
              <a:buNone/>
              <a:defRPr/>
            </a:pPr>
            <a:r>
              <a:rPr lang="en-US" sz="2800" b="1" dirty="0">
                <a:solidFill>
                  <a:srgbClr val="1F497D"/>
                </a:solidFill>
              </a:rPr>
              <a:t>How we tell our stories in various media</a:t>
            </a:r>
          </a:p>
        </p:txBody>
      </p:sp>
      <p:cxnSp>
        <p:nvCxnSpPr>
          <p:cNvPr id="8" name="Straight Connector 7"/>
          <p:cNvCxnSpPr/>
          <p:nvPr/>
        </p:nvCxnSpPr>
        <p:spPr>
          <a:xfrm>
            <a:off x="381000" y="1841332"/>
            <a:ext cx="8321040"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81000" y="2095500"/>
            <a:ext cx="3200400" cy="609600"/>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lnSpc>
                <a:spcPct val="130000"/>
              </a:lnSpc>
              <a:spcAft>
                <a:spcPts val="3000"/>
              </a:spcAft>
              <a:defRPr/>
            </a:pPr>
            <a:r>
              <a:rPr lang="en-US" sz="2400" dirty="0">
                <a:solidFill>
                  <a:srgbClr val="1F497D"/>
                </a:solidFill>
              </a:rPr>
              <a:t>1. Press Conference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84280" t="28409" b="30818"/>
          <a:stretch/>
        </p:blipFill>
        <p:spPr>
          <a:xfrm>
            <a:off x="1524000" y="5181600"/>
            <a:ext cx="1066800" cy="632125"/>
          </a:xfrm>
          <a:prstGeom prst="rect">
            <a:avLst/>
          </a:prstGeom>
        </p:spPr>
      </p:pic>
      <p:pic>
        <p:nvPicPr>
          <p:cNvPr id="11" name="Picture 10"/>
          <p:cNvPicPr>
            <a:picLocks noChangeAspect="1"/>
          </p:cNvPicPr>
          <p:nvPr/>
        </p:nvPicPr>
        <p:blipFill rotWithShape="1">
          <a:blip r:embed="rId4">
            <a:duotone>
              <a:schemeClr val="accent3">
                <a:shade val="45000"/>
                <a:satMod val="135000"/>
              </a:schemeClr>
              <a:prstClr val="white"/>
            </a:duotone>
          </a:blip>
          <a:srcRect l="49972" b="56717"/>
          <a:stretch/>
        </p:blipFill>
        <p:spPr>
          <a:xfrm>
            <a:off x="1311338" y="2667000"/>
            <a:ext cx="1339725" cy="914400"/>
          </a:xfrm>
          <a:prstGeom prst="rect">
            <a:avLst/>
          </a:prstGeom>
        </p:spPr>
      </p:pic>
      <p:pic>
        <p:nvPicPr>
          <p:cNvPr id="12" name="Picture 11"/>
          <p:cNvPicPr>
            <a:picLocks noChangeAspect="1"/>
          </p:cNvPicPr>
          <p:nvPr/>
        </p:nvPicPr>
        <p:blipFill>
          <a:blip r:embed="rId5">
            <a:duotone>
              <a:schemeClr val="accent5">
                <a:shade val="45000"/>
                <a:satMod val="135000"/>
              </a:schemeClr>
              <a:prstClr val="white"/>
            </a:duotone>
            <a:extLst>
              <a:ext uri="{BEBA8EAE-BF5A-486C-A8C5-ECC9F3942E4B}">
                <a14:imgProps xmlns:a14="http://schemas.microsoft.com/office/drawing/2010/main">
                  <a14:imgLayer r:embed="rId6">
                    <a14:imgEffect>
                      <a14:backgroundRemoval t="10000" b="90000" l="10000" r="90000"/>
                    </a14:imgEffect>
                    <a14:imgEffect>
                      <a14:saturation sat="16100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a:off x="3771900" y="3321312"/>
            <a:ext cx="1600200" cy="1586975"/>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46214" y="2743201"/>
            <a:ext cx="845185" cy="838200"/>
          </a:xfrm>
          <a:prstGeom prst="rect">
            <a:avLst/>
          </a:prstGeom>
        </p:spPr>
      </p:pic>
      <p:pic>
        <p:nvPicPr>
          <p:cNvPr id="14" name="Pictur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00800" y="5105400"/>
            <a:ext cx="1089504" cy="811569"/>
          </a:xfrm>
          <a:prstGeom prst="rect">
            <a:avLst/>
          </a:prstGeom>
        </p:spPr>
      </p:pic>
      <p:sp>
        <p:nvSpPr>
          <p:cNvPr id="15" name="Rectangle 14"/>
          <p:cNvSpPr/>
          <p:nvPr/>
        </p:nvSpPr>
        <p:spPr>
          <a:xfrm>
            <a:off x="5334000" y="2133600"/>
            <a:ext cx="3200400" cy="533400"/>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lnSpc>
                <a:spcPct val="130000"/>
              </a:lnSpc>
              <a:spcAft>
                <a:spcPts val="3000"/>
              </a:spcAft>
              <a:defRPr/>
            </a:pPr>
            <a:r>
              <a:rPr lang="en-US" sz="2400" dirty="0">
                <a:solidFill>
                  <a:srgbClr val="1F497D"/>
                </a:solidFill>
              </a:rPr>
              <a:t>4. Facebook post</a:t>
            </a:r>
          </a:p>
        </p:txBody>
      </p:sp>
      <p:sp>
        <p:nvSpPr>
          <p:cNvPr id="16" name="Rectangle 15"/>
          <p:cNvSpPr/>
          <p:nvPr/>
        </p:nvSpPr>
        <p:spPr>
          <a:xfrm>
            <a:off x="457200" y="4419600"/>
            <a:ext cx="3200400" cy="599150"/>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lnSpc>
                <a:spcPct val="130000"/>
              </a:lnSpc>
              <a:spcAft>
                <a:spcPts val="3000"/>
              </a:spcAft>
              <a:defRPr/>
            </a:pPr>
            <a:r>
              <a:rPr lang="en-US" sz="2400" dirty="0">
                <a:solidFill>
                  <a:srgbClr val="1F497D"/>
                </a:solidFill>
              </a:rPr>
              <a:t>2. Volunteer Ask</a:t>
            </a:r>
          </a:p>
        </p:txBody>
      </p:sp>
      <p:sp>
        <p:nvSpPr>
          <p:cNvPr id="17" name="Rectangle 16"/>
          <p:cNvSpPr/>
          <p:nvPr/>
        </p:nvSpPr>
        <p:spPr>
          <a:xfrm>
            <a:off x="2971800" y="3048000"/>
            <a:ext cx="3200400" cy="609600"/>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lnSpc>
                <a:spcPct val="130000"/>
              </a:lnSpc>
              <a:spcAft>
                <a:spcPts val="3000"/>
              </a:spcAft>
              <a:defRPr/>
            </a:pPr>
            <a:r>
              <a:rPr lang="en-US" sz="2400" dirty="0">
                <a:solidFill>
                  <a:srgbClr val="1F497D"/>
                </a:solidFill>
              </a:rPr>
              <a:t>3. Tweet</a:t>
            </a:r>
          </a:p>
        </p:txBody>
      </p:sp>
      <p:sp>
        <p:nvSpPr>
          <p:cNvPr id="18" name="Rectangle 17"/>
          <p:cNvSpPr/>
          <p:nvPr/>
        </p:nvSpPr>
        <p:spPr>
          <a:xfrm>
            <a:off x="5334000" y="4419600"/>
            <a:ext cx="3200400" cy="603504"/>
          </a:xfrm>
          <a:prstGeom prst="rect">
            <a:avLst/>
          </a:prstGeom>
          <a:noFill/>
          <a:ln>
            <a:noFill/>
          </a:ln>
        </p:spPr>
        <p:style>
          <a:lnRef idx="2">
            <a:schemeClr val="dk1"/>
          </a:lnRef>
          <a:fillRef idx="1">
            <a:schemeClr val="lt1"/>
          </a:fillRef>
          <a:effectRef idx="0">
            <a:schemeClr val="dk1"/>
          </a:effectRef>
          <a:fontRef idx="minor">
            <a:schemeClr val="dk1"/>
          </a:fontRef>
        </p:style>
        <p:txBody>
          <a:bodyPr anchor="t"/>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lnSpc>
                <a:spcPct val="130000"/>
              </a:lnSpc>
              <a:spcAft>
                <a:spcPts val="3000"/>
              </a:spcAft>
              <a:defRPr/>
            </a:pPr>
            <a:r>
              <a:rPr lang="en-US" sz="2400" dirty="0">
                <a:solidFill>
                  <a:srgbClr val="1F497D"/>
                </a:solidFill>
              </a:rPr>
              <a:t>5. Blog post</a:t>
            </a:r>
          </a:p>
        </p:txBody>
      </p:sp>
    </p:spTree>
    <p:extLst>
      <p:ext uri="{BB962C8B-B14F-4D97-AF65-F5344CB8AC3E}">
        <p14:creationId xmlns:p14="http://schemas.microsoft.com/office/powerpoint/2010/main" val="103200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21</a:t>
            </a:fld>
            <a:endParaRPr lang="en-US" dirty="0">
              <a:ea typeface="ＭＳ Ｐゴシック" pitchFamily="-72" charset="-128"/>
              <a:cs typeface="ＭＳ Ｐゴシック" pitchFamily="-72"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3596895"/>
            <a:ext cx="2304785" cy="2666820"/>
          </a:xfrm>
          <a:prstGeom prst="rect">
            <a:avLst/>
          </a:prstGeom>
        </p:spPr>
      </p:pic>
      <p:sp>
        <p:nvSpPr>
          <p:cNvPr id="8" name="Title 1"/>
          <p:cNvSpPr>
            <a:spLocks noGrp="1"/>
          </p:cNvSpPr>
          <p:nvPr>
            <p:ph type="title"/>
          </p:nvPr>
        </p:nvSpPr>
        <p:spPr>
          <a:xfrm>
            <a:off x="76200" y="0"/>
            <a:ext cx="8229600" cy="1143000"/>
          </a:xfrm>
        </p:spPr>
        <p:txBody>
          <a:bodyPr>
            <a:normAutofit/>
          </a:bodyPr>
          <a:lstStyle/>
          <a:p>
            <a:r>
              <a:rPr lang="en-US" sz="3000" dirty="0"/>
              <a:t>Agenda For This Session</a:t>
            </a:r>
          </a:p>
        </p:txBody>
      </p:sp>
      <p:sp>
        <p:nvSpPr>
          <p:cNvPr id="9" name="TextBox 8"/>
          <p:cNvSpPr txBox="1"/>
          <p:nvPr/>
        </p:nvSpPr>
        <p:spPr>
          <a:xfrm>
            <a:off x="677144" y="1631419"/>
            <a:ext cx="7704856" cy="4403770"/>
          </a:xfrm>
          <a:prstGeom prst="rect">
            <a:avLst/>
          </a:prstGeom>
          <a:noFill/>
        </p:spPr>
        <p:txBody>
          <a:bodyPr wrap="square" rtlCol="0">
            <a:spAutoFit/>
          </a:bodyPr>
          <a:lstStyle/>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Why is talking about issues effectively important?</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Right Approach for the Right Audience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Ingredients of an Effective Conversation</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Breakout Practice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Conversations that match the Medium</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Debrief and Closing</a:t>
            </a:r>
          </a:p>
        </p:txBody>
      </p:sp>
    </p:spTree>
    <p:extLst>
      <p:ext uri="{BB962C8B-B14F-4D97-AF65-F5344CB8AC3E}">
        <p14:creationId xmlns:p14="http://schemas.microsoft.com/office/powerpoint/2010/main" val="413358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22</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Key Takeaways</a:t>
            </a:r>
          </a:p>
        </p:txBody>
      </p:sp>
      <p:sp>
        <p:nvSpPr>
          <p:cNvPr id="5" name="TextBox 4"/>
          <p:cNvSpPr txBox="1"/>
          <p:nvPr/>
        </p:nvSpPr>
        <p:spPr>
          <a:xfrm>
            <a:off x="1439144" y="1447800"/>
            <a:ext cx="7247656" cy="5324535"/>
          </a:xfrm>
          <a:prstGeom prst="rect">
            <a:avLst/>
          </a:prstGeom>
          <a:noFill/>
        </p:spPr>
        <p:txBody>
          <a:bodyPr wrap="square" rtlCol="0">
            <a:spAutoFit/>
          </a:bodyPr>
          <a:lstStyle/>
          <a:p>
            <a:pPr>
              <a:spcBef>
                <a:spcPts val="2400"/>
              </a:spcBef>
              <a:spcAft>
                <a:spcPts val="2400"/>
              </a:spcAft>
            </a:pPr>
            <a:r>
              <a:rPr lang="en-US" sz="2600" dirty="0">
                <a:solidFill>
                  <a:schemeClr val="tx2"/>
                </a:solidFill>
                <a:latin typeface="Calibri"/>
                <a:cs typeface="Calibri"/>
              </a:rPr>
              <a:t>Being able to talk about issues effectively helps us motivate others to take action (MOCs, those who influence MOCs, or volunteers), which helps us achieve our goals</a:t>
            </a:r>
          </a:p>
          <a:p>
            <a:pPr>
              <a:spcBef>
                <a:spcPts val="2400"/>
              </a:spcBef>
              <a:spcAft>
                <a:spcPts val="2400"/>
              </a:spcAft>
            </a:pPr>
            <a:r>
              <a:rPr lang="en-US" sz="2600" dirty="0">
                <a:solidFill>
                  <a:schemeClr val="tx2"/>
                </a:solidFill>
                <a:latin typeface="Calibri"/>
                <a:cs typeface="Calibri"/>
              </a:rPr>
              <a:t>Our conversations must always be personal, values-based, and tailored to the audience</a:t>
            </a:r>
          </a:p>
          <a:p>
            <a:pPr>
              <a:spcBef>
                <a:spcPts val="2400"/>
              </a:spcBef>
              <a:spcAft>
                <a:spcPts val="2400"/>
              </a:spcAft>
            </a:pPr>
            <a:r>
              <a:rPr lang="en-US" sz="2600" dirty="0">
                <a:solidFill>
                  <a:schemeClr val="tx2"/>
                </a:solidFill>
                <a:latin typeface="Calibri"/>
                <a:cs typeface="Calibri"/>
              </a:rPr>
              <a:t>Four steps for an effective conversation: acknowledge and relate, point to shared values, pivot to supporting arguments, and contrast with the status quo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752600"/>
            <a:ext cx="851210" cy="71223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3751030"/>
            <a:ext cx="851210" cy="712237"/>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393341"/>
            <a:ext cx="851210" cy="712237"/>
          </a:xfrm>
          <a:prstGeom prst="rect">
            <a:avLst/>
          </a:prstGeom>
        </p:spPr>
      </p:pic>
    </p:spTree>
    <p:extLst>
      <p:ext uri="{BB962C8B-B14F-4D97-AF65-F5344CB8AC3E}">
        <p14:creationId xmlns:p14="http://schemas.microsoft.com/office/powerpoint/2010/main" val="3069413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23</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Next steps</a:t>
            </a:r>
          </a:p>
        </p:txBody>
      </p:sp>
      <p:sp>
        <p:nvSpPr>
          <p:cNvPr id="5" name="TextBox 4"/>
          <p:cNvSpPr txBox="1"/>
          <p:nvPr/>
        </p:nvSpPr>
        <p:spPr>
          <a:xfrm>
            <a:off x="914400" y="2133600"/>
            <a:ext cx="6781800" cy="1292662"/>
          </a:xfrm>
          <a:prstGeom prst="rect">
            <a:avLst/>
          </a:prstGeom>
          <a:noFill/>
        </p:spPr>
        <p:txBody>
          <a:bodyPr wrap="square" rtlCol="0">
            <a:spAutoFit/>
          </a:bodyPr>
          <a:lstStyle/>
          <a:p>
            <a:pPr>
              <a:spcBef>
                <a:spcPts val="2400"/>
              </a:spcBef>
              <a:spcAft>
                <a:spcPts val="2400"/>
              </a:spcAft>
            </a:pPr>
            <a:r>
              <a:rPr lang="en-US" sz="2600" dirty="0">
                <a:solidFill>
                  <a:srgbClr val="FF0000"/>
                </a:solidFill>
                <a:latin typeface="Calibri"/>
                <a:cs typeface="Calibri"/>
              </a:rPr>
              <a:t>[</a:t>
            </a:r>
            <a:r>
              <a:rPr lang="en-US" sz="2600" dirty="0">
                <a:solidFill>
                  <a:schemeClr val="tx2"/>
                </a:solidFill>
                <a:latin typeface="Calibri"/>
                <a:cs typeface="Calibri"/>
              </a:rPr>
              <a:t>What would you like your volunteers to do to put these skills to use taking action? Use this slide to provide guidelines.</a:t>
            </a:r>
            <a:r>
              <a:rPr lang="en-US" sz="2600" dirty="0">
                <a:solidFill>
                  <a:srgbClr val="FF0000"/>
                </a:solidFill>
                <a:latin typeface="Calibri"/>
                <a:cs typeface="Calibri"/>
              </a:rPr>
              <a:t>]</a:t>
            </a:r>
          </a:p>
        </p:txBody>
      </p:sp>
      <p:pic>
        <p:nvPicPr>
          <p:cNvPr id="7" name="Picture 6"/>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8079324" y="685800"/>
            <a:ext cx="607476" cy="4471524"/>
          </a:xfrm>
          <a:prstGeom prst="rect">
            <a:avLst/>
          </a:prstGeom>
        </p:spPr>
      </p:pic>
    </p:spTree>
    <p:extLst>
      <p:ext uri="{BB962C8B-B14F-4D97-AF65-F5344CB8AC3E}">
        <p14:creationId xmlns:p14="http://schemas.microsoft.com/office/powerpoint/2010/main" val="4176573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24</a:t>
            </a:fld>
            <a:endParaRPr lang="en-US" dirty="0"/>
          </a:p>
        </p:txBody>
      </p:sp>
      <p:sp>
        <p:nvSpPr>
          <p:cNvPr id="6" name="Title 1"/>
          <p:cNvSpPr>
            <a:spLocks noGrp="1"/>
          </p:cNvSpPr>
          <p:nvPr>
            <p:ph type="title"/>
          </p:nvPr>
        </p:nvSpPr>
        <p:spPr>
          <a:xfrm>
            <a:off x="76200" y="0"/>
            <a:ext cx="8229600" cy="1143000"/>
          </a:xfrm>
        </p:spPr>
        <p:txBody>
          <a:bodyPr>
            <a:normAutofit/>
          </a:bodyPr>
          <a:lstStyle/>
          <a:p>
            <a:r>
              <a:rPr lang="en-US" sz="3000" dirty="0"/>
              <a:t>Questions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2209800"/>
            <a:ext cx="4114800" cy="3333724"/>
          </a:xfrm>
          <a:prstGeom prst="rect">
            <a:avLst/>
          </a:prstGeom>
        </p:spPr>
      </p:pic>
      <p:sp>
        <p:nvSpPr>
          <p:cNvPr id="5" name="TextBox 4"/>
          <p:cNvSpPr txBox="1"/>
          <p:nvPr/>
        </p:nvSpPr>
        <p:spPr>
          <a:xfrm>
            <a:off x="5105400" y="2438400"/>
            <a:ext cx="3886200" cy="2893100"/>
          </a:xfrm>
          <a:prstGeom prst="rect">
            <a:avLst/>
          </a:prstGeom>
          <a:noFill/>
        </p:spPr>
        <p:txBody>
          <a:bodyPr wrap="square" rtlCol="0">
            <a:spAutoFit/>
          </a:bodyPr>
          <a:lstStyle/>
          <a:p>
            <a:pPr lvl="0"/>
            <a:r>
              <a:rPr lang="en-US" sz="2600" dirty="0">
                <a:solidFill>
                  <a:srgbClr val="C41230"/>
                </a:solidFill>
              </a:rPr>
              <a:t>If you have remaining questions we don’t get to answer, you can follow up with your OFA point of contact or ask them in your evaluation at the end of the day!</a:t>
            </a:r>
          </a:p>
        </p:txBody>
      </p:sp>
    </p:spTree>
    <p:extLst>
      <p:ext uri="{BB962C8B-B14F-4D97-AF65-F5344CB8AC3E}">
        <p14:creationId xmlns:p14="http://schemas.microsoft.com/office/powerpoint/2010/main" val="3850225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3</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Talking about issues effectively helps us win issue campaigns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401080"/>
            <a:ext cx="3505200" cy="293292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2225352"/>
            <a:ext cx="2615585" cy="3048000"/>
          </a:xfrm>
          <a:prstGeom prst="rect">
            <a:avLst/>
          </a:prstGeom>
        </p:spPr>
      </p:pic>
    </p:spTree>
    <p:extLst>
      <p:ext uri="{BB962C8B-B14F-4D97-AF65-F5344CB8AC3E}">
        <p14:creationId xmlns:p14="http://schemas.microsoft.com/office/powerpoint/2010/main" val="3816238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4</a:t>
            </a:fld>
            <a:endParaRPr lang="en-US" dirty="0">
              <a:ea typeface="ＭＳ Ｐゴシック" pitchFamily="-72" charset="-128"/>
              <a:cs typeface="ＭＳ Ｐゴシック" pitchFamily="-72" charset="-128"/>
            </a:endParaRPr>
          </a:p>
        </p:txBody>
      </p:sp>
      <p:sp>
        <p:nvSpPr>
          <p:cNvPr id="2" name="TextBox 1"/>
          <p:cNvSpPr txBox="1"/>
          <p:nvPr/>
        </p:nvSpPr>
        <p:spPr>
          <a:xfrm>
            <a:off x="457200" y="1524000"/>
            <a:ext cx="8229600" cy="3508653"/>
          </a:xfrm>
          <a:prstGeom prst="rect">
            <a:avLst/>
          </a:prstGeom>
          <a:noFill/>
        </p:spPr>
        <p:txBody>
          <a:bodyPr wrap="square" rtlCol="0">
            <a:spAutoFit/>
          </a:bodyPr>
          <a:lstStyle/>
          <a:p>
            <a:pPr marL="457200" indent="-457200">
              <a:spcBef>
                <a:spcPts val="2400"/>
              </a:spcBef>
              <a:buFont typeface="Arial" pitchFamily="34" charset="0"/>
              <a:buChar char="•"/>
            </a:pPr>
            <a:r>
              <a:rPr lang="en-US" sz="2600" dirty="0">
                <a:solidFill>
                  <a:srgbClr val="1F497D"/>
                </a:solidFill>
                <a:latin typeface="Calibri"/>
                <a:cs typeface="Calibri"/>
              </a:rPr>
              <a:t>Understand why talking about issues effectively is important</a:t>
            </a:r>
          </a:p>
          <a:p>
            <a:pPr marL="457200" indent="-457200">
              <a:spcBef>
                <a:spcPts val="2400"/>
              </a:spcBef>
              <a:buFont typeface="Arial" pitchFamily="34" charset="0"/>
              <a:buChar char="•"/>
            </a:pPr>
            <a:r>
              <a:rPr lang="en-US" sz="2600" dirty="0">
                <a:solidFill>
                  <a:srgbClr val="1F497D"/>
                </a:solidFill>
                <a:latin typeface="Calibri"/>
                <a:cs typeface="Calibri"/>
              </a:rPr>
              <a:t>Have a framework for tailoring your message to various audiences</a:t>
            </a:r>
          </a:p>
          <a:p>
            <a:pPr marL="457200" indent="-457200">
              <a:spcBef>
                <a:spcPts val="2400"/>
              </a:spcBef>
              <a:buFont typeface="Arial" pitchFamily="34" charset="0"/>
              <a:buChar char="•"/>
            </a:pPr>
            <a:r>
              <a:rPr lang="en-US" sz="2600" dirty="0">
                <a:solidFill>
                  <a:srgbClr val="1F497D"/>
                </a:solidFill>
                <a:latin typeface="Calibri"/>
                <a:cs typeface="Calibri"/>
              </a:rPr>
              <a:t>Internalize OFA’s top line facts on Obamacare, Comprehensive Immigration Reform, and Climate Change through practice</a:t>
            </a:r>
          </a:p>
        </p:txBody>
      </p:sp>
      <p:sp>
        <p:nvSpPr>
          <p:cNvPr id="6" name="Title 1"/>
          <p:cNvSpPr>
            <a:spLocks noGrp="1"/>
          </p:cNvSpPr>
          <p:nvPr>
            <p:ph type="title"/>
          </p:nvPr>
        </p:nvSpPr>
        <p:spPr>
          <a:xfrm>
            <a:off x="76200" y="0"/>
            <a:ext cx="8229600" cy="1143000"/>
          </a:xfrm>
        </p:spPr>
        <p:txBody>
          <a:bodyPr>
            <a:normAutofit/>
          </a:bodyPr>
          <a:lstStyle/>
          <a:p>
            <a:r>
              <a:rPr lang="en-US" sz="3000" dirty="0"/>
              <a:t>Goals</a:t>
            </a:r>
          </a:p>
        </p:txBody>
      </p:sp>
    </p:spTree>
    <p:extLst>
      <p:ext uri="{BB962C8B-B14F-4D97-AF65-F5344CB8AC3E}">
        <p14:creationId xmlns:p14="http://schemas.microsoft.com/office/powerpoint/2010/main" val="4161420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5</a:t>
            </a:fld>
            <a:endParaRPr lang="en-US" dirty="0">
              <a:ea typeface="ＭＳ Ｐゴシック" pitchFamily="-72" charset="-128"/>
              <a:cs typeface="ＭＳ Ｐゴシック" pitchFamily="-72" charset="-128"/>
            </a:endParaRPr>
          </a:p>
        </p:txBody>
      </p:sp>
      <p:sp>
        <p:nvSpPr>
          <p:cNvPr id="2" name="TextBox 1"/>
          <p:cNvSpPr txBox="1"/>
          <p:nvPr/>
        </p:nvSpPr>
        <p:spPr>
          <a:xfrm>
            <a:off x="677144" y="1631419"/>
            <a:ext cx="7704856" cy="4403770"/>
          </a:xfrm>
          <a:prstGeom prst="rect">
            <a:avLst/>
          </a:prstGeom>
          <a:noFill/>
        </p:spPr>
        <p:txBody>
          <a:bodyPr wrap="square" rtlCol="0">
            <a:spAutoFit/>
          </a:bodyPr>
          <a:lstStyle/>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Why is talking about issues effectively important?</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Right Approach for the Right Audience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The Ingredients of an Effective Conversation</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Breakout Practice</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Conversations that match the Medium</a:t>
            </a:r>
          </a:p>
          <a:p>
            <a:pPr marL="514350" indent="-514350">
              <a:lnSpc>
                <a:spcPct val="50000"/>
              </a:lnSpc>
              <a:spcBef>
                <a:spcPts val="2400"/>
              </a:spcBef>
              <a:spcAft>
                <a:spcPts val="2400"/>
              </a:spcAft>
              <a:buAutoNum type="romanUcPeriod"/>
            </a:pPr>
            <a:r>
              <a:rPr lang="en-US" sz="2600" dirty="0">
                <a:solidFill>
                  <a:schemeClr val="tx2"/>
                </a:solidFill>
                <a:latin typeface="Calibri"/>
                <a:cs typeface="Calibri"/>
              </a:rPr>
              <a:t>Debrief and Closing</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3680" y="3596895"/>
            <a:ext cx="2304785" cy="2666820"/>
          </a:xfrm>
          <a:prstGeom prst="rect">
            <a:avLst/>
          </a:prstGeom>
        </p:spPr>
      </p:pic>
      <p:sp>
        <p:nvSpPr>
          <p:cNvPr id="8" name="Title 1"/>
          <p:cNvSpPr>
            <a:spLocks noGrp="1"/>
          </p:cNvSpPr>
          <p:nvPr>
            <p:ph type="title"/>
          </p:nvPr>
        </p:nvSpPr>
        <p:spPr>
          <a:xfrm>
            <a:off x="76200" y="0"/>
            <a:ext cx="8229600" cy="1143000"/>
          </a:xfrm>
        </p:spPr>
        <p:txBody>
          <a:bodyPr>
            <a:normAutofit/>
          </a:bodyPr>
          <a:lstStyle/>
          <a:p>
            <a:r>
              <a:rPr lang="en-US" sz="3000" dirty="0"/>
              <a:t>Agenda For This Session</a:t>
            </a:r>
          </a:p>
        </p:txBody>
      </p:sp>
    </p:spTree>
    <p:extLst>
      <p:ext uri="{BB962C8B-B14F-4D97-AF65-F5344CB8AC3E}">
        <p14:creationId xmlns:p14="http://schemas.microsoft.com/office/powerpoint/2010/main" val="147430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2">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6</a:t>
            </a:fld>
            <a:endParaRPr lang="en-US" dirty="0">
              <a:ea typeface="ＭＳ Ｐゴシック" pitchFamily="-72" charset="-128"/>
              <a:cs typeface="ＭＳ Ｐゴシック" pitchFamily="-72" charset="-128"/>
            </a:endParaRPr>
          </a:p>
        </p:txBody>
      </p:sp>
      <p:sp>
        <p:nvSpPr>
          <p:cNvPr id="6" name="Title 1"/>
          <p:cNvSpPr>
            <a:spLocks noGrp="1"/>
          </p:cNvSpPr>
          <p:nvPr>
            <p:ph type="title"/>
          </p:nvPr>
        </p:nvSpPr>
        <p:spPr>
          <a:xfrm>
            <a:off x="76200" y="0"/>
            <a:ext cx="8229600" cy="1143000"/>
          </a:xfrm>
        </p:spPr>
        <p:txBody>
          <a:bodyPr>
            <a:normAutofit/>
          </a:bodyPr>
          <a:lstStyle/>
          <a:p>
            <a:r>
              <a:rPr lang="en-US" sz="3000" dirty="0"/>
              <a:t>Our conversations must be tailored to the audience in order to be effective</a:t>
            </a: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2121" r="32113"/>
          <a:stretch/>
        </p:blipFill>
        <p:spPr>
          <a:xfrm>
            <a:off x="5410200" y="1852993"/>
            <a:ext cx="1905000" cy="4243007"/>
          </a:xfrm>
          <a:prstGeom prst="rect">
            <a:avLst/>
          </a:prstGeom>
        </p:spPr>
      </p:pic>
      <p:sp>
        <p:nvSpPr>
          <p:cNvPr id="7" name="Rectangle 6"/>
          <p:cNvSpPr/>
          <p:nvPr/>
        </p:nvSpPr>
        <p:spPr>
          <a:xfrm>
            <a:off x="1600200" y="1752600"/>
            <a:ext cx="2499360" cy="1393250"/>
          </a:xfrm>
          <a:prstGeom prst="rect">
            <a:avLst/>
          </a:prstGeom>
          <a:solidFill>
            <a:schemeClr val="bg1">
              <a:lumMod val="95000"/>
            </a:schemeClr>
          </a:solidFill>
          <a:ln>
            <a:solidFill>
              <a:schemeClr val="bg1">
                <a:lumMod val="75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600" b="1" dirty="0">
                <a:solidFill>
                  <a:srgbClr val="1F497D"/>
                </a:solidFill>
              </a:rPr>
              <a:t>1. Decision Maker</a:t>
            </a:r>
          </a:p>
        </p:txBody>
      </p:sp>
      <p:sp>
        <p:nvSpPr>
          <p:cNvPr id="8" name="Rectangle 7"/>
          <p:cNvSpPr/>
          <p:nvPr/>
        </p:nvSpPr>
        <p:spPr>
          <a:xfrm>
            <a:off x="1615440" y="3254950"/>
            <a:ext cx="2499360" cy="1393250"/>
          </a:xfrm>
          <a:prstGeom prst="rect">
            <a:avLst/>
          </a:prstGeom>
          <a:solidFill>
            <a:schemeClr val="bg1">
              <a:lumMod val="95000"/>
            </a:schemeClr>
          </a:solidFill>
          <a:ln>
            <a:solidFill>
              <a:schemeClr val="bg1">
                <a:lumMod val="75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600" b="1" dirty="0">
                <a:solidFill>
                  <a:srgbClr val="1F497D"/>
                </a:solidFill>
              </a:rPr>
              <a:t>2. Those who can influence decision maker</a:t>
            </a:r>
          </a:p>
        </p:txBody>
      </p:sp>
      <p:sp>
        <p:nvSpPr>
          <p:cNvPr id="9" name="Rectangle 8"/>
          <p:cNvSpPr/>
          <p:nvPr/>
        </p:nvSpPr>
        <p:spPr>
          <a:xfrm>
            <a:off x="1630680" y="4778950"/>
            <a:ext cx="2499360" cy="1393250"/>
          </a:xfrm>
          <a:prstGeom prst="rect">
            <a:avLst/>
          </a:prstGeom>
          <a:solidFill>
            <a:schemeClr val="bg1">
              <a:lumMod val="95000"/>
            </a:schemeClr>
          </a:solidFill>
          <a:ln>
            <a:solidFill>
              <a:schemeClr val="bg1">
                <a:lumMod val="75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600" b="1" dirty="0">
                <a:solidFill>
                  <a:srgbClr val="1F497D"/>
                </a:solidFill>
              </a:rPr>
              <a:t>3. Potential Volunteers</a:t>
            </a:r>
          </a:p>
        </p:txBody>
      </p:sp>
      <p:cxnSp>
        <p:nvCxnSpPr>
          <p:cNvPr id="3" name="Curved Connector 2"/>
          <p:cNvCxnSpPr>
            <a:stCxn id="8" idx="1"/>
            <a:endCxn id="7" idx="1"/>
          </p:cNvCxnSpPr>
          <p:nvPr/>
        </p:nvCxnSpPr>
        <p:spPr>
          <a:xfrm rot="10800000">
            <a:off x="1600200" y="2449225"/>
            <a:ext cx="15240" cy="1502350"/>
          </a:xfrm>
          <a:prstGeom prst="curvedConnector3">
            <a:avLst>
              <a:gd name="adj1" fmla="val 493333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Curved Connector 10"/>
          <p:cNvCxnSpPr>
            <a:stCxn id="9" idx="1"/>
            <a:endCxn id="8" idx="1"/>
          </p:cNvCxnSpPr>
          <p:nvPr/>
        </p:nvCxnSpPr>
        <p:spPr>
          <a:xfrm rot="10800000">
            <a:off x="1615440" y="3951575"/>
            <a:ext cx="15240" cy="1524000"/>
          </a:xfrm>
          <a:prstGeom prst="curvedConnector3">
            <a:avLst>
              <a:gd name="adj1" fmla="val 4582454"/>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Curved Connector 19"/>
          <p:cNvCxnSpPr>
            <a:stCxn id="9" idx="3"/>
            <a:endCxn id="7" idx="3"/>
          </p:cNvCxnSpPr>
          <p:nvPr/>
        </p:nvCxnSpPr>
        <p:spPr>
          <a:xfrm flipH="1" flipV="1">
            <a:off x="4099560" y="2449225"/>
            <a:ext cx="30480" cy="3026350"/>
          </a:xfrm>
          <a:prstGeom prst="curvedConnector3">
            <a:avLst>
              <a:gd name="adj1" fmla="val -267982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42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1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down)">
                                      <p:cBhvr>
                                        <p:cTn id="17"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7089" y="4891963"/>
            <a:ext cx="759279" cy="1389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6" name="Straight Connector 15"/>
          <p:cNvCxnSpPr/>
          <p:nvPr/>
        </p:nvCxnSpPr>
        <p:spPr>
          <a:xfrm>
            <a:off x="4648200" y="2971800"/>
            <a:ext cx="2590800" cy="243840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7</a:t>
            </a:fld>
            <a:endParaRPr lang="en-US" dirty="0">
              <a:ea typeface="ＭＳ Ｐゴシック" pitchFamily="-72" charset="-128"/>
              <a:cs typeface="ＭＳ Ｐゴシック" pitchFamily="-72" charset="-128"/>
            </a:endParaRPr>
          </a:p>
        </p:txBody>
      </p:sp>
      <p:sp>
        <p:nvSpPr>
          <p:cNvPr id="8" name="Title 1"/>
          <p:cNvSpPr>
            <a:spLocks noGrp="1"/>
          </p:cNvSpPr>
          <p:nvPr>
            <p:ph type="title"/>
          </p:nvPr>
        </p:nvSpPr>
        <p:spPr>
          <a:xfrm>
            <a:off x="76200" y="0"/>
            <a:ext cx="9067800" cy="1143000"/>
          </a:xfrm>
        </p:spPr>
        <p:txBody>
          <a:bodyPr>
            <a:normAutofit/>
          </a:bodyPr>
          <a:lstStyle/>
          <a:p>
            <a:r>
              <a:rPr lang="en-US" sz="3000" dirty="0"/>
              <a:t>We must identify shared values in order to tailor the conversation to our audience</a:t>
            </a:r>
          </a:p>
        </p:txBody>
      </p:sp>
      <p:sp>
        <p:nvSpPr>
          <p:cNvPr id="6" name="Oval 5"/>
          <p:cNvSpPr/>
          <p:nvPr/>
        </p:nvSpPr>
        <p:spPr>
          <a:xfrm>
            <a:off x="1005840" y="5091683"/>
            <a:ext cx="1444752" cy="1385317"/>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 name="Straight Connector 6"/>
          <p:cNvCxnSpPr/>
          <p:nvPr/>
        </p:nvCxnSpPr>
        <p:spPr>
          <a:xfrm flipH="1">
            <a:off x="2389340" y="2982790"/>
            <a:ext cx="2249342" cy="2386051"/>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6636" y="5352108"/>
            <a:ext cx="2423160" cy="830997"/>
          </a:xfrm>
          <a:prstGeom prst="rect">
            <a:avLst/>
          </a:prstGeom>
          <a:noFill/>
        </p:spPr>
        <p:txBody>
          <a:bodyPr wrap="square" rtlCol="0">
            <a:spAutoFit/>
          </a:bodyPr>
          <a:lstStyle/>
          <a:p>
            <a:pPr algn="ctr"/>
            <a:r>
              <a:rPr lang="en-US" sz="4800" b="1" dirty="0">
                <a:latin typeface="Calibri" pitchFamily="34" charset="0"/>
                <a:cs typeface="Calibri" pitchFamily="34" charset="0"/>
              </a:rPr>
              <a:t>you</a:t>
            </a:r>
          </a:p>
        </p:txBody>
      </p:sp>
      <p:cxnSp>
        <p:nvCxnSpPr>
          <p:cNvPr id="11" name="Straight Connector 10"/>
          <p:cNvCxnSpPr>
            <a:endCxn id="5" idx="0"/>
          </p:cNvCxnSpPr>
          <p:nvPr/>
        </p:nvCxnSpPr>
        <p:spPr>
          <a:xfrm>
            <a:off x="2450592" y="5364537"/>
            <a:ext cx="4498685" cy="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4"/>
          <a:stretch>
            <a:fillRect/>
          </a:stretch>
        </p:blipFill>
        <p:spPr>
          <a:xfrm>
            <a:off x="3671998" y="1594366"/>
            <a:ext cx="2055871" cy="13660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Rectangle 2"/>
          <p:cNvSpPr/>
          <p:nvPr/>
        </p:nvSpPr>
        <p:spPr>
          <a:xfrm rot="2813880">
            <a:off x="5451869" y="3823116"/>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3" name="Rectangle 12"/>
          <p:cNvSpPr/>
          <p:nvPr/>
        </p:nvSpPr>
        <p:spPr>
          <a:xfrm rot="18841069">
            <a:off x="2409316" y="3828001"/>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4" name="Rectangle 13"/>
          <p:cNvSpPr/>
          <p:nvPr/>
        </p:nvSpPr>
        <p:spPr>
          <a:xfrm>
            <a:off x="3886200" y="5410200"/>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Tree>
    <p:extLst>
      <p:ext uri="{BB962C8B-B14F-4D97-AF65-F5344CB8AC3E}">
        <p14:creationId xmlns:p14="http://schemas.microsoft.com/office/powerpoint/2010/main" val="321646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75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edge">
                                      <p:cBhvr>
                                        <p:cTn id="20" dur="20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down)">
                                      <p:cBhvr>
                                        <p:cTn id="25" dur="2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3"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7089" y="4891963"/>
            <a:ext cx="759279" cy="1389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6" name="Straight Connector 15"/>
          <p:cNvCxnSpPr/>
          <p:nvPr/>
        </p:nvCxnSpPr>
        <p:spPr>
          <a:xfrm>
            <a:off x="4648200" y="2971800"/>
            <a:ext cx="2590800" cy="243840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8</a:t>
            </a:fld>
            <a:endParaRPr lang="en-US" dirty="0">
              <a:ea typeface="ＭＳ Ｐゴシック" pitchFamily="-72" charset="-128"/>
              <a:cs typeface="ＭＳ Ｐゴシック" pitchFamily="-72" charset="-128"/>
            </a:endParaRPr>
          </a:p>
        </p:txBody>
      </p:sp>
      <p:sp>
        <p:nvSpPr>
          <p:cNvPr id="8" name="Title 1"/>
          <p:cNvSpPr>
            <a:spLocks noGrp="1"/>
          </p:cNvSpPr>
          <p:nvPr>
            <p:ph type="title"/>
          </p:nvPr>
        </p:nvSpPr>
        <p:spPr>
          <a:xfrm>
            <a:off x="76200" y="0"/>
            <a:ext cx="9067800" cy="1143000"/>
          </a:xfrm>
        </p:spPr>
        <p:txBody>
          <a:bodyPr>
            <a:normAutofit/>
          </a:bodyPr>
          <a:lstStyle/>
          <a:p>
            <a:r>
              <a:rPr lang="en-US" sz="3000" dirty="0"/>
              <a:t>We must identify shared values in order to tailor the conversation to our audience</a:t>
            </a:r>
          </a:p>
        </p:txBody>
      </p:sp>
      <p:sp>
        <p:nvSpPr>
          <p:cNvPr id="6" name="Oval 5"/>
          <p:cNvSpPr/>
          <p:nvPr/>
        </p:nvSpPr>
        <p:spPr>
          <a:xfrm>
            <a:off x="1005840" y="5091683"/>
            <a:ext cx="1444752" cy="1385317"/>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 name="Straight Connector 6"/>
          <p:cNvCxnSpPr/>
          <p:nvPr/>
        </p:nvCxnSpPr>
        <p:spPr>
          <a:xfrm flipH="1">
            <a:off x="2389340" y="2982790"/>
            <a:ext cx="2249342" cy="2386051"/>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6636" y="5352108"/>
            <a:ext cx="2423160" cy="830997"/>
          </a:xfrm>
          <a:prstGeom prst="rect">
            <a:avLst/>
          </a:prstGeom>
          <a:noFill/>
        </p:spPr>
        <p:txBody>
          <a:bodyPr wrap="square" rtlCol="0">
            <a:spAutoFit/>
          </a:bodyPr>
          <a:lstStyle/>
          <a:p>
            <a:pPr algn="ctr"/>
            <a:r>
              <a:rPr lang="en-US" sz="4800" b="1" dirty="0">
                <a:latin typeface="Calibri" pitchFamily="34" charset="0"/>
                <a:cs typeface="Calibri" pitchFamily="34" charset="0"/>
              </a:rPr>
              <a:t>you</a:t>
            </a:r>
          </a:p>
        </p:txBody>
      </p:sp>
      <p:cxnSp>
        <p:nvCxnSpPr>
          <p:cNvPr id="11" name="Straight Connector 10"/>
          <p:cNvCxnSpPr>
            <a:endCxn id="5" idx="0"/>
          </p:cNvCxnSpPr>
          <p:nvPr/>
        </p:nvCxnSpPr>
        <p:spPr>
          <a:xfrm>
            <a:off x="2450592" y="5364537"/>
            <a:ext cx="4498685" cy="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4"/>
          <a:stretch>
            <a:fillRect/>
          </a:stretch>
        </p:blipFill>
        <p:spPr>
          <a:xfrm>
            <a:off x="3671998" y="1594366"/>
            <a:ext cx="2055871" cy="13660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Rectangle 2"/>
          <p:cNvSpPr/>
          <p:nvPr/>
        </p:nvSpPr>
        <p:spPr>
          <a:xfrm rot="2813880">
            <a:off x="5451869" y="3823116"/>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3" name="Rectangle 12"/>
          <p:cNvSpPr/>
          <p:nvPr/>
        </p:nvSpPr>
        <p:spPr>
          <a:xfrm rot="18841069">
            <a:off x="2409316" y="3828001"/>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4" name="Rectangle 13"/>
          <p:cNvSpPr/>
          <p:nvPr/>
        </p:nvSpPr>
        <p:spPr>
          <a:xfrm>
            <a:off x="3886200" y="5410200"/>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4" name="TextBox 3"/>
          <p:cNvSpPr txBox="1"/>
          <p:nvPr/>
        </p:nvSpPr>
        <p:spPr>
          <a:xfrm>
            <a:off x="7543800" y="5269468"/>
            <a:ext cx="1447800" cy="646331"/>
          </a:xfrm>
          <a:prstGeom prst="rect">
            <a:avLst/>
          </a:prstGeom>
          <a:noFill/>
        </p:spPr>
        <p:txBody>
          <a:bodyPr wrap="square" rtlCol="0">
            <a:spAutoFit/>
          </a:bodyPr>
          <a:lstStyle/>
          <a:p>
            <a:r>
              <a:rPr lang="en-US" sz="3600" b="1" dirty="0">
                <a:latin typeface="Arial"/>
                <a:cs typeface="Arial"/>
              </a:rPr>
              <a:t>MOC</a:t>
            </a:r>
          </a:p>
        </p:txBody>
      </p:sp>
    </p:spTree>
    <p:extLst>
      <p:ext uri="{BB962C8B-B14F-4D97-AF65-F5344CB8AC3E}">
        <p14:creationId xmlns:p14="http://schemas.microsoft.com/office/powerpoint/2010/main" val="265533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7089" y="4891963"/>
            <a:ext cx="759279" cy="1389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6" name="Straight Connector 15"/>
          <p:cNvCxnSpPr/>
          <p:nvPr/>
        </p:nvCxnSpPr>
        <p:spPr>
          <a:xfrm>
            <a:off x="4648200" y="2971800"/>
            <a:ext cx="2590800" cy="243840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9</a:t>
            </a:fld>
            <a:endParaRPr lang="en-US" dirty="0">
              <a:ea typeface="ＭＳ Ｐゴシック" pitchFamily="-72" charset="-128"/>
              <a:cs typeface="ＭＳ Ｐゴシック" pitchFamily="-72" charset="-128"/>
            </a:endParaRPr>
          </a:p>
        </p:txBody>
      </p:sp>
      <p:sp>
        <p:nvSpPr>
          <p:cNvPr id="8" name="Title 1"/>
          <p:cNvSpPr>
            <a:spLocks noGrp="1"/>
          </p:cNvSpPr>
          <p:nvPr>
            <p:ph type="title"/>
          </p:nvPr>
        </p:nvSpPr>
        <p:spPr>
          <a:xfrm>
            <a:off x="76200" y="0"/>
            <a:ext cx="9067800" cy="1143000"/>
          </a:xfrm>
        </p:spPr>
        <p:txBody>
          <a:bodyPr>
            <a:normAutofit/>
          </a:bodyPr>
          <a:lstStyle/>
          <a:p>
            <a:r>
              <a:rPr lang="en-US" sz="3000" dirty="0"/>
              <a:t>We must identify shared values in order to tailor the conversation to our audience</a:t>
            </a:r>
          </a:p>
        </p:txBody>
      </p:sp>
      <p:sp>
        <p:nvSpPr>
          <p:cNvPr id="6" name="Oval 5"/>
          <p:cNvSpPr/>
          <p:nvPr/>
        </p:nvSpPr>
        <p:spPr>
          <a:xfrm>
            <a:off x="1005840" y="5091683"/>
            <a:ext cx="1444752" cy="1385317"/>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 name="Straight Connector 6"/>
          <p:cNvCxnSpPr/>
          <p:nvPr/>
        </p:nvCxnSpPr>
        <p:spPr>
          <a:xfrm flipH="1">
            <a:off x="2389340" y="2982790"/>
            <a:ext cx="2249342" cy="2386051"/>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6636" y="5352108"/>
            <a:ext cx="2423160" cy="830997"/>
          </a:xfrm>
          <a:prstGeom prst="rect">
            <a:avLst/>
          </a:prstGeom>
          <a:noFill/>
        </p:spPr>
        <p:txBody>
          <a:bodyPr wrap="square" rtlCol="0">
            <a:spAutoFit/>
          </a:bodyPr>
          <a:lstStyle/>
          <a:p>
            <a:pPr algn="ctr"/>
            <a:r>
              <a:rPr lang="en-US" sz="4800" b="1" dirty="0">
                <a:latin typeface="Calibri" pitchFamily="34" charset="0"/>
                <a:cs typeface="Calibri" pitchFamily="34" charset="0"/>
              </a:rPr>
              <a:t>you</a:t>
            </a:r>
          </a:p>
        </p:txBody>
      </p:sp>
      <p:cxnSp>
        <p:nvCxnSpPr>
          <p:cNvPr id="11" name="Straight Connector 10"/>
          <p:cNvCxnSpPr>
            <a:endCxn id="5" idx="0"/>
          </p:cNvCxnSpPr>
          <p:nvPr/>
        </p:nvCxnSpPr>
        <p:spPr>
          <a:xfrm>
            <a:off x="2450592" y="5364537"/>
            <a:ext cx="4498685" cy="0"/>
          </a:xfrm>
          <a:prstGeom prst="line">
            <a:avLst/>
          </a:prstGeom>
          <a:ln w="76200">
            <a:solidFill>
              <a:schemeClr val="tx1"/>
            </a:solidFill>
            <a:prstDash val="lgDashDotDot"/>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4"/>
          <a:stretch>
            <a:fillRect/>
          </a:stretch>
        </p:blipFill>
        <p:spPr>
          <a:xfrm>
            <a:off x="3671998" y="1594366"/>
            <a:ext cx="2055871" cy="13660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Rectangle 2"/>
          <p:cNvSpPr/>
          <p:nvPr/>
        </p:nvSpPr>
        <p:spPr>
          <a:xfrm rot="2813880">
            <a:off x="5451869" y="3823116"/>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3" name="Rectangle 12"/>
          <p:cNvSpPr/>
          <p:nvPr/>
        </p:nvSpPr>
        <p:spPr>
          <a:xfrm rot="18841069">
            <a:off x="2409316" y="3828001"/>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sp>
        <p:nvSpPr>
          <p:cNvPr id="14" name="Rectangle 13"/>
          <p:cNvSpPr/>
          <p:nvPr/>
        </p:nvSpPr>
        <p:spPr>
          <a:xfrm>
            <a:off x="3886200" y="5410200"/>
            <a:ext cx="1447800" cy="533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dirty="0">
                <a:solidFill>
                  <a:srgbClr val="C41230"/>
                </a:solidFill>
              </a:rPr>
              <a:t>Values</a:t>
            </a:r>
          </a:p>
        </p:txBody>
      </p:sp>
      <p:pic>
        <p:nvPicPr>
          <p:cNvPr id="15" name="Picture 14"/>
          <p:cNvPicPr>
            <a:picLocks noChangeAspect="1"/>
          </p:cNvPicPr>
          <p:nvPr/>
        </p:nvPicPr>
        <p:blipFill>
          <a:blip r:embed="rId5"/>
          <a:stretch>
            <a:fillRect/>
          </a:stretch>
        </p:blipFill>
        <p:spPr>
          <a:xfrm>
            <a:off x="3488998" y="1524000"/>
            <a:ext cx="2465294" cy="1524000"/>
          </a:xfrm>
          <a:prstGeom prst="rect">
            <a:avLst/>
          </a:prstGeom>
        </p:spPr>
      </p:pic>
      <p:sp>
        <p:nvSpPr>
          <p:cNvPr id="17" name="TextBox 16"/>
          <p:cNvSpPr txBox="1"/>
          <p:nvPr/>
        </p:nvSpPr>
        <p:spPr>
          <a:xfrm>
            <a:off x="7543800" y="4971871"/>
            <a:ext cx="1447800" cy="1200329"/>
          </a:xfrm>
          <a:prstGeom prst="rect">
            <a:avLst/>
          </a:prstGeom>
          <a:noFill/>
        </p:spPr>
        <p:txBody>
          <a:bodyPr wrap="square" rtlCol="0">
            <a:spAutoFit/>
          </a:bodyPr>
          <a:lstStyle/>
          <a:p>
            <a:pPr algn="ctr"/>
            <a:r>
              <a:rPr lang="en-US" sz="3600" b="1" dirty="0">
                <a:latin typeface="Arial"/>
                <a:cs typeface="Arial"/>
              </a:rPr>
              <a:t>New vol</a:t>
            </a:r>
          </a:p>
        </p:txBody>
      </p:sp>
    </p:spTree>
    <p:extLst>
      <p:ext uri="{BB962C8B-B14F-4D97-AF65-F5344CB8AC3E}">
        <p14:creationId xmlns:p14="http://schemas.microsoft.com/office/powerpoint/2010/main" val="2326466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28295</TotalTime>
  <Words>2877</Words>
  <Application>Microsoft Macintosh PowerPoint</Application>
  <PresentationFormat>On-screen Show (4:3)</PresentationFormat>
  <Paragraphs>358</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Courier New</vt:lpstr>
      <vt:lpstr>Office Theme</vt:lpstr>
      <vt:lpstr>Using Personal Stories to Talk About Issues</vt:lpstr>
      <vt:lpstr>Why is it important that we talk about issues effectively?</vt:lpstr>
      <vt:lpstr>Talking about issues effectively helps us win issue campaigns</vt:lpstr>
      <vt:lpstr>Goals</vt:lpstr>
      <vt:lpstr>Agenda For This Session</vt:lpstr>
      <vt:lpstr>Our conversations must be tailored to the audience in order to be effective</vt:lpstr>
      <vt:lpstr>We must identify shared values in order to tailor the conversation to our audience</vt:lpstr>
      <vt:lpstr>We must identify shared values in order to tailor the conversation to our audience</vt:lpstr>
      <vt:lpstr>We must identify shared values in order to tailor the conversation to our audience</vt:lpstr>
      <vt:lpstr>Agenda For This Session</vt:lpstr>
      <vt:lpstr>The 4-part conversation framework</vt:lpstr>
      <vt:lpstr>What it Looks Like With CIR</vt:lpstr>
      <vt:lpstr>What it Looks Like With CIR</vt:lpstr>
      <vt:lpstr>What it Looks Like With CIR</vt:lpstr>
      <vt:lpstr>What it Looks Like With CIR</vt:lpstr>
      <vt:lpstr>Other best practices for effective conversations</vt:lpstr>
      <vt:lpstr>Agenda For This Session</vt:lpstr>
      <vt:lpstr>The Scenarios…</vt:lpstr>
      <vt:lpstr>Agenda For This Session</vt:lpstr>
      <vt:lpstr>We also have to tailor our conversation to the medium</vt:lpstr>
      <vt:lpstr>Agenda For This Session</vt:lpstr>
      <vt:lpstr>Key Takeaways</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beattym;BSchenck@barackobama.com</dc:creator>
  <cp:lastModifiedBy>Microsoft Office User</cp:lastModifiedBy>
  <cp:revision>1361</cp:revision>
  <cp:lastPrinted>2012-03-22T19:47:25Z</cp:lastPrinted>
  <dcterms:created xsi:type="dcterms:W3CDTF">2011-03-30T13:57:21Z</dcterms:created>
  <dcterms:modified xsi:type="dcterms:W3CDTF">2019-03-03T23:47:10Z</dcterms:modified>
</cp:coreProperties>
</file>