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9" r:id="rId1"/>
  </p:sldMasterIdLst>
  <p:notesMasterIdLst>
    <p:notesMasterId r:id="rId44"/>
  </p:notesMasterIdLst>
  <p:sldIdLst>
    <p:sldId id="331" r:id="rId2"/>
    <p:sldId id="375" r:id="rId3"/>
    <p:sldId id="380" r:id="rId4"/>
    <p:sldId id="376" r:id="rId5"/>
    <p:sldId id="368" r:id="rId6"/>
    <p:sldId id="377" r:id="rId7"/>
    <p:sldId id="367" r:id="rId8"/>
    <p:sldId id="378" r:id="rId9"/>
    <p:sldId id="379" r:id="rId10"/>
    <p:sldId id="382" r:id="rId11"/>
    <p:sldId id="262" r:id="rId12"/>
    <p:sldId id="381" r:id="rId13"/>
    <p:sldId id="339" r:id="rId14"/>
    <p:sldId id="384" r:id="rId15"/>
    <p:sldId id="383" r:id="rId16"/>
    <p:sldId id="385" r:id="rId17"/>
    <p:sldId id="386" r:id="rId18"/>
    <p:sldId id="387" r:id="rId19"/>
    <p:sldId id="388" r:id="rId20"/>
    <p:sldId id="390" r:id="rId21"/>
    <p:sldId id="408" r:id="rId22"/>
    <p:sldId id="340" r:id="rId23"/>
    <p:sldId id="391" r:id="rId24"/>
    <p:sldId id="392" r:id="rId25"/>
    <p:sldId id="341" r:id="rId26"/>
    <p:sldId id="342" r:id="rId27"/>
    <p:sldId id="393" r:id="rId28"/>
    <p:sldId id="394" r:id="rId29"/>
    <p:sldId id="395" r:id="rId30"/>
    <p:sldId id="396" r:id="rId31"/>
    <p:sldId id="348" r:id="rId32"/>
    <p:sldId id="398" r:id="rId33"/>
    <p:sldId id="399" r:id="rId34"/>
    <p:sldId id="400" r:id="rId35"/>
    <p:sldId id="401" r:id="rId36"/>
    <p:sldId id="402" r:id="rId37"/>
    <p:sldId id="403" r:id="rId38"/>
    <p:sldId id="404" r:id="rId39"/>
    <p:sldId id="405" r:id="rId40"/>
    <p:sldId id="406" r:id="rId41"/>
    <p:sldId id="364" r:id="rId42"/>
    <p:sldId id="407" r:id="rId4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ci Wile" initials="TW [4]" lastIdx="1" clrIdx="0"/>
  <p:cmAuthor id="2" name="Traci Wile" initials="TW [2]"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5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40"/>
    <p:restoredTop sz="71605"/>
  </p:normalViewPr>
  <p:slideViewPr>
    <p:cSldViewPr snapToGrid="0" snapToObjects="1" showGuides="1">
      <p:cViewPr varScale="1">
        <p:scale>
          <a:sx n="74" d="100"/>
          <a:sy n="74" d="100"/>
        </p:scale>
        <p:origin x="2056" y="16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t>‹#›</a:t>
            </a:fld>
            <a:endParaRPr lang="en-US"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29" name="Shape 129"/>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dirty="0"/>
              <a:t>This work is licensed under the Creative Commons Attribution-</a:t>
            </a:r>
            <a:r>
              <a:rPr lang="en-US" dirty="0" err="1"/>
              <a:t>NonCommercial</a:t>
            </a:r>
            <a:r>
              <a:rPr lang="en-US" dirty="0"/>
              <a:t> 4.0 International License. To view a copy of this license, visit http://</a:t>
            </a:r>
            <a:r>
              <a:rPr lang="en-US" dirty="0" err="1"/>
              <a:t>creativecommons.org</a:t>
            </a:r>
            <a:r>
              <a:rPr lang="en-US" dirty="0"/>
              <a:t>/licenses/by-</a:t>
            </a:r>
            <a:r>
              <a:rPr lang="en-US" dirty="0" err="1"/>
              <a:t>nc</a:t>
            </a:r>
            <a:r>
              <a:rPr lang="en-US"/>
              <a:t>/4.0/ or send a letter to Creative Commons, PO Box 1866, Mountain View, CA 94042, USA</a:t>
            </a:r>
            <a:endParaRPr lang="en-US" sz="1200" b="0" i="0" u="none" strike="noStrike" cap="none">
              <a:solidFill>
                <a:schemeClr val="dk1"/>
              </a:solidFill>
              <a:latin typeface="Calibri"/>
              <a:ea typeface="Calibri"/>
              <a:cs typeface="Calibri"/>
              <a:sym typeface="Calibri"/>
            </a:endParaRPr>
          </a:p>
          <a:p>
            <a:pPr marL="0" marR="0" lvl="0" indent="0" algn="l" rtl="0">
              <a:spcBef>
                <a:spcPts val="0"/>
              </a:spcBef>
              <a:buSzPct val="25000"/>
              <a:buNone/>
            </a:pPr>
            <a:endParaRPr lang="en-US" sz="1200" b="0" i="0" u="none" strike="noStrike" kern="1200" cap="none" dirty="0">
              <a:solidFill>
                <a:schemeClr val="dk1"/>
              </a:solidFill>
              <a:effectLst/>
              <a:latin typeface="Calibri"/>
              <a:ea typeface="Calibri"/>
              <a:cs typeface="Calibri"/>
              <a:sym typeface="Calibri"/>
            </a:endParaRPr>
          </a:p>
          <a:p>
            <a:pPr marL="0" marR="0" lvl="0" indent="0" algn="l" rtl="0">
              <a:spcBef>
                <a:spcPts val="0"/>
              </a:spcBef>
              <a:buSzPct val="25000"/>
              <a:buNone/>
            </a:pPr>
            <a:endParaRPr lang="en-US" sz="1200" b="0" i="0" u="none" strike="noStrike" kern="1200" cap="none" dirty="0">
              <a:solidFill>
                <a:schemeClr val="dk1"/>
              </a:solidFill>
              <a:effectLst/>
              <a:latin typeface="Calibri"/>
              <a:ea typeface="Calibri"/>
              <a:cs typeface="Calibri"/>
              <a:sym typeface="Calibri"/>
            </a:endParaRPr>
          </a:p>
          <a:p>
            <a:pPr marL="0" marR="0" lvl="0" indent="0" algn="l" rtl="0">
              <a:spcBef>
                <a:spcPts val="0"/>
              </a:spcBef>
              <a:buSzPct val="25000"/>
              <a:buNone/>
            </a:pPr>
            <a:endParaRPr lang="en-US" sz="1200" b="0" i="0" u="none" strike="noStrike" kern="1200" cap="none" dirty="0">
              <a:solidFill>
                <a:schemeClr val="dk1"/>
              </a:solidFill>
              <a:effectLst/>
              <a:latin typeface="Calibri"/>
              <a:ea typeface="Calibri"/>
              <a:cs typeface="Calibri"/>
              <a:sym typeface="Calibri"/>
            </a:endParaRPr>
          </a:p>
          <a:p>
            <a:pPr marL="0" marR="0" lvl="0" indent="0" algn="l" rtl="0">
              <a:spcBef>
                <a:spcPts val="0"/>
              </a:spcBef>
              <a:buSzPct val="25000"/>
              <a:buNone/>
            </a:pPr>
            <a:r>
              <a:rPr lang="en-US" sz="1200" b="0" i="0" u="none" strike="noStrike" kern="1200" cap="none" dirty="0">
                <a:solidFill>
                  <a:schemeClr val="dk1"/>
                </a:solidFill>
                <a:effectLst/>
                <a:latin typeface="Calibri"/>
                <a:ea typeface="Calibri"/>
                <a:cs typeface="Calibri"/>
                <a:sym typeface="Calibri"/>
              </a:rPr>
              <a:t>Express appreciation for joining, and that I have looked over the homework that some people have sent and am really excited to dig through some of it </a:t>
            </a:r>
            <a:endParaRPr sz="1200" b="0" i="0" u="none" strike="noStrike" cap="none" dirty="0">
              <a:solidFill>
                <a:schemeClr val="dk1"/>
              </a:solidFill>
              <a:latin typeface="Calibri"/>
              <a:ea typeface="Calibri"/>
              <a:cs typeface="Calibri"/>
              <a:sym typeface="Calibri"/>
            </a:endParaRPr>
          </a:p>
        </p:txBody>
      </p:sp>
      <p:sp>
        <p:nvSpPr>
          <p:cNvPr id="130" name="Shape 130"/>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816763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0737086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82" name="Shape 182"/>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dirty="0">
                <a:solidFill>
                  <a:schemeClr val="dk1"/>
                </a:solidFill>
                <a:latin typeface="Calibri"/>
                <a:ea typeface="Calibri"/>
                <a:cs typeface="Calibri"/>
                <a:sym typeface="Calibri"/>
              </a:rPr>
              <a:t>7:10- 7:11</a:t>
            </a:r>
          </a:p>
          <a:p>
            <a:pPr marL="0" marR="0" lvl="0" indent="0" algn="l" rtl="0">
              <a:spcBef>
                <a:spcPts val="0"/>
              </a:spcBef>
              <a:buSzPct val="25000"/>
              <a:buNone/>
            </a:pPr>
            <a:endParaRPr lang="en-US" sz="1200" b="0" i="0" u="none" strike="noStrike" cap="none"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dirty="0">
                <a:solidFill>
                  <a:schemeClr val="dk1"/>
                </a:solidFill>
                <a:latin typeface="Calibri"/>
                <a:ea typeface="Calibri"/>
                <a:cs typeface="Calibri"/>
                <a:sym typeface="Calibri"/>
              </a:rPr>
              <a:t>Why</a:t>
            </a:r>
            <a:r>
              <a:rPr lang="en-US" sz="1200" b="0" i="0" u="none" strike="noStrike" cap="none" baseline="0" dirty="0">
                <a:solidFill>
                  <a:schemeClr val="dk1"/>
                </a:solidFill>
                <a:latin typeface="Calibri"/>
                <a:ea typeface="Calibri"/>
                <a:cs typeface="Calibri"/>
                <a:sym typeface="Calibri"/>
              </a:rPr>
              <a:t> we need to have effective conversations </a:t>
            </a:r>
            <a:r>
              <a:rPr lang="mr-IN" sz="1200" b="0" i="0" u="none" strike="noStrike" cap="none" baseline="0" dirty="0">
                <a:solidFill>
                  <a:schemeClr val="dk1"/>
                </a:solidFill>
                <a:latin typeface="Calibri"/>
                <a:ea typeface="Calibri"/>
                <a:cs typeface="Calibri"/>
                <a:sym typeface="Calibri"/>
              </a:rPr>
              <a:t>–</a:t>
            </a:r>
            <a:r>
              <a:rPr lang="en-US" sz="1200" b="0" i="0" u="none" strike="noStrike" cap="none" baseline="0" dirty="0">
                <a:solidFill>
                  <a:schemeClr val="dk1"/>
                </a:solidFill>
                <a:latin typeface="Calibri"/>
                <a:ea typeface="Calibri"/>
                <a:cs typeface="Calibri"/>
                <a:sym typeface="Calibri"/>
              </a:rPr>
              <a:t> the time is NOW to understand our neighbors and understand the things that compel them</a:t>
            </a:r>
            <a:endParaRPr sz="1200" b="0" i="0" u="none" strike="noStrike" cap="none" dirty="0">
              <a:solidFill>
                <a:schemeClr val="dk1"/>
              </a:solidFill>
              <a:latin typeface="Calibri"/>
              <a:ea typeface="Calibri"/>
              <a:cs typeface="Calibri"/>
              <a:sym typeface="Calibri"/>
            </a:endParaRPr>
          </a:p>
        </p:txBody>
      </p:sp>
      <p:sp>
        <p:nvSpPr>
          <p:cNvPr id="183" name="Shape 183"/>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11</a:t>
            </a:fld>
            <a:endParaRPr lang="en-US"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b="0" dirty="0">
              <a:effectLst/>
            </a:endParaRPr>
          </a:p>
          <a:p>
            <a:pPr lvl="1" rtl="0" fontAlgn="base"/>
            <a:r>
              <a:rPr lang="en-US" sz="1200" b="0" i="0" u="none" strike="noStrike" kern="1200" cap="none" dirty="0">
                <a:solidFill>
                  <a:schemeClr val="dk1"/>
                </a:solidFill>
                <a:effectLst/>
                <a:latin typeface="Calibri"/>
                <a:ea typeface="Calibri"/>
                <a:cs typeface="Calibri"/>
                <a:sym typeface="Calibri"/>
              </a:rPr>
              <a:t>No engagement: actions, causes, beliefs</a:t>
            </a:r>
          </a:p>
          <a:p>
            <a:pPr lvl="2" rtl="0" fontAlgn="base"/>
            <a:r>
              <a:rPr lang="en-US" sz="1200" b="0" i="0" u="none" strike="noStrike" kern="1200" cap="none" dirty="0">
                <a:solidFill>
                  <a:schemeClr val="dk1"/>
                </a:solidFill>
                <a:effectLst/>
                <a:latin typeface="Calibri"/>
                <a:ea typeface="Calibri"/>
                <a:cs typeface="Calibri"/>
                <a:sym typeface="Calibri"/>
              </a:rPr>
              <a:t>Actions</a:t>
            </a:r>
          </a:p>
          <a:p>
            <a:pPr lvl="3" rtl="0" fontAlgn="base"/>
            <a:r>
              <a:rPr lang="en-US" sz="1200" b="0" i="0" u="none" strike="noStrike" kern="1200" cap="none" dirty="0">
                <a:solidFill>
                  <a:schemeClr val="dk1"/>
                </a:solidFill>
                <a:effectLst/>
                <a:latin typeface="Calibri"/>
                <a:ea typeface="Calibri"/>
                <a:cs typeface="Calibri"/>
                <a:sym typeface="Calibri"/>
              </a:rPr>
              <a:t>Lack of voting in city/state/federal elections</a:t>
            </a:r>
          </a:p>
          <a:p>
            <a:pPr lvl="3" rtl="0" fontAlgn="base"/>
            <a:r>
              <a:rPr lang="en-US" sz="1200" b="0" i="0" u="none" strike="noStrike" kern="1200" cap="none" dirty="0">
                <a:solidFill>
                  <a:schemeClr val="dk1"/>
                </a:solidFill>
                <a:effectLst/>
                <a:latin typeface="Calibri"/>
                <a:ea typeface="Calibri"/>
                <a:cs typeface="Calibri"/>
                <a:sym typeface="Calibri"/>
              </a:rPr>
              <a:t>No reading of news (passive)</a:t>
            </a:r>
          </a:p>
          <a:p>
            <a:pPr lvl="3" rtl="0" fontAlgn="base"/>
            <a:r>
              <a:rPr lang="en-US" sz="1200" b="0" i="0" u="none" strike="noStrike" kern="1200" cap="none" dirty="0">
                <a:solidFill>
                  <a:schemeClr val="dk1"/>
                </a:solidFill>
                <a:effectLst/>
                <a:latin typeface="Calibri"/>
                <a:ea typeface="Calibri"/>
                <a:cs typeface="Calibri"/>
                <a:sym typeface="Calibri"/>
              </a:rPr>
              <a:t>Not talking to people with different ideas</a:t>
            </a:r>
          </a:p>
          <a:p>
            <a:pPr lvl="2" rtl="0" fontAlgn="base"/>
            <a:r>
              <a:rPr lang="en-US" sz="1200" b="0" i="0" u="none" strike="noStrike" kern="1200" cap="none" dirty="0">
                <a:solidFill>
                  <a:schemeClr val="dk1"/>
                </a:solidFill>
                <a:effectLst/>
                <a:latin typeface="Calibri"/>
                <a:ea typeface="Calibri"/>
                <a:cs typeface="Calibri"/>
                <a:sym typeface="Calibri"/>
              </a:rPr>
              <a:t>Beliefs </a:t>
            </a:r>
          </a:p>
          <a:p>
            <a:pPr lvl="3" rtl="0" fontAlgn="base"/>
            <a:r>
              <a:rPr lang="en-US" sz="1200" b="0" i="0" u="none" strike="noStrike" kern="1200" cap="none" dirty="0">
                <a:solidFill>
                  <a:schemeClr val="dk1"/>
                </a:solidFill>
                <a:effectLst/>
                <a:latin typeface="Calibri"/>
                <a:ea typeface="Calibri"/>
                <a:cs typeface="Calibri"/>
                <a:sym typeface="Calibri"/>
              </a:rPr>
              <a:t>“Government doesn’t affect me. I cannot effect government”</a:t>
            </a:r>
          </a:p>
          <a:p>
            <a:pPr lvl="3" rtl="0" fontAlgn="base"/>
            <a:r>
              <a:rPr lang="en-US" sz="1200" b="0" i="0" u="none" strike="noStrike" kern="1200" cap="none" dirty="0">
                <a:solidFill>
                  <a:schemeClr val="dk1"/>
                </a:solidFill>
                <a:effectLst/>
                <a:latin typeface="Calibri"/>
                <a:ea typeface="Calibri"/>
                <a:cs typeface="Calibri"/>
                <a:sym typeface="Calibri"/>
              </a:rPr>
              <a:t>“Politics are corrupt anyway”</a:t>
            </a:r>
          </a:p>
          <a:p>
            <a:pPr lvl="2" rtl="0" fontAlgn="base"/>
            <a:r>
              <a:rPr lang="en-US" sz="1200" b="0" i="0" u="none" strike="noStrike" kern="1200" cap="none" dirty="0">
                <a:solidFill>
                  <a:schemeClr val="dk1"/>
                </a:solidFill>
                <a:effectLst/>
                <a:latin typeface="Calibri"/>
                <a:ea typeface="Calibri"/>
                <a:cs typeface="Calibri"/>
                <a:sym typeface="Calibri"/>
              </a:rPr>
              <a:t>Causes</a:t>
            </a:r>
          </a:p>
          <a:p>
            <a:pPr lvl="3" rtl="0" fontAlgn="base"/>
            <a:r>
              <a:rPr lang="en-US" sz="1200" b="0" i="0" u="none" strike="noStrike" kern="1200" cap="none" dirty="0">
                <a:solidFill>
                  <a:schemeClr val="dk1"/>
                </a:solidFill>
                <a:effectLst/>
                <a:latin typeface="Calibri"/>
                <a:ea typeface="Calibri"/>
                <a:cs typeface="Calibri"/>
                <a:sym typeface="Calibri"/>
              </a:rPr>
              <a:t>Systematically/historically not allowed in politics; disenfranchised. No matter who is in office, status quo doesn’t really change</a:t>
            </a:r>
          </a:p>
          <a:p>
            <a:pPr lvl="1" rtl="0" fontAlgn="base"/>
            <a:endParaRPr lang="en-US" sz="1200" b="0" i="0" u="none" strike="noStrike" kern="1200" cap="none" dirty="0">
              <a:solidFill>
                <a:schemeClr val="dk1"/>
              </a:solidFill>
              <a:effectLst/>
              <a:latin typeface="Calibri"/>
              <a:ea typeface="Calibri"/>
              <a:cs typeface="Calibri"/>
              <a:sym typeface="Calibri"/>
            </a:endParaRPr>
          </a:p>
          <a:p>
            <a:pPr lvl="1" rtl="0" fontAlgn="base"/>
            <a:r>
              <a:rPr lang="en-US" sz="1200" b="0" i="0" u="none" strike="noStrike" kern="1200" cap="none" dirty="0">
                <a:solidFill>
                  <a:schemeClr val="dk1"/>
                </a:solidFill>
                <a:effectLst/>
                <a:latin typeface="Calibri"/>
                <a:ea typeface="Calibri"/>
                <a:cs typeface="Calibri"/>
                <a:sym typeface="Calibri"/>
              </a:rPr>
              <a:t>Minimal engagement/ awareness</a:t>
            </a:r>
          </a:p>
          <a:p>
            <a:pPr lvl="2" rtl="0" fontAlgn="base"/>
            <a:r>
              <a:rPr lang="en-US" sz="1200" b="0" i="0" u="none" strike="noStrike" kern="1200" cap="none" dirty="0">
                <a:solidFill>
                  <a:schemeClr val="dk1"/>
                </a:solidFill>
                <a:effectLst/>
                <a:latin typeface="Calibri"/>
                <a:ea typeface="Calibri"/>
                <a:cs typeface="Calibri"/>
                <a:sym typeface="Calibri"/>
              </a:rPr>
              <a:t>Actions</a:t>
            </a:r>
          </a:p>
          <a:p>
            <a:pPr lvl="3" rtl="0" fontAlgn="base"/>
            <a:r>
              <a:rPr lang="en-US" sz="1200" b="0" i="0" u="none" strike="noStrike" kern="1200" cap="none" dirty="0">
                <a:solidFill>
                  <a:schemeClr val="dk1"/>
                </a:solidFill>
                <a:effectLst/>
                <a:latin typeface="Calibri"/>
                <a:ea typeface="Calibri"/>
                <a:cs typeface="Calibri"/>
                <a:sym typeface="Calibri"/>
              </a:rPr>
              <a:t>Reading news and alarmed/irritated/aware of what is going on</a:t>
            </a:r>
          </a:p>
          <a:p>
            <a:pPr lvl="3" rtl="0" fontAlgn="base"/>
            <a:r>
              <a:rPr lang="en-US" sz="1200" b="0" i="0" u="none" strike="noStrike" kern="1200" cap="none" dirty="0">
                <a:solidFill>
                  <a:schemeClr val="dk1"/>
                </a:solidFill>
                <a:effectLst/>
                <a:latin typeface="Calibri"/>
                <a:ea typeface="Calibri"/>
                <a:cs typeface="Calibri"/>
                <a:sym typeface="Calibri"/>
              </a:rPr>
              <a:t>Likely </a:t>
            </a:r>
            <a:r>
              <a:rPr lang="en-US" sz="1200" b="0" i="0" u="none" strike="noStrike" kern="1200" cap="none" dirty="0" err="1">
                <a:solidFill>
                  <a:schemeClr val="dk1"/>
                </a:solidFill>
                <a:effectLst/>
                <a:latin typeface="Calibri"/>
                <a:ea typeface="Calibri"/>
                <a:cs typeface="Calibri"/>
                <a:sym typeface="Calibri"/>
              </a:rPr>
              <a:t>siloed</a:t>
            </a:r>
            <a:r>
              <a:rPr lang="en-US" sz="1200" b="0" i="0" u="none" strike="noStrike" kern="1200" cap="none" dirty="0">
                <a:solidFill>
                  <a:schemeClr val="dk1"/>
                </a:solidFill>
                <a:effectLst/>
                <a:latin typeface="Calibri"/>
                <a:ea typeface="Calibri"/>
                <a:cs typeface="Calibri"/>
                <a:sym typeface="Calibri"/>
              </a:rPr>
              <a:t> with news sources</a:t>
            </a:r>
          </a:p>
          <a:p>
            <a:pPr lvl="3" rtl="0" fontAlgn="base"/>
            <a:r>
              <a:rPr lang="en-US" sz="1200" b="0" i="0" u="none" strike="noStrike" kern="1200" cap="none" dirty="0">
                <a:solidFill>
                  <a:schemeClr val="dk1"/>
                </a:solidFill>
                <a:effectLst/>
                <a:latin typeface="Calibri"/>
                <a:ea typeface="Calibri"/>
                <a:cs typeface="Calibri"/>
                <a:sym typeface="Calibri"/>
              </a:rPr>
              <a:t>Attends some community events</a:t>
            </a:r>
          </a:p>
          <a:p>
            <a:pPr lvl="2" rtl="0" fontAlgn="base"/>
            <a:r>
              <a:rPr lang="en-US" sz="1200" b="0" i="0" u="none" strike="noStrike" kern="1200" cap="none" dirty="0">
                <a:solidFill>
                  <a:schemeClr val="dk1"/>
                </a:solidFill>
                <a:effectLst/>
                <a:latin typeface="Calibri"/>
                <a:ea typeface="Calibri"/>
                <a:cs typeface="Calibri"/>
                <a:sym typeface="Calibri"/>
              </a:rPr>
              <a:t>Beliefs </a:t>
            </a:r>
          </a:p>
          <a:p>
            <a:pPr lvl="3" rtl="0" fontAlgn="base"/>
            <a:r>
              <a:rPr lang="en-US" sz="1200" b="0" i="0" u="none" strike="noStrike" kern="1200" cap="none" dirty="0">
                <a:solidFill>
                  <a:schemeClr val="dk1"/>
                </a:solidFill>
                <a:effectLst/>
                <a:latin typeface="Calibri"/>
                <a:ea typeface="Calibri"/>
                <a:cs typeface="Calibri"/>
                <a:sym typeface="Calibri"/>
              </a:rPr>
              <a:t>Change can come, but not for a long time</a:t>
            </a:r>
          </a:p>
          <a:p>
            <a:pPr lvl="3" rtl="0" fontAlgn="base"/>
            <a:r>
              <a:rPr lang="en-US" sz="1200" b="0" i="0" u="none" strike="noStrike" kern="1200" cap="none" dirty="0">
                <a:solidFill>
                  <a:schemeClr val="dk1"/>
                </a:solidFill>
                <a:effectLst/>
                <a:latin typeface="Calibri"/>
                <a:ea typeface="Calibri"/>
                <a:cs typeface="Calibri"/>
                <a:sym typeface="Calibri"/>
              </a:rPr>
              <a:t>Thinks about issues that are important in some way</a:t>
            </a:r>
          </a:p>
          <a:p>
            <a:pPr lvl="2" rtl="0" fontAlgn="base"/>
            <a:r>
              <a:rPr lang="en-US" sz="1200" b="0" i="0" u="none" strike="noStrike" kern="1200" cap="none" dirty="0">
                <a:solidFill>
                  <a:schemeClr val="dk1"/>
                </a:solidFill>
                <a:effectLst/>
                <a:latin typeface="Calibri"/>
                <a:ea typeface="Calibri"/>
                <a:cs typeface="Calibri"/>
                <a:sym typeface="Calibri"/>
              </a:rPr>
              <a:t>Causes</a:t>
            </a:r>
          </a:p>
          <a:p>
            <a:pPr lvl="3" rtl="0" fontAlgn="base"/>
            <a:r>
              <a:rPr lang="en-US" sz="1200" b="0" i="0" u="none" strike="noStrike" kern="1200" cap="none" dirty="0">
                <a:solidFill>
                  <a:schemeClr val="dk1"/>
                </a:solidFill>
                <a:effectLst/>
                <a:latin typeface="Calibri"/>
                <a:ea typeface="Calibri"/>
                <a:cs typeface="Calibri"/>
                <a:sym typeface="Calibri"/>
              </a:rPr>
              <a:t>Reading material that supports their own world view</a:t>
            </a:r>
          </a:p>
          <a:p>
            <a:pPr lvl="3" rtl="0" fontAlgn="base"/>
            <a:r>
              <a:rPr lang="en-US" sz="1200" b="0" i="0" u="none" strike="noStrike" kern="1200" cap="none" dirty="0">
                <a:solidFill>
                  <a:schemeClr val="dk1"/>
                </a:solidFill>
                <a:effectLst/>
                <a:latin typeface="Calibri"/>
                <a:ea typeface="Calibri"/>
                <a:cs typeface="Calibri"/>
                <a:sym typeface="Calibri"/>
              </a:rPr>
              <a:t>Lack of understanding of how city government is set up and works</a:t>
            </a:r>
          </a:p>
          <a:p>
            <a:pPr lvl="2" rtl="0" fontAlgn="base"/>
            <a:r>
              <a:rPr lang="en-US" sz="1200" b="0" i="0" u="none" strike="noStrike" kern="1200" cap="none" dirty="0">
                <a:solidFill>
                  <a:schemeClr val="dk1"/>
                </a:solidFill>
                <a:effectLst/>
                <a:latin typeface="Calibri"/>
                <a:ea typeface="Calibri"/>
                <a:cs typeface="Calibri"/>
                <a:sym typeface="Calibri"/>
              </a:rPr>
              <a:t>Challenges (none listed, so what do you think challenges are for someone who is “Aware”</a:t>
            </a:r>
          </a:p>
          <a:p>
            <a:pPr lvl="2" rtl="0" fontAlgn="base"/>
            <a:r>
              <a:rPr lang="en-US" sz="1200" b="0" i="0" u="none" strike="noStrike" kern="1200" cap="none" dirty="0">
                <a:solidFill>
                  <a:schemeClr val="dk1"/>
                </a:solidFill>
                <a:effectLst/>
                <a:latin typeface="Calibri"/>
                <a:ea typeface="Calibri"/>
                <a:cs typeface="Calibri"/>
                <a:sym typeface="Calibri"/>
              </a:rPr>
              <a:t>OFA programs that are best suited for this level</a:t>
            </a:r>
          </a:p>
          <a:p>
            <a:pPr lvl="1" rtl="0" fontAlgn="base"/>
            <a:r>
              <a:rPr lang="en-US" sz="1200" b="0" i="0" u="none" strike="noStrike" kern="1200" cap="none" dirty="0">
                <a:solidFill>
                  <a:schemeClr val="dk1"/>
                </a:solidFill>
                <a:effectLst/>
                <a:latin typeface="Calibri"/>
                <a:ea typeface="Calibri"/>
                <a:cs typeface="Calibri"/>
                <a:sym typeface="Calibri"/>
              </a:rPr>
              <a:t>Participation </a:t>
            </a:r>
          </a:p>
          <a:p>
            <a:pPr lvl="2" rtl="0" fontAlgn="base"/>
            <a:r>
              <a:rPr lang="en-US" sz="1200" b="0" i="0" u="none" strike="noStrike" kern="1200" cap="none" dirty="0">
                <a:solidFill>
                  <a:schemeClr val="dk1"/>
                </a:solidFill>
                <a:effectLst/>
                <a:latin typeface="Calibri"/>
                <a:ea typeface="Calibri"/>
                <a:cs typeface="Calibri"/>
                <a:sym typeface="Calibri"/>
              </a:rPr>
              <a:t>Actions</a:t>
            </a:r>
          </a:p>
          <a:p>
            <a:pPr lvl="3" rtl="0" fontAlgn="base"/>
            <a:r>
              <a:rPr lang="en-US" sz="1200" b="0" i="0" u="none" strike="noStrike" kern="1200" cap="none" dirty="0">
                <a:solidFill>
                  <a:schemeClr val="dk1"/>
                </a:solidFill>
                <a:effectLst/>
                <a:latin typeface="Calibri"/>
                <a:ea typeface="Calibri"/>
                <a:cs typeface="Calibri"/>
                <a:sym typeface="Calibri"/>
              </a:rPr>
              <a:t>Member of a community group (</a:t>
            </a:r>
            <a:r>
              <a:rPr lang="en-US" sz="1200" b="0" i="0" u="none" strike="noStrike" kern="1200" cap="none" dirty="0" err="1">
                <a:solidFill>
                  <a:schemeClr val="dk1"/>
                </a:solidFill>
                <a:effectLst/>
                <a:latin typeface="Calibri"/>
                <a:ea typeface="Calibri"/>
                <a:cs typeface="Calibri"/>
                <a:sym typeface="Calibri"/>
              </a:rPr>
              <a:t>ie</a:t>
            </a:r>
            <a:r>
              <a:rPr lang="en-US" sz="1200" b="0" i="0" u="none" strike="noStrike" kern="1200" cap="none" dirty="0">
                <a:solidFill>
                  <a:schemeClr val="dk1"/>
                </a:solidFill>
                <a:effectLst/>
                <a:latin typeface="Calibri"/>
                <a:ea typeface="Calibri"/>
                <a:cs typeface="Calibri"/>
                <a:sym typeface="Calibri"/>
              </a:rPr>
              <a:t> church, alumni, sorority, sports, clubs -- book, quilt, </a:t>
            </a:r>
            <a:r>
              <a:rPr lang="en-US" sz="1200" b="0" i="0" u="none" strike="noStrike" kern="1200" cap="none" dirty="0" err="1">
                <a:solidFill>
                  <a:schemeClr val="dk1"/>
                </a:solidFill>
                <a:effectLst/>
                <a:latin typeface="Calibri"/>
                <a:ea typeface="Calibri"/>
                <a:cs typeface="Calibri"/>
                <a:sym typeface="Calibri"/>
              </a:rPr>
              <a:t>etc</a:t>
            </a:r>
            <a:r>
              <a:rPr lang="en-US" sz="1200" b="0" i="0" u="none" strike="noStrike" kern="1200" cap="none" dirty="0">
                <a:solidFill>
                  <a:schemeClr val="dk1"/>
                </a:solidFill>
                <a:effectLst/>
                <a:latin typeface="Calibri"/>
                <a:ea typeface="Calibri"/>
                <a:cs typeface="Calibri"/>
                <a:sym typeface="Calibri"/>
              </a:rPr>
              <a:t>) </a:t>
            </a:r>
          </a:p>
          <a:p>
            <a:pPr lvl="3" rtl="0" fontAlgn="base"/>
            <a:r>
              <a:rPr lang="en-US" sz="1200" b="0" i="0" u="none" strike="noStrike" kern="1200" cap="none" dirty="0">
                <a:solidFill>
                  <a:schemeClr val="dk1"/>
                </a:solidFill>
                <a:effectLst/>
                <a:latin typeface="Calibri"/>
                <a:ea typeface="Calibri"/>
                <a:cs typeface="Calibri"/>
                <a:sym typeface="Calibri"/>
              </a:rPr>
              <a:t>Regularly attends/participates in events, phone banks, online actions, </a:t>
            </a:r>
            <a:r>
              <a:rPr lang="en-US" sz="1200" b="0" i="0" u="none" strike="noStrike" kern="1200" cap="none" dirty="0" err="1">
                <a:solidFill>
                  <a:schemeClr val="dk1"/>
                </a:solidFill>
                <a:effectLst/>
                <a:latin typeface="Calibri"/>
                <a:ea typeface="Calibri"/>
                <a:cs typeface="Calibri"/>
                <a:sym typeface="Calibri"/>
              </a:rPr>
              <a:t>etc</a:t>
            </a:r>
            <a:endParaRPr lang="en-US" sz="1200" b="0" i="0" u="none" strike="noStrike" kern="1200" cap="none" dirty="0">
              <a:solidFill>
                <a:schemeClr val="dk1"/>
              </a:solidFill>
              <a:effectLst/>
              <a:latin typeface="Calibri"/>
              <a:ea typeface="Calibri"/>
              <a:cs typeface="Calibri"/>
              <a:sym typeface="Calibri"/>
            </a:endParaRPr>
          </a:p>
          <a:p>
            <a:pPr lvl="3" rtl="0" fontAlgn="base"/>
            <a:r>
              <a:rPr lang="en-US" sz="1200" b="0" i="0" u="none" strike="noStrike" kern="1200" cap="none" dirty="0">
                <a:solidFill>
                  <a:schemeClr val="dk1"/>
                </a:solidFill>
                <a:effectLst/>
                <a:latin typeface="Calibri"/>
                <a:ea typeface="Calibri"/>
                <a:cs typeface="Calibri"/>
                <a:sym typeface="Calibri"/>
              </a:rPr>
              <a:t>Know they care </a:t>
            </a:r>
          </a:p>
          <a:p>
            <a:pPr lvl="3" rtl="0" fontAlgn="base"/>
            <a:r>
              <a:rPr lang="en-US" sz="1200" b="0" i="0" u="none" strike="noStrike" kern="1200" cap="none" dirty="0">
                <a:solidFill>
                  <a:schemeClr val="dk1"/>
                </a:solidFill>
                <a:effectLst/>
                <a:latin typeface="Calibri"/>
                <a:ea typeface="Calibri"/>
                <a:cs typeface="Calibri"/>
                <a:sym typeface="Calibri"/>
              </a:rPr>
              <a:t>Intimately aware of how their life is set up </a:t>
            </a:r>
          </a:p>
          <a:p>
            <a:pPr lvl="2" rtl="0" fontAlgn="base"/>
            <a:r>
              <a:rPr lang="en-US" sz="1200" b="0" i="0" u="none" strike="noStrike" kern="1200" cap="none" dirty="0">
                <a:solidFill>
                  <a:schemeClr val="dk1"/>
                </a:solidFill>
                <a:effectLst/>
                <a:latin typeface="Calibri"/>
                <a:ea typeface="Calibri"/>
                <a:cs typeface="Calibri"/>
                <a:sym typeface="Calibri"/>
              </a:rPr>
              <a:t>Beliefs</a:t>
            </a:r>
          </a:p>
          <a:p>
            <a:pPr lvl="3" rtl="0" fontAlgn="base"/>
            <a:r>
              <a:rPr lang="en-US" sz="1200" b="0" i="0" u="none" strike="noStrike" kern="1200" cap="none" dirty="0">
                <a:solidFill>
                  <a:schemeClr val="dk1"/>
                </a:solidFill>
                <a:effectLst/>
                <a:latin typeface="Calibri"/>
                <a:ea typeface="Calibri"/>
                <a:cs typeface="Calibri"/>
                <a:sym typeface="Calibri"/>
              </a:rPr>
              <a:t>Change comes from ordinary people who care</a:t>
            </a:r>
          </a:p>
          <a:p>
            <a:pPr lvl="3" rtl="0" fontAlgn="base"/>
            <a:r>
              <a:rPr lang="en-US" sz="1200" b="0" i="0" u="none" strike="noStrike" kern="1200" cap="none" dirty="0">
                <a:solidFill>
                  <a:schemeClr val="dk1"/>
                </a:solidFill>
                <a:effectLst/>
                <a:latin typeface="Calibri"/>
                <a:ea typeface="Calibri"/>
                <a:cs typeface="Calibri"/>
                <a:sym typeface="Calibri"/>
              </a:rPr>
              <a:t>“If not me, who?”</a:t>
            </a:r>
          </a:p>
          <a:p>
            <a:pPr lvl="2" rtl="0" fontAlgn="base"/>
            <a:r>
              <a:rPr lang="en-US" sz="1200" b="0" i="0" u="none" strike="noStrike" kern="1200" cap="none" dirty="0">
                <a:solidFill>
                  <a:schemeClr val="dk1"/>
                </a:solidFill>
                <a:effectLst/>
                <a:latin typeface="Calibri"/>
                <a:ea typeface="Calibri"/>
                <a:cs typeface="Calibri"/>
                <a:sym typeface="Calibri"/>
              </a:rPr>
              <a:t>Causes</a:t>
            </a:r>
          </a:p>
          <a:p>
            <a:pPr lvl="3" rtl="0" fontAlgn="base"/>
            <a:r>
              <a:rPr lang="en-US" sz="1200" b="0" i="0" u="none" strike="noStrike" kern="1200" cap="none" dirty="0">
                <a:solidFill>
                  <a:schemeClr val="dk1"/>
                </a:solidFill>
                <a:effectLst/>
                <a:latin typeface="Calibri"/>
                <a:ea typeface="Calibri"/>
                <a:cs typeface="Calibri"/>
                <a:sym typeface="Calibri"/>
              </a:rPr>
              <a:t>Believes they are leaders</a:t>
            </a:r>
          </a:p>
          <a:p>
            <a:pPr lvl="3" rtl="0" fontAlgn="base"/>
            <a:r>
              <a:rPr lang="en-US" sz="1200" b="0" i="0" u="none" strike="noStrike" kern="1200" cap="none" dirty="0">
                <a:solidFill>
                  <a:schemeClr val="dk1"/>
                </a:solidFill>
                <a:effectLst/>
                <a:latin typeface="Calibri"/>
                <a:ea typeface="Calibri"/>
                <a:cs typeface="Calibri"/>
                <a:sym typeface="Calibri"/>
              </a:rPr>
              <a:t>Educated</a:t>
            </a:r>
          </a:p>
          <a:p>
            <a:pPr lvl="3" rtl="0" fontAlgn="base"/>
            <a:r>
              <a:rPr lang="en-US" sz="1200" b="0" i="0" u="none" strike="noStrike" kern="1200" cap="none" dirty="0">
                <a:solidFill>
                  <a:schemeClr val="dk1"/>
                </a:solidFill>
                <a:effectLst/>
                <a:latin typeface="Calibri"/>
                <a:ea typeface="Calibri"/>
                <a:cs typeface="Calibri"/>
                <a:sym typeface="Calibri"/>
              </a:rPr>
              <a:t>Understands the ways to raise their own voice</a:t>
            </a:r>
          </a:p>
          <a:p>
            <a:pPr lvl="1" rtl="0" fontAlgn="base"/>
            <a:r>
              <a:rPr lang="en-US" sz="1200" b="0" i="0" u="none" strike="noStrike" kern="1200" cap="none" dirty="0">
                <a:solidFill>
                  <a:schemeClr val="dk1"/>
                </a:solidFill>
                <a:effectLst/>
                <a:latin typeface="Calibri"/>
                <a:ea typeface="Calibri"/>
                <a:cs typeface="Calibri"/>
                <a:sym typeface="Calibri"/>
              </a:rPr>
              <a:t>Leadership </a:t>
            </a:r>
          </a:p>
          <a:p>
            <a:pPr lvl="2" rtl="0" fontAlgn="base"/>
            <a:r>
              <a:rPr lang="en-US" sz="1200" b="0" i="0" u="none" strike="noStrike" kern="1200" cap="none" dirty="0">
                <a:solidFill>
                  <a:schemeClr val="dk1"/>
                </a:solidFill>
                <a:effectLst/>
                <a:latin typeface="Calibri"/>
                <a:ea typeface="Calibri"/>
                <a:cs typeface="Calibri"/>
                <a:sym typeface="Calibri"/>
              </a:rPr>
              <a:t>Actions </a:t>
            </a:r>
          </a:p>
          <a:p>
            <a:pPr lvl="3" rtl="0" fontAlgn="base"/>
            <a:r>
              <a:rPr lang="en-US" sz="1200" b="0" i="0" u="none" strike="noStrike" kern="1200" cap="none" dirty="0">
                <a:solidFill>
                  <a:schemeClr val="dk1"/>
                </a:solidFill>
                <a:effectLst/>
                <a:latin typeface="Calibri"/>
                <a:ea typeface="Calibri"/>
                <a:cs typeface="Calibri"/>
                <a:sym typeface="Calibri"/>
              </a:rPr>
              <a:t>Recruits people to join them</a:t>
            </a:r>
          </a:p>
          <a:p>
            <a:pPr lvl="3" rtl="0" fontAlgn="base"/>
            <a:r>
              <a:rPr lang="en-US" sz="1200" b="0" i="0" u="none" strike="noStrike" kern="1200" cap="none" dirty="0">
                <a:solidFill>
                  <a:schemeClr val="dk1"/>
                </a:solidFill>
                <a:effectLst/>
                <a:latin typeface="Calibri"/>
                <a:ea typeface="Calibri"/>
                <a:cs typeface="Calibri"/>
                <a:sym typeface="Calibri"/>
              </a:rPr>
              <a:t>Lead local chapters for change</a:t>
            </a:r>
          </a:p>
          <a:p>
            <a:pPr lvl="3" rtl="0" fontAlgn="base"/>
            <a:r>
              <a:rPr lang="en-US" sz="1200" b="0" i="0" u="none" strike="noStrike" kern="1200" cap="none" dirty="0">
                <a:solidFill>
                  <a:schemeClr val="dk1"/>
                </a:solidFill>
                <a:effectLst/>
                <a:latin typeface="Calibri"/>
                <a:ea typeface="Calibri"/>
                <a:cs typeface="Calibri"/>
                <a:sym typeface="Calibri"/>
              </a:rPr>
              <a:t>Have a theory about change comes to a community</a:t>
            </a:r>
          </a:p>
          <a:p>
            <a:pPr lvl="3" rtl="0" fontAlgn="base"/>
            <a:r>
              <a:rPr lang="en-US" sz="1200" b="0" i="0" u="none" strike="noStrike" kern="1200" cap="none" dirty="0">
                <a:solidFill>
                  <a:schemeClr val="dk1"/>
                </a:solidFill>
                <a:effectLst/>
                <a:latin typeface="Calibri"/>
                <a:ea typeface="Calibri"/>
                <a:cs typeface="Calibri"/>
                <a:sym typeface="Calibri"/>
              </a:rPr>
              <a:t>Aware of key change levers</a:t>
            </a:r>
          </a:p>
          <a:p>
            <a:pPr lvl="2" rtl="0" fontAlgn="base"/>
            <a:r>
              <a:rPr lang="en-US" sz="1200" b="0" i="0" u="none" strike="noStrike" kern="1200" cap="none" dirty="0">
                <a:solidFill>
                  <a:schemeClr val="dk1"/>
                </a:solidFill>
                <a:effectLst/>
                <a:latin typeface="Calibri"/>
                <a:ea typeface="Calibri"/>
                <a:cs typeface="Calibri"/>
                <a:sym typeface="Calibri"/>
              </a:rPr>
              <a:t>Beliefs</a:t>
            </a:r>
          </a:p>
          <a:p>
            <a:pPr lvl="3" rtl="0" fontAlgn="base"/>
            <a:r>
              <a:rPr lang="en-US" sz="1200" b="0" i="0" u="none" strike="noStrike" kern="1200" cap="none" dirty="0">
                <a:solidFill>
                  <a:schemeClr val="dk1"/>
                </a:solidFill>
                <a:effectLst/>
                <a:latin typeface="Calibri"/>
                <a:ea typeface="Calibri"/>
                <a:cs typeface="Calibri"/>
                <a:sym typeface="Calibri"/>
              </a:rPr>
              <a:t>“I am a key change lever”</a:t>
            </a:r>
          </a:p>
          <a:p>
            <a:pPr lvl="2" rtl="0" fontAlgn="base"/>
            <a:r>
              <a:rPr lang="en-US" sz="1200" b="0" i="0" u="none" strike="noStrike" kern="1200" cap="none" dirty="0">
                <a:solidFill>
                  <a:schemeClr val="dk1"/>
                </a:solidFill>
                <a:effectLst/>
                <a:latin typeface="Calibri"/>
                <a:ea typeface="Calibri"/>
                <a:cs typeface="Calibri"/>
                <a:sym typeface="Calibri"/>
              </a:rPr>
              <a:t>Causes</a:t>
            </a:r>
          </a:p>
          <a:p>
            <a:pPr lvl="3" rtl="0" fontAlgn="base"/>
            <a:r>
              <a:rPr lang="en-US" sz="1200" b="0" i="0" u="none" strike="noStrike" kern="1200" cap="none" dirty="0">
                <a:solidFill>
                  <a:schemeClr val="dk1"/>
                </a:solidFill>
                <a:effectLst/>
                <a:latin typeface="Calibri"/>
                <a:ea typeface="Calibri"/>
                <a:cs typeface="Calibri"/>
                <a:sym typeface="Calibri"/>
              </a:rPr>
              <a:t>Have had some success in getting something passed/changed for a positive impact</a:t>
            </a:r>
          </a:p>
          <a:p>
            <a:pPr lvl="1" rtl="0" fontAlgn="base"/>
            <a:r>
              <a:rPr lang="en-US" sz="1200" b="0" i="0" u="none" strike="noStrike" kern="1200" cap="none" dirty="0">
                <a:solidFill>
                  <a:schemeClr val="dk1"/>
                </a:solidFill>
                <a:effectLst/>
                <a:latin typeface="Calibri"/>
                <a:ea typeface="Calibri"/>
                <a:cs typeface="Calibri"/>
                <a:sym typeface="Calibri"/>
              </a:rPr>
              <a:t>Changing the system </a:t>
            </a:r>
          </a:p>
          <a:p>
            <a:pPr lvl="2" rtl="0" fontAlgn="base"/>
            <a:r>
              <a:rPr lang="en-US" sz="1200" b="0" i="0" u="none" strike="noStrike" kern="1200" cap="none" dirty="0">
                <a:solidFill>
                  <a:schemeClr val="dk1"/>
                </a:solidFill>
                <a:effectLst/>
                <a:latin typeface="Calibri"/>
                <a:ea typeface="Calibri"/>
                <a:cs typeface="Calibri"/>
                <a:sym typeface="Calibri"/>
              </a:rPr>
              <a:t>Actions</a:t>
            </a:r>
          </a:p>
          <a:p>
            <a:pPr lvl="3" rtl="0" fontAlgn="base"/>
            <a:r>
              <a:rPr lang="en-US" sz="1200" b="0" i="0" u="none" strike="noStrike" kern="1200" cap="none" dirty="0">
                <a:solidFill>
                  <a:schemeClr val="dk1"/>
                </a:solidFill>
                <a:effectLst/>
                <a:latin typeface="Calibri"/>
                <a:ea typeface="Calibri"/>
                <a:cs typeface="Calibri"/>
                <a:sym typeface="Calibri"/>
              </a:rPr>
              <a:t>Make laws, policies, decisions that help overall representation in our government</a:t>
            </a:r>
          </a:p>
          <a:p>
            <a:pPr lvl="3" rtl="0" fontAlgn="base"/>
            <a:r>
              <a:rPr lang="en-US" sz="1200" b="0" i="0" u="none" strike="noStrike" kern="1200" cap="none" dirty="0">
                <a:solidFill>
                  <a:schemeClr val="dk1"/>
                </a:solidFill>
                <a:effectLst/>
                <a:latin typeface="Calibri"/>
                <a:ea typeface="Calibri"/>
                <a:cs typeface="Calibri"/>
                <a:sym typeface="Calibri"/>
              </a:rPr>
              <a:t>Deep understanding of theory of change, including reasons why groups are disenfranchised</a:t>
            </a:r>
          </a:p>
          <a:p>
            <a:pPr lvl="2" rtl="0" fontAlgn="base"/>
            <a:r>
              <a:rPr lang="en-US" sz="1200" b="0" i="0" u="none" strike="noStrike" kern="1200" cap="none" dirty="0">
                <a:solidFill>
                  <a:schemeClr val="dk1"/>
                </a:solidFill>
                <a:effectLst/>
                <a:latin typeface="Calibri"/>
                <a:ea typeface="Calibri"/>
                <a:cs typeface="Calibri"/>
                <a:sym typeface="Calibri"/>
              </a:rPr>
              <a:t>Beliefs</a:t>
            </a:r>
          </a:p>
          <a:p>
            <a:pPr lvl="3" rtl="0" fontAlgn="base"/>
            <a:r>
              <a:rPr lang="en-US" sz="1200" b="0" i="0" u="none" strike="noStrike" kern="1200" cap="none" dirty="0">
                <a:solidFill>
                  <a:schemeClr val="dk1"/>
                </a:solidFill>
                <a:effectLst/>
                <a:latin typeface="Calibri"/>
                <a:ea typeface="Calibri"/>
                <a:cs typeface="Calibri"/>
                <a:sym typeface="Calibri"/>
              </a:rPr>
              <a:t>Power sharing is good for a sustainable democracy</a:t>
            </a:r>
          </a:p>
          <a:p>
            <a:pPr lvl="3" rtl="0" fontAlgn="base"/>
            <a:r>
              <a:rPr lang="en-US" sz="1200" b="0" i="0" u="none" strike="noStrike" kern="1200" cap="none" dirty="0">
                <a:solidFill>
                  <a:schemeClr val="dk1"/>
                </a:solidFill>
                <a:effectLst/>
                <a:latin typeface="Calibri"/>
                <a:ea typeface="Calibri"/>
                <a:cs typeface="Calibri"/>
                <a:sym typeface="Calibri"/>
              </a:rPr>
              <a:t>Thinks that government is good </a:t>
            </a:r>
          </a:p>
          <a:p>
            <a:pPr lvl="2" rtl="0" fontAlgn="base"/>
            <a:r>
              <a:rPr lang="en-US" sz="1200" b="0" i="0" u="none" strike="noStrike" kern="1200" cap="none" dirty="0">
                <a:solidFill>
                  <a:schemeClr val="dk1"/>
                </a:solidFill>
                <a:effectLst/>
                <a:latin typeface="Calibri"/>
                <a:ea typeface="Calibri"/>
                <a:cs typeface="Calibri"/>
                <a:sym typeface="Calibri"/>
              </a:rPr>
              <a:t>Causes</a:t>
            </a:r>
          </a:p>
          <a:p>
            <a:pPr lvl="3" rtl="0" fontAlgn="base"/>
            <a:r>
              <a:rPr lang="en-US" sz="1200" b="0" i="0" u="none" strike="noStrike" kern="1200" cap="none" dirty="0">
                <a:solidFill>
                  <a:schemeClr val="dk1"/>
                </a:solidFill>
                <a:effectLst/>
                <a:latin typeface="Calibri"/>
                <a:ea typeface="Calibri"/>
                <a:cs typeface="Calibri"/>
                <a:sym typeface="Calibri"/>
              </a:rPr>
              <a:t>Other people give them authority</a:t>
            </a:r>
          </a:p>
          <a:p>
            <a:endParaRPr lang="en-US" dirty="0"/>
          </a:p>
        </p:txBody>
      </p:sp>
      <p:sp>
        <p:nvSpPr>
          <p:cNvPr id="4" name="Slide Number Placeholder 3"/>
          <p:cNvSpPr>
            <a:spLocks noGrp="1"/>
          </p:cNvSpPr>
          <p:nvPr>
            <p:ph type="sldNum" sz="quarter" idx="10"/>
          </p:nvPr>
        </p:nvSpPr>
        <p:spPr/>
        <p:txBody>
          <a:bodyPr/>
          <a:lstStyle/>
          <a:p>
            <a:fld id="{3100837D-C091-E448-9FDC-386E426CF71E}"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9391239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 typeface="Arial" charset="0"/>
              <a:buChar char="•"/>
            </a:pPr>
            <a:r>
              <a:rPr lang="en-US" sz="1200" b="0" i="0" u="none" strike="noStrike" kern="1200" cap="none" dirty="0">
                <a:solidFill>
                  <a:schemeClr val="dk1"/>
                </a:solidFill>
                <a:effectLst/>
                <a:latin typeface="Calibri"/>
                <a:ea typeface="Calibri"/>
                <a:cs typeface="Calibri"/>
                <a:sym typeface="Calibri"/>
              </a:rPr>
              <a:t>We are not counselors (most of us- shout out to counselors that are on the call). This framework isn’t taking the place of professional counseling, nor is it saying that we should act as counselors when we talk to people</a:t>
            </a:r>
            <a:endParaRPr lang="en-US" dirty="0"/>
          </a:p>
        </p:txBody>
      </p:sp>
      <p:sp>
        <p:nvSpPr>
          <p:cNvPr id="4" name="Slide Number Placeholder 3"/>
          <p:cNvSpPr>
            <a:spLocks noGrp="1"/>
          </p:cNvSpPr>
          <p:nvPr>
            <p:ph type="sldNum" sz="quarter" idx="10"/>
          </p:nvPr>
        </p:nvSpPr>
        <p:spPr/>
        <p:txBody>
          <a:bodyPr/>
          <a:lstStyle/>
          <a:p>
            <a:fld id="{4BD93216-BC50-744F-9422-411E30A57A25}" type="slidenum">
              <a:rPr lang="en-US" smtClean="0"/>
              <a:t>13</a:t>
            </a:fld>
            <a:endParaRPr lang="en-US"/>
          </a:p>
        </p:txBody>
      </p:sp>
    </p:spTree>
    <p:extLst>
      <p:ext uri="{BB962C8B-B14F-4D97-AF65-F5344CB8AC3E}">
        <p14:creationId xmlns:p14="http://schemas.microsoft.com/office/powerpoint/2010/main" val="12207091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rtl="0" fontAlgn="base"/>
            <a:r>
              <a:rPr lang="en-US" sz="1200" b="0" i="0" u="none" strike="noStrike" kern="1200" cap="none" dirty="0">
                <a:solidFill>
                  <a:schemeClr val="dk1"/>
                </a:solidFill>
                <a:effectLst/>
                <a:latin typeface="Calibri"/>
                <a:ea typeface="Calibri"/>
                <a:cs typeface="Calibri"/>
                <a:sym typeface="Calibri"/>
              </a:rPr>
              <a:t>Goals &amp; success: from your above diagnosis -- we want all of us to move from leadership to changing the system</a:t>
            </a:r>
          </a:p>
          <a:p>
            <a:pPr lvl="1" rtl="0" fontAlgn="base"/>
            <a:r>
              <a:rPr lang="en-US" sz="1200" b="0" i="0" u="none" strike="noStrike" kern="1200" cap="none" dirty="0">
                <a:solidFill>
                  <a:schemeClr val="dk1"/>
                </a:solidFill>
                <a:effectLst/>
                <a:latin typeface="Calibri"/>
                <a:ea typeface="Calibri"/>
                <a:cs typeface="Calibri"/>
                <a:sym typeface="Calibri"/>
              </a:rPr>
              <a:t>This is why we set this program in place -- we want to dive into how our work on our issues can change the system we are operating in </a:t>
            </a:r>
          </a:p>
          <a:p>
            <a:pPr lvl="1" rtl="0" fontAlgn="base"/>
            <a:r>
              <a:rPr lang="en-US" sz="1200" b="0" i="0" u="none" strike="noStrike" kern="1200" cap="none" dirty="0">
                <a:solidFill>
                  <a:schemeClr val="dk1"/>
                </a:solidFill>
                <a:effectLst/>
                <a:latin typeface="Calibri"/>
                <a:ea typeface="Calibri"/>
                <a:cs typeface="Calibri"/>
                <a:sym typeface="Calibri"/>
              </a:rPr>
              <a:t>Share goals/ measures of success for the program -- what we want out of it -- share goals slides</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857486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70321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Link to indicators of success on worksheet </a:t>
            </a:r>
          </a:p>
          <a:p>
            <a:endParaRPr lang="en-US" dirty="0"/>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0849099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191317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18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705675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fld id="{4BD93216-BC50-744F-9422-411E30A57A25}" type="slidenum">
              <a:rPr lang="en-US" smtClean="0"/>
              <a:t>19</a:t>
            </a:fld>
            <a:endParaRPr lang="en-US"/>
          </a:p>
        </p:txBody>
      </p:sp>
    </p:spTree>
    <p:extLst>
      <p:ext uri="{BB962C8B-B14F-4D97-AF65-F5344CB8AC3E}">
        <p14:creationId xmlns:p14="http://schemas.microsoft.com/office/powerpoint/2010/main" val="581441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 typeface="Arial" charset="0"/>
              <a:buChar char="•"/>
            </a:pPr>
            <a:r>
              <a:rPr lang="en-US" sz="1200" b="0" i="0" u="none" strike="noStrike" kern="1200" cap="none" dirty="0">
                <a:solidFill>
                  <a:schemeClr val="dk1"/>
                </a:solidFill>
                <a:effectLst/>
                <a:latin typeface="Calibri"/>
                <a:ea typeface="Calibri"/>
                <a:cs typeface="Calibri"/>
                <a:sym typeface="Calibri"/>
              </a:rPr>
              <a:t>“Life’s most persistent and urgent question is, ‘What are you doing for others?'”</a:t>
            </a:r>
            <a:endParaRPr lang="en-US" dirty="0"/>
          </a:p>
        </p:txBody>
      </p:sp>
      <p:sp>
        <p:nvSpPr>
          <p:cNvPr id="4" name="Slide Number Placeholder 3"/>
          <p:cNvSpPr>
            <a:spLocks noGrp="1"/>
          </p:cNvSpPr>
          <p:nvPr>
            <p:ph type="sldNum" sz="quarter" idx="10"/>
          </p:nvPr>
        </p:nvSpPr>
        <p:spPr/>
        <p:txBody>
          <a:bodyPr/>
          <a:lstStyle/>
          <a:p>
            <a:fld id="{4BD93216-BC50-744F-9422-411E30A57A25}" type="slidenum">
              <a:rPr lang="en-US" smtClean="0"/>
              <a:t>2</a:t>
            </a:fld>
            <a:endParaRPr lang="en-US"/>
          </a:p>
        </p:txBody>
      </p:sp>
    </p:spTree>
    <p:extLst>
      <p:ext uri="{BB962C8B-B14F-4D97-AF65-F5344CB8AC3E}">
        <p14:creationId xmlns:p14="http://schemas.microsoft.com/office/powerpoint/2010/main" val="38548632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indent="0">
              <a:buFont typeface="Arial" charset="0"/>
              <a:buNone/>
            </a:pPr>
            <a:endParaRPr lang="en-US" dirty="0"/>
          </a:p>
        </p:txBody>
      </p:sp>
      <p:sp>
        <p:nvSpPr>
          <p:cNvPr id="4" name="Slide Number Placeholder 3"/>
          <p:cNvSpPr>
            <a:spLocks noGrp="1"/>
          </p:cNvSpPr>
          <p:nvPr>
            <p:ph type="sldNum" sz="quarter" idx="10"/>
          </p:nvPr>
        </p:nvSpPr>
        <p:spPr/>
        <p:txBody>
          <a:bodyPr/>
          <a:lstStyle/>
          <a:p>
            <a:fld id="{4BD93216-BC50-744F-9422-411E30A57A25}" type="slidenum">
              <a:rPr lang="en-US" smtClean="0"/>
              <a:t>20</a:t>
            </a:fld>
            <a:endParaRPr lang="en-US"/>
          </a:p>
        </p:txBody>
      </p:sp>
    </p:spTree>
    <p:extLst>
      <p:ext uri="{BB962C8B-B14F-4D97-AF65-F5344CB8AC3E}">
        <p14:creationId xmlns:p14="http://schemas.microsoft.com/office/powerpoint/2010/main" val="2282890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54" name="Shape 154"/>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lang="en-US" sz="1200" b="0" i="0" u="none" strike="noStrike" cap="none" dirty="0">
              <a:solidFill>
                <a:schemeClr val="dk1"/>
              </a:solidFill>
              <a:latin typeface="Calibri"/>
              <a:ea typeface="Calibri"/>
              <a:cs typeface="Calibri"/>
              <a:sym typeface="Calibri"/>
            </a:endParaRPr>
          </a:p>
        </p:txBody>
      </p:sp>
      <p:sp>
        <p:nvSpPr>
          <p:cNvPr id="155" name="Shape 155"/>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21</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3196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171450" indent="-171450">
              <a:buFont typeface="Arial" charset="0"/>
              <a:buChar char="•"/>
            </a:pPr>
            <a:r>
              <a:rPr lang="en-US" dirty="0"/>
              <a:t>Insert continuum 1 – 5 </a:t>
            </a:r>
          </a:p>
          <a:p>
            <a:pPr marL="171450" indent="-171450">
              <a:buFont typeface="Arial" charset="0"/>
              <a:buChar char="•"/>
            </a:pPr>
            <a:r>
              <a:rPr lang="en-US" dirty="0"/>
              <a:t>Should be the answers to the above questions/ homework review </a:t>
            </a:r>
          </a:p>
        </p:txBody>
      </p:sp>
      <p:sp>
        <p:nvSpPr>
          <p:cNvPr id="4" name="Slide Number Placeholder 3"/>
          <p:cNvSpPr>
            <a:spLocks noGrp="1"/>
          </p:cNvSpPr>
          <p:nvPr>
            <p:ph type="sldNum" sz="quarter" idx="10"/>
          </p:nvPr>
        </p:nvSpPr>
        <p:spPr/>
        <p:txBody>
          <a:bodyPr/>
          <a:lstStyle/>
          <a:p>
            <a:fld id="{4BD93216-BC50-744F-9422-411E30A57A25}" type="slidenum">
              <a:rPr lang="en-US" smtClean="0"/>
              <a:t>22</a:t>
            </a:fld>
            <a:endParaRPr lang="en-US"/>
          </a:p>
        </p:txBody>
      </p:sp>
    </p:spTree>
    <p:extLst>
      <p:ext uri="{BB962C8B-B14F-4D97-AF65-F5344CB8AC3E}">
        <p14:creationId xmlns:p14="http://schemas.microsoft.com/office/powerpoint/2010/main" val="17707233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347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br>
              <a:rPr lang="en-US" dirty="0"/>
            </a:b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158863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487953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1" rtl="0" fontAlgn="base"/>
            <a:r>
              <a:rPr lang="en-US" sz="1200" b="0" i="0" u="none" strike="noStrike" kern="1200" cap="none" dirty="0">
                <a:solidFill>
                  <a:schemeClr val="dk1"/>
                </a:solidFill>
                <a:effectLst/>
                <a:latin typeface="Calibri"/>
                <a:ea typeface="Calibri"/>
                <a:cs typeface="Calibri"/>
                <a:sym typeface="Calibri"/>
              </a:rPr>
              <a:t>Be nimble in conversations that require different things</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6578236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9268153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158962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29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4485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Type answers into the chat box </a:t>
            </a:r>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6428460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rtl="0" fontAlgn="base"/>
            <a:r>
              <a:rPr lang="en-US" sz="1200" b="0" i="0" u="none" strike="noStrike" kern="1200" cap="none" dirty="0">
                <a:solidFill>
                  <a:schemeClr val="dk1"/>
                </a:solidFill>
                <a:effectLst/>
                <a:latin typeface="Calibri"/>
                <a:ea typeface="Calibri"/>
                <a:cs typeface="Calibri"/>
                <a:sym typeface="Calibri"/>
              </a:rPr>
              <a:t>Person A: Sharing context of problem, timeline, issue, and why you deeply care about it</a:t>
            </a:r>
          </a:p>
          <a:p>
            <a:pPr lvl="1" rtl="0" fontAlgn="base"/>
            <a:r>
              <a:rPr lang="en-US" sz="1200" b="0" i="0" u="none" strike="noStrike" kern="1200" cap="none" dirty="0">
                <a:solidFill>
                  <a:schemeClr val="dk1"/>
                </a:solidFill>
                <a:effectLst/>
                <a:latin typeface="Calibri"/>
                <a:ea typeface="Calibri"/>
                <a:cs typeface="Calibri"/>
                <a:sym typeface="Calibri"/>
              </a:rPr>
              <a:t>Person B &amp; C: 3 affirmations, 2 questions, 1 underlying assumption that is being made </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30</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385551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6143274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4710705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33</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9857303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6218917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4362777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401663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dirty="0">
              <a:solidFill>
                <a:schemeClr val="dk1"/>
              </a:solidFill>
              <a:latin typeface="Calibri"/>
              <a:ea typeface="Calibri"/>
              <a:cs typeface="Calibri"/>
              <a:sym typeface="Calibri"/>
            </a:endParaRPr>
          </a:p>
        </p:txBody>
      </p:sp>
      <p:sp>
        <p:nvSpPr>
          <p:cNvPr id="148" name="Shape 14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37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16830774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38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64972027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285750" marR="0" indent="-285750" algn="l" defTabSz="130046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56C4B64-BDA6-634E-BD2A-D5BD70F96A9C}" type="slidenum">
              <a:rPr lang="en-US" smtClean="0"/>
              <a:t>39</a:t>
            </a:fld>
            <a:endParaRPr lang="en-US"/>
          </a:p>
        </p:txBody>
      </p:sp>
    </p:spTree>
    <p:extLst>
      <p:ext uri="{BB962C8B-B14F-4D97-AF65-F5344CB8AC3E}">
        <p14:creationId xmlns:p14="http://schemas.microsoft.com/office/powerpoint/2010/main" val="3337047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8246260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cap="none" dirty="0">
              <a:solidFill>
                <a:schemeClr val="tx1"/>
              </a:solidFill>
              <a:effectLst/>
              <a:latin typeface="Calibri"/>
              <a:ea typeface="Calibri"/>
              <a:cs typeface="Calibri"/>
              <a:sym typeface="Calibri"/>
            </a:endParaRPr>
          </a:p>
        </p:txBody>
      </p:sp>
      <p:sp>
        <p:nvSpPr>
          <p:cNvPr id="4" name="Slide Number Placeholder 3"/>
          <p:cNvSpPr>
            <a:spLocks noGrp="1"/>
          </p:cNvSpPr>
          <p:nvPr>
            <p:ph type="sldNum" sz="quarter" idx="10"/>
          </p:nvPr>
        </p:nvSpPr>
        <p:spPr/>
        <p:txBody>
          <a:bodyPr/>
          <a:lstStyle/>
          <a:p>
            <a:fld id="{4BD93216-BC50-744F-9422-411E30A57A25}" type="slidenum">
              <a:rPr lang="en-US" smtClean="0"/>
              <a:t>40</a:t>
            </a:fld>
            <a:endParaRPr lang="en-US"/>
          </a:p>
        </p:txBody>
      </p:sp>
    </p:spTree>
    <p:extLst>
      <p:ext uri="{BB962C8B-B14F-4D97-AF65-F5344CB8AC3E}">
        <p14:creationId xmlns:p14="http://schemas.microsoft.com/office/powerpoint/2010/main" val="39143161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sz="1200" b="0" i="0" u="none" strike="noStrike" kern="1200" cap="none" dirty="0">
              <a:solidFill>
                <a:schemeClr val="tx1"/>
              </a:solidFill>
              <a:effectLst/>
              <a:latin typeface="Calibri"/>
              <a:ea typeface="Calibri"/>
              <a:cs typeface="Calibri"/>
              <a:sym typeface="Calibri"/>
            </a:endParaRPr>
          </a:p>
        </p:txBody>
      </p:sp>
      <p:sp>
        <p:nvSpPr>
          <p:cNvPr id="4" name="Slide Number Placeholder 3"/>
          <p:cNvSpPr>
            <a:spLocks noGrp="1"/>
          </p:cNvSpPr>
          <p:nvPr>
            <p:ph type="sldNum" sz="quarter" idx="10"/>
          </p:nvPr>
        </p:nvSpPr>
        <p:spPr/>
        <p:txBody>
          <a:bodyPr/>
          <a:lstStyle/>
          <a:p>
            <a:fld id="{4BD93216-BC50-744F-9422-411E30A57A25}" type="slidenum">
              <a:rPr lang="en-US" smtClean="0"/>
              <a:t>41</a:t>
            </a:fld>
            <a:endParaRPr lang="en-US"/>
          </a:p>
        </p:txBody>
      </p:sp>
    </p:spTree>
    <p:extLst>
      <p:ext uri="{BB962C8B-B14F-4D97-AF65-F5344CB8AC3E}">
        <p14:creationId xmlns:p14="http://schemas.microsoft.com/office/powerpoint/2010/main" val="190409039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u="none" strike="noStrike" kern="1200" cap="none" dirty="0">
                <a:solidFill>
                  <a:schemeClr val="dk1"/>
                </a:solidFill>
                <a:effectLst/>
                <a:latin typeface="Calibri"/>
                <a:ea typeface="Calibri"/>
                <a:cs typeface="Calibri"/>
                <a:sym typeface="Calibri"/>
              </a:rPr>
              <a:t>Express appreciation, thank them for joining; express importance of joining each time</a:t>
            </a:r>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42</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900446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285750" marR="0" indent="-285750" algn="l" defTabSz="130046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A56C4B64-BDA6-634E-BD2A-D5BD70F96A9C}" type="slidenum">
              <a:rPr lang="en-US" smtClean="0"/>
              <a:t>5</a:t>
            </a:fld>
            <a:endParaRPr lang="en-US"/>
          </a:p>
        </p:txBody>
      </p:sp>
    </p:spTree>
    <p:extLst>
      <p:ext uri="{BB962C8B-B14F-4D97-AF65-F5344CB8AC3E}">
        <p14:creationId xmlns:p14="http://schemas.microsoft.com/office/powerpoint/2010/main" val="474344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702638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147" name="Shape 147"/>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dirty="0">
              <a:solidFill>
                <a:schemeClr val="dk1"/>
              </a:solidFill>
              <a:latin typeface="Calibri"/>
              <a:ea typeface="Calibri"/>
              <a:cs typeface="Calibri"/>
              <a:sym typeface="Calibri"/>
            </a:endParaRPr>
          </a:p>
        </p:txBody>
      </p:sp>
      <p:sp>
        <p:nvSpPr>
          <p:cNvPr id="148" name="Shape 14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a:solidFill>
                  <a:schemeClr val="dk1"/>
                </a:solidFill>
                <a:latin typeface="Calibri"/>
                <a:ea typeface="Calibri"/>
                <a:cs typeface="Calibri"/>
                <a:sym typeface="Calibri"/>
              </a:rPr>
              <a:t>7</a:t>
            </a:fld>
            <a:endParaRPr lang="en-US" sz="120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27450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8</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783834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Calibri"/>
                <a:ea typeface="Calibri"/>
                <a:cs typeface="Calibri"/>
                <a:sym typeface="Calibri"/>
              </a:rPr>
              <a:t>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226815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Title Slide">
    <p:spTree>
      <p:nvGrpSpPr>
        <p:cNvPr id="1" name="Shape 15"/>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1524000" y="1122362"/>
            <a:ext cx="9144000" cy="2387600"/>
          </a:xfrm>
          <a:prstGeom prst="rect">
            <a:avLst/>
          </a:prstGeom>
          <a:noFill/>
          <a:ln>
            <a:noFill/>
          </a:ln>
        </p:spPr>
        <p:txBody>
          <a:bodyPr lIns="91425" tIns="91425" rIns="91425" bIns="91425" anchor="b" anchorCtr="0"/>
          <a:lstStyle>
            <a:lvl1pPr marL="0" marR="0" lvl="0" indent="0" algn="ctr" rtl="0">
              <a:lnSpc>
                <a:spcPct val="90000"/>
              </a:lnSpc>
              <a:spcBef>
                <a:spcPts val="0"/>
              </a:spcBef>
              <a:buClr>
                <a:schemeClr val="dk1"/>
              </a:buClr>
              <a:buFont typeface="Calibri"/>
              <a:buNone/>
              <a:defRPr sz="60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9" name="Shape 19"/>
          <p:cNvSpPr txBox="1">
            <a:spLocks noGrp="1"/>
          </p:cNvSpPr>
          <p:nvPr>
            <p:ph type="subTitle" idx="1"/>
          </p:nvPr>
        </p:nvSpPr>
        <p:spPr>
          <a:xfrm>
            <a:off x="1524000" y="3602037"/>
            <a:ext cx="9144000" cy="1655761"/>
          </a:xfrm>
          <a:prstGeom prst="rect">
            <a:avLst/>
          </a:prstGeom>
          <a:noFill/>
          <a:ln>
            <a:noFill/>
          </a:ln>
        </p:spPr>
        <p:txBody>
          <a:bodyPr lIns="91425" tIns="91425" rIns="91425" bIns="91425" anchor="t" anchorCtr="0"/>
          <a:lstStyle>
            <a:lvl1pPr marL="0" marR="0" lvl="0" indent="0" algn="ctr" rtl="0">
              <a:lnSpc>
                <a:spcPct val="90000"/>
              </a:lnSpc>
              <a:spcBef>
                <a:spcPts val="1000"/>
              </a:spcBef>
              <a:buClr>
                <a:schemeClr val="dk1"/>
              </a:buClr>
              <a:buFont typeface="Arial"/>
              <a:buNone/>
              <a:defRPr sz="2400" b="0" i="0" u="none" strike="noStrike" cap="none">
                <a:solidFill>
                  <a:schemeClr val="dk1"/>
                </a:solidFill>
                <a:latin typeface="Calibri"/>
                <a:ea typeface="Calibri"/>
                <a:cs typeface="Calibri"/>
                <a:sym typeface="Calibri"/>
              </a:defRPr>
            </a:lvl1pPr>
            <a:lvl2pPr marL="457200" marR="0" lvl="1" indent="0" algn="ctr" rtl="0">
              <a:lnSpc>
                <a:spcPct val="90000"/>
              </a:lnSpc>
              <a:spcBef>
                <a:spcPts val="500"/>
              </a:spcBef>
              <a:buClr>
                <a:schemeClr val="dk1"/>
              </a:buClr>
              <a:buFont typeface="Arial"/>
              <a:buNone/>
              <a:defRPr sz="2000" b="0" i="0" u="none" strike="noStrike" cap="none">
                <a:solidFill>
                  <a:schemeClr val="dk1"/>
                </a:solidFill>
                <a:latin typeface="Calibri"/>
                <a:ea typeface="Calibri"/>
                <a:cs typeface="Calibri"/>
                <a:sym typeface="Calibri"/>
              </a:defRPr>
            </a:lvl2pPr>
            <a:lvl3pPr marL="914400" marR="0" lvl="2" indent="0" algn="ctr" rtl="0">
              <a:lnSpc>
                <a:spcPct val="90000"/>
              </a:lnSpc>
              <a:spcBef>
                <a:spcPts val="500"/>
              </a:spcBef>
              <a:buClr>
                <a:schemeClr val="dk1"/>
              </a:buClr>
              <a:buFont typeface="Arial"/>
              <a:buNone/>
              <a:defRPr sz="1800" b="0" i="0" u="none" strike="noStrike" cap="none">
                <a:solidFill>
                  <a:schemeClr val="dk1"/>
                </a:solidFill>
                <a:latin typeface="Calibri"/>
                <a:ea typeface="Calibri"/>
                <a:cs typeface="Calibri"/>
                <a:sym typeface="Calibri"/>
              </a:defRPr>
            </a:lvl3pPr>
            <a:lvl4pPr marL="1371600" marR="0" lvl="3"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4pPr>
            <a:lvl5pPr marL="1828800" marR="0" lvl="4"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5pPr>
            <a:lvl6pPr marL="2286000" marR="0" lvl="5"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6pPr>
            <a:lvl7pPr marL="2743200" marR="0" lvl="6"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7pPr>
            <a:lvl8pPr marL="3200400" marR="0" lvl="7"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8pPr>
            <a:lvl9pPr marL="3657600" marR="0" lvl="8" indent="0" algn="ctr" rtl="0">
              <a:lnSpc>
                <a:spcPct val="90000"/>
              </a:lnSpc>
              <a:spcBef>
                <a:spcPts val="500"/>
              </a:spcBef>
              <a:buClr>
                <a:schemeClr val="dk1"/>
              </a:buClr>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20" name="Shape 20"/>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a:solidFill>
                  <a:srgbClr val="8F9194"/>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1" name="Shape 21"/>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a:solidFill>
                  <a:srgbClr val="8F9194"/>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a:solidFill>
                  <a:srgbClr val="8F9194"/>
                </a:solidFill>
                <a:latin typeface="Calibri"/>
                <a:ea typeface="Calibri"/>
                <a:cs typeface="Calibri"/>
                <a:sym typeface="Calibri"/>
              </a:rPr>
              <a:t>‹#›</a:t>
            </a:fld>
            <a:endParaRPr lang="en-US" sz="1200">
              <a:solidFill>
                <a:srgbClr val="8F9194"/>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Title and Content">
    <p:spTree>
      <p:nvGrpSpPr>
        <p:cNvPr id="1" name="Shape 23"/>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609600" y="274637"/>
            <a:ext cx="10972800" cy="1143300"/>
          </a:xfrm>
          <a:prstGeom prst="rect">
            <a:avLst/>
          </a:prstGeom>
          <a:noFill/>
          <a:ln>
            <a:noFill/>
          </a:ln>
        </p:spPr>
        <p:txBody>
          <a:bodyPr lIns="121900" tIns="121900" rIns="121900" bIns="121900" anchor="ctr" anchorCtr="0"/>
          <a:lstStyle>
            <a:lvl1pPr marL="0" marR="0" lvl="0" indent="0" algn="ctr" rtl="0">
              <a:spcBef>
                <a:spcPts val="0"/>
              </a:spcBef>
              <a:buClr>
                <a:schemeClr val="dk1"/>
              </a:buClr>
              <a:buFont typeface="Calibri"/>
              <a:buNone/>
              <a:defRPr sz="5900" b="0" i="0" u="none" strike="noStrike" cap="none">
                <a:solidFill>
                  <a:schemeClr val="dk1"/>
                </a:solidFill>
                <a:latin typeface="Calibri"/>
                <a:ea typeface="Calibri"/>
                <a:cs typeface="Calibri"/>
                <a:sym typeface="Calibri"/>
              </a:defRPr>
            </a:lvl1pPr>
            <a:lvl2pPr lvl="1" indent="0" rtl="0">
              <a:spcBef>
                <a:spcPts val="0"/>
              </a:spcBef>
              <a:buNone/>
              <a:defRPr sz="2400"/>
            </a:lvl2pPr>
            <a:lvl3pPr lvl="2" indent="0" rtl="0">
              <a:spcBef>
                <a:spcPts val="0"/>
              </a:spcBef>
              <a:buNone/>
              <a:defRPr sz="2400"/>
            </a:lvl3pPr>
            <a:lvl4pPr lvl="3" indent="0" rtl="0">
              <a:spcBef>
                <a:spcPts val="0"/>
              </a:spcBef>
              <a:buNone/>
              <a:defRPr sz="2400"/>
            </a:lvl4pPr>
            <a:lvl5pPr lvl="4" indent="0" rtl="0">
              <a:spcBef>
                <a:spcPts val="0"/>
              </a:spcBef>
              <a:buNone/>
              <a:defRPr sz="2400"/>
            </a:lvl5pPr>
            <a:lvl6pPr lvl="5" indent="0" rtl="0">
              <a:spcBef>
                <a:spcPts val="0"/>
              </a:spcBef>
              <a:buNone/>
              <a:defRPr sz="2400"/>
            </a:lvl6pPr>
            <a:lvl7pPr lvl="6" indent="0" rtl="0">
              <a:spcBef>
                <a:spcPts val="0"/>
              </a:spcBef>
              <a:buNone/>
              <a:defRPr sz="2400"/>
            </a:lvl7pPr>
            <a:lvl8pPr lvl="7" indent="0" rtl="0">
              <a:spcBef>
                <a:spcPts val="0"/>
              </a:spcBef>
              <a:buNone/>
              <a:defRPr sz="2400"/>
            </a:lvl8pPr>
            <a:lvl9pPr lvl="8" indent="0" rtl="0">
              <a:spcBef>
                <a:spcPts val="0"/>
              </a:spcBef>
              <a:buNone/>
              <a:defRPr sz="2400"/>
            </a:lvl9pPr>
          </a:lstStyle>
          <a:p>
            <a:endParaRPr/>
          </a:p>
        </p:txBody>
      </p:sp>
      <p:sp>
        <p:nvSpPr>
          <p:cNvPr id="36" name="Shape 36"/>
          <p:cNvSpPr txBox="1">
            <a:spLocks noGrp="1"/>
          </p:cNvSpPr>
          <p:nvPr>
            <p:ph type="body" idx="1"/>
          </p:nvPr>
        </p:nvSpPr>
        <p:spPr>
          <a:xfrm>
            <a:off x="609600" y="1600200"/>
            <a:ext cx="10972800" cy="4526100"/>
          </a:xfrm>
          <a:prstGeom prst="rect">
            <a:avLst/>
          </a:prstGeom>
          <a:noFill/>
          <a:ln>
            <a:noFill/>
          </a:ln>
        </p:spPr>
        <p:txBody>
          <a:bodyPr lIns="121900" tIns="121900" rIns="121900" bIns="121900" anchor="t" anchorCtr="0"/>
          <a:lstStyle>
            <a:lvl1pPr marL="457200" marR="0" lvl="0" indent="-190500" algn="l" rtl="0">
              <a:spcBef>
                <a:spcPts val="900"/>
              </a:spcBef>
              <a:buClr>
                <a:schemeClr val="dk1"/>
              </a:buClr>
              <a:buSzPct val="100000"/>
              <a:buFont typeface="Arial"/>
              <a:buChar char="•"/>
              <a:defRPr sz="4300" b="0" i="0" u="none" strike="noStrike" cap="none">
                <a:solidFill>
                  <a:schemeClr val="dk1"/>
                </a:solidFill>
                <a:latin typeface="Calibri"/>
                <a:ea typeface="Calibri"/>
                <a:cs typeface="Calibri"/>
                <a:sym typeface="Calibri"/>
              </a:defRPr>
            </a:lvl1pPr>
            <a:lvl2pPr marL="990600" marR="0" lvl="1" indent="-139700" algn="l" rtl="0">
              <a:spcBef>
                <a:spcPts val="700"/>
              </a:spcBef>
              <a:buClr>
                <a:schemeClr val="dk1"/>
              </a:buClr>
              <a:buSzPct val="100000"/>
              <a:buFont typeface="Arial"/>
              <a:buChar char="–"/>
              <a:defRPr sz="3700" b="0" i="0" u="none" strike="noStrike" cap="none">
                <a:solidFill>
                  <a:schemeClr val="dk1"/>
                </a:solidFill>
                <a:latin typeface="Calibri"/>
                <a:ea typeface="Calibri"/>
                <a:cs typeface="Calibri"/>
                <a:sym typeface="Calibri"/>
              </a:defRPr>
            </a:lvl2pPr>
            <a:lvl3pPr marL="1524000" marR="0" lvl="2" indent="-101600" algn="l" rtl="0">
              <a:spcBef>
                <a:spcPts val="600"/>
              </a:spcBef>
              <a:buClr>
                <a:schemeClr val="dk1"/>
              </a:buClr>
              <a:buSzPct val="100000"/>
              <a:buFont typeface="Arial"/>
              <a:buChar char="•"/>
              <a:defRPr sz="3200" b="0" i="0" u="none" strike="noStrike" cap="none">
                <a:solidFill>
                  <a:schemeClr val="dk1"/>
                </a:solidFill>
                <a:latin typeface="Calibri"/>
                <a:ea typeface="Calibri"/>
                <a:cs typeface="Calibri"/>
                <a:sym typeface="Calibri"/>
              </a:defRPr>
            </a:lvl3pPr>
            <a:lvl4pPr marL="2133600" marR="0" lvl="3" indent="-139700" algn="l" rtl="0">
              <a:spcBef>
                <a:spcPts val="500"/>
              </a:spcBef>
              <a:buClr>
                <a:schemeClr val="dk1"/>
              </a:buClr>
              <a:buSzPct val="100000"/>
              <a:buFont typeface="Arial"/>
              <a:buChar char="–"/>
              <a:defRPr sz="2700" b="0" i="0" u="none" strike="noStrike" cap="none">
                <a:solidFill>
                  <a:schemeClr val="dk1"/>
                </a:solidFill>
                <a:latin typeface="Calibri"/>
                <a:ea typeface="Calibri"/>
                <a:cs typeface="Calibri"/>
                <a:sym typeface="Calibri"/>
              </a:defRPr>
            </a:lvl4pPr>
            <a:lvl5pPr marL="2743200" marR="0" lvl="4" indent="-139700" algn="l" rtl="0">
              <a:spcBef>
                <a:spcPts val="500"/>
              </a:spcBef>
              <a:buClr>
                <a:schemeClr val="dk1"/>
              </a:buClr>
              <a:buSzPct val="100000"/>
              <a:buFont typeface="Arial"/>
              <a:buChar char="»"/>
              <a:defRPr sz="2700" b="0" i="0" u="none" strike="noStrike" cap="none">
                <a:solidFill>
                  <a:schemeClr val="dk1"/>
                </a:solidFill>
                <a:latin typeface="Calibri"/>
                <a:ea typeface="Calibri"/>
                <a:cs typeface="Calibri"/>
                <a:sym typeface="Calibri"/>
              </a:defRPr>
            </a:lvl5pPr>
            <a:lvl6pPr marL="3352800" marR="0" lvl="5" indent="-139700" algn="l" rtl="0">
              <a:spcBef>
                <a:spcPts val="500"/>
              </a:spcBef>
              <a:buClr>
                <a:schemeClr val="dk1"/>
              </a:buClr>
              <a:buSzPct val="100000"/>
              <a:buFont typeface="Arial"/>
              <a:buChar char="•"/>
              <a:defRPr sz="2700" b="0" i="0" u="none" strike="noStrike" cap="none">
                <a:solidFill>
                  <a:schemeClr val="dk1"/>
                </a:solidFill>
                <a:latin typeface="Calibri"/>
                <a:ea typeface="Calibri"/>
                <a:cs typeface="Calibri"/>
                <a:sym typeface="Calibri"/>
              </a:defRPr>
            </a:lvl6pPr>
            <a:lvl7pPr marL="3962400" marR="0" lvl="6" indent="-139700" algn="l" rtl="0">
              <a:spcBef>
                <a:spcPts val="500"/>
              </a:spcBef>
              <a:buClr>
                <a:schemeClr val="dk1"/>
              </a:buClr>
              <a:buSzPct val="100000"/>
              <a:buFont typeface="Arial"/>
              <a:buChar char="•"/>
              <a:defRPr sz="2700" b="0" i="0" u="none" strike="noStrike" cap="none">
                <a:solidFill>
                  <a:schemeClr val="dk1"/>
                </a:solidFill>
                <a:latin typeface="Calibri"/>
                <a:ea typeface="Calibri"/>
                <a:cs typeface="Calibri"/>
                <a:sym typeface="Calibri"/>
              </a:defRPr>
            </a:lvl7pPr>
            <a:lvl8pPr marL="4572000" marR="0" lvl="7" indent="-139700" algn="l" rtl="0">
              <a:spcBef>
                <a:spcPts val="500"/>
              </a:spcBef>
              <a:buClr>
                <a:schemeClr val="dk1"/>
              </a:buClr>
              <a:buSzPct val="100000"/>
              <a:buFont typeface="Arial"/>
              <a:buChar char="•"/>
              <a:defRPr sz="2700" b="0" i="0" u="none" strike="noStrike" cap="none">
                <a:solidFill>
                  <a:schemeClr val="dk1"/>
                </a:solidFill>
                <a:latin typeface="Calibri"/>
                <a:ea typeface="Calibri"/>
                <a:cs typeface="Calibri"/>
                <a:sym typeface="Calibri"/>
              </a:defRPr>
            </a:lvl8pPr>
            <a:lvl9pPr marL="5181600" marR="0" lvl="8" indent="-139700" algn="l" rtl="0">
              <a:spcBef>
                <a:spcPts val="500"/>
              </a:spcBef>
              <a:buClr>
                <a:schemeClr val="dk1"/>
              </a:buClr>
              <a:buSzPct val="100000"/>
              <a:buFont typeface="Arial"/>
              <a:buChar char="•"/>
              <a:defRPr sz="2700" b="0" i="0" u="none" strike="noStrike" cap="none">
                <a:solidFill>
                  <a:schemeClr val="dk1"/>
                </a:solidFill>
                <a:latin typeface="Calibri"/>
                <a:ea typeface="Calibri"/>
                <a:cs typeface="Calibri"/>
                <a:sym typeface="Calibri"/>
              </a:defRPr>
            </a:lvl9pPr>
          </a:lstStyle>
          <a:p>
            <a:endParaRPr/>
          </a:p>
        </p:txBody>
      </p:sp>
      <p:sp>
        <p:nvSpPr>
          <p:cNvPr id="37" name="Shape 37"/>
          <p:cNvSpPr txBox="1">
            <a:spLocks noGrp="1"/>
          </p:cNvSpPr>
          <p:nvPr>
            <p:ph type="dt" idx="10"/>
          </p:nvPr>
        </p:nvSpPr>
        <p:spPr>
          <a:xfrm>
            <a:off x="217000" y="6356400"/>
            <a:ext cx="2844900" cy="365100"/>
          </a:xfrm>
          <a:prstGeom prst="rect">
            <a:avLst/>
          </a:prstGeom>
          <a:noFill/>
          <a:ln>
            <a:noFill/>
          </a:ln>
        </p:spPr>
        <p:txBody>
          <a:bodyPr lIns="121900" tIns="121900" rIns="121900" bIns="121900" anchor="ctr" anchorCtr="0"/>
          <a:lstStyle>
            <a:lvl1pPr marL="0" marR="0" lvl="0" indent="0" algn="l" rtl="0">
              <a:spcBef>
                <a:spcPts val="0"/>
              </a:spcBef>
              <a:buSzPct val="118750"/>
              <a:buNone/>
              <a:defRPr sz="1600" b="0" i="0" u="none" strike="noStrike" cap="none">
                <a:solidFill>
                  <a:srgbClr val="888888"/>
                </a:solidFill>
                <a:latin typeface="Calibri"/>
                <a:ea typeface="Calibri"/>
                <a:cs typeface="Calibri"/>
                <a:sym typeface="Calibri"/>
              </a:defRPr>
            </a:lvl1pPr>
            <a:lvl2pPr marL="609600" marR="0" lvl="1" indent="0" algn="l" rtl="0">
              <a:spcBef>
                <a:spcPts val="0"/>
              </a:spcBef>
              <a:buSzPct val="79166"/>
              <a:buNone/>
              <a:defRPr sz="2400" b="0" i="0" u="none" strike="noStrike" cap="none">
                <a:solidFill>
                  <a:schemeClr val="dk1"/>
                </a:solidFill>
                <a:latin typeface="Calibri"/>
                <a:ea typeface="Calibri"/>
                <a:cs typeface="Calibri"/>
                <a:sym typeface="Calibri"/>
              </a:defRPr>
            </a:lvl2pPr>
            <a:lvl3pPr marL="1219200" marR="0" lvl="2" indent="0" algn="l" rtl="0">
              <a:spcBef>
                <a:spcPts val="0"/>
              </a:spcBef>
              <a:buSzPct val="79166"/>
              <a:buNone/>
              <a:defRPr sz="2400" b="0" i="0" u="none" strike="noStrike" cap="none">
                <a:solidFill>
                  <a:schemeClr val="dk1"/>
                </a:solidFill>
                <a:latin typeface="Calibri"/>
                <a:ea typeface="Calibri"/>
                <a:cs typeface="Calibri"/>
                <a:sym typeface="Calibri"/>
              </a:defRPr>
            </a:lvl3pPr>
            <a:lvl4pPr marL="1828800" marR="0" lvl="3" indent="0" algn="l" rtl="0">
              <a:spcBef>
                <a:spcPts val="0"/>
              </a:spcBef>
              <a:buSzPct val="79166"/>
              <a:buNone/>
              <a:defRPr sz="2400" b="0" i="0" u="none" strike="noStrike" cap="none">
                <a:solidFill>
                  <a:schemeClr val="dk1"/>
                </a:solidFill>
                <a:latin typeface="Calibri"/>
                <a:ea typeface="Calibri"/>
                <a:cs typeface="Calibri"/>
                <a:sym typeface="Calibri"/>
              </a:defRPr>
            </a:lvl4pPr>
            <a:lvl5pPr marL="2438400" marR="0" lvl="4" indent="0" algn="l" rtl="0">
              <a:spcBef>
                <a:spcPts val="0"/>
              </a:spcBef>
              <a:buSzPct val="79166"/>
              <a:buNone/>
              <a:defRPr sz="2400" b="0" i="0" u="none" strike="noStrike" cap="none">
                <a:solidFill>
                  <a:schemeClr val="dk1"/>
                </a:solidFill>
                <a:latin typeface="Calibri"/>
                <a:ea typeface="Calibri"/>
                <a:cs typeface="Calibri"/>
                <a:sym typeface="Calibri"/>
              </a:defRPr>
            </a:lvl5pPr>
            <a:lvl6pPr marL="3048000" marR="0" lvl="5" indent="0" algn="l" rtl="0">
              <a:spcBef>
                <a:spcPts val="0"/>
              </a:spcBef>
              <a:buSzPct val="79166"/>
              <a:buNone/>
              <a:defRPr sz="2400" b="0" i="0" u="none" strike="noStrike" cap="none">
                <a:solidFill>
                  <a:schemeClr val="dk1"/>
                </a:solidFill>
                <a:latin typeface="Calibri"/>
                <a:ea typeface="Calibri"/>
                <a:cs typeface="Calibri"/>
                <a:sym typeface="Calibri"/>
              </a:defRPr>
            </a:lvl6pPr>
            <a:lvl7pPr marL="3657600" marR="0" lvl="6" indent="0" algn="l" rtl="0">
              <a:spcBef>
                <a:spcPts val="0"/>
              </a:spcBef>
              <a:buSzPct val="79166"/>
              <a:buNone/>
              <a:defRPr sz="2400" b="0" i="0" u="none" strike="noStrike" cap="none">
                <a:solidFill>
                  <a:schemeClr val="dk1"/>
                </a:solidFill>
                <a:latin typeface="Calibri"/>
                <a:ea typeface="Calibri"/>
                <a:cs typeface="Calibri"/>
                <a:sym typeface="Calibri"/>
              </a:defRPr>
            </a:lvl7pPr>
            <a:lvl8pPr marL="4267200" marR="0" lvl="7" indent="0" algn="l" rtl="0">
              <a:spcBef>
                <a:spcPts val="0"/>
              </a:spcBef>
              <a:buSzPct val="79166"/>
              <a:buNone/>
              <a:defRPr sz="2400" b="0" i="0" u="none" strike="noStrike" cap="none">
                <a:solidFill>
                  <a:schemeClr val="dk1"/>
                </a:solidFill>
                <a:latin typeface="Calibri"/>
                <a:ea typeface="Calibri"/>
                <a:cs typeface="Calibri"/>
                <a:sym typeface="Calibri"/>
              </a:defRPr>
            </a:lvl8pPr>
            <a:lvl9pPr marL="4876800" marR="0" lvl="8" indent="0" algn="l" rtl="0">
              <a:spcBef>
                <a:spcPts val="0"/>
              </a:spcBef>
              <a:buSzPct val="79166"/>
              <a:buNone/>
              <a:defRPr sz="2400" b="0" i="0" u="none" strike="noStrike" cap="none">
                <a:solidFill>
                  <a:schemeClr val="dk1"/>
                </a:solidFill>
                <a:latin typeface="Calibri"/>
                <a:ea typeface="Calibri"/>
                <a:cs typeface="Calibri"/>
                <a:sym typeface="Calibri"/>
              </a:defRPr>
            </a:lvl9pPr>
          </a:lstStyle>
          <a:p>
            <a:endParaRPr/>
          </a:p>
        </p:txBody>
      </p:sp>
      <p:sp>
        <p:nvSpPr>
          <p:cNvPr id="38" name="Shape 38"/>
          <p:cNvSpPr txBox="1">
            <a:spLocks noGrp="1"/>
          </p:cNvSpPr>
          <p:nvPr>
            <p:ph type="ftr" idx="11"/>
          </p:nvPr>
        </p:nvSpPr>
        <p:spPr>
          <a:xfrm>
            <a:off x="4165600" y="6356350"/>
            <a:ext cx="3860700" cy="365100"/>
          </a:xfrm>
          <a:prstGeom prst="rect">
            <a:avLst/>
          </a:prstGeom>
          <a:noFill/>
          <a:ln>
            <a:noFill/>
          </a:ln>
        </p:spPr>
        <p:txBody>
          <a:bodyPr lIns="121900" tIns="121900" rIns="121900" bIns="121900" anchor="ctr" anchorCtr="0"/>
          <a:lstStyle>
            <a:lvl1pPr marL="0" marR="0" lvl="0" indent="0" algn="ctr" rtl="0">
              <a:spcBef>
                <a:spcPts val="0"/>
              </a:spcBef>
              <a:buSzPct val="118750"/>
              <a:buNone/>
              <a:defRPr sz="1600" b="0" i="0" u="none" strike="noStrike" cap="none">
                <a:solidFill>
                  <a:srgbClr val="888888"/>
                </a:solidFill>
                <a:latin typeface="Calibri"/>
                <a:ea typeface="Calibri"/>
                <a:cs typeface="Calibri"/>
                <a:sym typeface="Calibri"/>
              </a:defRPr>
            </a:lvl1pPr>
            <a:lvl2pPr marL="609600" marR="0" lvl="1" indent="0" algn="l" rtl="0">
              <a:spcBef>
                <a:spcPts val="0"/>
              </a:spcBef>
              <a:buSzPct val="79166"/>
              <a:buNone/>
              <a:defRPr sz="2400" b="0" i="0" u="none" strike="noStrike" cap="none">
                <a:solidFill>
                  <a:schemeClr val="dk1"/>
                </a:solidFill>
                <a:latin typeface="Calibri"/>
                <a:ea typeface="Calibri"/>
                <a:cs typeface="Calibri"/>
                <a:sym typeface="Calibri"/>
              </a:defRPr>
            </a:lvl2pPr>
            <a:lvl3pPr marL="1219200" marR="0" lvl="2" indent="0" algn="l" rtl="0">
              <a:spcBef>
                <a:spcPts val="0"/>
              </a:spcBef>
              <a:buSzPct val="79166"/>
              <a:buNone/>
              <a:defRPr sz="2400" b="0" i="0" u="none" strike="noStrike" cap="none">
                <a:solidFill>
                  <a:schemeClr val="dk1"/>
                </a:solidFill>
                <a:latin typeface="Calibri"/>
                <a:ea typeface="Calibri"/>
                <a:cs typeface="Calibri"/>
                <a:sym typeface="Calibri"/>
              </a:defRPr>
            </a:lvl3pPr>
            <a:lvl4pPr marL="1828800" marR="0" lvl="3" indent="0" algn="l" rtl="0">
              <a:spcBef>
                <a:spcPts val="0"/>
              </a:spcBef>
              <a:buSzPct val="79166"/>
              <a:buNone/>
              <a:defRPr sz="2400" b="0" i="0" u="none" strike="noStrike" cap="none">
                <a:solidFill>
                  <a:schemeClr val="dk1"/>
                </a:solidFill>
                <a:latin typeface="Calibri"/>
                <a:ea typeface="Calibri"/>
                <a:cs typeface="Calibri"/>
                <a:sym typeface="Calibri"/>
              </a:defRPr>
            </a:lvl4pPr>
            <a:lvl5pPr marL="2438400" marR="0" lvl="4" indent="0" algn="l" rtl="0">
              <a:spcBef>
                <a:spcPts val="0"/>
              </a:spcBef>
              <a:buSzPct val="79166"/>
              <a:buNone/>
              <a:defRPr sz="2400" b="0" i="0" u="none" strike="noStrike" cap="none">
                <a:solidFill>
                  <a:schemeClr val="dk1"/>
                </a:solidFill>
                <a:latin typeface="Calibri"/>
                <a:ea typeface="Calibri"/>
                <a:cs typeface="Calibri"/>
                <a:sym typeface="Calibri"/>
              </a:defRPr>
            </a:lvl5pPr>
            <a:lvl6pPr marL="3048000" marR="0" lvl="5" indent="0" algn="l" rtl="0">
              <a:spcBef>
                <a:spcPts val="0"/>
              </a:spcBef>
              <a:buSzPct val="79166"/>
              <a:buNone/>
              <a:defRPr sz="2400" b="0" i="0" u="none" strike="noStrike" cap="none">
                <a:solidFill>
                  <a:schemeClr val="dk1"/>
                </a:solidFill>
                <a:latin typeface="Calibri"/>
                <a:ea typeface="Calibri"/>
                <a:cs typeface="Calibri"/>
                <a:sym typeface="Calibri"/>
              </a:defRPr>
            </a:lvl6pPr>
            <a:lvl7pPr marL="3657600" marR="0" lvl="6" indent="0" algn="l" rtl="0">
              <a:spcBef>
                <a:spcPts val="0"/>
              </a:spcBef>
              <a:buSzPct val="79166"/>
              <a:buNone/>
              <a:defRPr sz="2400" b="0" i="0" u="none" strike="noStrike" cap="none">
                <a:solidFill>
                  <a:schemeClr val="dk1"/>
                </a:solidFill>
                <a:latin typeface="Calibri"/>
                <a:ea typeface="Calibri"/>
                <a:cs typeface="Calibri"/>
                <a:sym typeface="Calibri"/>
              </a:defRPr>
            </a:lvl7pPr>
            <a:lvl8pPr marL="4267200" marR="0" lvl="7" indent="0" algn="l" rtl="0">
              <a:spcBef>
                <a:spcPts val="0"/>
              </a:spcBef>
              <a:buSzPct val="79166"/>
              <a:buNone/>
              <a:defRPr sz="2400" b="0" i="0" u="none" strike="noStrike" cap="none">
                <a:solidFill>
                  <a:schemeClr val="dk1"/>
                </a:solidFill>
                <a:latin typeface="Calibri"/>
                <a:ea typeface="Calibri"/>
                <a:cs typeface="Calibri"/>
                <a:sym typeface="Calibri"/>
              </a:defRPr>
            </a:lvl8pPr>
            <a:lvl9pPr marL="4876800" marR="0" lvl="8" indent="0" algn="l" rtl="0">
              <a:spcBef>
                <a:spcPts val="0"/>
              </a:spcBef>
              <a:buSzPct val="79166"/>
              <a:buNone/>
              <a:defRPr sz="2400" b="0" i="0" u="none" strike="noStrike" cap="none">
                <a:solidFill>
                  <a:schemeClr val="dk1"/>
                </a:solidFill>
                <a:latin typeface="Calibri"/>
                <a:ea typeface="Calibri"/>
                <a:cs typeface="Calibri"/>
                <a:sym typeface="Calibri"/>
              </a:defRPr>
            </a:lvl9pPr>
          </a:lstStyle>
          <a:p>
            <a:endParaRPr/>
          </a:p>
        </p:txBody>
      </p:sp>
      <p:sp>
        <p:nvSpPr>
          <p:cNvPr id="39" name="Shape 39"/>
          <p:cNvSpPr txBox="1">
            <a:spLocks noGrp="1"/>
          </p:cNvSpPr>
          <p:nvPr>
            <p:ph type="sldNum" idx="12"/>
          </p:nvPr>
        </p:nvSpPr>
        <p:spPr>
          <a:xfrm>
            <a:off x="7646000" y="1563304"/>
            <a:ext cx="4401600" cy="175500"/>
          </a:xfrm>
          <a:prstGeom prst="rect">
            <a:avLst/>
          </a:prstGeom>
          <a:noFill/>
          <a:ln>
            <a:noFill/>
          </a:ln>
        </p:spPr>
        <p:txBody>
          <a:bodyPr lIns="121900" tIns="60925" rIns="121900" bIns="60925" anchor="ctr" anchorCtr="0">
            <a:noAutofit/>
          </a:bodyPr>
          <a:lstStyle/>
          <a:p>
            <a:pPr marL="0" marR="0" lvl="0" indent="0" algn="r" rtl="0">
              <a:spcBef>
                <a:spcPts val="0"/>
              </a:spcBef>
              <a:buSzPct val="25000"/>
              <a:buNone/>
            </a:pPr>
            <a:r>
              <a:rPr lang="en-US" sz="1200">
                <a:solidFill>
                  <a:srgbClr val="D9D9D9"/>
                </a:solidFill>
                <a:latin typeface="Open Sans"/>
                <a:ea typeface="Open Sans"/>
                <a:cs typeface="Open Sans"/>
                <a:sym typeface="Open Sans"/>
              </a:rPr>
              <a:t>February 12, 2017  |  </a:t>
            </a:r>
            <a:fld id="{00000000-1234-1234-1234-123412341234}" type="slidenum">
              <a:rPr lang="en-US" sz="1200" b="0" i="0" u="none" strike="noStrike" cap="none">
                <a:solidFill>
                  <a:srgbClr val="D9D9D9"/>
                </a:solidFill>
                <a:latin typeface="Open Sans"/>
                <a:ea typeface="Open Sans"/>
                <a:cs typeface="Open Sans"/>
                <a:sym typeface="Open Sans"/>
              </a:rPr>
              <a:t>‹#›</a:t>
            </a:fld>
            <a:endParaRPr lang="en-US" sz="1200" b="0" i="0" u="none" strike="noStrike" cap="none">
              <a:solidFill>
                <a:srgbClr val="D9D9D9"/>
              </a:solidFill>
              <a:latin typeface="Open Sans"/>
              <a:ea typeface="Open Sans"/>
              <a:cs typeface="Open Sans"/>
              <a:sym typeface="Open Sans"/>
            </a:endParaRPr>
          </a:p>
        </p:txBody>
      </p:sp>
    </p:spTree>
    <p:extLst>
      <p:ext uri="{BB962C8B-B14F-4D97-AF65-F5344CB8AC3E}">
        <p14:creationId xmlns:p14="http://schemas.microsoft.com/office/powerpoint/2010/main" val="522318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3782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0221896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838200" y="365125"/>
            <a:ext cx="10515599" cy="1325562"/>
          </a:xfrm>
          <a:prstGeom prst="rect">
            <a:avLst/>
          </a:prstGeom>
          <a:noFill/>
          <a:ln>
            <a:noFill/>
          </a:ln>
        </p:spPr>
        <p:txBody>
          <a:bodyPr lIns="91425" tIns="91425" rIns="91425" bIns="91425" anchor="ctr" anchorCtr="0"/>
          <a:lstStyle>
            <a:lvl1pPr marL="0" marR="0" lvl="0" indent="0" algn="l" rtl="0">
              <a:lnSpc>
                <a:spcPct val="90000"/>
              </a:lnSpc>
              <a:spcBef>
                <a:spcPts val="0"/>
              </a:spcBef>
              <a:buClr>
                <a:schemeClr val="dk1"/>
              </a:buClr>
              <a:buFont typeface="Calibri"/>
              <a:buNone/>
              <a:defRPr sz="4400" b="0" i="0" u="none" strike="noStrike" cap="none">
                <a:solidFill>
                  <a:schemeClr val="dk1"/>
                </a:solidFill>
                <a:latin typeface="Calibri"/>
                <a:ea typeface="Calibri"/>
                <a:cs typeface="Calibri"/>
                <a:sym typeface="Calibri"/>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a:p>
        </p:txBody>
      </p:sp>
      <p:sp>
        <p:nvSpPr>
          <p:cNvPr id="11" name="Shape 11"/>
          <p:cNvSpPr txBox="1">
            <a:spLocks noGrp="1"/>
          </p:cNvSpPr>
          <p:nvPr>
            <p:ph type="body" idx="1"/>
          </p:nvPr>
        </p:nvSpPr>
        <p:spPr>
          <a:xfrm>
            <a:off x="838200" y="1825625"/>
            <a:ext cx="10515599" cy="4351338"/>
          </a:xfrm>
          <a:prstGeom prst="rect">
            <a:avLst/>
          </a:prstGeom>
          <a:noFill/>
          <a:ln>
            <a:noFill/>
          </a:ln>
        </p:spPr>
        <p:txBody>
          <a:bodyPr lIns="91425" tIns="91425" rIns="91425" bIns="91425" anchor="t" anchorCtr="0"/>
          <a:lstStyle>
            <a:lvl1pPr marL="228600" marR="0" lvl="0" indent="-50800" algn="l" rtl="0">
              <a:lnSpc>
                <a:spcPct val="90000"/>
              </a:lnSpc>
              <a:spcBef>
                <a:spcPts val="1000"/>
              </a:spcBef>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685800" marR="0" lvl="1" indent="-76200" algn="l" rtl="0">
              <a:lnSpc>
                <a:spcPct val="90000"/>
              </a:lnSpc>
              <a:spcBef>
                <a:spcPts val="500"/>
              </a:spcBef>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lnSpc>
                <a:spcPct val="90000"/>
              </a:lnSpc>
              <a:spcBef>
                <a:spcPts val="5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lnSpc>
                <a:spcPct val="90000"/>
              </a:lnSpc>
              <a:spcBef>
                <a:spcPts val="50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F9194"/>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F9194"/>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F9194"/>
                </a:solidFill>
                <a:latin typeface="Calibri"/>
                <a:ea typeface="Calibri"/>
                <a:cs typeface="Calibri"/>
                <a:sym typeface="Calibri"/>
              </a:rPr>
              <a:t>‹#›</a:t>
            </a:fld>
            <a:endParaRPr lang="en-US" sz="1200" b="0" i="0" u="none" strike="noStrike" cap="none">
              <a:solidFill>
                <a:srgbClr val="8F9194"/>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71" r:id="rId4"/>
    <p:sldLayoutId id="2147483673" r:id="rId5"/>
    <p:sldLayoutId id="2147483674"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3" Type="http://schemas.openxmlformats.org/officeDocument/2006/relationships/hyperlink" Target="https://docs.google.com/spreadsheets/d/1XpUZyGe80mL3oh6fmvPuBBKFj55HPLqRhw8rsi4nGE0/edit#gid=1057968535" TargetMode="External"/><Relationship Id="rId2" Type="http://schemas.openxmlformats.org/officeDocument/2006/relationships/notesSlide" Target="../notesSlides/notesSlide4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s://docs.google.com/spreadsheets/d/1XpUZyGe80mL3oh6fmvPuBBKFj55HPLqRhw8rsi4nGE0/edit#gid=1057968535" TargetMode="Externa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pic>
        <p:nvPicPr>
          <p:cNvPr id="11" name="Shape 132"/>
          <p:cNvPicPr preferRelativeResize="0"/>
          <p:nvPr/>
        </p:nvPicPr>
        <p:blipFill rotWithShape="1">
          <a:blip r:embed="rId3">
            <a:alphaModFix amt="20000"/>
            <a:extLst>
              <a:ext uri="{28A0092B-C50C-407E-A947-70E740481C1C}">
                <a14:useLocalDpi xmlns:a14="http://schemas.microsoft.com/office/drawing/2010/main" val="0"/>
              </a:ext>
            </a:extLst>
          </a:blip>
          <a:srcRect b="10369"/>
          <a:stretch/>
        </p:blipFill>
        <p:spPr>
          <a:xfrm>
            <a:off x="0" y="0"/>
            <a:ext cx="12192000" cy="6858000"/>
          </a:xfrm>
          <a:prstGeom prst="rect">
            <a:avLst/>
          </a:prstGeom>
          <a:solidFill>
            <a:schemeClr val="tx1"/>
          </a:solidFill>
          <a:ln>
            <a:noFill/>
          </a:ln>
        </p:spPr>
      </p:pic>
      <p:sp>
        <p:nvSpPr>
          <p:cNvPr id="133" name="Shape 133"/>
          <p:cNvSpPr txBox="1"/>
          <p:nvPr/>
        </p:nvSpPr>
        <p:spPr>
          <a:xfrm>
            <a:off x="514350" y="3029483"/>
            <a:ext cx="11163300" cy="912188"/>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SzPct val="25000"/>
              <a:buNone/>
            </a:pPr>
            <a:r>
              <a:rPr lang="en-US" sz="7200" b="1" dirty="0">
                <a:solidFill>
                  <a:schemeClr val="lt1"/>
                </a:solidFill>
                <a:latin typeface="Gilroy ExtraBold" charset="0"/>
                <a:ea typeface="Gilroy ExtraBold" charset="0"/>
                <a:cs typeface="Gilroy ExtraBold" charset="0"/>
              </a:rPr>
              <a:t>Local Issue Advocacy</a:t>
            </a:r>
            <a:endParaRPr lang="en-US" sz="7200" b="1" u="none" strike="noStrike" cap="none" dirty="0">
              <a:solidFill>
                <a:schemeClr val="lt1"/>
              </a:solidFill>
              <a:latin typeface="Gilroy ExtraBold" charset="0"/>
              <a:ea typeface="Gilroy ExtraBold" charset="0"/>
              <a:cs typeface="Gilroy ExtraBold" charset="0"/>
              <a:sym typeface="Arial"/>
            </a:endParaRPr>
          </a:p>
        </p:txBody>
      </p:sp>
      <p:sp>
        <p:nvSpPr>
          <p:cNvPr id="134" name="Shape 134"/>
          <p:cNvSpPr txBox="1"/>
          <p:nvPr/>
        </p:nvSpPr>
        <p:spPr>
          <a:xfrm>
            <a:off x="236111" y="6246205"/>
            <a:ext cx="7491465" cy="404568"/>
          </a:xfrm>
          <a:prstGeom prst="rect">
            <a:avLst/>
          </a:prstGeom>
          <a:noFill/>
          <a:ln>
            <a:noFill/>
          </a:ln>
        </p:spPr>
        <p:txBody>
          <a:bodyPr lIns="91425" tIns="45700" rIns="91425" bIns="45700" anchor="t" anchorCtr="0">
            <a:noAutofit/>
          </a:bodyPr>
          <a:lstStyle/>
          <a:p>
            <a:pPr marL="0" marR="0" lvl="0" indent="0" rtl="0">
              <a:spcBef>
                <a:spcPts val="0"/>
              </a:spcBef>
              <a:buSzPct val="25000"/>
              <a:buNone/>
            </a:pPr>
            <a:r>
              <a:rPr lang="en-US" sz="2200" b="1" u="none" strike="noStrike" cap="none" dirty="0">
                <a:solidFill>
                  <a:schemeClr val="lt1"/>
                </a:solidFill>
                <a:latin typeface="Gilroy ExtraBold" charset="0"/>
                <a:ea typeface="Gilroy ExtraBold" charset="0"/>
                <a:cs typeface="Gilroy ExtraBold" charset="0"/>
                <a:sym typeface="Arial"/>
              </a:rPr>
              <a:t>We will begin the training at 8:30 p.m. ET / 5:30 p.m. PT</a:t>
            </a:r>
          </a:p>
        </p:txBody>
      </p:sp>
      <p:sp>
        <p:nvSpPr>
          <p:cNvPr id="8" name="Shape 133"/>
          <p:cNvSpPr txBox="1"/>
          <p:nvPr/>
        </p:nvSpPr>
        <p:spPr>
          <a:xfrm>
            <a:off x="514350" y="4504215"/>
            <a:ext cx="11163300" cy="531610"/>
          </a:xfrm>
          <a:prstGeom prst="rect">
            <a:avLst/>
          </a:prstGeom>
          <a:noFill/>
          <a:ln>
            <a:noFill/>
          </a:ln>
        </p:spPr>
        <p:txBody>
          <a:bodyPr lIns="91425" tIns="45700" rIns="91425" bIns="45700" anchor="t" anchorCtr="0">
            <a:noAutofit/>
          </a:bodyPr>
          <a:lstStyle/>
          <a:p>
            <a:pPr lvl="0" algn="ctr">
              <a:buSzPct val="25000"/>
            </a:pPr>
            <a:r>
              <a:rPr lang="en-US" sz="2400" b="1" dirty="0">
                <a:solidFill>
                  <a:schemeClr val="lt1"/>
                </a:solidFill>
                <a:latin typeface="Source Sans Pro" charset="0"/>
                <a:ea typeface="Source Sans Pro" charset="0"/>
                <a:cs typeface="Source Sans Pro" charset="0"/>
              </a:rPr>
              <a:t>Elizabeth Erickson  /  </a:t>
            </a:r>
            <a:r>
              <a:rPr lang="en-US" sz="2400" dirty="0">
                <a:solidFill>
                  <a:srgbClr val="00C4FF"/>
                </a:solidFill>
                <a:latin typeface="Source Sans Pro" charset="0"/>
                <a:ea typeface="Source Sans Pro" charset="0"/>
                <a:cs typeface="Source Sans Pro" charset="0"/>
              </a:rPr>
              <a:t>OFA Training Director</a:t>
            </a:r>
          </a:p>
        </p:txBody>
      </p:sp>
      <p:sp>
        <p:nvSpPr>
          <p:cNvPr id="10" name="Shape 133"/>
          <p:cNvSpPr txBox="1"/>
          <p:nvPr/>
        </p:nvSpPr>
        <p:spPr>
          <a:xfrm>
            <a:off x="0" y="2386434"/>
            <a:ext cx="12191999" cy="501902"/>
          </a:xfrm>
          <a:prstGeom prst="rect">
            <a:avLst/>
          </a:prstGeom>
          <a:noFill/>
          <a:ln>
            <a:noFill/>
          </a:ln>
        </p:spPr>
        <p:txBody>
          <a:bodyPr lIns="91425" tIns="45700" rIns="91425" bIns="45700" anchor="t" anchorCtr="0">
            <a:noAutofit/>
          </a:bodyPr>
          <a:lstStyle/>
          <a:p>
            <a:pPr lvl="0" algn="ctr">
              <a:buSzPct val="25000"/>
            </a:pPr>
            <a:r>
              <a:rPr lang="en-US" sz="2500" b="1" spc="300" dirty="0">
                <a:solidFill>
                  <a:schemeClr val="bg2"/>
                </a:solidFill>
                <a:latin typeface="Gilroy ExtraBold" charset="0"/>
                <a:ea typeface="Gilroy ExtraBold" charset="0"/>
                <a:cs typeface="Gilroy ExtraBold" charset="0"/>
              </a:rPr>
              <a:t>WORKSHOP SESSION </a:t>
            </a:r>
          </a:p>
        </p:txBody>
      </p:sp>
      <p:pic>
        <p:nvPicPr>
          <p:cNvPr id="12" name="Picture 11"/>
          <p:cNvPicPr>
            <a:picLocks noChangeAspect="1"/>
          </p:cNvPicPr>
          <p:nvPr/>
        </p:nvPicPr>
        <p:blipFill>
          <a:blip r:embed="rId4">
            <a:alphaModFix amt="35000"/>
            <a:extLst>
              <a:ext uri="{28A0092B-C50C-407E-A947-70E740481C1C}">
                <a14:useLocalDpi xmlns:a14="http://schemas.microsoft.com/office/drawing/2010/main" val="0"/>
              </a:ext>
            </a:extLst>
          </a:blip>
          <a:stretch>
            <a:fillRect/>
          </a:stretch>
        </p:blipFill>
        <p:spPr>
          <a:xfrm>
            <a:off x="11362943" y="6417000"/>
            <a:ext cx="653212" cy="253432"/>
          </a:xfrm>
          <a:prstGeom prst="rect">
            <a:avLst/>
          </a:prstGeom>
          <a:effectLst/>
        </p:spPr>
      </p:pic>
      <p:pic>
        <p:nvPicPr>
          <p:cNvPr id="9" name="Picture 8" descr="A drawing of a face&#10;&#10;Description automatically generated">
            <a:extLst>
              <a:ext uri="{FF2B5EF4-FFF2-40B4-BE49-F238E27FC236}">
                <a16:creationId xmlns:a16="http://schemas.microsoft.com/office/drawing/2014/main" id="{F87DE4E5-0FD8-1240-A443-0E9BB6C37679}"/>
              </a:ext>
            </a:extLst>
          </p:cNvPr>
          <p:cNvPicPr>
            <a:picLocks noChangeAspect="1"/>
          </p:cNvPicPr>
          <p:nvPr/>
        </p:nvPicPr>
        <p:blipFill>
          <a:blip r:embed="rId5"/>
          <a:stretch>
            <a:fillRect/>
          </a:stretch>
        </p:blipFill>
        <p:spPr>
          <a:xfrm>
            <a:off x="349458" y="6221352"/>
            <a:ext cx="1219200" cy="419100"/>
          </a:xfrm>
          <a:prstGeom prst="rect">
            <a:avLst/>
          </a:prstGeom>
        </p:spPr>
      </p:pic>
    </p:spTree>
    <p:extLst>
      <p:ext uri="{BB962C8B-B14F-4D97-AF65-F5344CB8AC3E}">
        <p14:creationId xmlns:p14="http://schemas.microsoft.com/office/powerpoint/2010/main" val="126681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2735" y="1201821"/>
            <a:ext cx="4371878" cy="1139671"/>
          </a:xfrm>
          <a:prstGeom prst="rect">
            <a:avLst/>
          </a:prstGeom>
          <a:noFill/>
        </p:spPr>
        <p:txBody>
          <a:bodyPr wrap="square" rtlCol="0">
            <a:spAutoFit/>
          </a:bodyPr>
          <a:lstStyle/>
          <a:p>
            <a:pPr>
              <a:lnSpc>
                <a:spcPct val="80000"/>
              </a:lnSpc>
            </a:pPr>
            <a:r>
              <a:rPr lang="en-US" sz="4200" b="1" dirty="0">
                <a:solidFill>
                  <a:srgbClr val="00B4DC"/>
                </a:solidFill>
                <a:latin typeface="Gilroy ExtraBold" charset="0"/>
                <a:ea typeface="Gilroy ExtraBold" charset="0"/>
                <a:cs typeface="Gilroy ExtraBold" charset="0"/>
              </a:rPr>
              <a:t>Tonight’s </a:t>
            </a:r>
          </a:p>
          <a:p>
            <a:pPr>
              <a:lnSpc>
                <a:spcPct val="80000"/>
              </a:lnSpc>
            </a:pPr>
            <a:r>
              <a:rPr lang="en-US" sz="4200" b="1" dirty="0">
                <a:solidFill>
                  <a:srgbClr val="00B4DC"/>
                </a:solidFill>
                <a:latin typeface="Gilroy ExtraBold" charset="0"/>
                <a:ea typeface="Gilroy ExtraBold" charset="0"/>
                <a:cs typeface="Gilroy ExtraBold" charset="0"/>
              </a:rPr>
              <a:t>agenda</a:t>
            </a:r>
          </a:p>
        </p:txBody>
      </p:sp>
      <p:graphicFrame>
        <p:nvGraphicFramePr>
          <p:cNvPr id="8" name="Table 7"/>
          <p:cNvGraphicFramePr>
            <a:graphicFrameLocks noGrp="1"/>
          </p:cNvGraphicFramePr>
          <p:nvPr>
            <p:extLst>
              <p:ext uri="{D42A27DB-BD31-4B8C-83A1-F6EECF244321}">
                <p14:modId xmlns:p14="http://schemas.microsoft.com/office/powerpoint/2010/main" val="131303584"/>
              </p:ext>
            </p:extLst>
          </p:nvPr>
        </p:nvGraphicFramePr>
        <p:xfrm>
          <a:off x="5822060" y="1201821"/>
          <a:ext cx="5540883" cy="4114800"/>
        </p:xfrm>
        <a:graphic>
          <a:graphicData uri="http://schemas.openxmlformats.org/drawingml/2006/table">
            <a:tbl>
              <a:tblPr firstRow="1" bandRow="1">
                <a:tableStyleId>{5C22544A-7EE6-4342-B048-85BDC9FD1C3A}</a:tableStyleId>
              </a:tblPr>
              <a:tblGrid>
                <a:gridCol w="259956">
                  <a:extLst>
                    <a:ext uri="{9D8B030D-6E8A-4147-A177-3AD203B41FA5}">
                      <a16:colId xmlns:a16="http://schemas.microsoft.com/office/drawing/2014/main" val="20000"/>
                    </a:ext>
                  </a:extLst>
                </a:gridCol>
                <a:gridCol w="5280927">
                  <a:extLst>
                    <a:ext uri="{9D8B030D-6E8A-4147-A177-3AD203B41FA5}">
                      <a16:colId xmlns:a16="http://schemas.microsoft.com/office/drawing/2014/main" val="20001"/>
                    </a:ext>
                  </a:extLst>
                </a:gridCol>
              </a:tblGrid>
              <a:tr h="269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b="1" i="0" dirty="0">
                        <a:solidFill>
                          <a:schemeClr val="tx1"/>
                        </a:solidFill>
                        <a:latin typeface="Source Sans Pro" charset="0"/>
                        <a:ea typeface="Source Sans Pro" charset="0"/>
                        <a:cs typeface="Source Sans Pro" charset="0"/>
                      </a:endParaRPr>
                    </a:p>
                  </a:txBody>
                  <a:tcPr anchor="ctr">
                    <a:solidFill>
                      <a:schemeClr val="bg1"/>
                    </a:solidFill>
                  </a:tcPr>
                </a:tc>
                <a:tc>
                  <a:txBody>
                    <a:bodyPr/>
                    <a:lstStyle/>
                    <a:p>
                      <a:r>
                        <a:rPr lang="en-US" sz="2200" b="0" dirty="0">
                          <a:solidFill>
                            <a:schemeClr val="tx1"/>
                          </a:solidFill>
                          <a:latin typeface="Source Sans Pro" charset="0"/>
                          <a:ea typeface="Source Sans Pro" charset="0"/>
                          <a:cs typeface="Source Sans Pro" charset="0"/>
                        </a:rPr>
                        <a:t>Opening</a:t>
                      </a:r>
                    </a:p>
                    <a:p>
                      <a:endParaRPr lang="en-US" sz="2200" b="0" dirty="0">
                        <a:solidFill>
                          <a:schemeClr val="tx1"/>
                        </a:solidFill>
                        <a:latin typeface="Source Sans Pro" charset="0"/>
                        <a:ea typeface="Source Sans Pro" charset="0"/>
                        <a:cs typeface="Source Sans Pro" charset="0"/>
                      </a:endParaRPr>
                    </a:p>
                    <a:p>
                      <a:r>
                        <a:rPr lang="en-US" sz="2200" b="1" dirty="0">
                          <a:solidFill>
                            <a:schemeClr val="tx1"/>
                          </a:solidFill>
                          <a:latin typeface="Source Sans Pro" charset="0"/>
                          <a:ea typeface="Source Sans Pro" charset="0"/>
                          <a:cs typeface="Source Sans Pro" charset="0"/>
                        </a:rPr>
                        <a:t>Organizer continuum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Review of indicators of good issues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norms for workshops</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protocol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Closing  </a:t>
                      </a:r>
                    </a:p>
                    <a:p>
                      <a:endParaRPr lang="en-US" sz="2200" b="0" dirty="0">
                        <a:solidFill>
                          <a:schemeClr val="tx1"/>
                        </a:solidFill>
                        <a:latin typeface="Source Sans Pro" charset="0"/>
                        <a:ea typeface="Source Sans Pro" charset="0"/>
                        <a:cs typeface="Source Sans Pro" charset="0"/>
                      </a:endParaRPr>
                    </a:p>
                  </a:txBody>
                  <a:tcPr anchor="ctr">
                    <a:solidFill>
                      <a:schemeClr val="bg1"/>
                    </a:solid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1538939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alpha val="19000"/>
          </a:schemeClr>
        </a:solidFill>
        <a:effectLst/>
      </p:bgPr>
    </p:bg>
    <p:spTree>
      <p:nvGrpSpPr>
        <p:cNvPr id="1" name="Shape 184"/>
        <p:cNvGrpSpPr/>
        <p:nvPr/>
      </p:nvGrpSpPr>
      <p:grpSpPr>
        <a:xfrm>
          <a:off x="0" y="0"/>
          <a:ext cx="0" cy="0"/>
          <a:chOff x="0" y="0"/>
          <a:chExt cx="0" cy="0"/>
        </a:xfrm>
      </p:grpSpPr>
      <p:sp>
        <p:nvSpPr>
          <p:cNvPr id="185" name="Shape 185"/>
          <p:cNvSpPr/>
          <p:nvPr/>
        </p:nvSpPr>
        <p:spPr>
          <a:xfrm>
            <a:off x="0" y="0"/>
            <a:ext cx="12192000" cy="6858000"/>
          </a:xfrm>
          <a:prstGeom prst="rect">
            <a:avLst/>
          </a:prstGeom>
          <a:solidFill>
            <a:schemeClr val="dk1"/>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pic>
        <p:nvPicPr>
          <p:cNvPr id="4" name="Picture 3"/>
          <p:cNvPicPr>
            <a:picLocks noChangeAspect="1"/>
          </p:cNvPicPr>
          <p:nvPr/>
        </p:nvPicPr>
        <p:blipFill rotWithShape="1">
          <a:blip r:embed="rId3">
            <a:alphaModFix amt="35000"/>
            <a:extLst>
              <a:ext uri="{28A0092B-C50C-407E-A947-70E740481C1C}">
                <a14:useLocalDpi xmlns:a14="http://schemas.microsoft.com/office/drawing/2010/main" val="0"/>
              </a:ext>
            </a:extLst>
          </a:blip>
          <a:srcRect l="3881" b="27911"/>
          <a:stretch/>
        </p:blipFill>
        <p:spPr>
          <a:xfrm>
            <a:off x="0" y="1"/>
            <a:ext cx="12192000" cy="6858000"/>
          </a:xfrm>
          <a:prstGeom prst="rect">
            <a:avLst/>
          </a:prstGeom>
          <a:effectLst>
            <a:outerShdw blurRad="50800" dist="50800" dir="16500000" algn="ctr" rotWithShape="0">
              <a:srgbClr val="000000"/>
            </a:outerShdw>
          </a:effectLst>
        </p:spPr>
      </p:pic>
      <p:sp>
        <p:nvSpPr>
          <p:cNvPr id="8" name="Shape 187"/>
          <p:cNvSpPr txBox="1"/>
          <p:nvPr/>
        </p:nvSpPr>
        <p:spPr>
          <a:xfrm>
            <a:off x="0" y="2905780"/>
            <a:ext cx="12192000" cy="1046439"/>
          </a:xfrm>
          <a:prstGeom prst="rect">
            <a:avLst/>
          </a:prstGeom>
          <a:noFill/>
          <a:ln>
            <a:noFill/>
          </a:ln>
        </p:spPr>
        <p:txBody>
          <a:bodyPr lIns="91425" tIns="45700" rIns="91425" bIns="45700" anchor="t" anchorCtr="0">
            <a:noAutofit/>
          </a:bodyPr>
          <a:lstStyle/>
          <a:p>
            <a:pPr marL="0" marR="0" lvl="0" indent="0" algn="ctr" rtl="0">
              <a:lnSpc>
                <a:spcPct val="80000"/>
              </a:lnSpc>
              <a:spcBef>
                <a:spcPts val="0"/>
              </a:spcBef>
              <a:buSzPct val="25000"/>
              <a:buNone/>
            </a:pPr>
            <a:r>
              <a:rPr lang="en-US" sz="7500" b="1" dirty="0">
                <a:solidFill>
                  <a:schemeClr val="lt1"/>
                </a:solidFill>
                <a:latin typeface="Gilroy ExtraBold" charset="0"/>
                <a:ea typeface="Gilroy ExtraBold" charset="0"/>
                <a:cs typeface="Gilroy ExtraBold" charset="0"/>
                <a:sym typeface="Arial"/>
              </a:rPr>
              <a:t>Organizer continuum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a:spLocks noChangeArrowheads="1"/>
          </p:cNvSpPr>
          <p:nvPr/>
        </p:nvSpPr>
        <p:spPr bwMode="auto">
          <a:xfrm>
            <a:off x="3051048" y="762452"/>
            <a:ext cx="6089903" cy="6330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nSpc>
                <a:spcPct val="80000"/>
              </a:lnSpc>
            </a:pPr>
            <a:r>
              <a:rPr lang="en-US" sz="4500" b="1" dirty="0">
                <a:solidFill>
                  <a:srgbClr val="00B3DC"/>
                </a:solidFill>
                <a:latin typeface="Gilroy ExtraBold" charset="0"/>
                <a:ea typeface="Gilroy ExtraBold" charset="0"/>
                <a:cs typeface="Gilroy ExtraBold" charset="0"/>
              </a:rPr>
              <a:t>Organizer continuum </a:t>
            </a:r>
          </a:p>
        </p:txBody>
      </p:sp>
      <p:sp>
        <p:nvSpPr>
          <p:cNvPr id="5" name="Oval 4"/>
          <p:cNvSpPr/>
          <p:nvPr/>
        </p:nvSpPr>
        <p:spPr>
          <a:xfrm>
            <a:off x="488508" y="2650846"/>
            <a:ext cx="2023649" cy="199149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50" b="1" dirty="0">
                <a:solidFill>
                  <a:srgbClr val="FFFFFF"/>
                </a:solidFill>
                <a:latin typeface="Source Sans Pro" charset="0"/>
                <a:ea typeface="Source Sans Pro" charset="0"/>
                <a:cs typeface="Source Sans Pro" charset="0"/>
              </a:rPr>
              <a:t>No engagement </a:t>
            </a:r>
          </a:p>
        </p:txBody>
      </p:sp>
      <p:pic>
        <p:nvPicPr>
          <p:cNvPr id="15" name="Picture 14"/>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9" name="Oval 8">
            <a:extLst>
              <a:ext uri="{FF2B5EF4-FFF2-40B4-BE49-F238E27FC236}">
                <a16:creationId xmlns:a16="http://schemas.microsoft.com/office/drawing/2014/main" id="{CE9817A9-41BA-5A40-823F-1831FF5CBD5B}"/>
              </a:ext>
            </a:extLst>
          </p:cNvPr>
          <p:cNvSpPr/>
          <p:nvPr/>
        </p:nvSpPr>
        <p:spPr>
          <a:xfrm>
            <a:off x="2786783" y="2650846"/>
            <a:ext cx="2023649" cy="199149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50" b="1" dirty="0">
                <a:solidFill>
                  <a:srgbClr val="FFFFFF"/>
                </a:solidFill>
                <a:latin typeface="Source Sans Pro" charset="0"/>
                <a:ea typeface="Source Sans Pro" charset="0"/>
                <a:cs typeface="Source Sans Pro" charset="0"/>
              </a:rPr>
              <a:t>Minimal engagement &amp; awareness </a:t>
            </a:r>
          </a:p>
        </p:txBody>
      </p:sp>
      <p:sp>
        <p:nvSpPr>
          <p:cNvPr id="16" name="Oval 15">
            <a:extLst>
              <a:ext uri="{FF2B5EF4-FFF2-40B4-BE49-F238E27FC236}">
                <a16:creationId xmlns:a16="http://schemas.microsoft.com/office/drawing/2014/main" id="{8E35E3B0-96EF-E047-84BA-BEDF7B44F62B}"/>
              </a:ext>
            </a:extLst>
          </p:cNvPr>
          <p:cNvSpPr/>
          <p:nvPr/>
        </p:nvSpPr>
        <p:spPr>
          <a:xfrm>
            <a:off x="5085058" y="2650846"/>
            <a:ext cx="2023649" cy="199149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50" b="1" dirty="0">
                <a:solidFill>
                  <a:srgbClr val="FFFFFF"/>
                </a:solidFill>
                <a:latin typeface="Source Sans Pro" charset="0"/>
                <a:ea typeface="Source Sans Pro" charset="0"/>
                <a:cs typeface="Source Sans Pro" charset="0"/>
              </a:rPr>
              <a:t>Participation</a:t>
            </a:r>
          </a:p>
        </p:txBody>
      </p:sp>
      <p:sp>
        <p:nvSpPr>
          <p:cNvPr id="17" name="Oval 16">
            <a:extLst>
              <a:ext uri="{FF2B5EF4-FFF2-40B4-BE49-F238E27FC236}">
                <a16:creationId xmlns:a16="http://schemas.microsoft.com/office/drawing/2014/main" id="{02A2E801-6241-FB48-8890-65EB443B2FE2}"/>
              </a:ext>
            </a:extLst>
          </p:cNvPr>
          <p:cNvSpPr/>
          <p:nvPr/>
        </p:nvSpPr>
        <p:spPr>
          <a:xfrm>
            <a:off x="7383333" y="2650846"/>
            <a:ext cx="2023649" cy="199149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50" b="1" dirty="0">
                <a:solidFill>
                  <a:srgbClr val="FFFFFF"/>
                </a:solidFill>
                <a:latin typeface="Source Sans Pro" charset="0"/>
                <a:ea typeface="Source Sans Pro" charset="0"/>
                <a:cs typeface="Source Sans Pro" charset="0"/>
              </a:rPr>
              <a:t>Leadership </a:t>
            </a:r>
          </a:p>
        </p:txBody>
      </p:sp>
      <p:sp>
        <p:nvSpPr>
          <p:cNvPr id="18" name="Oval 17">
            <a:extLst>
              <a:ext uri="{FF2B5EF4-FFF2-40B4-BE49-F238E27FC236}">
                <a16:creationId xmlns:a16="http://schemas.microsoft.com/office/drawing/2014/main" id="{AB5CF7A4-DA39-1541-ADE0-3A29FA121108}"/>
              </a:ext>
            </a:extLst>
          </p:cNvPr>
          <p:cNvSpPr/>
          <p:nvPr/>
        </p:nvSpPr>
        <p:spPr>
          <a:xfrm>
            <a:off x="9681609" y="2650846"/>
            <a:ext cx="2023649" cy="1991492"/>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50" b="1" dirty="0">
                <a:solidFill>
                  <a:srgbClr val="FFFFFF"/>
                </a:solidFill>
                <a:latin typeface="Source Sans Pro" charset="0"/>
                <a:ea typeface="Source Sans Pro" charset="0"/>
                <a:cs typeface="Source Sans Pro" charset="0"/>
              </a:rPr>
              <a:t>Changing the system </a:t>
            </a:r>
          </a:p>
        </p:txBody>
      </p:sp>
    </p:spTree>
    <p:extLst>
      <p:ext uri="{BB962C8B-B14F-4D97-AF65-F5344CB8AC3E}">
        <p14:creationId xmlns:p14="http://schemas.microsoft.com/office/powerpoint/2010/main" val="307046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D4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57517" y="2155684"/>
            <a:ext cx="10676965" cy="2327176"/>
          </a:xfrm>
          <a:prstGeom prst="rect">
            <a:avLst/>
          </a:prstGeom>
          <a:noFill/>
        </p:spPr>
        <p:txBody>
          <a:bodyPr wrap="square" rtlCol="0">
            <a:spAutoFit/>
          </a:bodyPr>
          <a:lstStyle/>
          <a:p>
            <a:pPr algn="ctr">
              <a:lnSpc>
                <a:spcPct val="80000"/>
              </a:lnSpc>
            </a:pPr>
            <a:r>
              <a:rPr lang="en-US" sz="6000" b="1" dirty="0">
                <a:solidFill>
                  <a:schemeClr val="bg1"/>
                </a:solidFill>
                <a:latin typeface="Gilroy ExtraBold" charset="0"/>
                <a:ea typeface="Gilroy ExtraBold" charset="0"/>
                <a:cs typeface="Gilroy ExtraBold" charset="0"/>
              </a:rPr>
              <a:t>Where do you identify yourself on the organizer continuum with your </a:t>
            </a:r>
            <a:r>
              <a:rPr lang="en-US" sz="6000" b="1">
                <a:solidFill>
                  <a:schemeClr val="bg1"/>
                </a:solidFill>
                <a:latin typeface="Gilroy ExtraBold" charset="0"/>
                <a:ea typeface="Gilroy ExtraBold" charset="0"/>
                <a:cs typeface="Gilroy ExtraBold" charset="0"/>
              </a:rPr>
              <a:t>issue?</a:t>
            </a:r>
            <a:endParaRPr lang="en-US" sz="6000" b="1" dirty="0">
              <a:solidFill>
                <a:schemeClr val="bg1"/>
              </a:solidFill>
              <a:latin typeface="Gilroy ExtraBold" charset="0"/>
              <a:ea typeface="Gilroy ExtraBold" charset="0"/>
              <a:cs typeface="Gilroy ExtraBold" charset="0"/>
            </a:endParaRPr>
          </a:p>
        </p:txBody>
      </p:sp>
    </p:spTree>
    <p:extLst>
      <p:ext uri="{BB962C8B-B14F-4D97-AF65-F5344CB8AC3E}">
        <p14:creationId xmlns:p14="http://schemas.microsoft.com/office/powerpoint/2010/main" val="17060999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extBox 8"/>
          <p:cNvSpPr txBox="1"/>
          <p:nvPr/>
        </p:nvSpPr>
        <p:spPr>
          <a:xfrm>
            <a:off x="0" y="1888111"/>
            <a:ext cx="12192000" cy="2862322"/>
          </a:xfrm>
          <a:prstGeom prst="rect">
            <a:avLst/>
          </a:prstGeom>
          <a:noFill/>
        </p:spPr>
        <p:txBody>
          <a:bodyPr wrap="square" rtlCol="0">
            <a:spAutoFit/>
          </a:bodyPr>
          <a:lstStyle/>
          <a:p>
            <a:pPr algn="ctr"/>
            <a:r>
              <a:rPr lang="en-US" sz="18000" b="1" dirty="0">
                <a:solidFill>
                  <a:srgbClr val="FFFFFF"/>
                </a:solidFill>
                <a:latin typeface="Gilroy ExtraBold" charset="0"/>
                <a:ea typeface="Gilroy ExtraBold" charset="0"/>
                <a:cs typeface="Gilroy ExtraBold" charset="0"/>
              </a:rPr>
              <a:t>Goals</a:t>
            </a:r>
          </a:p>
        </p:txBody>
      </p:sp>
      <p:pic>
        <p:nvPicPr>
          <p:cNvPr id="5" name="Picture 4"/>
          <p:cNvPicPr>
            <a:picLocks noChangeAspect="1"/>
          </p:cNvPicPr>
          <p:nvPr/>
        </p:nvPicPr>
        <p:blipFill>
          <a:blip r:embed="rId3">
            <a:alphaModFix amt="35000"/>
            <a:extLst>
              <a:ext uri="{28A0092B-C50C-407E-A947-70E740481C1C}">
                <a14:useLocalDpi xmlns:a14="http://schemas.microsoft.com/office/drawing/2010/main" val="0"/>
              </a:ext>
            </a:extLst>
          </a:blip>
          <a:stretch>
            <a:fillRect/>
          </a:stretch>
        </p:blipFill>
        <p:spPr>
          <a:xfrm>
            <a:off x="11362943" y="6417000"/>
            <a:ext cx="653212" cy="253432"/>
          </a:xfrm>
          <a:prstGeom prst="rect">
            <a:avLst/>
          </a:prstGeom>
          <a:effectLst/>
        </p:spPr>
      </p:pic>
    </p:spTree>
    <p:extLst>
      <p:ext uri="{BB962C8B-B14F-4D97-AF65-F5344CB8AC3E}">
        <p14:creationId xmlns:p14="http://schemas.microsoft.com/office/powerpoint/2010/main" val="3014722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8" name="TextBox 7"/>
          <p:cNvSpPr txBox="1"/>
          <p:nvPr/>
        </p:nvSpPr>
        <p:spPr>
          <a:xfrm>
            <a:off x="1548383" y="856357"/>
            <a:ext cx="9938767" cy="5262979"/>
          </a:xfrm>
          <a:prstGeom prst="rect">
            <a:avLst/>
          </a:prstGeom>
          <a:noFill/>
        </p:spPr>
        <p:txBody>
          <a:bodyPr wrap="square" rtlCol="0">
            <a:spAutoFit/>
          </a:bodyPr>
          <a:lstStyle/>
          <a:p>
            <a:r>
              <a:rPr lang="en-US" sz="2400" dirty="0">
                <a:solidFill>
                  <a:schemeClr val="bg1"/>
                </a:solidFill>
                <a:latin typeface="Source Sans Pro" charset="0"/>
                <a:ea typeface="Source Sans Pro" charset="0"/>
                <a:cs typeface="Source Sans Pro" charset="0"/>
              </a:rPr>
              <a:t>Equip individuals with the skills to identify root problems in their community, and propose a campaign plan addressing these root problems.</a:t>
            </a:r>
          </a:p>
          <a:p>
            <a:endParaRPr lang="en-US" sz="2400" dirty="0">
              <a:solidFill>
                <a:schemeClr val="bg1"/>
              </a:solidFill>
              <a:latin typeface="Source Sans Pro" charset="0"/>
              <a:ea typeface="Source Sans Pro" charset="0"/>
              <a:cs typeface="Source Sans Pro" charset="0"/>
            </a:endParaRPr>
          </a:p>
          <a:p>
            <a:r>
              <a:rPr lang="en-US" sz="2400" dirty="0">
                <a:solidFill>
                  <a:schemeClr val="bg1"/>
                </a:solidFill>
                <a:latin typeface="Source Sans Pro" charset="0"/>
                <a:ea typeface="Source Sans Pro" charset="0"/>
                <a:cs typeface="Source Sans Pro" charset="0"/>
              </a:rPr>
              <a:t>To identify all the components of successful coalitions, and apply these elements of building a coalition in their community</a:t>
            </a:r>
          </a:p>
          <a:p>
            <a:endParaRPr lang="en-US" sz="2400" dirty="0">
              <a:solidFill>
                <a:schemeClr val="bg1"/>
              </a:solidFill>
              <a:latin typeface="Source Sans Pro" charset="0"/>
              <a:ea typeface="Source Sans Pro" charset="0"/>
              <a:cs typeface="Source Sans Pro" charset="0"/>
            </a:endParaRPr>
          </a:p>
          <a:p>
            <a:r>
              <a:rPr lang="en-US" sz="2400" dirty="0">
                <a:solidFill>
                  <a:schemeClr val="bg1"/>
                </a:solidFill>
                <a:latin typeface="Source Sans Pro" charset="0"/>
                <a:ea typeface="Source Sans Pro" charset="0"/>
                <a:cs typeface="Source Sans Pro" charset="0"/>
              </a:rPr>
              <a:t>To explain current legislation surrounding their issue, and take appropriate action</a:t>
            </a:r>
          </a:p>
          <a:p>
            <a:endParaRPr lang="en-US" sz="2400" dirty="0">
              <a:solidFill>
                <a:schemeClr val="bg1"/>
              </a:solidFill>
              <a:latin typeface="Source Sans Pro" charset="0"/>
              <a:ea typeface="Source Sans Pro" charset="0"/>
              <a:cs typeface="Source Sans Pro" charset="0"/>
            </a:endParaRPr>
          </a:p>
          <a:p>
            <a:r>
              <a:rPr lang="en-US" sz="2400" dirty="0">
                <a:solidFill>
                  <a:schemeClr val="bg1"/>
                </a:solidFill>
                <a:latin typeface="Source Sans Pro" charset="0"/>
                <a:ea typeface="Source Sans Pro" charset="0"/>
                <a:cs typeface="Source Sans Pro" charset="0"/>
              </a:rPr>
              <a:t>To analyze the barriers and challenges that we face as we implement our campaign plans, and persevere strategically </a:t>
            </a:r>
          </a:p>
          <a:p>
            <a:endParaRPr lang="en-US" sz="2400" dirty="0">
              <a:solidFill>
                <a:schemeClr val="bg1"/>
              </a:solidFill>
              <a:latin typeface="Source Sans Pro" charset="0"/>
              <a:ea typeface="Source Sans Pro" charset="0"/>
              <a:cs typeface="Source Sans Pro" charset="0"/>
            </a:endParaRPr>
          </a:p>
          <a:p>
            <a:r>
              <a:rPr lang="en-US" sz="2400" dirty="0">
                <a:solidFill>
                  <a:schemeClr val="bg1"/>
                </a:solidFill>
                <a:latin typeface="Source Sans Pro" charset="0"/>
                <a:ea typeface="Source Sans Pro" charset="0"/>
                <a:cs typeface="Source Sans Pro" charset="0"/>
              </a:rPr>
              <a:t>The develop a community of learners that support, push, challenge, and celebrate each other</a:t>
            </a:r>
          </a:p>
        </p:txBody>
      </p:sp>
      <p:sp>
        <p:nvSpPr>
          <p:cNvPr id="9" name="Oval 8"/>
          <p:cNvSpPr/>
          <p:nvPr/>
        </p:nvSpPr>
        <p:spPr>
          <a:xfrm>
            <a:off x="904314" y="990871"/>
            <a:ext cx="344495" cy="34449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1</a:t>
            </a:r>
          </a:p>
        </p:txBody>
      </p:sp>
      <p:sp>
        <p:nvSpPr>
          <p:cNvPr id="10" name="Oval 9"/>
          <p:cNvSpPr/>
          <p:nvPr/>
        </p:nvSpPr>
        <p:spPr>
          <a:xfrm>
            <a:off x="904313" y="2105929"/>
            <a:ext cx="344495" cy="34449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2</a:t>
            </a:r>
          </a:p>
        </p:txBody>
      </p:sp>
      <p:sp>
        <p:nvSpPr>
          <p:cNvPr id="11" name="Oval 10"/>
          <p:cNvSpPr/>
          <p:nvPr/>
        </p:nvSpPr>
        <p:spPr>
          <a:xfrm>
            <a:off x="881853" y="5371967"/>
            <a:ext cx="344495" cy="34449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5</a:t>
            </a:r>
          </a:p>
        </p:txBody>
      </p:sp>
      <p:sp>
        <p:nvSpPr>
          <p:cNvPr id="12" name="Oval 11">
            <a:extLst>
              <a:ext uri="{FF2B5EF4-FFF2-40B4-BE49-F238E27FC236}">
                <a16:creationId xmlns:a16="http://schemas.microsoft.com/office/drawing/2014/main" id="{C6A0E3C3-B20A-F04C-A19B-FC2292EF9315}"/>
              </a:ext>
            </a:extLst>
          </p:cNvPr>
          <p:cNvSpPr/>
          <p:nvPr/>
        </p:nvSpPr>
        <p:spPr>
          <a:xfrm>
            <a:off x="904312" y="4305418"/>
            <a:ext cx="344495" cy="34449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4</a:t>
            </a:r>
          </a:p>
        </p:txBody>
      </p:sp>
      <p:sp>
        <p:nvSpPr>
          <p:cNvPr id="14" name="Oval 13">
            <a:extLst>
              <a:ext uri="{FF2B5EF4-FFF2-40B4-BE49-F238E27FC236}">
                <a16:creationId xmlns:a16="http://schemas.microsoft.com/office/drawing/2014/main" id="{8CAEB994-9480-8B48-83EA-A04B15099181}"/>
              </a:ext>
            </a:extLst>
          </p:cNvPr>
          <p:cNvSpPr/>
          <p:nvPr/>
        </p:nvSpPr>
        <p:spPr>
          <a:xfrm>
            <a:off x="904312" y="3238869"/>
            <a:ext cx="344495" cy="344495"/>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3</a:t>
            </a:r>
          </a:p>
        </p:txBody>
      </p:sp>
      <p:pic>
        <p:nvPicPr>
          <p:cNvPr id="13" name="Picture 12"/>
          <p:cNvPicPr>
            <a:picLocks noChangeAspect="1"/>
          </p:cNvPicPr>
          <p:nvPr/>
        </p:nvPicPr>
        <p:blipFill>
          <a:blip r:embed="rId4">
            <a:alphaModFix amt="35000"/>
            <a:extLst>
              <a:ext uri="{28A0092B-C50C-407E-A947-70E740481C1C}">
                <a14:useLocalDpi xmlns:a14="http://schemas.microsoft.com/office/drawing/2010/main" val="0"/>
              </a:ext>
            </a:extLst>
          </a:blip>
          <a:stretch>
            <a:fillRect/>
          </a:stretch>
        </p:blipFill>
        <p:spPr>
          <a:xfrm>
            <a:off x="11362943" y="6417000"/>
            <a:ext cx="653212" cy="253432"/>
          </a:xfrm>
          <a:prstGeom prst="rect">
            <a:avLst/>
          </a:prstGeom>
          <a:effectLst/>
        </p:spPr>
      </p:pic>
    </p:spTree>
    <p:extLst>
      <p:ext uri="{BB962C8B-B14F-4D97-AF65-F5344CB8AC3E}">
        <p14:creationId xmlns:p14="http://schemas.microsoft.com/office/powerpoint/2010/main" val="15624396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extBox 8"/>
          <p:cNvSpPr txBox="1"/>
          <p:nvPr/>
        </p:nvSpPr>
        <p:spPr>
          <a:xfrm>
            <a:off x="0" y="1888111"/>
            <a:ext cx="12192000" cy="2400657"/>
          </a:xfrm>
          <a:prstGeom prst="rect">
            <a:avLst/>
          </a:prstGeom>
          <a:noFill/>
        </p:spPr>
        <p:txBody>
          <a:bodyPr wrap="square" rtlCol="0">
            <a:spAutoFit/>
          </a:bodyPr>
          <a:lstStyle/>
          <a:p>
            <a:pPr algn="ctr"/>
            <a:r>
              <a:rPr lang="en-US" sz="15000" b="1" dirty="0">
                <a:solidFill>
                  <a:srgbClr val="FFFFFF"/>
                </a:solidFill>
                <a:latin typeface="Gilroy ExtraBold" charset="0"/>
                <a:ea typeface="Gilroy ExtraBold" charset="0"/>
                <a:cs typeface="Gilroy ExtraBold" charset="0"/>
              </a:rPr>
              <a:t>Success</a:t>
            </a:r>
          </a:p>
        </p:txBody>
      </p:sp>
      <p:pic>
        <p:nvPicPr>
          <p:cNvPr id="5" name="Picture 4"/>
          <p:cNvPicPr>
            <a:picLocks noChangeAspect="1"/>
          </p:cNvPicPr>
          <p:nvPr/>
        </p:nvPicPr>
        <p:blipFill>
          <a:blip r:embed="rId3">
            <a:alphaModFix amt="35000"/>
            <a:extLst>
              <a:ext uri="{28A0092B-C50C-407E-A947-70E740481C1C}">
                <a14:useLocalDpi xmlns:a14="http://schemas.microsoft.com/office/drawing/2010/main" val="0"/>
              </a:ext>
            </a:extLst>
          </a:blip>
          <a:stretch>
            <a:fillRect/>
          </a:stretch>
        </p:blipFill>
        <p:spPr>
          <a:xfrm>
            <a:off x="11362943" y="6417000"/>
            <a:ext cx="653212" cy="253432"/>
          </a:xfrm>
          <a:prstGeom prst="rect">
            <a:avLst/>
          </a:prstGeom>
          <a:effectLst/>
        </p:spPr>
      </p:pic>
    </p:spTree>
    <p:extLst>
      <p:ext uri="{BB962C8B-B14F-4D97-AF65-F5344CB8AC3E}">
        <p14:creationId xmlns:p14="http://schemas.microsoft.com/office/powerpoint/2010/main" val="1647552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2735" y="1201821"/>
            <a:ext cx="4371878" cy="1139671"/>
          </a:xfrm>
          <a:prstGeom prst="rect">
            <a:avLst/>
          </a:prstGeom>
          <a:noFill/>
        </p:spPr>
        <p:txBody>
          <a:bodyPr wrap="square" rtlCol="0">
            <a:spAutoFit/>
          </a:bodyPr>
          <a:lstStyle/>
          <a:p>
            <a:pPr>
              <a:lnSpc>
                <a:spcPct val="80000"/>
              </a:lnSpc>
            </a:pPr>
            <a:r>
              <a:rPr lang="en-US" sz="4200" b="1" dirty="0">
                <a:solidFill>
                  <a:srgbClr val="00B4DC"/>
                </a:solidFill>
                <a:latin typeface="Gilroy ExtraBold" charset="0"/>
                <a:ea typeface="Gilroy ExtraBold" charset="0"/>
                <a:cs typeface="Gilroy ExtraBold" charset="0"/>
              </a:rPr>
              <a:t>Tonight’s </a:t>
            </a:r>
          </a:p>
          <a:p>
            <a:pPr>
              <a:lnSpc>
                <a:spcPct val="80000"/>
              </a:lnSpc>
            </a:pPr>
            <a:r>
              <a:rPr lang="en-US" sz="4200" b="1" dirty="0">
                <a:solidFill>
                  <a:srgbClr val="00B4DC"/>
                </a:solidFill>
                <a:latin typeface="Gilroy ExtraBold" charset="0"/>
                <a:ea typeface="Gilroy ExtraBold" charset="0"/>
                <a:cs typeface="Gilroy ExtraBold" charset="0"/>
              </a:rPr>
              <a:t>agenda</a:t>
            </a:r>
          </a:p>
        </p:txBody>
      </p:sp>
      <p:graphicFrame>
        <p:nvGraphicFramePr>
          <p:cNvPr id="8" name="Table 7"/>
          <p:cNvGraphicFramePr>
            <a:graphicFrameLocks noGrp="1"/>
          </p:cNvGraphicFramePr>
          <p:nvPr>
            <p:extLst>
              <p:ext uri="{D42A27DB-BD31-4B8C-83A1-F6EECF244321}">
                <p14:modId xmlns:p14="http://schemas.microsoft.com/office/powerpoint/2010/main" val="3703192581"/>
              </p:ext>
            </p:extLst>
          </p:nvPr>
        </p:nvGraphicFramePr>
        <p:xfrm>
          <a:off x="5822060" y="1201821"/>
          <a:ext cx="5540883" cy="4114800"/>
        </p:xfrm>
        <a:graphic>
          <a:graphicData uri="http://schemas.openxmlformats.org/drawingml/2006/table">
            <a:tbl>
              <a:tblPr firstRow="1" bandRow="1">
                <a:tableStyleId>{5C22544A-7EE6-4342-B048-85BDC9FD1C3A}</a:tableStyleId>
              </a:tblPr>
              <a:tblGrid>
                <a:gridCol w="259956">
                  <a:extLst>
                    <a:ext uri="{9D8B030D-6E8A-4147-A177-3AD203B41FA5}">
                      <a16:colId xmlns:a16="http://schemas.microsoft.com/office/drawing/2014/main" val="20000"/>
                    </a:ext>
                  </a:extLst>
                </a:gridCol>
                <a:gridCol w="5280927">
                  <a:extLst>
                    <a:ext uri="{9D8B030D-6E8A-4147-A177-3AD203B41FA5}">
                      <a16:colId xmlns:a16="http://schemas.microsoft.com/office/drawing/2014/main" val="20001"/>
                    </a:ext>
                  </a:extLst>
                </a:gridCol>
              </a:tblGrid>
              <a:tr h="269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b="1" i="0" dirty="0">
                        <a:solidFill>
                          <a:schemeClr val="tx1"/>
                        </a:solidFill>
                        <a:latin typeface="Source Sans Pro" charset="0"/>
                        <a:ea typeface="Source Sans Pro" charset="0"/>
                        <a:cs typeface="Source Sans Pro" charset="0"/>
                      </a:endParaRPr>
                    </a:p>
                  </a:txBody>
                  <a:tcPr anchor="ctr">
                    <a:solidFill>
                      <a:schemeClr val="bg1"/>
                    </a:solidFill>
                  </a:tcPr>
                </a:tc>
                <a:tc>
                  <a:txBody>
                    <a:bodyPr/>
                    <a:lstStyle/>
                    <a:p>
                      <a:r>
                        <a:rPr lang="en-US" sz="2200" b="0" dirty="0">
                          <a:solidFill>
                            <a:schemeClr val="tx1"/>
                          </a:solidFill>
                          <a:latin typeface="Source Sans Pro" charset="0"/>
                          <a:ea typeface="Source Sans Pro" charset="0"/>
                          <a:cs typeface="Source Sans Pro" charset="0"/>
                        </a:rPr>
                        <a:t>Opening</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Organizer continuum  </a:t>
                      </a:r>
                    </a:p>
                    <a:p>
                      <a:endParaRPr lang="en-US" sz="2200" b="0" dirty="0">
                        <a:solidFill>
                          <a:schemeClr val="tx1"/>
                        </a:solidFill>
                        <a:latin typeface="Source Sans Pro" charset="0"/>
                        <a:ea typeface="Source Sans Pro" charset="0"/>
                        <a:cs typeface="Source Sans Pro" charset="0"/>
                      </a:endParaRPr>
                    </a:p>
                    <a:p>
                      <a:r>
                        <a:rPr lang="en-US" sz="2200" b="1" dirty="0">
                          <a:solidFill>
                            <a:schemeClr val="tx1"/>
                          </a:solidFill>
                          <a:latin typeface="Source Sans Pro" charset="0"/>
                          <a:ea typeface="Source Sans Pro" charset="0"/>
                          <a:cs typeface="Source Sans Pro" charset="0"/>
                        </a:rPr>
                        <a:t>Review of indicators of good issues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norms for workshops</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protocol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Closing  </a:t>
                      </a:r>
                    </a:p>
                    <a:p>
                      <a:endParaRPr lang="en-US" sz="2200" b="0" dirty="0">
                        <a:solidFill>
                          <a:schemeClr val="tx1"/>
                        </a:solidFill>
                        <a:latin typeface="Source Sans Pro" charset="0"/>
                        <a:ea typeface="Source Sans Pro" charset="0"/>
                        <a:cs typeface="Source Sans Pro" charset="0"/>
                      </a:endParaRPr>
                    </a:p>
                  </a:txBody>
                  <a:tcPr anchor="ctr">
                    <a:solidFill>
                      <a:schemeClr val="bg1"/>
                    </a:solid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2512696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56289" y="974728"/>
            <a:ext cx="6096000" cy="5115246"/>
          </a:xfrm>
          <a:prstGeom prst="rect">
            <a:avLst/>
          </a:prstGeom>
        </p:spPr>
        <p:txBody>
          <a:bodyPr>
            <a:spAutoFit/>
          </a:bodyPr>
          <a:lstStyle/>
          <a:p>
            <a:pPr marL="342900" indent="-342900">
              <a:lnSpc>
                <a:spcPct val="80000"/>
              </a:lnSpc>
              <a:buFont typeface="Arial" charset="0"/>
              <a:buChar char="•"/>
            </a:pPr>
            <a:r>
              <a:rPr lang="en-US" altLang="en-US" sz="2400" dirty="0">
                <a:latin typeface="Source Sans Pro" charset="0"/>
                <a:ea typeface="Source Sans Pro" charset="0"/>
                <a:cs typeface="Source Sans Pro" charset="0"/>
              </a:rPr>
              <a:t>Result in the improvement of people’s lives</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Make people aware of their own power</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Be winnable </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Be widely felt </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Be deeply felt</a:t>
            </a:r>
          </a:p>
          <a:p>
            <a:pPr>
              <a:lnSpc>
                <a:spcPct val="80000"/>
              </a:lnSpc>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Be easy to understand </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Have a clear decision maker</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Have a clear time frame </a:t>
            </a:r>
          </a:p>
          <a:p>
            <a:pPr marL="342900" indent="-342900">
              <a:lnSpc>
                <a:spcPct val="80000"/>
              </a:lnSpc>
              <a:buFont typeface="Arial" charset="0"/>
              <a:buChar char="•"/>
            </a:pPr>
            <a:endParaRPr lang="en-US" altLang="en-US" sz="2400" dirty="0">
              <a:latin typeface="Source Sans Pro" charset="0"/>
              <a:ea typeface="Source Sans Pro" charset="0"/>
              <a:cs typeface="Source Sans Pro" charset="0"/>
            </a:endParaRPr>
          </a:p>
          <a:p>
            <a:pPr marL="342900" indent="-342900">
              <a:lnSpc>
                <a:spcPct val="80000"/>
              </a:lnSpc>
              <a:buFont typeface="Arial" charset="0"/>
              <a:buChar char="•"/>
            </a:pPr>
            <a:r>
              <a:rPr lang="en-US" altLang="en-US" sz="2400" dirty="0">
                <a:latin typeface="Source Sans Pro" charset="0"/>
                <a:ea typeface="Source Sans Pro" charset="0"/>
                <a:cs typeface="Source Sans Pro" charset="0"/>
              </a:rPr>
              <a:t>Be consistent with your values and vision </a:t>
            </a:r>
          </a:p>
        </p:txBody>
      </p:sp>
      <p:sp>
        <p:nvSpPr>
          <p:cNvPr id="5" name="TextBox 4"/>
          <p:cNvSpPr txBox="1"/>
          <p:nvPr/>
        </p:nvSpPr>
        <p:spPr>
          <a:xfrm>
            <a:off x="853760" y="956440"/>
            <a:ext cx="4364785" cy="1214435"/>
          </a:xfrm>
          <a:prstGeom prst="rect">
            <a:avLst/>
          </a:prstGeom>
          <a:noFill/>
        </p:spPr>
        <p:txBody>
          <a:bodyPr wrap="square" rtlCol="0">
            <a:spAutoFit/>
          </a:bodyPr>
          <a:lstStyle/>
          <a:p>
            <a:pPr>
              <a:lnSpc>
                <a:spcPct val="80000"/>
              </a:lnSpc>
            </a:pPr>
            <a:r>
              <a:rPr lang="en-US" sz="4500" b="1" dirty="0">
                <a:solidFill>
                  <a:schemeClr val="bg2"/>
                </a:solidFill>
                <a:latin typeface="Gilroy ExtraBold" charset="0"/>
                <a:ea typeface="Gilroy ExtraBold" charset="0"/>
                <a:cs typeface="Gilroy ExtraBold" charset="0"/>
              </a:rPr>
              <a:t>Indicators of good issues….</a:t>
            </a:r>
          </a:p>
        </p:txBody>
      </p:sp>
      <p:pic>
        <p:nvPicPr>
          <p:cNvPr id="4" name="Picture 3"/>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475992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D4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57517" y="906169"/>
            <a:ext cx="10676965" cy="1717393"/>
          </a:xfrm>
          <a:prstGeom prst="rect">
            <a:avLst/>
          </a:prstGeom>
          <a:noFill/>
        </p:spPr>
        <p:txBody>
          <a:bodyPr wrap="square" rtlCol="0">
            <a:spAutoFit/>
          </a:bodyPr>
          <a:lstStyle/>
          <a:p>
            <a:pPr algn="ctr">
              <a:lnSpc>
                <a:spcPct val="80000"/>
              </a:lnSpc>
            </a:pPr>
            <a:r>
              <a:rPr lang="en-US" sz="6600" b="1" dirty="0">
                <a:solidFill>
                  <a:srgbClr val="FFFF00"/>
                </a:solidFill>
                <a:latin typeface="Gilroy ExtraBold" charset="0"/>
                <a:ea typeface="Gilroy ExtraBold" charset="0"/>
                <a:cs typeface="Gilroy ExtraBold" charset="0"/>
              </a:rPr>
              <a:t>Problems =</a:t>
            </a:r>
          </a:p>
          <a:p>
            <a:pPr algn="ctr">
              <a:lnSpc>
                <a:spcPct val="80000"/>
              </a:lnSpc>
            </a:pPr>
            <a:r>
              <a:rPr lang="en-US" sz="6600" b="1" dirty="0">
                <a:solidFill>
                  <a:srgbClr val="FFFF00"/>
                </a:solidFill>
                <a:latin typeface="Gilroy ExtraBold" charset="0"/>
                <a:ea typeface="Gilroy ExtraBold" charset="0"/>
                <a:cs typeface="Gilroy ExtraBold" charset="0"/>
              </a:rPr>
              <a:t> </a:t>
            </a:r>
            <a:r>
              <a:rPr lang="en-US" sz="6600" b="1" dirty="0">
                <a:solidFill>
                  <a:schemeClr val="bg1"/>
                </a:solidFill>
                <a:latin typeface="Gilroy ExtraBold" charset="0"/>
                <a:ea typeface="Gilroy ExtraBold" charset="0"/>
                <a:cs typeface="Gilroy ExtraBold" charset="0"/>
              </a:rPr>
              <a:t>Broad areas of concern</a:t>
            </a:r>
          </a:p>
        </p:txBody>
      </p:sp>
      <p:sp>
        <p:nvSpPr>
          <p:cNvPr id="2" name="Rectangle 1"/>
          <p:cNvSpPr/>
          <p:nvPr/>
        </p:nvSpPr>
        <p:spPr>
          <a:xfrm>
            <a:off x="0" y="3467100"/>
            <a:ext cx="12192000" cy="3390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577502" y="4467088"/>
            <a:ext cx="11036997" cy="1314206"/>
          </a:xfrm>
          <a:prstGeom prst="rect">
            <a:avLst/>
          </a:prstGeom>
        </p:spPr>
        <p:txBody>
          <a:bodyPr wrap="none">
            <a:spAutoFit/>
          </a:bodyPr>
          <a:lstStyle/>
          <a:p>
            <a:pPr algn="ctr">
              <a:lnSpc>
                <a:spcPct val="80000"/>
              </a:lnSpc>
            </a:pPr>
            <a:r>
              <a:rPr lang="en-US" sz="4900" dirty="0">
                <a:solidFill>
                  <a:schemeClr val="tx1"/>
                </a:solidFill>
                <a:latin typeface="Gilroy ExtraBold" charset="0"/>
                <a:ea typeface="Gilroy ExtraBold" charset="0"/>
                <a:cs typeface="Gilroy ExtraBold" charset="0"/>
              </a:rPr>
              <a:t>Examples: unaffordable health care, </a:t>
            </a:r>
          </a:p>
          <a:p>
            <a:pPr algn="ctr">
              <a:lnSpc>
                <a:spcPct val="80000"/>
              </a:lnSpc>
            </a:pPr>
            <a:r>
              <a:rPr lang="en-US" sz="4900" dirty="0">
                <a:solidFill>
                  <a:schemeClr val="tx1"/>
                </a:solidFill>
                <a:latin typeface="Gilroy ExtraBold" charset="0"/>
                <a:ea typeface="Gilroy ExtraBold" charset="0"/>
                <a:cs typeface="Gilroy ExtraBold" charset="0"/>
              </a:rPr>
              <a:t>pollution, unemployment</a:t>
            </a:r>
          </a:p>
        </p:txBody>
      </p:sp>
      <p:pic>
        <p:nvPicPr>
          <p:cNvPr id="7" name="Picture 6"/>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104091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757517" y="2160423"/>
            <a:ext cx="10676965" cy="2140907"/>
          </a:xfrm>
          <a:prstGeom prst="rect">
            <a:avLst/>
          </a:prstGeom>
          <a:noFill/>
        </p:spPr>
        <p:txBody>
          <a:bodyPr wrap="square" rtlCol="0">
            <a:spAutoFit/>
          </a:bodyPr>
          <a:lstStyle/>
          <a:p>
            <a:pPr algn="ctr">
              <a:lnSpc>
                <a:spcPct val="80000"/>
              </a:lnSpc>
            </a:pPr>
            <a:r>
              <a:rPr lang="en-US" sz="5500" b="1" dirty="0">
                <a:solidFill>
                  <a:schemeClr val="bg1"/>
                </a:solidFill>
                <a:latin typeface="Gilroy ExtraBold" charset="0"/>
                <a:ea typeface="Gilroy ExtraBold" charset="0"/>
                <a:cs typeface="Gilroy ExtraBold" charset="0"/>
              </a:rPr>
              <a:t>“Life’s most persistent and urgent question is, “What are you doing for others?”</a:t>
            </a:r>
          </a:p>
        </p:txBody>
      </p:sp>
      <p:pic>
        <p:nvPicPr>
          <p:cNvPr id="7" name="Picture 6"/>
          <p:cNvPicPr>
            <a:picLocks noChangeAspect="1"/>
          </p:cNvPicPr>
          <p:nvPr/>
        </p:nvPicPr>
        <p:blipFill>
          <a:blip r:embed="rId3">
            <a:alphaModFix amt="35000"/>
            <a:extLst>
              <a:ext uri="{28A0092B-C50C-407E-A947-70E740481C1C}">
                <a14:useLocalDpi xmlns:a14="http://schemas.microsoft.com/office/drawing/2010/main" val="0"/>
              </a:ext>
            </a:extLst>
          </a:blip>
          <a:stretch>
            <a:fillRect/>
          </a:stretch>
        </p:blipFill>
        <p:spPr>
          <a:xfrm>
            <a:off x="11362943" y="6417000"/>
            <a:ext cx="653212" cy="253432"/>
          </a:xfrm>
          <a:prstGeom prst="rect">
            <a:avLst/>
          </a:prstGeom>
          <a:effectLst/>
        </p:spPr>
      </p:pic>
      <p:sp>
        <p:nvSpPr>
          <p:cNvPr id="8" name="Rectangle 7">
            <a:extLst>
              <a:ext uri="{FF2B5EF4-FFF2-40B4-BE49-F238E27FC236}">
                <a16:creationId xmlns:a16="http://schemas.microsoft.com/office/drawing/2014/main" id="{5760805F-2B6D-FC44-9BCC-C22C140E492E}"/>
              </a:ext>
            </a:extLst>
          </p:cNvPr>
          <p:cNvSpPr/>
          <p:nvPr/>
        </p:nvSpPr>
        <p:spPr>
          <a:xfrm>
            <a:off x="3528078" y="4657926"/>
            <a:ext cx="5122146" cy="407932"/>
          </a:xfrm>
          <a:prstGeom prst="rect">
            <a:avLst/>
          </a:prstGeom>
        </p:spPr>
        <p:txBody>
          <a:bodyPr wrap="square">
            <a:spAutoFit/>
          </a:bodyPr>
          <a:lstStyle/>
          <a:p>
            <a:pPr algn="ctr">
              <a:lnSpc>
                <a:spcPct val="80000"/>
              </a:lnSpc>
            </a:pPr>
            <a:r>
              <a:rPr lang="en-US" sz="2400" b="1" spc="300" dirty="0">
                <a:solidFill>
                  <a:schemeClr val="tx1"/>
                </a:solidFill>
                <a:latin typeface="Gilroy ExtraBold" charset="0"/>
                <a:ea typeface="Gilroy ExtraBold" charset="0"/>
                <a:cs typeface="Gilroy ExtraBold" charset="0"/>
              </a:rPr>
              <a:t>MARTIN LUTHER KING, JR.  </a:t>
            </a:r>
          </a:p>
        </p:txBody>
      </p:sp>
    </p:spTree>
    <p:extLst>
      <p:ext uri="{BB962C8B-B14F-4D97-AF65-F5344CB8AC3E}">
        <p14:creationId xmlns:p14="http://schemas.microsoft.com/office/powerpoint/2010/main" val="3226385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D4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57516" y="468589"/>
            <a:ext cx="10676965" cy="2529923"/>
          </a:xfrm>
          <a:prstGeom prst="rect">
            <a:avLst/>
          </a:prstGeom>
          <a:noFill/>
        </p:spPr>
        <p:txBody>
          <a:bodyPr wrap="square" rtlCol="0">
            <a:spAutoFit/>
          </a:bodyPr>
          <a:lstStyle/>
          <a:p>
            <a:pPr algn="ctr">
              <a:lnSpc>
                <a:spcPct val="80000"/>
              </a:lnSpc>
            </a:pPr>
            <a:r>
              <a:rPr lang="en-US" sz="6600" b="1" dirty="0">
                <a:solidFill>
                  <a:srgbClr val="FFFF00"/>
                </a:solidFill>
                <a:latin typeface="Gilroy ExtraBold" charset="0"/>
                <a:ea typeface="Gilroy ExtraBold" charset="0"/>
                <a:cs typeface="Gilroy ExtraBold" charset="0"/>
              </a:rPr>
              <a:t>Issues =</a:t>
            </a:r>
          </a:p>
          <a:p>
            <a:pPr algn="ctr">
              <a:lnSpc>
                <a:spcPct val="80000"/>
              </a:lnSpc>
            </a:pPr>
            <a:r>
              <a:rPr lang="en-US" sz="6600" b="1" dirty="0">
                <a:solidFill>
                  <a:srgbClr val="FFFF00"/>
                </a:solidFill>
                <a:latin typeface="Gilroy ExtraBold" charset="0"/>
                <a:ea typeface="Gilroy ExtraBold" charset="0"/>
                <a:cs typeface="Gilroy ExtraBold" charset="0"/>
              </a:rPr>
              <a:t> </a:t>
            </a:r>
            <a:r>
              <a:rPr lang="en-US" sz="6600" b="1" dirty="0">
                <a:solidFill>
                  <a:schemeClr val="bg1"/>
                </a:solidFill>
                <a:latin typeface="Gilroy ExtraBold" charset="0"/>
                <a:ea typeface="Gilroy ExtraBold" charset="0"/>
                <a:cs typeface="Gilroy ExtraBold" charset="0"/>
              </a:rPr>
              <a:t>Solution or partial solution to a problem </a:t>
            </a:r>
          </a:p>
        </p:txBody>
      </p:sp>
      <p:sp>
        <p:nvSpPr>
          <p:cNvPr id="2" name="Rectangle 1"/>
          <p:cNvSpPr/>
          <p:nvPr/>
        </p:nvSpPr>
        <p:spPr>
          <a:xfrm>
            <a:off x="0" y="3467100"/>
            <a:ext cx="12192000" cy="3390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1981732" y="4467088"/>
            <a:ext cx="8228535" cy="1314206"/>
          </a:xfrm>
          <a:prstGeom prst="rect">
            <a:avLst/>
          </a:prstGeom>
        </p:spPr>
        <p:txBody>
          <a:bodyPr wrap="none">
            <a:spAutoFit/>
          </a:bodyPr>
          <a:lstStyle/>
          <a:p>
            <a:pPr algn="ctr">
              <a:lnSpc>
                <a:spcPct val="80000"/>
              </a:lnSpc>
            </a:pPr>
            <a:r>
              <a:rPr lang="en-US" sz="4900" dirty="0">
                <a:solidFill>
                  <a:schemeClr val="tx1"/>
                </a:solidFill>
                <a:latin typeface="Gilroy ExtraBold" charset="0"/>
                <a:ea typeface="Gilroy ExtraBold" charset="0"/>
                <a:cs typeface="Gilroy ExtraBold" charset="0"/>
              </a:rPr>
              <a:t>Examples: enacting a local </a:t>
            </a:r>
          </a:p>
          <a:p>
            <a:pPr algn="ctr">
              <a:lnSpc>
                <a:spcPct val="80000"/>
              </a:lnSpc>
            </a:pPr>
            <a:r>
              <a:rPr lang="en-US" sz="4900" dirty="0">
                <a:solidFill>
                  <a:schemeClr val="tx1"/>
                </a:solidFill>
                <a:latin typeface="Gilroy ExtraBold" charset="0"/>
                <a:ea typeface="Gilroy ExtraBold" charset="0"/>
                <a:cs typeface="Gilroy ExtraBold" charset="0"/>
              </a:rPr>
              <a:t>clean energy plan </a:t>
            </a:r>
          </a:p>
        </p:txBody>
      </p:sp>
      <p:pic>
        <p:nvPicPr>
          <p:cNvPr id="7" name="Picture 6"/>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20486537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p:nvPr/>
        </p:nvSpPr>
        <p:spPr>
          <a:xfrm>
            <a:off x="2" y="0"/>
            <a:ext cx="12191998" cy="6858000"/>
          </a:xfrm>
          <a:prstGeom prst="rect">
            <a:avLst/>
          </a:prstGeom>
          <a:solidFill>
            <a:schemeClr val="bg2"/>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158" name="Shape 158"/>
          <p:cNvSpPr txBox="1"/>
          <p:nvPr/>
        </p:nvSpPr>
        <p:spPr>
          <a:xfrm>
            <a:off x="0" y="535579"/>
            <a:ext cx="12192000" cy="489273"/>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SzPct val="25000"/>
              <a:buNone/>
            </a:pPr>
            <a:r>
              <a:rPr lang="en-US" sz="2500" b="1" spc="300" dirty="0">
                <a:solidFill>
                  <a:schemeClr val="tx1"/>
                </a:solidFill>
                <a:latin typeface="Gilroy ExtraBold" charset="0"/>
                <a:ea typeface="Gilroy ExtraBold" charset="0"/>
                <a:cs typeface="Gilroy ExtraBold" charset="0"/>
              </a:rPr>
              <a:t>WE MUST KNOW THESE ANSWERS DEEPLY. </a:t>
            </a:r>
          </a:p>
        </p:txBody>
      </p:sp>
      <p:graphicFrame>
        <p:nvGraphicFramePr>
          <p:cNvPr id="3" name="Table 2">
            <a:extLst>
              <a:ext uri="{FF2B5EF4-FFF2-40B4-BE49-F238E27FC236}">
                <a16:creationId xmlns:a16="http://schemas.microsoft.com/office/drawing/2014/main" id="{399925EF-A73D-7941-A24A-6F3C8B3AA9AE}"/>
              </a:ext>
            </a:extLst>
          </p:cNvPr>
          <p:cNvGraphicFramePr>
            <a:graphicFrameLocks noGrp="1"/>
          </p:cNvGraphicFramePr>
          <p:nvPr>
            <p:extLst>
              <p:ext uri="{D42A27DB-BD31-4B8C-83A1-F6EECF244321}">
                <p14:modId xmlns:p14="http://schemas.microsoft.com/office/powerpoint/2010/main" val="1393290351"/>
              </p:ext>
            </p:extLst>
          </p:nvPr>
        </p:nvGraphicFramePr>
        <p:xfrm>
          <a:off x="1919452" y="1474294"/>
          <a:ext cx="8353096" cy="4729933"/>
        </p:xfrm>
        <a:graphic>
          <a:graphicData uri="http://schemas.openxmlformats.org/drawingml/2006/table">
            <a:tbl>
              <a:tblPr/>
              <a:tblGrid>
                <a:gridCol w="4176548">
                  <a:extLst>
                    <a:ext uri="{9D8B030D-6E8A-4147-A177-3AD203B41FA5}">
                      <a16:colId xmlns:a16="http://schemas.microsoft.com/office/drawing/2014/main" val="4167306634"/>
                    </a:ext>
                  </a:extLst>
                </a:gridCol>
                <a:gridCol w="4176548">
                  <a:extLst>
                    <a:ext uri="{9D8B030D-6E8A-4147-A177-3AD203B41FA5}">
                      <a16:colId xmlns:a16="http://schemas.microsoft.com/office/drawing/2014/main" val="3877024904"/>
                    </a:ext>
                  </a:extLst>
                </a:gridCol>
              </a:tblGrid>
              <a:tr h="359595">
                <a:tc>
                  <a:txBody>
                    <a:bodyPr/>
                    <a:lstStyle/>
                    <a:p>
                      <a:pPr algn="ctr" rtl="0" fontAlgn="t">
                        <a:spcBef>
                          <a:spcPts val="0"/>
                        </a:spcBef>
                        <a:spcAft>
                          <a:spcPts val="0"/>
                        </a:spcAft>
                      </a:pPr>
                      <a:r>
                        <a:rPr lang="en-US" sz="2400" b="1" i="0" u="none" strike="noStrike">
                          <a:solidFill>
                            <a:schemeClr val="bg1"/>
                          </a:solidFill>
                          <a:effectLst/>
                          <a:latin typeface="Gilroy ExtraBold" pitchFamily="2" charset="77"/>
                        </a:rPr>
                        <a:t>Question</a:t>
                      </a:r>
                      <a:endParaRPr lang="en-US" sz="3200" b="1" i="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spcBef>
                          <a:spcPts val="0"/>
                        </a:spcBef>
                        <a:spcAft>
                          <a:spcPts val="0"/>
                        </a:spcAft>
                      </a:pPr>
                      <a:r>
                        <a:rPr lang="en-US" sz="2400" b="1" i="0" u="none" strike="noStrike" dirty="0">
                          <a:solidFill>
                            <a:schemeClr val="bg1"/>
                          </a:solidFill>
                          <a:effectLst/>
                          <a:latin typeface="Gilroy ExtraBold" pitchFamily="2" charset="77"/>
                        </a:rPr>
                        <a:t>Rating</a:t>
                      </a:r>
                      <a:endParaRPr lang="en-US" sz="3200" b="1" i="0" dirty="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3495061"/>
                  </a:ext>
                </a:extLst>
              </a:tr>
              <a:tr h="675791">
                <a:tc>
                  <a:txBody>
                    <a:bodyPr/>
                    <a:lstStyle/>
                    <a:p>
                      <a:pPr rtl="0" fontAlgn="t">
                        <a:spcBef>
                          <a:spcPts val="0"/>
                        </a:spcBef>
                        <a:spcAft>
                          <a:spcPts val="0"/>
                        </a:spcAft>
                      </a:pPr>
                      <a:r>
                        <a:rPr lang="en-US" sz="2000" b="1" i="0" u="none" strike="noStrike">
                          <a:solidFill>
                            <a:schemeClr val="bg1"/>
                          </a:solidFill>
                          <a:effectLst/>
                          <a:latin typeface="Gilroy ExtraBold" pitchFamily="2" charset="77"/>
                        </a:rPr>
                        <a:t>Who is affected by the issue?</a:t>
                      </a:r>
                      <a:endParaRPr lang="en-US" sz="2800" b="1" i="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dirty="0">
                          <a:effectLst/>
                        </a:rPr>
                      </a:b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3633570"/>
                  </a:ext>
                </a:extLst>
              </a:tr>
              <a:tr h="675791">
                <a:tc>
                  <a:txBody>
                    <a:bodyPr/>
                    <a:lstStyle/>
                    <a:p>
                      <a:pPr rtl="0" fontAlgn="t">
                        <a:spcBef>
                          <a:spcPts val="0"/>
                        </a:spcBef>
                        <a:spcAft>
                          <a:spcPts val="0"/>
                        </a:spcAft>
                      </a:pPr>
                      <a:r>
                        <a:rPr lang="en-US" sz="2000" b="1" i="0" u="none" strike="noStrike">
                          <a:solidFill>
                            <a:schemeClr val="bg1"/>
                          </a:solidFill>
                          <a:effectLst/>
                          <a:latin typeface="Gilroy ExtraBold" pitchFamily="2" charset="77"/>
                        </a:rPr>
                        <a:t>What are the consequences of the issue?</a:t>
                      </a:r>
                      <a:endParaRPr lang="en-US" sz="2800" b="1" i="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5084001"/>
                  </a:ext>
                </a:extLst>
              </a:tr>
              <a:tr h="675791">
                <a:tc>
                  <a:txBody>
                    <a:bodyPr/>
                    <a:lstStyle/>
                    <a:p>
                      <a:pPr rtl="0" fontAlgn="t">
                        <a:spcBef>
                          <a:spcPts val="0"/>
                        </a:spcBef>
                        <a:spcAft>
                          <a:spcPts val="0"/>
                        </a:spcAft>
                      </a:pPr>
                      <a:r>
                        <a:rPr lang="en-US" sz="2000" b="1" i="0" u="none" strike="noStrike">
                          <a:solidFill>
                            <a:schemeClr val="bg1"/>
                          </a:solidFill>
                          <a:effectLst/>
                          <a:latin typeface="Gilroy ExtraBold" pitchFamily="2" charset="77"/>
                        </a:rPr>
                        <a:t>What is the economic impact of the issue?</a:t>
                      </a:r>
                      <a:endParaRPr lang="en-US" sz="2800" b="1" i="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84594020"/>
                  </a:ext>
                </a:extLst>
              </a:tr>
              <a:tr h="675791">
                <a:tc>
                  <a:txBody>
                    <a:bodyPr/>
                    <a:lstStyle/>
                    <a:p>
                      <a:pPr rtl="0" fontAlgn="t">
                        <a:spcBef>
                          <a:spcPts val="0"/>
                        </a:spcBef>
                        <a:spcAft>
                          <a:spcPts val="0"/>
                        </a:spcAft>
                      </a:pPr>
                      <a:r>
                        <a:rPr lang="en-US" sz="2000" b="1" i="0" u="none" strike="noStrike">
                          <a:solidFill>
                            <a:schemeClr val="bg1"/>
                          </a:solidFill>
                          <a:effectLst/>
                          <a:latin typeface="Gilroy ExtraBold" pitchFamily="2" charset="77"/>
                        </a:rPr>
                        <a:t>What are the barriers?</a:t>
                      </a:r>
                      <a:endParaRPr lang="en-US" sz="2800" b="1" i="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6449836"/>
                  </a:ext>
                </a:extLst>
              </a:tr>
              <a:tr h="675791">
                <a:tc>
                  <a:txBody>
                    <a:bodyPr/>
                    <a:lstStyle/>
                    <a:p>
                      <a:pPr rtl="0" fontAlgn="t">
                        <a:spcBef>
                          <a:spcPts val="0"/>
                        </a:spcBef>
                        <a:spcAft>
                          <a:spcPts val="0"/>
                        </a:spcAft>
                      </a:pPr>
                      <a:r>
                        <a:rPr lang="en-US" sz="2000" b="1" i="0" u="none" strike="noStrike">
                          <a:solidFill>
                            <a:schemeClr val="bg1"/>
                          </a:solidFill>
                          <a:effectLst/>
                          <a:latin typeface="Gilroy ExtraBold" pitchFamily="2" charset="77"/>
                        </a:rPr>
                        <a:t>What are the resources?</a:t>
                      </a:r>
                      <a:endParaRPr lang="en-US" sz="2800" b="1" i="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a:effectLst/>
                        </a:rPr>
                      </a:br>
                      <a:endParaRPr lang="en-US">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52597329"/>
                  </a:ext>
                </a:extLst>
              </a:tr>
              <a:tr h="675791">
                <a:tc>
                  <a:txBody>
                    <a:bodyPr/>
                    <a:lstStyle/>
                    <a:p>
                      <a:pPr rtl="0" fontAlgn="t">
                        <a:spcBef>
                          <a:spcPts val="0"/>
                        </a:spcBef>
                        <a:spcAft>
                          <a:spcPts val="0"/>
                        </a:spcAft>
                      </a:pPr>
                      <a:r>
                        <a:rPr lang="en-US" sz="2000" b="1" i="0" u="none" strike="noStrike" dirty="0">
                          <a:solidFill>
                            <a:schemeClr val="bg1"/>
                          </a:solidFill>
                          <a:effectLst/>
                          <a:latin typeface="Gilroy ExtraBold" pitchFamily="2" charset="77"/>
                        </a:rPr>
                        <a:t>What is the history of the issue in your community?</a:t>
                      </a:r>
                      <a:endParaRPr lang="en-US" sz="2800" b="1" i="0" dirty="0">
                        <a:solidFill>
                          <a:schemeClr val="bg1"/>
                        </a:solidFill>
                        <a:effectLst/>
                        <a:latin typeface="Gilroy ExtraBold" pitchFamily="2" charset="77"/>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t"/>
                      <a:br>
                        <a:rPr lang="en-US" dirty="0">
                          <a:effectLst/>
                        </a:rPr>
                      </a:br>
                      <a:endParaRPr lang="en-US" dirty="0">
                        <a:effectLst/>
                      </a:endParaRPr>
                    </a:p>
                  </a:txBody>
                  <a:tcPr marL="63500" marR="63500" marT="63500" marB="635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936303"/>
                  </a:ext>
                </a:extLst>
              </a:tr>
            </a:tbl>
          </a:graphicData>
        </a:graphic>
      </p:graphicFrame>
      <p:sp>
        <p:nvSpPr>
          <p:cNvPr id="4" name="Rectangle 1">
            <a:extLst>
              <a:ext uri="{FF2B5EF4-FFF2-40B4-BE49-F238E27FC236}">
                <a16:creationId xmlns:a16="http://schemas.microsoft.com/office/drawing/2014/main" id="{1471301B-E980-7E46-AB50-55521462DD5D}"/>
              </a:ext>
            </a:extLst>
          </p:cNvPr>
          <p:cNvSpPr>
            <a:spLocks noChangeArrowheads="1"/>
          </p:cNvSpPr>
          <p:nvPr/>
        </p:nvSpPr>
        <p:spPr bwMode="auto">
          <a:xfrm>
            <a:off x="1919452" y="1547446"/>
            <a:ext cx="17134556"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498767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D4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57517" y="2661817"/>
            <a:ext cx="10676965" cy="2402902"/>
          </a:xfrm>
          <a:prstGeom prst="rect">
            <a:avLst/>
          </a:prstGeom>
          <a:noFill/>
        </p:spPr>
        <p:txBody>
          <a:bodyPr wrap="square" rtlCol="0">
            <a:spAutoFit/>
          </a:bodyPr>
          <a:lstStyle/>
          <a:p>
            <a:pPr algn="ctr">
              <a:lnSpc>
                <a:spcPct val="80000"/>
              </a:lnSpc>
            </a:pPr>
            <a:r>
              <a:rPr lang="en-US" sz="12000" b="1">
                <a:solidFill>
                  <a:schemeClr val="bg1"/>
                </a:solidFill>
                <a:latin typeface="Gilroy ExtraBold" charset="0"/>
                <a:ea typeface="Gilroy ExtraBold" charset="0"/>
                <a:cs typeface="Gilroy ExtraBold" charset="0"/>
              </a:rPr>
              <a:t>Rate yourself</a:t>
            </a:r>
            <a:endParaRPr lang="en-US" sz="12000" b="1" dirty="0">
              <a:solidFill>
                <a:schemeClr val="bg1"/>
              </a:solidFill>
              <a:latin typeface="Gilroy ExtraBold" charset="0"/>
              <a:ea typeface="Gilroy ExtraBold" charset="0"/>
              <a:cs typeface="Gilroy ExtraBold" charset="0"/>
            </a:endParaRPr>
          </a:p>
          <a:p>
            <a:pPr algn="ctr">
              <a:lnSpc>
                <a:spcPct val="80000"/>
              </a:lnSpc>
            </a:pPr>
            <a:endParaRPr lang="en-US" sz="6600" b="1" dirty="0">
              <a:solidFill>
                <a:schemeClr val="bg1"/>
              </a:solidFill>
              <a:latin typeface="Gilroy ExtraBold" charset="0"/>
              <a:ea typeface="Gilroy ExtraBold" charset="0"/>
              <a:cs typeface="Gilroy ExtraBold" charset="0"/>
            </a:endParaRPr>
          </a:p>
        </p:txBody>
      </p:sp>
    </p:spTree>
    <p:extLst>
      <p:ext uri="{BB962C8B-B14F-4D97-AF65-F5344CB8AC3E}">
        <p14:creationId xmlns:p14="http://schemas.microsoft.com/office/powerpoint/2010/main" val="238402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2735" y="1201821"/>
            <a:ext cx="4371878" cy="1139671"/>
          </a:xfrm>
          <a:prstGeom prst="rect">
            <a:avLst/>
          </a:prstGeom>
          <a:noFill/>
        </p:spPr>
        <p:txBody>
          <a:bodyPr wrap="square" rtlCol="0">
            <a:spAutoFit/>
          </a:bodyPr>
          <a:lstStyle/>
          <a:p>
            <a:pPr>
              <a:lnSpc>
                <a:spcPct val="80000"/>
              </a:lnSpc>
            </a:pPr>
            <a:r>
              <a:rPr lang="en-US" sz="4200" b="1" dirty="0">
                <a:solidFill>
                  <a:srgbClr val="00B4DC"/>
                </a:solidFill>
                <a:latin typeface="Gilroy ExtraBold" charset="0"/>
                <a:ea typeface="Gilroy ExtraBold" charset="0"/>
                <a:cs typeface="Gilroy ExtraBold" charset="0"/>
              </a:rPr>
              <a:t>Tonight’s </a:t>
            </a:r>
          </a:p>
          <a:p>
            <a:pPr>
              <a:lnSpc>
                <a:spcPct val="80000"/>
              </a:lnSpc>
            </a:pPr>
            <a:r>
              <a:rPr lang="en-US" sz="4200" b="1" dirty="0">
                <a:solidFill>
                  <a:srgbClr val="00B4DC"/>
                </a:solidFill>
                <a:latin typeface="Gilroy ExtraBold" charset="0"/>
                <a:ea typeface="Gilroy ExtraBold" charset="0"/>
                <a:cs typeface="Gilroy ExtraBold" charset="0"/>
              </a:rPr>
              <a:t>agenda</a:t>
            </a:r>
          </a:p>
        </p:txBody>
      </p:sp>
      <p:graphicFrame>
        <p:nvGraphicFramePr>
          <p:cNvPr id="8" name="Table 7"/>
          <p:cNvGraphicFramePr>
            <a:graphicFrameLocks noGrp="1"/>
          </p:cNvGraphicFramePr>
          <p:nvPr>
            <p:extLst>
              <p:ext uri="{D42A27DB-BD31-4B8C-83A1-F6EECF244321}">
                <p14:modId xmlns:p14="http://schemas.microsoft.com/office/powerpoint/2010/main" val="708982704"/>
              </p:ext>
            </p:extLst>
          </p:nvPr>
        </p:nvGraphicFramePr>
        <p:xfrm>
          <a:off x="5822060" y="1201821"/>
          <a:ext cx="5540883" cy="4114800"/>
        </p:xfrm>
        <a:graphic>
          <a:graphicData uri="http://schemas.openxmlformats.org/drawingml/2006/table">
            <a:tbl>
              <a:tblPr firstRow="1" bandRow="1">
                <a:tableStyleId>{5C22544A-7EE6-4342-B048-85BDC9FD1C3A}</a:tableStyleId>
              </a:tblPr>
              <a:tblGrid>
                <a:gridCol w="259956">
                  <a:extLst>
                    <a:ext uri="{9D8B030D-6E8A-4147-A177-3AD203B41FA5}">
                      <a16:colId xmlns:a16="http://schemas.microsoft.com/office/drawing/2014/main" val="20000"/>
                    </a:ext>
                  </a:extLst>
                </a:gridCol>
                <a:gridCol w="5280927">
                  <a:extLst>
                    <a:ext uri="{9D8B030D-6E8A-4147-A177-3AD203B41FA5}">
                      <a16:colId xmlns:a16="http://schemas.microsoft.com/office/drawing/2014/main" val="20001"/>
                    </a:ext>
                  </a:extLst>
                </a:gridCol>
              </a:tblGrid>
              <a:tr h="269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b="1" i="0" dirty="0">
                        <a:solidFill>
                          <a:schemeClr val="tx1"/>
                        </a:solidFill>
                        <a:latin typeface="Source Sans Pro" charset="0"/>
                        <a:ea typeface="Source Sans Pro" charset="0"/>
                        <a:cs typeface="Source Sans Pro" charset="0"/>
                      </a:endParaRPr>
                    </a:p>
                  </a:txBody>
                  <a:tcPr anchor="ctr">
                    <a:solidFill>
                      <a:schemeClr val="bg1"/>
                    </a:solidFill>
                  </a:tcPr>
                </a:tc>
                <a:tc>
                  <a:txBody>
                    <a:bodyPr/>
                    <a:lstStyle/>
                    <a:p>
                      <a:r>
                        <a:rPr lang="en-US" sz="2200" b="0" dirty="0">
                          <a:solidFill>
                            <a:schemeClr val="tx1"/>
                          </a:solidFill>
                          <a:latin typeface="Source Sans Pro" charset="0"/>
                          <a:ea typeface="Source Sans Pro" charset="0"/>
                          <a:cs typeface="Source Sans Pro" charset="0"/>
                        </a:rPr>
                        <a:t>Opening</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Organizer continuum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Review of indicators of good issues </a:t>
                      </a:r>
                    </a:p>
                    <a:p>
                      <a:endParaRPr lang="en-US" sz="2200" b="0" dirty="0">
                        <a:solidFill>
                          <a:schemeClr val="tx1"/>
                        </a:solidFill>
                        <a:latin typeface="Source Sans Pro" charset="0"/>
                        <a:ea typeface="Source Sans Pro" charset="0"/>
                        <a:cs typeface="Source Sans Pro" charset="0"/>
                      </a:endParaRPr>
                    </a:p>
                    <a:p>
                      <a:r>
                        <a:rPr lang="en-US" sz="2200" b="1" dirty="0">
                          <a:solidFill>
                            <a:schemeClr val="tx1"/>
                          </a:solidFill>
                          <a:latin typeface="Source Sans Pro" charset="0"/>
                          <a:ea typeface="Source Sans Pro" charset="0"/>
                          <a:cs typeface="Source Sans Pro" charset="0"/>
                        </a:rPr>
                        <a:t>Group norms for workshops</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protocol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Closing  </a:t>
                      </a:r>
                    </a:p>
                    <a:p>
                      <a:endParaRPr lang="en-US" sz="2200" b="0" dirty="0">
                        <a:solidFill>
                          <a:schemeClr val="tx1"/>
                        </a:solidFill>
                        <a:latin typeface="Source Sans Pro" charset="0"/>
                        <a:ea typeface="Source Sans Pro" charset="0"/>
                        <a:cs typeface="Source Sans Pro" charset="0"/>
                      </a:endParaRPr>
                    </a:p>
                  </a:txBody>
                  <a:tcPr anchor="ctr">
                    <a:solidFill>
                      <a:schemeClr val="bg1"/>
                    </a:solid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1182359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 name="TextBox 7"/>
          <p:cNvSpPr txBox="1"/>
          <p:nvPr/>
        </p:nvSpPr>
        <p:spPr>
          <a:xfrm>
            <a:off x="1126616" y="2305476"/>
            <a:ext cx="9938767" cy="1938992"/>
          </a:xfrm>
          <a:prstGeom prst="rect">
            <a:avLst/>
          </a:prstGeom>
          <a:noFill/>
        </p:spPr>
        <p:txBody>
          <a:bodyPr wrap="square" rtlCol="0">
            <a:spAutoFit/>
          </a:bodyPr>
          <a:lstStyle/>
          <a:p>
            <a:pPr algn="ctr"/>
            <a:r>
              <a:rPr lang="en-US" sz="12000" b="1" dirty="0">
                <a:solidFill>
                  <a:schemeClr val="bg1"/>
                </a:solidFill>
                <a:latin typeface="Gilroy ExtraBold" pitchFamily="2" charset="77"/>
                <a:ea typeface="Source Sans Pro" charset="0"/>
                <a:cs typeface="Source Sans Pro" charset="0"/>
              </a:rPr>
              <a:t>Group norms  </a:t>
            </a:r>
          </a:p>
        </p:txBody>
      </p:sp>
      <p:pic>
        <p:nvPicPr>
          <p:cNvPr id="5" name="Picture 4"/>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pic>
        <p:nvPicPr>
          <p:cNvPr id="7" name="Picture 6"/>
          <p:cNvPicPr>
            <a:picLocks noChangeAspect="1"/>
          </p:cNvPicPr>
          <p:nvPr/>
        </p:nvPicPr>
        <p:blipFill>
          <a:blip r:embed="rId4">
            <a:alphaModFix amt="35000"/>
            <a:extLst>
              <a:ext uri="{28A0092B-C50C-407E-A947-70E740481C1C}">
                <a14:useLocalDpi xmlns:a14="http://schemas.microsoft.com/office/drawing/2010/main" val="0"/>
              </a:ext>
            </a:extLst>
          </a:blip>
          <a:stretch>
            <a:fillRect/>
          </a:stretch>
        </p:blipFill>
        <p:spPr>
          <a:xfrm>
            <a:off x="11362943" y="6417000"/>
            <a:ext cx="653212" cy="253432"/>
          </a:xfrm>
          <a:prstGeom prst="rect">
            <a:avLst/>
          </a:prstGeom>
          <a:effectLst/>
        </p:spPr>
      </p:pic>
    </p:spTree>
    <p:extLst>
      <p:ext uri="{BB962C8B-B14F-4D97-AF65-F5344CB8AC3E}">
        <p14:creationId xmlns:p14="http://schemas.microsoft.com/office/powerpoint/2010/main" val="30554609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516" y="2995035"/>
            <a:ext cx="11036968" cy="867930"/>
          </a:xfrm>
          <a:prstGeom prst="rect">
            <a:avLst/>
          </a:prstGeom>
          <a:noFill/>
        </p:spPr>
        <p:txBody>
          <a:bodyPr wrap="square" rtlCol="0">
            <a:spAutoFit/>
          </a:bodyPr>
          <a:lstStyle/>
          <a:p>
            <a:pPr algn="ctr">
              <a:lnSpc>
                <a:spcPct val="90000"/>
              </a:lnSpc>
            </a:pPr>
            <a:r>
              <a:rPr lang="en-US" sz="5600" b="1" dirty="0">
                <a:solidFill>
                  <a:srgbClr val="3D444B"/>
                </a:solidFill>
                <a:latin typeface="Gilroy ExtraBold" charset="0"/>
                <a:ea typeface="Gilroy ExtraBold" charset="0"/>
                <a:cs typeface="Gilroy ExtraBold" charset="0"/>
              </a:rPr>
              <a:t>Develop an ethic of sharing.   </a:t>
            </a:r>
            <a:endParaRPr lang="en-US" sz="5600" b="1" dirty="0">
              <a:solidFill>
                <a:srgbClr val="00B4DC"/>
              </a:solidFill>
              <a:latin typeface="Gilroy ExtraBold" charset="0"/>
              <a:ea typeface="Gilroy ExtraBold" charset="0"/>
              <a:cs typeface="Gilroy ExtraBold" charset="0"/>
            </a:endParaRPr>
          </a:p>
        </p:txBody>
      </p:sp>
      <p:sp>
        <p:nvSpPr>
          <p:cNvPr id="4" name="TextBox 3">
            <a:extLst>
              <a:ext uri="{FF2B5EF4-FFF2-40B4-BE49-F238E27FC236}">
                <a16:creationId xmlns:a16="http://schemas.microsoft.com/office/drawing/2014/main" id="{62B1CDEB-B466-5E43-8E99-194AE3FDAD81}"/>
              </a:ext>
            </a:extLst>
          </p:cNvPr>
          <p:cNvSpPr txBox="1"/>
          <p:nvPr/>
        </p:nvSpPr>
        <p:spPr>
          <a:xfrm>
            <a:off x="5039460" y="871870"/>
            <a:ext cx="2113079" cy="769441"/>
          </a:xfrm>
          <a:prstGeom prst="rect">
            <a:avLst/>
          </a:prstGeom>
          <a:solidFill>
            <a:schemeClr val="lt1"/>
          </a:solidFill>
        </p:spPr>
        <p:txBody>
          <a:bodyPr wrap="none" rtlCol="0">
            <a:spAutoFit/>
          </a:bodyPr>
          <a:lstStyle/>
          <a:p>
            <a:r>
              <a:rPr lang="en-US" sz="4400" b="1" dirty="0">
                <a:solidFill>
                  <a:schemeClr val="bg2"/>
                </a:solidFill>
                <a:latin typeface="Gilroy ExtraBold" pitchFamily="2" charset="77"/>
              </a:rPr>
              <a:t>Norm 1:</a:t>
            </a:r>
          </a:p>
        </p:txBody>
      </p:sp>
    </p:spTree>
    <p:extLst>
      <p:ext uri="{BB962C8B-B14F-4D97-AF65-F5344CB8AC3E}">
        <p14:creationId xmlns:p14="http://schemas.microsoft.com/office/powerpoint/2010/main" val="6976801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516" y="2538674"/>
            <a:ext cx="11036968" cy="2419124"/>
          </a:xfrm>
          <a:prstGeom prst="rect">
            <a:avLst/>
          </a:prstGeom>
          <a:noFill/>
        </p:spPr>
        <p:txBody>
          <a:bodyPr wrap="square" rtlCol="0">
            <a:spAutoFit/>
          </a:bodyPr>
          <a:lstStyle/>
          <a:p>
            <a:pPr algn="ctr">
              <a:lnSpc>
                <a:spcPct val="90000"/>
              </a:lnSpc>
            </a:pPr>
            <a:r>
              <a:rPr lang="en-US" sz="5600" b="1" dirty="0">
                <a:solidFill>
                  <a:schemeClr val="tx1"/>
                </a:solidFill>
                <a:latin typeface="Gilroy ExtraBold" charset="0"/>
                <a:ea typeface="Gilroy ExtraBold" charset="0"/>
                <a:cs typeface="Gilroy ExtraBold" charset="0"/>
              </a:rPr>
              <a:t>It’s okay to question. Asking </a:t>
            </a:r>
          </a:p>
          <a:p>
            <a:pPr algn="ctr">
              <a:lnSpc>
                <a:spcPct val="90000"/>
              </a:lnSpc>
            </a:pPr>
            <a:r>
              <a:rPr lang="en-US" sz="5600" b="1" dirty="0">
                <a:solidFill>
                  <a:schemeClr val="tx1"/>
                </a:solidFill>
                <a:latin typeface="Gilroy ExtraBold" charset="0"/>
                <a:ea typeface="Gilroy ExtraBold" charset="0"/>
                <a:cs typeface="Gilroy ExtraBold" charset="0"/>
              </a:rPr>
              <a:t>for why; asking for evidence; receive feedback in kind.</a:t>
            </a:r>
          </a:p>
        </p:txBody>
      </p:sp>
      <p:sp>
        <p:nvSpPr>
          <p:cNvPr id="3" name="TextBox 2">
            <a:extLst>
              <a:ext uri="{FF2B5EF4-FFF2-40B4-BE49-F238E27FC236}">
                <a16:creationId xmlns:a16="http://schemas.microsoft.com/office/drawing/2014/main" id="{7D008C70-C9D9-0D4D-A9CA-82BD4789F160}"/>
              </a:ext>
            </a:extLst>
          </p:cNvPr>
          <p:cNvSpPr txBox="1"/>
          <p:nvPr/>
        </p:nvSpPr>
        <p:spPr>
          <a:xfrm>
            <a:off x="5039460" y="871870"/>
            <a:ext cx="2186817" cy="769441"/>
          </a:xfrm>
          <a:prstGeom prst="rect">
            <a:avLst/>
          </a:prstGeom>
          <a:solidFill>
            <a:schemeClr val="lt1"/>
          </a:solidFill>
        </p:spPr>
        <p:txBody>
          <a:bodyPr wrap="none" rtlCol="0">
            <a:spAutoFit/>
          </a:bodyPr>
          <a:lstStyle/>
          <a:p>
            <a:r>
              <a:rPr lang="en-US" sz="4400" b="1" dirty="0">
                <a:solidFill>
                  <a:schemeClr val="bg2"/>
                </a:solidFill>
                <a:latin typeface="Gilroy ExtraBold" pitchFamily="2" charset="77"/>
              </a:rPr>
              <a:t>Norm 2:</a:t>
            </a:r>
          </a:p>
        </p:txBody>
      </p:sp>
    </p:spTree>
    <p:extLst>
      <p:ext uri="{BB962C8B-B14F-4D97-AF65-F5344CB8AC3E}">
        <p14:creationId xmlns:p14="http://schemas.microsoft.com/office/powerpoint/2010/main" val="15282657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7516" y="2643812"/>
            <a:ext cx="11036968" cy="1643527"/>
          </a:xfrm>
          <a:prstGeom prst="rect">
            <a:avLst/>
          </a:prstGeom>
          <a:noFill/>
        </p:spPr>
        <p:txBody>
          <a:bodyPr wrap="square" rtlCol="0">
            <a:spAutoFit/>
          </a:bodyPr>
          <a:lstStyle/>
          <a:p>
            <a:pPr algn="ctr">
              <a:lnSpc>
                <a:spcPct val="90000"/>
              </a:lnSpc>
            </a:pPr>
            <a:r>
              <a:rPr lang="en-US" sz="5600" b="1" dirty="0">
                <a:solidFill>
                  <a:srgbClr val="3D444B"/>
                </a:solidFill>
                <a:latin typeface="Gilroy ExtraBold" charset="0"/>
                <a:ea typeface="Gilroy ExtraBold" charset="0"/>
                <a:cs typeface="Gilroy ExtraBold" charset="0"/>
              </a:rPr>
              <a:t>No one is above critique</a:t>
            </a:r>
            <a:r>
              <a:rPr lang="en-US" sz="5600" b="1">
                <a:solidFill>
                  <a:srgbClr val="3D444B"/>
                </a:solidFill>
                <a:latin typeface="Gilroy ExtraBold" charset="0"/>
                <a:ea typeface="Gilroy ExtraBold" charset="0"/>
                <a:cs typeface="Gilroy ExtraBold" charset="0"/>
              </a:rPr>
              <a:t>, </a:t>
            </a:r>
          </a:p>
          <a:p>
            <a:pPr algn="ctr">
              <a:lnSpc>
                <a:spcPct val="90000"/>
              </a:lnSpc>
            </a:pPr>
            <a:r>
              <a:rPr lang="en-US" sz="5600" b="1" dirty="0">
                <a:solidFill>
                  <a:srgbClr val="3D444B"/>
                </a:solidFill>
                <a:latin typeface="Gilroy ExtraBold" charset="0"/>
                <a:ea typeface="Gilroy ExtraBold" charset="0"/>
                <a:cs typeface="Gilroy ExtraBold" charset="0"/>
              </a:rPr>
              <a:t>no one is below dignity.    </a:t>
            </a:r>
            <a:endParaRPr lang="en-US" sz="5600" b="1" dirty="0">
              <a:solidFill>
                <a:srgbClr val="00B4DC"/>
              </a:solidFill>
              <a:latin typeface="Gilroy ExtraBold" charset="0"/>
              <a:ea typeface="Gilroy ExtraBold" charset="0"/>
              <a:cs typeface="Gilroy ExtraBold" charset="0"/>
            </a:endParaRPr>
          </a:p>
        </p:txBody>
      </p:sp>
      <p:sp>
        <p:nvSpPr>
          <p:cNvPr id="3" name="TextBox 2">
            <a:extLst>
              <a:ext uri="{FF2B5EF4-FFF2-40B4-BE49-F238E27FC236}">
                <a16:creationId xmlns:a16="http://schemas.microsoft.com/office/drawing/2014/main" id="{DFECD809-EF97-F747-9E29-C3E659A5EC94}"/>
              </a:ext>
            </a:extLst>
          </p:cNvPr>
          <p:cNvSpPr txBox="1"/>
          <p:nvPr/>
        </p:nvSpPr>
        <p:spPr>
          <a:xfrm>
            <a:off x="5039460" y="871870"/>
            <a:ext cx="2196435" cy="769441"/>
          </a:xfrm>
          <a:prstGeom prst="rect">
            <a:avLst/>
          </a:prstGeom>
          <a:solidFill>
            <a:schemeClr val="lt1"/>
          </a:solidFill>
        </p:spPr>
        <p:txBody>
          <a:bodyPr wrap="none" rtlCol="0">
            <a:spAutoFit/>
          </a:bodyPr>
          <a:lstStyle/>
          <a:p>
            <a:r>
              <a:rPr lang="en-US" sz="4400" b="1" dirty="0">
                <a:solidFill>
                  <a:schemeClr val="bg2"/>
                </a:solidFill>
                <a:latin typeface="Gilroy ExtraBold" pitchFamily="2" charset="77"/>
              </a:rPr>
              <a:t>Norm 3:</a:t>
            </a:r>
          </a:p>
        </p:txBody>
      </p:sp>
    </p:spTree>
    <p:extLst>
      <p:ext uri="{BB962C8B-B14F-4D97-AF65-F5344CB8AC3E}">
        <p14:creationId xmlns:p14="http://schemas.microsoft.com/office/powerpoint/2010/main" val="28138753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577516" y="2570125"/>
            <a:ext cx="11036968" cy="1754326"/>
          </a:xfrm>
          <a:prstGeom prst="rect">
            <a:avLst/>
          </a:prstGeom>
          <a:noFill/>
        </p:spPr>
        <p:txBody>
          <a:bodyPr wrap="square" rtlCol="0">
            <a:spAutoFit/>
          </a:bodyPr>
          <a:lstStyle/>
          <a:p>
            <a:pPr algn="ctr">
              <a:lnSpc>
                <a:spcPct val="90000"/>
              </a:lnSpc>
            </a:pPr>
            <a:r>
              <a:rPr lang="en-US" sz="12000" b="1" dirty="0">
                <a:solidFill>
                  <a:schemeClr val="bg1"/>
                </a:solidFill>
                <a:latin typeface="Gilroy ExtraBold" charset="0"/>
                <a:ea typeface="Gilroy ExtraBold" charset="0"/>
                <a:cs typeface="Gilroy ExtraBold" charset="0"/>
              </a:rPr>
              <a:t>Additions?    </a:t>
            </a:r>
          </a:p>
        </p:txBody>
      </p:sp>
    </p:spTree>
    <p:extLst>
      <p:ext uri="{BB962C8B-B14F-4D97-AF65-F5344CB8AC3E}">
        <p14:creationId xmlns:p14="http://schemas.microsoft.com/office/powerpoint/2010/main" val="21420817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2735" y="1201821"/>
            <a:ext cx="4371878" cy="1139671"/>
          </a:xfrm>
          <a:prstGeom prst="rect">
            <a:avLst/>
          </a:prstGeom>
          <a:noFill/>
        </p:spPr>
        <p:txBody>
          <a:bodyPr wrap="square" rtlCol="0">
            <a:spAutoFit/>
          </a:bodyPr>
          <a:lstStyle/>
          <a:p>
            <a:pPr>
              <a:lnSpc>
                <a:spcPct val="80000"/>
              </a:lnSpc>
            </a:pPr>
            <a:r>
              <a:rPr lang="en-US" sz="4200" b="1" dirty="0">
                <a:solidFill>
                  <a:srgbClr val="00B4DC"/>
                </a:solidFill>
                <a:latin typeface="Gilroy ExtraBold" charset="0"/>
                <a:ea typeface="Gilroy ExtraBold" charset="0"/>
                <a:cs typeface="Gilroy ExtraBold" charset="0"/>
              </a:rPr>
              <a:t>Tonight’s </a:t>
            </a:r>
          </a:p>
          <a:p>
            <a:pPr>
              <a:lnSpc>
                <a:spcPct val="80000"/>
              </a:lnSpc>
            </a:pPr>
            <a:r>
              <a:rPr lang="en-US" sz="4200" b="1" dirty="0">
                <a:solidFill>
                  <a:srgbClr val="00B4DC"/>
                </a:solidFill>
                <a:latin typeface="Gilroy ExtraBold" charset="0"/>
                <a:ea typeface="Gilroy ExtraBold" charset="0"/>
                <a:cs typeface="Gilroy ExtraBold" charset="0"/>
              </a:rPr>
              <a:t>agenda</a:t>
            </a:r>
          </a:p>
        </p:txBody>
      </p:sp>
      <p:graphicFrame>
        <p:nvGraphicFramePr>
          <p:cNvPr id="8" name="Table 7"/>
          <p:cNvGraphicFramePr>
            <a:graphicFrameLocks noGrp="1"/>
          </p:cNvGraphicFramePr>
          <p:nvPr>
            <p:extLst>
              <p:ext uri="{D42A27DB-BD31-4B8C-83A1-F6EECF244321}">
                <p14:modId xmlns:p14="http://schemas.microsoft.com/office/powerpoint/2010/main" val="3303258383"/>
              </p:ext>
            </p:extLst>
          </p:nvPr>
        </p:nvGraphicFramePr>
        <p:xfrm>
          <a:off x="5822060" y="1201821"/>
          <a:ext cx="5540883" cy="4114800"/>
        </p:xfrm>
        <a:graphic>
          <a:graphicData uri="http://schemas.openxmlformats.org/drawingml/2006/table">
            <a:tbl>
              <a:tblPr firstRow="1" bandRow="1">
                <a:tableStyleId>{5C22544A-7EE6-4342-B048-85BDC9FD1C3A}</a:tableStyleId>
              </a:tblPr>
              <a:tblGrid>
                <a:gridCol w="259956">
                  <a:extLst>
                    <a:ext uri="{9D8B030D-6E8A-4147-A177-3AD203B41FA5}">
                      <a16:colId xmlns:a16="http://schemas.microsoft.com/office/drawing/2014/main" val="20000"/>
                    </a:ext>
                  </a:extLst>
                </a:gridCol>
                <a:gridCol w="5280927">
                  <a:extLst>
                    <a:ext uri="{9D8B030D-6E8A-4147-A177-3AD203B41FA5}">
                      <a16:colId xmlns:a16="http://schemas.microsoft.com/office/drawing/2014/main" val="20001"/>
                    </a:ext>
                  </a:extLst>
                </a:gridCol>
              </a:tblGrid>
              <a:tr h="269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b="1" i="0" dirty="0">
                        <a:solidFill>
                          <a:schemeClr val="tx1"/>
                        </a:solidFill>
                        <a:latin typeface="Source Sans Pro" charset="0"/>
                        <a:ea typeface="Source Sans Pro" charset="0"/>
                        <a:cs typeface="Source Sans Pro" charset="0"/>
                      </a:endParaRPr>
                    </a:p>
                  </a:txBody>
                  <a:tcPr anchor="ctr">
                    <a:solidFill>
                      <a:schemeClr val="bg1"/>
                    </a:solidFill>
                  </a:tcPr>
                </a:tc>
                <a:tc>
                  <a:txBody>
                    <a:bodyPr/>
                    <a:lstStyle/>
                    <a:p>
                      <a:r>
                        <a:rPr lang="en-US" sz="2200" b="0" dirty="0">
                          <a:solidFill>
                            <a:schemeClr val="tx1"/>
                          </a:solidFill>
                          <a:latin typeface="Source Sans Pro" charset="0"/>
                          <a:ea typeface="Source Sans Pro" charset="0"/>
                          <a:cs typeface="Source Sans Pro" charset="0"/>
                        </a:rPr>
                        <a:t>Opening</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Organizer continuum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Review of indicators of good issues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norms for workshops</a:t>
                      </a:r>
                    </a:p>
                    <a:p>
                      <a:endParaRPr lang="en-US" sz="2200" b="0" dirty="0">
                        <a:solidFill>
                          <a:schemeClr val="tx1"/>
                        </a:solidFill>
                        <a:latin typeface="Source Sans Pro" charset="0"/>
                        <a:ea typeface="Source Sans Pro" charset="0"/>
                        <a:cs typeface="Source Sans Pro" charset="0"/>
                      </a:endParaRPr>
                    </a:p>
                    <a:p>
                      <a:r>
                        <a:rPr lang="en-US" sz="2200" b="1" dirty="0">
                          <a:solidFill>
                            <a:schemeClr val="tx1"/>
                          </a:solidFill>
                          <a:latin typeface="Source Sans Pro" charset="0"/>
                          <a:ea typeface="Source Sans Pro" charset="0"/>
                          <a:cs typeface="Source Sans Pro" charset="0"/>
                        </a:rPr>
                        <a:t>Group protocol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Closing  </a:t>
                      </a:r>
                    </a:p>
                    <a:p>
                      <a:endParaRPr lang="en-US" sz="2200" b="0" dirty="0">
                        <a:solidFill>
                          <a:schemeClr val="tx1"/>
                        </a:solidFill>
                        <a:latin typeface="Source Sans Pro" charset="0"/>
                        <a:ea typeface="Source Sans Pro" charset="0"/>
                        <a:cs typeface="Source Sans Pro" charset="0"/>
                      </a:endParaRPr>
                    </a:p>
                  </a:txBody>
                  <a:tcPr anchor="ctr">
                    <a:solidFill>
                      <a:schemeClr val="bg1"/>
                    </a:solid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2815000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20121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3200" dirty="0">
                <a:solidFill>
                  <a:srgbClr val="050000"/>
                </a:solidFill>
                <a:latin typeface="Source Sans Pro" charset="0"/>
                <a:ea typeface="Source Sans Pro" charset="0"/>
                <a:cs typeface="Source Sans Pro" charset="0"/>
              </a:rPr>
              <a:t>Who is your example of someone who works for others selflessly?</a:t>
            </a:r>
          </a:p>
          <a:p>
            <a:endParaRPr lang="en-US" altLang="en-US" sz="3200" dirty="0">
              <a:solidFill>
                <a:srgbClr val="050000"/>
              </a:solidFill>
              <a:latin typeface="Source Sans Pro" charset="0"/>
              <a:ea typeface="Source Sans Pro" charset="0"/>
              <a:cs typeface="Source Sans Pro" charset="0"/>
            </a:endParaRPr>
          </a:p>
          <a:p>
            <a:r>
              <a:rPr lang="en-US" altLang="en-US" sz="3200" dirty="0">
                <a:solidFill>
                  <a:srgbClr val="050000"/>
                </a:solidFill>
                <a:latin typeface="Source Sans Pro" charset="0"/>
                <a:ea typeface="Source Sans Pro" charset="0"/>
                <a:cs typeface="Source Sans Pro" charset="0"/>
              </a:rPr>
              <a:t>How has that impacted you?</a:t>
            </a: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2 minutes</a:t>
            </a:r>
          </a:p>
        </p:txBody>
      </p:sp>
      <p:sp>
        <p:nvSpPr>
          <p:cNvPr id="8" name="TextBox 7"/>
          <p:cNvSpPr txBox="1"/>
          <p:nvPr/>
        </p:nvSpPr>
        <p:spPr>
          <a:xfrm>
            <a:off x="1006998" y="2072171"/>
            <a:ext cx="3089513" cy="461665"/>
          </a:xfrm>
          <a:prstGeom prst="rect">
            <a:avLst/>
          </a:prstGeom>
          <a:noFill/>
        </p:spPr>
        <p:txBody>
          <a:bodyPr wrap="square" rtlCol="0">
            <a:spAutoFit/>
          </a:bodyPr>
          <a:lstStyle/>
          <a:p>
            <a:r>
              <a:rPr lang="en-US" altLang="en-US" sz="2400" b="1" dirty="0">
                <a:latin typeface="Source Sans Pro" charset="0"/>
                <a:ea typeface="Source Sans Pro" charset="0"/>
                <a:cs typeface="Source Sans Pro" charset="0"/>
              </a:rPr>
              <a:t>Opening </a:t>
            </a:r>
          </a:p>
        </p:txBody>
      </p:sp>
    </p:spTree>
    <p:extLst>
      <p:ext uri="{BB962C8B-B14F-4D97-AF65-F5344CB8AC3E}">
        <p14:creationId xmlns:p14="http://schemas.microsoft.com/office/powerpoint/2010/main" val="70649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51708" y="1391700"/>
            <a:ext cx="5997944" cy="44743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buFont typeface="Arial" charset="0"/>
              <a:buChar char="•"/>
            </a:pPr>
            <a:r>
              <a:rPr lang="en-US" altLang="en-US" sz="2400" dirty="0">
                <a:solidFill>
                  <a:schemeClr val="tx1"/>
                </a:solidFill>
                <a:latin typeface="Source Sans Pro" charset="0"/>
                <a:ea typeface="Source Sans Pro" charset="0"/>
                <a:cs typeface="Source Sans Pro" charset="0"/>
              </a:rPr>
              <a:t>Groups of three</a:t>
            </a:r>
          </a:p>
          <a:p>
            <a:pPr marL="342900" indent="-342900">
              <a:buFont typeface="Arial" charset="0"/>
              <a:buChar char="•"/>
            </a:pPr>
            <a:endParaRPr lang="en-US" altLang="en-US" sz="2400" dirty="0">
              <a:solidFill>
                <a:schemeClr val="tx1"/>
              </a:solidFill>
              <a:latin typeface="Source Sans Pro" charset="0"/>
              <a:ea typeface="Source Sans Pro" charset="0"/>
              <a:cs typeface="Source Sans Pro" charset="0"/>
            </a:endParaRPr>
          </a:p>
          <a:p>
            <a:pPr marL="342900" indent="-342900">
              <a:buFont typeface="Arial" charset="0"/>
              <a:buChar char="•"/>
            </a:pPr>
            <a:r>
              <a:rPr lang="en-US" altLang="en-US" sz="2400" dirty="0">
                <a:solidFill>
                  <a:schemeClr val="tx1"/>
                </a:solidFill>
                <a:latin typeface="Source Sans Pro" charset="0"/>
                <a:ea typeface="Source Sans Pro" charset="0"/>
                <a:cs typeface="Source Sans Pro" charset="0"/>
              </a:rPr>
              <a:t>Decide who is person A, B, C</a:t>
            </a:r>
          </a:p>
          <a:p>
            <a:endParaRPr lang="en-US" altLang="en-US" sz="2400" dirty="0">
              <a:solidFill>
                <a:schemeClr val="tx1"/>
              </a:solidFill>
              <a:latin typeface="Source Sans Pro" charset="0"/>
              <a:ea typeface="Source Sans Pro" charset="0"/>
              <a:cs typeface="Source Sans Pro" charset="0"/>
            </a:endParaRPr>
          </a:p>
          <a:p>
            <a:pPr marL="342900" indent="-342900">
              <a:buFont typeface="Arial" charset="0"/>
              <a:buChar char="•"/>
            </a:pPr>
            <a:r>
              <a:rPr lang="en-US" altLang="en-US" sz="2400" dirty="0">
                <a:solidFill>
                  <a:schemeClr val="tx1"/>
                </a:solidFill>
                <a:latin typeface="Source Sans Pro" charset="0"/>
                <a:ea typeface="Source Sans Pro" charset="0"/>
                <a:cs typeface="Source Sans Pro" charset="0"/>
              </a:rPr>
              <a:t>Person A: You share the context of the problem you are working on, the issue, your timeline, and why you care about it</a:t>
            </a:r>
          </a:p>
          <a:p>
            <a:endParaRPr lang="en-US" altLang="en-US" sz="2400" dirty="0">
              <a:solidFill>
                <a:schemeClr val="tx1"/>
              </a:solidFill>
              <a:latin typeface="Source Sans Pro" charset="0"/>
              <a:ea typeface="Source Sans Pro" charset="0"/>
              <a:cs typeface="Source Sans Pro" charset="0"/>
            </a:endParaRPr>
          </a:p>
          <a:p>
            <a:pPr marL="342900" indent="-342900">
              <a:buFont typeface="Arial" charset="0"/>
              <a:buChar char="•"/>
            </a:pPr>
            <a:r>
              <a:rPr lang="en-US" altLang="en-US" sz="2400" dirty="0">
                <a:solidFill>
                  <a:schemeClr val="tx1"/>
                </a:solidFill>
                <a:latin typeface="Source Sans Pro" charset="0"/>
                <a:ea typeface="Source Sans Pro" charset="0"/>
                <a:cs typeface="Source Sans Pro" charset="0"/>
              </a:rPr>
              <a:t>People B &amp; C: Be ready to share 3 affirmations, 2 questions, 1 underlying assumption </a:t>
            </a:r>
          </a:p>
          <a:p>
            <a:pPr marL="342900" indent="-342900">
              <a:buFont typeface="Arial" charset="0"/>
              <a:buChar char="•"/>
            </a:pPr>
            <a:endParaRPr lang="en-US" altLang="en-US" sz="2400" dirty="0">
              <a:solidFill>
                <a:schemeClr val="tx1"/>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15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Group Protocol </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13132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3735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r>
              <a:rPr lang="en-US" altLang="en-US" sz="2400" b="1" dirty="0">
                <a:solidFill>
                  <a:srgbClr val="050000"/>
                </a:solidFill>
                <a:latin typeface="Source Sans Pro" charset="0"/>
                <a:ea typeface="Source Sans Pro" charset="0"/>
                <a:cs typeface="Source Sans Pro" charset="0"/>
              </a:rPr>
              <a:t>Person A:</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r>
              <a:rPr lang="en-US" altLang="en-US" sz="2400" dirty="0">
                <a:solidFill>
                  <a:srgbClr val="050000"/>
                </a:solidFill>
                <a:latin typeface="Source Sans Pro" charset="0"/>
                <a:ea typeface="Source Sans Pro" charset="0"/>
                <a:cs typeface="Source Sans Pro" charset="0"/>
              </a:rPr>
              <a:t>Share: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Context of the problem you are working on</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Your issue statement</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Timeline of how long you have been working on it</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Why you care about this issue</a:t>
            </a:r>
          </a:p>
          <a:p>
            <a:pPr marL="342900" indent="-342900">
              <a:buFont typeface="Arial" panose="020B0604020202020204" pitchFamily="34" charset="0"/>
              <a:buChar char="•"/>
            </a:pPr>
            <a:endParaRPr lang="en-US" altLang="en-US" sz="2400" dirty="0">
              <a:solidFill>
                <a:srgbClr val="050000"/>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3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Reflection</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74739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33663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r>
              <a:rPr lang="en-US" altLang="en-US" sz="2400" b="1" dirty="0">
                <a:solidFill>
                  <a:srgbClr val="050000"/>
                </a:solidFill>
                <a:latin typeface="Source Sans Pro" charset="0"/>
                <a:ea typeface="Source Sans Pro" charset="0"/>
                <a:cs typeface="Source Sans Pro" charset="0"/>
              </a:rPr>
              <a:t>Person B &amp; C:</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r>
              <a:rPr lang="en-US" altLang="en-US" sz="2400" dirty="0">
                <a:solidFill>
                  <a:srgbClr val="050000"/>
                </a:solidFill>
                <a:latin typeface="Source Sans Pro" charset="0"/>
                <a:ea typeface="Source Sans Pro" charset="0"/>
                <a:cs typeface="Source Sans Pro" charset="0"/>
              </a:rPr>
              <a:t>Share: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3 affirmations</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2 questions</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1 underlying assumption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endParaRPr lang="en-US" altLang="en-US" sz="2400" dirty="0">
              <a:solidFill>
                <a:srgbClr val="050000"/>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2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Reflection</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17114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3735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r>
              <a:rPr lang="en-US" altLang="en-US" sz="2400" b="1" dirty="0">
                <a:solidFill>
                  <a:srgbClr val="050000"/>
                </a:solidFill>
                <a:latin typeface="Source Sans Pro" charset="0"/>
                <a:ea typeface="Source Sans Pro" charset="0"/>
                <a:cs typeface="Source Sans Pro" charset="0"/>
              </a:rPr>
              <a:t>Person B:</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r>
              <a:rPr lang="en-US" altLang="en-US" sz="2400" dirty="0">
                <a:solidFill>
                  <a:srgbClr val="050000"/>
                </a:solidFill>
                <a:latin typeface="Source Sans Pro" charset="0"/>
                <a:ea typeface="Source Sans Pro" charset="0"/>
                <a:cs typeface="Source Sans Pro" charset="0"/>
              </a:rPr>
              <a:t>Share: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Context of the problem you are working on</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Your issue statement</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Timeline of how long you have been working on it</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Why you care about this issue</a:t>
            </a:r>
          </a:p>
          <a:p>
            <a:pPr marL="342900" indent="-342900">
              <a:buFont typeface="Arial" panose="020B0604020202020204" pitchFamily="34" charset="0"/>
              <a:buChar char="•"/>
            </a:pPr>
            <a:endParaRPr lang="en-US" altLang="en-US" sz="2400" dirty="0">
              <a:solidFill>
                <a:srgbClr val="050000"/>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3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Reflection</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26544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33663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r>
              <a:rPr lang="en-US" altLang="en-US" sz="2400" b="1" dirty="0">
                <a:solidFill>
                  <a:srgbClr val="050000"/>
                </a:solidFill>
                <a:latin typeface="Source Sans Pro" charset="0"/>
                <a:ea typeface="Source Sans Pro" charset="0"/>
                <a:cs typeface="Source Sans Pro" charset="0"/>
              </a:rPr>
              <a:t>Person A &amp; C:</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r>
              <a:rPr lang="en-US" altLang="en-US" sz="2400" dirty="0">
                <a:solidFill>
                  <a:srgbClr val="050000"/>
                </a:solidFill>
                <a:latin typeface="Source Sans Pro" charset="0"/>
                <a:ea typeface="Source Sans Pro" charset="0"/>
                <a:cs typeface="Source Sans Pro" charset="0"/>
              </a:rPr>
              <a:t>Share: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3 affirmations</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2 questions</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1 underlying assumption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endParaRPr lang="en-US" altLang="en-US" sz="2400" dirty="0">
              <a:solidFill>
                <a:srgbClr val="050000"/>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2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Reflection</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52156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37356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r>
              <a:rPr lang="en-US" altLang="en-US" sz="2400" b="1" dirty="0">
                <a:solidFill>
                  <a:srgbClr val="050000"/>
                </a:solidFill>
                <a:latin typeface="Source Sans Pro" charset="0"/>
                <a:ea typeface="Source Sans Pro" charset="0"/>
                <a:cs typeface="Source Sans Pro" charset="0"/>
              </a:rPr>
              <a:t>Person C:</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r>
              <a:rPr lang="en-US" altLang="en-US" sz="2400" dirty="0">
                <a:solidFill>
                  <a:srgbClr val="050000"/>
                </a:solidFill>
                <a:latin typeface="Source Sans Pro" charset="0"/>
                <a:ea typeface="Source Sans Pro" charset="0"/>
                <a:cs typeface="Source Sans Pro" charset="0"/>
              </a:rPr>
              <a:t>Share: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Context of the problem you are working on</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Your issue statement</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Timeline of how long you have been working on it</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Why you care about this issue</a:t>
            </a:r>
          </a:p>
          <a:p>
            <a:pPr marL="342900" indent="-342900">
              <a:buFont typeface="Arial" panose="020B0604020202020204" pitchFamily="34" charset="0"/>
              <a:buChar char="•"/>
            </a:pPr>
            <a:endParaRPr lang="en-US" altLang="en-US" sz="2400" dirty="0">
              <a:solidFill>
                <a:srgbClr val="050000"/>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3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Reflection</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2841816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5364999" y="1425209"/>
            <a:ext cx="5997944" cy="336634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marL="342900" indent="-342900"/>
            <a:r>
              <a:rPr lang="en-US" altLang="en-US" sz="2400" b="1" dirty="0">
                <a:solidFill>
                  <a:srgbClr val="050000"/>
                </a:solidFill>
                <a:latin typeface="Source Sans Pro" charset="0"/>
                <a:ea typeface="Source Sans Pro" charset="0"/>
                <a:cs typeface="Source Sans Pro" charset="0"/>
              </a:rPr>
              <a:t>Person A &amp; B:</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r>
              <a:rPr lang="en-US" altLang="en-US" sz="2400" dirty="0">
                <a:solidFill>
                  <a:srgbClr val="050000"/>
                </a:solidFill>
                <a:latin typeface="Source Sans Pro" charset="0"/>
                <a:ea typeface="Source Sans Pro" charset="0"/>
                <a:cs typeface="Source Sans Pro" charset="0"/>
              </a:rPr>
              <a:t>Share: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3 affirmations</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2 questions</a:t>
            </a:r>
          </a:p>
          <a:p>
            <a:pPr marL="342900" indent="-342900">
              <a:buFont typeface="Arial" panose="020B0604020202020204" pitchFamily="34" charset="0"/>
              <a:buChar char="•"/>
            </a:pPr>
            <a:r>
              <a:rPr lang="en-US" altLang="en-US" sz="2400" dirty="0">
                <a:solidFill>
                  <a:srgbClr val="050000"/>
                </a:solidFill>
                <a:latin typeface="Source Sans Pro" charset="0"/>
                <a:ea typeface="Source Sans Pro" charset="0"/>
                <a:cs typeface="Source Sans Pro" charset="0"/>
              </a:rPr>
              <a:t>1 underlying assumption </a:t>
            </a:r>
          </a:p>
          <a:p>
            <a:pPr marL="342900" indent="-342900"/>
            <a:endParaRPr lang="en-US" altLang="en-US" sz="2400" dirty="0">
              <a:solidFill>
                <a:srgbClr val="050000"/>
              </a:solidFill>
              <a:latin typeface="Source Sans Pro" charset="0"/>
              <a:ea typeface="Source Sans Pro" charset="0"/>
              <a:cs typeface="Source Sans Pro" charset="0"/>
            </a:endParaRPr>
          </a:p>
          <a:p>
            <a:pPr marL="342900" indent="-342900">
              <a:buFont typeface="Arial" panose="020B0604020202020204" pitchFamily="34" charset="0"/>
              <a:buChar char="•"/>
            </a:pPr>
            <a:endParaRPr lang="en-US" altLang="en-US" sz="2400" dirty="0">
              <a:solidFill>
                <a:srgbClr val="050000"/>
              </a:solidFill>
              <a:latin typeface="Source Sans Pro" charset="0"/>
              <a:ea typeface="Source Sans Pro" charset="0"/>
              <a:cs typeface="Source Sans Pro" charset="0"/>
            </a:endParaRP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
        <p:nvSpPr>
          <p:cNvPr id="7" name="Rectangle 6"/>
          <p:cNvSpPr>
            <a:spLocks noChangeArrowheads="1"/>
          </p:cNvSpPr>
          <p:nvPr/>
        </p:nvSpPr>
        <p:spPr bwMode="auto">
          <a:xfrm>
            <a:off x="1006998" y="1391700"/>
            <a:ext cx="2866506" cy="680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sz="4000" b="1" dirty="0">
                <a:solidFill>
                  <a:schemeClr val="accent1"/>
                </a:solidFill>
                <a:latin typeface="Gilroy ExtraBold" charset="0"/>
                <a:ea typeface="Gilroy ExtraBold" charset="0"/>
                <a:cs typeface="Gilroy ExtraBold" charset="0"/>
              </a:rPr>
              <a:t>2 minutes</a:t>
            </a:r>
          </a:p>
        </p:txBody>
      </p:sp>
      <p:sp>
        <p:nvSpPr>
          <p:cNvPr id="8" name="TextBox 7"/>
          <p:cNvSpPr txBox="1"/>
          <p:nvPr/>
        </p:nvSpPr>
        <p:spPr>
          <a:xfrm>
            <a:off x="1006999" y="2072171"/>
            <a:ext cx="2500130" cy="307777"/>
          </a:xfrm>
          <a:prstGeom prst="rect">
            <a:avLst/>
          </a:prstGeom>
          <a:noFill/>
        </p:spPr>
        <p:txBody>
          <a:bodyPr wrap="square" rtlCol="0">
            <a:spAutoFit/>
          </a:bodyPr>
          <a:lstStyle/>
          <a:p>
            <a:r>
              <a:rPr lang="en-US" altLang="en-US" b="1" dirty="0">
                <a:latin typeface="Source Sans Pro" charset="0"/>
                <a:ea typeface="Source Sans Pro" charset="0"/>
                <a:cs typeface="Source Sans Pro" charset="0"/>
              </a:rPr>
              <a:t>Reflection</a:t>
            </a:r>
          </a:p>
        </p:txBody>
      </p:sp>
      <p:sp>
        <p:nvSpPr>
          <p:cNvPr id="3" name="TextBox 2"/>
          <p:cNvSpPr txBox="1"/>
          <p:nvPr/>
        </p:nvSpPr>
        <p:spPr>
          <a:xfrm>
            <a:off x="2176041" y="3588152"/>
            <a:ext cx="184731" cy="369332"/>
          </a:xfrm>
          <a:prstGeom prst="rect">
            <a:avLst/>
          </a:prstGeom>
          <a:noFill/>
        </p:spPr>
        <p:txBody>
          <a:bodyPr wrap="none" rtlCol="0">
            <a:spAutoFit/>
          </a:bodyPr>
          <a:lstStyle/>
          <a:p>
            <a:endParaRPr lang="en-US" dirty="0"/>
          </a:p>
        </p:txBody>
      </p:sp>
      <p:sp>
        <p:nvSpPr>
          <p:cNvPr id="11" name="TextBox 10"/>
          <p:cNvSpPr txBox="1"/>
          <p:nvPr/>
        </p:nvSpPr>
        <p:spPr>
          <a:xfrm>
            <a:off x="2176041" y="578460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286074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p:nvPr/>
        </p:nvSpPr>
        <p:spPr>
          <a:xfrm>
            <a:off x="0" y="0"/>
            <a:ext cx="12191998" cy="6858000"/>
          </a:xfrm>
          <a:prstGeom prst="rect">
            <a:avLst/>
          </a:prstGeom>
          <a:solidFill>
            <a:schemeClr val="bg2"/>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151" name="Shape 151"/>
          <p:cNvSpPr/>
          <p:nvPr/>
        </p:nvSpPr>
        <p:spPr>
          <a:xfrm>
            <a:off x="0" y="2683276"/>
            <a:ext cx="12182434" cy="1491448"/>
          </a:xfrm>
          <a:prstGeom prst="rect">
            <a:avLst/>
          </a:prstGeom>
          <a:noFill/>
          <a:ln>
            <a:noFill/>
          </a:ln>
        </p:spPr>
        <p:txBody>
          <a:bodyPr lIns="64275" tIns="32125" rIns="64275" bIns="32125" anchor="t" anchorCtr="0">
            <a:noAutofit/>
          </a:bodyPr>
          <a:lstStyle/>
          <a:p>
            <a:pPr marL="0" marR="0" lvl="0" indent="0" algn="ctr" rtl="0">
              <a:lnSpc>
                <a:spcPct val="80000"/>
              </a:lnSpc>
              <a:spcBef>
                <a:spcPts val="0"/>
              </a:spcBef>
              <a:buSzPct val="25000"/>
              <a:buNone/>
            </a:pPr>
            <a:r>
              <a:rPr lang="en-US" sz="12000" b="1">
                <a:solidFill>
                  <a:schemeClr val="lt1"/>
                </a:solidFill>
                <a:latin typeface="Gilroy ExtraBold" charset="0"/>
                <a:ea typeface="Gilroy ExtraBold" charset="0"/>
                <a:cs typeface="Gilroy ExtraBold" charset="0"/>
              </a:rPr>
              <a:t>Group share</a:t>
            </a:r>
            <a:endParaRPr lang="en-US" sz="12000" b="1" dirty="0">
              <a:solidFill>
                <a:schemeClr val="lt1"/>
              </a:solidFill>
              <a:latin typeface="Gilroy ExtraBold" charset="0"/>
              <a:ea typeface="Gilroy ExtraBold" charset="0"/>
              <a:cs typeface="Gilroy ExtraBold" charset="0"/>
              <a:sym typeface="Arial"/>
            </a:endParaRPr>
          </a:p>
        </p:txBody>
      </p:sp>
    </p:spTree>
    <p:extLst>
      <p:ext uri="{BB962C8B-B14F-4D97-AF65-F5344CB8AC3E}">
        <p14:creationId xmlns:p14="http://schemas.microsoft.com/office/powerpoint/2010/main" val="24998699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2735" y="1201821"/>
            <a:ext cx="4371878" cy="1139671"/>
          </a:xfrm>
          <a:prstGeom prst="rect">
            <a:avLst/>
          </a:prstGeom>
          <a:noFill/>
        </p:spPr>
        <p:txBody>
          <a:bodyPr wrap="square" rtlCol="0">
            <a:spAutoFit/>
          </a:bodyPr>
          <a:lstStyle/>
          <a:p>
            <a:pPr>
              <a:lnSpc>
                <a:spcPct val="80000"/>
              </a:lnSpc>
            </a:pPr>
            <a:r>
              <a:rPr lang="en-US" sz="4200" b="1" dirty="0">
                <a:solidFill>
                  <a:srgbClr val="00B4DC"/>
                </a:solidFill>
                <a:latin typeface="Gilroy ExtraBold" charset="0"/>
                <a:ea typeface="Gilroy ExtraBold" charset="0"/>
                <a:cs typeface="Gilroy ExtraBold" charset="0"/>
              </a:rPr>
              <a:t>Tonight’s </a:t>
            </a:r>
          </a:p>
          <a:p>
            <a:pPr>
              <a:lnSpc>
                <a:spcPct val="80000"/>
              </a:lnSpc>
            </a:pPr>
            <a:r>
              <a:rPr lang="en-US" sz="4200" b="1" dirty="0">
                <a:solidFill>
                  <a:srgbClr val="00B4DC"/>
                </a:solidFill>
                <a:latin typeface="Gilroy ExtraBold" charset="0"/>
                <a:ea typeface="Gilroy ExtraBold" charset="0"/>
                <a:cs typeface="Gilroy ExtraBold" charset="0"/>
              </a:rPr>
              <a:t>agenda</a:t>
            </a:r>
          </a:p>
        </p:txBody>
      </p:sp>
      <p:graphicFrame>
        <p:nvGraphicFramePr>
          <p:cNvPr id="8" name="Table 7"/>
          <p:cNvGraphicFramePr>
            <a:graphicFrameLocks noGrp="1"/>
          </p:cNvGraphicFramePr>
          <p:nvPr>
            <p:extLst>
              <p:ext uri="{D42A27DB-BD31-4B8C-83A1-F6EECF244321}">
                <p14:modId xmlns:p14="http://schemas.microsoft.com/office/powerpoint/2010/main" val="3530907517"/>
              </p:ext>
            </p:extLst>
          </p:nvPr>
        </p:nvGraphicFramePr>
        <p:xfrm>
          <a:off x="5822060" y="1201821"/>
          <a:ext cx="5540883" cy="4114800"/>
        </p:xfrm>
        <a:graphic>
          <a:graphicData uri="http://schemas.openxmlformats.org/drawingml/2006/table">
            <a:tbl>
              <a:tblPr firstRow="1" bandRow="1">
                <a:tableStyleId>{5C22544A-7EE6-4342-B048-85BDC9FD1C3A}</a:tableStyleId>
              </a:tblPr>
              <a:tblGrid>
                <a:gridCol w="259956">
                  <a:extLst>
                    <a:ext uri="{9D8B030D-6E8A-4147-A177-3AD203B41FA5}">
                      <a16:colId xmlns:a16="http://schemas.microsoft.com/office/drawing/2014/main" val="20000"/>
                    </a:ext>
                  </a:extLst>
                </a:gridCol>
                <a:gridCol w="5280927">
                  <a:extLst>
                    <a:ext uri="{9D8B030D-6E8A-4147-A177-3AD203B41FA5}">
                      <a16:colId xmlns:a16="http://schemas.microsoft.com/office/drawing/2014/main" val="20001"/>
                    </a:ext>
                  </a:extLst>
                </a:gridCol>
              </a:tblGrid>
              <a:tr h="269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b="1" i="0" dirty="0">
                        <a:solidFill>
                          <a:schemeClr val="tx1"/>
                        </a:solidFill>
                        <a:latin typeface="Source Sans Pro" charset="0"/>
                        <a:ea typeface="Source Sans Pro" charset="0"/>
                        <a:cs typeface="Source Sans Pro" charset="0"/>
                      </a:endParaRPr>
                    </a:p>
                  </a:txBody>
                  <a:tcPr anchor="ctr">
                    <a:solidFill>
                      <a:schemeClr val="bg1"/>
                    </a:solidFill>
                  </a:tcPr>
                </a:tc>
                <a:tc>
                  <a:txBody>
                    <a:bodyPr/>
                    <a:lstStyle/>
                    <a:p>
                      <a:r>
                        <a:rPr lang="en-US" sz="2200" b="0" dirty="0">
                          <a:solidFill>
                            <a:schemeClr val="tx1"/>
                          </a:solidFill>
                          <a:latin typeface="Source Sans Pro" charset="0"/>
                          <a:ea typeface="Source Sans Pro" charset="0"/>
                          <a:cs typeface="Source Sans Pro" charset="0"/>
                        </a:rPr>
                        <a:t>Opening</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Organizer continuum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Review of indicators of good issues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norms for workshops</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protocol </a:t>
                      </a:r>
                    </a:p>
                    <a:p>
                      <a:endParaRPr lang="en-US" sz="2200" b="0" dirty="0">
                        <a:solidFill>
                          <a:schemeClr val="tx1"/>
                        </a:solidFill>
                        <a:latin typeface="Source Sans Pro" charset="0"/>
                        <a:ea typeface="Source Sans Pro" charset="0"/>
                        <a:cs typeface="Source Sans Pro" charset="0"/>
                      </a:endParaRPr>
                    </a:p>
                    <a:p>
                      <a:r>
                        <a:rPr lang="en-US" sz="2200" b="1" dirty="0">
                          <a:solidFill>
                            <a:schemeClr val="tx1"/>
                          </a:solidFill>
                          <a:latin typeface="Source Sans Pro" charset="0"/>
                          <a:ea typeface="Source Sans Pro" charset="0"/>
                          <a:cs typeface="Source Sans Pro" charset="0"/>
                        </a:rPr>
                        <a:t>Closing</a:t>
                      </a:r>
                      <a:r>
                        <a:rPr lang="en-US" sz="2200" b="0" dirty="0">
                          <a:solidFill>
                            <a:schemeClr val="tx1"/>
                          </a:solidFill>
                          <a:latin typeface="Source Sans Pro" charset="0"/>
                          <a:ea typeface="Source Sans Pro" charset="0"/>
                          <a:cs typeface="Source Sans Pro" charset="0"/>
                        </a:rPr>
                        <a:t>  </a:t>
                      </a:r>
                    </a:p>
                    <a:p>
                      <a:endParaRPr lang="en-US" sz="2200" b="0" dirty="0">
                        <a:solidFill>
                          <a:schemeClr val="tx1"/>
                        </a:solidFill>
                        <a:latin typeface="Source Sans Pro" charset="0"/>
                        <a:ea typeface="Source Sans Pro" charset="0"/>
                        <a:cs typeface="Source Sans Pro" charset="0"/>
                      </a:endParaRPr>
                    </a:p>
                  </a:txBody>
                  <a:tcPr anchor="ctr">
                    <a:solidFill>
                      <a:schemeClr val="bg1"/>
                    </a:solid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16662406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379"/>
            <a:ext cx="12192000" cy="3479479"/>
          </a:xfrm>
          <a:prstGeom prst="rect">
            <a:avLst/>
          </a:prstGeom>
          <a:solidFill>
            <a:srgbClr val="00B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a:spLocks noChangeArrowheads="1"/>
          </p:cNvSpPr>
          <p:nvPr/>
        </p:nvSpPr>
        <p:spPr bwMode="auto">
          <a:xfrm>
            <a:off x="0" y="608922"/>
            <a:ext cx="12192000" cy="22193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r>
              <a:rPr lang="en-US" sz="14000" b="1" dirty="0">
                <a:solidFill>
                  <a:schemeClr val="bg1"/>
                </a:solidFill>
                <a:latin typeface="Gilroy ExtraBold" charset="0"/>
                <a:ea typeface="Gilroy ExtraBold" charset="0"/>
                <a:cs typeface="Gilroy ExtraBold" charset="0"/>
              </a:rPr>
              <a:t>Debrief</a:t>
            </a:r>
          </a:p>
        </p:txBody>
      </p:sp>
      <p:sp>
        <p:nvSpPr>
          <p:cNvPr id="5" name="Rectangle 4"/>
          <p:cNvSpPr>
            <a:spLocks noChangeArrowheads="1"/>
          </p:cNvSpPr>
          <p:nvPr/>
        </p:nvSpPr>
        <p:spPr bwMode="auto">
          <a:xfrm>
            <a:off x="1098885" y="3495603"/>
            <a:ext cx="10043409" cy="27507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lnSpc>
                <a:spcPct val="80000"/>
              </a:lnSpc>
            </a:pPr>
            <a:endParaRPr lang="en-US" altLang="en-US" sz="4400" b="1" dirty="0">
              <a:solidFill>
                <a:schemeClr val="tx1"/>
              </a:solidFill>
              <a:latin typeface="Gilroy ExtraBold" charset="0"/>
              <a:ea typeface="Gilroy ExtraBold" charset="0"/>
              <a:cs typeface="Gilroy ExtraBold" charset="0"/>
            </a:endParaRPr>
          </a:p>
          <a:p>
            <a:pPr algn="ctr">
              <a:lnSpc>
                <a:spcPct val="80000"/>
              </a:lnSpc>
            </a:pPr>
            <a:r>
              <a:rPr lang="en-US" altLang="en-US" sz="4400" b="1" dirty="0">
                <a:solidFill>
                  <a:schemeClr val="tx1"/>
                </a:solidFill>
                <a:latin typeface="Gilroy ExtraBold" charset="0"/>
                <a:ea typeface="Gilroy ExtraBold" charset="0"/>
                <a:cs typeface="Gilroy ExtraBold" charset="0"/>
              </a:rPr>
              <a:t>What did I learn today?</a:t>
            </a:r>
          </a:p>
          <a:p>
            <a:pPr algn="ctr">
              <a:lnSpc>
                <a:spcPct val="80000"/>
              </a:lnSpc>
            </a:pPr>
            <a:endParaRPr lang="en-US" altLang="en-US" sz="4400" b="1" dirty="0">
              <a:solidFill>
                <a:schemeClr val="tx1"/>
              </a:solidFill>
              <a:latin typeface="Gilroy ExtraBold" charset="0"/>
              <a:ea typeface="Gilroy ExtraBold" charset="0"/>
              <a:cs typeface="Gilroy ExtraBold" charset="0"/>
            </a:endParaRPr>
          </a:p>
          <a:p>
            <a:pPr algn="ctr">
              <a:lnSpc>
                <a:spcPct val="80000"/>
              </a:lnSpc>
            </a:pPr>
            <a:r>
              <a:rPr lang="en-US" altLang="en-US" sz="4400" b="1" dirty="0">
                <a:solidFill>
                  <a:schemeClr val="tx1"/>
                </a:solidFill>
                <a:latin typeface="Gilroy ExtraBold" charset="0"/>
                <a:ea typeface="Gilroy ExtraBold" charset="0"/>
                <a:cs typeface="Gilroy ExtraBold" charset="0"/>
              </a:rPr>
              <a:t>What am I leaving committing to </a:t>
            </a:r>
          </a:p>
          <a:p>
            <a:pPr algn="ctr">
              <a:lnSpc>
                <a:spcPct val="80000"/>
              </a:lnSpc>
            </a:pPr>
            <a:r>
              <a:rPr lang="en-US" altLang="en-US" sz="4400" b="1" dirty="0">
                <a:solidFill>
                  <a:schemeClr val="tx1"/>
                </a:solidFill>
                <a:latin typeface="Gilroy ExtraBold" charset="0"/>
                <a:ea typeface="Gilroy ExtraBold" charset="0"/>
                <a:cs typeface="Gilroy ExtraBold" charset="0"/>
              </a:rPr>
              <a:t>now go, do, understand?</a:t>
            </a:r>
          </a:p>
        </p:txBody>
      </p:sp>
      <p:pic>
        <p:nvPicPr>
          <p:cNvPr id="6" name="Shape 90" descr="SwingLeft_Logo_White.png"/>
          <p:cNvPicPr preferRelativeResize="0"/>
          <p:nvPr/>
        </p:nvPicPr>
        <p:blipFill>
          <a:blip r:embed="rId3">
            <a:alphaModFix amt="50000"/>
          </a:blip>
          <a:stretch>
            <a:fillRect/>
          </a:stretch>
        </p:blipFill>
        <p:spPr>
          <a:xfrm>
            <a:off x="301735" y="6147718"/>
            <a:ext cx="1594300" cy="512638"/>
          </a:xfrm>
          <a:prstGeom prst="rect">
            <a:avLst/>
          </a:prstGeom>
          <a:noFill/>
          <a:ln>
            <a:noFill/>
          </a:ln>
        </p:spPr>
      </p:pic>
      <p:pic>
        <p:nvPicPr>
          <p:cNvPr id="7" name="Picture 6"/>
          <p:cNvPicPr>
            <a:picLocks noChangeAspect="1"/>
          </p:cNvPicPr>
          <p:nvPr/>
        </p:nvPicPr>
        <p:blipFill>
          <a:blip r:embed="rId4">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472208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1122949" y="1151078"/>
            <a:ext cx="3321036" cy="1214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1pPr>
            <a:lvl2pPr marL="742950" indent="-28575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2pPr>
            <a:lvl3pPr marL="11430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3pPr>
            <a:lvl4pPr marL="16002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4pPr>
            <a:lvl5pPr marL="2057400" indent="-228600">
              <a:spcBef>
                <a:spcPts val="3800"/>
              </a:spcBef>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5pPr>
            <a:lvl6pPr marL="25146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6pPr>
            <a:lvl7pPr marL="29718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7pPr>
            <a:lvl8pPr marL="34290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8pPr>
            <a:lvl9pPr marL="3886200" indent="-228600" eaLnBrk="0" fontAlgn="base" hangingPunct="0">
              <a:spcBef>
                <a:spcPts val="3800"/>
              </a:spcBef>
              <a:spcAft>
                <a:spcPct val="0"/>
              </a:spcAft>
              <a:buSzPct val="171000"/>
              <a:buFont typeface="Gill Sans" charset="0"/>
              <a:buChar char="•"/>
              <a:defRPr sz="2800">
                <a:solidFill>
                  <a:srgbClr val="56565A"/>
                </a:solidFill>
                <a:latin typeface="Arial" panose="020B0604020202020204" pitchFamily="34" charset="0"/>
                <a:ea typeface="MS PGothic" panose="020B0600070205080204" pitchFamily="34" charset="-128"/>
                <a:sym typeface="Gill Sans" charset="0"/>
              </a:defRPr>
            </a:lvl9pPr>
          </a:lstStyle>
          <a:p>
            <a:pPr>
              <a:lnSpc>
                <a:spcPct val="80000"/>
              </a:lnSpc>
              <a:spcBef>
                <a:spcPts val="0"/>
              </a:spcBef>
              <a:buNone/>
            </a:pPr>
            <a:r>
              <a:rPr lang="en-US" sz="4500" b="1" dirty="0">
                <a:solidFill>
                  <a:srgbClr val="00B4DC"/>
                </a:solidFill>
                <a:latin typeface="Gilroy ExtraBold" charset="0"/>
                <a:ea typeface="Gilroy ExtraBold" charset="0"/>
                <a:cs typeface="Gilroy ExtraBold" charset="0"/>
              </a:rPr>
              <a:t>Goal for</a:t>
            </a:r>
          </a:p>
          <a:p>
            <a:pPr>
              <a:lnSpc>
                <a:spcPct val="80000"/>
              </a:lnSpc>
              <a:spcBef>
                <a:spcPts val="0"/>
              </a:spcBef>
              <a:buNone/>
            </a:pPr>
            <a:r>
              <a:rPr lang="en-US" sz="4500" b="1" dirty="0">
                <a:solidFill>
                  <a:srgbClr val="00B4DC"/>
                </a:solidFill>
                <a:latin typeface="Gilroy ExtraBold" charset="0"/>
                <a:ea typeface="Gilroy ExtraBold" charset="0"/>
                <a:cs typeface="Gilroy ExtraBold" charset="0"/>
              </a:rPr>
              <a:t>this session</a:t>
            </a:r>
          </a:p>
        </p:txBody>
      </p:sp>
      <p:sp>
        <p:nvSpPr>
          <p:cNvPr id="3" name="Oval 2"/>
          <p:cNvSpPr/>
          <p:nvPr/>
        </p:nvSpPr>
        <p:spPr>
          <a:xfrm>
            <a:off x="6033080" y="1245766"/>
            <a:ext cx="344495" cy="344495"/>
          </a:xfrm>
          <a:prstGeom prst="ellipse">
            <a:avLst/>
          </a:prstGeom>
          <a:solidFill>
            <a:srgbClr val="00B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1</a:t>
            </a:r>
          </a:p>
        </p:txBody>
      </p:sp>
      <p:sp>
        <p:nvSpPr>
          <p:cNvPr id="7" name="Rectangle 6">
            <a:extLst>
              <a:ext uri="{FF2B5EF4-FFF2-40B4-BE49-F238E27FC236}">
                <a16:creationId xmlns:a16="http://schemas.microsoft.com/office/drawing/2014/main" id="{F8C19855-8A35-1A40-ADBB-4588C4D3D98B}"/>
              </a:ext>
            </a:extLst>
          </p:cNvPr>
          <p:cNvSpPr>
            <a:spLocks noChangeArrowheads="1"/>
          </p:cNvSpPr>
          <p:nvPr/>
        </p:nvSpPr>
        <p:spPr bwMode="auto">
          <a:xfrm>
            <a:off x="6591556" y="767323"/>
            <a:ext cx="5166350" cy="54284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endParaRPr lang="en-US" sz="2500" b="1" dirty="0">
              <a:solidFill>
                <a:schemeClr val="tx1"/>
              </a:solidFill>
              <a:latin typeface="Source Sans Pro" charset="0"/>
            </a:endParaRPr>
          </a:p>
          <a:p>
            <a:r>
              <a:rPr lang="en-US" sz="2500" dirty="0">
                <a:latin typeface="Source Sans Pro" panose="020B0503030403020204" pitchFamily="34" charset="77"/>
              </a:rPr>
              <a:t>Participants will narrow from a problem to an issue</a:t>
            </a:r>
            <a:endParaRPr lang="en-US" altLang="en-US" sz="2500" b="1" dirty="0">
              <a:solidFill>
                <a:schemeClr val="tx1"/>
              </a:solidFill>
              <a:latin typeface="Source Sans Pro" panose="020B0503030403020204" pitchFamily="34" charset="77"/>
              <a:ea typeface="Source Sans Pro" charset="0"/>
              <a:cs typeface="Source Sans Pro" charset="0"/>
            </a:endParaRPr>
          </a:p>
          <a:p>
            <a:endParaRPr lang="en-US" altLang="en-US" sz="2500" b="1" dirty="0">
              <a:solidFill>
                <a:schemeClr val="tx1"/>
              </a:solidFill>
              <a:latin typeface="Source Sans Pro" panose="020B0503030403020204" pitchFamily="34" charset="77"/>
              <a:ea typeface="Source Sans Pro" charset="0"/>
              <a:cs typeface="Source Sans Pro" charset="0"/>
            </a:endParaRPr>
          </a:p>
          <a:p>
            <a:r>
              <a:rPr lang="en-US" sz="2500" dirty="0">
                <a:latin typeface="Source Sans Pro" panose="020B0503030403020204" pitchFamily="34" charset="77"/>
              </a:rPr>
              <a:t>Participants will identify the best practices of an issue statement</a:t>
            </a:r>
          </a:p>
          <a:p>
            <a:endParaRPr lang="en-US" altLang="en-US" sz="2500" b="1" dirty="0">
              <a:solidFill>
                <a:schemeClr val="tx1"/>
              </a:solidFill>
              <a:latin typeface="Source Sans Pro" panose="020B0503030403020204" pitchFamily="34" charset="77"/>
              <a:ea typeface="Source Sans Pro" charset="0"/>
              <a:cs typeface="Source Sans Pro" charset="0"/>
            </a:endParaRPr>
          </a:p>
          <a:p>
            <a:r>
              <a:rPr lang="en-US" sz="2500" dirty="0">
                <a:latin typeface="Source Sans Pro" panose="020B0503030403020204" pitchFamily="34" charset="77"/>
              </a:rPr>
              <a:t>Participants feel a sense of community with the group, particularly with the members that are working on a similar issue</a:t>
            </a:r>
            <a:endParaRPr lang="en-US" altLang="en-US" sz="2500" b="1" dirty="0">
              <a:solidFill>
                <a:schemeClr val="tx1"/>
              </a:solidFill>
              <a:latin typeface="Source Sans Pro" panose="020B0503030403020204" pitchFamily="34" charset="77"/>
              <a:ea typeface="Source Sans Pro" charset="0"/>
              <a:cs typeface="Source Sans Pro" charset="0"/>
            </a:endParaRPr>
          </a:p>
          <a:p>
            <a:endParaRPr lang="en-US" altLang="en-US" sz="2500" b="1" dirty="0">
              <a:solidFill>
                <a:schemeClr val="tx1"/>
              </a:solidFill>
              <a:latin typeface="Source Sans Pro" charset="0"/>
              <a:ea typeface="Source Sans Pro" charset="0"/>
              <a:cs typeface="Source Sans Pro" charset="0"/>
            </a:endParaRPr>
          </a:p>
          <a:p>
            <a:r>
              <a:rPr lang="en-US" altLang="en-US" sz="2500" dirty="0">
                <a:solidFill>
                  <a:schemeClr val="tx1"/>
                </a:solidFill>
                <a:latin typeface="Source Sans Pro" charset="0"/>
                <a:ea typeface="Source Sans Pro" charset="0"/>
                <a:cs typeface="Source Sans Pro" charset="0"/>
              </a:rPr>
              <a:t>	</a:t>
            </a:r>
          </a:p>
          <a:p>
            <a:endParaRPr lang="en-US" altLang="en-US" sz="2500" dirty="0">
              <a:solidFill>
                <a:schemeClr val="tx1"/>
              </a:solidFill>
              <a:latin typeface="Source Sans Pro" charset="0"/>
              <a:ea typeface="Source Sans Pro" charset="0"/>
              <a:cs typeface="Source Sans Pro" charset="0"/>
            </a:endParaRPr>
          </a:p>
        </p:txBody>
      </p:sp>
      <p:sp>
        <p:nvSpPr>
          <p:cNvPr id="8" name="Oval 7">
            <a:extLst>
              <a:ext uri="{FF2B5EF4-FFF2-40B4-BE49-F238E27FC236}">
                <a16:creationId xmlns:a16="http://schemas.microsoft.com/office/drawing/2014/main" id="{5E1FD12E-D6C4-E448-B764-B88B7661DC4B}"/>
              </a:ext>
            </a:extLst>
          </p:cNvPr>
          <p:cNvSpPr/>
          <p:nvPr/>
        </p:nvSpPr>
        <p:spPr>
          <a:xfrm>
            <a:off x="6033079" y="2371874"/>
            <a:ext cx="344495" cy="344495"/>
          </a:xfrm>
          <a:prstGeom prst="ellipse">
            <a:avLst/>
          </a:prstGeom>
          <a:solidFill>
            <a:srgbClr val="00B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2</a:t>
            </a:r>
          </a:p>
        </p:txBody>
      </p:sp>
      <p:sp>
        <p:nvSpPr>
          <p:cNvPr id="9" name="Oval 8">
            <a:extLst>
              <a:ext uri="{FF2B5EF4-FFF2-40B4-BE49-F238E27FC236}">
                <a16:creationId xmlns:a16="http://schemas.microsoft.com/office/drawing/2014/main" id="{A2D64B9C-BC7B-2C40-8B66-5001556E8755}"/>
              </a:ext>
            </a:extLst>
          </p:cNvPr>
          <p:cNvSpPr/>
          <p:nvPr/>
        </p:nvSpPr>
        <p:spPr>
          <a:xfrm>
            <a:off x="6033079" y="3504811"/>
            <a:ext cx="344495" cy="344495"/>
          </a:xfrm>
          <a:prstGeom prst="ellipse">
            <a:avLst/>
          </a:prstGeom>
          <a:solidFill>
            <a:srgbClr val="00B4D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latin typeface="Gilroy ExtraBold" charset="0"/>
                <a:ea typeface="Gilroy ExtraBold" charset="0"/>
                <a:cs typeface="Gilroy ExtraBold" charset="0"/>
              </a:rPr>
              <a:t>3</a:t>
            </a:r>
          </a:p>
        </p:txBody>
      </p:sp>
      <p:pic>
        <p:nvPicPr>
          <p:cNvPr id="10" name="Picture 9"/>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28904382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D4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2407258"/>
            <a:ext cx="12192000" cy="2015936"/>
          </a:xfrm>
          <a:prstGeom prst="rect">
            <a:avLst/>
          </a:prstGeom>
          <a:noFill/>
        </p:spPr>
        <p:txBody>
          <a:bodyPr wrap="square" rtlCol="0">
            <a:spAutoFit/>
          </a:bodyPr>
          <a:lstStyle/>
          <a:p>
            <a:pPr algn="ctr"/>
            <a:r>
              <a:rPr lang="en-US" sz="12500" b="1" dirty="0">
                <a:solidFill>
                  <a:schemeClr val="bg1"/>
                </a:solidFill>
                <a:latin typeface="Gilroy ExtraBold" charset="0"/>
                <a:ea typeface="Gilroy ExtraBold" charset="0"/>
                <a:cs typeface="Gilroy ExtraBold" charset="0"/>
              </a:rPr>
              <a:t>Homework</a:t>
            </a:r>
          </a:p>
        </p:txBody>
      </p:sp>
      <p:pic>
        <p:nvPicPr>
          <p:cNvPr id="7" name="Shape 16"/>
          <p:cNvPicPr preferRelativeResize="0"/>
          <p:nvPr/>
        </p:nvPicPr>
        <p:blipFill rotWithShape="1">
          <a:blip r:embed="rId3">
            <a:alphaModFix amt="63000"/>
          </a:blip>
          <a:srcRect/>
          <a:stretch/>
        </p:blipFill>
        <p:spPr>
          <a:xfrm>
            <a:off x="11093823" y="6323022"/>
            <a:ext cx="869466" cy="337334"/>
          </a:xfrm>
          <a:prstGeom prst="rect">
            <a:avLst/>
          </a:prstGeom>
          <a:noFill/>
          <a:ln>
            <a:noFill/>
          </a:ln>
        </p:spPr>
      </p:pic>
    </p:spTree>
    <p:extLst>
      <p:ext uri="{BB962C8B-B14F-4D97-AF65-F5344CB8AC3E}">
        <p14:creationId xmlns:p14="http://schemas.microsoft.com/office/powerpoint/2010/main" val="9436103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3D44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0" y="2425546"/>
            <a:ext cx="12192000" cy="1938992"/>
          </a:xfrm>
          <a:prstGeom prst="rect">
            <a:avLst/>
          </a:prstGeom>
          <a:noFill/>
        </p:spPr>
        <p:txBody>
          <a:bodyPr wrap="square" rtlCol="0">
            <a:spAutoFit/>
          </a:bodyPr>
          <a:lstStyle/>
          <a:p>
            <a:pPr algn="ctr"/>
            <a:r>
              <a:rPr lang="en-US" sz="12000" b="1" dirty="0">
                <a:solidFill>
                  <a:schemeClr val="bg1"/>
                </a:solidFill>
                <a:latin typeface="Gilroy ExtraBold" charset="0"/>
                <a:ea typeface="Gilroy ExtraBold" charset="0"/>
                <a:cs typeface="Gilroy ExtraBold" charset="0"/>
              </a:rPr>
              <a:t>Next session</a:t>
            </a:r>
          </a:p>
        </p:txBody>
      </p:sp>
      <p:pic>
        <p:nvPicPr>
          <p:cNvPr id="7" name="Shape 16"/>
          <p:cNvPicPr preferRelativeResize="0"/>
          <p:nvPr/>
        </p:nvPicPr>
        <p:blipFill rotWithShape="1">
          <a:blip r:embed="rId3">
            <a:alphaModFix amt="63000"/>
          </a:blip>
          <a:srcRect/>
          <a:stretch/>
        </p:blipFill>
        <p:spPr>
          <a:xfrm>
            <a:off x="11093823" y="6323022"/>
            <a:ext cx="869466" cy="337334"/>
          </a:xfrm>
          <a:prstGeom prst="rect">
            <a:avLst/>
          </a:prstGeom>
          <a:noFill/>
          <a:ln>
            <a:noFill/>
          </a:ln>
        </p:spPr>
      </p:pic>
    </p:spTree>
    <p:extLst>
      <p:ext uri="{BB962C8B-B14F-4D97-AF65-F5344CB8AC3E}">
        <p14:creationId xmlns:p14="http://schemas.microsoft.com/office/powerpoint/2010/main" val="3283625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a:spLocks noChangeArrowheads="1"/>
          </p:cNvSpPr>
          <p:nvPr/>
        </p:nvSpPr>
        <p:spPr bwMode="auto">
          <a:xfrm>
            <a:off x="0" y="966863"/>
            <a:ext cx="12192000" cy="36402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lnSpc>
                <a:spcPct val="80000"/>
              </a:lnSpc>
            </a:pPr>
            <a:endParaRPr lang="en-US" sz="2000" b="1" dirty="0">
              <a:solidFill>
                <a:schemeClr val="tx2"/>
              </a:solidFill>
              <a:latin typeface="Gilroy ExtraBold" charset="0"/>
              <a:ea typeface="Gilroy ExtraBold" charset="0"/>
              <a:cs typeface="Gilroy ExtraBold" charset="0"/>
            </a:endParaRPr>
          </a:p>
          <a:p>
            <a:pPr algn="ctr">
              <a:lnSpc>
                <a:spcPct val="90000"/>
              </a:lnSpc>
            </a:pPr>
            <a:r>
              <a:rPr lang="en-US" sz="6500" b="1" dirty="0">
                <a:solidFill>
                  <a:schemeClr val="bg2"/>
                </a:solidFill>
                <a:latin typeface="Gilroy ExtraBold" charset="0"/>
                <a:ea typeface="Gilroy ExtraBold" charset="0"/>
                <a:cs typeface="Gilroy ExtraBold" charset="0"/>
              </a:rPr>
              <a:t>Thank you for joining </a:t>
            </a:r>
          </a:p>
          <a:p>
            <a:pPr algn="ctr">
              <a:lnSpc>
                <a:spcPct val="90000"/>
              </a:lnSpc>
            </a:pPr>
            <a:r>
              <a:rPr lang="en-US" sz="6500" b="1" dirty="0">
                <a:solidFill>
                  <a:schemeClr val="bg2"/>
                </a:solidFill>
                <a:latin typeface="Gilroy ExtraBold" charset="0"/>
                <a:ea typeface="Gilroy ExtraBold" charset="0"/>
                <a:cs typeface="Gilroy ExtraBold" charset="0"/>
              </a:rPr>
              <a:t>today’s webinar.</a:t>
            </a:r>
          </a:p>
          <a:p>
            <a:pPr algn="ctr">
              <a:lnSpc>
                <a:spcPct val="80000"/>
              </a:lnSpc>
            </a:pPr>
            <a:endParaRPr lang="en-US" sz="4000" b="1" dirty="0">
              <a:solidFill>
                <a:schemeClr val="tx2"/>
              </a:solidFill>
              <a:latin typeface="Gilroy ExtraBold" charset="0"/>
              <a:ea typeface="Gilroy ExtraBold" charset="0"/>
              <a:cs typeface="Gilroy ExtraBold" charset="0"/>
            </a:endParaRPr>
          </a:p>
          <a:p>
            <a:pPr algn="ctr"/>
            <a:r>
              <a:rPr lang="en-US" sz="2400" dirty="0">
                <a:solidFill>
                  <a:schemeClr val="tx1"/>
                </a:solidFill>
                <a:latin typeface="Source Sans Pro" charset="0"/>
                <a:ea typeface="Source Sans Pro" charset="0"/>
                <a:cs typeface="Source Sans Pro" charset="0"/>
              </a:rPr>
              <a:t>Please fill out the survey below and give us </a:t>
            </a:r>
          </a:p>
          <a:p>
            <a:pPr algn="ctr"/>
            <a:r>
              <a:rPr lang="en-US" sz="2400" dirty="0">
                <a:solidFill>
                  <a:schemeClr val="tx1"/>
                </a:solidFill>
                <a:latin typeface="Source Sans Pro" charset="0"/>
                <a:ea typeface="Source Sans Pro" charset="0"/>
                <a:cs typeface="Source Sans Pro" charset="0"/>
              </a:rPr>
              <a:t>your feedback on today’s training.</a:t>
            </a:r>
          </a:p>
          <a:p>
            <a:pPr algn="ctr">
              <a:lnSpc>
                <a:spcPct val="80000"/>
              </a:lnSpc>
            </a:pPr>
            <a:endParaRPr lang="en-US" sz="2600" dirty="0">
              <a:solidFill>
                <a:schemeClr val="tx1"/>
              </a:solidFill>
              <a:latin typeface="Source Sans Pro" charset="0"/>
              <a:ea typeface="Source Sans Pro" charset="0"/>
              <a:cs typeface="Source Sans Pro" charset="0"/>
            </a:endParaRPr>
          </a:p>
        </p:txBody>
      </p:sp>
      <p:sp>
        <p:nvSpPr>
          <p:cNvPr id="11" name="Rectangle 10">
            <a:hlinkClick r:id="rId3"/>
          </p:cNvPr>
          <p:cNvSpPr/>
          <p:nvPr/>
        </p:nvSpPr>
        <p:spPr>
          <a:xfrm>
            <a:off x="4044919" y="5089011"/>
            <a:ext cx="4102162" cy="809534"/>
          </a:xfrm>
          <a:prstGeom prst="rect">
            <a:avLst/>
          </a:prstGeom>
          <a:noFill/>
          <a:ln w="381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45719" rIns="0" bIns="45719" rtlCol="0" anchor="ctr"/>
          <a:lstStyle/>
          <a:p>
            <a:pPr algn="ctr"/>
            <a:r>
              <a:rPr lang="en-US" sz="2500" b="1" dirty="0" err="1">
                <a:solidFill>
                  <a:schemeClr val="tx1"/>
                </a:solidFill>
                <a:latin typeface="Gilroy ExtraBold" charset="0"/>
                <a:ea typeface="Gilroy ExtraBold" charset="0"/>
                <a:cs typeface="Gilroy ExtraBold" charset="0"/>
              </a:rPr>
              <a:t>bit.ly</a:t>
            </a:r>
            <a:r>
              <a:rPr lang="en-US" sz="2500" b="1" dirty="0">
                <a:solidFill>
                  <a:schemeClr val="tx1"/>
                </a:solidFill>
                <a:latin typeface="Gilroy ExtraBold" charset="0"/>
                <a:ea typeface="Gilroy ExtraBold" charset="0"/>
                <a:cs typeface="Gilroy ExtraBold" charset="0"/>
              </a:rPr>
              <a:t>/</a:t>
            </a:r>
            <a:r>
              <a:rPr lang="en-US" sz="2500" b="1" dirty="0" err="1">
                <a:solidFill>
                  <a:schemeClr val="tx1"/>
                </a:solidFill>
                <a:latin typeface="Gilroy ExtraBold" charset="0"/>
                <a:ea typeface="Gilroy ExtraBold" charset="0"/>
                <a:cs typeface="Gilroy ExtraBold" charset="0"/>
              </a:rPr>
              <a:t>AdvocacyBeliefs</a:t>
            </a:r>
            <a:endParaRPr lang="en-US" sz="2500" b="1" dirty="0">
              <a:solidFill>
                <a:schemeClr val="tx1"/>
              </a:solidFill>
              <a:latin typeface="Gilroy ExtraBold" charset="0"/>
              <a:ea typeface="Gilroy ExtraBold" charset="0"/>
              <a:cs typeface="Gilroy ExtraBold" charset="0"/>
            </a:endParaRPr>
          </a:p>
        </p:txBody>
      </p:sp>
      <p:pic>
        <p:nvPicPr>
          <p:cNvPr id="4" name="Picture 3"/>
          <p:cNvPicPr>
            <a:picLocks noChangeAspect="1"/>
          </p:cNvPicPr>
          <p:nvPr/>
        </p:nvPicPr>
        <p:blipFill>
          <a:blip r:embed="rId4">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20127657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a:spLocks noChangeArrowheads="1"/>
          </p:cNvSpPr>
          <p:nvPr/>
        </p:nvSpPr>
        <p:spPr bwMode="auto">
          <a:xfrm>
            <a:off x="0" y="2947829"/>
            <a:ext cx="12192000" cy="7998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gn="ctr">
              <a:lnSpc>
                <a:spcPct val="80000"/>
              </a:lnSpc>
            </a:pPr>
            <a:r>
              <a:rPr lang="en-US" sz="6000" b="1" dirty="0">
                <a:solidFill>
                  <a:schemeClr val="bg2"/>
                </a:solidFill>
                <a:latin typeface="Gilroy ExtraBold" charset="0"/>
                <a:ea typeface="Gilroy ExtraBold" charset="0"/>
                <a:cs typeface="Gilroy ExtraBold" charset="0"/>
              </a:rPr>
              <a:t>Guided worksheet</a:t>
            </a:r>
          </a:p>
        </p:txBody>
      </p:sp>
      <p:pic>
        <p:nvPicPr>
          <p:cNvPr id="2" name="Picture 1" descr="noun_169164_cc.png"/>
          <p:cNvPicPr>
            <a:picLocks noChangeAspect="1"/>
          </p:cNvPicPr>
          <p:nvPr/>
        </p:nvPicPr>
        <p:blipFill rotWithShape="1">
          <a:blip r:embed="rId3">
            <a:extLst>
              <a:ext uri="{BEBA8EAE-BF5A-486C-A8C5-ECC9F3942E4B}">
                <a14:imgProps xmlns:a14="http://schemas.microsoft.com/office/drawing/2010/main">
                  <a14:imgLayer r:embed="rId4">
                    <a14:imgEffect>
                      <a14:brightnessContrast bright="100000"/>
                    </a14:imgEffect>
                  </a14:imgLayer>
                </a14:imgProps>
              </a:ext>
              <a:ext uri="{28A0092B-C50C-407E-A947-70E740481C1C}">
                <a14:useLocalDpi xmlns:a14="http://schemas.microsoft.com/office/drawing/2010/main" val="0"/>
              </a:ext>
            </a:extLst>
          </a:blip>
          <a:srcRect b="15559"/>
          <a:stretch/>
        </p:blipFill>
        <p:spPr>
          <a:xfrm>
            <a:off x="5317739" y="1468700"/>
            <a:ext cx="1517562" cy="1281452"/>
          </a:xfrm>
          <a:prstGeom prst="rect">
            <a:avLst/>
          </a:prstGeom>
        </p:spPr>
      </p:pic>
      <p:sp>
        <p:nvSpPr>
          <p:cNvPr id="8" name="Rectangle 7">
            <a:hlinkClick r:id="rId5"/>
          </p:cNvPr>
          <p:cNvSpPr/>
          <p:nvPr/>
        </p:nvSpPr>
        <p:spPr>
          <a:xfrm>
            <a:off x="5013769" y="4945080"/>
            <a:ext cx="2125501" cy="587600"/>
          </a:xfrm>
          <a:prstGeom prst="rect">
            <a:avLst/>
          </a:prstGeom>
          <a:noFill/>
          <a:ln w="28575"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45719" rIns="0" bIns="45719" rtlCol="0" anchor="ctr"/>
          <a:lstStyle/>
          <a:p>
            <a:pPr algn="ctr"/>
            <a:r>
              <a:rPr lang="en-US" b="1" dirty="0">
                <a:solidFill>
                  <a:schemeClr val="tx1"/>
                </a:solidFill>
                <a:latin typeface="Source Sans Pro" charset="0"/>
                <a:ea typeface="Source Sans Pro" charset="0"/>
                <a:cs typeface="Source Sans Pro" charset="0"/>
              </a:rPr>
              <a:t>BIT.LY HERE</a:t>
            </a:r>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495089" y="1044524"/>
            <a:ext cx="1201821" cy="1554079"/>
          </a:xfrm>
          <a:prstGeom prst="rect">
            <a:avLst/>
          </a:prstGeom>
        </p:spPr>
      </p:pic>
    </p:spTree>
    <p:extLst>
      <p:ext uri="{BB962C8B-B14F-4D97-AF65-F5344CB8AC3E}">
        <p14:creationId xmlns:p14="http://schemas.microsoft.com/office/powerpoint/2010/main" val="656526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02735" y="1201821"/>
            <a:ext cx="4371878" cy="1139671"/>
          </a:xfrm>
          <a:prstGeom prst="rect">
            <a:avLst/>
          </a:prstGeom>
          <a:noFill/>
        </p:spPr>
        <p:txBody>
          <a:bodyPr wrap="square" rtlCol="0">
            <a:spAutoFit/>
          </a:bodyPr>
          <a:lstStyle/>
          <a:p>
            <a:pPr>
              <a:lnSpc>
                <a:spcPct val="80000"/>
              </a:lnSpc>
            </a:pPr>
            <a:r>
              <a:rPr lang="en-US" sz="4200" b="1" dirty="0">
                <a:solidFill>
                  <a:srgbClr val="00B4DC"/>
                </a:solidFill>
                <a:latin typeface="Gilroy ExtraBold" charset="0"/>
                <a:ea typeface="Gilroy ExtraBold" charset="0"/>
                <a:cs typeface="Gilroy ExtraBold" charset="0"/>
              </a:rPr>
              <a:t>Tonight’s </a:t>
            </a:r>
          </a:p>
          <a:p>
            <a:pPr>
              <a:lnSpc>
                <a:spcPct val="80000"/>
              </a:lnSpc>
            </a:pPr>
            <a:r>
              <a:rPr lang="en-US" sz="4200" b="1" dirty="0">
                <a:solidFill>
                  <a:srgbClr val="00B4DC"/>
                </a:solidFill>
                <a:latin typeface="Gilroy ExtraBold" charset="0"/>
                <a:ea typeface="Gilroy ExtraBold" charset="0"/>
                <a:cs typeface="Gilroy ExtraBold" charset="0"/>
              </a:rPr>
              <a:t>agenda</a:t>
            </a:r>
          </a:p>
        </p:txBody>
      </p:sp>
      <p:graphicFrame>
        <p:nvGraphicFramePr>
          <p:cNvPr id="8" name="Table 7"/>
          <p:cNvGraphicFramePr>
            <a:graphicFrameLocks noGrp="1"/>
          </p:cNvGraphicFramePr>
          <p:nvPr>
            <p:extLst>
              <p:ext uri="{D42A27DB-BD31-4B8C-83A1-F6EECF244321}">
                <p14:modId xmlns:p14="http://schemas.microsoft.com/office/powerpoint/2010/main" val="807467762"/>
              </p:ext>
            </p:extLst>
          </p:nvPr>
        </p:nvGraphicFramePr>
        <p:xfrm>
          <a:off x="5822060" y="1201821"/>
          <a:ext cx="5540883" cy="4114800"/>
        </p:xfrm>
        <a:graphic>
          <a:graphicData uri="http://schemas.openxmlformats.org/drawingml/2006/table">
            <a:tbl>
              <a:tblPr firstRow="1" bandRow="1">
                <a:tableStyleId>{5C22544A-7EE6-4342-B048-85BDC9FD1C3A}</a:tableStyleId>
              </a:tblPr>
              <a:tblGrid>
                <a:gridCol w="259956">
                  <a:extLst>
                    <a:ext uri="{9D8B030D-6E8A-4147-A177-3AD203B41FA5}">
                      <a16:colId xmlns:a16="http://schemas.microsoft.com/office/drawing/2014/main" val="20000"/>
                    </a:ext>
                  </a:extLst>
                </a:gridCol>
                <a:gridCol w="5280927">
                  <a:extLst>
                    <a:ext uri="{9D8B030D-6E8A-4147-A177-3AD203B41FA5}">
                      <a16:colId xmlns:a16="http://schemas.microsoft.com/office/drawing/2014/main" val="20001"/>
                    </a:ext>
                  </a:extLst>
                </a:gridCol>
              </a:tblGrid>
              <a:tr h="26971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200" b="1" i="0" dirty="0">
                        <a:solidFill>
                          <a:schemeClr val="tx1"/>
                        </a:solidFill>
                        <a:latin typeface="Source Sans Pro" charset="0"/>
                        <a:ea typeface="Source Sans Pro" charset="0"/>
                        <a:cs typeface="Source Sans Pro" charset="0"/>
                      </a:endParaRPr>
                    </a:p>
                  </a:txBody>
                  <a:tcPr anchor="ctr">
                    <a:solidFill>
                      <a:schemeClr val="bg1"/>
                    </a:solidFill>
                  </a:tcPr>
                </a:tc>
                <a:tc>
                  <a:txBody>
                    <a:bodyPr/>
                    <a:lstStyle/>
                    <a:p>
                      <a:r>
                        <a:rPr lang="en-US" sz="2200" b="1" dirty="0">
                          <a:solidFill>
                            <a:schemeClr val="tx1"/>
                          </a:solidFill>
                          <a:latin typeface="Source Sans Pro" charset="0"/>
                          <a:ea typeface="Source Sans Pro" charset="0"/>
                          <a:cs typeface="Source Sans Pro" charset="0"/>
                        </a:rPr>
                        <a:t>Opening</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Organizer continuum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Review of indicators of good issues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norms for workshops</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Group protocol </a:t>
                      </a:r>
                    </a:p>
                    <a:p>
                      <a:endParaRPr lang="en-US" sz="2200" b="0" dirty="0">
                        <a:solidFill>
                          <a:schemeClr val="tx1"/>
                        </a:solidFill>
                        <a:latin typeface="Source Sans Pro" charset="0"/>
                        <a:ea typeface="Source Sans Pro" charset="0"/>
                        <a:cs typeface="Source Sans Pro" charset="0"/>
                      </a:endParaRPr>
                    </a:p>
                    <a:p>
                      <a:r>
                        <a:rPr lang="en-US" sz="2200" b="0" dirty="0">
                          <a:solidFill>
                            <a:schemeClr val="tx1"/>
                          </a:solidFill>
                          <a:latin typeface="Source Sans Pro" charset="0"/>
                          <a:ea typeface="Source Sans Pro" charset="0"/>
                          <a:cs typeface="Source Sans Pro" charset="0"/>
                        </a:rPr>
                        <a:t>Closing  </a:t>
                      </a:r>
                    </a:p>
                    <a:p>
                      <a:endParaRPr lang="en-US" sz="2200" b="0" dirty="0">
                        <a:solidFill>
                          <a:schemeClr val="tx1"/>
                        </a:solidFill>
                        <a:latin typeface="Source Sans Pro" charset="0"/>
                        <a:ea typeface="Source Sans Pro" charset="0"/>
                        <a:cs typeface="Source Sans Pro" charset="0"/>
                      </a:endParaRPr>
                    </a:p>
                  </a:txBody>
                  <a:tcPr anchor="ctr">
                    <a:solidFill>
                      <a:schemeClr val="bg1"/>
                    </a:solidFill>
                  </a:tcPr>
                </a:tc>
                <a:extLst>
                  <a:ext uri="{0D108BD9-81ED-4DB2-BD59-A6C34878D82A}">
                    <a16:rowId xmlns:a16="http://schemas.microsoft.com/office/drawing/2014/main" val="10000"/>
                  </a:ext>
                </a:extLst>
              </a:tr>
            </a:tbl>
          </a:graphicData>
        </a:graphic>
      </p:graphicFrame>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3662642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p:nvPr/>
        </p:nvSpPr>
        <p:spPr>
          <a:xfrm>
            <a:off x="0" y="0"/>
            <a:ext cx="12191998" cy="6858000"/>
          </a:xfrm>
          <a:prstGeom prst="rect">
            <a:avLst/>
          </a:prstGeom>
          <a:solidFill>
            <a:schemeClr val="bg2"/>
          </a:solidFill>
          <a:ln>
            <a:noFill/>
          </a:ln>
        </p:spPr>
        <p:txBody>
          <a:bodyPr lIns="91425" tIns="45700" rIns="91425" bIns="45700" anchor="ctr" anchorCtr="0">
            <a:noAutofit/>
          </a:bodyPr>
          <a:lstStyle/>
          <a:p>
            <a:pPr marL="0" marR="0" lvl="0" indent="0" algn="ctr" rtl="0">
              <a:spcBef>
                <a:spcPts val="0"/>
              </a:spcBef>
              <a:buNone/>
            </a:pPr>
            <a:endParaRPr sz="1800">
              <a:solidFill>
                <a:schemeClr val="lt1"/>
              </a:solidFill>
              <a:latin typeface="Calibri"/>
              <a:ea typeface="Calibri"/>
              <a:cs typeface="Calibri"/>
              <a:sym typeface="Calibri"/>
            </a:endParaRPr>
          </a:p>
        </p:txBody>
      </p:sp>
      <p:sp>
        <p:nvSpPr>
          <p:cNvPr id="151" name="Shape 151"/>
          <p:cNvSpPr/>
          <p:nvPr/>
        </p:nvSpPr>
        <p:spPr>
          <a:xfrm>
            <a:off x="9566" y="2855846"/>
            <a:ext cx="12182434" cy="1182166"/>
          </a:xfrm>
          <a:prstGeom prst="rect">
            <a:avLst/>
          </a:prstGeom>
          <a:noFill/>
          <a:ln>
            <a:noFill/>
          </a:ln>
        </p:spPr>
        <p:txBody>
          <a:bodyPr lIns="64275" tIns="32125" rIns="64275" bIns="32125" anchor="t" anchorCtr="0">
            <a:noAutofit/>
          </a:bodyPr>
          <a:lstStyle/>
          <a:p>
            <a:pPr marL="0" marR="0" lvl="0" indent="0" algn="ctr" rtl="0">
              <a:lnSpc>
                <a:spcPct val="80000"/>
              </a:lnSpc>
              <a:spcBef>
                <a:spcPts val="0"/>
              </a:spcBef>
              <a:buSzPct val="25000"/>
              <a:buNone/>
            </a:pPr>
            <a:r>
              <a:rPr lang="en-US" sz="10000" b="1" dirty="0">
                <a:solidFill>
                  <a:schemeClr val="lt1"/>
                </a:solidFill>
                <a:latin typeface="Gilroy ExtraBold" charset="0"/>
                <a:ea typeface="Gilroy ExtraBold" charset="0"/>
                <a:cs typeface="Gilroy ExtraBold" charset="0"/>
                <a:sym typeface="Arial"/>
              </a:rPr>
              <a:t>#</a:t>
            </a:r>
            <a:r>
              <a:rPr lang="en-US" sz="10000" b="1" dirty="0" err="1">
                <a:solidFill>
                  <a:schemeClr val="lt1"/>
                </a:solidFill>
                <a:latin typeface="Gilroy ExtraBold" charset="0"/>
                <a:ea typeface="Gilroy ExtraBold" charset="0"/>
                <a:cs typeface="Gilroy ExtraBold" charset="0"/>
                <a:sym typeface="Arial"/>
              </a:rPr>
              <a:t>OFAction</a:t>
            </a:r>
            <a:endParaRPr lang="en-US" sz="10000" b="1" dirty="0">
              <a:solidFill>
                <a:schemeClr val="lt1"/>
              </a:solidFill>
              <a:latin typeface="Gilroy ExtraBold" charset="0"/>
              <a:ea typeface="Gilroy ExtraBold" charset="0"/>
              <a:cs typeface="Gilroy ExtraBold" charset="0"/>
              <a:sym typeface="Arial"/>
            </a:endParaRPr>
          </a:p>
        </p:txBody>
      </p:sp>
    </p:spTree>
    <p:extLst>
      <p:ext uri="{BB962C8B-B14F-4D97-AF65-F5344CB8AC3E}">
        <p14:creationId xmlns:p14="http://schemas.microsoft.com/office/powerpoint/2010/main" val="793758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74336" y="1186927"/>
            <a:ext cx="6742626" cy="46590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2500" b="1" dirty="0">
                <a:solidFill>
                  <a:schemeClr val="tx1"/>
                </a:solidFill>
                <a:latin typeface="Source Sans Pro" charset="0"/>
                <a:ea typeface="Source Sans Pro" charset="0"/>
                <a:cs typeface="Source Sans Pro" charset="0"/>
              </a:rPr>
              <a:t>Week 1: 	</a:t>
            </a:r>
            <a:r>
              <a:rPr lang="en-US" altLang="en-US" sz="2500" dirty="0">
                <a:solidFill>
                  <a:schemeClr val="tx1"/>
                </a:solidFill>
                <a:latin typeface="Source Sans Pro" charset="0"/>
                <a:ea typeface="Source Sans Pro" charset="0"/>
                <a:cs typeface="Source Sans Pro" charset="0"/>
              </a:rPr>
              <a:t>Introductions; advocacy overview</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2: </a:t>
            </a:r>
            <a:r>
              <a:rPr lang="en-US" altLang="en-US" sz="2500" dirty="0">
                <a:solidFill>
                  <a:schemeClr val="tx1"/>
                </a:solidFill>
                <a:latin typeface="Source Sans Pro" charset="0"/>
                <a:ea typeface="Source Sans Pro" charset="0"/>
                <a:cs typeface="Source Sans Pro" charset="0"/>
              </a:rPr>
              <a:t>	</a:t>
            </a:r>
            <a:r>
              <a:rPr lang="en-US" altLang="en-US" sz="2500" b="1" dirty="0">
                <a:solidFill>
                  <a:schemeClr val="tx1"/>
                </a:solidFill>
                <a:latin typeface="Source Sans Pro" charset="0"/>
                <a:ea typeface="Source Sans Pro" charset="0"/>
                <a:cs typeface="Source Sans Pro" charset="0"/>
              </a:rPr>
              <a:t>Workshop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3:</a:t>
            </a:r>
            <a:r>
              <a:rPr lang="en-US" altLang="en-US" sz="2500" dirty="0">
                <a:solidFill>
                  <a:schemeClr val="tx1"/>
                </a:solidFill>
                <a:latin typeface="Source Sans Pro" charset="0"/>
                <a:ea typeface="Source Sans Pro" charset="0"/>
                <a:cs typeface="Source Sans Pro" charset="0"/>
              </a:rPr>
              <a:t>	Foundations of coalition building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4:</a:t>
            </a:r>
            <a:r>
              <a:rPr lang="en-US" altLang="en-US" sz="2500" dirty="0">
                <a:solidFill>
                  <a:schemeClr val="tx1"/>
                </a:solidFill>
                <a:latin typeface="Source Sans Pro" charset="0"/>
                <a:ea typeface="Source Sans Pro" charset="0"/>
                <a:cs typeface="Source Sans Pro" charset="0"/>
              </a:rPr>
              <a:t>	Workshop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5:</a:t>
            </a:r>
            <a:r>
              <a:rPr lang="en-US" altLang="en-US" sz="2500" dirty="0">
                <a:solidFill>
                  <a:schemeClr val="tx1"/>
                </a:solidFill>
                <a:latin typeface="Source Sans Pro" charset="0"/>
                <a:ea typeface="Source Sans Pro" charset="0"/>
                <a:cs typeface="Source Sans Pro" charset="0"/>
              </a:rPr>
              <a:t>	Identifying legislation</a:t>
            </a:r>
          </a:p>
          <a:p>
            <a:endParaRPr lang="en-US" altLang="en-US" sz="2500" dirty="0">
              <a:solidFill>
                <a:schemeClr val="tx1"/>
              </a:solidFill>
              <a:latin typeface="Source Sans Pro" charset="0"/>
              <a:ea typeface="Source Sans Pro" charset="0"/>
              <a:cs typeface="Source Sans Pro" charset="0"/>
            </a:endParaRPr>
          </a:p>
          <a:p>
            <a:r>
              <a:rPr lang="en-US" altLang="en-US" sz="2500" dirty="0">
                <a:solidFill>
                  <a:schemeClr val="tx1"/>
                </a:solidFill>
                <a:latin typeface="Source Sans Pro" charset="0"/>
                <a:ea typeface="Source Sans Pro" charset="0"/>
                <a:cs typeface="Source Sans Pro" charset="0"/>
              </a:rPr>
              <a:t>	</a:t>
            </a:r>
          </a:p>
          <a:p>
            <a:endParaRPr lang="en-US" altLang="en-US" sz="2500" dirty="0">
              <a:solidFill>
                <a:schemeClr val="tx1"/>
              </a:solidFill>
              <a:latin typeface="Source Sans Pro" charset="0"/>
              <a:ea typeface="Source Sans Pro" charset="0"/>
              <a:cs typeface="Source Sans Pro" charset="0"/>
            </a:endParaRPr>
          </a:p>
        </p:txBody>
      </p:sp>
      <p:sp>
        <p:nvSpPr>
          <p:cNvPr id="7" name="Rectangle 6"/>
          <p:cNvSpPr>
            <a:spLocks noChangeArrowheads="1"/>
          </p:cNvSpPr>
          <p:nvPr/>
        </p:nvSpPr>
        <p:spPr bwMode="auto">
          <a:xfrm>
            <a:off x="820149" y="1186927"/>
            <a:ext cx="3449256" cy="10623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nSpc>
                <a:spcPct val="80000"/>
              </a:lnSpc>
            </a:pPr>
            <a:r>
              <a:rPr lang="en-US" sz="4000" b="1" dirty="0">
                <a:solidFill>
                  <a:schemeClr val="bg2"/>
                </a:solidFill>
                <a:latin typeface="Gilroy ExtraBold" charset="0"/>
                <a:ea typeface="Gilroy ExtraBold" charset="0"/>
                <a:cs typeface="Gilroy ExtraBold" charset="0"/>
              </a:rPr>
              <a:t>Our learning journey</a:t>
            </a:r>
          </a:p>
        </p:txBody>
      </p:sp>
      <p:pic>
        <p:nvPicPr>
          <p:cNvPr id="5" name="Picture 4"/>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3081802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4964349" y="1186927"/>
            <a:ext cx="6935493" cy="46590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41951" tIns="20976" rIns="41951" bIns="20976">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r>
              <a:rPr lang="en-US" altLang="en-US" sz="2500" b="1" dirty="0">
                <a:solidFill>
                  <a:schemeClr val="tx1"/>
                </a:solidFill>
                <a:latin typeface="Source Sans Pro" charset="0"/>
                <a:ea typeface="Source Sans Pro" charset="0"/>
                <a:cs typeface="Source Sans Pro" charset="0"/>
              </a:rPr>
              <a:t>Week 6:	</a:t>
            </a:r>
            <a:r>
              <a:rPr lang="en-US" altLang="en-US" sz="2500" dirty="0">
                <a:solidFill>
                  <a:schemeClr val="tx1"/>
                </a:solidFill>
                <a:latin typeface="Source Sans Pro" charset="0"/>
                <a:ea typeface="Source Sans Pro" charset="0"/>
                <a:cs typeface="Source Sans Pro" charset="0"/>
              </a:rPr>
              <a:t>Workshop</a:t>
            </a:r>
            <a:r>
              <a:rPr lang="en-US" altLang="en-US" sz="2500" b="1" dirty="0">
                <a:solidFill>
                  <a:schemeClr val="tx1"/>
                </a:solidFill>
                <a:latin typeface="Source Sans Pro" charset="0"/>
                <a:ea typeface="Source Sans Pro" charset="0"/>
                <a:cs typeface="Source Sans Pro" charset="0"/>
              </a:rPr>
              <a:t> </a:t>
            </a:r>
            <a:r>
              <a:rPr lang="en-US" altLang="en-US" sz="2500" dirty="0">
                <a:solidFill>
                  <a:schemeClr val="tx1"/>
                </a:solidFill>
                <a:latin typeface="Source Sans Pro" charset="0"/>
                <a:ea typeface="Source Sans Pro" charset="0"/>
                <a:cs typeface="Source Sans Pro" charset="0"/>
              </a:rPr>
              <a:t>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7:	</a:t>
            </a:r>
            <a:r>
              <a:rPr lang="en-US" altLang="en-US" sz="2500" dirty="0">
                <a:solidFill>
                  <a:schemeClr val="tx1"/>
                </a:solidFill>
                <a:latin typeface="Source Sans Pro" charset="0"/>
                <a:ea typeface="Source Sans Pro" charset="0"/>
                <a:cs typeface="Source Sans Pro" charset="0"/>
              </a:rPr>
              <a:t>Writing your campaign plan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8:	</a:t>
            </a:r>
            <a:r>
              <a:rPr lang="en-US" altLang="en-US" sz="2500" dirty="0">
                <a:solidFill>
                  <a:schemeClr val="tx1"/>
                </a:solidFill>
                <a:latin typeface="Source Sans Pro" charset="0"/>
                <a:ea typeface="Source Sans Pro" charset="0"/>
                <a:cs typeface="Source Sans Pro" charset="0"/>
              </a:rPr>
              <a:t>Workshop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9:	</a:t>
            </a:r>
            <a:r>
              <a:rPr lang="en-US" altLang="en-US" sz="2500" dirty="0">
                <a:solidFill>
                  <a:schemeClr val="tx1"/>
                </a:solidFill>
                <a:latin typeface="Source Sans Pro" charset="0"/>
                <a:ea typeface="Source Sans Pro" charset="0"/>
                <a:cs typeface="Source Sans Pro" charset="0"/>
              </a:rPr>
              <a:t>Running into barriers	</a:t>
            </a:r>
          </a:p>
          <a:p>
            <a:endParaRPr lang="en-US" altLang="en-US" sz="2500" dirty="0">
              <a:solidFill>
                <a:schemeClr val="tx1"/>
              </a:solidFill>
              <a:latin typeface="Source Sans Pro" charset="0"/>
              <a:ea typeface="Source Sans Pro" charset="0"/>
              <a:cs typeface="Source Sans Pro" charset="0"/>
            </a:endParaRPr>
          </a:p>
          <a:p>
            <a:r>
              <a:rPr lang="en-US" altLang="en-US" sz="2500" b="1" dirty="0">
                <a:solidFill>
                  <a:schemeClr val="tx1"/>
                </a:solidFill>
                <a:latin typeface="Source Sans Pro" charset="0"/>
                <a:ea typeface="Source Sans Pro" charset="0"/>
                <a:cs typeface="Source Sans Pro" charset="0"/>
              </a:rPr>
              <a:t>Week 10:	</a:t>
            </a:r>
            <a:r>
              <a:rPr lang="en-US" altLang="en-US" sz="2500" dirty="0">
                <a:solidFill>
                  <a:schemeClr val="tx1"/>
                </a:solidFill>
                <a:latin typeface="Source Sans Pro" charset="0"/>
                <a:ea typeface="Source Sans Pro" charset="0"/>
                <a:cs typeface="Source Sans Pro" charset="0"/>
              </a:rPr>
              <a:t>Closing synthesis and next steps </a:t>
            </a:r>
          </a:p>
          <a:p>
            <a:endParaRPr lang="en-US" altLang="en-US" sz="2500" dirty="0">
              <a:solidFill>
                <a:schemeClr val="tx1"/>
              </a:solidFill>
              <a:latin typeface="Source Sans Pro" charset="0"/>
              <a:ea typeface="Source Sans Pro" charset="0"/>
              <a:cs typeface="Source Sans Pro" charset="0"/>
            </a:endParaRPr>
          </a:p>
          <a:p>
            <a:r>
              <a:rPr lang="en-US" altLang="en-US" sz="2500" dirty="0">
                <a:solidFill>
                  <a:schemeClr val="tx1"/>
                </a:solidFill>
                <a:latin typeface="Source Sans Pro" charset="0"/>
                <a:ea typeface="Source Sans Pro" charset="0"/>
                <a:cs typeface="Source Sans Pro" charset="0"/>
              </a:rPr>
              <a:t>	</a:t>
            </a:r>
          </a:p>
          <a:p>
            <a:endParaRPr lang="en-US" altLang="en-US" sz="2500" dirty="0">
              <a:solidFill>
                <a:schemeClr val="tx1"/>
              </a:solidFill>
              <a:latin typeface="Source Sans Pro" charset="0"/>
              <a:ea typeface="Source Sans Pro" charset="0"/>
              <a:cs typeface="Source Sans Pro" charset="0"/>
            </a:endParaRPr>
          </a:p>
        </p:txBody>
      </p:sp>
      <p:sp>
        <p:nvSpPr>
          <p:cNvPr id="5" name="Rectangle 4"/>
          <p:cNvSpPr>
            <a:spLocks noChangeArrowheads="1"/>
          </p:cNvSpPr>
          <p:nvPr/>
        </p:nvSpPr>
        <p:spPr bwMode="auto">
          <a:xfrm>
            <a:off x="820149" y="1186927"/>
            <a:ext cx="3449256" cy="10623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64290" tIns="32145" rIns="64290" bIns="32145">
            <a:spAutoFit/>
          </a:bodyPr>
          <a:lstStyle>
            <a:lvl1pPr>
              <a:defRPr sz="4200">
                <a:solidFill>
                  <a:srgbClr val="000000"/>
                </a:solidFill>
                <a:latin typeface="Gill Sans"/>
                <a:ea typeface="ヒラギノ角ゴ ProN W3"/>
                <a:cs typeface="ヒラギノ角ゴ ProN W3"/>
                <a:sym typeface="Gill Sans"/>
              </a:defRPr>
            </a:lvl1pPr>
            <a:lvl2pPr marL="742950" indent="-285750">
              <a:defRPr sz="4200">
                <a:solidFill>
                  <a:srgbClr val="000000"/>
                </a:solidFill>
                <a:latin typeface="Gill Sans"/>
                <a:ea typeface="ヒラギノ角ゴ ProN W3"/>
                <a:cs typeface="ヒラギノ角ゴ ProN W3"/>
                <a:sym typeface="Gill Sans"/>
              </a:defRPr>
            </a:lvl2pPr>
            <a:lvl3pPr marL="1143000" indent="-228600">
              <a:defRPr sz="4200">
                <a:solidFill>
                  <a:srgbClr val="000000"/>
                </a:solidFill>
                <a:latin typeface="Gill Sans"/>
                <a:ea typeface="ヒラギノ角ゴ ProN W3"/>
                <a:cs typeface="ヒラギノ角ゴ ProN W3"/>
                <a:sym typeface="Gill Sans"/>
              </a:defRPr>
            </a:lvl3pPr>
            <a:lvl4pPr marL="1600200" indent="-228600">
              <a:defRPr sz="4200">
                <a:solidFill>
                  <a:srgbClr val="000000"/>
                </a:solidFill>
                <a:latin typeface="Gill Sans"/>
                <a:ea typeface="ヒラギノ角ゴ ProN W3"/>
                <a:cs typeface="ヒラギノ角ゴ ProN W3"/>
                <a:sym typeface="Gill Sans"/>
              </a:defRPr>
            </a:lvl4pPr>
            <a:lvl5pPr marL="2057400" indent="-228600">
              <a:defRPr sz="4200">
                <a:solidFill>
                  <a:srgbClr val="000000"/>
                </a:solidFill>
                <a:latin typeface="Gill Sans"/>
                <a:ea typeface="ヒラギノ角ゴ ProN W3"/>
                <a:cs typeface="ヒラギノ角ゴ ProN W3"/>
                <a:sym typeface="Gill Sans"/>
              </a:defRPr>
            </a:lvl5pPr>
            <a:lvl6pPr marL="25146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6pPr>
            <a:lvl7pPr marL="29718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7pPr>
            <a:lvl8pPr marL="34290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8pPr>
            <a:lvl9pPr marL="3886200" indent="-228600" eaLnBrk="0" fontAlgn="base" hangingPunct="0">
              <a:spcBef>
                <a:spcPct val="0"/>
              </a:spcBef>
              <a:spcAft>
                <a:spcPct val="0"/>
              </a:spcAft>
              <a:defRPr sz="4200">
                <a:solidFill>
                  <a:srgbClr val="000000"/>
                </a:solidFill>
                <a:latin typeface="Gill Sans"/>
                <a:ea typeface="ヒラギノ角ゴ ProN W3"/>
                <a:cs typeface="ヒラギノ角ゴ ProN W3"/>
                <a:sym typeface="Gill Sans"/>
              </a:defRPr>
            </a:lvl9pPr>
          </a:lstStyle>
          <a:p>
            <a:pPr>
              <a:lnSpc>
                <a:spcPct val="80000"/>
              </a:lnSpc>
            </a:pPr>
            <a:r>
              <a:rPr lang="en-US" sz="4000" b="1" dirty="0">
                <a:solidFill>
                  <a:schemeClr val="bg2"/>
                </a:solidFill>
                <a:latin typeface="Gilroy ExtraBold" charset="0"/>
                <a:ea typeface="Gilroy ExtraBold" charset="0"/>
                <a:cs typeface="Gilroy ExtraBold" charset="0"/>
              </a:rPr>
              <a:t>Our learning journey</a:t>
            </a:r>
          </a:p>
        </p:txBody>
      </p:sp>
      <p:pic>
        <p:nvPicPr>
          <p:cNvPr id="6" name="Picture 5"/>
          <p:cNvPicPr>
            <a:picLocks noChangeAspect="1"/>
          </p:cNvPicPr>
          <p:nvPr/>
        </p:nvPicPr>
        <p:blipFill>
          <a:blip r:embed="rId3">
            <a:alphaModFix amt="20000"/>
            <a:extLst>
              <a:ext uri="{28A0092B-C50C-407E-A947-70E740481C1C}">
                <a14:useLocalDpi xmlns:a14="http://schemas.microsoft.com/office/drawing/2010/main" val="0"/>
              </a:ext>
            </a:extLst>
          </a:blip>
          <a:stretch>
            <a:fillRect/>
          </a:stretch>
        </p:blipFill>
        <p:spPr>
          <a:xfrm>
            <a:off x="11362943" y="6417000"/>
            <a:ext cx="653211" cy="253431"/>
          </a:xfrm>
          <a:prstGeom prst="rect">
            <a:avLst/>
          </a:prstGeom>
        </p:spPr>
      </p:pic>
    </p:spTree>
    <p:extLst>
      <p:ext uri="{BB962C8B-B14F-4D97-AF65-F5344CB8AC3E}">
        <p14:creationId xmlns:p14="http://schemas.microsoft.com/office/powerpoint/2010/main" val="2717247088"/>
      </p:ext>
    </p:extLst>
  </p:cSld>
  <p:clrMapOvr>
    <a:masterClrMapping/>
  </p:clrMapOvr>
</p:sld>
</file>

<file path=ppt/theme/theme1.xml><?xml version="1.0" encoding="utf-8"?>
<a:theme xmlns:a="http://schemas.openxmlformats.org/drawingml/2006/main" name="Office Theme">
  <a:themeElements>
    <a:clrScheme name="OFA - Standard">
      <a:dk1>
        <a:srgbClr val="3B444D"/>
      </a:dk1>
      <a:lt1>
        <a:srgbClr val="FFFFFF"/>
      </a:lt1>
      <a:dk2>
        <a:srgbClr val="00B3DC"/>
      </a:dk2>
      <a:lt2>
        <a:srgbClr val="C6D0D7"/>
      </a:lt2>
      <a:accent1>
        <a:srgbClr val="EE2F4B"/>
      </a:accent1>
      <a:accent2>
        <a:srgbClr val="F6DC31"/>
      </a:accent2>
      <a:accent3>
        <a:srgbClr val="233031"/>
      </a:accent3>
      <a:accent4>
        <a:srgbClr val="00B3DC"/>
      </a:accent4>
      <a:accent5>
        <a:srgbClr val="75D7E3"/>
      </a:accent5>
      <a:accent6>
        <a:srgbClr val="ADDD47"/>
      </a:accent6>
      <a:hlink>
        <a:srgbClr val="00B3DC"/>
      </a:hlink>
      <a:folHlink>
        <a:srgbClr val="00B3D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10232</TotalTime>
  <Words>1548</Words>
  <Application>Microsoft Macintosh PowerPoint</Application>
  <PresentationFormat>Widescreen</PresentationFormat>
  <Paragraphs>409</Paragraphs>
  <Slides>42</Slides>
  <Notes>42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42</vt:i4>
      </vt:variant>
    </vt:vector>
  </HeadingPairs>
  <TitlesOfParts>
    <vt:vector size="49" baseType="lpstr">
      <vt:lpstr>Arial</vt:lpstr>
      <vt:lpstr>Calibri</vt:lpstr>
      <vt:lpstr>Gill Sans</vt:lpstr>
      <vt:lpstr>Gilroy ExtraBold</vt:lpstr>
      <vt:lpstr>Open Sans</vt:lpstr>
      <vt:lpstr>Source Sans 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249</cp:revision>
  <dcterms:modified xsi:type="dcterms:W3CDTF">2019-03-03T00:30:39Z</dcterms:modified>
</cp:coreProperties>
</file>