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2"/>
  </p:notesMasterIdLst>
  <p:handoutMasterIdLst>
    <p:handoutMasterId r:id="rId53"/>
  </p:handoutMasterIdLst>
  <p:sldIdLst>
    <p:sldId id="784" r:id="rId2"/>
    <p:sldId id="785" r:id="rId3"/>
    <p:sldId id="842" r:id="rId4"/>
    <p:sldId id="717" r:id="rId5"/>
    <p:sldId id="794" r:id="rId6"/>
    <p:sldId id="795" r:id="rId7"/>
    <p:sldId id="843" r:id="rId8"/>
    <p:sldId id="796" r:id="rId9"/>
    <p:sldId id="787" r:id="rId10"/>
    <p:sldId id="846" r:id="rId11"/>
    <p:sldId id="797" r:id="rId12"/>
    <p:sldId id="844" r:id="rId13"/>
    <p:sldId id="845" r:id="rId14"/>
    <p:sldId id="792" r:id="rId15"/>
    <p:sldId id="850" r:id="rId16"/>
    <p:sldId id="777" r:id="rId17"/>
    <p:sldId id="852" r:id="rId18"/>
    <p:sldId id="848" r:id="rId19"/>
    <p:sldId id="849" r:id="rId20"/>
    <p:sldId id="805" r:id="rId21"/>
    <p:sldId id="853" r:id="rId22"/>
    <p:sldId id="854" r:id="rId23"/>
    <p:sldId id="855" r:id="rId24"/>
    <p:sldId id="856" r:id="rId25"/>
    <p:sldId id="857" r:id="rId26"/>
    <p:sldId id="858" r:id="rId27"/>
    <p:sldId id="862" r:id="rId28"/>
    <p:sldId id="859" r:id="rId29"/>
    <p:sldId id="863" r:id="rId30"/>
    <p:sldId id="860" r:id="rId31"/>
    <p:sldId id="864" r:id="rId32"/>
    <p:sldId id="861" r:id="rId33"/>
    <p:sldId id="865" r:id="rId34"/>
    <p:sldId id="867" r:id="rId35"/>
    <p:sldId id="866" r:id="rId36"/>
    <p:sldId id="876" r:id="rId37"/>
    <p:sldId id="868" r:id="rId38"/>
    <p:sldId id="869" r:id="rId39"/>
    <p:sldId id="870" r:id="rId40"/>
    <p:sldId id="871" r:id="rId41"/>
    <p:sldId id="875" r:id="rId42"/>
    <p:sldId id="872" r:id="rId43"/>
    <p:sldId id="831" r:id="rId44"/>
    <p:sldId id="873" r:id="rId45"/>
    <p:sldId id="879" r:id="rId46"/>
    <p:sldId id="802" r:id="rId47"/>
    <p:sldId id="877" r:id="rId48"/>
    <p:sldId id="878" r:id="rId49"/>
    <p:sldId id="847" r:id="rId50"/>
    <p:sldId id="837" r:id="rId51"/>
  </p:sldIdLst>
  <p:sldSz cx="13004800" cy="9753600"/>
  <p:notesSz cx="6858000" cy="9144000"/>
  <p:defaultText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ironalcantara" initials="a"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B3838"/>
    <a:srgbClr val="B1AEAE"/>
    <a:srgbClr val="ED5340"/>
    <a:srgbClr val="56565A"/>
    <a:srgbClr val="FFFFFF"/>
    <a:srgbClr val="D9D9D9"/>
    <a:srgbClr val="767171"/>
    <a:srgbClr val="585C60"/>
    <a:srgbClr val="5357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29" autoAdjust="0"/>
    <p:restoredTop sz="95175" autoAdjust="0"/>
  </p:normalViewPr>
  <p:slideViewPr>
    <p:cSldViewPr snapToGrid="0">
      <p:cViewPr varScale="1">
        <p:scale>
          <a:sx n="76" d="100"/>
          <a:sy n="76" d="100"/>
        </p:scale>
        <p:origin x="320" y="200"/>
      </p:cViewPr>
      <p:guideLst>
        <p:guide orient="horz" pos="3072"/>
        <p:guide pos="4096"/>
      </p:guideLst>
    </p:cSldViewPr>
  </p:slideViewPr>
  <p:outlineViewPr>
    <p:cViewPr>
      <p:scale>
        <a:sx n="33" d="100"/>
        <a:sy n="33" d="100"/>
      </p:scale>
      <p:origin x="0" y="0"/>
    </p:cViewPr>
  </p:outlineViewPr>
  <p:notesTextViewPr>
    <p:cViewPr>
      <p:scale>
        <a:sx n="3" d="2"/>
        <a:sy n="3" d="2"/>
      </p:scale>
      <p:origin x="0" y="-41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885F0C-5DEA-4728-8592-C91972CEE311}" type="datetimeFigureOut">
              <a:rPr lang="en-US" smtClean="0"/>
              <a:t>2/28/19</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95A6C6-C12F-42A3-9316-E2EB2B2DB527}" type="slidenum">
              <a:rPr lang="en-US" smtClean="0"/>
              <a:t>‹#›</a:t>
            </a:fld>
            <a:endParaRPr lang="en-US" dirty="0"/>
          </a:p>
        </p:txBody>
      </p:sp>
    </p:spTree>
    <p:extLst>
      <p:ext uri="{BB962C8B-B14F-4D97-AF65-F5344CB8AC3E}">
        <p14:creationId xmlns:p14="http://schemas.microsoft.com/office/powerpoint/2010/main" val="4081858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136291-A6DC-4AD0-90CD-33D1F1DFFC6E}" type="datetimeFigureOut">
              <a:rPr lang="en-US" smtClean="0"/>
              <a:t>2/28/19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E3C1EA-D8F4-4B85-8B01-A01110AD5AFE}" type="slidenum">
              <a:rPr lang="en-US" smtClean="0"/>
              <a:t>‹#›</a:t>
            </a:fld>
            <a:endParaRPr lang="en-US" dirty="0"/>
          </a:p>
        </p:txBody>
      </p:sp>
    </p:spTree>
    <p:extLst>
      <p:ext uri="{BB962C8B-B14F-4D97-AF65-F5344CB8AC3E}">
        <p14:creationId xmlns:p14="http://schemas.microsoft.com/office/powerpoint/2010/main" val="1175097750"/>
      </p:ext>
    </p:extLst>
  </p:cSld>
  <p:clrMap bg1="lt1" tx1="dk1" bg2="lt2" tx2="dk2" accent1="accent1" accent2="accent2" accent3="accent3" accent4="accent4" accent5="accent5" accent6="accent6" hlink="hlink" folHlink="folHlink"/>
  <p:notesStyle>
    <a:lvl1pPr marL="0" algn="l" defTabSz="1300460" rtl="0" eaLnBrk="1" latinLnBrk="0" hangingPunct="1">
      <a:defRPr sz="1707" kern="1200">
        <a:solidFill>
          <a:schemeClr val="tx1"/>
        </a:solidFill>
        <a:latin typeface="+mn-lt"/>
        <a:ea typeface="+mn-ea"/>
        <a:cs typeface="+mn-cs"/>
      </a:defRPr>
    </a:lvl1pPr>
    <a:lvl2pPr marL="650230" algn="l" defTabSz="1300460" rtl="0" eaLnBrk="1" latinLnBrk="0" hangingPunct="1">
      <a:defRPr sz="1707" kern="1200">
        <a:solidFill>
          <a:schemeClr val="tx1"/>
        </a:solidFill>
        <a:latin typeface="+mn-lt"/>
        <a:ea typeface="+mn-ea"/>
        <a:cs typeface="+mn-cs"/>
      </a:defRPr>
    </a:lvl2pPr>
    <a:lvl3pPr marL="1300460" algn="l" defTabSz="1300460" rtl="0" eaLnBrk="1" latinLnBrk="0" hangingPunct="1">
      <a:defRPr sz="1707" kern="1200">
        <a:solidFill>
          <a:schemeClr val="tx1"/>
        </a:solidFill>
        <a:latin typeface="+mn-lt"/>
        <a:ea typeface="+mn-ea"/>
        <a:cs typeface="+mn-cs"/>
      </a:defRPr>
    </a:lvl3pPr>
    <a:lvl4pPr marL="1950690" algn="l" defTabSz="1300460" rtl="0" eaLnBrk="1" latinLnBrk="0" hangingPunct="1">
      <a:defRPr sz="1707" kern="1200">
        <a:solidFill>
          <a:schemeClr val="tx1"/>
        </a:solidFill>
        <a:latin typeface="+mn-lt"/>
        <a:ea typeface="+mn-ea"/>
        <a:cs typeface="+mn-cs"/>
      </a:defRPr>
    </a:lvl4pPr>
    <a:lvl5pPr marL="2600919" algn="l" defTabSz="1300460" rtl="0" eaLnBrk="1" latinLnBrk="0" hangingPunct="1">
      <a:defRPr sz="1707" kern="1200">
        <a:solidFill>
          <a:schemeClr val="tx1"/>
        </a:solidFill>
        <a:latin typeface="+mn-lt"/>
        <a:ea typeface="+mn-ea"/>
        <a:cs typeface="+mn-cs"/>
      </a:defRPr>
    </a:lvl5pPr>
    <a:lvl6pPr marL="3251149" algn="l" defTabSz="1300460" rtl="0" eaLnBrk="1" latinLnBrk="0" hangingPunct="1">
      <a:defRPr sz="1707" kern="1200">
        <a:solidFill>
          <a:schemeClr val="tx1"/>
        </a:solidFill>
        <a:latin typeface="+mn-lt"/>
        <a:ea typeface="+mn-ea"/>
        <a:cs typeface="+mn-cs"/>
      </a:defRPr>
    </a:lvl6pPr>
    <a:lvl7pPr marL="3901379" algn="l" defTabSz="1300460" rtl="0" eaLnBrk="1" latinLnBrk="0" hangingPunct="1">
      <a:defRPr sz="1707" kern="1200">
        <a:solidFill>
          <a:schemeClr val="tx1"/>
        </a:solidFill>
        <a:latin typeface="+mn-lt"/>
        <a:ea typeface="+mn-ea"/>
        <a:cs typeface="+mn-cs"/>
      </a:defRPr>
    </a:lvl7pPr>
    <a:lvl8pPr marL="4551609" algn="l" defTabSz="1300460" rtl="0" eaLnBrk="1" latinLnBrk="0" hangingPunct="1">
      <a:defRPr sz="1707" kern="1200">
        <a:solidFill>
          <a:schemeClr val="tx1"/>
        </a:solidFill>
        <a:latin typeface="+mn-lt"/>
        <a:ea typeface="+mn-ea"/>
        <a:cs typeface="+mn-cs"/>
      </a:defRPr>
    </a:lvl8pPr>
    <a:lvl9pPr marL="5201839" algn="l" defTabSz="1300460" rtl="0" eaLnBrk="1" latinLnBrk="0" hangingPunct="1">
      <a:defRPr sz="170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lang="en-US" dirty="0"/>
              <a:t>This work is licensed under the Creative Commons Attribution-</a:t>
            </a:r>
            <a:r>
              <a:rPr lang="en-US" dirty="0" err="1"/>
              <a:t>NonCommercial</a:t>
            </a:r>
            <a:r>
              <a:rPr lang="en-US" dirty="0"/>
              <a:t> 4.0 International License. To view a copy of this license, visit http://</a:t>
            </a:r>
            <a:r>
              <a:rPr lang="en-US" dirty="0" err="1"/>
              <a:t>creativecommons.org</a:t>
            </a:r>
            <a:r>
              <a:rPr lang="en-US" dirty="0"/>
              <a:t>/licenses/by-</a:t>
            </a:r>
            <a:r>
              <a:rPr lang="en-US" dirty="0" err="1"/>
              <a:t>nc</a:t>
            </a:r>
            <a:r>
              <a:rPr lang="en-US"/>
              <a:t>/4.0/ or send a letter to Creative Commons, PO Box 1866, Mountain View, CA 94042, USA</a:t>
            </a:r>
            <a:endParaRPr lang="en-US" sz="1800" b="0" i="0" u="none" strike="noStrike" cap="none">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1</a:t>
            </a:fld>
            <a:endParaRPr lang="en-US"/>
          </a:p>
        </p:txBody>
      </p:sp>
    </p:spTree>
    <p:extLst>
      <p:ext uri="{BB962C8B-B14F-4D97-AF65-F5344CB8AC3E}">
        <p14:creationId xmlns:p14="http://schemas.microsoft.com/office/powerpoint/2010/main" val="2041188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F1E3C1EA-D8F4-4B85-8B01-A01110AD5AFE}" type="slidenum">
              <a:rPr lang="en-US" smtClean="0"/>
              <a:t>13</a:t>
            </a:fld>
            <a:endParaRPr lang="en-US"/>
          </a:p>
        </p:txBody>
      </p:sp>
    </p:spTree>
    <p:extLst>
      <p:ext uri="{BB962C8B-B14F-4D97-AF65-F5344CB8AC3E}">
        <p14:creationId xmlns:p14="http://schemas.microsoft.com/office/powerpoint/2010/main" val="407543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F1E3C1EA-D8F4-4B85-8B01-A01110AD5AFE}" type="slidenum">
              <a:rPr lang="en-US" smtClean="0"/>
              <a:t>14</a:t>
            </a:fld>
            <a:endParaRPr lang="en-US" dirty="0"/>
          </a:p>
        </p:txBody>
      </p:sp>
    </p:spTree>
    <p:extLst>
      <p:ext uri="{BB962C8B-B14F-4D97-AF65-F5344CB8AC3E}">
        <p14:creationId xmlns:p14="http://schemas.microsoft.com/office/powerpoint/2010/main" val="1245670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F1E3C1EA-D8F4-4B85-8B01-A01110AD5AFE}" type="slidenum">
              <a:rPr lang="en-US" smtClean="0"/>
              <a:t>15</a:t>
            </a:fld>
            <a:endParaRPr lang="en-US" dirty="0"/>
          </a:p>
        </p:txBody>
      </p:sp>
    </p:spTree>
    <p:extLst>
      <p:ext uri="{BB962C8B-B14F-4D97-AF65-F5344CB8AC3E}">
        <p14:creationId xmlns:p14="http://schemas.microsoft.com/office/powerpoint/2010/main" val="2464691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None/>
            </a:pPr>
            <a:r>
              <a:rPr lang="en-US" altLang="ko-KR" sz="1100" dirty="0"/>
              <a:t>As Ashley said last week, the experience– the combination of psychological</a:t>
            </a:r>
            <a:r>
              <a:rPr lang="en-US" altLang="ko-KR" sz="1100" baseline="0" dirty="0"/>
              <a:t> and behavioral learning– is where adults learn</a:t>
            </a:r>
            <a:endParaRPr lang="en-US" altLang="ko-KR" sz="1100"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300">
                <a:solidFill>
                  <a:srgbClr val="000000"/>
                </a:solidFill>
                <a:latin typeface="Gill Sans" charset="0"/>
                <a:ea typeface="ヒラギノ角ゴ ProN W3" charset="-128"/>
                <a:sym typeface="Gill Sans" charset="0"/>
              </a:defRPr>
            </a:lvl1pPr>
            <a:lvl2pPr marL="757066" indent="-291179" eaLnBrk="0" hangingPunct="0">
              <a:defRPr sz="4300">
                <a:solidFill>
                  <a:srgbClr val="000000"/>
                </a:solidFill>
                <a:latin typeface="Gill Sans" charset="0"/>
                <a:ea typeface="ヒラギノ角ゴ ProN W3" charset="-128"/>
                <a:sym typeface="Gill Sans" charset="0"/>
              </a:defRPr>
            </a:lvl2pPr>
            <a:lvl3pPr marL="1164717" indent="-232943" eaLnBrk="0" hangingPunct="0">
              <a:defRPr sz="4300">
                <a:solidFill>
                  <a:srgbClr val="000000"/>
                </a:solidFill>
                <a:latin typeface="Gill Sans" charset="0"/>
                <a:ea typeface="ヒラギノ角ゴ ProN W3" charset="-128"/>
                <a:sym typeface="Gill Sans" charset="0"/>
              </a:defRPr>
            </a:lvl3pPr>
            <a:lvl4pPr marL="1630604" indent="-232943" eaLnBrk="0" hangingPunct="0">
              <a:defRPr sz="4300">
                <a:solidFill>
                  <a:srgbClr val="000000"/>
                </a:solidFill>
                <a:latin typeface="Gill Sans" charset="0"/>
                <a:ea typeface="ヒラギノ角ゴ ProN W3" charset="-128"/>
                <a:sym typeface="Gill Sans" charset="0"/>
              </a:defRPr>
            </a:lvl4pPr>
            <a:lvl5pPr marL="2096491" indent="-232943" eaLnBrk="0" hangingPunct="0">
              <a:defRPr sz="4300">
                <a:solidFill>
                  <a:srgbClr val="000000"/>
                </a:solidFill>
                <a:latin typeface="Gill Sans" charset="0"/>
                <a:ea typeface="ヒラギノ角ゴ ProN W3" charset="-128"/>
                <a:sym typeface="Gill Sans" charset="0"/>
              </a:defRPr>
            </a:lvl5pPr>
            <a:lvl6pPr marL="2562377"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3028264"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94151"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960038"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eaLnBrk="1" hangingPunct="1"/>
            <a:fld id="{7FD8E92C-7D2E-4CDE-A1CA-EE1E1A1FA9A6}" type="slidenum">
              <a:rPr lang="en-US" altLang="ko-KR" sz="1200">
                <a:solidFill>
                  <a:srgbClr val="FFFFFF"/>
                </a:solidFill>
                <a:ea typeface="MS PGothic" panose="020B0600070205080204" pitchFamily="34" charset="-128"/>
              </a:rPr>
              <a:pPr eaLnBrk="1" hangingPunct="1"/>
              <a:t>16</a:t>
            </a:fld>
            <a:endParaRPr lang="en-US" altLang="ko-KR" sz="1200" dirty="0">
              <a:solidFill>
                <a:srgbClr val="FFFFFF"/>
              </a:solidFill>
              <a:ea typeface="MS PGothic" panose="020B0600070205080204" pitchFamily="34" charset="-128"/>
            </a:endParaRPr>
          </a:p>
        </p:txBody>
      </p:sp>
    </p:spTree>
    <p:extLst>
      <p:ext uri="{BB962C8B-B14F-4D97-AF65-F5344CB8AC3E}">
        <p14:creationId xmlns:p14="http://schemas.microsoft.com/office/powerpoint/2010/main" val="118594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AQ</a:t>
            </a:r>
          </a:p>
        </p:txBody>
      </p:sp>
      <p:sp>
        <p:nvSpPr>
          <p:cNvPr id="4" name="Slide Number Placeholder 3"/>
          <p:cNvSpPr>
            <a:spLocks noGrp="1"/>
          </p:cNvSpPr>
          <p:nvPr>
            <p:ph type="sldNum" sz="quarter" idx="10"/>
          </p:nvPr>
        </p:nvSpPr>
        <p:spPr/>
        <p:txBody>
          <a:bodyPr/>
          <a:lstStyle/>
          <a:p>
            <a:fld id="{F1E3C1EA-D8F4-4B85-8B01-A01110AD5AFE}" type="slidenum">
              <a:rPr lang="en-US" smtClean="0"/>
              <a:t>17</a:t>
            </a:fld>
            <a:endParaRPr lang="en-US" dirty="0"/>
          </a:p>
        </p:txBody>
      </p:sp>
    </p:spTree>
    <p:extLst>
      <p:ext uri="{BB962C8B-B14F-4D97-AF65-F5344CB8AC3E}">
        <p14:creationId xmlns:p14="http://schemas.microsoft.com/office/powerpoint/2010/main" val="2346676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sz="1707" b="0" i="0" u="none" strike="noStrike" kern="1200" baseline="0" dirty="0">
                <a:solidFill>
                  <a:schemeClr val="tx1"/>
                </a:solidFill>
                <a:effectLst/>
                <a:latin typeface="+mn-lt"/>
                <a:ea typeface="+mn-ea"/>
                <a:cs typeface="+mn-cs"/>
              </a:rPr>
              <a:t>Psychological– I can read all about how to hit a baseball, watch tape on how to hit a baseball, but won’t know how to actually do it until I take some swings</a:t>
            </a:r>
          </a:p>
          <a:p>
            <a:pPr marL="0" marR="0" indent="0" algn="l" defTabSz="1300460" rtl="0" eaLnBrk="1" fontAlgn="auto" latinLnBrk="0" hangingPunct="1">
              <a:lnSpc>
                <a:spcPct val="100000"/>
              </a:lnSpc>
              <a:spcBef>
                <a:spcPts val="0"/>
              </a:spcBef>
              <a:spcAft>
                <a:spcPts val="0"/>
              </a:spcAft>
              <a:buClrTx/>
              <a:buSzTx/>
              <a:buFontTx/>
              <a:buNone/>
              <a:tabLst/>
              <a:defRPr/>
            </a:pPr>
            <a:r>
              <a:rPr lang="en-US" sz="1707" b="0" i="0" u="none" strike="noStrike" kern="1200" baseline="0" dirty="0">
                <a:solidFill>
                  <a:schemeClr val="tx1"/>
                </a:solidFill>
                <a:effectLst/>
                <a:latin typeface="+mn-lt"/>
                <a:ea typeface="+mn-ea"/>
                <a:cs typeface="+mn-cs"/>
              </a:rPr>
              <a:t>Behavioral– I can step into the batters box and try to hit the ball, but I won’t know which pitches to expect, how to be a strategic hitter, </a:t>
            </a:r>
            <a:r>
              <a:rPr lang="en-US" sz="1707" b="0" i="0" u="none" strike="noStrike" kern="1200" baseline="0" dirty="0" err="1">
                <a:solidFill>
                  <a:schemeClr val="tx1"/>
                </a:solidFill>
                <a:effectLst/>
                <a:latin typeface="+mn-lt"/>
                <a:ea typeface="+mn-ea"/>
                <a:cs typeface="+mn-cs"/>
              </a:rPr>
              <a:t>etc</a:t>
            </a:r>
            <a:endParaRPr lang="en-US" sz="1707" b="0" i="0" u="none" strike="noStrike" kern="1200" baseline="0" dirty="0">
              <a:solidFill>
                <a:schemeClr val="tx1"/>
              </a:solidFill>
              <a:effectLst/>
              <a:latin typeface="+mn-lt"/>
              <a:ea typeface="+mn-ea"/>
              <a:cs typeface="+mn-cs"/>
            </a:endParaRPr>
          </a:p>
          <a:p>
            <a:pPr marL="0" marR="0" indent="0" algn="l" defTabSz="1300460" rtl="0" eaLnBrk="1" fontAlgn="auto" latinLnBrk="0" hangingPunct="1">
              <a:lnSpc>
                <a:spcPct val="100000"/>
              </a:lnSpc>
              <a:spcBef>
                <a:spcPts val="0"/>
              </a:spcBef>
              <a:spcAft>
                <a:spcPts val="0"/>
              </a:spcAft>
              <a:buClrTx/>
              <a:buSzTx/>
              <a:buFontTx/>
              <a:buNone/>
              <a:tabLst/>
              <a:defRPr/>
            </a:pPr>
            <a:r>
              <a:rPr lang="en-US" sz="1707" b="0" i="0" u="none" strike="noStrike" kern="1200" baseline="0" dirty="0">
                <a:solidFill>
                  <a:schemeClr val="tx1"/>
                </a:solidFill>
                <a:effectLst/>
                <a:latin typeface="+mn-lt"/>
                <a:ea typeface="+mn-ea"/>
                <a:cs typeface="+mn-cs"/>
              </a:rPr>
              <a:t>I need to practice both to be an effective hitter</a:t>
            </a:r>
          </a:p>
        </p:txBody>
      </p:sp>
      <p:sp>
        <p:nvSpPr>
          <p:cNvPr id="4" name="Slide Number Placeholder 3"/>
          <p:cNvSpPr>
            <a:spLocks noGrp="1"/>
          </p:cNvSpPr>
          <p:nvPr>
            <p:ph type="sldNum" sz="quarter" idx="10"/>
          </p:nvPr>
        </p:nvSpPr>
        <p:spPr/>
        <p:txBody>
          <a:bodyPr/>
          <a:lstStyle/>
          <a:p>
            <a:fld id="{F1E3C1EA-D8F4-4B85-8B01-A01110AD5AFE}" type="slidenum">
              <a:rPr lang="en-US" smtClean="0"/>
              <a:t>20</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F1E3C1EA-D8F4-4B85-8B01-A01110AD5AFE}" type="slidenum">
              <a:rPr lang="en-US" smtClean="0"/>
              <a:t>21</a:t>
            </a:fld>
            <a:endParaRPr lang="en-US" dirty="0"/>
          </a:p>
        </p:txBody>
      </p:sp>
    </p:spTree>
    <p:extLst>
      <p:ext uri="{BB962C8B-B14F-4D97-AF65-F5344CB8AC3E}">
        <p14:creationId xmlns:p14="http://schemas.microsoft.com/office/powerpoint/2010/main" val="2464691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34</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F1E3C1EA-D8F4-4B85-8B01-A01110AD5AFE}" type="slidenum">
              <a:rPr lang="en-US" smtClean="0"/>
              <a:t>35</a:t>
            </a:fld>
            <a:endParaRPr lang="en-US" dirty="0"/>
          </a:p>
        </p:txBody>
      </p:sp>
    </p:spTree>
    <p:extLst>
      <p:ext uri="{BB962C8B-B14F-4D97-AF65-F5344CB8AC3E}">
        <p14:creationId xmlns:p14="http://schemas.microsoft.com/office/powerpoint/2010/main" val="2464691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None/>
            </a:pPr>
            <a:r>
              <a:rPr lang="en-US" altLang="ko-KR" sz="1100" dirty="0"/>
              <a:t>As Ashley said last week, the experience– the combination of psychological</a:t>
            </a:r>
            <a:r>
              <a:rPr lang="en-US" altLang="ko-KR" sz="1100" baseline="0" dirty="0"/>
              <a:t> and behavioral learning– is where adults learn</a:t>
            </a:r>
            <a:endParaRPr lang="en-US" altLang="ko-KR" sz="1100"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300">
                <a:solidFill>
                  <a:srgbClr val="000000"/>
                </a:solidFill>
                <a:latin typeface="Gill Sans" charset="0"/>
                <a:ea typeface="ヒラギノ角ゴ ProN W3" charset="-128"/>
                <a:sym typeface="Gill Sans" charset="0"/>
              </a:defRPr>
            </a:lvl1pPr>
            <a:lvl2pPr marL="757066" indent="-291179" eaLnBrk="0" hangingPunct="0">
              <a:defRPr sz="4300">
                <a:solidFill>
                  <a:srgbClr val="000000"/>
                </a:solidFill>
                <a:latin typeface="Gill Sans" charset="0"/>
                <a:ea typeface="ヒラギノ角ゴ ProN W3" charset="-128"/>
                <a:sym typeface="Gill Sans" charset="0"/>
              </a:defRPr>
            </a:lvl2pPr>
            <a:lvl3pPr marL="1164717" indent="-232943" eaLnBrk="0" hangingPunct="0">
              <a:defRPr sz="4300">
                <a:solidFill>
                  <a:srgbClr val="000000"/>
                </a:solidFill>
                <a:latin typeface="Gill Sans" charset="0"/>
                <a:ea typeface="ヒラギノ角ゴ ProN W3" charset="-128"/>
                <a:sym typeface="Gill Sans" charset="0"/>
              </a:defRPr>
            </a:lvl3pPr>
            <a:lvl4pPr marL="1630604" indent="-232943" eaLnBrk="0" hangingPunct="0">
              <a:defRPr sz="4300">
                <a:solidFill>
                  <a:srgbClr val="000000"/>
                </a:solidFill>
                <a:latin typeface="Gill Sans" charset="0"/>
                <a:ea typeface="ヒラギノ角ゴ ProN W3" charset="-128"/>
                <a:sym typeface="Gill Sans" charset="0"/>
              </a:defRPr>
            </a:lvl4pPr>
            <a:lvl5pPr marL="2096491" indent="-232943" eaLnBrk="0" hangingPunct="0">
              <a:defRPr sz="4300">
                <a:solidFill>
                  <a:srgbClr val="000000"/>
                </a:solidFill>
                <a:latin typeface="Gill Sans" charset="0"/>
                <a:ea typeface="ヒラギノ角ゴ ProN W3" charset="-128"/>
                <a:sym typeface="Gill Sans" charset="0"/>
              </a:defRPr>
            </a:lvl5pPr>
            <a:lvl6pPr marL="2562377"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3028264"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94151"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960038"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eaLnBrk="1" hangingPunct="1"/>
            <a:fld id="{7FD8E92C-7D2E-4CDE-A1CA-EE1E1A1FA9A6}" type="slidenum">
              <a:rPr lang="en-US" altLang="ko-KR" sz="1200">
                <a:solidFill>
                  <a:srgbClr val="FFFFFF"/>
                </a:solidFill>
                <a:ea typeface="MS PGothic" panose="020B0600070205080204" pitchFamily="34" charset="-128"/>
              </a:rPr>
              <a:pPr eaLnBrk="1" hangingPunct="1"/>
              <a:t>36</a:t>
            </a:fld>
            <a:endParaRPr lang="en-US" altLang="ko-KR" sz="1200" dirty="0">
              <a:solidFill>
                <a:srgbClr val="FFFFFF"/>
              </a:solidFill>
              <a:ea typeface="MS PGothic" panose="020B0600070205080204" pitchFamily="34" charset="-128"/>
            </a:endParaRPr>
          </a:p>
        </p:txBody>
      </p:sp>
    </p:spTree>
    <p:extLst>
      <p:ext uri="{BB962C8B-B14F-4D97-AF65-F5344CB8AC3E}">
        <p14:creationId xmlns:p14="http://schemas.microsoft.com/office/powerpoint/2010/main" val="118594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a:t>00:01</a:t>
            </a:r>
            <a:r>
              <a:rPr lang="en-US" b="1" baseline="0" dirty="0"/>
              <a:t> – 00:03 [2 min] – </a:t>
            </a:r>
            <a:r>
              <a:rPr lang="en-US" b="1" baseline="0" dirty="0" err="1"/>
              <a:t>Aquiles</a:t>
            </a:r>
            <a:endParaRPr lang="en-US" b="1" baseline="0" dirty="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a:p>
          <a:p>
            <a:pPr marL="285750" indent="-285750">
              <a:buFont typeface="Arial" panose="020B0604020202020204" pitchFamily="34" charset="0"/>
              <a:buChar char="•"/>
            </a:pPr>
            <a:r>
              <a:rPr lang="en-US" b="0" baseline="0" dirty="0"/>
              <a:t>Before we get started, let’s review some logistics </a:t>
            </a:r>
          </a:p>
          <a:p>
            <a:pPr marL="0" marR="0" indent="0" algn="l" defTabSz="1300460" rtl="0" eaLnBrk="1" fontAlgn="auto" latinLnBrk="0" hangingPunct="1">
              <a:lnSpc>
                <a:spcPct val="100000"/>
              </a:lnSpc>
              <a:spcBef>
                <a:spcPts val="0"/>
              </a:spcBef>
              <a:spcAft>
                <a:spcPts val="0"/>
              </a:spcAft>
              <a:buClrTx/>
              <a:buSzTx/>
              <a:buFontTx/>
              <a:buNone/>
              <a:tabLst/>
              <a:defRPr/>
            </a:pPr>
            <a:endParaRPr lang="en-US" b="1" dirty="0"/>
          </a:p>
          <a:p>
            <a:pPr marL="0" marR="0" indent="0" algn="l" defTabSz="130046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t>2</a:t>
            </a:fld>
            <a:endParaRPr lang="en-US"/>
          </a:p>
        </p:txBody>
      </p:sp>
    </p:spTree>
    <p:extLst>
      <p:ext uri="{BB962C8B-B14F-4D97-AF65-F5344CB8AC3E}">
        <p14:creationId xmlns:p14="http://schemas.microsoft.com/office/powerpoint/2010/main" val="132159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AQ</a:t>
            </a:r>
          </a:p>
        </p:txBody>
      </p:sp>
      <p:sp>
        <p:nvSpPr>
          <p:cNvPr id="4" name="Slide Number Placeholder 3"/>
          <p:cNvSpPr>
            <a:spLocks noGrp="1"/>
          </p:cNvSpPr>
          <p:nvPr>
            <p:ph type="sldNum" sz="quarter" idx="10"/>
          </p:nvPr>
        </p:nvSpPr>
        <p:spPr/>
        <p:txBody>
          <a:bodyPr/>
          <a:lstStyle/>
          <a:p>
            <a:fld id="{F1E3C1EA-D8F4-4B85-8B01-A01110AD5AFE}" type="slidenum">
              <a:rPr lang="en-US" smtClean="0"/>
              <a:t>37</a:t>
            </a:fld>
            <a:endParaRPr lang="en-US" dirty="0"/>
          </a:p>
        </p:txBody>
      </p:sp>
    </p:spTree>
    <p:extLst>
      <p:ext uri="{BB962C8B-B14F-4D97-AF65-F5344CB8AC3E}">
        <p14:creationId xmlns:p14="http://schemas.microsoft.com/office/powerpoint/2010/main" val="2346676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a:t>
            </a:r>
          </a:p>
        </p:txBody>
      </p:sp>
      <p:sp>
        <p:nvSpPr>
          <p:cNvPr id="4" name="Slide Number Placeholder 3"/>
          <p:cNvSpPr>
            <a:spLocks noGrp="1"/>
          </p:cNvSpPr>
          <p:nvPr>
            <p:ph type="sldNum" sz="quarter" idx="10"/>
          </p:nvPr>
        </p:nvSpPr>
        <p:spPr/>
        <p:txBody>
          <a:bodyPr/>
          <a:lstStyle/>
          <a:p>
            <a:fld id="{F1E3C1EA-D8F4-4B85-8B01-A01110AD5AFE}" type="slidenum">
              <a:rPr lang="en-US" smtClean="0"/>
              <a:t>38</a:t>
            </a:fld>
            <a:endParaRPr lang="en-US" dirty="0"/>
          </a:p>
        </p:txBody>
      </p:sp>
    </p:spTree>
    <p:extLst>
      <p:ext uri="{BB962C8B-B14F-4D97-AF65-F5344CB8AC3E}">
        <p14:creationId xmlns:p14="http://schemas.microsoft.com/office/powerpoint/2010/main" val="2671008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a:t>
            </a:r>
          </a:p>
        </p:txBody>
      </p:sp>
      <p:sp>
        <p:nvSpPr>
          <p:cNvPr id="4" name="Slide Number Placeholder 3"/>
          <p:cNvSpPr>
            <a:spLocks noGrp="1"/>
          </p:cNvSpPr>
          <p:nvPr>
            <p:ph type="sldNum" sz="quarter" idx="10"/>
          </p:nvPr>
        </p:nvSpPr>
        <p:spPr/>
        <p:txBody>
          <a:bodyPr/>
          <a:lstStyle/>
          <a:p>
            <a:fld id="{F1E3C1EA-D8F4-4B85-8B01-A01110AD5AFE}" type="slidenum">
              <a:rPr lang="en-US" smtClean="0"/>
              <a:t>39</a:t>
            </a:fld>
            <a:endParaRPr lang="en-US" dirty="0"/>
          </a:p>
        </p:txBody>
      </p:sp>
    </p:spTree>
    <p:extLst>
      <p:ext uri="{BB962C8B-B14F-4D97-AF65-F5344CB8AC3E}">
        <p14:creationId xmlns:p14="http://schemas.microsoft.com/office/powerpoint/2010/main" val="3508651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a:t>
            </a:r>
          </a:p>
        </p:txBody>
      </p:sp>
      <p:sp>
        <p:nvSpPr>
          <p:cNvPr id="4" name="Slide Number Placeholder 3"/>
          <p:cNvSpPr>
            <a:spLocks noGrp="1"/>
          </p:cNvSpPr>
          <p:nvPr>
            <p:ph type="sldNum" sz="quarter" idx="10"/>
          </p:nvPr>
        </p:nvSpPr>
        <p:spPr/>
        <p:txBody>
          <a:bodyPr/>
          <a:lstStyle/>
          <a:p>
            <a:fld id="{F1E3C1EA-D8F4-4B85-8B01-A01110AD5AFE}" type="slidenum">
              <a:rPr lang="en-US" smtClean="0"/>
              <a:t>40</a:t>
            </a:fld>
            <a:endParaRPr lang="en-US" dirty="0"/>
          </a:p>
        </p:txBody>
      </p:sp>
    </p:spTree>
    <p:extLst>
      <p:ext uri="{BB962C8B-B14F-4D97-AF65-F5344CB8AC3E}">
        <p14:creationId xmlns:p14="http://schemas.microsoft.com/office/powerpoint/2010/main" val="4225866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F1E3C1EA-D8F4-4B85-8B01-A01110AD5AFE}" type="slidenum">
              <a:rPr lang="en-US" smtClean="0"/>
              <a:t>42</a:t>
            </a:fld>
            <a:endParaRPr lang="en-US" dirty="0"/>
          </a:p>
        </p:txBody>
      </p:sp>
    </p:spTree>
    <p:extLst>
      <p:ext uri="{BB962C8B-B14F-4D97-AF65-F5344CB8AC3E}">
        <p14:creationId xmlns:p14="http://schemas.microsoft.com/office/powerpoint/2010/main" val="2464691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sz="1707" b="0" i="0" u="none" strike="noStrike" kern="1200" baseline="0" dirty="0">
                <a:solidFill>
                  <a:schemeClr val="tx1"/>
                </a:solidFill>
                <a:effectLst/>
                <a:latin typeface="+mn-lt"/>
                <a:ea typeface="+mn-ea"/>
                <a:cs typeface="+mn-cs"/>
              </a:rPr>
              <a:t>What’s your biggest takeaway?</a:t>
            </a:r>
          </a:p>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43</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F1E3C1EA-D8F4-4B85-8B01-A01110AD5AFE}" type="slidenum">
              <a:rPr lang="en-US" smtClean="0"/>
              <a:t>44</a:t>
            </a:fld>
            <a:endParaRPr lang="en-US" dirty="0"/>
          </a:p>
        </p:txBody>
      </p:sp>
    </p:spTree>
    <p:extLst>
      <p:ext uri="{BB962C8B-B14F-4D97-AF65-F5344CB8AC3E}">
        <p14:creationId xmlns:p14="http://schemas.microsoft.com/office/powerpoint/2010/main" val="2464691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00:00 – 00:00</a:t>
            </a:r>
            <a:r>
              <a:rPr lang="en-US" b="1" baseline="0" dirty="0"/>
              <a:t> [General Closing Slide] </a:t>
            </a:r>
            <a:endParaRPr lang="en-US" b="1" dirty="0"/>
          </a:p>
        </p:txBody>
      </p:sp>
      <p:sp>
        <p:nvSpPr>
          <p:cNvPr id="4" name="Slide Number Placeholder 3"/>
          <p:cNvSpPr>
            <a:spLocks noGrp="1"/>
          </p:cNvSpPr>
          <p:nvPr>
            <p:ph type="sldNum" sz="quarter" idx="10"/>
          </p:nvPr>
        </p:nvSpPr>
        <p:spPr/>
        <p:txBody>
          <a:bodyPr/>
          <a:lstStyle/>
          <a:p>
            <a:fld id="{F1E3C1EA-D8F4-4B85-8B01-A01110AD5AFE}" type="slidenum">
              <a:rPr lang="en-US" smtClean="0"/>
              <a:t>50</a:t>
            </a:fld>
            <a:endParaRPr lang="en-US"/>
          </a:p>
        </p:txBody>
      </p:sp>
    </p:spTree>
    <p:extLst>
      <p:ext uri="{BB962C8B-B14F-4D97-AF65-F5344CB8AC3E}">
        <p14:creationId xmlns:p14="http://schemas.microsoft.com/office/powerpoint/2010/main" val="1881713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3</a:t>
            </a:fld>
            <a:endParaRPr lang="en-US" dirty="0"/>
          </a:p>
        </p:txBody>
      </p:sp>
    </p:spTree>
    <p:extLst>
      <p:ext uri="{BB962C8B-B14F-4D97-AF65-F5344CB8AC3E}">
        <p14:creationId xmlns:p14="http://schemas.microsoft.com/office/powerpoint/2010/main" val="3491709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CBW – Welcome </a:t>
            </a:r>
          </a:p>
        </p:txBody>
      </p:sp>
      <p:sp>
        <p:nvSpPr>
          <p:cNvPr id="4" name="Slide Number Placeholder 3"/>
          <p:cNvSpPr>
            <a:spLocks noGrp="1"/>
          </p:cNvSpPr>
          <p:nvPr>
            <p:ph type="sldNum" sz="quarter" idx="10"/>
          </p:nvPr>
        </p:nvSpPr>
        <p:spPr/>
        <p:txBody>
          <a:bodyPr/>
          <a:lstStyle/>
          <a:p>
            <a:fld id="{F1E3C1EA-D8F4-4B85-8B01-A01110AD5AFE}" type="slidenum">
              <a:rPr lang="en-US" smtClean="0"/>
              <a:t>4</a:t>
            </a:fld>
            <a:endParaRPr lang="en-US" dirty="0"/>
          </a:p>
        </p:txBody>
      </p:sp>
    </p:spTree>
    <p:extLst>
      <p:ext uri="{BB962C8B-B14F-4D97-AF65-F5344CB8AC3E}">
        <p14:creationId xmlns:p14="http://schemas.microsoft.com/office/powerpoint/2010/main" val="1463031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5</a:t>
            </a:fld>
            <a:endParaRPr lang="en-US" dirty="0"/>
          </a:p>
        </p:txBody>
      </p:sp>
    </p:spTree>
    <p:extLst>
      <p:ext uri="{BB962C8B-B14F-4D97-AF65-F5344CB8AC3E}">
        <p14:creationId xmlns:p14="http://schemas.microsoft.com/office/powerpoint/2010/main" val="1128642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a:t>00:74</a:t>
            </a:r>
            <a:r>
              <a:rPr lang="en-US" b="1" baseline="0" dirty="0"/>
              <a:t> – 00:75 [1 min] – </a:t>
            </a:r>
            <a:r>
              <a:rPr lang="en-US" b="1" baseline="0" dirty="0" err="1"/>
              <a:t>Ryanne</a:t>
            </a:r>
            <a:endParaRPr lang="en-US" b="1" baseline="0" dirty="0"/>
          </a:p>
          <a:p>
            <a:endParaRPr lang="x-none" dirty="0"/>
          </a:p>
          <a:p>
            <a:pPr marL="285750" indent="-285750">
              <a:buFont typeface="Arial" panose="020B0604020202020204" pitchFamily="34" charset="0"/>
              <a:buChar char="•"/>
            </a:pPr>
            <a:r>
              <a:rPr lang="en-US" sz="1800" dirty="0">
                <a:solidFill>
                  <a:schemeClr val="bg2">
                    <a:lumMod val="25000"/>
                  </a:schemeClr>
                </a:solidFill>
                <a:latin typeface="Gotham Book" pitchFamily="50" charset="0"/>
                <a:cs typeface="Gotham Book" pitchFamily="50" charset="0"/>
              </a:rPr>
              <a:t>Digital campaigns achieve measurable goals, broadcast relevant messaging, integrate all digital platforms, and are consistent.  </a:t>
            </a:r>
          </a:p>
        </p:txBody>
      </p:sp>
      <p:sp>
        <p:nvSpPr>
          <p:cNvPr id="4" name="Slide Number Placeholder 3"/>
          <p:cNvSpPr>
            <a:spLocks noGrp="1"/>
          </p:cNvSpPr>
          <p:nvPr>
            <p:ph type="sldNum" sz="quarter" idx="10"/>
          </p:nvPr>
        </p:nvSpPr>
        <p:spPr/>
        <p:txBody>
          <a:bodyPr/>
          <a:lstStyle/>
          <a:p>
            <a:fld id="{F1E3C1EA-D8F4-4B85-8B01-A01110AD5AFE}" type="slidenum">
              <a:rPr lang="en-US" smtClean="0"/>
              <a:t>7</a:t>
            </a:fld>
            <a:endParaRPr lang="en-US" dirty="0"/>
          </a:p>
        </p:txBody>
      </p:sp>
    </p:spTree>
    <p:extLst>
      <p:ext uri="{BB962C8B-B14F-4D97-AF65-F5344CB8AC3E}">
        <p14:creationId xmlns:p14="http://schemas.microsoft.com/office/powerpoint/2010/main" val="4286614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9</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a:t>
            </a:r>
            <a:r>
              <a:rPr lang="en-US" baseline="0" dirty="0"/>
              <a:t> experiential activities combine the two.  To be the best hitter out there, I need to be mentally prepared, which I do through reading and watching tape, and physically prepared, which I practice by going to the batting cages.  </a:t>
            </a:r>
          </a:p>
          <a:p>
            <a:endParaRPr lang="en-US" baseline="0" dirty="0"/>
          </a:p>
          <a:p>
            <a:r>
              <a:rPr lang="en-US" baseline="0" dirty="0"/>
              <a:t>In training, we want to create experiential activities that are both psychologically and behaviorally engaging because that is where adults learn.  The more difficult the concept, the more experiential space there needs to be in your training and the more participants need to work together.  </a:t>
            </a:r>
          </a:p>
          <a:p>
            <a:endParaRPr lang="en-US" baseline="0" dirty="0"/>
          </a:p>
          <a:p>
            <a:r>
              <a:rPr lang="en-US" baseline="0" dirty="0"/>
              <a:t>In other words…</a:t>
            </a:r>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t>10</a:t>
            </a:fld>
            <a:endParaRPr lang="en-US" dirty="0"/>
          </a:p>
        </p:txBody>
      </p:sp>
    </p:spTree>
    <p:extLst>
      <p:ext uri="{BB962C8B-B14F-4D97-AF65-F5344CB8AC3E}">
        <p14:creationId xmlns:p14="http://schemas.microsoft.com/office/powerpoint/2010/main" val="4282397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12</a:t>
            </a:fld>
            <a:endParaRPr lang="en-US" dirty="0"/>
          </a:p>
        </p:txBody>
      </p:sp>
    </p:spTree>
    <p:extLst>
      <p:ext uri="{BB962C8B-B14F-4D97-AF65-F5344CB8AC3E}">
        <p14:creationId xmlns:p14="http://schemas.microsoft.com/office/powerpoint/2010/main" val="3491709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490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94080" y="519291"/>
            <a:ext cx="11216640" cy="1885245"/>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94080" y="2596444"/>
            <a:ext cx="11216640" cy="618857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4080" y="9040144"/>
            <a:ext cx="2926080" cy="519289"/>
          </a:xfrm>
          <a:prstGeom prst="rect">
            <a:avLst/>
          </a:prstGeom>
        </p:spPr>
        <p:txBody>
          <a:bodyPr/>
          <a:lstStyle/>
          <a:p>
            <a:fld id="{9281E488-CD91-40B9-87F8-EA698337F79C}" type="datetimeFigureOut">
              <a:rPr lang="en-US" smtClean="0"/>
              <a:t>2/28/19</a:t>
            </a:fld>
            <a:endParaRPr lang="en-US" dirty="0"/>
          </a:p>
        </p:txBody>
      </p:sp>
      <p:sp>
        <p:nvSpPr>
          <p:cNvPr id="5" name="Footer Placeholder 4"/>
          <p:cNvSpPr>
            <a:spLocks noGrp="1"/>
          </p:cNvSpPr>
          <p:nvPr>
            <p:ph type="ftr" sz="quarter" idx="11"/>
          </p:nvPr>
        </p:nvSpPr>
        <p:spPr>
          <a:xfrm>
            <a:off x="4307840" y="9040144"/>
            <a:ext cx="4389120" cy="519289"/>
          </a:xfrm>
          <a:prstGeom prst="rect">
            <a:avLst/>
          </a:prstGeom>
        </p:spPr>
        <p:txBody>
          <a:bodyPr/>
          <a:lstStyle/>
          <a:p>
            <a:endParaRPr lang="en-US" dirty="0"/>
          </a:p>
        </p:txBody>
      </p:sp>
      <p:sp>
        <p:nvSpPr>
          <p:cNvPr id="6" name="Slide Number Placeholder 5"/>
          <p:cNvSpPr>
            <a:spLocks noGrp="1"/>
          </p:cNvSpPr>
          <p:nvPr>
            <p:ph type="sldNum" sz="quarter" idx="12"/>
          </p:nvPr>
        </p:nvSpPr>
        <p:spPr>
          <a:xfrm>
            <a:off x="9184640" y="9040144"/>
            <a:ext cx="2926080" cy="519289"/>
          </a:xfrm>
          <a:prstGeom prst="rect">
            <a:avLst/>
          </a:prstGeom>
        </p:spPr>
        <p:txBody>
          <a:bodyPr/>
          <a:lstStyle/>
          <a:p>
            <a:fld id="{996B68ED-6C50-460A-B1B3-134F142BBA6E}" type="slidenum">
              <a:rPr lang="en-US" smtClean="0"/>
              <a:t>‹#›</a:t>
            </a:fld>
            <a:endParaRPr lang="en-US" dirty="0"/>
          </a:p>
        </p:txBody>
      </p:sp>
    </p:spTree>
    <p:extLst>
      <p:ext uri="{BB962C8B-B14F-4D97-AF65-F5344CB8AC3E}">
        <p14:creationId xmlns:p14="http://schemas.microsoft.com/office/powerpoint/2010/main" val="896887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94081" y="519289"/>
            <a:ext cx="8249920" cy="826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4080" y="9040144"/>
            <a:ext cx="2926080" cy="519289"/>
          </a:xfrm>
          <a:prstGeom prst="rect">
            <a:avLst/>
          </a:prstGeom>
        </p:spPr>
        <p:txBody>
          <a:bodyPr/>
          <a:lstStyle/>
          <a:p>
            <a:fld id="{9281E488-CD91-40B9-87F8-EA698337F79C}" type="datetimeFigureOut">
              <a:rPr lang="en-US" smtClean="0"/>
              <a:t>2/28/19</a:t>
            </a:fld>
            <a:endParaRPr lang="en-US" dirty="0"/>
          </a:p>
        </p:txBody>
      </p:sp>
      <p:sp>
        <p:nvSpPr>
          <p:cNvPr id="5" name="Footer Placeholder 4"/>
          <p:cNvSpPr>
            <a:spLocks noGrp="1"/>
          </p:cNvSpPr>
          <p:nvPr>
            <p:ph type="ftr" sz="quarter" idx="11"/>
          </p:nvPr>
        </p:nvSpPr>
        <p:spPr>
          <a:xfrm>
            <a:off x="4307840" y="9040144"/>
            <a:ext cx="4389120" cy="519289"/>
          </a:xfrm>
          <a:prstGeom prst="rect">
            <a:avLst/>
          </a:prstGeom>
        </p:spPr>
        <p:txBody>
          <a:bodyPr/>
          <a:lstStyle/>
          <a:p>
            <a:endParaRPr lang="en-US" dirty="0"/>
          </a:p>
        </p:txBody>
      </p:sp>
      <p:sp>
        <p:nvSpPr>
          <p:cNvPr id="6" name="Slide Number Placeholder 5"/>
          <p:cNvSpPr>
            <a:spLocks noGrp="1"/>
          </p:cNvSpPr>
          <p:nvPr>
            <p:ph type="sldNum" sz="quarter" idx="12"/>
          </p:nvPr>
        </p:nvSpPr>
        <p:spPr>
          <a:xfrm>
            <a:off x="9184640" y="9040144"/>
            <a:ext cx="2926080" cy="519289"/>
          </a:xfrm>
          <a:prstGeom prst="rect">
            <a:avLst/>
          </a:prstGeom>
        </p:spPr>
        <p:txBody>
          <a:bodyPr/>
          <a:lstStyle/>
          <a:p>
            <a:fld id="{996B68ED-6C50-460A-B1B3-134F142BBA6E}" type="slidenum">
              <a:rPr lang="en-US" smtClean="0"/>
              <a:t>‹#›</a:t>
            </a:fld>
            <a:endParaRPr lang="en-US" dirty="0"/>
          </a:p>
        </p:txBody>
      </p:sp>
    </p:spTree>
    <p:extLst>
      <p:ext uri="{BB962C8B-B14F-4D97-AF65-F5344CB8AC3E}">
        <p14:creationId xmlns:p14="http://schemas.microsoft.com/office/powerpoint/2010/main" val="67047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Regular Slide">
    <p:spTree>
      <p:nvGrpSpPr>
        <p:cNvPr id="1" name=""/>
        <p:cNvGrpSpPr/>
        <p:nvPr/>
      </p:nvGrpSpPr>
      <p:grpSpPr>
        <a:xfrm>
          <a:off x="0" y="0"/>
          <a:ext cx="0" cy="0"/>
          <a:chOff x="0" y="0"/>
          <a:chExt cx="0" cy="0"/>
        </a:xfrm>
      </p:grpSpPr>
      <p:sp>
        <p:nvSpPr>
          <p:cNvPr id="2" name="Title 1"/>
          <p:cNvSpPr>
            <a:spLocks noGrp="1"/>
          </p:cNvSpPr>
          <p:nvPr>
            <p:ph type="title"/>
          </p:nvPr>
        </p:nvSpPr>
        <p:spPr>
          <a:xfrm>
            <a:off x="406400" y="1066800"/>
            <a:ext cx="12192000" cy="14478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06400" y="2971800"/>
            <a:ext cx="12192000" cy="58674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1"/>
          <p:cNvSpPr>
            <a:spLocks noGrp="1"/>
          </p:cNvSpPr>
          <p:nvPr>
            <p:ph type="sldNum" sz="quarter" idx="10"/>
          </p:nvPr>
        </p:nvSpPr>
        <p:spPr>
          <a:xfrm>
            <a:off x="9320213" y="9040813"/>
            <a:ext cx="3033712" cy="519112"/>
          </a:xfrm>
          <a:prstGeom prst="rect">
            <a:avLst/>
          </a:prstGeom>
        </p:spPr>
        <p:txBody>
          <a:bodyPr/>
          <a:lstStyle>
            <a:lvl1pPr>
              <a:defRPr/>
            </a:lvl1pPr>
          </a:lstStyle>
          <a:p>
            <a:pPr>
              <a:defRPr/>
            </a:pPr>
            <a:fld id="{EB7B893B-D0D1-40C7-95C4-78EDF0D79230}" type="slidenum">
              <a:rPr lang="en-US" altLang="ko-KR"/>
              <a:pPr>
                <a:defRPr/>
              </a:pPr>
              <a:t>‹#›</a:t>
            </a:fld>
            <a:endParaRPr lang="en-US" altLang="ko-KR" dirty="0"/>
          </a:p>
        </p:txBody>
      </p:sp>
    </p:spTree>
    <p:extLst>
      <p:ext uri="{BB962C8B-B14F-4D97-AF65-F5344CB8AC3E}">
        <p14:creationId xmlns:p14="http://schemas.microsoft.com/office/powerpoint/2010/main" val="194450943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053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921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4080" y="519291"/>
            <a:ext cx="11216640" cy="1885245"/>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94080" y="2596444"/>
            <a:ext cx="5527040" cy="618857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83680" y="2596444"/>
            <a:ext cx="5527040" cy="618857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7015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95775" y="2390987"/>
            <a:ext cx="5501639" cy="1171786"/>
          </a:xfrm>
          <a:prstGeom prst="rect">
            <a:avLst/>
          </a:prstGeo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83681" y="2390987"/>
            <a:ext cx="5528734" cy="1171786"/>
          </a:xfrm>
          <a:prstGeom prst="rect">
            <a:avLst/>
          </a:prstGeo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057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4080" y="519291"/>
            <a:ext cx="11216640" cy="1885245"/>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878142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341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a:prstGeom prst="rect">
            <a:avLst/>
          </a:prstGeo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5528734" y="1404340"/>
            <a:ext cx="6583680" cy="6931378"/>
          </a:xfrm>
          <a:prstGeom prst="rect">
            <a:avLst/>
          </a:prstGeo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95774" y="2926080"/>
            <a:ext cx="4194386" cy="5420925"/>
          </a:xfrm>
          <a:prstGeom prst="rect">
            <a:avLst/>
          </a:prstGeo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a:xfrm>
            <a:off x="894080" y="9040144"/>
            <a:ext cx="2926080" cy="519289"/>
          </a:xfrm>
          <a:prstGeom prst="rect">
            <a:avLst/>
          </a:prstGeom>
        </p:spPr>
        <p:txBody>
          <a:bodyPr/>
          <a:lstStyle/>
          <a:p>
            <a:fld id="{9281E488-CD91-40B9-87F8-EA698337F79C}" type="datetimeFigureOut">
              <a:rPr lang="en-US" smtClean="0"/>
              <a:t>2/28/19</a:t>
            </a:fld>
            <a:endParaRPr lang="en-US" dirty="0"/>
          </a:p>
        </p:txBody>
      </p:sp>
      <p:sp>
        <p:nvSpPr>
          <p:cNvPr id="6" name="Footer Placeholder 5"/>
          <p:cNvSpPr>
            <a:spLocks noGrp="1"/>
          </p:cNvSpPr>
          <p:nvPr>
            <p:ph type="ftr" sz="quarter" idx="11"/>
          </p:nvPr>
        </p:nvSpPr>
        <p:spPr>
          <a:xfrm>
            <a:off x="4307840" y="9040144"/>
            <a:ext cx="4389120" cy="519289"/>
          </a:xfrm>
          <a:prstGeom prst="rect">
            <a:avLst/>
          </a:prstGeom>
        </p:spPr>
        <p:txBody>
          <a:bodyPr/>
          <a:lstStyle/>
          <a:p>
            <a:endParaRPr lang="en-US" dirty="0"/>
          </a:p>
        </p:txBody>
      </p:sp>
      <p:sp>
        <p:nvSpPr>
          <p:cNvPr id="7" name="Slide Number Placeholder 6"/>
          <p:cNvSpPr>
            <a:spLocks noGrp="1"/>
          </p:cNvSpPr>
          <p:nvPr>
            <p:ph type="sldNum" sz="quarter" idx="12"/>
          </p:nvPr>
        </p:nvSpPr>
        <p:spPr>
          <a:xfrm>
            <a:off x="9184640" y="9040144"/>
            <a:ext cx="2926080" cy="519289"/>
          </a:xfrm>
          <a:prstGeom prst="rect">
            <a:avLst/>
          </a:prstGeom>
        </p:spPr>
        <p:txBody>
          <a:bodyPr/>
          <a:lstStyle/>
          <a:p>
            <a:fld id="{996B68ED-6C50-460A-B1B3-134F142BBA6E}" type="slidenum">
              <a:rPr lang="en-US" smtClean="0"/>
              <a:t>‹#›</a:t>
            </a:fld>
            <a:endParaRPr lang="en-US" dirty="0"/>
          </a:p>
        </p:txBody>
      </p:sp>
    </p:spTree>
    <p:extLst>
      <p:ext uri="{BB962C8B-B14F-4D97-AF65-F5344CB8AC3E}">
        <p14:creationId xmlns:p14="http://schemas.microsoft.com/office/powerpoint/2010/main" val="4068742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a:prstGeom prst="rect">
            <a:avLst/>
          </a:prstGeo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5528734" y="1404340"/>
            <a:ext cx="6583680" cy="6931378"/>
          </a:xfrm>
          <a:prstGeom prst="rect">
            <a:avLst/>
          </a:prstGeo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dirty="0"/>
              <a:t>Click icon to add picture</a:t>
            </a:r>
          </a:p>
        </p:txBody>
      </p:sp>
      <p:sp>
        <p:nvSpPr>
          <p:cNvPr id="4" name="Text Placeholder 3"/>
          <p:cNvSpPr>
            <a:spLocks noGrp="1"/>
          </p:cNvSpPr>
          <p:nvPr>
            <p:ph type="body" sz="half" idx="2"/>
          </p:nvPr>
        </p:nvSpPr>
        <p:spPr>
          <a:xfrm>
            <a:off x="895774" y="2926080"/>
            <a:ext cx="4194386" cy="5420925"/>
          </a:xfrm>
          <a:prstGeom prst="rect">
            <a:avLst/>
          </a:prstGeo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a:xfrm>
            <a:off x="894080" y="9040144"/>
            <a:ext cx="2926080" cy="519289"/>
          </a:xfrm>
          <a:prstGeom prst="rect">
            <a:avLst/>
          </a:prstGeom>
        </p:spPr>
        <p:txBody>
          <a:bodyPr/>
          <a:lstStyle/>
          <a:p>
            <a:fld id="{9281E488-CD91-40B9-87F8-EA698337F79C}" type="datetimeFigureOut">
              <a:rPr lang="en-US" smtClean="0"/>
              <a:t>2/28/19</a:t>
            </a:fld>
            <a:endParaRPr lang="en-US" dirty="0"/>
          </a:p>
        </p:txBody>
      </p:sp>
      <p:sp>
        <p:nvSpPr>
          <p:cNvPr id="6" name="Footer Placeholder 5"/>
          <p:cNvSpPr>
            <a:spLocks noGrp="1"/>
          </p:cNvSpPr>
          <p:nvPr>
            <p:ph type="ftr" sz="quarter" idx="11"/>
          </p:nvPr>
        </p:nvSpPr>
        <p:spPr>
          <a:xfrm>
            <a:off x="4307840" y="9040144"/>
            <a:ext cx="4389120" cy="519289"/>
          </a:xfrm>
          <a:prstGeom prst="rect">
            <a:avLst/>
          </a:prstGeom>
        </p:spPr>
        <p:txBody>
          <a:bodyPr/>
          <a:lstStyle/>
          <a:p>
            <a:endParaRPr lang="en-US" dirty="0"/>
          </a:p>
        </p:txBody>
      </p:sp>
      <p:sp>
        <p:nvSpPr>
          <p:cNvPr id="7" name="Slide Number Placeholder 6"/>
          <p:cNvSpPr>
            <a:spLocks noGrp="1"/>
          </p:cNvSpPr>
          <p:nvPr>
            <p:ph type="sldNum" sz="quarter" idx="12"/>
          </p:nvPr>
        </p:nvSpPr>
        <p:spPr>
          <a:xfrm>
            <a:off x="9184640" y="9040144"/>
            <a:ext cx="2926080" cy="519289"/>
          </a:xfrm>
          <a:prstGeom prst="rect">
            <a:avLst/>
          </a:prstGeom>
        </p:spPr>
        <p:txBody>
          <a:bodyPr/>
          <a:lstStyle/>
          <a:p>
            <a:fld id="{996B68ED-6C50-460A-B1B3-134F142BBA6E}" type="slidenum">
              <a:rPr lang="en-US" smtClean="0"/>
              <a:t>‹#›</a:t>
            </a:fld>
            <a:endParaRPr lang="en-US" dirty="0"/>
          </a:p>
        </p:txBody>
      </p:sp>
    </p:spTree>
    <p:extLst>
      <p:ext uri="{BB962C8B-B14F-4D97-AF65-F5344CB8AC3E}">
        <p14:creationId xmlns:p14="http://schemas.microsoft.com/office/powerpoint/2010/main" val="1420235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a:spLocks noChangeArrowheads="1"/>
          </p:cNvSpPr>
          <p:nvPr userDrawn="1"/>
        </p:nvSpPr>
        <p:spPr bwMode="auto">
          <a:xfrm>
            <a:off x="0" y="9569115"/>
            <a:ext cx="13027733" cy="200527"/>
          </a:xfrm>
          <a:prstGeom prst="rect">
            <a:avLst/>
          </a:prstGeom>
          <a:solidFill>
            <a:srgbClr val="ED5340"/>
          </a:solidFill>
          <a:ln>
            <a:noFill/>
          </a:ln>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dirty="0">
              <a:cs typeface="+mn-cs"/>
            </a:endParaRPr>
          </a:p>
        </p:txBody>
      </p:sp>
      <p:pic>
        <p:nvPicPr>
          <p:cNvPr id="12" name="Picture 11"/>
          <p:cNvPicPr>
            <a:picLocks noChangeAspect="1"/>
          </p:cNvPicPr>
          <p:nvPr userDrawn="1"/>
        </p:nvPicPr>
        <p:blipFill rotWithShape="1">
          <a:blip r:embed="rId14" cstate="print">
            <a:clrChange>
              <a:clrFrom>
                <a:srgbClr val="000000">
                  <a:alpha val="0"/>
                </a:srgbClr>
              </a:clrFrom>
              <a:clrTo>
                <a:srgbClr val="000000">
                  <a:alpha val="0"/>
                </a:srgbClr>
              </a:clrTo>
            </a:clrChange>
            <a:duotone>
              <a:prstClr val="black"/>
              <a:schemeClr val="tx1">
                <a:lumMod val="50000"/>
                <a:tint val="45000"/>
                <a:satMod val="400000"/>
              </a:schemeClr>
            </a:duotone>
            <a:extLst>
              <a:ext uri="{BEBA8EAE-BF5A-486C-A8C5-ECC9F3942E4B}">
                <a14:imgProps xmlns:a14="http://schemas.microsoft.com/office/drawing/2010/main">
                  <a14:imgLayer r:embed="rId15">
                    <a14:imgEffect>
                      <a14:brightnessContrast bright="-2000" contrast="-9000"/>
                    </a14:imgEffect>
                  </a14:imgLayer>
                </a14:imgProps>
              </a:ext>
              <a:ext uri="{28A0092B-C50C-407E-A947-70E740481C1C}">
                <a14:useLocalDpi xmlns:a14="http://schemas.microsoft.com/office/drawing/2010/main" val="0"/>
              </a:ext>
            </a:extLst>
          </a:blip>
          <a:srcRect l="40907" t="6333" r="40510" b="78878"/>
          <a:stretch/>
        </p:blipFill>
        <p:spPr>
          <a:xfrm>
            <a:off x="11917659" y="8709581"/>
            <a:ext cx="820840" cy="679950"/>
          </a:xfrm>
          <a:prstGeom prst="rect">
            <a:avLst/>
          </a:prstGeom>
        </p:spPr>
      </p:pic>
    </p:spTree>
    <p:extLst>
      <p:ext uri="{BB962C8B-B14F-4D97-AF65-F5344CB8AC3E}">
        <p14:creationId xmlns:p14="http://schemas.microsoft.com/office/powerpoint/2010/main" val="37858757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myaccount.maestroconference.com/conference/register/RJKSA4Z4CQL1EKL0"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7.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hyperlink" Target="https://docs.google.com/spreadsheets/d/1VsaG42PN4rTDXhl29NxIWoSx2cU5q3hiRYmddSmtQmI/edit#gid=1496810796"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2.png"/><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2.png"/><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hyperlink" Target="https://docs.google.com/spreadsheets/d/1lwrdo6vCCuyTwzLbkJWjsa5l3gmUCzRoE4MFe3qt3Ao/edit#gid=0"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3bjLwhIcH-8" TargetMode="External"/><Relationship Id="rId2" Type="http://schemas.openxmlformats.org/officeDocument/2006/relationships/image" Target="../media/image31.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hyperlink" Target="https://docs.google.com/spreadsheets/d/1VsaG42PN4rTDXhl29NxIWoSx2cU5q3hiRYmddSmtQmI/edit#gid=1496810796" TargetMode="Externa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5.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1158" t="11054" r="14249"/>
          <a:stretch/>
        </p:blipFill>
        <p:spPr>
          <a:xfrm>
            <a:off x="-61146" y="-103716"/>
            <a:ext cx="13294546" cy="9979526"/>
          </a:xfrm>
          <a:prstGeom prst="rect">
            <a:avLst/>
          </a:prstGeom>
        </p:spPr>
      </p:pic>
      <p:sp>
        <p:nvSpPr>
          <p:cNvPr id="20" name="Rectangle 19"/>
          <p:cNvSpPr/>
          <p:nvPr/>
        </p:nvSpPr>
        <p:spPr>
          <a:xfrm>
            <a:off x="-61146" y="-103716"/>
            <a:ext cx="13284199" cy="9979526"/>
          </a:xfrm>
          <a:prstGeom prst="rect">
            <a:avLst/>
          </a:prstGeom>
          <a:solidFill>
            <a:srgbClr val="ED534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TextBox 17"/>
          <p:cNvSpPr txBox="1"/>
          <p:nvPr/>
        </p:nvSpPr>
        <p:spPr>
          <a:xfrm>
            <a:off x="2456416" y="2254957"/>
            <a:ext cx="6466890" cy="923330"/>
          </a:xfrm>
          <a:prstGeom prst="rect">
            <a:avLst/>
          </a:prstGeom>
          <a:noFill/>
        </p:spPr>
        <p:txBody>
          <a:bodyPr wrap="square" rtlCol="0">
            <a:spAutoFit/>
          </a:bodyPr>
          <a:lstStyle/>
          <a:p>
            <a:r>
              <a:rPr lang="en-US" sz="5400" dirty="0">
                <a:solidFill>
                  <a:schemeClr val="bg1"/>
                </a:solidFill>
                <a:latin typeface="Gotham Bold"/>
                <a:cs typeface="Gotham Bold"/>
              </a:rPr>
              <a:t>OFA</a:t>
            </a:r>
            <a:r>
              <a:rPr lang="en-US" sz="5400" dirty="0">
                <a:solidFill>
                  <a:schemeClr val="bg1"/>
                </a:solidFill>
                <a:latin typeface="Tungsten Semibold"/>
                <a:cs typeface="Tungsten Semibold"/>
              </a:rPr>
              <a:t> </a:t>
            </a:r>
            <a:r>
              <a:rPr lang="en-US" sz="5400" dirty="0">
                <a:solidFill>
                  <a:schemeClr val="bg1"/>
                </a:solidFill>
                <a:latin typeface="Gotham Light"/>
                <a:cs typeface="Gotham Light"/>
              </a:rPr>
              <a:t>TRAINING</a:t>
            </a:r>
          </a:p>
        </p:txBody>
      </p:sp>
      <p:sp>
        <p:nvSpPr>
          <p:cNvPr id="11" name="Rectangle 10"/>
          <p:cNvSpPr/>
          <p:nvPr/>
        </p:nvSpPr>
        <p:spPr>
          <a:xfrm>
            <a:off x="2531141" y="4050582"/>
            <a:ext cx="5495259" cy="1319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Gotham Bold" pitchFamily="50" charset="0"/>
                <a:cs typeface="Gotham Bold" pitchFamily="50" charset="0"/>
              </a:rPr>
              <a:t>Welcome to today’s webinar. </a:t>
            </a:r>
          </a:p>
          <a:p>
            <a:r>
              <a:rPr lang="en-US" sz="2800" dirty="0">
                <a:latin typeface="Gotham Bold" pitchFamily="50" charset="0"/>
                <a:cs typeface="Gotham Bold" pitchFamily="50" charset="0"/>
              </a:rPr>
              <a:t>We will begin shortly.  </a:t>
            </a:r>
          </a:p>
          <a:p>
            <a:endParaRPr lang="en-US" sz="2800" dirty="0">
              <a:latin typeface="Gotham Bold" pitchFamily="50" charset="0"/>
              <a:cs typeface="Gotham Bold" pitchFamily="50" charset="0"/>
            </a:endParaRPr>
          </a:p>
          <a:p>
            <a:r>
              <a:rPr lang="en-US" sz="2800" dirty="0">
                <a:latin typeface="Gotham Bold" pitchFamily="50" charset="0"/>
                <a:cs typeface="Gotham Bold" pitchFamily="50" charset="0"/>
              </a:rPr>
              <a:t>For audio, please make sure to also join the call. </a:t>
            </a:r>
          </a:p>
        </p:txBody>
      </p:sp>
      <p:pic>
        <p:nvPicPr>
          <p:cNvPr id="3" name="Picture 2" descr="White Penci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29836"/>
            <a:ext cx="3125326" cy="2081950"/>
          </a:xfrm>
          <a:prstGeom prst="rect">
            <a:avLst/>
          </a:prstGeom>
        </p:spPr>
      </p:pic>
      <p:sp>
        <p:nvSpPr>
          <p:cNvPr id="23" name="Rectangle 22">
            <a:hlinkClick r:id="rId5"/>
          </p:cNvPr>
          <p:cNvSpPr/>
          <p:nvPr/>
        </p:nvSpPr>
        <p:spPr>
          <a:xfrm>
            <a:off x="2695145" y="6222240"/>
            <a:ext cx="2568603" cy="668485"/>
          </a:xfrm>
          <a:prstGeom prst="rect">
            <a:avLst/>
          </a:prstGeom>
          <a:noFill/>
          <a:ln w="2857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latin typeface="Tungsten Medium"/>
                <a:cs typeface="Tungsten Medium"/>
              </a:rPr>
              <a:t>DIAL-IN HERE</a:t>
            </a:r>
          </a:p>
        </p:txBody>
      </p:sp>
      <p:pic>
        <p:nvPicPr>
          <p:cNvPr id="9" name="Picture 8" descr="A drawing of a face&#10;&#10;Description automatically generated">
            <a:extLst>
              <a:ext uri="{FF2B5EF4-FFF2-40B4-BE49-F238E27FC236}">
                <a16:creationId xmlns:a16="http://schemas.microsoft.com/office/drawing/2014/main" id="{7FF625FD-FA1A-394F-B16A-676E5AA8EA12}"/>
              </a:ext>
            </a:extLst>
          </p:cNvPr>
          <p:cNvPicPr>
            <a:picLocks noChangeAspect="1"/>
          </p:cNvPicPr>
          <p:nvPr/>
        </p:nvPicPr>
        <p:blipFill>
          <a:blip r:embed="rId6"/>
          <a:stretch>
            <a:fillRect/>
          </a:stretch>
        </p:blipFill>
        <p:spPr>
          <a:xfrm>
            <a:off x="343463" y="9062266"/>
            <a:ext cx="1219200" cy="419100"/>
          </a:xfrm>
          <a:prstGeom prst="rect">
            <a:avLst/>
          </a:prstGeom>
        </p:spPr>
      </p:pic>
    </p:spTree>
    <p:extLst>
      <p:ext uri="{BB962C8B-B14F-4D97-AF65-F5344CB8AC3E}">
        <p14:creationId xmlns:p14="http://schemas.microsoft.com/office/powerpoint/2010/main" val="3542143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416127" y="2504517"/>
            <a:ext cx="2791991" cy="2812983"/>
          </a:xfrm>
          <a:prstGeom prst="ellipse">
            <a:avLst/>
          </a:prstGeom>
          <a:solidFill>
            <a:srgbClr val="53575D"/>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3" name="Picture 2" descr="noun_54547_cc.pn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l="8628" r="9648" b="12627"/>
          <a:stretch/>
        </p:blipFill>
        <p:spPr>
          <a:xfrm>
            <a:off x="5052534" y="3132154"/>
            <a:ext cx="1480181" cy="1582466"/>
          </a:xfrm>
          <a:prstGeom prst="rect">
            <a:avLst/>
          </a:prstGeom>
        </p:spPr>
      </p:pic>
      <p:grpSp>
        <p:nvGrpSpPr>
          <p:cNvPr id="5" name="Group 4"/>
          <p:cNvGrpSpPr/>
          <p:nvPr/>
        </p:nvGrpSpPr>
        <p:grpSpPr>
          <a:xfrm>
            <a:off x="831660" y="2455906"/>
            <a:ext cx="2791991" cy="2812983"/>
            <a:chOff x="7294156" y="2477107"/>
            <a:chExt cx="2791991" cy="2812983"/>
          </a:xfrm>
        </p:grpSpPr>
        <p:sp>
          <p:nvSpPr>
            <p:cNvPr id="6" name="Oval 5"/>
            <p:cNvSpPr/>
            <p:nvPr/>
          </p:nvSpPr>
          <p:spPr>
            <a:xfrm>
              <a:off x="7294156" y="2477107"/>
              <a:ext cx="2791991" cy="2812983"/>
            </a:xfrm>
            <a:prstGeom prst="ellipse">
              <a:avLst/>
            </a:prstGeom>
            <a:solidFill>
              <a:srgbClr val="53575D"/>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7" name="Picture 6" descr="noun_9405.png"/>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932704" y="3204699"/>
              <a:ext cx="1500785" cy="1500785"/>
            </a:xfrm>
            <a:prstGeom prst="rect">
              <a:avLst/>
            </a:prstGeom>
          </p:spPr>
        </p:pic>
      </p:grpSp>
      <p:sp>
        <p:nvSpPr>
          <p:cNvPr id="8" name="Plus 7"/>
          <p:cNvSpPr/>
          <p:nvPr/>
        </p:nvSpPr>
        <p:spPr>
          <a:xfrm>
            <a:off x="3791685" y="3645607"/>
            <a:ext cx="493376" cy="493391"/>
          </a:xfrm>
          <a:prstGeom prst="mathPlus">
            <a:avLst/>
          </a:prstGeom>
          <a:solidFill>
            <a:srgbClr val="ED53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Equal 8"/>
          <p:cNvSpPr/>
          <p:nvPr/>
        </p:nvSpPr>
        <p:spPr>
          <a:xfrm>
            <a:off x="7391503" y="3746114"/>
            <a:ext cx="383737" cy="374611"/>
          </a:xfrm>
          <a:prstGeom prst="mathEqual">
            <a:avLst/>
          </a:prstGeom>
          <a:solidFill>
            <a:srgbClr val="ED53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7993090" y="3543269"/>
            <a:ext cx="4651951" cy="2492990"/>
          </a:xfrm>
          <a:prstGeom prst="rect">
            <a:avLst/>
          </a:prstGeom>
        </p:spPr>
        <p:txBody>
          <a:bodyPr wrap="square">
            <a:spAutoFit/>
          </a:bodyPr>
          <a:lstStyle/>
          <a:p>
            <a:r>
              <a:rPr lang="en-US" sz="3600" dirty="0">
                <a:solidFill>
                  <a:schemeClr val="bg2">
                    <a:lumMod val="25000"/>
                  </a:schemeClr>
                </a:solidFill>
                <a:latin typeface="Tungsten Medium"/>
                <a:cs typeface="Tungsten Medium"/>
              </a:rPr>
              <a:t>EFFECTIVE EXPERIENTIAL ACTIVITIES</a:t>
            </a:r>
          </a:p>
          <a:p>
            <a:endParaRPr lang="en-US" sz="2000" dirty="0">
              <a:solidFill>
                <a:schemeClr val="bg2">
                  <a:lumMod val="25000"/>
                </a:schemeClr>
              </a:solidFill>
              <a:latin typeface="Gotham Book"/>
              <a:cs typeface="Gotham Book"/>
            </a:endParaRPr>
          </a:p>
          <a:p>
            <a:r>
              <a:rPr lang="en-US" sz="2000" dirty="0">
                <a:solidFill>
                  <a:schemeClr val="bg2">
                    <a:lumMod val="25000"/>
                  </a:schemeClr>
                </a:solidFill>
                <a:latin typeface="Gotham Book"/>
                <a:cs typeface="Gotham Book"/>
              </a:rPr>
              <a:t>Adults are more likely to retain information when they participate in activities that are both </a:t>
            </a:r>
            <a:r>
              <a:rPr lang="en-US" sz="2000" dirty="0">
                <a:solidFill>
                  <a:schemeClr val="bg2">
                    <a:lumMod val="25000"/>
                  </a:schemeClr>
                </a:solidFill>
                <a:latin typeface="Gotham Bold"/>
                <a:cs typeface="Gotham Bold"/>
              </a:rPr>
              <a:t>psychologically</a:t>
            </a:r>
            <a:r>
              <a:rPr lang="en-US" sz="2000" dirty="0">
                <a:solidFill>
                  <a:schemeClr val="bg2">
                    <a:lumMod val="25000"/>
                  </a:schemeClr>
                </a:solidFill>
                <a:latin typeface="Gotham Book"/>
                <a:cs typeface="Gotham Book"/>
              </a:rPr>
              <a:t> and </a:t>
            </a:r>
            <a:r>
              <a:rPr lang="en-US" sz="2000" dirty="0">
                <a:solidFill>
                  <a:schemeClr val="bg2">
                    <a:lumMod val="25000"/>
                  </a:schemeClr>
                </a:solidFill>
                <a:latin typeface="Gotham Bold"/>
                <a:cs typeface="Gotham Bold"/>
              </a:rPr>
              <a:t>behaviorally</a:t>
            </a:r>
            <a:r>
              <a:rPr lang="en-US" sz="2000" dirty="0">
                <a:solidFill>
                  <a:schemeClr val="bg2">
                    <a:lumMod val="25000"/>
                  </a:schemeClr>
                </a:solidFill>
                <a:latin typeface="Gotham Book"/>
                <a:cs typeface="Gotham Book"/>
              </a:rPr>
              <a:t> engaging</a:t>
            </a:r>
          </a:p>
        </p:txBody>
      </p:sp>
    </p:spTree>
    <p:extLst>
      <p:ext uri="{BB962C8B-B14F-4D97-AF65-F5344CB8AC3E}">
        <p14:creationId xmlns:p14="http://schemas.microsoft.com/office/powerpoint/2010/main" val="214554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693912" y="1340456"/>
            <a:ext cx="1168858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85366" y="3930311"/>
            <a:ext cx="2763161" cy="4106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797813" y="3930308"/>
            <a:ext cx="2763161" cy="4106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flipH="1" flipV="1">
            <a:off x="3418386" y="2562945"/>
            <a:ext cx="0" cy="495378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6506496" y="2587009"/>
            <a:ext cx="0" cy="495378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9626684" y="2611073"/>
            <a:ext cx="0" cy="495378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9" name="Rectangle 8"/>
          <p:cNvSpPr>
            <a:spLocks noChangeArrowheads="1"/>
          </p:cNvSpPr>
          <p:nvPr/>
        </p:nvSpPr>
        <p:spPr bwMode="auto">
          <a:xfrm>
            <a:off x="644581" y="660272"/>
            <a:ext cx="593654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3600" dirty="0">
                <a:solidFill>
                  <a:schemeClr val="bg2">
                    <a:lumMod val="25000"/>
                  </a:schemeClr>
                </a:solidFill>
                <a:latin typeface="Tungsten Medium"/>
                <a:cs typeface="Tungsten Medium"/>
              </a:rPr>
              <a:t>PROCESS TO DESIGN A TRAINING MODULE</a:t>
            </a:r>
          </a:p>
        </p:txBody>
      </p:sp>
      <p:sp>
        <p:nvSpPr>
          <p:cNvPr id="10" name="Oval 9"/>
          <p:cNvSpPr>
            <a:spLocks noChangeAspect="1"/>
          </p:cNvSpPr>
          <p:nvPr/>
        </p:nvSpPr>
        <p:spPr bwMode="auto">
          <a:xfrm>
            <a:off x="1485946" y="2960048"/>
            <a:ext cx="762000" cy="762000"/>
          </a:xfrm>
          <a:prstGeom prst="ellipse">
            <a:avLst/>
          </a:prstGeom>
          <a:solidFill>
            <a:srgbClr val="3B3838"/>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b="1" dirty="0">
                <a:solidFill>
                  <a:schemeClr val="bg1"/>
                </a:solidFill>
                <a:latin typeface="+mj-lt"/>
                <a:ea typeface="ヒラギノ角ゴ ProN W3" charset="-128"/>
                <a:cs typeface="Arial" panose="020B0604020202020204" pitchFamily="34" charset="0"/>
              </a:rPr>
              <a:t>1</a:t>
            </a:r>
          </a:p>
        </p:txBody>
      </p:sp>
      <p:sp>
        <p:nvSpPr>
          <p:cNvPr id="11" name="Rectangle 10"/>
          <p:cNvSpPr>
            <a:spLocks noChangeArrowheads="1"/>
          </p:cNvSpPr>
          <p:nvPr/>
        </p:nvSpPr>
        <p:spPr bwMode="auto">
          <a:xfrm>
            <a:off x="629141" y="4614944"/>
            <a:ext cx="2475609" cy="101566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2000" dirty="0">
                <a:solidFill>
                  <a:srgbClr val="56565A"/>
                </a:solidFill>
                <a:latin typeface="Gotham Bold" pitchFamily="50" charset="0"/>
                <a:cs typeface="Gotham Bold" pitchFamily="50" charset="0"/>
              </a:rPr>
              <a:t>ESTABLISH LEARNING OBJECTIVES</a:t>
            </a:r>
            <a:endParaRPr lang="en-US" altLang="en-US" sz="2000" dirty="0">
              <a:solidFill>
                <a:srgbClr val="56565A"/>
              </a:solidFill>
              <a:latin typeface="Gotham Light" pitchFamily="50" charset="0"/>
              <a:cs typeface="Gotham Light" pitchFamily="50" charset="0"/>
            </a:endParaRPr>
          </a:p>
        </p:txBody>
      </p:sp>
      <p:sp>
        <p:nvSpPr>
          <p:cNvPr id="12" name="Rectangle 11"/>
          <p:cNvSpPr>
            <a:spLocks noChangeArrowheads="1"/>
          </p:cNvSpPr>
          <p:nvPr/>
        </p:nvSpPr>
        <p:spPr bwMode="auto">
          <a:xfrm>
            <a:off x="3733290" y="4675682"/>
            <a:ext cx="2475609" cy="101566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2000" dirty="0">
                <a:solidFill>
                  <a:srgbClr val="56565A"/>
                </a:solidFill>
                <a:latin typeface="Gotham Bold" pitchFamily="50" charset="0"/>
                <a:cs typeface="Gotham Bold" pitchFamily="50" charset="0"/>
              </a:rPr>
              <a:t>DESIGN LEARNING EXPERIENCE</a:t>
            </a:r>
            <a:endParaRPr lang="en-US" altLang="en-US" sz="2000" dirty="0">
              <a:solidFill>
                <a:srgbClr val="56565A"/>
              </a:solidFill>
              <a:latin typeface="Gotham Light" pitchFamily="50" charset="0"/>
              <a:cs typeface="Gotham Light" pitchFamily="50" charset="0"/>
            </a:endParaRPr>
          </a:p>
        </p:txBody>
      </p:sp>
      <p:sp>
        <p:nvSpPr>
          <p:cNvPr id="13" name="Oval 12"/>
          <p:cNvSpPr>
            <a:spLocks noChangeAspect="1"/>
          </p:cNvSpPr>
          <p:nvPr/>
        </p:nvSpPr>
        <p:spPr bwMode="auto">
          <a:xfrm>
            <a:off x="4590094" y="2960048"/>
            <a:ext cx="762000" cy="762000"/>
          </a:xfrm>
          <a:prstGeom prst="ellipse">
            <a:avLst/>
          </a:prstGeom>
          <a:solidFill>
            <a:srgbClr val="3B3838"/>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b="1" dirty="0">
                <a:solidFill>
                  <a:schemeClr val="bg1"/>
                </a:solidFill>
                <a:latin typeface="+mj-lt"/>
                <a:ea typeface="ヒラギノ角ゴ ProN W3" charset="-128"/>
                <a:cs typeface="Arial" panose="020B0604020202020204" pitchFamily="34" charset="0"/>
              </a:rPr>
              <a:t>2</a:t>
            </a:r>
          </a:p>
        </p:txBody>
      </p:sp>
      <p:sp>
        <p:nvSpPr>
          <p:cNvPr id="14" name="Rectangle 13"/>
          <p:cNvSpPr>
            <a:spLocks noChangeArrowheads="1"/>
          </p:cNvSpPr>
          <p:nvPr/>
        </p:nvSpPr>
        <p:spPr bwMode="auto">
          <a:xfrm>
            <a:off x="9797813" y="4671530"/>
            <a:ext cx="2763161" cy="40011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2000" dirty="0">
                <a:solidFill>
                  <a:srgbClr val="3B3838"/>
                </a:solidFill>
                <a:latin typeface="Gotham Bold" pitchFamily="50" charset="0"/>
                <a:cs typeface="Gotham Bold" pitchFamily="50" charset="0"/>
              </a:rPr>
              <a:t>PLAN A DEBRIEF</a:t>
            </a:r>
            <a:endParaRPr lang="en-US" altLang="en-US" sz="2000" dirty="0">
              <a:solidFill>
                <a:srgbClr val="3B3838"/>
              </a:solidFill>
              <a:latin typeface="Gotham Light" pitchFamily="50" charset="0"/>
              <a:cs typeface="Gotham Light" pitchFamily="50" charset="0"/>
            </a:endParaRPr>
          </a:p>
        </p:txBody>
      </p:sp>
      <p:sp>
        <p:nvSpPr>
          <p:cNvPr id="15" name="Oval 14"/>
          <p:cNvSpPr>
            <a:spLocks noChangeAspect="1"/>
          </p:cNvSpPr>
          <p:nvPr/>
        </p:nvSpPr>
        <p:spPr bwMode="auto">
          <a:xfrm>
            <a:off x="10798390" y="2866485"/>
            <a:ext cx="762000" cy="762000"/>
          </a:xfrm>
          <a:prstGeom prst="ellipse">
            <a:avLst/>
          </a:prstGeom>
          <a:solidFill>
            <a:srgbClr val="3B3838"/>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b="1" dirty="0">
                <a:solidFill>
                  <a:schemeClr val="bg1"/>
                </a:solidFill>
                <a:latin typeface="+mj-lt"/>
                <a:ea typeface="ヒラギノ角ゴ ProN W3" charset="-128"/>
                <a:cs typeface="Arial" panose="020B0604020202020204" pitchFamily="34" charset="0"/>
              </a:rPr>
              <a:t>4</a:t>
            </a:r>
          </a:p>
        </p:txBody>
      </p:sp>
      <p:sp>
        <p:nvSpPr>
          <p:cNvPr id="16" name="Rectangle 15"/>
          <p:cNvSpPr>
            <a:spLocks noChangeArrowheads="1"/>
          </p:cNvSpPr>
          <p:nvPr/>
        </p:nvSpPr>
        <p:spPr bwMode="auto">
          <a:xfrm>
            <a:off x="6693664" y="4675682"/>
            <a:ext cx="2763161" cy="707886"/>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2000" dirty="0">
                <a:solidFill>
                  <a:srgbClr val="56565A"/>
                </a:solidFill>
                <a:latin typeface="Gotham Bold" pitchFamily="50" charset="0"/>
                <a:cs typeface="Gotham Bold" pitchFamily="50" charset="0"/>
              </a:rPr>
              <a:t>WRITE UP-FRONT MATERIAL</a:t>
            </a:r>
            <a:endParaRPr lang="en-US" altLang="en-US" sz="2000" dirty="0">
              <a:solidFill>
                <a:srgbClr val="56565A"/>
              </a:solidFill>
              <a:latin typeface="Gotham Light" pitchFamily="50" charset="0"/>
              <a:cs typeface="Gotham Light" pitchFamily="50" charset="0"/>
            </a:endParaRPr>
          </a:p>
        </p:txBody>
      </p:sp>
      <p:sp>
        <p:nvSpPr>
          <p:cNvPr id="20" name="Oval 19"/>
          <p:cNvSpPr>
            <a:spLocks noChangeAspect="1"/>
          </p:cNvSpPr>
          <p:nvPr/>
        </p:nvSpPr>
        <p:spPr bwMode="auto">
          <a:xfrm>
            <a:off x="7694242" y="2960048"/>
            <a:ext cx="762000" cy="762000"/>
          </a:xfrm>
          <a:prstGeom prst="ellipse">
            <a:avLst/>
          </a:prstGeom>
          <a:solidFill>
            <a:srgbClr val="3B3838"/>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b="1" dirty="0">
                <a:solidFill>
                  <a:schemeClr val="bg1"/>
                </a:solidFill>
                <a:latin typeface="+mj-lt"/>
                <a:ea typeface="ヒラギノ角ゴ ProN W3" charset="-128"/>
                <a:cs typeface="Arial" panose="020B0604020202020204" pitchFamily="34" charset="0"/>
              </a:rPr>
              <a:t>3</a:t>
            </a:r>
          </a:p>
        </p:txBody>
      </p:sp>
      <p:sp>
        <p:nvSpPr>
          <p:cNvPr id="21" name="Rectangle 20"/>
          <p:cNvSpPr>
            <a:spLocks/>
          </p:cNvSpPr>
          <p:nvPr/>
        </p:nvSpPr>
        <p:spPr>
          <a:xfrm rot="10800000" flipV="1">
            <a:off x="6602113" y="2564543"/>
            <a:ext cx="6203257" cy="4982229"/>
          </a:xfrm>
          <a:prstGeom prst="rect">
            <a:avLst/>
          </a:prstGeom>
          <a:noFill/>
          <a:ln w="57150" cmpd="sng">
            <a:solidFill>
              <a:srgbClr val="ED5340"/>
            </a:solid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endParaRPr lang="en-US" sz="4800" dirty="0">
              <a:solidFill>
                <a:srgbClr val="FFFFFF"/>
              </a:solidFill>
              <a:latin typeface="Tungsten Medium"/>
              <a:cs typeface="Tungsten Medium"/>
            </a:endParaRPr>
          </a:p>
        </p:txBody>
      </p:sp>
    </p:spTree>
    <p:extLst>
      <p:ext uri="{BB962C8B-B14F-4D97-AF65-F5344CB8AC3E}">
        <p14:creationId xmlns:p14="http://schemas.microsoft.com/office/powerpoint/2010/main" val="2244547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610550665_029d74c170_k.jpg"/>
          <p:cNvPicPr>
            <a:picLocks noChangeAspect="1"/>
          </p:cNvPicPr>
          <p:nvPr/>
        </p:nvPicPr>
        <p:blipFill rotWithShape="1">
          <a:blip r:embed="rId3">
            <a:extLst>
              <a:ext uri="{28A0092B-C50C-407E-A947-70E740481C1C}">
                <a14:useLocalDpi xmlns:a14="http://schemas.microsoft.com/office/drawing/2010/main" val="0"/>
              </a:ext>
            </a:extLst>
          </a:blip>
          <a:srcRect l="10860"/>
          <a:stretch/>
        </p:blipFill>
        <p:spPr>
          <a:xfrm>
            <a:off x="-91367" y="-213850"/>
            <a:ext cx="13123885" cy="9798418"/>
          </a:xfrm>
          <a:prstGeom prst="rect">
            <a:avLst/>
          </a:prstGeom>
        </p:spPr>
      </p:pic>
      <p:sp>
        <p:nvSpPr>
          <p:cNvPr id="13" name="Rectangle 12"/>
          <p:cNvSpPr/>
          <p:nvPr/>
        </p:nvSpPr>
        <p:spPr>
          <a:xfrm>
            <a:off x="-137049" y="-219598"/>
            <a:ext cx="13141849" cy="9973198"/>
          </a:xfrm>
          <a:prstGeom prst="rect">
            <a:avLst/>
          </a:prstGeom>
          <a:solidFill>
            <a:srgbClr val="ED534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0" name="Rectangle 29"/>
          <p:cNvSpPr>
            <a:spLocks/>
          </p:cNvSpPr>
          <p:nvPr/>
        </p:nvSpPr>
        <p:spPr>
          <a:xfrm flipV="1">
            <a:off x="5768" y="9584479"/>
            <a:ext cx="13026327" cy="217942"/>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White Pencil.png"/>
          <p:cNvPicPr>
            <a:picLocks noChangeAspect="1"/>
          </p:cNvPicPr>
          <p:nvPr/>
        </p:nvPicPr>
        <p:blipFill rotWithShape="1">
          <a:blip r:embed="rId4">
            <a:extLst>
              <a:ext uri="{28A0092B-C50C-407E-A947-70E740481C1C}">
                <a14:useLocalDpi xmlns:a14="http://schemas.microsoft.com/office/drawing/2010/main" val="0"/>
              </a:ext>
            </a:extLst>
          </a:blip>
          <a:srcRect l="40760" t="8303" r="42395" b="68883"/>
          <a:stretch/>
        </p:blipFill>
        <p:spPr>
          <a:xfrm>
            <a:off x="11895841" y="8645771"/>
            <a:ext cx="738768" cy="693270"/>
          </a:xfrm>
          <a:prstGeom prst="rect">
            <a:avLst/>
          </a:prstGeom>
        </p:spPr>
      </p:pic>
      <p:grpSp>
        <p:nvGrpSpPr>
          <p:cNvPr id="2" name="Group 1"/>
          <p:cNvGrpSpPr/>
          <p:nvPr/>
        </p:nvGrpSpPr>
        <p:grpSpPr>
          <a:xfrm>
            <a:off x="5415299" y="4972224"/>
            <a:ext cx="6839613" cy="1755143"/>
            <a:chOff x="5415299" y="5526195"/>
            <a:chExt cx="6839613" cy="1755143"/>
          </a:xfrm>
        </p:grpSpPr>
        <p:sp>
          <p:nvSpPr>
            <p:cNvPr id="12" name="Rectangle 11"/>
            <p:cNvSpPr/>
            <p:nvPr/>
          </p:nvSpPr>
          <p:spPr>
            <a:xfrm>
              <a:off x="5415304" y="6651646"/>
              <a:ext cx="3414258" cy="629692"/>
            </a:xfrm>
            <a:prstGeom prst="rect">
              <a:avLst/>
            </a:prstGeom>
            <a:solidFill>
              <a:srgbClr val="FFFFFF">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lstStyle/>
            <a:p>
              <a:pPr algn="ctr"/>
              <a:r>
                <a:rPr lang="en-US" sz="3600" dirty="0">
                  <a:solidFill>
                    <a:schemeClr val="bg2">
                      <a:lumMod val="25000"/>
                    </a:schemeClr>
                  </a:solidFill>
                  <a:latin typeface="Tungsten Medium"/>
                  <a:cs typeface="Tungsten Medium"/>
                </a:rPr>
                <a:t>W/ CHELSEY WININGER</a:t>
              </a:r>
            </a:p>
          </p:txBody>
        </p:sp>
        <p:sp>
          <p:nvSpPr>
            <p:cNvPr id="14" name="Rectangle 13"/>
            <p:cNvSpPr>
              <a:spLocks/>
            </p:cNvSpPr>
            <p:nvPr/>
          </p:nvSpPr>
          <p:spPr>
            <a:xfrm rot="10800000" flipV="1">
              <a:off x="5415299" y="5526195"/>
              <a:ext cx="6839613" cy="1031050"/>
            </a:xfrm>
            <a:prstGeom prst="rect">
              <a:avLst/>
            </a:prstGeom>
            <a:solidFill>
              <a:srgbClr val="ED5340"/>
            </a:solidFill>
            <a:ln>
              <a:noFill/>
            </a:ln>
            <a:effectLst>
              <a:outerShdw blurRad="428625" sx="80000" sy="8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4800" dirty="0">
                  <a:solidFill>
                    <a:srgbClr val="FFFFFF"/>
                  </a:solidFill>
                  <a:latin typeface="Tungsten Medium"/>
                  <a:cs typeface="Tungsten Medium"/>
                </a:rPr>
                <a:t>DESIGNING UP-FRONTS AND DEBRIEFS</a:t>
              </a:r>
            </a:p>
          </p:txBody>
        </p:sp>
      </p:grpSp>
    </p:spTree>
    <p:extLst>
      <p:ext uri="{BB962C8B-B14F-4D97-AF65-F5344CB8AC3E}">
        <p14:creationId xmlns:p14="http://schemas.microsoft.com/office/powerpoint/2010/main" val="676118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424113532_1c159dda79_o.jpg"/>
          <p:cNvPicPr>
            <a:picLocks noChangeAspect="1"/>
          </p:cNvPicPr>
          <p:nvPr/>
        </p:nvPicPr>
        <p:blipFill rotWithShape="1">
          <a:blip r:embed="rId3" cstate="print">
            <a:extLst>
              <a:ext uri="{28A0092B-C50C-407E-A947-70E740481C1C}">
                <a14:useLocalDpi xmlns:a14="http://schemas.microsoft.com/office/drawing/2010/main" val="0"/>
              </a:ext>
            </a:extLst>
          </a:blip>
          <a:srcRect l="10463"/>
          <a:stretch/>
        </p:blipFill>
        <p:spPr>
          <a:xfrm>
            <a:off x="-216184" y="-168274"/>
            <a:ext cx="13491127" cy="10045166"/>
          </a:xfrm>
          <a:prstGeom prst="rect">
            <a:avLst/>
          </a:prstGeom>
        </p:spPr>
      </p:pic>
      <p:sp>
        <p:nvSpPr>
          <p:cNvPr id="10" name="Rectangle 9"/>
          <p:cNvSpPr/>
          <p:nvPr/>
        </p:nvSpPr>
        <p:spPr>
          <a:xfrm>
            <a:off x="-202672" y="-167388"/>
            <a:ext cx="13485295" cy="10097364"/>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Rectangle 3"/>
          <p:cNvSpPr/>
          <p:nvPr/>
        </p:nvSpPr>
        <p:spPr>
          <a:xfrm>
            <a:off x="496957" y="417443"/>
            <a:ext cx="12006469" cy="8885583"/>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White Pencil.png"/>
          <p:cNvPicPr>
            <a:picLocks noChangeAspect="1"/>
          </p:cNvPicPr>
          <p:nvPr/>
        </p:nvPicPr>
        <p:blipFill rotWithShape="1">
          <a:blip r:embed="rId4">
            <a:extLst>
              <a:ext uri="{28A0092B-C50C-407E-A947-70E740481C1C}">
                <a14:useLocalDpi xmlns:a14="http://schemas.microsoft.com/office/drawing/2010/main" val="0"/>
              </a:ext>
            </a:extLst>
          </a:blip>
          <a:srcRect l="40760" t="8303" r="42395" b="68883"/>
          <a:stretch/>
        </p:blipFill>
        <p:spPr>
          <a:xfrm>
            <a:off x="11510304" y="8379743"/>
            <a:ext cx="738768" cy="693270"/>
          </a:xfrm>
          <a:prstGeom prst="rect">
            <a:avLst/>
          </a:prstGeom>
        </p:spPr>
      </p:pic>
      <p:sp>
        <p:nvSpPr>
          <p:cNvPr id="23" name="Rectangle 22"/>
          <p:cNvSpPr/>
          <p:nvPr/>
        </p:nvSpPr>
        <p:spPr>
          <a:xfrm>
            <a:off x="6715208" y="3444592"/>
            <a:ext cx="5796423" cy="1485635"/>
          </a:xfrm>
          <a:prstGeom prst="rect">
            <a:avLst/>
          </a:prstGeom>
          <a:solidFill>
            <a:srgbClr val="FFFFFF">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bg2">
                  <a:lumMod val="25000"/>
                </a:schemeClr>
              </a:solidFill>
              <a:latin typeface="Tungsten Medium"/>
              <a:cs typeface="Tungsten Medium"/>
            </a:endParaRPr>
          </a:p>
        </p:txBody>
      </p:sp>
      <p:sp>
        <p:nvSpPr>
          <p:cNvPr id="13" name="Rectangle 12"/>
          <p:cNvSpPr/>
          <p:nvPr/>
        </p:nvSpPr>
        <p:spPr>
          <a:xfrm>
            <a:off x="6890855" y="3403997"/>
            <a:ext cx="6113945" cy="1107996"/>
          </a:xfrm>
          <a:prstGeom prst="rect">
            <a:avLst/>
          </a:prstGeom>
        </p:spPr>
        <p:txBody>
          <a:bodyPr wrap="square">
            <a:spAutoFit/>
          </a:bodyPr>
          <a:lstStyle/>
          <a:p>
            <a:r>
              <a:rPr lang="en-US" sz="6600" dirty="0">
                <a:solidFill>
                  <a:schemeClr val="bg2">
                    <a:lumMod val="25000"/>
                  </a:schemeClr>
                </a:solidFill>
                <a:latin typeface="Tungsten Medium"/>
                <a:cs typeface="Tungsten Medium"/>
              </a:rPr>
              <a:t>CHELSEY WININGER</a:t>
            </a:r>
            <a:endParaRPr lang="en-US" sz="8800" dirty="0">
              <a:solidFill>
                <a:schemeClr val="bg2">
                  <a:lumMod val="25000"/>
                </a:schemeClr>
              </a:solidFill>
              <a:latin typeface="Tungsten Medium"/>
              <a:cs typeface="Tungsten Medium"/>
            </a:endParaRPr>
          </a:p>
        </p:txBody>
      </p:sp>
      <p:sp>
        <p:nvSpPr>
          <p:cNvPr id="14" name="Rectangle 13"/>
          <p:cNvSpPr/>
          <p:nvPr/>
        </p:nvSpPr>
        <p:spPr>
          <a:xfrm>
            <a:off x="6917878" y="4360509"/>
            <a:ext cx="5418495" cy="461665"/>
          </a:xfrm>
          <a:prstGeom prst="rect">
            <a:avLst/>
          </a:prstGeom>
        </p:spPr>
        <p:txBody>
          <a:bodyPr wrap="square">
            <a:spAutoFit/>
          </a:bodyPr>
          <a:lstStyle/>
          <a:p>
            <a:r>
              <a:rPr lang="en-US" sz="2400" dirty="0">
                <a:solidFill>
                  <a:schemeClr val="bg2">
                    <a:lumMod val="25000"/>
                  </a:schemeClr>
                </a:solidFill>
                <a:latin typeface="Gotham Medium"/>
                <a:cs typeface="Gotham Medium"/>
              </a:rPr>
              <a:t>Deputy Training Director</a:t>
            </a:r>
            <a:endParaRPr lang="en-US" sz="3600" dirty="0">
              <a:solidFill>
                <a:schemeClr val="bg2">
                  <a:lumMod val="25000"/>
                </a:schemeClr>
              </a:solidFill>
              <a:latin typeface="Gotham Light"/>
              <a:cs typeface="Gotham Light"/>
            </a:endParaRPr>
          </a:p>
        </p:txBody>
      </p:sp>
    </p:spTree>
    <p:extLst>
      <p:ext uri="{BB962C8B-B14F-4D97-AF65-F5344CB8AC3E}">
        <p14:creationId xmlns:p14="http://schemas.microsoft.com/office/powerpoint/2010/main" val="1612257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35"/>
          <p:cNvSpPr>
            <a:spLocks noChangeAspect="1"/>
          </p:cNvSpPr>
          <p:nvPr/>
        </p:nvSpPr>
        <p:spPr bwMode="auto">
          <a:xfrm>
            <a:off x="1147009" y="2103569"/>
            <a:ext cx="762000" cy="762000"/>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K</a:t>
            </a:r>
          </a:p>
        </p:txBody>
      </p:sp>
      <p:sp>
        <p:nvSpPr>
          <p:cNvPr id="3" name="Oval 36"/>
          <p:cNvSpPr>
            <a:spLocks noChangeAspect="1"/>
          </p:cNvSpPr>
          <p:nvPr/>
        </p:nvSpPr>
        <p:spPr bwMode="auto">
          <a:xfrm>
            <a:off x="1147009" y="3859031"/>
            <a:ext cx="762000" cy="762000"/>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S</a:t>
            </a:r>
          </a:p>
        </p:txBody>
      </p:sp>
      <p:sp>
        <p:nvSpPr>
          <p:cNvPr id="4" name="Oval 37"/>
          <p:cNvSpPr>
            <a:spLocks noChangeAspect="1"/>
          </p:cNvSpPr>
          <p:nvPr/>
        </p:nvSpPr>
        <p:spPr bwMode="auto">
          <a:xfrm>
            <a:off x="1147009" y="7168315"/>
            <a:ext cx="762000" cy="762000"/>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A</a:t>
            </a:r>
          </a:p>
        </p:txBody>
      </p:sp>
      <p:sp>
        <p:nvSpPr>
          <p:cNvPr id="5" name="Rectangle 4"/>
          <p:cNvSpPr>
            <a:spLocks noChangeArrowheads="1"/>
          </p:cNvSpPr>
          <p:nvPr/>
        </p:nvSpPr>
        <p:spPr bwMode="auto">
          <a:xfrm>
            <a:off x="827695" y="665985"/>
            <a:ext cx="418212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4000" dirty="0">
                <a:solidFill>
                  <a:schemeClr val="tx1"/>
                </a:solidFill>
                <a:latin typeface="Tungsten Medium"/>
                <a:cs typeface="Tungsten Medium"/>
              </a:rPr>
              <a:t>GOALS</a:t>
            </a:r>
            <a:r>
              <a:rPr lang="en-US" altLang="en-US" sz="4400" b="1" dirty="0">
                <a:solidFill>
                  <a:schemeClr val="tx1"/>
                </a:solidFill>
                <a:latin typeface="Tungsten Medium"/>
                <a:cs typeface="Tungsten Medium"/>
              </a:rPr>
              <a:t> </a:t>
            </a:r>
            <a:r>
              <a:rPr lang="en-US" altLang="en-US" sz="4000" dirty="0">
                <a:solidFill>
                  <a:schemeClr val="tx1"/>
                </a:solidFill>
                <a:latin typeface="Tungsten Medium"/>
                <a:ea typeface="Arial Unicode MS" panose="020B0604020202020204" pitchFamily="34" charset="-128"/>
                <a:cs typeface="Tungsten Medium"/>
              </a:rPr>
              <a:t>FOR TODAY</a:t>
            </a:r>
          </a:p>
        </p:txBody>
      </p:sp>
      <p:sp>
        <p:nvSpPr>
          <p:cNvPr id="7" name="TextBox 6"/>
          <p:cNvSpPr txBox="1"/>
          <p:nvPr/>
        </p:nvSpPr>
        <p:spPr>
          <a:xfrm>
            <a:off x="2261975" y="2023272"/>
            <a:ext cx="9818721" cy="954107"/>
          </a:xfrm>
          <a:prstGeom prst="rect">
            <a:avLst/>
          </a:prstGeom>
          <a:noFill/>
        </p:spPr>
        <p:txBody>
          <a:bodyPr wrap="square" rtlCol="0">
            <a:spAutoFit/>
          </a:bodyPr>
          <a:lstStyle/>
          <a:p>
            <a:r>
              <a:rPr lang="en-US" sz="2800" dirty="0">
                <a:solidFill>
                  <a:schemeClr val="bg2">
                    <a:lumMod val="25000"/>
                  </a:schemeClr>
                </a:solidFill>
                <a:latin typeface="Gotham Bold" pitchFamily="50" charset="0"/>
                <a:cs typeface="Gotham Bold" pitchFamily="50" charset="0"/>
              </a:rPr>
              <a:t>Understand</a:t>
            </a:r>
            <a:r>
              <a:rPr lang="en-US" sz="2800" dirty="0">
                <a:solidFill>
                  <a:schemeClr val="bg2">
                    <a:lumMod val="25000"/>
                  </a:schemeClr>
                </a:solidFill>
                <a:latin typeface="Gotham Light" pitchFamily="50" charset="0"/>
                <a:cs typeface="Gotham Light" pitchFamily="50" charset="0"/>
              </a:rPr>
              <a:t> </a:t>
            </a:r>
            <a:r>
              <a:rPr lang="en-US" sz="2800" dirty="0">
                <a:solidFill>
                  <a:schemeClr val="bg2">
                    <a:lumMod val="25000"/>
                  </a:schemeClr>
                </a:solidFill>
                <a:latin typeface="Gotham Book"/>
                <a:cs typeface="Gotham Book"/>
              </a:rPr>
              <a:t>how up-front content and debrief activities complement your experiential activity</a:t>
            </a:r>
          </a:p>
        </p:txBody>
      </p:sp>
      <p:sp>
        <p:nvSpPr>
          <p:cNvPr id="10" name="TextBox 9"/>
          <p:cNvSpPr txBox="1"/>
          <p:nvPr/>
        </p:nvSpPr>
        <p:spPr>
          <a:xfrm>
            <a:off x="2253094" y="3681443"/>
            <a:ext cx="10115389" cy="1384995"/>
          </a:xfrm>
          <a:prstGeom prst="rect">
            <a:avLst/>
          </a:prstGeom>
          <a:noFill/>
        </p:spPr>
        <p:txBody>
          <a:bodyPr wrap="square" rtlCol="0">
            <a:spAutoFit/>
          </a:bodyPr>
          <a:lstStyle/>
          <a:p>
            <a:r>
              <a:rPr lang="en-US" sz="2800" dirty="0">
                <a:solidFill>
                  <a:schemeClr val="bg2">
                    <a:lumMod val="25000"/>
                  </a:schemeClr>
                </a:solidFill>
                <a:latin typeface="Gotham Bold" pitchFamily="50" charset="0"/>
                <a:cs typeface="Gotham Bold" pitchFamily="50" charset="0"/>
              </a:rPr>
              <a:t>Be able to </a:t>
            </a:r>
            <a:r>
              <a:rPr lang="en-US" sz="2800" dirty="0">
                <a:solidFill>
                  <a:schemeClr val="bg2">
                    <a:lumMod val="25000"/>
                  </a:schemeClr>
                </a:solidFill>
                <a:latin typeface="Gotham Book"/>
                <a:cs typeface="Gotham Book"/>
              </a:rPr>
              <a:t>write an up-front that gives learners just enough information to complete the experiential activity </a:t>
            </a:r>
          </a:p>
        </p:txBody>
      </p:sp>
      <p:sp>
        <p:nvSpPr>
          <p:cNvPr id="11" name="TextBox 10"/>
          <p:cNvSpPr txBox="1"/>
          <p:nvPr/>
        </p:nvSpPr>
        <p:spPr>
          <a:xfrm>
            <a:off x="2261975" y="7072262"/>
            <a:ext cx="9818721" cy="954107"/>
          </a:xfrm>
          <a:prstGeom prst="rect">
            <a:avLst/>
          </a:prstGeom>
          <a:noFill/>
        </p:spPr>
        <p:txBody>
          <a:bodyPr wrap="square" rtlCol="0">
            <a:spAutoFit/>
          </a:bodyPr>
          <a:lstStyle/>
          <a:p>
            <a:r>
              <a:rPr lang="en-US" sz="2800" dirty="0">
                <a:solidFill>
                  <a:schemeClr val="bg2">
                    <a:lumMod val="25000"/>
                  </a:schemeClr>
                </a:solidFill>
                <a:latin typeface="Gotham Bold" pitchFamily="50" charset="0"/>
                <a:cs typeface="Gotham Bold" pitchFamily="50" charset="0"/>
              </a:rPr>
              <a:t>Feel confident </a:t>
            </a:r>
            <a:r>
              <a:rPr lang="en-US" sz="2800" dirty="0">
                <a:solidFill>
                  <a:schemeClr val="bg2">
                    <a:lumMod val="25000"/>
                  </a:schemeClr>
                </a:solidFill>
                <a:latin typeface="Gotham Book"/>
                <a:cs typeface="Gotham Book"/>
              </a:rPr>
              <a:t>designing a training module that revolves around the experiential activity</a:t>
            </a:r>
          </a:p>
        </p:txBody>
      </p:sp>
      <p:cxnSp>
        <p:nvCxnSpPr>
          <p:cNvPr id="12" name="Straight Connector 11"/>
          <p:cNvCxnSpPr/>
          <p:nvPr/>
        </p:nvCxnSpPr>
        <p:spPr>
          <a:xfrm>
            <a:off x="866819" y="151179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3" name="Oval 36"/>
          <p:cNvSpPr>
            <a:spLocks noChangeAspect="1"/>
          </p:cNvSpPr>
          <p:nvPr/>
        </p:nvSpPr>
        <p:spPr bwMode="auto">
          <a:xfrm>
            <a:off x="1139555" y="5654422"/>
            <a:ext cx="762000" cy="762000"/>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S</a:t>
            </a:r>
          </a:p>
        </p:txBody>
      </p:sp>
      <p:sp>
        <p:nvSpPr>
          <p:cNvPr id="14" name="TextBox 13"/>
          <p:cNvSpPr txBox="1"/>
          <p:nvPr/>
        </p:nvSpPr>
        <p:spPr>
          <a:xfrm>
            <a:off x="2245640" y="5547882"/>
            <a:ext cx="10115389" cy="954107"/>
          </a:xfrm>
          <a:prstGeom prst="rect">
            <a:avLst/>
          </a:prstGeom>
          <a:noFill/>
        </p:spPr>
        <p:txBody>
          <a:bodyPr wrap="square" rtlCol="0">
            <a:spAutoFit/>
          </a:bodyPr>
          <a:lstStyle/>
          <a:p>
            <a:r>
              <a:rPr lang="en-US" sz="2800" dirty="0">
                <a:solidFill>
                  <a:schemeClr val="bg2">
                    <a:lumMod val="25000"/>
                  </a:schemeClr>
                </a:solidFill>
                <a:latin typeface="Gotham Bold" pitchFamily="50" charset="0"/>
                <a:cs typeface="Gotham Bold" pitchFamily="50" charset="0"/>
              </a:rPr>
              <a:t>Be able to </a:t>
            </a:r>
            <a:r>
              <a:rPr lang="en-US" sz="2800" dirty="0">
                <a:solidFill>
                  <a:schemeClr val="bg2">
                    <a:lumMod val="25000"/>
                  </a:schemeClr>
                </a:solidFill>
                <a:latin typeface="Gotham Book"/>
                <a:cs typeface="Gotham Book"/>
              </a:rPr>
              <a:t>plan a debrief that helps your learners crystalize their learning</a:t>
            </a:r>
          </a:p>
        </p:txBody>
      </p:sp>
    </p:spTree>
    <p:extLst>
      <p:ext uri="{BB962C8B-B14F-4D97-AF65-F5344CB8AC3E}">
        <p14:creationId xmlns:p14="http://schemas.microsoft.com/office/powerpoint/2010/main" val="3774047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H="1" flipV="1">
            <a:off x="5360272" y="1569113"/>
            <a:ext cx="2833" cy="4878741"/>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832815" y="1693269"/>
            <a:ext cx="6528498" cy="4524315"/>
          </a:xfrm>
          <a:prstGeom prst="rect">
            <a:avLst/>
          </a:prstGeom>
          <a:noFill/>
        </p:spPr>
        <p:txBody>
          <a:bodyPr wrap="square" rtlCol="0">
            <a:spAutoFit/>
          </a:bodyPr>
          <a:lstStyle/>
          <a:p>
            <a:pPr marL="514350" indent="-514350">
              <a:buAutoNum type="arabicPeriod"/>
            </a:pPr>
            <a:r>
              <a:rPr lang="en-US" sz="3200" dirty="0">
                <a:solidFill>
                  <a:schemeClr val="bg2">
                    <a:lumMod val="25000"/>
                  </a:schemeClr>
                </a:solidFill>
                <a:latin typeface="Gotham Bold"/>
                <a:cs typeface="Gotham Bold"/>
              </a:rPr>
              <a:t>Purpose of an Up-Front</a:t>
            </a:r>
          </a:p>
          <a:p>
            <a:pPr marL="514350" indent="-514350">
              <a:buAutoNum type="arabicPeriod"/>
            </a:pPr>
            <a:endParaRPr lang="en-US" sz="3200" dirty="0">
              <a:solidFill>
                <a:schemeClr val="bg2">
                  <a:lumMod val="25000"/>
                </a:schemeClr>
              </a:solidFill>
              <a:latin typeface="Gotham Light" pitchFamily="50" charset="0"/>
              <a:cs typeface="Gotham Light" pitchFamily="50" charset="0"/>
            </a:endParaRPr>
          </a:p>
          <a:p>
            <a:pPr marL="514350" indent="-514350">
              <a:buAutoNum type="arabicPeriod"/>
            </a:pPr>
            <a:r>
              <a:rPr lang="en-US" sz="3200" dirty="0">
                <a:solidFill>
                  <a:schemeClr val="bg2">
                    <a:lumMod val="25000"/>
                  </a:schemeClr>
                </a:solidFill>
                <a:latin typeface="Gotham Book"/>
                <a:cs typeface="Gotham Book"/>
              </a:rPr>
              <a:t>Writing Up-Fronts </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ok"/>
                <a:cs typeface="Gotham Book"/>
              </a:rPr>
              <a:t>Purpose of Debriefs</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ok"/>
                <a:cs typeface="Gotham Book"/>
              </a:rPr>
              <a:t>Writing Debriefs</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ok"/>
                <a:cs typeface="Gotham Book"/>
              </a:rPr>
              <a:t>Debrief and Close </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750" y="2641640"/>
            <a:ext cx="3481727" cy="3481727"/>
          </a:xfrm>
          <a:prstGeom prst="rect">
            <a:avLst/>
          </a:prstGeom>
        </p:spPr>
      </p:pic>
      <p:sp>
        <p:nvSpPr>
          <p:cNvPr id="8" name="Rectangle 7"/>
          <p:cNvSpPr>
            <a:spLocks noChangeArrowheads="1"/>
          </p:cNvSpPr>
          <p:nvPr/>
        </p:nvSpPr>
        <p:spPr bwMode="auto">
          <a:xfrm>
            <a:off x="701566" y="1457053"/>
            <a:ext cx="469882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4800" dirty="0">
                <a:solidFill>
                  <a:schemeClr val="tx1"/>
                </a:solidFill>
                <a:latin typeface="Tungsten Medium"/>
                <a:cs typeface="Tungsten Medium"/>
              </a:rPr>
              <a:t>AGENDA </a:t>
            </a:r>
            <a:r>
              <a:rPr lang="en-US" altLang="en-US" sz="4800" dirty="0">
                <a:solidFill>
                  <a:schemeClr val="tx1"/>
                </a:solidFill>
                <a:latin typeface="Tungsten Medium"/>
                <a:ea typeface="Arial Unicode MS" panose="020B0604020202020204" pitchFamily="34" charset="-128"/>
                <a:cs typeface="Tungsten Medium"/>
              </a:rPr>
              <a:t>FOR TODAY</a:t>
            </a:r>
          </a:p>
        </p:txBody>
      </p:sp>
    </p:spTree>
    <p:extLst>
      <p:ext uri="{BB962C8B-B14F-4D97-AF65-F5344CB8AC3E}">
        <p14:creationId xmlns:p14="http://schemas.microsoft.com/office/powerpoint/2010/main" val="1945305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a:grpSpLocks noChangeAspect="1"/>
          </p:cNvGrpSpPr>
          <p:nvPr/>
        </p:nvGrpSpPr>
        <p:grpSpPr>
          <a:xfrm>
            <a:off x="1792434" y="3473848"/>
            <a:ext cx="9466273" cy="2532142"/>
            <a:chOff x="136765" y="2303579"/>
            <a:chExt cx="9067801" cy="2425555"/>
          </a:xfrm>
        </p:grpSpPr>
        <p:sp>
          <p:nvSpPr>
            <p:cNvPr id="9" name="Rectangle 8"/>
            <p:cNvSpPr/>
            <p:nvPr/>
          </p:nvSpPr>
          <p:spPr>
            <a:xfrm>
              <a:off x="136765" y="2303579"/>
              <a:ext cx="1830388" cy="1668463"/>
            </a:xfrm>
            <a:prstGeom prst="rect">
              <a:avLst/>
            </a:prstGeom>
            <a:solidFill>
              <a:srgbClr val="ED534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9BBB59"/>
                </a:solidFill>
                <a:latin typeface="Gotham Bold" pitchFamily="50" charset="0"/>
                <a:cs typeface="Gotham Bold" pitchFamily="50" charset="0"/>
                <a:sym typeface="Gill Sans" charset="0"/>
              </a:endParaRPr>
            </a:p>
          </p:txBody>
        </p:sp>
        <p:sp>
          <p:nvSpPr>
            <p:cNvPr id="12" name="Rectangle 11"/>
            <p:cNvSpPr/>
            <p:nvPr/>
          </p:nvSpPr>
          <p:spPr>
            <a:xfrm>
              <a:off x="2141779" y="2303579"/>
              <a:ext cx="5057775" cy="1668463"/>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latin typeface="Gotham Bold" pitchFamily="50" charset="0"/>
                <a:cs typeface="Gotham Bold" pitchFamily="50" charset="0"/>
                <a:sym typeface="Gill Sans" charset="0"/>
              </a:endParaRPr>
            </a:p>
          </p:txBody>
        </p:sp>
        <p:sp>
          <p:nvSpPr>
            <p:cNvPr id="13" name="Rectangle 12"/>
            <p:cNvSpPr/>
            <p:nvPr/>
          </p:nvSpPr>
          <p:spPr>
            <a:xfrm>
              <a:off x="7374179" y="2303579"/>
              <a:ext cx="1824037" cy="1668463"/>
            </a:xfrm>
            <a:prstGeom prst="rect">
              <a:avLst/>
            </a:prstGeom>
            <a:solidFill>
              <a:srgbClr val="76717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latin typeface="Gotham Bold" pitchFamily="50" charset="0"/>
                <a:cs typeface="Gotham Bold" pitchFamily="50" charset="0"/>
                <a:sym typeface="Gill Sans" charset="0"/>
              </a:endParaRPr>
            </a:p>
          </p:txBody>
        </p:sp>
        <p:sp>
          <p:nvSpPr>
            <p:cNvPr id="14" name="TextBox 13"/>
            <p:cNvSpPr txBox="1">
              <a:spLocks noChangeArrowheads="1"/>
            </p:cNvSpPr>
            <p:nvPr/>
          </p:nvSpPr>
          <p:spPr bwMode="auto">
            <a:xfrm>
              <a:off x="136765" y="2756979"/>
              <a:ext cx="1830388" cy="972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2000" dirty="0">
                  <a:solidFill>
                    <a:schemeClr val="bg1"/>
                  </a:solidFill>
                  <a:latin typeface="Gotham Bold" pitchFamily="50" charset="0"/>
                  <a:cs typeface="Gotham Bold" pitchFamily="50" charset="0"/>
                </a:rPr>
                <a:t>20% </a:t>
              </a:r>
            </a:p>
            <a:p>
              <a:pPr algn="ctr"/>
              <a:r>
                <a:rPr lang="en-US" altLang="en-US" sz="2000" dirty="0">
                  <a:solidFill>
                    <a:schemeClr val="bg1"/>
                  </a:solidFill>
                  <a:latin typeface="Gotham Bold" pitchFamily="50" charset="0"/>
                  <a:cs typeface="Gotham Bold" pitchFamily="50" charset="0"/>
                </a:rPr>
                <a:t>Up-Front Content</a:t>
              </a:r>
            </a:p>
          </p:txBody>
        </p:sp>
        <p:sp>
          <p:nvSpPr>
            <p:cNvPr id="15" name="TextBox 14"/>
            <p:cNvSpPr txBox="1">
              <a:spLocks noChangeArrowheads="1"/>
            </p:cNvSpPr>
            <p:nvPr/>
          </p:nvSpPr>
          <p:spPr bwMode="auto">
            <a:xfrm>
              <a:off x="3422446" y="2839555"/>
              <a:ext cx="2790824" cy="67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eaLnBrk="1" hangingPunct="1"/>
              <a:r>
                <a:rPr lang="en-US" altLang="en-US" sz="2000" dirty="0">
                  <a:solidFill>
                    <a:schemeClr val="bg1"/>
                  </a:solidFill>
                  <a:latin typeface="Gotham Bold" pitchFamily="50" charset="0"/>
                  <a:cs typeface="Gotham Bold" pitchFamily="50" charset="0"/>
                </a:rPr>
                <a:t>60% </a:t>
              </a:r>
            </a:p>
            <a:p>
              <a:pPr algn="ctr" eaLnBrk="1" hangingPunct="1"/>
              <a:r>
                <a:rPr lang="en-US" altLang="en-US" sz="2000" dirty="0">
                  <a:solidFill>
                    <a:schemeClr val="bg1"/>
                  </a:solidFill>
                  <a:latin typeface="Gotham Bold" pitchFamily="50" charset="0"/>
                  <a:cs typeface="Gotham Bold" pitchFamily="50" charset="0"/>
                </a:rPr>
                <a:t>Experience</a:t>
              </a:r>
            </a:p>
          </p:txBody>
        </p:sp>
        <p:sp>
          <p:nvSpPr>
            <p:cNvPr id="16" name="TextBox 15"/>
            <p:cNvSpPr txBox="1">
              <a:spLocks noChangeArrowheads="1"/>
            </p:cNvSpPr>
            <p:nvPr/>
          </p:nvSpPr>
          <p:spPr bwMode="auto">
            <a:xfrm>
              <a:off x="7374179" y="2798766"/>
              <a:ext cx="1830387" cy="67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eaLnBrk="1" hangingPunct="1"/>
              <a:r>
                <a:rPr lang="en-US" altLang="en-US" sz="2000" dirty="0">
                  <a:solidFill>
                    <a:schemeClr val="bg1"/>
                  </a:solidFill>
                  <a:latin typeface="Gotham Bold" pitchFamily="50" charset="0"/>
                  <a:cs typeface="Gotham Bold" pitchFamily="50" charset="0"/>
                </a:rPr>
                <a:t>20% </a:t>
              </a:r>
            </a:p>
            <a:p>
              <a:pPr algn="ctr" eaLnBrk="1" hangingPunct="1"/>
              <a:r>
                <a:rPr lang="en-US" altLang="en-US" sz="2000" dirty="0">
                  <a:solidFill>
                    <a:schemeClr val="bg1"/>
                  </a:solidFill>
                  <a:latin typeface="Gotham Bold" pitchFamily="50" charset="0"/>
                  <a:cs typeface="Gotham Bold" pitchFamily="50" charset="0"/>
                </a:rPr>
                <a:t>Debrief</a:t>
              </a:r>
            </a:p>
          </p:txBody>
        </p:sp>
        <p:sp>
          <p:nvSpPr>
            <p:cNvPr id="17" name="TextBox 16"/>
            <p:cNvSpPr txBox="1">
              <a:spLocks noChangeArrowheads="1"/>
            </p:cNvSpPr>
            <p:nvPr/>
          </p:nvSpPr>
          <p:spPr bwMode="auto">
            <a:xfrm>
              <a:off x="2288970" y="4286902"/>
              <a:ext cx="5057774" cy="442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eaLnBrk="1" hangingPunct="1"/>
              <a:r>
                <a:rPr lang="en-US" altLang="en-US" sz="2400" dirty="0">
                  <a:solidFill>
                    <a:srgbClr val="ED5340"/>
                  </a:solidFill>
                  <a:latin typeface="Gotham Bold" pitchFamily="50" charset="0"/>
                  <a:cs typeface="Gotham Bold" pitchFamily="50" charset="0"/>
                </a:rPr>
                <a:t>LEARNING HAPPENS HERE</a:t>
              </a:r>
            </a:p>
          </p:txBody>
        </p:sp>
      </p:grpSp>
      <p:sp>
        <p:nvSpPr>
          <p:cNvPr id="18" name="Rectangle 17"/>
          <p:cNvSpPr>
            <a:spLocks noChangeArrowheads="1"/>
          </p:cNvSpPr>
          <p:nvPr/>
        </p:nvSpPr>
        <p:spPr bwMode="auto">
          <a:xfrm>
            <a:off x="644580" y="744240"/>
            <a:ext cx="1176198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800" dirty="0">
                <a:solidFill>
                  <a:schemeClr val="bg2">
                    <a:lumMod val="25000"/>
                  </a:schemeClr>
                </a:solidFill>
                <a:latin typeface="Gotham Bold" pitchFamily="50" charset="0"/>
                <a:cs typeface="Gotham Bold" pitchFamily="50" charset="0"/>
              </a:rPr>
              <a:t>ADULT LEARNING THEORY: </a:t>
            </a:r>
            <a:r>
              <a:rPr lang="en-US" altLang="en-US" sz="2800" dirty="0">
                <a:solidFill>
                  <a:schemeClr val="bg2">
                    <a:lumMod val="25000"/>
                  </a:schemeClr>
                </a:solidFill>
                <a:latin typeface="Gotham Light" pitchFamily="50" charset="0"/>
                <a:cs typeface="Gotham Light" pitchFamily="50" charset="0"/>
              </a:rPr>
              <a:t>ADULTS LEARN BY DOING</a:t>
            </a:r>
          </a:p>
        </p:txBody>
      </p:sp>
      <p:cxnSp>
        <p:nvCxnSpPr>
          <p:cNvPr id="19" name="Straight Connector 18"/>
          <p:cNvCxnSpPr/>
          <p:nvPr/>
        </p:nvCxnSpPr>
        <p:spPr>
          <a:xfrm>
            <a:off x="693912" y="1340456"/>
            <a:ext cx="1168858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7748336" y="1432214"/>
            <a:ext cx="4634163" cy="46777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pc="300" dirty="0">
                <a:solidFill>
                  <a:schemeClr val="tx1">
                    <a:lumMod val="75000"/>
                  </a:schemeClr>
                </a:solidFill>
                <a:latin typeface="Gotham Light" pitchFamily="50" charset="0"/>
                <a:cs typeface="Gotham Light" pitchFamily="50" charset="0"/>
              </a:rPr>
              <a:t>THE 20-60-20 RULE</a:t>
            </a:r>
          </a:p>
        </p:txBody>
      </p:sp>
    </p:spTree>
    <p:extLst>
      <p:ext uri="{BB962C8B-B14F-4D97-AF65-F5344CB8AC3E}">
        <p14:creationId xmlns:p14="http://schemas.microsoft.com/office/powerpoint/2010/main" val="193266292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27585" y="3138409"/>
            <a:ext cx="177465" cy="2062103"/>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a:spLocks noChangeArrowheads="1"/>
          </p:cNvSpPr>
          <p:nvPr/>
        </p:nvSpPr>
        <p:spPr bwMode="auto">
          <a:xfrm>
            <a:off x="2536324" y="3138409"/>
            <a:ext cx="8779376"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3200" dirty="0">
                <a:solidFill>
                  <a:schemeClr val="bg2">
                    <a:lumMod val="25000"/>
                  </a:schemeClr>
                </a:solidFill>
                <a:latin typeface="Gotham Bold" pitchFamily="50" charset="0"/>
                <a:cs typeface="Gotham Bold" pitchFamily="50" charset="0"/>
              </a:rPr>
              <a:t>An up-front </a:t>
            </a:r>
            <a:r>
              <a:rPr lang="en-US" altLang="en-US" sz="3200" dirty="0">
                <a:solidFill>
                  <a:schemeClr val="bg2">
                    <a:lumMod val="25000"/>
                  </a:schemeClr>
                </a:solidFill>
                <a:latin typeface="Gotham Light" pitchFamily="50" charset="0"/>
                <a:cs typeface="Gotham Light" pitchFamily="50" charset="0"/>
              </a:rPr>
              <a:t>gives just enough information to be able to complete the activity. </a:t>
            </a:r>
          </a:p>
          <a:p>
            <a:endParaRPr lang="en-US" altLang="en-US" sz="3200" dirty="0">
              <a:solidFill>
                <a:schemeClr val="bg2">
                  <a:lumMod val="25000"/>
                </a:schemeClr>
              </a:solidFill>
              <a:latin typeface="Gotham Light" pitchFamily="50" charset="0"/>
              <a:cs typeface="Gotham Light" pitchFamily="50" charset="0"/>
            </a:endParaRPr>
          </a:p>
          <a:p>
            <a:r>
              <a:rPr lang="en-US" altLang="en-US" sz="3200" dirty="0">
                <a:solidFill>
                  <a:schemeClr val="bg2">
                    <a:lumMod val="25000"/>
                  </a:schemeClr>
                </a:solidFill>
                <a:latin typeface="Gotham Bold" pitchFamily="50" charset="0"/>
                <a:cs typeface="Gotham Bold" pitchFamily="50" charset="0"/>
              </a:rPr>
              <a:t>Learners will learn the rest by doing. </a:t>
            </a:r>
            <a:r>
              <a:rPr lang="en-US" altLang="en-US" sz="3200" dirty="0">
                <a:solidFill>
                  <a:schemeClr val="bg2">
                    <a:lumMod val="25000"/>
                  </a:schemeClr>
                </a:solidFill>
                <a:latin typeface="Gotham Light" pitchFamily="50" charset="0"/>
                <a:cs typeface="Gotham Light" pitchFamily="50" charset="0"/>
              </a:rPr>
              <a:t> </a:t>
            </a:r>
          </a:p>
        </p:txBody>
      </p:sp>
    </p:spTree>
    <p:extLst>
      <p:ext uri="{BB962C8B-B14F-4D97-AF65-F5344CB8AC3E}">
        <p14:creationId xmlns:p14="http://schemas.microsoft.com/office/powerpoint/2010/main" val="2367435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9 at 12.29.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2537" y="1928379"/>
            <a:ext cx="9289051" cy="6966788"/>
          </a:xfrm>
          <a:prstGeom prst="rect">
            <a:avLst/>
          </a:prstGeom>
          <a:effectLst>
            <a:outerShdw blurRad="63500" sx="102000" sy="102000" algn="ctr" rotWithShape="0">
              <a:prstClr val="black">
                <a:alpha val="40000"/>
              </a:prstClr>
            </a:outerShdw>
          </a:effectLst>
        </p:spPr>
      </p:pic>
      <p:sp>
        <p:nvSpPr>
          <p:cNvPr id="3" name="Rectangle 2"/>
          <p:cNvSpPr>
            <a:spLocks/>
          </p:cNvSpPr>
          <p:nvPr/>
        </p:nvSpPr>
        <p:spPr>
          <a:xfrm rot="10800000" flipV="1">
            <a:off x="-1" y="486014"/>
            <a:ext cx="13004801" cy="972030"/>
          </a:xfrm>
          <a:prstGeom prst="rect">
            <a:avLst/>
          </a:prstGeom>
          <a:solidFill>
            <a:srgbClr val="ED5340"/>
          </a:solidFill>
          <a:ln>
            <a:noFill/>
          </a:ln>
          <a:effectLst>
            <a:outerShdw blurRad="428625" sx="80000" sy="8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4800" dirty="0">
                <a:solidFill>
                  <a:srgbClr val="FFFFFF"/>
                </a:solidFill>
                <a:latin typeface="Tungsten Medium"/>
                <a:cs typeface="Tungsten Medium"/>
              </a:rPr>
              <a:t>Remember this activity?</a:t>
            </a:r>
          </a:p>
        </p:txBody>
      </p:sp>
    </p:spTree>
    <p:extLst>
      <p:ext uri="{BB962C8B-B14F-4D97-AF65-F5344CB8AC3E}">
        <p14:creationId xmlns:p14="http://schemas.microsoft.com/office/powerpoint/2010/main" val="2810369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777880" y="1542942"/>
            <a:ext cx="11492184" cy="0"/>
          </a:xfrm>
          <a:prstGeom prst="line">
            <a:avLst/>
          </a:prstGeom>
          <a:ln w="12700">
            <a:solidFill>
              <a:srgbClr val="76717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720633" y="801823"/>
            <a:ext cx="5534291"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lumMod val="75000"/>
                  </a:schemeClr>
                </a:solidFill>
                <a:latin typeface="Tungsten Medium"/>
                <a:cs typeface="Tungsten Medium"/>
              </a:rPr>
              <a:t>What you learned. </a:t>
            </a:r>
          </a:p>
        </p:txBody>
      </p:sp>
      <p:sp>
        <p:nvSpPr>
          <p:cNvPr id="9" name="Rectangle 8"/>
          <p:cNvSpPr/>
          <p:nvPr/>
        </p:nvSpPr>
        <p:spPr>
          <a:xfrm>
            <a:off x="960023" y="1699201"/>
            <a:ext cx="5592588" cy="1568751"/>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r>
              <a:rPr lang="en-US" sz="2000" dirty="0">
                <a:solidFill>
                  <a:schemeClr val="bg2">
                    <a:lumMod val="25000"/>
                  </a:schemeClr>
                </a:solidFill>
                <a:latin typeface="Gotham Book"/>
                <a:cs typeface="Gotham Book"/>
              </a:rPr>
              <a:t>Adults learn when they are both psychologically and behaviorally engaged with the material.</a:t>
            </a:r>
          </a:p>
        </p:txBody>
      </p:sp>
      <p:sp>
        <p:nvSpPr>
          <p:cNvPr id="10" name="Rectangle 9"/>
          <p:cNvSpPr/>
          <p:nvPr/>
        </p:nvSpPr>
        <p:spPr>
          <a:xfrm>
            <a:off x="992078" y="762760"/>
            <a:ext cx="5534291"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lumMod val="75000"/>
                  </a:schemeClr>
                </a:solidFill>
                <a:latin typeface="Tungsten Medium"/>
                <a:cs typeface="Tungsten Medium"/>
              </a:rPr>
              <a:t>What we said.</a:t>
            </a:r>
          </a:p>
        </p:txBody>
      </p:sp>
      <p:sp>
        <p:nvSpPr>
          <p:cNvPr id="11" name="Rectangle 10"/>
          <p:cNvSpPr/>
          <p:nvPr/>
        </p:nvSpPr>
        <p:spPr>
          <a:xfrm>
            <a:off x="971322" y="3450745"/>
            <a:ext cx="5592588" cy="1568751"/>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r>
              <a:rPr lang="en-US" sz="2000" dirty="0">
                <a:solidFill>
                  <a:schemeClr val="bg2">
                    <a:lumMod val="25000"/>
                  </a:schemeClr>
                </a:solidFill>
                <a:latin typeface="Gotham Book"/>
                <a:cs typeface="Gotham Book"/>
              </a:rPr>
              <a:t>Adults learn by doing.</a:t>
            </a:r>
          </a:p>
        </p:txBody>
      </p:sp>
      <p:sp>
        <p:nvSpPr>
          <p:cNvPr id="12" name="Rectangle 11"/>
          <p:cNvSpPr/>
          <p:nvPr/>
        </p:nvSpPr>
        <p:spPr>
          <a:xfrm>
            <a:off x="966943" y="5202288"/>
            <a:ext cx="5592588" cy="1568751"/>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r>
              <a:rPr lang="en-US" sz="2000" dirty="0">
                <a:solidFill>
                  <a:schemeClr val="bg2">
                    <a:lumMod val="25000"/>
                  </a:schemeClr>
                </a:solidFill>
                <a:latin typeface="Gotham Book"/>
                <a:cs typeface="Gotham Book"/>
              </a:rPr>
              <a:t>Experiential activities must align with the skill goal of your training.</a:t>
            </a:r>
          </a:p>
        </p:txBody>
      </p:sp>
    </p:spTree>
    <p:extLst>
      <p:ext uri="{BB962C8B-B14F-4D97-AF65-F5344CB8AC3E}">
        <p14:creationId xmlns:p14="http://schemas.microsoft.com/office/powerpoint/2010/main" val="258308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98219" y="701446"/>
            <a:ext cx="2754643"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6600" dirty="0">
                <a:solidFill>
                  <a:schemeClr val="tx1"/>
                </a:solidFill>
                <a:latin typeface="Tungsten Medium"/>
                <a:ea typeface="Arial Unicode MS" panose="020B0604020202020204" pitchFamily="34" charset="-128"/>
                <a:cs typeface="Tungsten Medium"/>
              </a:rPr>
              <a:t>LOGISTICS</a:t>
            </a:r>
            <a:endParaRPr lang="en-US" altLang="en-US" sz="5400" dirty="0">
              <a:solidFill>
                <a:schemeClr val="tx1"/>
              </a:solidFill>
              <a:latin typeface="Tungsten Medium"/>
              <a:ea typeface="Arial Unicode MS" panose="020B0604020202020204" pitchFamily="34" charset="-128"/>
              <a:cs typeface="Tungsten Medium"/>
            </a:endParaRPr>
          </a:p>
        </p:txBody>
      </p:sp>
      <p:sp>
        <p:nvSpPr>
          <p:cNvPr id="11" name="TextBox 10"/>
          <p:cNvSpPr txBox="1"/>
          <p:nvPr/>
        </p:nvSpPr>
        <p:spPr>
          <a:xfrm>
            <a:off x="6325008" y="1202712"/>
            <a:ext cx="5873274" cy="523220"/>
          </a:xfrm>
          <a:prstGeom prst="rect">
            <a:avLst/>
          </a:prstGeom>
          <a:noFill/>
        </p:spPr>
        <p:txBody>
          <a:bodyPr wrap="square" rtlCol="0">
            <a:spAutoFit/>
          </a:bodyPr>
          <a:lstStyle/>
          <a:p>
            <a:r>
              <a:rPr lang="en-US" sz="2800" dirty="0">
                <a:solidFill>
                  <a:schemeClr val="bg2">
                    <a:lumMod val="25000"/>
                  </a:schemeClr>
                </a:solidFill>
                <a:latin typeface="Gotham Book"/>
                <a:cs typeface="Gotham Book"/>
              </a:rPr>
              <a:t>We will meet for 75 minutes</a:t>
            </a:r>
          </a:p>
        </p:txBody>
      </p:sp>
      <p:cxnSp>
        <p:nvCxnSpPr>
          <p:cNvPr id="14" name="Straight Connector 13"/>
          <p:cNvCxnSpPr/>
          <p:nvPr/>
        </p:nvCxnSpPr>
        <p:spPr>
          <a:xfrm flipH="1" flipV="1">
            <a:off x="3958825" y="701446"/>
            <a:ext cx="0" cy="7720659"/>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3" cstate="print">
            <a:duotone>
              <a:schemeClr val="bg2">
                <a:shade val="45000"/>
                <a:satMod val="135000"/>
              </a:schemeClr>
              <a:prstClr val="white"/>
            </a:duotone>
            <a:lum bright="-28000"/>
            <a:extLst>
              <a:ext uri="{28A0092B-C50C-407E-A947-70E740481C1C}">
                <a14:useLocalDpi xmlns:a14="http://schemas.microsoft.com/office/drawing/2010/main" val="0"/>
              </a:ext>
            </a:extLst>
          </a:blip>
          <a:srcRect b="18415"/>
          <a:stretch/>
        </p:blipFill>
        <p:spPr>
          <a:xfrm>
            <a:off x="4427896" y="4744834"/>
            <a:ext cx="1399200" cy="1331784"/>
          </a:xfrm>
          <a:prstGeom prst="rect">
            <a:avLst/>
          </a:prstGeom>
        </p:spPr>
      </p:pic>
      <p:pic>
        <p:nvPicPr>
          <p:cNvPr id="13" name="Picture 12"/>
          <p:cNvPicPr>
            <a:picLocks noChangeAspect="1"/>
          </p:cNvPicPr>
          <p:nvPr/>
        </p:nvPicPr>
        <p:blipFill>
          <a:blip r:embed="rId4" cstate="print">
            <a:duotone>
              <a:prstClr val="black"/>
              <a:schemeClr val="tx2">
                <a:tint val="45000"/>
                <a:satMod val="400000"/>
              </a:schemeClr>
            </a:duotone>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523429" y="2594860"/>
            <a:ext cx="1348553" cy="1396284"/>
          </a:xfrm>
          <a:prstGeom prst="rect">
            <a:avLst/>
          </a:prstGeom>
          <a:noFill/>
        </p:spPr>
      </p:pic>
      <p:pic>
        <p:nvPicPr>
          <p:cNvPr id="6" name="Picture 5"/>
          <p:cNvPicPr>
            <a:picLocks noChangeAspect="1"/>
          </p:cNvPicPr>
          <p:nvPr/>
        </p:nvPicPr>
        <p:blipFill rotWithShape="1">
          <a:blip r:embed="rId6"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4452553" y="815379"/>
            <a:ext cx="1395366" cy="1360570"/>
          </a:xfrm>
          <a:prstGeom prst="rect">
            <a:avLst/>
          </a:prstGeom>
        </p:spPr>
      </p:pic>
      <p:sp>
        <p:nvSpPr>
          <p:cNvPr id="15" name="TextBox 14"/>
          <p:cNvSpPr txBox="1"/>
          <p:nvPr/>
        </p:nvSpPr>
        <p:spPr>
          <a:xfrm>
            <a:off x="6307087" y="2969120"/>
            <a:ext cx="5873274" cy="523220"/>
          </a:xfrm>
          <a:prstGeom prst="rect">
            <a:avLst/>
          </a:prstGeom>
          <a:noFill/>
        </p:spPr>
        <p:txBody>
          <a:bodyPr wrap="square" rtlCol="0">
            <a:spAutoFit/>
          </a:bodyPr>
          <a:lstStyle/>
          <a:p>
            <a:r>
              <a:rPr lang="en-US" sz="2800" dirty="0">
                <a:solidFill>
                  <a:schemeClr val="bg2">
                    <a:lumMod val="25000"/>
                  </a:schemeClr>
                </a:solidFill>
                <a:latin typeface="Gotham Book"/>
                <a:cs typeface="Gotham Book"/>
              </a:rPr>
              <a:t>This is an </a:t>
            </a:r>
            <a:r>
              <a:rPr lang="en-US" sz="2800" dirty="0">
                <a:solidFill>
                  <a:schemeClr val="bg2">
                    <a:lumMod val="25000"/>
                  </a:schemeClr>
                </a:solidFill>
                <a:latin typeface="Gotham Bold" pitchFamily="50" charset="0"/>
                <a:cs typeface="Gotham Bold" pitchFamily="50" charset="0"/>
              </a:rPr>
              <a:t>interactive training</a:t>
            </a:r>
            <a:r>
              <a:rPr lang="en-US" sz="2800" dirty="0">
                <a:solidFill>
                  <a:schemeClr val="bg2">
                    <a:lumMod val="25000"/>
                  </a:schemeClr>
                </a:solidFill>
                <a:latin typeface="Gotham Light" pitchFamily="50" charset="0"/>
                <a:cs typeface="Gotham Light" pitchFamily="50" charset="0"/>
              </a:rPr>
              <a:t>. </a:t>
            </a:r>
            <a:endParaRPr lang="en-US" sz="2800" dirty="0">
              <a:solidFill>
                <a:schemeClr val="bg2">
                  <a:lumMod val="25000"/>
                </a:schemeClr>
              </a:solidFill>
              <a:latin typeface="Gotham Book"/>
              <a:cs typeface="Gotham Book"/>
            </a:endParaRPr>
          </a:p>
        </p:txBody>
      </p:sp>
      <p:sp>
        <p:nvSpPr>
          <p:cNvPr id="16" name="TextBox 15">
            <a:hlinkClick r:id="rId7"/>
          </p:cNvPr>
          <p:cNvSpPr txBox="1"/>
          <p:nvPr/>
        </p:nvSpPr>
        <p:spPr>
          <a:xfrm>
            <a:off x="6301541" y="4757371"/>
            <a:ext cx="5873274" cy="1508105"/>
          </a:xfrm>
          <a:prstGeom prst="rect">
            <a:avLst/>
          </a:prstGeom>
          <a:noFill/>
        </p:spPr>
        <p:txBody>
          <a:bodyPr wrap="square" rtlCol="0">
            <a:spAutoFit/>
          </a:bodyPr>
          <a:lstStyle/>
          <a:p>
            <a:r>
              <a:rPr lang="en-US" sz="2800" dirty="0">
                <a:solidFill>
                  <a:schemeClr val="bg2">
                    <a:lumMod val="25000"/>
                  </a:schemeClr>
                </a:solidFill>
                <a:latin typeface="Gotham Book"/>
                <a:cs typeface="Gotham Book"/>
              </a:rPr>
              <a:t>A recording of this video and call will be available on the </a:t>
            </a:r>
            <a:r>
              <a:rPr lang="en-US" sz="3600" dirty="0">
                <a:solidFill>
                  <a:srgbClr val="ED5340"/>
                </a:solidFill>
                <a:latin typeface="Tungsten Medium"/>
                <a:cs typeface="Tungsten Medium"/>
              </a:rPr>
              <a:t>Bookshelf</a:t>
            </a:r>
          </a:p>
        </p:txBody>
      </p:sp>
      <p:sp>
        <p:nvSpPr>
          <p:cNvPr id="17" name="TextBox 16"/>
          <p:cNvSpPr txBox="1"/>
          <p:nvPr/>
        </p:nvSpPr>
        <p:spPr>
          <a:xfrm>
            <a:off x="6309561" y="6821352"/>
            <a:ext cx="5873274" cy="523220"/>
          </a:xfrm>
          <a:prstGeom prst="rect">
            <a:avLst/>
          </a:prstGeom>
          <a:noFill/>
        </p:spPr>
        <p:txBody>
          <a:bodyPr wrap="square" rtlCol="0">
            <a:spAutoFit/>
          </a:bodyPr>
          <a:lstStyle/>
          <a:p>
            <a:r>
              <a:rPr lang="en-US" sz="2800" dirty="0">
                <a:solidFill>
                  <a:schemeClr val="bg2">
                    <a:lumMod val="25000"/>
                  </a:schemeClr>
                </a:solidFill>
                <a:latin typeface="Gotham Book"/>
                <a:cs typeface="Gotham Book"/>
              </a:rPr>
              <a:t>It’s cool if you Tweet -- </a:t>
            </a:r>
          </a:p>
        </p:txBody>
      </p:sp>
      <p:grpSp>
        <p:nvGrpSpPr>
          <p:cNvPr id="21" name="Group 20"/>
          <p:cNvGrpSpPr/>
          <p:nvPr/>
        </p:nvGrpSpPr>
        <p:grpSpPr>
          <a:xfrm>
            <a:off x="4171727" y="6540795"/>
            <a:ext cx="1870913" cy="1789840"/>
            <a:chOff x="4209044" y="6900250"/>
            <a:chExt cx="1870913" cy="1789840"/>
          </a:xfrm>
        </p:grpSpPr>
        <p:pic>
          <p:nvPicPr>
            <p:cNvPr id="9" name="Picture 8"/>
            <p:cNvPicPr>
              <a:picLocks noChangeAspect="1"/>
            </p:cNvPicPr>
            <p:nvPr/>
          </p:nvPicPr>
          <p:blipFill rotWithShape="1">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b="18000"/>
            <a:stretch/>
          </p:blipFill>
          <p:spPr>
            <a:xfrm>
              <a:off x="4209044" y="6900250"/>
              <a:ext cx="1870913" cy="1789840"/>
            </a:xfrm>
            <a:prstGeom prst="rect">
              <a:avLst/>
            </a:prstGeom>
          </p:spPr>
        </p:pic>
        <p:pic>
          <p:nvPicPr>
            <p:cNvPr id="18" name="Picture 17"/>
            <p:cNvPicPr>
              <a:picLocks noChangeAspect="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05793" y="7589892"/>
              <a:ext cx="511371" cy="511371"/>
            </a:xfrm>
            <a:prstGeom prst="rect">
              <a:avLst/>
            </a:prstGeom>
            <a:ln>
              <a:noFill/>
            </a:ln>
          </p:spPr>
        </p:pic>
      </p:grpSp>
      <p:sp>
        <p:nvSpPr>
          <p:cNvPr id="19" name="Rectangle 18"/>
          <p:cNvSpPr/>
          <p:nvPr/>
        </p:nvSpPr>
        <p:spPr>
          <a:xfrm>
            <a:off x="6319308" y="7268385"/>
            <a:ext cx="2202745" cy="461665"/>
          </a:xfrm>
          <a:prstGeom prst="rect">
            <a:avLst/>
          </a:prstGeom>
        </p:spPr>
        <p:txBody>
          <a:bodyPr wrap="square">
            <a:spAutoFit/>
          </a:bodyPr>
          <a:lstStyle/>
          <a:p>
            <a:r>
              <a:rPr lang="en-US" sz="2400" dirty="0">
                <a:solidFill>
                  <a:schemeClr val="tx1">
                    <a:lumMod val="75000"/>
                  </a:schemeClr>
                </a:solidFill>
                <a:latin typeface="+mj-lt"/>
                <a:cs typeface="Gotham Bold" pitchFamily="50" charset="0"/>
              </a:rPr>
              <a:t>#</a:t>
            </a:r>
            <a:r>
              <a:rPr lang="en-US" sz="2400" dirty="0">
                <a:solidFill>
                  <a:schemeClr val="tx1">
                    <a:lumMod val="75000"/>
                  </a:schemeClr>
                </a:solidFill>
                <a:latin typeface="Gotham Bold" pitchFamily="50" charset="0"/>
                <a:cs typeface="Gotham Bold" pitchFamily="50" charset="0"/>
              </a:rPr>
              <a:t>OFA</a:t>
            </a:r>
            <a:r>
              <a:rPr lang="en-US" sz="2400" dirty="0">
                <a:solidFill>
                  <a:schemeClr val="tx1">
                    <a:lumMod val="75000"/>
                  </a:schemeClr>
                </a:solidFill>
                <a:latin typeface="Gotham Book"/>
                <a:cs typeface="Gotham Book"/>
              </a:rPr>
              <a:t>Fellows</a:t>
            </a:r>
            <a:endParaRPr lang="en-US" sz="3600" dirty="0">
              <a:solidFill>
                <a:schemeClr val="tx1">
                  <a:lumMod val="75000"/>
                </a:schemeClr>
              </a:solidFill>
              <a:latin typeface="Gotham Book"/>
              <a:cs typeface="Gotham Book"/>
            </a:endParaRPr>
          </a:p>
        </p:txBody>
      </p:sp>
    </p:spTree>
    <p:extLst>
      <p:ext uri="{BB962C8B-B14F-4D97-AF65-F5344CB8AC3E}">
        <p14:creationId xmlns:p14="http://schemas.microsoft.com/office/powerpoint/2010/main" val="1783193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0566"/>
          <a:stretch/>
        </p:blipFill>
        <p:spPr>
          <a:xfrm>
            <a:off x="-141112" y="-106321"/>
            <a:ext cx="13380030" cy="9970557"/>
          </a:xfrm>
          <a:prstGeom prst="rect">
            <a:avLst/>
          </a:prstGeom>
        </p:spPr>
      </p:pic>
    </p:spTree>
    <p:extLst>
      <p:ext uri="{BB962C8B-B14F-4D97-AF65-F5344CB8AC3E}">
        <p14:creationId xmlns:p14="http://schemas.microsoft.com/office/powerpoint/2010/main" val="2713990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H="1" flipV="1">
            <a:off x="5360272" y="1569113"/>
            <a:ext cx="2833" cy="4878741"/>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832815" y="1693269"/>
            <a:ext cx="6528498" cy="4524315"/>
          </a:xfrm>
          <a:prstGeom prst="rect">
            <a:avLst/>
          </a:prstGeom>
          <a:noFill/>
        </p:spPr>
        <p:txBody>
          <a:bodyPr wrap="square" rtlCol="0">
            <a:spAutoFit/>
          </a:bodyPr>
          <a:lstStyle/>
          <a:p>
            <a:pPr marL="514350" indent="-514350">
              <a:buAutoNum type="arabicPeriod"/>
            </a:pPr>
            <a:r>
              <a:rPr lang="en-US" sz="3200" dirty="0">
                <a:solidFill>
                  <a:schemeClr val="bg2">
                    <a:lumMod val="25000"/>
                  </a:schemeClr>
                </a:solidFill>
                <a:latin typeface="Gotham Book"/>
                <a:cs typeface="Gotham Book"/>
              </a:rPr>
              <a:t>Purpose of an Up-Front</a:t>
            </a:r>
          </a:p>
          <a:p>
            <a:pPr marL="514350" indent="-514350">
              <a:buAutoNum type="arabicPeriod"/>
            </a:pPr>
            <a:endParaRPr lang="en-US" sz="3200" dirty="0">
              <a:solidFill>
                <a:schemeClr val="bg2">
                  <a:lumMod val="25000"/>
                </a:schemeClr>
              </a:solidFill>
              <a:latin typeface="Gotham Light" pitchFamily="50" charset="0"/>
              <a:cs typeface="Gotham Light" pitchFamily="50" charset="0"/>
            </a:endParaRPr>
          </a:p>
          <a:p>
            <a:pPr marL="514350" indent="-514350">
              <a:buAutoNum type="arabicPeriod"/>
            </a:pPr>
            <a:r>
              <a:rPr lang="en-US" sz="3200" dirty="0">
                <a:solidFill>
                  <a:schemeClr val="bg2">
                    <a:lumMod val="25000"/>
                  </a:schemeClr>
                </a:solidFill>
                <a:latin typeface="Gotham Bold"/>
                <a:cs typeface="Gotham Bold"/>
              </a:rPr>
              <a:t>Writing Up-Fronts </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ok"/>
                <a:cs typeface="Gotham Book"/>
              </a:rPr>
              <a:t>Purpose of Debriefs</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ok"/>
                <a:cs typeface="Gotham Book"/>
              </a:rPr>
              <a:t>Writing Debriefs</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ok"/>
                <a:cs typeface="Gotham Book"/>
              </a:rPr>
              <a:t>Debrief and Close </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750" y="2641640"/>
            <a:ext cx="3481727" cy="3481727"/>
          </a:xfrm>
          <a:prstGeom prst="rect">
            <a:avLst/>
          </a:prstGeom>
        </p:spPr>
      </p:pic>
      <p:sp>
        <p:nvSpPr>
          <p:cNvPr id="8" name="Rectangle 7"/>
          <p:cNvSpPr>
            <a:spLocks noChangeArrowheads="1"/>
          </p:cNvSpPr>
          <p:nvPr/>
        </p:nvSpPr>
        <p:spPr bwMode="auto">
          <a:xfrm>
            <a:off x="701566" y="1457053"/>
            <a:ext cx="469882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4800" dirty="0">
                <a:solidFill>
                  <a:schemeClr val="tx1"/>
                </a:solidFill>
                <a:latin typeface="Tungsten Medium"/>
                <a:cs typeface="Tungsten Medium"/>
              </a:rPr>
              <a:t>AGENDA </a:t>
            </a:r>
            <a:r>
              <a:rPr lang="en-US" altLang="en-US" sz="4800" dirty="0">
                <a:solidFill>
                  <a:schemeClr val="tx1"/>
                </a:solidFill>
                <a:latin typeface="Tungsten Medium"/>
                <a:ea typeface="Arial Unicode MS" panose="020B0604020202020204" pitchFamily="34" charset="-128"/>
                <a:cs typeface="Tungsten Medium"/>
              </a:rPr>
              <a:t>FOR TODAY</a:t>
            </a:r>
          </a:p>
        </p:txBody>
      </p:sp>
    </p:spTree>
    <p:extLst>
      <p:ext uri="{BB962C8B-B14F-4D97-AF65-F5344CB8AC3E}">
        <p14:creationId xmlns:p14="http://schemas.microsoft.com/office/powerpoint/2010/main" val="2776200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378359" y="2638790"/>
            <a:ext cx="1866900" cy="1822110"/>
            <a:chOff x="-3265818" y="6538151"/>
            <a:chExt cx="1866900" cy="1822110"/>
          </a:xfrm>
        </p:grpSpPr>
        <p:sp>
          <p:nvSpPr>
            <p:cNvPr id="17" name="Oval 16"/>
            <p:cNvSpPr/>
            <p:nvPr/>
          </p:nvSpPr>
          <p:spPr>
            <a:xfrm>
              <a:off x="-3265818" y="6538151"/>
              <a:ext cx="1866900" cy="1822110"/>
            </a:xfrm>
            <a:prstGeom prst="ellipse">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4276" y="6666492"/>
              <a:ext cx="1359079" cy="1359079"/>
            </a:xfrm>
            <a:prstGeom prst="rect">
              <a:avLst/>
            </a:prstGeom>
          </p:spPr>
        </p:pic>
        <p:sp>
          <p:nvSpPr>
            <p:cNvPr id="19" name="Rectangle 18"/>
            <p:cNvSpPr>
              <a:spLocks noChangeArrowheads="1"/>
            </p:cNvSpPr>
            <p:nvPr/>
          </p:nvSpPr>
          <p:spPr bwMode="auto">
            <a:xfrm>
              <a:off x="-2959486" y="7944488"/>
              <a:ext cx="115814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1400" dirty="0">
                  <a:solidFill>
                    <a:srgbClr val="53575D"/>
                  </a:solidFill>
                  <a:latin typeface="Gotham Bold" pitchFamily="50" charset="0"/>
                  <a:ea typeface="Arial Unicode MS" panose="020B0604020202020204" pitchFamily="34" charset="-128"/>
                  <a:cs typeface="Gotham Bold" pitchFamily="50" charset="0"/>
                </a:rPr>
                <a:t>Goals </a:t>
              </a:r>
              <a:endParaRPr lang="en-US" altLang="en-US" sz="1200" dirty="0">
                <a:solidFill>
                  <a:srgbClr val="53575D"/>
                </a:solidFill>
                <a:latin typeface="Gotham Light" pitchFamily="50" charset="0"/>
                <a:ea typeface="Arial Unicode MS" panose="020B0604020202020204" pitchFamily="34" charset="-128"/>
                <a:cs typeface="Gotham Light" pitchFamily="50" charset="0"/>
              </a:endParaRPr>
            </a:p>
          </p:txBody>
        </p:sp>
      </p:grpSp>
    </p:spTree>
    <p:extLst>
      <p:ext uri="{BB962C8B-B14F-4D97-AF65-F5344CB8AC3E}">
        <p14:creationId xmlns:p14="http://schemas.microsoft.com/office/powerpoint/2010/main" val="851034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333" t="33714" r="-333" b="38000"/>
          <a:stretch/>
        </p:blipFill>
        <p:spPr>
          <a:xfrm rot="10800000">
            <a:off x="3875258" y="3202879"/>
            <a:ext cx="1309800" cy="432234"/>
          </a:xfrm>
          <a:prstGeom prst="rect">
            <a:avLst/>
          </a:prstGeom>
        </p:spPr>
      </p:pic>
      <p:grpSp>
        <p:nvGrpSpPr>
          <p:cNvPr id="8" name="Group 7"/>
          <p:cNvGrpSpPr/>
          <p:nvPr/>
        </p:nvGrpSpPr>
        <p:grpSpPr>
          <a:xfrm rot="349998">
            <a:off x="3437515" y="3278321"/>
            <a:ext cx="492486" cy="489851"/>
            <a:chOff x="4040571" y="1567335"/>
            <a:chExt cx="439220" cy="443152"/>
          </a:xfrm>
        </p:grpSpPr>
        <p:sp>
          <p:nvSpPr>
            <p:cNvPr id="9" name="Oval 8"/>
            <p:cNvSpPr/>
            <p:nvPr/>
          </p:nvSpPr>
          <p:spPr>
            <a:xfrm>
              <a:off x="4059622" y="1579806"/>
              <a:ext cx="420169" cy="430681"/>
            </a:xfrm>
            <a:prstGeom prst="ellipse">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r="7778" b="17347"/>
            <a:stretch/>
          </p:blipFill>
          <p:spPr>
            <a:xfrm>
              <a:off x="4040571" y="1567335"/>
              <a:ext cx="415145" cy="434080"/>
            </a:xfrm>
            <a:prstGeom prst="rect">
              <a:avLst/>
            </a:prstGeom>
            <a:noFill/>
          </p:spPr>
        </p:pic>
      </p:grpSp>
      <p:grpSp>
        <p:nvGrpSpPr>
          <p:cNvPr id="16" name="Group 15"/>
          <p:cNvGrpSpPr/>
          <p:nvPr/>
        </p:nvGrpSpPr>
        <p:grpSpPr>
          <a:xfrm>
            <a:off x="1378359" y="2638790"/>
            <a:ext cx="1866900" cy="1822110"/>
            <a:chOff x="-3265818" y="6538151"/>
            <a:chExt cx="1866900" cy="1822110"/>
          </a:xfrm>
        </p:grpSpPr>
        <p:sp>
          <p:nvSpPr>
            <p:cNvPr id="17" name="Oval 16"/>
            <p:cNvSpPr/>
            <p:nvPr/>
          </p:nvSpPr>
          <p:spPr>
            <a:xfrm>
              <a:off x="-3265818" y="6538151"/>
              <a:ext cx="1866900" cy="1822110"/>
            </a:xfrm>
            <a:prstGeom prst="ellipse">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4276" y="6666492"/>
              <a:ext cx="1359079" cy="1359079"/>
            </a:xfrm>
            <a:prstGeom prst="rect">
              <a:avLst/>
            </a:prstGeom>
          </p:spPr>
        </p:pic>
        <p:sp>
          <p:nvSpPr>
            <p:cNvPr id="19" name="Rectangle 18"/>
            <p:cNvSpPr>
              <a:spLocks noChangeArrowheads="1"/>
            </p:cNvSpPr>
            <p:nvPr/>
          </p:nvSpPr>
          <p:spPr bwMode="auto">
            <a:xfrm>
              <a:off x="-2959486" y="7944488"/>
              <a:ext cx="115814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1400" dirty="0">
                  <a:solidFill>
                    <a:srgbClr val="53575D"/>
                  </a:solidFill>
                  <a:latin typeface="Gotham Bold" pitchFamily="50" charset="0"/>
                  <a:ea typeface="Arial Unicode MS" panose="020B0604020202020204" pitchFamily="34" charset="-128"/>
                  <a:cs typeface="Gotham Bold" pitchFamily="50" charset="0"/>
                </a:rPr>
                <a:t>Goals </a:t>
              </a:r>
              <a:endParaRPr lang="en-US" altLang="en-US" sz="1200" dirty="0">
                <a:solidFill>
                  <a:srgbClr val="53575D"/>
                </a:solidFill>
                <a:latin typeface="Gotham Light" pitchFamily="50" charset="0"/>
                <a:ea typeface="Arial Unicode MS" panose="020B0604020202020204" pitchFamily="34" charset="-128"/>
                <a:cs typeface="Gotham Light" pitchFamily="50" charset="0"/>
              </a:endParaRPr>
            </a:p>
          </p:txBody>
        </p:sp>
      </p:grpSp>
      <p:grpSp>
        <p:nvGrpSpPr>
          <p:cNvPr id="20" name="Group 19"/>
          <p:cNvGrpSpPr/>
          <p:nvPr/>
        </p:nvGrpSpPr>
        <p:grpSpPr>
          <a:xfrm>
            <a:off x="5105178" y="2638790"/>
            <a:ext cx="1866900" cy="1822110"/>
            <a:chOff x="3810406" y="6538151"/>
            <a:chExt cx="1866900" cy="1822110"/>
          </a:xfrm>
        </p:grpSpPr>
        <p:sp>
          <p:nvSpPr>
            <p:cNvPr id="21" name="Oval 20"/>
            <p:cNvSpPr/>
            <p:nvPr/>
          </p:nvSpPr>
          <p:spPr>
            <a:xfrm>
              <a:off x="3810406" y="6538151"/>
              <a:ext cx="1866900" cy="1822110"/>
            </a:xfrm>
            <a:prstGeom prst="ellipse">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rotWithShape="1">
            <a:blip r:embed="rId6" cstate="print">
              <a:duotone>
                <a:schemeClr val="bg2">
                  <a:shade val="45000"/>
                  <a:satMod val="135000"/>
                </a:schemeClr>
                <a:prstClr val="white"/>
              </a:duotone>
              <a:extLst>
                <a:ext uri="{28A0092B-C50C-407E-A947-70E740481C1C}">
                  <a14:useLocalDpi xmlns:a14="http://schemas.microsoft.com/office/drawing/2010/main" val="0"/>
                </a:ext>
              </a:extLst>
            </a:blip>
            <a:srcRect b="16234"/>
            <a:stretch/>
          </p:blipFill>
          <p:spPr>
            <a:xfrm>
              <a:off x="4165878" y="6685442"/>
              <a:ext cx="1390685" cy="1359079"/>
            </a:xfrm>
            <a:prstGeom prst="rect">
              <a:avLst/>
            </a:prstGeom>
          </p:spPr>
        </p:pic>
        <p:sp>
          <p:nvSpPr>
            <p:cNvPr id="23" name="Rectangle 22"/>
            <p:cNvSpPr>
              <a:spLocks noChangeArrowheads="1"/>
            </p:cNvSpPr>
            <p:nvPr/>
          </p:nvSpPr>
          <p:spPr bwMode="auto">
            <a:xfrm>
              <a:off x="4165878" y="7906021"/>
              <a:ext cx="115814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1200" dirty="0">
                  <a:solidFill>
                    <a:srgbClr val="53575D"/>
                  </a:solidFill>
                  <a:latin typeface="Gotham Bold" pitchFamily="50" charset="0"/>
                  <a:ea typeface="Arial Unicode MS" panose="020B0604020202020204" pitchFamily="34" charset="-128"/>
                  <a:cs typeface="Gotham Bold" pitchFamily="50" charset="0"/>
                </a:rPr>
                <a:t>Experiential</a:t>
              </a:r>
              <a:endParaRPr lang="en-US" altLang="en-US" sz="1100" dirty="0">
                <a:solidFill>
                  <a:srgbClr val="53575D"/>
                </a:solidFill>
                <a:latin typeface="Gotham Light" pitchFamily="50" charset="0"/>
                <a:ea typeface="Arial Unicode MS" panose="020B0604020202020204" pitchFamily="34" charset="-128"/>
                <a:cs typeface="Gotham Light" pitchFamily="50" charset="0"/>
              </a:endParaRPr>
            </a:p>
          </p:txBody>
        </p:sp>
      </p:grpSp>
    </p:spTree>
    <p:extLst>
      <p:ext uri="{BB962C8B-B14F-4D97-AF65-F5344CB8AC3E}">
        <p14:creationId xmlns:p14="http://schemas.microsoft.com/office/powerpoint/2010/main" val="389232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41398" y="3087897"/>
            <a:ext cx="3428296"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53575D"/>
                </a:solidFill>
                <a:latin typeface="Tungsten Medium"/>
                <a:cs typeface="Tungsten Medium"/>
              </a:rPr>
              <a:t>Ready for your Up-Front?</a:t>
            </a:r>
          </a:p>
        </p:txBody>
      </p:sp>
      <p:pic>
        <p:nvPicPr>
          <p:cNvPr id="7" name="Picture 6"/>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333" t="33714" r="-333" b="38000"/>
          <a:stretch/>
        </p:blipFill>
        <p:spPr>
          <a:xfrm rot="10800000">
            <a:off x="3875258" y="3202879"/>
            <a:ext cx="1309800" cy="432234"/>
          </a:xfrm>
          <a:prstGeom prst="rect">
            <a:avLst/>
          </a:prstGeom>
        </p:spPr>
      </p:pic>
      <p:grpSp>
        <p:nvGrpSpPr>
          <p:cNvPr id="8" name="Group 7"/>
          <p:cNvGrpSpPr/>
          <p:nvPr/>
        </p:nvGrpSpPr>
        <p:grpSpPr>
          <a:xfrm rot="349998">
            <a:off x="3437515" y="3278321"/>
            <a:ext cx="492486" cy="489851"/>
            <a:chOff x="4040571" y="1567335"/>
            <a:chExt cx="439220" cy="443152"/>
          </a:xfrm>
        </p:grpSpPr>
        <p:sp>
          <p:nvSpPr>
            <p:cNvPr id="9" name="Oval 8"/>
            <p:cNvSpPr/>
            <p:nvPr/>
          </p:nvSpPr>
          <p:spPr>
            <a:xfrm>
              <a:off x="4059622" y="1579806"/>
              <a:ext cx="420169" cy="430681"/>
            </a:xfrm>
            <a:prstGeom prst="ellipse">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r="7778" b="17347"/>
            <a:stretch/>
          </p:blipFill>
          <p:spPr>
            <a:xfrm>
              <a:off x="4040571" y="1567335"/>
              <a:ext cx="415145" cy="434080"/>
            </a:xfrm>
            <a:prstGeom prst="rect">
              <a:avLst/>
            </a:prstGeom>
            <a:noFill/>
          </p:spPr>
        </p:pic>
      </p:grpSp>
      <p:pic>
        <p:nvPicPr>
          <p:cNvPr id="11" name="Picture 10"/>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333" t="33714" r="-333" b="38000"/>
          <a:stretch/>
        </p:blipFill>
        <p:spPr>
          <a:xfrm rot="10800000">
            <a:off x="6851064" y="3208084"/>
            <a:ext cx="1309800" cy="432234"/>
          </a:xfrm>
          <a:prstGeom prst="rect">
            <a:avLst/>
          </a:prstGeom>
        </p:spPr>
      </p:pic>
      <p:grpSp>
        <p:nvGrpSpPr>
          <p:cNvPr id="12" name="Group 11"/>
          <p:cNvGrpSpPr/>
          <p:nvPr/>
        </p:nvGrpSpPr>
        <p:grpSpPr>
          <a:xfrm rot="349998">
            <a:off x="8026623" y="3253711"/>
            <a:ext cx="492486" cy="489851"/>
            <a:chOff x="4040571" y="1567335"/>
            <a:chExt cx="439220" cy="443152"/>
          </a:xfrm>
        </p:grpSpPr>
        <p:sp>
          <p:nvSpPr>
            <p:cNvPr id="13" name="Oval 12"/>
            <p:cNvSpPr/>
            <p:nvPr/>
          </p:nvSpPr>
          <p:spPr>
            <a:xfrm>
              <a:off x="4059622" y="1579806"/>
              <a:ext cx="420169" cy="430681"/>
            </a:xfrm>
            <a:prstGeom prst="ellipse">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r="7778" b="17347"/>
            <a:stretch/>
          </p:blipFill>
          <p:spPr>
            <a:xfrm>
              <a:off x="4040571" y="1567335"/>
              <a:ext cx="415145" cy="434080"/>
            </a:xfrm>
            <a:prstGeom prst="rect">
              <a:avLst/>
            </a:prstGeom>
            <a:noFill/>
          </p:spPr>
        </p:pic>
      </p:grpSp>
      <p:grpSp>
        <p:nvGrpSpPr>
          <p:cNvPr id="16" name="Group 15"/>
          <p:cNvGrpSpPr/>
          <p:nvPr/>
        </p:nvGrpSpPr>
        <p:grpSpPr>
          <a:xfrm>
            <a:off x="1378359" y="2638790"/>
            <a:ext cx="1866900" cy="1822110"/>
            <a:chOff x="-3265818" y="6538151"/>
            <a:chExt cx="1866900" cy="1822110"/>
          </a:xfrm>
        </p:grpSpPr>
        <p:sp>
          <p:nvSpPr>
            <p:cNvPr id="17" name="Oval 16"/>
            <p:cNvSpPr/>
            <p:nvPr/>
          </p:nvSpPr>
          <p:spPr>
            <a:xfrm>
              <a:off x="-3265818" y="6538151"/>
              <a:ext cx="1866900" cy="1822110"/>
            </a:xfrm>
            <a:prstGeom prst="ellipse">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4276" y="6666492"/>
              <a:ext cx="1359079" cy="1359079"/>
            </a:xfrm>
            <a:prstGeom prst="rect">
              <a:avLst/>
            </a:prstGeom>
          </p:spPr>
        </p:pic>
        <p:sp>
          <p:nvSpPr>
            <p:cNvPr id="19" name="Rectangle 18"/>
            <p:cNvSpPr>
              <a:spLocks noChangeArrowheads="1"/>
            </p:cNvSpPr>
            <p:nvPr/>
          </p:nvSpPr>
          <p:spPr bwMode="auto">
            <a:xfrm>
              <a:off x="-2959486" y="7944488"/>
              <a:ext cx="115814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1400" dirty="0">
                  <a:solidFill>
                    <a:srgbClr val="53575D"/>
                  </a:solidFill>
                  <a:latin typeface="Gotham Bold" pitchFamily="50" charset="0"/>
                  <a:ea typeface="Arial Unicode MS" panose="020B0604020202020204" pitchFamily="34" charset="-128"/>
                  <a:cs typeface="Gotham Bold" pitchFamily="50" charset="0"/>
                </a:rPr>
                <a:t>Goals </a:t>
              </a:r>
              <a:endParaRPr lang="en-US" altLang="en-US" sz="1200" dirty="0">
                <a:solidFill>
                  <a:srgbClr val="53575D"/>
                </a:solidFill>
                <a:latin typeface="Gotham Light" pitchFamily="50" charset="0"/>
                <a:ea typeface="Arial Unicode MS" panose="020B0604020202020204" pitchFamily="34" charset="-128"/>
                <a:cs typeface="Gotham Light" pitchFamily="50" charset="0"/>
              </a:endParaRPr>
            </a:p>
          </p:txBody>
        </p:sp>
      </p:grpSp>
      <p:grpSp>
        <p:nvGrpSpPr>
          <p:cNvPr id="20" name="Group 19"/>
          <p:cNvGrpSpPr/>
          <p:nvPr/>
        </p:nvGrpSpPr>
        <p:grpSpPr>
          <a:xfrm>
            <a:off x="5105178" y="2638790"/>
            <a:ext cx="1866900" cy="1822110"/>
            <a:chOff x="3810406" y="6538151"/>
            <a:chExt cx="1866900" cy="1822110"/>
          </a:xfrm>
        </p:grpSpPr>
        <p:sp>
          <p:nvSpPr>
            <p:cNvPr id="21" name="Oval 20"/>
            <p:cNvSpPr/>
            <p:nvPr/>
          </p:nvSpPr>
          <p:spPr>
            <a:xfrm>
              <a:off x="3810406" y="6538151"/>
              <a:ext cx="1866900" cy="1822110"/>
            </a:xfrm>
            <a:prstGeom prst="ellipse">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rotWithShape="1">
            <a:blip r:embed="rId6" cstate="print">
              <a:duotone>
                <a:schemeClr val="bg2">
                  <a:shade val="45000"/>
                  <a:satMod val="135000"/>
                </a:schemeClr>
                <a:prstClr val="white"/>
              </a:duotone>
              <a:extLst>
                <a:ext uri="{28A0092B-C50C-407E-A947-70E740481C1C}">
                  <a14:useLocalDpi xmlns:a14="http://schemas.microsoft.com/office/drawing/2010/main" val="0"/>
                </a:ext>
              </a:extLst>
            </a:blip>
            <a:srcRect b="16234"/>
            <a:stretch/>
          </p:blipFill>
          <p:spPr>
            <a:xfrm>
              <a:off x="4165878" y="6685442"/>
              <a:ext cx="1390685" cy="1359079"/>
            </a:xfrm>
            <a:prstGeom prst="rect">
              <a:avLst/>
            </a:prstGeom>
          </p:spPr>
        </p:pic>
        <p:sp>
          <p:nvSpPr>
            <p:cNvPr id="23" name="Rectangle 22"/>
            <p:cNvSpPr>
              <a:spLocks noChangeArrowheads="1"/>
            </p:cNvSpPr>
            <p:nvPr/>
          </p:nvSpPr>
          <p:spPr bwMode="auto">
            <a:xfrm>
              <a:off x="4165878" y="7906021"/>
              <a:ext cx="115814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1200" dirty="0">
                  <a:solidFill>
                    <a:srgbClr val="53575D"/>
                  </a:solidFill>
                  <a:latin typeface="Gotham Bold" pitchFamily="50" charset="0"/>
                  <a:ea typeface="Arial Unicode MS" panose="020B0604020202020204" pitchFamily="34" charset="-128"/>
                  <a:cs typeface="Gotham Bold" pitchFamily="50" charset="0"/>
                </a:rPr>
                <a:t>Experiential</a:t>
              </a:r>
              <a:endParaRPr lang="en-US" altLang="en-US" sz="1100" dirty="0">
                <a:solidFill>
                  <a:srgbClr val="53575D"/>
                </a:solidFill>
                <a:latin typeface="Gotham Light" pitchFamily="50" charset="0"/>
                <a:ea typeface="Arial Unicode MS" panose="020B0604020202020204" pitchFamily="34" charset="-128"/>
                <a:cs typeface="Gotham Light" pitchFamily="50" charset="0"/>
              </a:endParaRPr>
            </a:p>
          </p:txBody>
        </p:sp>
      </p:grpSp>
    </p:spTree>
    <p:extLst>
      <p:ext uri="{BB962C8B-B14F-4D97-AF65-F5344CB8AC3E}">
        <p14:creationId xmlns:p14="http://schemas.microsoft.com/office/powerpoint/2010/main" val="389232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a:spLocks noChangeArrowheads="1"/>
          </p:cNvSpPr>
          <p:nvPr/>
        </p:nvSpPr>
        <p:spPr bwMode="auto">
          <a:xfrm>
            <a:off x="4356748" y="3141719"/>
            <a:ext cx="6867675"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8000" dirty="0">
                <a:solidFill>
                  <a:schemeClr val="bg2">
                    <a:lumMod val="25000"/>
                  </a:schemeClr>
                </a:solidFill>
                <a:latin typeface="Tungsten Medium"/>
                <a:cs typeface="Tungsten Medium"/>
              </a:rPr>
              <a:t>STEP PROCESS</a:t>
            </a:r>
            <a:endParaRPr lang="en-US" altLang="en-US" sz="8000" dirty="0">
              <a:solidFill>
                <a:srgbClr val="ED5340"/>
              </a:solidFill>
              <a:latin typeface="Tungsten Medium"/>
              <a:cs typeface="Tungsten Medium"/>
            </a:endParaRPr>
          </a:p>
        </p:txBody>
      </p:sp>
      <p:sp>
        <p:nvSpPr>
          <p:cNvPr id="27" name="Rectangle 26"/>
          <p:cNvSpPr/>
          <p:nvPr/>
        </p:nvSpPr>
        <p:spPr>
          <a:xfrm>
            <a:off x="3145574" y="2813613"/>
            <a:ext cx="1184897" cy="1249901"/>
          </a:xfrm>
          <a:prstGeom prst="rect">
            <a:avLst/>
          </a:prstGeom>
          <a:solidFill>
            <a:srgbClr val="ED534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16600" dirty="0">
                <a:solidFill>
                  <a:srgbClr val="ED5340"/>
                </a:solidFill>
                <a:latin typeface="Tungsten Medium"/>
                <a:cs typeface="Tungsten Medium"/>
              </a:rPr>
              <a:t>4</a:t>
            </a:r>
          </a:p>
        </p:txBody>
      </p:sp>
      <p:sp>
        <p:nvSpPr>
          <p:cNvPr id="28" name="Rectangle 27"/>
          <p:cNvSpPr>
            <a:spLocks noChangeArrowheads="1"/>
          </p:cNvSpPr>
          <p:nvPr/>
        </p:nvSpPr>
        <p:spPr bwMode="auto">
          <a:xfrm>
            <a:off x="4391921" y="2659109"/>
            <a:ext cx="6867675"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4400" dirty="0">
                <a:solidFill>
                  <a:schemeClr val="bg1">
                    <a:lumMod val="50000"/>
                  </a:schemeClr>
                </a:solidFill>
                <a:latin typeface="Tungsten Medium"/>
                <a:cs typeface="Tungsten Medium"/>
              </a:rPr>
              <a:t>Designing an effective Up-Front</a:t>
            </a:r>
          </a:p>
        </p:txBody>
      </p:sp>
    </p:spTree>
    <p:extLst>
      <p:ext uri="{BB962C8B-B14F-4D97-AF65-F5344CB8AC3E}">
        <p14:creationId xmlns:p14="http://schemas.microsoft.com/office/powerpoint/2010/main" val="2991978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4102923" y="2276288"/>
            <a:ext cx="4259223" cy="781558"/>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endParaRPr lang="en-US" sz="2400" b="1" dirty="0">
              <a:solidFill>
                <a:schemeClr val="bg2">
                  <a:lumMod val="25000"/>
                </a:schemeClr>
              </a:solidFill>
              <a:latin typeface="Tungsten Medium"/>
              <a:cs typeface="Tungsten Medium"/>
            </a:endParaRPr>
          </a:p>
        </p:txBody>
      </p:sp>
      <p:cxnSp>
        <p:nvCxnSpPr>
          <p:cNvPr id="21" name="Straight Connector 20"/>
          <p:cNvCxnSpPr/>
          <p:nvPr/>
        </p:nvCxnSpPr>
        <p:spPr>
          <a:xfrm flipH="1" flipV="1">
            <a:off x="3620954" y="673736"/>
            <a:ext cx="0" cy="6471372"/>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565834" y="1685070"/>
            <a:ext cx="2791460" cy="65390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2">
                    <a:lumMod val="25000"/>
                  </a:schemeClr>
                </a:solidFill>
                <a:latin typeface="Tungsten Medium"/>
                <a:cs typeface="Tungsten Medium"/>
              </a:rPr>
              <a:t>PROBLEM</a:t>
            </a:r>
          </a:p>
        </p:txBody>
      </p:sp>
      <p:sp>
        <p:nvSpPr>
          <p:cNvPr id="23" name="Rectangle 22"/>
          <p:cNvSpPr/>
          <p:nvPr/>
        </p:nvSpPr>
        <p:spPr>
          <a:xfrm>
            <a:off x="567345" y="2478803"/>
            <a:ext cx="2791460" cy="653907"/>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1">
                    <a:lumMod val="65000"/>
                  </a:schemeClr>
                </a:solidFill>
                <a:latin typeface="Tungsten Medium"/>
                <a:cs typeface="Tungsten Medium"/>
              </a:rPr>
              <a:t>SOLUTION</a:t>
            </a:r>
          </a:p>
        </p:txBody>
      </p:sp>
      <p:sp>
        <p:nvSpPr>
          <p:cNvPr id="24" name="Rectangle 23"/>
          <p:cNvSpPr/>
          <p:nvPr/>
        </p:nvSpPr>
        <p:spPr>
          <a:xfrm>
            <a:off x="568856" y="3272536"/>
            <a:ext cx="2791460" cy="653907"/>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1">
                    <a:lumMod val="65000"/>
                  </a:schemeClr>
                </a:solidFill>
                <a:latin typeface="Tungsten Medium"/>
                <a:cs typeface="Tungsten Medium"/>
              </a:rPr>
              <a:t>EXAMPLE</a:t>
            </a:r>
          </a:p>
        </p:txBody>
      </p:sp>
      <p:sp>
        <p:nvSpPr>
          <p:cNvPr id="25" name="Oval 37"/>
          <p:cNvSpPr>
            <a:spLocks noChangeAspect="1"/>
          </p:cNvSpPr>
          <p:nvPr/>
        </p:nvSpPr>
        <p:spPr bwMode="auto">
          <a:xfrm>
            <a:off x="317116" y="1760317"/>
            <a:ext cx="478059" cy="478059"/>
          </a:xfrm>
          <a:prstGeom prst="ellipse">
            <a:avLst/>
          </a:prstGeom>
          <a:solidFill>
            <a:srgbClr val="ED5340"/>
          </a:solidFill>
          <a:ln w="19050" cmpd="sng">
            <a:solidFill>
              <a:schemeClr val="bg1"/>
            </a:solid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Tungsten Medium"/>
                <a:ea typeface="ヒラギノ角ゴ ProN W3" charset="-128"/>
                <a:cs typeface="Tungsten Medium"/>
              </a:rPr>
              <a:t>1</a:t>
            </a:r>
          </a:p>
        </p:txBody>
      </p:sp>
      <p:sp>
        <p:nvSpPr>
          <p:cNvPr id="26" name="Rectangle 25"/>
          <p:cNvSpPr/>
          <p:nvPr/>
        </p:nvSpPr>
        <p:spPr>
          <a:xfrm>
            <a:off x="301781" y="646822"/>
            <a:ext cx="3269279"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ED5340"/>
                </a:solidFill>
                <a:latin typeface="Tungsten Medium"/>
                <a:cs typeface="Tungsten Medium"/>
              </a:rPr>
              <a:t>DESIGNING UP-FRONTS</a:t>
            </a:r>
          </a:p>
        </p:txBody>
      </p:sp>
      <p:cxnSp>
        <p:nvCxnSpPr>
          <p:cNvPr id="27" name="Straight Connector 26"/>
          <p:cNvCxnSpPr/>
          <p:nvPr/>
        </p:nvCxnSpPr>
        <p:spPr>
          <a:xfrm flipV="1">
            <a:off x="301779" y="1332966"/>
            <a:ext cx="3328717" cy="1148"/>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555185" y="4050183"/>
            <a:ext cx="2791460" cy="653907"/>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1">
                    <a:lumMod val="65000"/>
                  </a:schemeClr>
                </a:solidFill>
                <a:latin typeface="Tungsten Medium"/>
                <a:cs typeface="Tungsten Medium"/>
              </a:rPr>
              <a:t>ILLUSTRATION</a:t>
            </a:r>
          </a:p>
        </p:txBody>
      </p:sp>
      <p:sp>
        <p:nvSpPr>
          <p:cNvPr id="29" name="Rectangle 28"/>
          <p:cNvSpPr/>
          <p:nvPr/>
        </p:nvSpPr>
        <p:spPr>
          <a:xfrm>
            <a:off x="4162112" y="2794812"/>
            <a:ext cx="8185732"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600" dirty="0">
                <a:solidFill>
                  <a:srgbClr val="53575D"/>
                </a:solidFill>
                <a:latin typeface="Tungsten Medium"/>
                <a:cs typeface="Tungsten Medium"/>
              </a:rPr>
              <a:t>State  the problem  in a single sentence or two. </a:t>
            </a:r>
          </a:p>
        </p:txBody>
      </p:sp>
    </p:spTree>
    <p:extLst>
      <p:ext uri="{BB962C8B-B14F-4D97-AF65-F5344CB8AC3E}">
        <p14:creationId xmlns:p14="http://schemas.microsoft.com/office/powerpoint/2010/main" val="1091509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a:xfrm flipH="1" flipV="1">
            <a:off x="3620954" y="673736"/>
            <a:ext cx="0" cy="6471372"/>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565834" y="1685070"/>
            <a:ext cx="2791460" cy="65390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2">
                    <a:lumMod val="25000"/>
                  </a:schemeClr>
                </a:solidFill>
                <a:latin typeface="Tungsten Medium"/>
                <a:cs typeface="Tungsten Medium"/>
              </a:rPr>
              <a:t>PROBLEM</a:t>
            </a:r>
          </a:p>
        </p:txBody>
      </p:sp>
      <p:sp>
        <p:nvSpPr>
          <p:cNvPr id="23" name="Rectangle 22"/>
          <p:cNvSpPr/>
          <p:nvPr/>
        </p:nvSpPr>
        <p:spPr>
          <a:xfrm>
            <a:off x="567345" y="2478803"/>
            <a:ext cx="2791460" cy="653907"/>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1">
                    <a:lumMod val="65000"/>
                  </a:schemeClr>
                </a:solidFill>
                <a:latin typeface="Tungsten Medium"/>
                <a:cs typeface="Tungsten Medium"/>
              </a:rPr>
              <a:t>SOLUTION</a:t>
            </a:r>
          </a:p>
        </p:txBody>
      </p:sp>
      <p:sp>
        <p:nvSpPr>
          <p:cNvPr id="24" name="Rectangle 23"/>
          <p:cNvSpPr/>
          <p:nvPr/>
        </p:nvSpPr>
        <p:spPr>
          <a:xfrm>
            <a:off x="568856" y="3272536"/>
            <a:ext cx="2791460" cy="653907"/>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1">
                    <a:lumMod val="65000"/>
                  </a:schemeClr>
                </a:solidFill>
                <a:latin typeface="Tungsten Medium"/>
                <a:cs typeface="Tungsten Medium"/>
              </a:rPr>
              <a:t>EXAMPLE</a:t>
            </a:r>
          </a:p>
        </p:txBody>
      </p:sp>
      <p:sp>
        <p:nvSpPr>
          <p:cNvPr id="25" name="Oval 37"/>
          <p:cNvSpPr>
            <a:spLocks noChangeAspect="1"/>
          </p:cNvSpPr>
          <p:nvPr/>
        </p:nvSpPr>
        <p:spPr bwMode="auto">
          <a:xfrm>
            <a:off x="317116" y="1760317"/>
            <a:ext cx="478059" cy="478059"/>
          </a:xfrm>
          <a:prstGeom prst="ellipse">
            <a:avLst/>
          </a:prstGeom>
          <a:solidFill>
            <a:srgbClr val="ED5340"/>
          </a:solidFill>
          <a:ln w="19050" cmpd="sng">
            <a:solidFill>
              <a:schemeClr val="bg1"/>
            </a:solid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Tungsten Medium"/>
                <a:ea typeface="ヒラギノ角ゴ ProN W3" charset="-128"/>
                <a:cs typeface="Tungsten Medium"/>
              </a:rPr>
              <a:t>1</a:t>
            </a:r>
          </a:p>
        </p:txBody>
      </p:sp>
      <p:sp>
        <p:nvSpPr>
          <p:cNvPr id="26" name="Rectangle 25"/>
          <p:cNvSpPr/>
          <p:nvPr/>
        </p:nvSpPr>
        <p:spPr>
          <a:xfrm>
            <a:off x="301781" y="646822"/>
            <a:ext cx="3269279"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ED5340"/>
                </a:solidFill>
                <a:latin typeface="Tungsten Medium"/>
                <a:cs typeface="Tungsten Medium"/>
              </a:rPr>
              <a:t>DESIGNING UP-FRONTS</a:t>
            </a:r>
          </a:p>
        </p:txBody>
      </p:sp>
      <p:cxnSp>
        <p:nvCxnSpPr>
          <p:cNvPr id="27" name="Straight Connector 26"/>
          <p:cNvCxnSpPr/>
          <p:nvPr/>
        </p:nvCxnSpPr>
        <p:spPr>
          <a:xfrm flipV="1">
            <a:off x="301779" y="1332966"/>
            <a:ext cx="3328717" cy="1148"/>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555185" y="4050183"/>
            <a:ext cx="2791460" cy="653907"/>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1">
                    <a:lumMod val="65000"/>
                  </a:schemeClr>
                </a:solidFill>
                <a:latin typeface="Tungsten Medium"/>
                <a:cs typeface="Tungsten Medium"/>
              </a:rPr>
              <a:t>ILLUSTRATION</a:t>
            </a:r>
          </a:p>
        </p:txBody>
      </p:sp>
      <p:cxnSp>
        <p:nvCxnSpPr>
          <p:cNvPr id="10" name="Straight Connector 9"/>
          <p:cNvCxnSpPr/>
          <p:nvPr/>
        </p:nvCxnSpPr>
        <p:spPr>
          <a:xfrm flipH="1" flipV="1">
            <a:off x="3620954" y="673736"/>
            <a:ext cx="0" cy="741539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119273" y="7346629"/>
            <a:ext cx="8034961"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3B3838"/>
                </a:solidFill>
                <a:latin typeface="Gotham Bold"/>
                <a:cs typeface="Gotham Bold"/>
              </a:rPr>
              <a:t>Trainer’s Notes: </a:t>
            </a:r>
            <a:r>
              <a:rPr lang="en-US" sz="2000" dirty="0">
                <a:solidFill>
                  <a:srgbClr val="3B3838"/>
                </a:solidFill>
                <a:latin typeface="Gotham Book"/>
                <a:cs typeface="Gotham Book"/>
              </a:rPr>
              <a:t>Stories connect us. When we are able to explain who we are, why we care about an issue, and why someone else should, we are able to bring in new people into our organizing. </a:t>
            </a:r>
          </a:p>
        </p:txBody>
      </p:sp>
      <p:sp>
        <p:nvSpPr>
          <p:cNvPr id="13" name="Rectangle 12"/>
          <p:cNvSpPr/>
          <p:nvPr/>
        </p:nvSpPr>
        <p:spPr>
          <a:xfrm>
            <a:off x="1084345" y="7071225"/>
            <a:ext cx="2551196" cy="675970"/>
          </a:xfrm>
          <a:prstGeom prst="rect">
            <a:avLst/>
          </a:prstGeom>
          <a:solidFill>
            <a:srgbClr val="535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Tungsten Medium"/>
                <a:cs typeface="Tungsten Medium"/>
              </a:rPr>
              <a:t>ANNOTATED AGENDA</a:t>
            </a:r>
          </a:p>
        </p:txBody>
      </p:sp>
      <p:pic>
        <p:nvPicPr>
          <p:cNvPr id="3" name="Picture 2" descr="Screen Shot 2015-07-29 at 5.24.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2259" y="940230"/>
            <a:ext cx="7875898" cy="5906924"/>
          </a:xfrm>
          <a:prstGeom prst="rect">
            <a:avLst/>
          </a:prstGeom>
        </p:spPr>
      </p:pic>
      <p:sp>
        <p:nvSpPr>
          <p:cNvPr id="15" name="Rectangle 14"/>
          <p:cNvSpPr/>
          <p:nvPr/>
        </p:nvSpPr>
        <p:spPr>
          <a:xfrm>
            <a:off x="4166994" y="934163"/>
            <a:ext cx="7840666" cy="539505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endParaRPr lang="en-US" sz="2400" b="1" dirty="0">
              <a:solidFill>
                <a:schemeClr val="bg1">
                  <a:lumMod val="65000"/>
                </a:schemeClr>
              </a:solidFill>
              <a:latin typeface="Tungsten Medium"/>
              <a:cs typeface="Tungsten Medium"/>
            </a:endParaRPr>
          </a:p>
        </p:txBody>
      </p:sp>
    </p:spTree>
    <p:extLst>
      <p:ext uri="{BB962C8B-B14F-4D97-AF65-F5344CB8AC3E}">
        <p14:creationId xmlns:p14="http://schemas.microsoft.com/office/powerpoint/2010/main" val="567398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169217" y="3299623"/>
            <a:ext cx="3041677" cy="781558"/>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endParaRPr lang="en-US" sz="2400" b="1" dirty="0">
              <a:solidFill>
                <a:schemeClr val="bg2">
                  <a:lumMod val="25000"/>
                </a:schemeClr>
              </a:solidFill>
              <a:latin typeface="Tungsten Medium"/>
              <a:cs typeface="Tungsten Medium"/>
            </a:endParaRPr>
          </a:p>
        </p:txBody>
      </p:sp>
      <p:cxnSp>
        <p:nvCxnSpPr>
          <p:cNvPr id="21" name="Straight Connector 20"/>
          <p:cNvCxnSpPr/>
          <p:nvPr/>
        </p:nvCxnSpPr>
        <p:spPr>
          <a:xfrm flipH="1" flipV="1">
            <a:off x="3620954" y="673736"/>
            <a:ext cx="0" cy="6471372"/>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565834" y="2505706"/>
            <a:ext cx="2791460" cy="65390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2">
                    <a:lumMod val="25000"/>
                  </a:schemeClr>
                </a:solidFill>
                <a:latin typeface="Tungsten Medium"/>
                <a:cs typeface="Tungsten Medium"/>
              </a:rPr>
              <a:t>SOLUTION</a:t>
            </a:r>
          </a:p>
        </p:txBody>
      </p:sp>
      <p:sp>
        <p:nvSpPr>
          <p:cNvPr id="23" name="Rectangle 22"/>
          <p:cNvSpPr/>
          <p:nvPr/>
        </p:nvSpPr>
        <p:spPr>
          <a:xfrm>
            <a:off x="567345" y="1736323"/>
            <a:ext cx="2791460" cy="653907"/>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1">
                    <a:lumMod val="65000"/>
                  </a:schemeClr>
                </a:solidFill>
                <a:latin typeface="Tungsten Medium"/>
                <a:cs typeface="Tungsten Medium"/>
              </a:rPr>
              <a:t>PROBLEM</a:t>
            </a:r>
          </a:p>
        </p:txBody>
      </p:sp>
      <p:sp>
        <p:nvSpPr>
          <p:cNvPr id="24" name="Rectangle 23"/>
          <p:cNvSpPr/>
          <p:nvPr/>
        </p:nvSpPr>
        <p:spPr>
          <a:xfrm>
            <a:off x="568856" y="3272536"/>
            <a:ext cx="2791460" cy="653907"/>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1">
                    <a:lumMod val="65000"/>
                  </a:schemeClr>
                </a:solidFill>
                <a:latin typeface="Tungsten Medium"/>
                <a:cs typeface="Tungsten Medium"/>
              </a:rPr>
              <a:t>EXAMPLE	</a:t>
            </a:r>
          </a:p>
        </p:txBody>
      </p:sp>
      <p:sp>
        <p:nvSpPr>
          <p:cNvPr id="25" name="Oval 37"/>
          <p:cNvSpPr>
            <a:spLocks noChangeAspect="1"/>
          </p:cNvSpPr>
          <p:nvPr/>
        </p:nvSpPr>
        <p:spPr bwMode="auto">
          <a:xfrm>
            <a:off x="317116" y="2580953"/>
            <a:ext cx="478059" cy="478059"/>
          </a:xfrm>
          <a:prstGeom prst="ellipse">
            <a:avLst/>
          </a:prstGeom>
          <a:solidFill>
            <a:srgbClr val="ED5340"/>
          </a:solidFill>
          <a:ln w="19050" cmpd="sng">
            <a:solidFill>
              <a:schemeClr val="bg1"/>
            </a:solid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Tungsten Medium"/>
                <a:ea typeface="ヒラギノ角ゴ ProN W3" charset="-128"/>
                <a:cs typeface="Tungsten Medium"/>
              </a:rPr>
              <a:t>2</a:t>
            </a:r>
          </a:p>
        </p:txBody>
      </p:sp>
      <p:sp>
        <p:nvSpPr>
          <p:cNvPr id="26" name="Rectangle 25"/>
          <p:cNvSpPr/>
          <p:nvPr/>
        </p:nvSpPr>
        <p:spPr>
          <a:xfrm>
            <a:off x="301781" y="646822"/>
            <a:ext cx="3269279"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ED5340"/>
                </a:solidFill>
                <a:latin typeface="Tungsten Medium"/>
                <a:cs typeface="Tungsten Medium"/>
              </a:rPr>
              <a:t>DESIGNING UP-FRONTS</a:t>
            </a:r>
          </a:p>
        </p:txBody>
      </p:sp>
      <p:cxnSp>
        <p:nvCxnSpPr>
          <p:cNvPr id="27" name="Straight Connector 26"/>
          <p:cNvCxnSpPr/>
          <p:nvPr/>
        </p:nvCxnSpPr>
        <p:spPr>
          <a:xfrm flipV="1">
            <a:off x="301779" y="1332966"/>
            <a:ext cx="3328717" cy="1148"/>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555185" y="4050183"/>
            <a:ext cx="2791460" cy="653907"/>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1">
                    <a:lumMod val="65000"/>
                  </a:schemeClr>
                </a:solidFill>
                <a:latin typeface="Tungsten Medium"/>
                <a:cs typeface="Tungsten Medium"/>
              </a:rPr>
              <a:t>ILLUSTRATION</a:t>
            </a:r>
          </a:p>
        </p:txBody>
      </p:sp>
      <p:sp>
        <p:nvSpPr>
          <p:cNvPr id="10" name="Rectangle 9"/>
          <p:cNvSpPr/>
          <p:nvPr/>
        </p:nvSpPr>
        <p:spPr>
          <a:xfrm>
            <a:off x="8920683" y="2318272"/>
            <a:ext cx="2919039" cy="781558"/>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endParaRPr lang="en-US" sz="2400" b="1" dirty="0">
              <a:solidFill>
                <a:schemeClr val="bg2">
                  <a:lumMod val="25000"/>
                </a:schemeClr>
              </a:solidFill>
              <a:latin typeface="Tungsten Medium"/>
              <a:cs typeface="Tungsten Medium"/>
            </a:endParaRPr>
          </a:p>
        </p:txBody>
      </p:sp>
      <p:sp>
        <p:nvSpPr>
          <p:cNvPr id="11" name="Rectangle 10"/>
          <p:cNvSpPr/>
          <p:nvPr/>
        </p:nvSpPr>
        <p:spPr>
          <a:xfrm>
            <a:off x="4162112" y="2794812"/>
            <a:ext cx="8185732"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600" dirty="0">
                <a:solidFill>
                  <a:srgbClr val="53575D"/>
                </a:solidFill>
                <a:latin typeface="Tungsten Medium"/>
                <a:cs typeface="Tungsten Medium"/>
              </a:rPr>
              <a:t>Offer your training as a solution to  the problem. </a:t>
            </a:r>
          </a:p>
        </p:txBody>
      </p:sp>
    </p:spTree>
    <p:extLst>
      <p:ext uri="{BB962C8B-B14F-4D97-AF65-F5344CB8AC3E}">
        <p14:creationId xmlns:p14="http://schemas.microsoft.com/office/powerpoint/2010/main" val="162993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65834" y="2505706"/>
            <a:ext cx="2791460" cy="65390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2">
                    <a:lumMod val="25000"/>
                  </a:schemeClr>
                </a:solidFill>
                <a:latin typeface="Tungsten Medium"/>
                <a:cs typeface="Tungsten Medium"/>
              </a:rPr>
              <a:t>SOLUTION</a:t>
            </a:r>
          </a:p>
        </p:txBody>
      </p:sp>
      <p:sp>
        <p:nvSpPr>
          <p:cNvPr id="23" name="Rectangle 22"/>
          <p:cNvSpPr/>
          <p:nvPr/>
        </p:nvSpPr>
        <p:spPr>
          <a:xfrm>
            <a:off x="567345" y="1736323"/>
            <a:ext cx="2791460" cy="653907"/>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1">
                    <a:lumMod val="65000"/>
                  </a:schemeClr>
                </a:solidFill>
                <a:latin typeface="Tungsten Medium"/>
                <a:cs typeface="Tungsten Medium"/>
              </a:rPr>
              <a:t>PROBLEM</a:t>
            </a:r>
          </a:p>
        </p:txBody>
      </p:sp>
      <p:sp>
        <p:nvSpPr>
          <p:cNvPr id="24" name="Rectangle 23"/>
          <p:cNvSpPr/>
          <p:nvPr/>
        </p:nvSpPr>
        <p:spPr>
          <a:xfrm>
            <a:off x="568856" y="3272536"/>
            <a:ext cx="2791460" cy="653907"/>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1">
                    <a:lumMod val="65000"/>
                  </a:schemeClr>
                </a:solidFill>
                <a:latin typeface="Tungsten Medium"/>
                <a:cs typeface="Tungsten Medium"/>
              </a:rPr>
              <a:t>EXAMPLE</a:t>
            </a:r>
          </a:p>
        </p:txBody>
      </p:sp>
      <p:sp>
        <p:nvSpPr>
          <p:cNvPr id="25" name="Oval 37"/>
          <p:cNvSpPr>
            <a:spLocks noChangeAspect="1"/>
          </p:cNvSpPr>
          <p:nvPr/>
        </p:nvSpPr>
        <p:spPr bwMode="auto">
          <a:xfrm>
            <a:off x="317116" y="2580953"/>
            <a:ext cx="478059" cy="478059"/>
          </a:xfrm>
          <a:prstGeom prst="ellipse">
            <a:avLst/>
          </a:prstGeom>
          <a:solidFill>
            <a:srgbClr val="ED5340"/>
          </a:solidFill>
          <a:ln w="19050" cmpd="sng">
            <a:solidFill>
              <a:schemeClr val="bg1"/>
            </a:solid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Tungsten Medium"/>
                <a:ea typeface="ヒラギノ角ゴ ProN W3" charset="-128"/>
                <a:cs typeface="Tungsten Medium"/>
              </a:rPr>
              <a:t>2</a:t>
            </a:r>
          </a:p>
        </p:txBody>
      </p:sp>
      <p:sp>
        <p:nvSpPr>
          <p:cNvPr id="26" name="Rectangle 25"/>
          <p:cNvSpPr/>
          <p:nvPr/>
        </p:nvSpPr>
        <p:spPr>
          <a:xfrm>
            <a:off x="301781" y="646822"/>
            <a:ext cx="3269279"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ED5340"/>
                </a:solidFill>
                <a:latin typeface="Tungsten Medium"/>
                <a:cs typeface="Tungsten Medium"/>
              </a:rPr>
              <a:t>DESIGNING UP-FRONTS</a:t>
            </a:r>
          </a:p>
        </p:txBody>
      </p:sp>
      <p:cxnSp>
        <p:nvCxnSpPr>
          <p:cNvPr id="27" name="Straight Connector 26"/>
          <p:cNvCxnSpPr/>
          <p:nvPr/>
        </p:nvCxnSpPr>
        <p:spPr>
          <a:xfrm flipV="1">
            <a:off x="301779" y="1332966"/>
            <a:ext cx="3328717" cy="1148"/>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555185" y="4050183"/>
            <a:ext cx="2791460" cy="653907"/>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1">
                    <a:lumMod val="65000"/>
                  </a:schemeClr>
                </a:solidFill>
                <a:latin typeface="Tungsten Medium"/>
                <a:cs typeface="Tungsten Medium"/>
              </a:rPr>
              <a:t>ILLUSTRATE</a:t>
            </a:r>
          </a:p>
        </p:txBody>
      </p:sp>
      <p:sp>
        <p:nvSpPr>
          <p:cNvPr id="10" name="Rectangle 9"/>
          <p:cNvSpPr/>
          <p:nvPr/>
        </p:nvSpPr>
        <p:spPr>
          <a:xfrm>
            <a:off x="4234732" y="7178690"/>
            <a:ext cx="8034961"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3B3838"/>
                </a:solidFill>
                <a:latin typeface="Gotham Bold"/>
                <a:cs typeface="Gotham Bold"/>
              </a:rPr>
              <a:t>Trainer’s Notes: </a:t>
            </a:r>
            <a:r>
              <a:rPr lang="en-US" sz="2000" dirty="0">
                <a:solidFill>
                  <a:srgbClr val="3B3838"/>
                </a:solidFill>
                <a:latin typeface="Gotham Book"/>
                <a:cs typeface="Gotham Book"/>
              </a:rPr>
              <a:t>Sharing your personal story following this structure helps you connect with new prospective volunteers.</a:t>
            </a:r>
          </a:p>
        </p:txBody>
      </p:sp>
      <p:cxnSp>
        <p:nvCxnSpPr>
          <p:cNvPr id="11" name="Straight Connector 10"/>
          <p:cNvCxnSpPr/>
          <p:nvPr/>
        </p:nvCxnSpPr>
        <p:spPr>
          <a:xfrm flipH="1" flipV="1">
            <a:off x="3620954" y="673736"/>
            <a:ext cx="0" cy="741539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084345" y="7071225"/>
            <a:ext cx="2551196" cy="675970"/>
          </a:xfrm>
          <a:prstGeom prst="rect">
            <a:avLst/>
          </a:prstGeom>
          <a:solidFill>
            <a:srgbClr val="535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Tungsten Medium"/>
                <a:cs typeface="Tungsten Medium"/>
              </a:rPr>
              <a:t>ANNOTATED AGENDA</a:t>
            </a:r>
          </a:p>
        </p:txBody>
      </p:sp>
      <p:pic>
        <p:nvPicPr>
          <p:cNvPr id="3" name="Picture 2" descr="Screen Shot 2015-07-29 at 5.27.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5000" y="802778"/>
            <a:ext cx="7973648" cy="5946285"/>
          </a:xfrm>
          <a:prstGeom prst="rect">
            <a:avLst/>
          </a:prstGeom>
        </p:spPr>
      </p:pic>
      <p:sp>
        <p:nvSpPr>
          <p:cNvPr id="15" name="Rectangle 14"/>
          <p:cNvSpPr/>
          <p:nvPr/>
        </p:nvSpPr>
        <p:spPr>
          <a:xfrm>
            <a:off x="4166993" y="829203"/>
            <a:ext cx="7977117" cy="539505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endParaRPr lang="en-US" sz="2400" b="1" dirty="0">
              <a:solidFill>
                <a:schemeClr val="bg1">
                  <a:lumMod val="65000"/>
                </a:schemeClr>
              </a:solidFill>
              <a:latin typeface="Tungsten Medium"/>
              <a:cs typeface="Tungsten Medium"/>
            </a:endParaRPr>
          </a:p>
        </p:txBody>
      </p:sp>
    </p:spTree>
    <p:extLst>
      <p:ext uri="{BB962C8B-B14F-4D97-AF65-F5344CB8AC3E}">
        <p14:creationId xmlns:p14="http://schemas.microsoft.com/office/powerpoint/2010/main" val="3333987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610550665_029d74c170_k.jpg"/>
          <p:cNvPicPr>
            <a:picLocks noChangeAspect="1"/>
          </p:cNvPicPr>
          <p:nvPr/>
        </p:nvPicPr>
        <p:blipFill rotWithShape="1">
          <a:blip r:embed="rId3">
            <a:extLst>
              <a:ext uri="{28A0092B-C50C-407E-A947-70E740481C1C}">
                <a14:useLocalDpi xmlns:a14="http://schemas.microsoft.com/office/drawing/2010/main" val="0"/>
              </a:ext>
            </a:extLst>
          </a:blip>
          <a:srcRect l="10860"/>
          <a:stretch/>
        </p:blipFill>
        <p:spPr>
          <a:xfrm>
            <a:off x="-91367" y="-213850"/>
            <a:ext cx="13123885" cy="9798418"/>
          </a:xfrm>
          <a:prstGeom prst="rect">
            <a:avLst/>
          </a:prstGeom>
        </p:spPr>
      </p:pic>
      <p:sp>
        <p:nvSpPr>
          <p:cNvPr id="13" name="Rectangle 12"/>
          <p:cNvSpPr/>
          <p:nvPr/>
        </p:nvSpPr>
        <p:spPr>
          <a:xfrm>
            <a:off x="-137049" y="-219598"/>
            <a:ext cx="13141849" cy="9973198"/>
          </a:xfrm>
          <a:prstGeom prst="rect">
            <a:avLst/>
          </a:prstGeom>
          <a:solidFill>
            <a:srgbClr val="ED534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0" name="Rectangle 29"/>
          <p:cNvSpPr>
            <a:spLocks/>
          </p:cNvSpPr>
          <p:nvPr/>
        </p:nvSpPr>
        <p:spPr>
          <a:xfrm flipV="1">
            <a:off x="5768" y="9584479"/>
            <a:ext cx="13026327" cy="217942"/>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White Pencil.png"/>
          <p:cNvPicPr>
            <a:picLocks noChangeAspect="1"/>
          </p:cNvPicPr>
          <p:nvPr/>
        </p:nvPicPr>
        <p:blipFill rotWithShape="1">
          <a:blip r:embed="rId4">
            <a:extLst>
              <a:ext uri="{28A0092B-C50C-407E-A947-70E740481C1C}">
                <a14:useLocalDpi xmlns:a14="http://schemas.microsoft.com/office/drawing/2010/main" val="0"/>
              </a:ext>
            </a:extLst>
          </a:blip>
          <a:srcRect l="40760" t="8303" r="42395" b="68883"/>
          <a:stretch/>
        </p:blipFill>
        <p:spPr>
          <a:xfrm>
            <a:off x="11895841" y="8645771"/>
            <a:ext cx="738768" cy="693270"/>
          </a:xfrm>
          <a:prstGeom prst="rect">
            <a:avLst/>
          </a:prstGeom>
        </p:spPr>
      </p:pic>
      <p:grpSp>
        <p:nvGrpSpPr>
          <p:cNvPr id="2" name="Group 1"/>
          <p:cNvGrpSpPr/>
          <p:nvPr/>
        </p:nvGrpSpPr>
        <p:grpSpPr>
          <a:xfrm>
            <a:off x="5415299" y="4972224"/>
            <a:ext cx="6839613" cy="1755143"/>
            <a:chOff x="5415299" y="5526195"/>
            <a:chExt cx="6839613" cy="1755143"/>
          </a:xfrm>
        </p:grpSpPr>
        <p:sp>
          <p:nvSpPr>
            <p:cNvPr id="12" name="Rectangle 11"/>
            <p:cNvSpPr/>
            <p:nvPr/>
          </p:nvSpPr>
          <p:spPr>
            <a:xfrm>
              <a:off x="5415304" y="6651646"/>
              <a:ext cx="3414258" cy="629692"/>
            </a:xfrm>
            <a:prstGeom prst="rect">
              <a:avLst/>
            </a:prstGeom>
            <a:solidFill>
              <a:srgbClr val="FFFFFF">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lstStyle/>
            <a:p>
              <a:pPr algn="ctr"/>
              <a:r>
                <a:rPr lang="en-US" sz="3600" dirty="0">
                  <a:solidFill>
                    <a:schemeClr val="bg2">
                      <a:lumMod val="25000"/>
                    </a:schemeClr>
                  </a:solidFill>
                  <a:latin typeface="Tungsten Medium"/>
                  <a:cs typeface="Tungsten Medium"/>
                </a:rPr>
                <a:t>W/ CHELSEY WININGER</a:t>
              </a:r>
            </a:p>
          </p:txBody>
        </p:sp>
        <p:sp>
          <p:nvSpPr>
            <p:cNvPr id="14" name="Rectangle 13"/>
            <p:cNvSpPr>
              <a:spLocks/>
            </p:cNvSpPr>
            <p:nvPr/>
          </p:nvSpPr>
          <p:spPr>
            <a:xfrm rot="10800000" flipV="1">
              <a:off x="5415299" y="5526195"/>
              <a:ext cx="6839613" cy="1031050"/>
            </a:xfrm>
            <a:prstGeom prst="rect">
              <a:avLst/>
            </a:prstGeom>
            <a:solidFill>
              <a:srgbClr val="ED5340"/>
            </a:solidFill>
            <a:ln>
              <a:noFill/>
            </a:ln>
            <a:effectLst>
              <a:outerShdw blurRad="428625" sx="80000" sy="8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4800" dirty="0">
                  <a:solidFill>
                    <a:srgbClr val="FFFFFF"/>
                  </a:solidFill>
                  <a:latin typeface="Tungsten Medium"/>
                  <a:cs typeface="Tungsten Medium"/>
                </a:rPr>
                <a:t>DESIGNING UP-FRONTS AND DEBRIEFS</a:t>
              </a:r>
            </a:p>
          </p:txBody>
        </p:sp>
      </p:grpSp>
    </p:spTree>
    <p:extLst>
      <p:ext uri="{BB962C8B-B14F-4D97-AF65-F5344CB8AC3E}">
        <p14:creationId xmlns:p14="http://schemas.microsoft.com/office/powerpoint/2010/main" val="29064028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a:xfrm flipH="1" flipV="1">
            <a:off x="3620954" y="673736"/>
            <a:ext cx="0" cy="6471372"/>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67345" y="2478803"/>
            <a:ext cx="2791460" cy="653907"/>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1">
                    <a:lumMod val="65000"/>
                  </a:schemeClr>
                </a:solidFill>
                <a:latin typeface="Tungsten Medium"/>
                <a:cs typeface="Tungsten Medium"/>
              </a:rPr>
              <a:t>SOLUTION</a:t>
            </a:r>
          </a:p>
        </p:txBody>
      </p:sp>
      <p:sp>
        <p:nvSpPr>
          <p:cNvPr id="26" name="Rectangle 25"/>
          <p:cNvSpPr/>
          <p:nvPr/>
        </p:nvSpPr>
        <p:spPr>
          <a:xfrm>
            <a:off x="301781" y="646822"/>
            <a:ext cx="3269279"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ED5340"/>
                </a:solidFill>
                <a:latin typeface="Tungsten Medium"/>
                <a:cs typeface="Tungsten Medium"/>
              </a:rPr>
              <a:t>DESIGNING UP-FRONTS</a:t>
            </a:r>
          </a:p>
        </p:txBody>
      </p:sp>
      <p:cxnSp>
        <p:nvCxnSpPr>
          <p:cNvPr id="27" name="Straight Connector 26"/>
          <p:cNvCxnSpPr/>
          <p:nvPr/>
        </p:nvCxnSpPr>
        <p:spPr>
          <a:xfrm flipV="1">
            <a:off x="301779" y="1332966"/>
            <a:ext cx="3328717" cy="1148"/>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555185" y="4050183"/>
            <a:ext cx="2791460" cy="653907"/>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1">
                    <a:lumMod val="65000"/>
                  </a:schemeClr>
                </a:solidFill>
                <a:latin typeface="Tungsten Medium"/>
                <a:cs typeface="Tungsten Medium"/>
              </a:rPr>
              <a:t>ILLUSTRATION</a:t>
            </a:r>
          </a:p>
        </p:txBody>
      </p:sp>
      <p:sp>
        <p:nvSpPr>
          <p:cNvPr id="10" name="Rectangle 9"/>
          <p:cNvSpPr/>
          <p:nvPr/>
        </p:nvSpPr>
        <p:spPr>
          <a:xfrm>
            <a:off x="567345" y="1736323"/>
            <a:ext cx="2791460" cy="653907"/>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1">
                    <a:lumMod val="65000"/>
                  </a:schemeClr>
                </a:solidFill>
                <a:latin typeface="Tungsten Medium"/>
                <a:cs typeface="Tungsten Medium"/>
              </a:rPr>
              <a:t>PROBLEM</a:t>
            </a:r>
          </a:p>
        </p:txBody>
      </p:sp>
      <p:sp>
        <p:nvSpPr>
          <p:cNvPr id="11" name="Rectangle 10"/>
          <p:cNvSpPr/>
          <p:nvPr/>
        </p:nvSpPr>
        <p:spPr>
          <a:xfrm>
            <a:off x="565834" y="3267725"/>
            <a:ext cx="2791460" cy="65390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2">
                    <a:lumMod val="25000"/>
                  </a:schemeClr>
                </a:solidFill>
                <a:latin typeface="Tungsten Medium"/>
                <a:cs typeface="Tungsten Medium"/>
              </a:rPr>
              <a:t>EXAMPLE</a:t>
            </a:r>
          </a:p>
        </p:txBody>
      </p:sp>
      <p:sp>
        <p:nvSpPr>
          <p:cNvPr id="12" name="Oval 37"/>
          <p:cNvSpPr>
            <a:spLocks noChangeAspect="1"/>
          </p:cNvSpPr>
          <p:nvPr/>
        </p:nvSpPr>
        <p:spPr bwMode="auto">
          <a:xfrm>
            <a:off x="317116" y="3342972"/>
            <a:ext cx="478059" cy="478059"/>
          </a:xfrm>
          <a:prstGeom prst="ellipse">
            <a:avLst/>
          </a:prstGeom>
          <a:solidFill>
            <a:srgbClr val="ED5340"/>
          </a:solidFill>
          <a:ln w="19050" cmpd="sng">
            <a:solidFill>
              <a:schemeClr val="bg1"/>
            </a:solid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Tungsten Medium"/>
                <a:ea typeface="ヒラギノ角ゴ ProN W3" charset="-128"/>
                <a:cs typeface="Tungsten Medium"/>
              </a:rPr>
              <a:t>3</a:t>
            </a:r>
          </a:p>
        </p:txBody>
      </p:sp>
      <p:sp>
        <p:nvSpPr>
          <p:cNvPr id="13" name="Rectangle 12"/>
          <p:cNvSpPr/>
          <p:nvPr/>
        </p:nvSpPr>
        <p:spPr>
          <a:xfrm>
            <a:off x="8950812" y="3228405"/>
            <a:ext cx="3305777" cy="781558"/>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endParaRPr lang="en-US" sz="2400" b="1" dirty="0">
              <a:solidFill>
                <a:schemeClr val="bg2">
                  <a:lumMod val="25000"/>
                </a:schemeClr>
              </a:solidFill>
              <a:latin typeface="Tungsten Medium"/>
              <a:cs typeface="Tungsten Medium"/>
            </a:endParaRPr>
          </a:p>
        </p:txBody>
      </p:sp>
      <p:sp>
        <p:nvSpPr>
          <p:cNvPr id="14" name="Rectangle 13"/>
          <p:cNvSpPr/>
          <p:nvPr/>
        </p:nvSpPr>
        <p:spPr>
          <a:xfrm>
            <a:off x="4102923" y="2237212"/>
            <a:ext cx="2412909" cy="781558"/>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endParaRPr lang="en-US" sz="2400" b="1" dirty="0">
              <a:solidFill>
                <a:schemeClr val="bg2">
                  <a:lumMod val="25000"/>
                </a:schemeClr>
              </a:solidFill>
              <a:latin typeface="Tungsten Medium"/>
              <a:cs typeface="Tungsten Medium"/>
            </a:endParaRPr>
          </a:p>
        </p:txBody>
      </p:sp>
      <p:sp>
        <p:nvSpPr>
          <p:cNvPr id="15" name="Rectangle 14"/>
          <p:cNvSpPr/>
          <p:nvPr/>
        </p:nvSpPr>
        <p:spPr>
          <a:xfrm>
            <a:off x="4161384" y="2748706"/>
            <a:ext cx="8185732"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600" dirty="0">
                <a:solidFill>
                  <a:srgbClr val="53575D"/>
                </a:solidFill>
                <a:latin typeface="Tungsten Medium"/>
                <a:cs typeface="Tungsten Medium"/>
              </a:rPr>
              <a:t>Exemplify  the solution by giving concrete examples – “for example.” </a:t>
            </a:r>
          </a:p>
        </p:txBody>
      </p:sp>
    </p:spTree>
    <p:extLst>
      <p:ext uri="{BB962C8B-B14F-4D97-AF65-F5344CB8AC3E}">
        <p14:creationId xmlns:p14="http://schemas.microsoft.com/office/powerpoint/2010/main" val="3407037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567345" y="2478803"/>
            <a:ext cx="2791460" cy="653907"/>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1">
                    <a:lumMod val="65000"/>
                  </a:schemeClr>
                </a:solidFill>
                <a:latin typeface="Tungsten Medium"/>
                <a:cs typeface="Tungsten Medium"/>
              </a:rPr>
              <a:t>SOLUTION</a:t>
            </a:r>
          </a:p>
        </p:txBody>
      </p:sp>
      <p:sp>
        <p:nvSpPr>
          <p:cNvPr id="26" name="Rectangle 25"/>
          <p:cNvSpPr/>
          <p:nvPr/>
        </p:nvSpPr>
        <p:spPr>
          <a:xfrm>
            <a:off x="301781" y="646822"/>
            <a:ext cx="3269279"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ED5340"/>
                </a:solidFill>
                <a:latin typeface="Tungsten Medium"/>
                <a:cs typeface="Tungsten Medium"/>
              </a:rPr>
              <a:t>DESIGNING UP-FRONTS</a:t>
            </a:r>
          </a:p>
        </p:txBody>
      </p:sp>
      <p:cxnSp>
        <p:nvCxnSpPr>
          <p:cNvPr id="27" name="Straight Connector 26"/>
          <p:cNvCxnSpPr/>
          <p:nvPr/>
        </p:nvCxnSpPr>
        <p:spPr>
          <a:xfrm flipV="1">
            <a:off x="301779" y="1332966"/>
            <a:ext cx="3328717" cy="1148"/>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555185" y="4050183"/>
            <a:ext cx="2791460" cy="653907"/>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1">
                    <a:lumMod val="65000"/>
                  </a:schemeClr>
                </a:solidFill>
                <a:latin typeface="Tungsten Medium"/>
                <a:cs typeface="Tungsten Medium"/>
              </a:rPr>
              <a:t>ILLUSTRATION</a:t>
            </a:r>
          </a:p>
        </p:txBody>
      </p:sp>
      <p:sp>
        <p:nvSpPr>
          <p:cNvPr id="10" name="Rectangle 9"/>
          <p:cNvSpPr/>
          <p:nvPr/>
        </p:nvSpPr>
        <p:spPr>
          <a:xfrm>
            <a:off x="567345" y="1736323"/>
            <a:ext cx="2791460" cy="653907"/>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1">
                    <a:lumMod val="65000"/>
                  </a:schemeClr>
                </a:solidFill>
                <a:latin typeface="Tungsten Medium"/>
                <a:cs typeface="Tungsten Medium"/>
              </a:rPr>
              <a:t>PROBLEM</a:t>
            </a:r>
          </a:p>
        </p:txBody>
      </p:sp>
      <p:sp>
        <p:nvSpPr>
          <p:cNvPr id="11" name="Rectangle 10"/>
          <p:cNvSpPr/>
          <p:nvPr/>
        </p:nvSpPr>
        <p:spPr>
          <a:xfrm>
            <a:off x="565834" y="3267725"/>
            <a:ext cx="2791460" cy="65390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2">
                    <a:lumMod val="25000"/>
                  </a:schemeClr>
                </a:solidFill>
                <a:latin typeface="Tungsten Medium"/>
                <a:cs typeface="Tungsten Medium"/>
              </a:rPr>
              <a:t>EXAMPLE</a:t>
            </a:r>
          </a:p>
        </p:txBody>
      </p:sp>
      <p:sp>
        <p:nvSpPr>
          <p:cNvPr id="12" name="Oval 37"/>
          <p:cNvSpPr>
            <a:spLocks noChangeAspect="1"/>
          </p:cNvSpPr>
          <p:nvPr/>
        </p:nvSpPr>
        <p:spPr bwMode="auto">
          <a:xfrm>
            <a:off x="317116" y="3342972"/>
            <a:ext cx="478059" cy="478059"/>
          </a:xfrm>
          <a:prstGeom prst="ellipse">
            <a:avLst/>
          </a:prstGeom>
          <a:solidFill>
            <a:srgbClr val="ED5340"/>
          </a:solidFill>
          <a:ln w="19050" cmpd="sng">
            <a:solidFill>
              <a:schemeClr val="bg1"/>
            </a:solid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Tungsten Medium"/>
                <a:ea typeface="ヒラギノ角ゴ ProN W3" charset="-128"/>
                <a:cs typeface="Tungsten Medium"/>
              </a:rPr>
              <a:t>3</a:t>
            </a:r>
          </a:p>
        </p:txBody>
      </p:sp>
      <p:sp>
        <p:nvSpPr>
          <p:cNvPr id="13" name="Rectangle 12"/>
          <p:cNvSpPr/>
          <p:nvPr/>
        </p:nvSpPr>
        <p:spPr>
          <a:xfrm>
            <a:off x="4234732" y="7178690"/>
            <a:ext cx="8034961"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3B3838"/>
                </a:solidFill>
                <a:latin typeface="Gotham Bold"/>
                <a:cs typeface="Gotham Bold"/>
              </a:rPr>
              <a:t>Trainer’s Notes: </a:t>
            </a:r>
            <a:r>
              <a:rPr lang="en-US" sz="2000" dirty="0">
                <a:solidFill>
                  <a:srgbClr val="3B3838"/>
                </a:solidFill>
                <a:latin typeface="Gotham Book"/>
                <a:cs typeface="Gotham Book"/>
              </a:rPr>
              <a:t>For example, if I would not have built a personal relationship with Cheryl by sharing our personal stories, she would not have done this.  </a:t>
            </a:r>
          </a:p>
        </p:txBody>
      </p:sp>
      <p:cxnSp>
        <p:nvCxnSpPr>
          <p:cNvPr id="14" name="Straight Connector 13"/>
          <p:cNvCxnSpPr/>
          <p:nvPr/>
        </p:nvCxnSpPr>
        <p:spPr>
          <a:xfrm flipH="1" flipV="1">
            <a:off x="3620954" y="673736"/>
            <a:ext cx="0" cy="741539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084345" y="7071225"/>
            <a:ext cx="2551196" cy="675970"/>
          </a:xfrm>
          <a:prstGeom prst="rect">
            <a:avLst/>
          </a:prstGeom>
          <a:solidFill>
            <a:srgbClr val="535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Tungsten Medium"/>
                <a:cs typeface="Tungsten Medium"/>
              </a:rPr>
              <a:t>ANNOTATED AGENDA</a:t>
            </a:r>
          </a:p>
        </p:txBody>
      </p:sp>
      <p:pic>
        <p:nvPicPr>
          <p:cNvPr id="16" name="Picture 15" descr="Screen Shot 2015-07-29 at 5.32.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8879" y="764091"/>
            <a:ext cx="8118546" cy="6026955"/>
          </a:xfrm>
          <a:prstGeom prst="rect">
            <a:avLst/>
          </a:prstGeom>
        </p:spPr>
      </p:pic>
      <p:sp>
        <p:nvSpPr>
          <p:cNvPr id="17" name="Rectangle 16"/>
          <p:cNvSpPr/>
          <p:nvPr/>
        </p:nvSpPr>
        <p:spPr>
          <a:xfrm>
            <a:off x="4125009" y="934163"/>
            <a:ext cx="8103072" cy="539505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endParaRPr lang="en-US" sz="2400" b="1" dirty="0">
              <a:solidFill>
                <a:schemeClr val="bg1">
                  <a:lumMod val="65000"/>
                </a:schemeClr>
              </a:solidFill>
              <a:latin typeface="Tungsten Medium"/>
              <a:cs typeface="Tungsten Medium"/>
            </a:endParaRPr>
          </a:p>
        </p:txBody>
      </p:sp>
      <p:pic>
        <p:nvPicPr>
          <p:cNvPr id="3" name="Picture 2" descr="Screen Shot 2015-07-29 at 5.41.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8262" y="1194958"/>
            <a:ext cx="4327949" cy="4462497"/>
          </a:xfrm>
          <a:prstGeom prst="rect">
            <a:avLst/>
          </a:prstGeom>
        </p:spPr>
      </p:pic>
    </p:spTree>
    <p:extLst>
      <p:ext uri="{BB962C8B-B14F-4D97-AF65-F5344CB8AC3E}">
        <p14:creationId xmlns:p14="http://schemas.microsoft.com/office/powerpoint/2010/main" val="991944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a:xfrm flipH="1" flipV="1">
            <a:off x="3620954" y="673736"/>
            <a:ext cx="0" cy="6471372"/>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67345" y="2478803"/>
            <a:ext cx="2791460" cy="653907"/>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1">
                    <a:lumMod val="65000"/>
                  </a:schemeClr>
                </a:solidFill>
                <a:latin typeface="Tungsten Medium"/>
                <a:cs typeface="Tungsten Medium"/>
              </a:rPr>
              <a:t>SOLUTION</a:t>
            </a:r>
          </a:p>
        </p:txBody>
      </p:sp>
      <p:sp>
        <p:nvSpPr>
          <p:cNvPr id="24" name="Rectangle 23"/>
          <p:cNvSpPr/>
          <p:nvPr/>
        </p:nvSpPr>
        <p:spPr>
          <a:xfrm>
            <a:off x="568856" y="3272536"/>
            <a:ext cx="2791460" cy="653907"/>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1">
                    <a:lumMod val="65000"/>
                  </a:schemeClr>
                </a:solidFill>
                <a:latin typeface="Tungsten Medium"/>
                <a:cs typeface="Tungsten Medium"/>
              </a:rPr>
              <a:t>EXEMPLE</a:t>
            </a:r>
          </a:p>
        </p:txBody>
      </p:sp>
      <p:sp>
        <p:nvSpPr>
          <p:cNvPr id="26" name="Rectangle 25"/>
          <p:cNvSpPr/>
          <p:nvPr/>
        </p:nvSpPr>
        <p:spPr>
          <a:xfrm>
            <a:off x="301781" y="646822"/>
            <a:ext cx="3269279"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ED5340"/>
                </a:solidFill>
                <a:latin typeface="Tungsten Medium"/>
                <a:cs typeface="Tungsten Medium"/>
              </a:rPr>
              <a:t>DESIGNING UP-FRONTS</a:t>
            </a:r>
          </a:p>
        </p:txBody>
      </p:sp>
      <p:cxnSp>
        <p:nvCxnSpPr>
          <p:cNvPr id="27" name="Straight Connector 26"/>
          <p:cNvCxnSpPr/>
          <p:nvPr/>
        </p:nvCxnSpPr>
        <p:spPr>
          <a:xfrm flipV="1">
            <a:off x="301779" y="1332966"/>
            <a:ext cx="3328717" cy="1148"/>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67345" y="1736323"/>
            <a:ext cx="2791460" cy="653907"/>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1">
                    <a:lumMod val="65000"/>
                  </a:schemeClr>
                </a:solidFill>
                <a:latin typeface="Tungsten Medium"/>
                <a:cs typeface="Tungsten Medium"/>
              </a:rPr>
              <a:t>PROBLEM</a:t>
            </a:r>
          </a:p>
        </p:txBody>
      </p:sp>
      <p:sp>
        <p:nvSpPr>
          <p:cNvPr id="12" name="Rectangle 11"/>
          <p:cNvSpPr/>
          <p:nvPr/>
        </p:nvSpPr>
        <p:spPr>
          <a:xfrm>
            <a:off x="565834" y="4068822"/>
            <a:ext cx="2791460" cy="65390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2">
                    <a:lumMod val="25000"/>
                  </a:schemeClr>
                </a:solidFill>
                <a:latin typeface="Tungsten Medium"/>
                <a:cs typeface="Tungsten Medium"/>
              </a:rPr>
              <a:t>ILLUSTRATION</a:t>
            </a:r>
          </a:p>
        </p:txBody>
      </p:sp>
      <p:sp>
        <p:nvSpPr>
          <p:cNvPr id="13" name="Oval 37"/>
          <p:cNvSpPr>
            <a:spLocks noChangeAspect="1"/>
          </p:cNvSpPr>
          <p:nvPr/>
        </p:nvSpPr>
        <p:spPr bwMode="auto">
          <a:xfrm>
            <a:off x="317116" y="4144069"/>
            <a:ext cx="478059" cy="478059"/>
          </a:xfrm>
          <a:prstGeom prst="ellipse">
            <a:avLst/>
          </a:prstGeom>
          <a:solidFill>
            <a:srgbClr val="ED5340"/>
          </a:solidFill>
          <a:ln w="19050" cmpd="sng">
            <a:solidFill>
              <a:schemeClr val="bg1"/>
            </a:solid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Tungsten Medium"/>
                <a:ea typeface="ヒラギノ角ゴ ProN W3" charset="-128"/>
                <a:cs typeface="Tungsten Medium"/>
              </a:rPr>
              <a:t>4</a:t>
            </a:r>
          </a:p>
        </p:txBody>
      </p:sp>
      <p:sp>
        <p:nvSpPr>
          <p:cNvPr id="14" name="Rectangle 13"/>
          <p:cNvSpPr/>
          <p:nvPr/>
        </p:nvSpPr>
        <p:spPr>
          <a:xfrm>
            <a:off x="6482625" y="4236041"/>
            <a:ext cx="2534037" cy="781558"/>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endParaRPr lang="en-US" sz="2400" b="1" dirty="0">
              <a:solidFill>
                <a:schemeClr val="bg2">
                  <a:lumMod val="25000"/>
                </a:schemeClr>
              </a:solidFill>
              <a:latin typeface="Tungsten Medium"/>
              <a:cs typeface="Tungsten Medium"/>
            </a:endParaRPr>
          </a:p>
        </p:txBody>
      </p:sp>
      <p:sp>
        <p:nvSpPr>
          <p:cNvPr id="15" name="Rectangle 14"/>
          <p:cNvSpPr/>
          <p:nvPr/>
        </p:nvSpPr>
        <p:spPr>
          <a:xfrm>
            <a:off x="4102923" y="2237212"/>
            <a:ext cx="2227301" cy="781558"/>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endParaRPr lang="en-US" sz="2400" b="1" dirty="0">
              <a:solidFill>
                <a:schemeClr val="bg2">
                  <a:lumMod val="25000"/>
                </a:schemeClr>
              </a:solidFill>
              <a:latin typeface="Tungsten Medium"/>
              <a:cs typeface="Tungsten Medium"/>
            </a:endParaRPr>
          </a:p>
        </p:txBody>
      </p:sp>
      <p:sp>
        <p:nvSpPr>
          <p:cNvPr id="16" name="Rectangle 15"/>
          <p:cNvSpPr/>
          <p:nvPr/>
        </p:nvSpPr>
        <p:spPr>
          <a:xfrm>
            <a:off x="4171881" y="3273516"/>
            <a:ext cx="8185732"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600" dirty="0">
                <a:solidFill>
                  <a:srgbClr val="53575D"/>
                </a:solidFill>
                <a:latin typeface="Tungsten Medium"/>
                <a:cs typeface="Tungsten Medium"/>
              </a:rPr>
              <a:t>Illustrate  the solution or idea with a picture, diagram, metaphor, or analogy – “it’s like…” </a:t>
            </a:r>
          </a:p>
        </p:txBody>
      </p:sp>
    </p:spTree>
    <p:extLst>
      <p:ext uri="{BB962C8B-B14F-4D97-AF65-F5344CB8AC3E}">
        <p14:creationId xmlns:p14="http://schemas.microsoft.com/office/powerpoint/2010/main" val="25085627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a:xfrm flipH="1" flipV="1">
            <a:off x="3620954" y="673736"/>
            <a:ext cx="0" cy="741539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67345" y="2478803"/>
            <a:ext cx="2791460" cy="653907"/>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1">
                    <a:lumMod val="65000"/>
                  </a:schemeClr>
                </a:solidFill>
                <a:latin typeface="Tungsten Medium"/>
                <a:cs typeface="Tungsten Medium"/>
              </a:rPr>
              <a:t>SOLUTION</a:t>
            </a:r>
          </a:p>
        </p:txBody>
      </p:sp>
      <p:sp>
        <p:nvSpPr>
          <p:cNvPr id="24" name="Rectangle 23"/>
          <p:cNvSpPr/>
          <p:nvPr/>
        </p:nvSpPr>
        <p:spPr>
          <a:xfrm>
            <a:off x="568856" y="3272536"/>
            <a:ext cx="2791460" cy="653907"/>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1">
                    <a:lumMod val="65000"/>
                  </a:schemeClr>
                </a:solidFill>
                <a:latin typeface="Tungsten Medium"/>
                <a:cs typeface="Tungsten Medium"/>
              </a:rPr>
              <a:t>EXAMPLE</a:t>
            </a:r>
          </a:p>
        </p:txBody>
      </p:sp>
      <p:sp>
        <p:nvSpPr>
          <p:cNvPr id="26" name="Rectangle 25"/>
          <p:cNvSpPr/>
          <p:nvPr/>
        </p:nvSpPr>
        <p:spPr>
          <a:xfrm>
            <a:off x="301781" y="646822"/>
            <a:ext cx="3269279"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ED5340"/>
                </a:solidFill>
                <a:latin typeface="Tungsten Medium"/>
                <a:cs typeface="Tungsten Medium"/>
              </a:rPr>
              <a:t>DESIGNING UP-FRONTS</a:t>
            </a:r>
          </a:p>
        </p:txBody>
      </p:sp>
      <p:cxnSp>
        <p:nvCxnSpPr>
          <p:cNvPr id="27" name="Straight Connector 26"/>
          <p:cNvCxnSpPr/>
          <p:nvPr/>
        </p:nvCxnSpPr>
        <p:spPr>
          <a:xfrm flipV="1">
            <a:off x="301779" y="1332966"/>
            <a:ext cx="3328717" cy="1148"/>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67345" y="1736323"/>
            <a:ext cx="2791460" cy="653907"/>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1">
                    <a:lumMod val="65000"/>
                  </a:schemeClr>
                </a:solidFill>
                <a:latin typeface="Tungsten Medium"/>
                <a:cs typeface="Tungsten Medium"/>
              </a:rPr>
              <a:t>PROBLEM</a:t>
            </a:r>
          </a:p>
        </p:txBody>
      </p:sp>
      <p:sp>
        <p:nvSpPr>
          <p:cNvPr id="12" name="Rectangle 11"/>
          <p:cNvSpPr/>
          <p:nvPr/>
        </p:nvSpPr>
        <p:spPr>
          <a:xfrm>
            <a:off x="565834" y="4068822"/>
            <a:ext cx="2791460" cy="65390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2">
                    <a:lumMod val="25000"/>
                  </a:schemeClr>
                </a:solidFill>
                <a:latin typeface="Tungsten Medium"/>
                <a:cs typeface="Tungsten Medium"/>
              </a:rPr>
              <a:t>ILLUSTRATION</a:t>
            </a:r>
          </a:p>
        </p:txBody>
      </p:sp>
      <p:sp>
        <p:nvSpPr>
          <p:cNvPr id="13" name="Oval 37"/>
          <p:cNvSpPr>
            <a:spLocks noChangeAspect="1"/>
          </p:cNvSpPr>
          <p:nvPr/>
        </p:nvSpPr>
        <p:spPr bwMode="auto">
          <a:xfrm>
            <a:off x="317116" y="4144069"/>
            <a:ext cx="478059" cy="478059"/>
          </a:xfrm>
          <a:prstGeom prst="ellipse">
            <a:avLst/>
          </a:prstGeom>
          <a:solidFill>
            <a:srgbClr val="ED5340"/>
          </a:solidFill>
          <a:ln w="19050" cmpd="sng">
            <a:solidFill>
              <a:schemeClr val="bg1"/>
            </a:solid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Tungsten Medium"/>
                <a:ea typeface="ヒラギノ角ゴ ProN W3" charset="-128"/>
                <a:cs typeface="Tungsten Medium"/>
              </a:rPr>
              <a:t>4</a:t>
            </a:r>
          </a:p>
        </p:txBody>
      </p:sp>
      <p:sp>
        <p:nvSpPr>
          <p:cNvPr id="11" name="Rectangle 10"/>
          <p:cNvSpPr/>
          <p:nvPr/>
        </p:nvSpPr>
        <p:spPr>
          <a:xfrm>
            <a:off x="4234732" y="7207997"/>
            <a:ext cx="8034961"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3B3838"/>
                </a:solidFill>
                <a:latin typeface="Gotham Bold"/>
                <a:cs typeface="Gotham Bold"/>
              </a:rPr>
              <a:t>Trainer’s Notes: </a:t>
            </a:r>
            <a:r>
              <a:rPr lang="en-US" sz="2000" dirty="0">
                <a:solidFill>
                  <a:srgbClr val="3B3838"/>
                </a:solidFill>
                <a:latin typeface="Gotham Book"/>
                <a:cs typeface="Gotham Book"/>
              </a:rPr>
              <a:t>It is like if I asked you, a stranger, for money. You are more likely to give it to me if you know me; if you have a connection with me. </a:t>
            </a:r>
          </a:p>
        </p:txBody>
      </p:sp>
      <p:sp>
        <p:nvSpPr>
          <p:cNvPr id="14" name="Rectangle 13"/>
          <p:cNvSpPr/>
          <p:nvPr/>
        </p:nvSpPr>
        <p:spPr>
          <a:xfrm>
            <a:off x="1084345" y="7071225"/>
            <a:ext cx="2551196" cy="675970"/>
          </a:xfrm>
          <a:prstGeom prst="rect">
            <a:avLst/>
          </a:prstGeom>
          <a:solidFill>
            <a:srgbClr val="535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Tungsten Medium"/>
                <a:cs typeface="Tungsten Medium"/>
              </a:rPr>
              <a:t>ANNOTATED AGENDA</a:t>
            </a:r>
          </a:p>
        </p:txBody>
      </p:sp>
      <p:pic>
        <p:nvPicPr>
          <p:cNvPr id="3" name="Picture 2" descr="Screen Shot 2015-07-29 at 5.32.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8879" y="764091"/>
            <a:ext cx="8118546" cy="6026955"/>
          </a:xfrm>
          <a:prstGeom prst="rect">
            <a:avLst/>
          </a:prstGeom>
        </p:spPr>
      </p:pic>
      <p:sp>
        <p:nvSpPr>
          <p:cNvPr id="16" name="Rectangle 15"/>
          <p:cNvSpPr/>
          <p:nvPr/>
        </p:nvSpPr>
        <p:spPr>
          <a:xfrm>
            <a:off x="4125009" y="934163"/>
            <a:ext cx="8103072" cy="539505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endParaRPr lang="en-US" sz="2400" b="1" dirty="0">
              <a:solidFill>
                <a:schemeClr val="bg1">
                  <a:lumMod val="65000"/>
                </a:schemeClr>
              </a:solidFill>
              <a:latin typeface="Tungsten Medium"/>
              <a:cs typeface="Tungsten Medium"/>
            </a:endParaRPr>
          </a:p>
        </p:txBody>
      </p:sp>
    </p:spTree>
    <p:extLst>
      <p:ext uri="{BB962C8B-B14F-4D97-AF65-F5344CB8AC3E}">
        <p14:creationId xmlns:p14="http://schemas.microsoft.com/office/powerpoint/2010/main" val="195947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796441" y="5148514"/>
            <a:ext cx="8470104" cy="1653028"/>
          </a:xfrm>
          <a:prstGeom prst="rect">
            <a:avLst/>
          </a:prstGeom>
          <a:solidFill>
            <a:srgbClr val="53575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endParaRPr lang="en-US" sz="2000" b="1" dirty="0">
              <a:solidFill>
                <a:schemeClr val="bg2">
                  <a:lumMod val="25000"/>
                </a:schemeClr>
              </a:solidFill>
              <a:latin typeface="Gotham Medium"/>
              <a:cs typeface="Gotham Medium"/>
            </a:endParaRPr>
          </a:p>
        </p:txBody>
      </p:sp>
      <p:sp>
        <p:nvSpPr>
          <p:cNvPr id="19" name="Rectangle 18"/>
          <p:cNvSpPr/>
          <p:nvPr/>
        </p:nvSpPr>
        <p:spPr>
          <a:xfrm>
            <a:off x="3800342" y="1791725"/>
            <a:ext cx="8470104" cy="32688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endParaRPr lang="en-US" sz="2000" b="1" dirty="0">
              <a:solidFill>
                <a:schemeClr val="bg2">
                  <a:lumMod val="25000"/>
                </a:schemeClr>
              </a:solidFill>
              <a:latin typeface="Gotham Medium"/>
              <a:cs typeface="Gotham Medium"/>
            </a:endParaRPr>
          </a:p>
        </p:txBody>
      </p:sp>
      <p:cxnSp>
        <p:nvCxnSpPr>
          <p:cNvPr id="12" name="Straight Connector 11"/>
          <p:cNvCxnSpPr/>
          <p:nvPr/>
        </p:nvCxnSpPr>
        <p:spPr>
          <a:xfrm flipH="1" flipV="1">
            <a:off x="3503449" y="1692323"/>
            <a:ext cx="0" cy="6471372"/>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p:cNvSpPr>
          <p:nvPr/>
        </p:nvSpPr>
        <p:spPr>
          <a:xfrm rot="10800000" flipV="1">
            <a:off x="302372" y="4405267"/>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2">
                    <a:lumMod val="50000"/>
                  </a:schemeClr>
                </a:solidFill>
                <a:latin typeface="Tungsten Medium"/>
                <a:cs typeface="Tungsten Medium"/>
              </a:rPr>
              <a:t>Experiential Activity #2</a:t>
            </a:r>
          </a:p>
          <a:p>
            <a:pPr algn="ctr"/>
            <a:r>
              <a:rPr lang="en-US" sz="3600" dirty="0">
                <a:solidFill>
                  <a:schemeClr val="bg2">
                    <a:lumMod val="50000"/>
                  </a:schemeClr>
                </a:solidFill>
                <a:latin typeface="Tungsten Medium"/>
                <a:cs typeface="Tungsten Medium"/>
              </a:rPr>
              <a:t>15 Minutes</a:t>
            </a:r>
          </a:p>
        </p:txBody>
      </p:sp>
      <p:pic>
        <p:nvPicPr>
          <p:cNvPr id="18" name="Picture 17"/>
          <p:cNvPicPr>
            <a:picLocks noChangeAspect="1"/>
          </p:cNvPicPr>
          <p:nvPr/>
        </p:nvPicPr>
        <p:blipFill rotWithShape="1">
          <a:blip r:embed="rId3"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1065913" y="2338236"/>
            <a:ext cx="1838816" cy="1792962"/>
          </a:xfrm>
          <a:prstGeom prst="rect">
            <a:avLst/>
          </a:prstGeom>
        </p:spPr>
      </p:pic>
      <p:sp>
        <p:nvSpPr>
          <p:cNvPr id="15" name="Rectangle 14">
            <a:hlinkClick r:id="rId4"/>
          </p:cNvPr>
          <p:cNvSpPr/>
          <p:nvPr/>
        </p:nvSpPr>
        <p:spPr>
          <a:xfrm>
            <a:off x="6399798" y="7079697"/>
            <a:ext cx="2781623" cy="786133"/>
          </a:xfrm>
          <a:prstGeom prst="rect">
            <a:avLst/>
          </a:prstGeom>
          <a:noFill/>
          <a:ln w="3810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ED5340"/>
                </a:solidFill>
                <a:latin typeface="Tungsten Medium"/>
                <a:cs typeface="Tungsten Medium"/>
              </a:rPr>
              <a:t>ACCESS WORKBOOK</a:t>
            </a:r>
          </a:p>
        </p:txBody>
      </p:sp>
      <p:sp>
        <p:nvSpPr>
          <p:cNvPr id="3" name="Rectangle 2"/>
          <p:cNvSpPr/>
          <p:nvPr/>
        </p:nvSpPr>
        <p:spPr>
          <a:xfrm>
            <a:off x="3983556" y="1921471"/>
            <a:ext cx="8140705" cy="5001369"/>
          </a:xfrm>
          <a:prstGeom prst="rect">
            <a:avLst/>
          </a:prstGeom>
        </p:spPr>
        <p:txBody>
          <a:bodyPr wrap="square">
            <a:spAutoFit/>
          </a:bodyPr>
          <a:lstStyle/>
          <a:p>
            <a:r>
              <a:rPr lang="en-US" sz="2400" dirty="0">
                <a:solidFill>
                  <a:schemeClr val="bg2">
                    <a:lumMod val="25000"/>
                  </a:schemeClr>
                </a:solidFill>
                <a:latin typeface="Gotham Book"/>
                <a:cs typeface="Gotham Book"/>
              </a:rPr>
              <a:t>Your Training Director asks you to produce a training on one-on-one meetings, since some field organizers are not following the one-on-one agenda effectively. </a:t>
            </a:r>
          </a:p>
          <a:p>
            <a:endParaRPr lang="en-US" sz="2400" dirty="0">
              <a:solidFill>
                <a:schemeClr val="bg2">
                  <a:lumMod val="25000"/>
                </a:schemeClr>
              </a:solidFill>
              <a:latin typeface="Gotham Book"/>
              <a:cs typeface="Gotham Book"/>
            </a:endParaRPr>
          </a:p>
          <a:p>
            <a:r>
              <a:rPr lang="en-US" sz="2400" dirty="0">
                <a:solidFill>
                  <a:schemeClr val="bg2">
                    <a:lumMod val="25000"/>
                  </a:schemeClr>
                </a:solidFill>
                <a:latin typeface="Gotham Book"/>
                <a:cs typeface="Gotham Book"/>
              </a:rPr>
              <a:t>During the experiential activity, learners will role-play a one-on-one meeting with one another following the one-on-one agenda. </a:t>
            </a:r>
          </a:p>
          <a:p>
            <a:endParaRPr lang="en-US" sz="2000" dirty="0">
              <a:solidFill>
                <a:schemeClr val="bg2">
                  <a:lumMod val="25000"/>
                </a:schemeClr>
              </a:solidFill>
              <a:latin typeface="Gotham Book"/>
              <a:cs typeface="Gotham Book"/>
            </a:endParaRPr>
          </a:p>
          <a:p>
            <a:endParaRPr lang="en-US" sz="1100" dirty="0">
              <a:solidFill>
                <a:schemeClr val="bg2">
                  <a:lumMod val="25000"/>
                </a:schemeClr>
              </a:solidFill>
              <a:latin typeface="Gotham Bold"/>
              <a:cs typeface="Gotham Bold"/>
            </a:endParaRPr>
          </a:p>
          <a:p>
            <a:r>
              <a:rPr lang="en-US" sz="2400" dirty="0">
                <a:solidFill>
                  <a:srgbClr val="FFFFFF"/>
                </a:solidFill>
                <a:latin typeface="Gotham Bold"/>
                <a:cs typeface="Gotham Bold"/>
              </a:rPr>
              <a:t>Design an up-front content that will prepare learners for the role-play following the framework: PROBLEM, SOLUTION, EXAMPLE, ILLUTRATION.</a:t>
            </a:r>
          </a:p>
          <a:p>
            <a:endParaRPr lang="en-US" sz="2400" dirty="0">
              <a:solidFill>
                <a:schemeClr val="bg2">
                  <a:lumMod val="25000"/>
                </a:schemeClr>
              </a:solidFill>
              <a:latin typeface="Gotham Book"/>
              <a:cs typeface="Gotham Book"/>
            </a:endParaRPr>
          </a:p>
        </p:txBody>
      </p:sp>
      <p:grpSp>
        <p:nvGrpSpPr>
          <p:cNvPr id="14" name="Group 13"/>
          <p:cNvGrpSpPr/>
          <p:nvPr/>
        </p:nvGrpSpPr>
        <p:grpSpPr>
          <a:xfrm>
            <a:off x="0" y="312639"/>
            <a:ext cx="1251337" cy="760788"/>
            <a:chOff x="0" y="312639"/>
            <a:chExt cx="1381539" cy="760788"/>
          </a:xfrm>
        </p:grpSpPr>
        <p:sp>
          <p:nvSpPr>
            <p:cNvPr id="17" name="Rectangle 16"/>
            <p:cNvSpPr/>
            <p:nvPr/>
          </p:nvSpPr>
          <p:spPr bwMode="auto">
            <a:xfrm>
              <a:off x="0" y="312639"/>
              <a:ext cx="1381539" cy="760788"/>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300"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pic>
          <p:nvPicPr>
            <p:cNvPr id="20" name="Picture 19"/>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6764" y="338470"/>
              <a:ext cx="770313" cy="734957"/>
            </a:xfrm>
            <a:prstGeom prst="rect">
              <a:avLst/>
            </a:prstGeom>
            <a:solidFill>
              <a:srgbClr val="ED5340"/>
            </a:solidFill>
          </p:spPr>
        </p:pic>
      </p:grpSp>
      <p:cxnSp>
        <p:nvCxnSpPr>
          <p:cNvPr id="21" name="Straight Connector 20"/>
          <p:cNvCxnSpPr/>
          <p:nvPr/>
        </p:nvCxnSpPr>
        <p:spPr>
          <a:xfrm flipV="1">
            <a:off x="0" y="1066096"/>
            <a:ext cx="3198287" cy="0"/>
          </a:xfrm>
          <a:prstGeom prst="line">
            <a:avLst/>
          </a:prstGeom>
          <a:ln w="12700">
            <a:solidFill>
              <a:srgbClr val="ED5340"/>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bwMode="auto">
          <a:xfrm>
            <a:off x="1108499" y="262842"/>
            <a:ext cx="3061075" cy="760788"/>
          </a:xfrm>
          <a:prstGeom prst="rect">
            <a:avLst/>
          </a:prstGeom>
          <a:noFill/>
          <a:ln w="28575" cap="flat" cmpd="sng" algn="ctr">
            <a:noFill/>
            <a:prstDash val="solid"/>
            <a:round/>
            <a:headEnd type="none" w="med" len="med"/>
            <a:tailEnd type="none" w="med" len="med"/>
          </a:ln>
          <a:effectLst/>
          <a:extLst/>
        </p:spPr>
        <p:txBody>
          <a:bodyPr lIns="365760" anchor="ctr"/>
          <a:lstStyle/>
          <a:p>
            <a:pPr eaLnBrk="1" hangingPunct="1">
              <a:defRPr/>
            </a:pPr>
            <a:r>
              <a:rPr lang="en-US" sz="4400" dirty="0">
                <a:solidFill>
                  <a:srgbClr val="56565A"/>
                </a:solidFill>
                <a:latin typeface="Tungsten Medium"/>
                <a:ea typeface="Tahoma" panose="020B0604030504040204" pitchFamily="34" charset="0"/>
                <a:cs typeface="Tungsten Medium"/>
                <a:sym typeface="Gill Sans" charset="0"/>
              </a:rPr>
              <a:t>Your Turn!</a:t>
            </a:r>
          </a:p>
        </p:txBody>
      </p:sp>
    </p:spTree>
    <p:extLst>
      <p:ext uri="{BB962C8B-B14F-4D97-AF65-F5344CB8AC3E}">
        <p14:creationId xmlns:p14="http://schemas.microsoft.com/office/powerpoint/2010/main" val="37194232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H="1" flipV="1">
            <a:off x="5360272" y="1569113"/>
            <a:ext cx="2833" cy="4878741"/>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832815" y="1693269"/>
            <a:ext cx="6528498" cy="4524315"/>
          </a:xfrm>
          <a:prstGeom prst="rect">
            <a:avLst/>
          </a:prstGeom>
          <a:noFill/>
        </p:spPr>
        <p:txBody>
          <a:bodyPr wrap="square" rtlCol="0">
            <a:spAutoFit/>
          </a:bodyPr>
          <a:lstStyle/>
          <a:p>
            <a:pPr marL="514350" indent="-514350">
              <a:buAutoNum type="arabicPeriod"/>
            </a:pPr>
            <a:r>
              <a:rPr lang="en-US" sz="3200" dirty="0">
                <a:solidFill>
                  <a:schemeClr val="bg2">
                    <a:lumMod val="25000"/>
                  </a:schemeClr>
                </a:solidFill>
                <a:latin typeface="Gotham Book"/>
                <a:cs typeface="Gotham Book"/>
              </a:rPr>
              <a:t>Purpose of an Up-Front</a:t>
            </a:r>
          </a:p>
          <a:p>
            <a:pPr marL="514350" indent="-514350">
              <a:buAutoNum type="arabicPeriod"/>
            </a:pPr>
            <a:endParaRPr lang="en-US" sz="3200" dirty="0">
              <a:solidFill>
                <a:schemeClr val="bg2">
                  <a:lumMod val="25000"/>
                </a:schemeClr>
              </a:solidFill>
              <a:latin typeface="Gotham Light" pitchFamily="50" charset="0"/>
              <a:cs typeface="Gotham Light" pitchFamily="50" charset="0"/>
            </a:endParaRPr>
          </a:p>
          <a:p>
            <a:pPr marL="514350" indent="-514350">
              <a:buAutoNum type="arabicPeriod"/>
            </a:pPr>
            <a:r>
              <a:rPr lang="en-US" sz="3200" dirty="0">
                <a:solidFill>
                  <a:schemeClr val="bg2">
                    <a:lumMod val="25000"/>
                  </a:schemeClr>
                </a:solidFill>
                <a:latin typeface="Gotham Book"/>
                <a:cs typeface="Gotham Book"/>
              </a:rPr>
              <a:t>Writing Up-Fronts </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ld"/>
                <a:cs typeface="Gotham Bold"/>
              </a:rPr>
              <a:t>Purpose of Debriefs</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ok"/>
                <a:cs typeface="Gotham Book"/>
              </a:rPr>
              <a:t>Writing Debriefs</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ok"/>
                <a:cs typeface="Gotham Book"/>
              </a:rPr>
              <a:t>Debrief and Close </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750" y="2641640"/>
            <a:ext cx="3481727" cy="3481727"/>
          </a:xfrm>
          <a:prstGeom prst="rect">
            <a:avLst/>
          </a:prstGeom>
        </p:spPr>
      </p:pic>
      <p:sp>
        <p:nvSpPr>
          <p:cNvPr id="8" name="Rectangle 7"/>
          <p:cNvSpPr>
            <a:spLocks noChangeArrowheads="1"/>
          </p:cNvSpPr>
          <p:nvPr/>
        </p:nvSpPr>
        <p:spPr bwMode="auto">
          <a:xfrm>
            <a:off x="701566" y="1457053"/>
            <a:ext cx="469882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4800" dirty="0">
                <a:solidFill>
                  <a:schemeClr val="tx1"/>
                </a:solidFill>
                <a:latin typeface="Tungsten Medium"/>
                <a:cs typeface="Tungsten Medium"/>
              </a:rPr>
              <a:t>AGENDA </a:t>
            </a:r>
            <a:r>
              <a:rPr lang="en-US" altLang="en-US" sz="4800" dirty="0">
                <a:solidFill>
                  <a:schemeClr val="tx1"/>
                </a:solidFill>
                <a:latin typeface="Tungsten Medium"/>
                <a:ea typeface="Arial Unicode MS" panose="020B0604020202020204" pitchFamily="34" charset="-128"/>
                <a:cs typeface="Tungsten Medium"/>
              </a:rPr>
              <a:t>FOR TODAY</a:t>
            </a:r>
          </a:p>
        </p:txBody>
      </p:sp>
    </p:spTree>
    <p:extLst>
      <p:ext uri="{BB962C8B-B14F-4D97-AF65-F5344CB8AC3E}">
        <p14:creationId xmlns:p14="http://schemas.microsoft.com/office/powerpoint/2010/main" val="8781766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a:grpSpLocks noChangeAspect="1"/>
          </p:cNvGrpSpPr>
          <p:nvPr/>
        </p:nvGrpSpPr>
        <p:grpSpPr>
          <a:xfrm>
            <a:off x="1792434" y="3473848"/>
            <a:ext cx="9466273" cy="2532142"/>
            <a:chOff x="136765" y="2303579"/>
            <a:chExt cx="9067801" cy="2425555"/>
          </a:xfrm>
        </p:grpSpPr>
        <p:sp>
          <p:nvSpPr>
            <p:cNvPr id="9" name="Rectangle 8"/>
            <p:cNvSpPr/>
            <p:nvPr/>
          </p:nvSpPr>
          <p:spPr>
            <a:xfrm>
              <a:off x="136765" y="2303579"/>
              <a:ext cx="1830388" cy="1668463"/>
            </a:xfrm>
            <a:prstGeom prst="rect">
              <a:avLst/>
            </a:prstGeom>
            <a:solidFill>
              <a:srgbClr val="76717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9BBB59"/>
                </a:solidFill>
                <a:latin typeface="Gotham Bold" pitchFamily="50" charset="0"/>
                <a:cs typeface="Gotham Bold" pitchFamily="50" charset="0"/>
                <a:sym typeface="Gill Sans" charset="0"/>
              </a:endParaRPr>
            </a:p>
          </p:txBody>
        </p:sp>
        <p:sp>
          <p:nvSpPr>
            <p:cNvPr id="12" name="Rectangle 11"/>
            <p:cNvSpPr/>
            <p:nvPr/>
          </p:nvSpPr>
          <p:spPr>
            <a:xfrm>
              <a:off x="2141779" y="2303579"/>
              <a:ext cx="5057775" cy="1668463"/>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latin typeface="Gotham Bold" pitchFamily="50" charset="0"/>
                <a:cs typeface="Gotham Bold" pitchFamily="50" charset="0"/>
                <a:sym typeface="Gill Sans" charset="0"/>
              </a:endParaRPr>
            </a:p>
          </p:txBody>
        </p:sp>
        <p:sp>
          <p:nvSpPr>
            <p:cNvPr id="13" name="Rectangle 12"/>
            <p:cNvSpPr/>
            <p:nvPr/>
          </p:nvSpPr>
          <p:spPr>
            <a:xfrm>
              <a:off x="7374179" y="2303579"/>
              <a:ext cx="1824037" cy="1668463"/>
            </a:xfrm>
            <a:prstGeom prst="rect">
              <a:avLst/>
            </a:prstGeom>
            <a:solidFill>
              <a:srgbClr val="ED534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latin typeface="Gotham Bold" pitchFamily="50" charset="0"/>
                <a:cs typeface="Gotham Bold" pitchFamily="50" charset="0"/>
                <a:sym typeface="Gill Sans" charset="0"/>
              </a:endParaRPr>
            </a:p>
          </p:txBody>
        </p:sp>
        <p:sp>
          <p:nvSpPr>
            <p:cNvPr id="14" name="TextBox 13"/>
            <p:cNvSpPr txBox="1">
              <a:spLocks noChangeArrowheads="1"/>
            </p:cNvSpPr>
            <p:nvPr/>
          </p:nvSpPr>
          <p:spPr bwMode="auto">
            <a:xfrm>
              <a:off x="136765" y="2756979"/>
              <a:ext cx="1830388" cy="972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2000" dirty="0">
                  <a:solidFill>
                    <a:schemeClr val="bg1"/>
                  </a:solidFill>
                  <a:latin typeface="Gotham Bold" pitchFamily="50" charset="0"/>
                  <a:cs typeface="Gotham Bold" pitchFamily="50" charset="0"/>
                </a:rPr>
                <a:t>20% </a:t>
              </a:r>
            </a:p>
            <a:p>
              <a:pPr algn="ctr"/>
              <a:r>
                <a:rPr lang="en-US" altLang="en-US" sz="2000" dirty="0">
                  <a:solidFill>
                    <a:schemeClr val="bg1"/>
                  </a:solidFill>
                  <a:latin typeface="Gotham Bold" pitchFamily="50" charset="0"/>
                  <a:cs typeface="Gotham Bold" pitchFamily="50" charset="0"/>
                </a:rPr>
                <a:t>Up-Front Content</a:t>
              </a:r>
            </a:p>
          </p:txBody>
        </p:sp>
        <p:sp>
          <p:nvSpPr>
            <p:cNvPr id="15" name="TextBox 14"/>
            <p:cNvSpPr txBox="1">
              <a:spLocks noChangeArrowheads="1"/>
            </p:cNvSpPr>
            <p:nvPr/>
          </p:nvSpPr>
          <p:spPr bwMode="auto">
            <a:xfrm>
              <a:off x="3422446" y="2839555"/>
              <a:ext cx="2790824" cy="67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eaLnBrk="1" hangingPunct="1"/>
              <a:r>
                <a:rPr lang="en-US" altLang="en-US" sz="2000" dirty="0">
                  <a:solidFill>
                    <a:schemeClr val="bg1"/>
                  </a:solidFill>
                  <a:latin typeface="Gotham Bold" pitchFamily="50" charset="0"/>
                  <a:cs typeface="Gotham Bold" pitchFamily="50" charset="0"/>
                </a:rPr>
                <a:t>60% </a:t>
              </a:r>
            </a:p>
            <a:p>
              <a:pPr algn="ctr" eaLnBrk="1" hangingPunct="1"/>
              <a:r>
                <a:rPr lang="en-US" altLang="en-US" sz="2000" dirty="0">
                  <a:solidFill>
                    <a:schemeClr val="bg1"/>
                  </a:solidFill>
                  <a:latin typeface="Gotham Bold" pitchFamily="50" charset="0"/>
                  <a:cs typeface="Gotham Bold" pitchFamily="50" charset="0"/>
                </a:rPr>
                <a:t>Experience</a:t>
              </a:r>
            </a:p>
          </p:txBody>
        </p:sp>
        <p:sp>
          <p:nvSpPr>
            <p:cNvPr id="16" name="TextBox 15"/>
            <p:cNvSpPr txBox="1">
              <a:spLocks noChangeArrowheads="1"/>
            </p:cNvSpPr>
            <p:nvPr/>
          </p:nvSpPr>
          <p:spPr bwMode="auto">
            <a:xfrm>
              <a:off x="7374179" y="2798766"/>
              <a:ext cx="1830387" cy="67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eaLnBrk="1" hangingPunct="1"/>
              <a:r>
                <a:rPr lang="en-US" altLang="en-US" sz="2000" dirty="0">
                  <a:solidFill>
                    <a:schemeClr val="bg1"/>
                  </a:solidFill>
                  <a:latin typeface="Gotham Bold" pitchFamily="50" charset="0"/>
                  <a:cs typeface="Gotham Bold" pitchFamily="50" charset="0"/>
                </a:rPr>
                <a:t>20% </a:t>
              </a:r>
            </a:p>
            <a:p>
              <a:pPr algn="ctr" eaLnBrk="1" hangingPunct="1"/>
              <a:r>
                <a:rPr lang="en-US" altLang="en-US" sz="2000" dirty="0">
                  <a:solidFill>
                    <a:schemeClr val="bg1"/>
                  </a:solidFill>
                  <a:latin typeface="Gotham Bold" pitchFamily="50" charset="0"/>
                  <a:cs typeface="Gotham Bold" pitchFamily="50" charset="0"/>
                </a:rPr>
                <a:t>Debrief</a:t>
              </a:r>
            </a:p>
          </p:txBody>
        </p:sp>
        <p:sp>
          <p:nvSpPr>
            <p:cNvPr id="17" name="TextBox 16"/>
            <p:cNvSpPr txBox="1">
              <a:spLocks noChangeArrowheads="1"/>
            </p:cNvSpPr>
            <p:nvPr/>
          </p:nvSpPr>
          <p:spPr bwMode="auto">
            <a:xfrm>
              <a:off x="2288970" y="4286902"/>
              <a:ext cx="5057774" cy="442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eaLnBrk="1" hangingPunct="1"/>
              <a:r>
                <a:rPr lang="en-US" altLang="en-US" sz="2400" dirty="0">
                  <a:solidFill>
                    <a:srgbClr val="ED5340"/>
                  </a:solidFill>
                  <a:latin typeface="Gotham Bold" pitchFamily="50" charset="0"/>
                  <a:cs typeface="Gotham Bold" pitchFamily="50" charset="0"/>
                </a:rPr>
                <a:t>LEARNING HAPPENS HERE</a:t>
              </a:r>
            </a:p>
          </p:txBody>
        </p:sp>
      </p:grpSp>
      <p:sp>
        <p:nvSpPr>
          <p:cNvPr id="18" name="Rectangle 17"/>
          <p:cNvSpPr>
            <a:spLocks noChangeArrowheads="1"/>
          </p:cNvSpPr>
          <p:nvPr/>
        </p:nvSpPr>
        <p:spPr bwMode="auto">
          <a:xfrm>
            <a:off x="644580" y="744240"/>
            <a:ext cx="1176198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800" dirty="0">
                <a:solidFill>
                  <a:schemeClr val="bg2">
                    <a:lumMod val="25000"/>
                  </a:schemeClr>
                </a:solidFill>
                <a:latin typeface="Gotham Bold" pitchFamily="50" charset="0"/>
                <a:cs typeface="Gotham Bold" pitchFamily="50" charset="0"/>
              </a:rPr>
              <a:t>ADULT LEARNING THEORY: </a:t>
            </a:r>
            <a:r>
              <a:rPr lang="en-US" altLang="en-US" sz="2800" dirty="0">
                <a:solidFill>
                  <a:schemeClr val="bg2">
                    <a:lumMod val="25000"/>
                  </a:schemeClr>
                </a:solidFill>
                <a:latin typeface="Gotham Light" pitchFamily="50" charset="0"/>
                <a:cs typeface="Gotham Light" pitchFamily="50" charset="0"/>
              </a:rPr>
              <a:t>ADULTS LEARN BY DOING</a:t>
            </a:r>
          </a:p>
        </p:txBody>
      </p:sp>
      <p:cxnSp>
        <p:nvCxnSpPr>
          <p:cNvPr id="19" name="Straight Connector 18"/>
          <p:cNvCxnSpPr/>
          <p:nvPr/>
        </p:nvCxnSpPr>
        <p:spPr>
          <a:xfrm>
            <a:off x="693912" y="1340456"/>
            <a:ext cx="1168858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7748336" y="1432214"/>
            <a:ext cx="4634163" cy="46777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pc="300" dirty="0">
                <a:solidFill>
                  <a:schemeClr val="tx1">
                    <a:lumMod val="75000"/>
                  </a:schemeClr>
                </a:solidFill>
                <a:latin typeface="Gotham Light" pitchFamily="50" charset="0"/>
                <a:cs typeface="Gotham Light" pitchFamily="50" charset="0"/>
              </a:rPr>
              <a:t>THE 20-60-20 RULE</a:t>
            </a:r>
          </a:p>
        </p:txBody>
      </p:sp>
    </p:spTree>
    <p:extLst>
      <p:ext uri="{BB962C8B-B14F-4D97-AF65-F5344CB8AC3E}">
        <p14:creationId xmlns:p14="http://schemas.microsoft.com/office/powerpoint/2010/main" val="147635572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27585" y="3138409"/>
            <a:ext cx="177465" cy="2062103"/>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a:spLocks noChangeArrowheads="1"/>
          </p:cNvSpPr>
          <p:nvPr/>
        </p:nvSpPr>
        <p:spPr bwMode="auto">
          <a:xfrm>
            <a:off x="2546093" y="3109101"/>
            <a:ext cx="8779376"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3200" dirty="0">
                <a:solidFill>
                  <a:schemeClr val="bg2">
                    <a:lumMod val="25000"/>
                  </a:schemeClr>
                </a:solidFill>
                <a:latin typeface="Gotham Bold" pitchFamily="50" charset="0"/>
                <a:cs typeface="Gotham Bold" pitchFamily="50" charset="0"/>
              </a:rPr>
              <a:t>Debriefs </a:t>
            </a:r>
            <a:r>
              <a:rPr lang="en-US" altLang="en-US" sz="3200" dirty="0">
                <a:solidFill>
                  <a:schemeClr val="bg2">
                    <a:lumMod val="25000"/>
                  </a:schemeClr>
                </a:solidFill>
                <a:latin typeface="Gotham Light" pitchFamily="50" charset="0"/>
                <a:cs typeface="Gotham Light" pitchFamily="50" charset="0"/>
              </a:rPr>
              <a:t>help adults crystalize what they learned in the training session, why it matters, and how they will use the knowledge</a:t>
            </a:r>
            <a:r>
              <a:rPr lang="en-US" altLang="en-US" sz="3200" dirty="0">
                <a:solidFill>
                  <a:schemeClr val="bg2">
                    <a:lumMod val="25000"/>
                  </a:schemeClr>
                </a:solidFill>
                <a:latin typeface="Gotham Bold" pitchFamily="50" charset="0"/>
                <a:cs typeface="Gotham Bold" pitchFamily="50" charset="0"/>
              </a:rPr>
              <a:t>. </a:t>
            </a:r>
            <a:r>
              <a:rPr lang="en-US" altLang="en-US" sz="3200" dirty="0">
                <a:solidFill>
                  <a:schemeClr val="bg2">
                    <a:lumMod val="25000"/>
                  </a:schemeClr>
                </a:solidFill>
                <a:latin typeface="Gotham Light" pitchFamily="50" charset="0"/>
                <a:cs typeface="Gotham Light" pitchFamily="50" charset="0"/>
              </a:rPr>
              <a:t> </a:t>
            </a:r>
          </a:p>
        </p:txBody>
      </p:sp>
    </p:spTree>
    <p:extLst>
      <p:ext uri="{BB962C8B-B14F-4D97-AF65-F5344CB8AC3E}">
        <p14:creationId xmlns:p14="http://schemas.microsoft.com/office/powerpoint/2010/main" val="1468498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644580" y="709148"/>
            <a:ext cx="11761983"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800" dirty="0">
                <a:solidFill>
                  <a:schemeClr val="bg2">
                    <a:lumMod val="25000"/>
                  </a:schemeClr>
                </a:solidFill>
                <a:latin typeface="Gotham Bold" pitchFamily="50" charset="0"/>
                <a:cs typeface="Gotham Bold" pitchFamily="50" charset="0"/>
              </a:rPr>
              <a:t>Debriefs </a:t>
            </a:r>
            <a:r>
              <a:rPr lang="en-US" altLang="en-US" sz="2800" dirty="0">
                <a:solidFill>
                  <a:schemeClr val="bg2">
                    <a:lumMod val="25000"/>
                  </a:schemeClr>
                </a:solidFill>
                <a:latin typeface="Gotham Light" pitchFamily="50" charset="0"/>
                <a:cs typeface="Gotham Light" pitchFamily="50" charset="0"/>
              </a:rPr>
              <a:t>help adults crystalize what they learned in the training session, why it matters, and how they will use the knowledge</a:t>
            </a:r>
          </a:p>
        </p:txBody>
      </p:sp>
      <p:sp>
        <p:nvSpPr>
          <p:cNvPr id="16" name="Rectangle 15"/>
          <p:cNvSpPr/>
          <p:nvPr/>
        </p:nvSpPr>
        <p:spPr>
          <a:xfrm>
            <a:off x="4924283" y="2650070"/>
            <a:ext cx="7482280" cy="735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lumMod val="75000"/>
                  </a:schemeClr>
                </a:solidFill>
                <a:latin typeface="Gotham Book" pitchFamily="50" charset="0"/>
                <a:cs typeface="Gotham Book" pitchFamily="50" charset="0"/>
              </a:rPr>
              <a:t>The “What” helps participants reflect about they learned during the session  </a:t>
            </a:r>
          </a:p>
        </p:txBody>
      </p:sp>
      <p:sp>
        <p:nvSpPr>
          <p:cNvPr id="3" name="Rectangle 2"/>
          <p:cNvSpPr/>
          <p:nvPr/>
        </p:nvSpPr>
        <p:spPr>
          <a:xfrm>
            <a:off x="717975" y="2433317"/>
            <a:ext cx="3616937" cy="111312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17976" y="2650071"/>
            <a:ext cx="3616936" cy="735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Gotham Bold" pitchFamily="50" charset="0"/>
                <a:cs typeface="Gotham Bold" pitchFamily="50" charset="0"/>
              </a:rPr>
              <a:t>WHAT </a:t>
            </a:r>
          </a:p>
        </p:txBody>
      </p:sp>
      <p:cxnSp>
        <p:nvCxnSpPr>
          <p:cNvPr id="9" name="Straight Connector 8"/>
          <p:cNvCxnSpPr/>
          <p:nvPr/>
        </p:nvCxnSpPr>
        <p:spPr>
          <a:xfrm>
            <a:off x="717975" y="1874856"/>
            <a:ext cx="11688588" cy="0"/>
          </a:xfrm>
          <a:prstGeom prst="line">
            <a:avLst/>
          </a:prstGeom>
          <a:ln w="12700">
            <a:solidFill>
              <a:srgbClr val="76717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4581597" y="1875740"/>
            <a:ext cx="309" cy="6124772"/>
          </a:xfrm>
          <a:prstGeom prst="line">
            <a:avLst/>
          </a:prstGeom>
          <a:ln w="12700">
            <a:solidFill>
              <a:srgbClr val="7671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4189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644580" y="709148"/>
            <a:ext cx="11761983"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800" dirty="0">
                <a:solidFill>
                  <a:schemeClr val="bg2">
                    <a:lumMod val="25000"/>
                  </a:schemeClr>
                </a:solidFill>
                <a:latin typeface="Gotham Bold" pitchFamily="50" charset="0"/>
                <a:cs typeface="Gotham Bold" pitchFamily="50" charset="0"/>
              </a:rPr>
              <a:t>Debriefs </a:t>
            </a:r>
            <a:r>
              <a:rPr lang="en-US" altLang="en-US" sz="2800" dirty="0">
                <a:solidFill>
                  <a:schemeClr val="bg2">
                    <a:lumMod val="25000"/>
                  </a:schemeClr>
                </a:solidFill>
                <a:latin typeface="Gotham Light" pitchFamily="50" charset="0"/>
                <a:cs typeface="Gotham Light" pitchFamily="50" charset="0"/>
              </a:rPr>
              <a:t>help adults crystalize what they learned in the training session, why it matters, and how they will use the knowledge</a:t>
            </a:r>
          </a:p>
        </p:txBody>
      </p:sp>
      <p:sp>
        <p:nvSpPr>
          <p:cNvPr id="16" name="Rectangle 15"/>
          <p:cNvSpPr/>
          <p:nvPr/>
        </p:nvSpPr>
        <p:spPr>
          <a:xfrm>
            <a:off x="4924283" y="2650070"/>
            <a:ext cx="7482280" cy="735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lumMod val="75000"/>
                  </a:schemeClr>
                </a:solidFill>
                <a:latin typeface="Gotham Book" pitchFamily="50" charset="0"/>
                <a:cs typeface="Gotham Book" pitchFamily="50" charset="0"/>
              </a:rPr>
              <a:t>The “What” helps participants reflect about they learned during the session  </a:t>
            </a:r>
          </a:p>
        </p:txBody>
      </p:sp>
      <p:sp>
        <p:nvSpPr>
          <p:cNvPr id="3" name="Rectangle 2"/>
          <p:cNvSpPr/>
          <p:nvPr/>
        </p:nvSpPr>
        <p:spPr>
          <a:xfrm>
            <a:off x="717975" y="2433317"/>
            <a:ext cx="3616937" cy="111312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17976" y="2650071"/>
            <a:ext cx="3616936" cy="735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Gotham Bold" pitchFamily="50" charset="0"/>
                <a:cs typeface="Gotham Bold" pitchFamily="50" charset="0"/>
              </a:rPr>
              <a:t>WHAT </a:t>
            </a:r>
          </a:p>
        </p:txBody>
      </p:sp>
      <p:sp>
        <p:nvSpPr>
          <p:cNvPr id="8" name="Rectangle 7"/>
          <p:cNvSpPr/>
          <p:nvPr/>
        </p:nvSpPr>
        <p:spPr>
          <a:xfrm>
            <a:off x="717975" y="4104897"/>
            <a:ext cx="3616937" cy="111312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17974" y="4293528"/>
            <a:ext cx="3543541" cy="735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Gotham Bold" pitchFamily="50" charset="0"/>
                <a:cs typeface="Gotham Bold" pitchFamily="50" charset="0"/>
              </a:rPr>
              <a:t>SO WHAT </a:t>
            </a:r>
          </a:p>
        </p:txBody>
      </p:sp>
      <p:sp>
        <p:nvSpPr>
          <p:cNvPr id="10" name="Rectangle 9"/>
          <p:cNvSpPr/>
          <p:nvPr/>
        </p:nvSpPr>
        <p:spPr>
          <a:xfrm>
            <a:off x="4924283" y="4293528"/>
            <a:ext cx="7482280" cy="735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lumMod val="75000"/>
                  </a:schemeClr>
                </a:solidFill>
                <a:latin typeface="Gotham Book" pitchFamily="50" charset="0"/>
                <a:cs typeface="Gotham Book" pitchFamily="50" charset="0"/>
              </a:rPr>
              <a:t>This type of question asks participants to reflect about the importance of what they learned </a:t>
            </a:r>
          </a:p>
        </p:txBody>
      </p:sp>
      <p:cxnSp>
        <p:nvCxnSpPr>
          <p:cNvPr id="11" name="Straight Connector 10"/>
          <p:cNvCxnSpPr/>
          <p:nvPr/>
        </p:nvCxnSpPr>
        <p:spPr>
          <a:xfrm flipH="1" flipV="1">
            <a:off x="4581597" y="1875740"/>
            <a:ext cx="309" cy="6124772"/>
          </a:xfrm>
          <a:prstGeom prst="line">
            <a:avLst/>
          </a:prstGeom>
          <a:ln w="12700">
            <a:solidFill>
              <a:srgbClr val="76717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17975" y="1874856"/>
            <a:ext cx="11688588" cy="0"/>
          </a:xfrm>
          <a:prstGeom prst="line">
            <a:avLst/>
          </a:prstGeom>
          <a:ln w="12700">
            <a:solidFill>
              <a:srgbClr val="7671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8425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5179"/>
          <a:stretch/>
        </p:blipFill>
        <p:spPr>
          <a:xfrm>
            <a:off x="-48126" y="-112295"/>
            <a:ext cx="13218694" cy="9977370"/>
          </a:xfrm>
          <a:prstGeom prst="rect">
            <a:avLst/>
          </a:prstGeom>
        </p:spPr>
      </p:pic>
      <p:sp>
        <p:nvSpPr>
          <p:cNvPr id="11" name="Rectangle 10"/>
          <p:cNvSpPr/>
          <p:nvPr/>
        </p:nvSpPr>
        <p:spPr>
          <a:xfrm>
            <a:off x="-73473" y="-104139"/>
            <a:ext cx="13318357" cy="9973198"/>
          </a:xfrm>
          <a:prstGeom prst="rect">
            <a:avLst/>
          </a:prstGeom>
          <a:solidFill>
            <a:srgbClr val="ED534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Rectangle 12"/>
          <p:cNvSpPr>
            <a:spLocks/>
          </p:cNvSpPr>
          <p:nvPr/>
        </p:nvSpPr>
        <p:spPr>
          <a:xfrm flipV="1">
            <a:off x="5768" y="9584479"/>
            <a:ext cx="13026327" cy="217942"/>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White Pencil.png"/>
          <p:cNvPicPr>
            <a:picLocks noChangeAspect="1"/>
          </p:cNvPicPr>
          <p:nvPr/>
        </p:nvPicPr>
        <p:blipFill rotWithShape="1">
          <a:blip r:embed="rId4">
            <a:extLst>
              <a:ext uri="{28A0092B-C50C-407E-A947-70E740481C1C}">
                <a14:useLocalDpi xmlns:a14="http://schemas.microsoft.com/office/drawing/2010/main" val="0"/>
              </a:ext>
            </a:extLst>
          </a:blip>
          <a:srcRect l="40760" t="8303" r="42395" b="68883"/>
          <a:stretch/>
        </p:blipFill>
        <p:spPr>
          <a:xfrm>
            <a:off x="11895841" y="8645771"/>
            <a:ext cx="738768" cy="693270"/>
          </a:xfrm>
          <a:prstGeom prst="rect">
            <a:avLst/>
          </a:prstGeom>
        </p:spPr>
      </p:pic>
      <p:sp>
        <p:nvSpPr>
          <p:cNvPr id="19" name="Rectangle 18"/>
          <p:cNvSpPr>
            <a:spLocks/>
          </p:cNvSpPr>
          <p:nvPr/>
        </p:nvSpPr>
        <p:spPr>
          <a:xfrm rot="10800000" flipV="1">
            <a:off x="1078115" y="5356535"/>
            <a:ext cx="6458162" cy="889946"/>
          </a:xfrm>
          <a:prstGeom prst="rect">
            <a:avLst/>
          </a:prstGeom>
          <a:solidFill>
            <a:srgbClr val="ED5340"/>
          </a:solidFill>
          <a:ln>
            <a:noFill/>
          </a:ln>
          <a:effectLst>
            <a:outerShdw blurRad="428625" sx="80000" sy="8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4800" dirty="0">
                <a:solidFill>
                  <a:srgbClr val="FFFFFF"/>
                </a:solidFill>
                <a:latin typeface="Tungsten Medium"/>
                <a:cs typeface="Tungsten Medium"/>
              </a:rPr>
              <a:t>DESIGNING EXPERIENTIAL ACTIVITES</a:t>
            </a:r>
          </a:p>
        </p:txBody>
      </p:sp>
      <p:sp>
        <p:nvSpPr>
          <p:cNvPr id="8" name="Rectangle 7"/>
          <p:cNvSpPr/>
          <p:nvPr/>
        </p:nvSpPr>
        <p:spPr>
          <a:xfrm>
            <a:off x="1079981" y="4618506"/>
            <a:ext cx="2392469" cy="629692"/>
          </a:xfrm>
          <a:prstGeom prst="rect">
            <a:avLst/>
          </a:prstGeom>
          <a:solidFill>
            <a:srgbClr val="FFFFFF">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lstStyle/>
          <a:p>
            <a:pPr algn="ctr"/>
            <a:r>
              <a:rPr lang="en-US" sz="3600" dirty="0">
                <a:solidFill>
                  <a:schemeClr val="bg2">
                    <a:lumMod val="25000"/>
                  </a:schemeClr>
                </a:solidFill>
                <a:latin typeface="Tungsten Medium"/>
                <a:cs typeface="Tungsten Medium"/>
              </a:rPr>
              <a:t>CLASS REVIEW</a:t>
            </a:r>
          </a:p>
        </p:txBody>
      </p:sp>
    </p:spTree>
    <p:extLst>
      <p:ext uri="{BB962C8B-B14F-4D97-AF65-F5344CB8AC3E}">
        <p14:creationId xmlns:p14="http://schemas.microsoft.com/office/powerpoint/2010/main" val="15193538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644580" y="709148"/>
            <a:ext cx="11761983"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800" dirty="0">
                <a:solidFill>
                  <a:schemeClr val="bg2">
                    <a:lumMod val="25000"/>
                  </a:schemeClr>
                </a:solidFill>
                <a:latin typeface="Gotham Bold" pitchFamily="50" charset="0"/>
                <a:cs typeface="Gotham Bold" pitchFamily="50" charset="0"/>
              </a:rPr>
              <a:t>Debriefs </a:t>
            </a:r>
            <a:r>
              <a:rPr lang="en-US" altLang="en-US" sz="2800" dirty="0">
                <a:solidFill>
                  <a:schemeClr val="bg2">
                    <a:lumMod val="25000"/>
                  </a:schemeClr>
                </a:solidFill>
                <a:latin typeface="Gotham Light" pitchFamily="50" charset="0"/>
                <a:cs typeface="Gotham Light" pitchFamily="50" charset="0"/>
              </a:rPr>
              <a:t>help adults crystalize what they learned in the training session, why it matters, and how they will use the knowledge</a:t>
            </a:r>
          </a:p>
        </p:txBody>
      </p:sp>
      <p:cxnSp>
        <p:nvCxnSpPr>
          <p:cNvPr id="6" name="Straight Connector 5"/>
          <p:cNvCxnSpPr/>
          <p:nvPr/>
        </p:nvCxnSpPr>
        <p:spPr>
          <a:xfrm>
            <a:off x="717975" y="1874856"/>
            <a:ext cx="11688588" cy="0"/>
          </a:xfrm>
          <a:prstGeom prst="line">
            <a:avLst/>
          </a:prstGeom>
          <a:ln w="12700">
            <a:solidFill>
              <a:srgbClr val="767171"/>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924283" y="2650070"/>
            <a:ext cx="7482280" cy="735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lumMod val="75000"/>
                  </a:schemeClr>
                </a:solidFill>
                <a:latin typeface="Gotham Book" pitchFamily="50" charset="0"/>
                <a:cs typeface="Gotham Book" pitchFamily="50" charset="0"/>
              </a:rPr>
              <a:t>The “What” helps participants reflect about what they learned during the session  </a:t>
            </a:r>
          </a:p>
        </p:txBody>
      </p:sp>
      <p:sp>
        <p:nvSpPr>
          <p:cNvPr id="3" name="Rectangle 2"/>
          <p:cNvSpPr/>
          <p:nvPr/>
        </p:nvSpPr>
        <p:spPr>
          <a:xfrm>
            <a:off x="717975" y="2433317"/>
            <a:ext cx="3616937" cy="111312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17976" y="2650071"/>
            <a:ext cx="3616936" cy="735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Gotham Bold" pitchFamily="50" charset="0"/>
                <a:cs typeface="Gotham Bold" pitchFamily="50" charset="0"/>
              </a:rPr>
              <a:t>WHAT </a:t>
            </a:r>
          </a:p>
        </p:txBody>
      </p:sp>
      <p:sp>
        <p:nvSpPr>
          <p:cNvPr id="8" name="Rectangle 7"/>
          <p:cNvSpPr/>
          <p:nvPr/>
        </p:nvSpPr>
        <p:spPr>
          <a:xfrm>
            <a:off x="717975" y="4104897"/>
            <a:ext cx="3616937" cy="111312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17974" y="4293528"/>
            <a:ext cx="3543541" cy="735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Gotham Bold" pitchFamily="50" charset="0"/>
                <a:cs typeface="Gotham Bold" pitchFamily="50" charset="0"/>
              </a:rPr>
              <a:t>SO WHAT </a:t>
            </a:r>
          </a:p>
        </p:txBody>
      </p:sp>
      <p:sp>
        <p:nvSpPr>
          <p:cNvPr id="10" name="Rectangle 9"/>
          <p:cNvSpPr/>
          <p:nvPr/>
        </p:nvSpPr>
        <p:spPr>
          <a:xfrm>
            <a:off x="4924283" y="4293528"/>
            <a:ext cx="7482280" cy="735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lumMod val="75000"/>
                  </a:schemeClr>
                </a:solidFill>
                <a:latin typeface="Gotham Book" pitchFamily="50" charset="0"/>
                <a:cs typeface="Gotham Book" pitchFamily="50" charset="0"/>
              </a:rPr>
              <a:t>This type of question asks participants to reflect about the importance of what they learned </a:t>
            </a:r>
          </a:p>
        </p:txBody>
      </p:sp>
      <p:sp>
        <p:nvSpPr>
          <p:cNvPr id="11" name="Rectangle 10"/>
          <p:cNvSpPr/>
          <p:nvPr/>
        </p:nvSpPr>
        <p:spPr>
          <a:xfrm>
            <a:off x="717975" y="5776476"/>
            <a:ext cx="3616937" cy="111312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17974" y="5965107"/>
            <a:ext cx="3543541" cy="735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Gotham Bold" pitchFamily="50" charset="0"/>
                <a:cs typeface="Gotham Bold" pitchFamily="50" charset="0"/>
              </a:rPr>
              <a:t>NOW WHAT </a:t>
            </a:r>
          </a:p>
        </p:txBody>
      </p:sp>
      <p:sp>
        <p:nvSpPr>
          <p:cNvPr id="13" name="Rectangle 12"/>
          <p:cNvSpPr/>
          <p:nvPr/>
        </p:nvSpPr>
        <p:spPr>
          <a:xfrm>
            <a:off x="4924283" y="5965107"/>
            <a:ext cx="7482280" cy="735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lumMod val="75000"/>
                  </a:schemeClr>
                </a:solidFill>
                <a:latin typeface="Gotham Book" pitchFamily="50" charset="0"/>
                <a:cs typeface="Gotham Book" pitchFamily="50" charset="0"/>
              </a:rPr>
              <a:t>This type question asks participants to identify next steps in their learning, and make a plan to implement what they have learned </a:t>
            </a:r>
          </a:p>
        </p:txBody>
      </p:sp>
      <p:cxnSp>
        <p:nvCxnSpPr>
          <p:cNvPr id="14" name="Straight Connector 13"/>
          <p:cNvCxnSpPr/>
          <p:nvPr/>
        </p:nvCxnSpPr>
        <p:spPr>
          <a:xfrm flipH="1" flipV="1">
            <a:off x="4581597" y="1875740"/>
            <a:ext cx="309" cy="6124772"/>
          </a:xfrm>
          <a:prstGeom prst="line">
            <a:avLst/>
          </a:prstGeom>
          <a:ln w="12700">
            <a:solidFill>
              <a:srgbClr val="7671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1035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a:xfrm flipH="1" flipV="1">
            <a:off x="3620954" y="673736"/>
            <a:ext cx="0" cy="741539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67345" y="2478803"/>
            <a:ext cx="2791460" cy="653907"/>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1">
                    <a:lumMod val="65000"/>
                  </a:schemeClr>
                </a:solidFill>
                <a:latin typeface="Tungsten Medium"/>
                <a:cs typeface="Tungsten Medium"/>
              </a:rPr>
              <a:t>SOLUTION</a:t>
            </a:r>
          </a:p>
        </p:txBody>
      </p:sp>
      <p:sp>
        <p:nvSpPr>
          <p:cNvPr id="24" name="Rectangle 23"/>
          <p:cNvSpPr/>
          <p:nvPr/>
        </p:nvSpPr>
        <p:spPr>
          <a:xfrm>
            <a:off x="568856" y="3272536"/>
            <a:ext cx="2791460" cy="653907"/>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1">
                    <a:lumMod val="65000"/>
                  </a:schemeClr>
                </a:solidFill>
                <a:latin typeface="Tungsten Medium"/>
                <a:cs typeface="Tungsten Medium"/>
              </a:rPr>
              <a:t>EXAMPLE</a:t>
            </a:r>
          </a:p>
        </p:txBody>
      </p:sp>
      <p:sp>
        <p:nvSpPr>
          <p:cNvPr id="26" name="Rectangle 25"/>
          <p:cNvSpPr/>
          <p:nvPr/>
        </p:nvSpPr>
        <p:spPr>
          <a:xfrm>
            <a:off x="301781" y="646822"/>
            <a:ext cx="3269279"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ED5340"/>
                </a:solidFill>
                <a:latin typeface="Tungsten Medium"/>
                <a:cs typeface="Tungsten Medium"/>
              </a:rPr>
              <a:t>DESIGNING UP-FRONTS</a:t>
            </a:r>
          </a:p>
        </p:txBody>
      </p:sp>
      <p:cxnSp>
        <p:nvCxnSpPr>
          <p:cNvPr id="27" name="Straight Connector 26"/>
          <p:cNvCxnSpPr/>
          <p:nvPr/>
        </p:nvCxnSpPr>
        <p:spPr>
          <a:xfrm flipV="1">
            <a:off x="301779" y="1332966"/>
            <a:ext cx="3328717" cy="1148"/>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67345" y="1736323"/>
            <a:ext cx="2791460" cy="653907"/>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1">
                    <a:lumMod val="65000"/>
                  </a:schemeClr>
                </a:solidFill>
                <a:latin typeface="Tungsten Medium"/>
                <a:cs typeface="Tungsten Medium"/>
              </a:rPr>
              <a:t>PROBLEM	</a:t>
            </a:r>
          </a:p>
        </p:txBody>
      </p:sp>
      <p:sp>
        <p:nvSpPr>
          <p:cNvPr id="12" name="Rectangle 11"/>
          <p:cNvSpPr/>
          <p:nvPr/>
        </p:nvSpPr>
        <p:spPr>
          <a:xfrm>
            <a:off x="565834" y="4068822"/>
            <a:ext cx="2791460" cy="65390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b="1" dirty="0">
                <a:solidFill>
                  <a:schemeClr val="bg2">
                    <a:lumMod val="25000"/>
                  </a:schemeClr>
                </a:solidFill>
                <a:latin typeface="Tungsten Medium"/>
                <a:cs typeface="Tungsten Medium"/>
              </a:rPr>
              <a:t>ILLUSTRATION</a:t>
            </a:r>
          </a:p>
        </p:txBody>
      </p:sp>
      <p:sp>
        <p:nvSpPr>
          <p:cNvPr id="13" name="Oval 37"/>
          <p:cNvSpPr>
            <a:spLocks noChangeAspect="1"/>
          </p:cNvSpPr>
          <p:nvPr/>
        </p:nvSpPr>
        <p:spPr bwMode="auto">
          <a:xfrm>
            <a:off x="317116" y="4144069"/>
            <a:ext cx="478059" cy="478059"/>
          </a:xfrm>
          <a:prstGeom prst="ellipse">
            <a:avLst/>
          </a:prstGeom>
          <a:solidFill>
            <a:srgbClr val="ED5340"/>
          </a:solidFill>
          <a:ln w="19050" cmpd="sng">
            <a:solidFill>
              <a:schemeClr val="bg1"/>
            </a:solid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Tungsten Medium"/>
                <a:ea typeface="ヒラギノ角ゴ ProN W3" charset="-128"/>
                <a:cs typeface="Tungsten Medium"/>
              </a:rPr>
              <a:t>4</a:t>
            </a:r>
          </a:p>
        </p:txBody>
      </p:sp>
      <p:sp>
        <p:nvSpPr>
          <p:cNvPr id="15" name="Rectangle 14"/>
          <p:cNvSpPr>
            <a:spLocks noChangeArrowheads="1"/>
          </p:cNvSpPr>
          <p:nvPr/>
        </p:nvSpPr>
        <p:spPr bwMode="auto">
          <a:xfrm>
            <a:off x="4052286" y="714573"/>
            <a:ext cx="469882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4800" dirty="0">
                <a:solidFill>
                  <a:schemeClr val="tx1"/>
                </a:solidFill>
                <a:latin typeface="Tungsten Medium"/>
                <a:cs typeface="Tungsten Medium"/>
              </a:rPr>
              <a:t>Not debriefing is like….</a:t>
            </a:r>
            <a:endParaRPr lang="en-US" altLang="en-US" sz="4800" dirty="0">
              <a:solidFill>
                <a:schemeClr val="tx1"/>
              </a:solidFill>
              <a:latin typeface="Tungsten Medium"/>
              <a:ea typeface="Arial Unicode MS" panose="020B0604020202020204" pitchFamily="34" charset="-128"/>
              <a:cs typeface="Tungsten Medium"/>
            </a:endParaRPr>
          </a:p>
        </p:txBody>
      </p:sp>
      <p:grpSp>
        <p:nvGrpSpPr>
          <p:cNvPr id="4" name="Group 3"/>
          <p:cNvGrpSpPr/>
          <p:nvPr/>
        </p:nvGrpSpPr>
        <p:grpSpPr>
          <a:xfrm>
            <a:off x="4420632" y="1992973"/>
            <a:ext cx="7525181" cy="4472264"/>
            <a:chOff x="4420632" y="1992973"/>
            <a:chExt cx="7525181" cy="4472264"/>
          </a:xfrm>
        </p:grpSpPr>
        <p:pic>
          <p:nvPicPr>
            <p:cNvPr id="2" name="Picture 1" descr="Screen Shot 2015-07-29 at 2.25.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1051" y="1992973"/>
              <a:ext cx="7524762" cy="4472264"/>
            </a:xfrm>
            <a:prstGeom prst="rect">
              <a:avLst/>
            </a:prstGeom>
          </p:spPr>
        </p:pic>
        <p:sp>
          <p:nvSpPr>
            <p:cNvPr id="16" name="Rectangle 15"/>
            <p:cNvSpPr/>
            <p:nvPr/>
          </p:nvSpPr>
          <p:spPr>
            <a:xfrm>
              <a:off x="4420632" y="2003551"/>
              <a:ext cx="7516919" cy="4170757"/>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endParaRPr lang="en-US" sz="2400" b="1" dirty="0">
                <a:solidFill>
                  <a:schemeClr val="bg2">
                    <a:lumMod val="25000"/>
                  </a:schemeClr>
                </a:solidFill>
                <a:latin typeface="Tungsten Medium"/>
                <a:cs typeface="Tungsten Medium"/>
              </a:endParaRPr>
            </a:p>
          </p:txBody>
        </p:sp>
        <p:pic>
          <p:nvPicPr>
            <p:cNvPr id="3" name="Picture 2" descr="noun_8545_cc.png">
              <a:hlinkClick r:id="rId3"/>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b="12880"/>
            <a:stretch/>
          </p:blipFill>
          <p:spPr>
            <a:xfrm>
              <a:off x="7057406" y="3116463"/>
              <a:ext cx="2332453" cy="2032051"/>
            </a:xfrm>
            <a:prstGeom prst="rect">
              <a:avLst/>
            </a:prstGeom>
          </p:spPr>
        </p:pic>
      </p:grpSp>
    </p:spTree>
    <p:extLst>
      <p:ext uri="{BB962C8B-B14F-4D97-AF65-F5344CB8AC3E}">
        <p14:creationId xmlns:p14="http://schemas.microsoft.com/office/powerpoint/2010/main" val="5698074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H="1" flipV="1">
            <a:off x="5360272" y="1569113"/>
            <a:ext cx="2833" cy="4878741"/>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832815" y="1693269"/>
            <a:ext cx="6528498" cy="4524315"/>
          </a:xfrm>
          <a:prstGeom prst="rect">
            <a:avLst/>
          </a:prstGeom>
          <a:noFill/>
        </p:spPr>
        <p:txBody>
          <a:bodyPr wrap="square" rtlCol="0">
            <a:spAutoFit/>
          </a:bodyPr>
          <a:lstStyle/>
          <a:p>
            <a:pPr marL="514350" indent="-514350">
              <a:buAutoNum type="arabicPeriod"/>
            </a:pPr>
            <a:r>
              <a:rPr lang="en-US" sz="3200" dirty="0">
                <a:solidFill>
                  <a:schemeClr val="bg2">
                    <a:lumMod val="25000"/>
                  </a:schemeClr>
                </a:solidFill>
                <a:latin typeface="Gotham Book"/>
                <a:cs typeface="Gotham Book"/>
              </a:rPr>
              <a:t>Purpose of an Up-Front</a:t>
            </a:r>
          </a:p>
          <a:p>
            <a:pPr marL="514350" indent="-514350">
              <a:buAutoNum type="arabicPeriod"/>
            </a:pPr>
            <a:endParaRPr lang="en-US" sz="3200" dirty="0">
              <a:solidFill>
                <a:schemeClr val="bg2">
                  <a:lumMod val="25000"/>
                </a:schemeClr>
              </a:solidFill>
              <a:latin typeface="Gotham Light" pitchFamily="50" charset="0"/>
              <a:cs typeface="Gotham Light" pitchFamily="50" charset="0"/>
            </a:endParaRPr>
          </a:p>
          <a:p>
            <a:pPr marL="514350" indent="-514350">
              <a:buAutoNum type="arabicPeriod"/>
            </a:pPr>
            <a:r>
              <a:rPr lang="en-US" sz="3200" dirty="0">
                <a:solidFill>
                  <a:schemeClr val="bg2">
                    <a:lumMod val="25000"/>
                  </a:schemeClr>
                </a:solidFill>
                <a:latin typeface="Gotham Book"/>
                <a:cs typeface="Gotham Book"/>
              </a:rPr>
              <a:t>Writing Up-Fronts </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ok"/>
                <a:cs typeface="Gotham Book"/>
              </a:rPr>
              <a:t>Purpose of Debriefs</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ld"/>
                <a:cs typeface="Gotham Bold"/>
              </a:rPr>
              <a:t>Writing Debriefs</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ok"/>
                <a:cs typeface="Gotham Book"/>
              </a:rPr>
              <a:t>Debrief and Close </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750" y="2641640"/>
            <a:ext cx="3481727" cy="3481727"/>
          </a:xfrm>
          <a:prstGeom prst="rect">
            <a:avLst/>
          </a:prstGeom>
        </p:spPr>
      </p:pic>
      <p:sp>
        <p:nvSpPr>
          <p:cNvPr id="8" name="Rectangle 7"/>
          <p:cNvSpPr>
            <a:spLocks noChangeArrowheads="1"/>
          </p:cNvSpPr>
          <p:nvPr/>
        </p:nvSpPr>
        <p:spPr bwMode="auto">
          <a:xfrm>
            <a:off x="701566" y="1457053"/>
            <a:ext cx="469882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4800" dirty="0">
                <a:solidFill>
                  <a:schemeClr val="tx1"/>
                </a:solidFill>
                <a:latin typeface="Tungsten Medium"/>
                <a:cs typeface="Tungsten Medium"/>
              </a:rPr>
              <a:t>AGENDA </a:t>
            </a:r>
            <a:r>
              <a:rPr lang="en-US" altLang="en-US" sz="4800" dirty="0">
                <a:solidFill>
                  <a:schemeClr val="tx1"/>
                </a:solidFill>
                <a:latin typeface="Tungsten Medium"/>
                <a:ea typeface="Arial Unicode MS" panose="020B0604020202020204" pitchFamily="34" charset="-128"/>
                <a:cs typeface="Tungsten Medium"/>
              </a:rPr>
              <a:t>FOR TODAY</a:t>
            </a:r>
          </a:p>
        </p:txBody>
      </p:sp>
    </p:spTree>
    <p:extLst>
      <p:ext uri="{BB962C8B-B14F-4D97-AF65-F5344CB8AC3E}">
        <p14:creationId xmlns:p14="http://schemas.microsoft.com/office/powerpoint/2010/main" val="25374573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flipH="1" flipV="1">
            <a:off x="3608380" y="1692323"/>
            <a:ext cx="0" cy="6471372"/>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rotWithShape="1">
          <a:blip r:embed="rId3"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1065913" y="2338236"/>
            <a:ext cx="1838816" cy="1792962"/>
          </a:xfrm>
          <a:prstGeom prst="rect">
            <a:avLst/>
          </a:prstGeom>
        </p:spPr>
      </p:pic>
      <p:grpSp>
        <p:nvGrpSpPr>
          <p:cNvPr id="14" name="Group 13"/>
          <p:cNvGrpSpPr/>
          <p:nvPr/>
        </p:nvGrpSpPr>
        <p:grpSpPr>
          <a:xfrm>
            <a:off x="5267502" y="6113365"/>
            <a:ext cx="5693809" cy="1802695"/>
            <a:chOff x="5266233" y="4372758"/>
            <a:chExt cx="5693809" cy="1802695"/>
          </a:xfrm>
        </p:grpSpPr>
        <p:sp>
          <p:nvSpPr>
            <p:cNvPr id="16" name="TextBox 15"/>
            <p:cNvSpPr txBox="1"/>
            <p:nvPr/>
          </p:nvSpPr>
          <p:spPr>
            <a:xfrm>
              <a:off x="5266233" y="5806121"/>
              <a:ext cx="2813090" cy="369332"/>
            </a:xfrm>
            <a:prstGeom prst="rect">
              <a:avLst/>
            </a:prstGeom>
            <a:noFill/>
          </p:spPr>
          <p:txBody>
            <a:bodyPr wrap="square" rtlCol="0">
              <a:spAutoFit/>
            </a:bodyPr>
            <a:lstStyle/>
            <a:p>
              <a:pPr algn="ctr"/>
              <a:r>
                <a:rPr lang="en-US" sz="1800" dirty="0">
                  <a:solidFill>
                    <a:schemeClr val="tx1">
                      <a:lumMod val="75000"/>
                    </a:schemeClr>
                  </a:solidFill>
                  <a:latin typeface="Gotham Medium"/>
                  <a:cs typeface="Gotham Medium"/>
                </a:rPr>
                <a:t>Press 1 on the phone</a:t>
              </a:r>
            </a:p>
          </p:txBody>
        </p:sp>
        <p:grpSp>
          <p:nvGrpSpPr>
            <p:cNvPr id="17" name="Group 16"/>
            <p:cNvGrpSpPr/>
            <p:nvPr/>
          </p:nvGrpSpPr>
          <p:grpSpPr>
            <a:xfrm>
              <a:off x="8478528" y="4521281"/>
              <a:ext cx="2481514" cy="1602933"/>
              <a:chOff x="7956165" y="3607332"/>
              <a:chExt cx="2481514" cy="1602933"/>
            </a:xfrm>
          </p:grpSpPr>
          <p:pic>
            <p:nvPicPr>
              <p:cNvPr id="24" name="Picture 23"/>
              <p:cNvPicPr>
                <a:picLocks noChangeAspect="1"/>
              </p:cNvPicPr>
              <p:nvPr/>
            </p:nvPicPr>
            <p:blipFill rotWithShape="1">
              <a:blip r:embed="rId4" cstate="print">
                <a:duotone>
                  <a:prstClr val="black"/>
                  <a:schemeClr val="tx2">
                    <a:tint val="45000"/>
                    <a:satMod val="400000"/>
                  </a:schemeClr>
                </a:duotone>
                <a:extLst>
                  <a:ext uri="{28A0092B-C50C-407E-A947-70E740481C1C}">
                    <a14:useLocalDpi xmlns:a14="http://schemas.microsoft.com/office/drawing/2010/main" val="0"/>
                  </a:ext>
                </a:extLst>
              </a:blip>
              <a:srcRect b="29549"/>
              <a:stretch/>
            </p:blipFill>
            <p:spPr>
              <a:xfrm>
                <a:off x="8351850" y="3607332"/>
                <a:ext cx="1374183" cy="1129482"/>
              </a:xfrm>
              <a:prstGeom prst="rect">
                <a:avLst/>
              </a:prstGeom>
            </p:spPr>
          </p:pic>
          <p:sp>
            <p:nvSpPr>
              <p:cNvPr id="25" name="TextBox 24"/>
              <p:cNvSpPr txBox="1"/>
              <p:nvPr/>
            </p:nvSpPr>
            <p:spPr>
              <a:xfrm>
                <a:off x="7956165" y="4840933"/>
                <a:ext cx="2481514" cy="369332"/>
              </a:xfrm>
              <a:prstGeom prst="rect">
                <a:avLst/>
              </a:prstGeom>
              <a:noFill/>
            </p:spPr>
            <p:txBody>
              <a:bodyPr wrap="square" rtlCol="0">
                <a:spAutoFit/>
              </a:bodyPr>
              <a:lstStyle/>
              <a:p>
                <a:r>
                  <a:rPr lang="en-US" sz="1800" dirty="0">
                    <a:solidFill>
                      <a:schemeClr val="tx1">
                        <a:lumMod val="75000"/>
                      </a:schemeClr>
                    </a:solidFill>
                    <a:latin typeface="Gotham Medium"/>
                    <a:cs typeface="Gotham Medium"/>
                  </a:rPr>
                  <a:t>Type in chat box</a:t>
                </a:r>
              </a:p>
            </p:txBody>
          </p:sp>
        </p:grpSp>
        <p:sp>
          <p:nvSpPr>
            <p:cNvPr id="20" name="TextBox 19"/>
            <p:cNvSpPr txBox="1"/>
            <p:nvPr/>
          </p:nvSpPr>
          <p:spPr>
            <a:xfrm>
              <a:off x="7954548" y="5320875"/>
              <a:ext cx="755290" cy="338554"/>
            </a:xfrm>
            <a:prstGeom prst="rect">
              <a:avLst/>
            </a:prstGeom>
            <a:noFill/>
          </p:spPr>
          <p:txBody>
            <a:bodyPr wrap="square" rtlCol="0">
              <a:spAutoFit/>
            </a:bodyPr>
            <a:lstStyle/>
            <a:p>
              <a:r>
                <a:rPr lang="en-US" sz="1600" dirty="0">
                  <a:solidFill>
                    <a:schemeClr val="tx1">
                      <a:lumMod val="75000"/>
                    </a:schemeClr>
                  </a:solidFill>
                  <a:latin typeface="Gotham Medium"/>
                  <a:cs typeface="Gotham Medium"/>
                </a:rPr>
                <a:t>OR</a:t>
              </a:r>
            </a:p>
          </p:txBody>
        </p:sp>
        <p:pic>
          <p:nvPicPr>
            <p:cNvPr id="21" name="Picture 20"/>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b="18000"/>
            <a:stretch/>
          </p:blipFill>
          <p:spPr>
            <a:xfrm>
              <a:off x="6141365" y="4815035"/>
              <a:ext cx="1031349" cy="986657"/>
            </a:xfrm>
            <a:prstGeom prst="rect">
              <a:avLst/>
            </a:prstGeom>
          </p:spPr>
        </p:pic>
        <p:cxnSp>
          <p:nvCxnSpPr>
            <p:cNvPr id="22" name="Straight Connector 21"/>
            <p:cNvCxnSpPr/>
            <p:nvPr/>
          </p:nvCxnSpPr>
          <p:spPr>
            <a:xfrm>
              <a:off x="5957219" y="4372758"/>
              <a:ext cx="429117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9" name="Rectangle 18"/>
          <p:cNvSpPr>
            <a:spLocks/>
          </p:cNvSpPr>
          <p:nvPr/>
        </p:nvSpPr>
        <p:spPr>
          <a:xfrm rot="10800000" flipV="1">
            <a:off x="302372" y="4405267"/>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2">
                    <a:lumMod val="50000"/>
                  </a:schemeClr>
                </a:solidFill>
                <a:latin typeface="Tungsten Medium"/>
                <a:cs typeface="Tungsten Medium"/>
              </a:rPr>
              <a:t>DEBRIEF</a:t>
            </a:r>
          </a:p>
        </p:txBody>
      </p:sp>
      <p:grpSp>
        <p:nvGrpSpPr>
          <p:cNvPr id="23" name="Group 22"/>
          <p:cNvGrpSpPr/>
          <p:nvPr/>
        </p:nvGrpSpPr>
        <p:grpSpPr>
          <a:xfrm>
            <a:off x="0" y="312639"/>
            <a:ext cx="1251337" cy="760788"/>
            <a:chOff x="0" y="312639"/>
            <a:chExt cx="1381539" cy="760788"/>
          </a:xfrm>
        </p:grpSpPr>
        <p:sp>
          <p:nvSpPr>
            <p:cNvPr id="26" name="Rectangle 25"/>
            <p:cNvSpPr/>
            <p:nvPr/>
          </p:nvSpPr>
          <p:spPr bwMode="auto">
            <a:xfrm>
              <a:off x="0" y="312639"/>
              <a:ext cx="1381539" cy="760788"/>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300"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pic>
          <p:nvPicPr>
            <p:cNvPr id="27" name="Picture 26"/>
            <p:cNvPicPr>
              <a:picLocks noChangeAspect="1"/>
            </p:cNvPicPr>
            <p:nvPr/>
          </p:nvPicPr>
          <p:blipFill>
            <a:blip r:embed="rId6" cstate="print">
              <a:lum bright="70000" contrast="-70000"/>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6764" y="338470"/>
              <a:ext cx="770313" cy="734957"/>
            </a:xfrm>
            <a:prstGeom prst="rect">
              <a:avLst/>
            </a:prstGeom>
            <a:solidFill>
              <a:srgbClr val="ED5340"/>
            </a:solidFill>
          </p:spPr>
        </p:pic>
      </p:grpSp>
      <p:cxnSp>
        <p:nvCxnSpPr>
          <p:cNvPr id="28" name="Straight Connector 27"/>
          <p:cNvCxnSpPr/>
          <p:nvPr/>
        </p:nvCxnSpPr>
        <p:spPr>
          <a:xfrm flipV="1">
            <a:off x="0" y="1066096"/>
            <a:ext cx="3198287" cy="0"/>
          </a:xfrm>
          <a:prstGeom prst="line">
            <a:avLst/>
          </a:prstGeom>
          <a:ln w="12700">
            <a:solidFill>
              <a:srgbClr val="ED5340"/>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bwMode="auto">
          <a:xfrm>
            <a:off x="1108499" y="262842"/>
            <a:ext cx="3061075" cy="760788"/>
          </a:xfrm>
          <a:prstGeom prst="rect">
            <a:avLst/>
          </a:prstGeom>
          <a:noFill/>
          <a:ln w="28575" cap="flat" cmpd="sng" algn="ctr">
            <a:noFill/>
            <a:prstDash val="solid"/>
            <a:round/>
            <a:headEnd type="none" w="med" len="med"/>
            <a:tailEnd type="none" w="med" len="med"/>
          </a:ln>
          <a:effectLst/>
          <a:extLst/>
        </p:spPr>
        <p:txBody>
          <a:bodyPr lIns="365760" anchor="ctr"/>
          <a:lstStyle/>
          <a:p>
            <a:pPr eaLnBrk="1" hangingPunct="1">
              <a:defRPr/>
            </a:pPr>
            <a:r>
              <a:rPr lang="en-US" sz="4400" dirty="0">
                <a:solidFill>
                  <a:srgbClr val="56565A"/>
                </a:solidFill>
                <a:latin typeface="Tungsten Medium"/>
                <a:ea typeface="Tahoma" panose="020B0604030504040204" pitchFamily="34" charset="0"/>
                <a:cs typeface="Tungsten Medium"/>
                <a:sym typeface="Gill Sans" charset="0"/>
              </a:rPr>
              <a:t>Your Turn!</a:t>
            </a:r>
          </a:p>
        </p:txBody>
      </p:sp>
      <p:sp>
        <p:nvSpPr>
          <p:cNvPr id="30" name="Rectangle 29"/>
          <p:cNvSpPr/>
          <p:nvPr/>
        </p:nvSpPr>
        <p:spPr>
          <a:xfrm>
            <a:off x="4093930" y="3206931"/>
            <a:ext cx="7482280" cy="735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lumMod val="75000"/>
                  </a:schemeClr>
                </a:solidFill>
                <a:latin typeface="Tungsten Medium"/>
                <a:cs typeface="Tungsten Medium"/>
              </a:rPr>
              <a:t>WHAT:</a:t>
            </a:r>
          </a:p>
          <a:p>
            <a:endParaRPr lang="en-US" sz="4000" dirty="0">
              <a:solidFill>
                <a:schemeClr val="tx1">
                  <a:lumMod val="75000"/>
                </a:schemeClr>
              </a:solidFill>
              <a:latin typeface="Tungsten Medium"/>
              <a:cs typeface="Tungsten Medium"/>
            </a:endParaRPr>
          </a:p>
          <a:p>
            <a:r>
              <a:rPr lang="en-US" sz="4000" dirty="0">
                <a:solidFill>
                  <a:schemeClr val="tx1">
                    <a:lumMod val="75000"/>
                  </a:schemeClr>
                </a:solidFill>
                <a:latin typeface="Tungsten Medium"/>
                <a:cs typeface="Tungsten Medium"/>
              </a:rPr>
              <a:t>SO WHAT:</a:t>
            </a:r>
          </a:p>
          <a:p>
            <a:endParaRPr lang="en-US" sz="4000" dirty="0">
              <a:solidFill>
                <a:schemeClr val="tx1">
                  <a:lumMod val="75000"/>
                </a:schemeClr>
              </a:solidFill>
              <a:latin typeface="Tungsten Medium"/>
              <a:cs typeface="Tungsten Medium"/>
            </a:endParaRPr>
          </a:p>
          <a:p>
            <a:r>
              <a:rPr lang="en-US" sz="4000" dirty="0">
                <a:solidFill>
                  <a:schemeClr val="tx1">
                    <a:lumMod val="75000"/>
                  </a:schemeClr>
                </a:solidFill>
                <a:latin typeface="Tungsten Medium"/>
                <a:cs typeface="Tungsten Medium"/>
              </a:rPr>
              <a:t>NOW WHAT:</a:t>
            </a:r>
          </a:p>
        </p:txBody>
      </p:sp>
    </p:spTree>
    <p:extLst>
      <p:ext uri="{BB962C8B-B14F-4D97-AF65-F5344CB8AC3E}">
        <p14:creationId xmlns:p14="http://schemas.microsoft.com/office/powerpoint/2010/main" val="11286471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H="1" flipV="1">
            <a:off x="5360272" y="1569113"/>
            <a:ext cx="2833" cy="4878741"/>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832815" y="1693269"/>
            <a:ext cx="6528498" cy="4524315"/>
          </a:xfrm>
          <a:prstGeom prst="rect">
            <a:avLst/>
          </a:prstGeom>
          <a:noFill/>
        </p:spPr>
        <p:txBody>
          <a:bodyPr wrap="square" rtlCol="0">
            <a:spAutoFit/>
          </a:bodyPr>
          <a:lstStyle/>
          <a:p>
            <a:pPr marL="514350" indent="-514350">
              <a:buAutoNum type="arabicPeriod"/>
            </a:pPr>
            <a:r>
              <a:rPr lang="en-US" sz="3200" dirty="0">
                <a:solidFill>
                  <a:schemeClr val="bg2">
                    <a:lumMod val="25000"/>
                  </a:schemeClr>
                </a:solidFill>
                <a:latin typeface="Gotham Book"/>
                <a:cs typeface="Gotham Book"/>
              </a:rPr>
              <a:t>Purpose of an Up-Front</a:t>
            </a:r>
          </a:p>
          <a:p>
            <a:pPr marL="514350" indent="-514350">
              <a:buAutoNum type="arabicPeriod"/>
            </a:pPr>
            <a:endParaRPr lang="en-US" sz="3200" dirty="0">
              <a:solidFill>
                <a:schemeClr val="bg2">
                  <a:lumMod val="25000"/>
                </a:schemeClr>
              </a:solidFill>
              <a:latin typeface="Gotham Light" pitchFamily="50" charset="0"/>
              <a:cs typeface="Gotham Light" pitchFamily="50" charset="0"/>
            </a:endParaRPr>
          </a:p>
          <a:p>
            <a:pPr marL="514350" indent="-514350">
              <a:buAutoNum type="arabicPeriod"/>
            </a:pPr>
            <a:r>
              <a:rPr lang="en-US" sz="3200" dirty="0">
                <a:solidFill>
                  <a:schemeClr val="bg2">
                    <a:lumMod val="25000"/>
                  </a:schemeClr>
                </a:solidFill>
                <a:latin typeface="Gotham Book"/>
                <a:cs typeface="Gotham Book"/>
              </a:rPr>
              <a:t>Writing Up-Fronts </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ok"/>
                <a:cs typeface="Gotham Book"/>
              </a:rPr>
              <a:t>Purpose of Debriefs</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ok"/>
                <a:cs typeface="Gotham Book"/>
              </a:rPr>
              <a:t>Writing Debriefs</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ld"/>
                <a:cs typeface="Gotham Bold"/>
              </a:rPr>
              <a:t>Debrief and Close </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750" y="2641640"/>
            <a:ext cx="3481727" cy="3481727"/>
          </a:xfrm>
          <a:prstGeom prst="rect">
            <a:avLst/>
          </a:prstGeom>
        </p:spPr>
      </p:pic>
      <p:sp>
        <p:nvSpPr>
          <p:cNvPr id="8" name="Rectangle 7"/>
          <p:cNvSpPr>
            <a:spLocks noChangeArrowheads="1"/>
          </p:cNvSpPr>
          <p:nvPr/>
        </p:nvSpPr>
        <p:spPr bwMode="auto">
          <a:xfrm>
            <a:off x="701566" y="1457053"/>
            <a:ext cx="469882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4800" dirty="0">
                <a:solidFill>
                  <a:schemeClr val="tx1"/>
                </a:solidFill>
                <a:latin typeface="Tungsten Medium"/>
                <a:cs typeface="Tungsten Medium"/>
              </a:rPr>
              <a:t>AGENDA </a:t>
            </a:r>
            <a:r>
              <a:rPr lang="en-US" altLang="en-US" sz="4800" dirty="0">
                <a:solidFill>
                  <a:schemeClr val="tx1"/>
                </a:solidFill>
                <a:latin typeface="Tungsten Medium"/>
                <a:ea typeface="Arial Unicode MS" panose="020B0604020202020204" pitchFamily="34" charset="-128"/>
                <a:cs typeface="Tungsten Medium"/>
              </a:rPr>
              <a:t>FOR TODAY</a:t>
            </a:r>
          </a:p>
        </p:txBody>
      </p:sp>
    </p:spTree>
    <p:extLst>
      <p:ext uri="{BB962C8B-B14F-4D97-AF65-F5344CB8AC3E}">
        <p14:creationId xmlns:p14="http://schemas.microsoft.com/office/powerpoint/2010/main" val="1860510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a:off x="777880" y="881659"/>
            <a:ext cx="11481688"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777880" y="992466"/>
            <a:ext cx="5592588" cy="46777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pc="300" dirty="0">
                <a:solidFill>
                  <a:schemeClr val="tx1">
                    <a:lumMod val="75000"/>
                  </a:schemeClr>
                </a:solidFill>
                <a:latin typeface="Gotham Bold" pitchFamily="50" charset="0"/>
                <a:cs typeface="Gotham Bold" pitchFamily="50" charset="0"/>
              </a:rPr>
              <a:t>GOALS FOR THIS SESSION</a:t>
            </a:r>
          </a:p>
        </p:txBody>
      </p:sp>
      <p:sp>
        <p:nvSpPr>
          <p:cNvPr id="18" name="Rectangle 17"/>
          <p:cNvSpPr/>
          <p:nvPr/>
        </p:nvSpPr>
        <p:spPr>
          <a:xfrm>
            <a:off x="798873" y="1748049"/>
            <a:ext cx="5592588" cy="1568751"/>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800" dirty="0">
                <a:solidFill>
                  <a:schemeClr val="bg2">
                    <a:lumMod val="25000"/>
                  </a:schemeClr>
                </a:solidFill>
                <a:latin typeface="Gotham Bold" pitchFamily="50" charset="0"/>
                <a:cs typeface="Gotham Bold" pitchFamily="50" charset="0"/>
              </a:rPr>
              <a:t>Understand</a:t>
            </a:r>
            <a:r>
              <a:rPr lang="en-US" sz="1800" dirty="0">
                <a:solidFill>
                  <a:schemeClr val="bg2">
                    <a:lumMod val="25000"/>
                  </a:schemeClr>
                </a:solidFill>
                <a:latin typeface="Gotham Light" pitchFamily="50" charset="0"/>
                <a:cs typeface="Gotham Light" pitchFamily="50" charset="0"/>
              </a:rPr>
              <a:t> </a:t>
            </a:r>
            <a:r>
              <a:rPr lang="en-US" sz="1800" dirty="0">
                <a:solidFill>
                  <a:schemeClr val="bg2">
                    <a:lumMod val="25000"/>
                  </a:schemeClr>
                </a:solidFill>
                <a:latin typeface="Gotham Book"/>
                <a:cs typeface="Gotham Book"/>
              </a:rPr>
              <a:t>how up-front content and debrief activities complement your experiential activity</a:t>
            </a:r>
          </a:p>
        </p:txBody>
      </p:sp>
      <p:sp>
        <p:nvSpPr>
          <p:cNvPr id="10" name="Rectangle 9"/>
          <p:cNvSpPr/>
          <p:nvPr/>
        </p:nvSpPr>
        <p:spPr>
          <a:xfrm>
            <a:off x="6642861" y="992466"/>
            <a:ext cx="5627203" cy="46777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pc="300" dirty="0">
                <a:solidFill>
                  <a:schemeClr val="tx1">
                    <a:lumMod val="75000"/>
                  </a:schemeClr>
                </a:solidFill>
                <a:latin typeface="Gotham Bold" pitchFamily="50" charset="0"/>
                <a:cs typeface="Gotham Bold" pitchFamily="50" charset="0"/>
              </a:rPr>
              <a:t>KEY TAKEAWAY</a:t>
            </a:r>
          </a:p>
        </p:txBody>
      </p:sp>
      <p:cxnSp>
        <p:nvCxnSpPr>
          <p:cNvPr id="11" name="Straight Connector 10"/>
          <p:cNvCxnSpPr/>
          <p:nvPr/>
        </p:nvCxnSpPr>
        <p:spPr>
          <a:xfrm flipV="1">
            <a:off x="6506063" y="881658"/>
            <a:ext cx="0" cy="7598247"/>
          </a:xfrm>
          <a:prstGeom prst="line">
            <a:avLst/>
          </a:prstGeom>
          <a:ln w="12700">
            <a:solidFill>
              <a:srgbClr val="76717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777880" y="1542942"/>
            <a:ext cx="11492184" cy="0"/>
          </a:xfrm>
          <a:prstGeom prst="line">
            <a:avLst/>
          </a:prstGeom>
          <a:ln w="12700">
            <a:solidFill>
              <a:srgbClr val="76717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6666058" y="1744137"/>
            <a:ext cx="5592588" cy="1568751"/>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800" dirty="0">
                <a:solidFill>
                  <a:schemeClr val="bg2">
                    <a:lumMod val="25000"/>
                  </a:schemeClr>
                </a:solidFill>
                <a:latin typeface="Gotham Book"/>
                <a:cs typeface="Gotham Book"/>
              </a:rPr>
              <a:t>Your training revolves around the experiential activity, but an effective up-front prepares the learner to complete the activity, and the debrief helps him/her crystalize the lessons. </a:t>
            </a:r>
          </a:p>
        </p:txBody>
      </p:sp>
    </p:spTree>
    <p:extLst>
      <p:ext uri="{BB962C8B-B14F-4D97-AF65-F5344CB8AC3E}">
        <p14:creationId xmlns:p14="http://schemas.microsoft.com/office/powerpoint/2010/main" val="18254088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a:off x="777880" y="881659"/>
            <a:ext cx="11481688"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777880" y="992466"/>
            <a:ext cx="5592588" cy="46777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pc="300" dirty="0">
                <a:solidFill>
                  <a:schemeClr val="tx1">
                    <a:lumMod val="75000"/>
                  </a:schemeClr>
                </a:solidFill>
                <a:latin typeface="Gotham Bold" pitchFamily="50" charset="0"/>
                <a:cs typeface="Gotham Bold" pitchFamily="50" charset="0"/>
              </a:rPr>
              <a:t>GOALS FOR THIS SESSION</a:t>
            </a:r>
          </a:p>
        </p:txBody>
      </p:sp>
      <p:sp>
        <p:nvSpPr>
          <p:cNvPr id="18" name="Rectangle 17"/>
          <p:cNvSpPr/>
          <p:nvPr/>
        </p:nvSpPr>
        <p:spPr>
          <a:xfrm>
            <a:off x="798873" y="1748049"/>
            <a:ext cx="5592588" cy="1568751"/>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800" dirty="0">
                <a:solidFill>
                  <a:schemeClr val="bg2">
                    <a:lumMod val="25000"/>
                  </a:schemeClr>
                </a:solidFill>
                <a:latin typeface="Gotham Bold" pitchFamily="50" charset="0"/>
                <a:cs typeface="Gotham Bold" pitchFamily="50" charset="0"/>
              </a:rPr>
              <a:t>Understand</a:t>
            </a:r>
            <a:r>
              <a:rPr lang="en-US" sz="1800" dirty="0">
                <a:solidFill>
                  <a:schemeClr val="bg2">
                    <a:lumMod val="25000"/>
                  </a:schemeClr>
                </a:solidFill>
                <a:latin typeface="Gotham Light" pitchFamily="50" charset="0"/>
                <a:cs typeface="Gotham Light" pitchFamily="50" charset="0"/>
              </a:rPr>
              <a:t> </a:t>
            </a:r>
            <a:r>
              <a:rPr lang="en-US" sz="1800" dirty="0">
                <a:solidFill>
                  <a:schemeClr val="bg2">
                    <a:lumMod val="25000"/>
                  </a:schemeClr>
                </a:solidFill>
                <a:latin typeface="Gotham Book"/>
                <a:cs typeface="Gotham Book"/>
              </a:rPr>
              <a:t>how up-front content and debrief activities complement your experiential activity</a:t>
            </a:r>
          </a:p>
        </p:txBody>
      </p:sp>
      <p:sp>
        <p:nvSpPr>
          <p:cNvPr id="10" name="Rectangle 9"/>
          <p:cNvSpPr/>
          <p:nvPr/>
        </p:nvSpPr>
        <p:spPr>
          <a:xfrm>
            <a:off x="6642861" y="992466"/>
            <a:ext cx="5627203" cy="46777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pc="300" dirty="0">
                <a:solidFill>
                  <a:schemeClr val="tx1">
                    <a:lumMod val="75000"/>
                  </a:schemeClr>
                </a:solidFill>
                <a:latin typeface="Gotham Bold" pitchFamily="50" charset="0"/>
                <a:cs typeface="Gotham Bold" pitchFamily="50" charset="0"/>
              </a:rPr>
              <a:t>KEY TAKEAWAY</a:t>
            </a:r>
          </a:p>
        </p:txBody>
      </p:sp>
      <p:cxnSp>
        <p:nvCxnSpPr>
          <p:cNvPr id="11" name="Straight Connector 10"/>
          <p:cNvCxnSpPr/>
          <p:nvPr/>
        </p:nvCxnSpPr>
        <p:spPr>
          <a:xfrm flipV="1">
            <a:off x="6506063" y="881658"/>
            <a:ext cx="0" cy="7598247"/>
          </a:xfrm>
          <a:prstGeom prst="line">
            <a:avLst/>
          </a:prstGeom>
          <a:ln w="12700">
            <a:solidFill>
              <a:srgbClr val="76717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97710" y="3467577"/>
            <a:ext cx="5592588" cy="1581098"/>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800" dirty="0">
                <a:solidFill>
                  <a:schemeClr val="bg2">
                    <a:lumMod val="25000"/>
                  </a:schemeClr>
                </a:solidFill>
                <a:latin typeface="Gotham Bold" pitchFamily="50" charset="0"/>
                <a:cs typeface="Gotham Bold" pitchFamily="50" charset="0"/>
              </a:rPr>
              <a:t>Be able to </a:t>
            </a:r>
            <a:r>
              <a:rPr lang="en-US" sz="1800" dirty="0">
                <a:solidFill>
                  <a:schemeClr val="bg2">
                    <a:lumMod val="25000"/>
                  </a:schemeClr>
                </a:solidFill>
                <a:latin typeface="Gotham Book"/>
                <a:cs typeface="Gotham Book"/>
              </a:rPr>
              <a:t>write an up-front that gives learners just enough information to complete the experiential activity </a:t>
            </a:r>
          </a:p>
        </p:txBody>
      </p:sp>
      <p:cxnSp>
        <p:nvCxnSpPr>
          <p:cNvPr id="17" name="Straight Connector 16"/>
          <p:cNvCxnSpPr/>
          <p:nvPr/>
        </p:nvCxnSpPr>
        <p:spPr>
          <a:xfrm flipV="1">
            <a:off x="777880" y="1542942"/>
            <a:ext cx="11492184" cy="0"/>
          </a:xfrm>
          <a:prstGeom prst="line">
            <a:avLst/>
          </a:prstGeom>
          <a:ln w="12700">
            <a:solidFill>
              <a:srgbClr val="76717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6666058" y="1744137"/>
            <a:ext cx="5592588" cy="1568751"/>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800" dirty="0">
                <a:solidFill>
                  <a:schemeClr val="bg2">
                    <a:lumMod val="25000"/>
                  </a:schemeClr>
                </a:solidFill>
                <a:latin typeface="Gotham Book"/>
                <a:cs typeface="Gotham Book"/>
              </a:rPr>
              <a:t>Your training revolves around the experiential activity, but an effective up-front prepares the learner to complete the activity, and the debrief helps him/her crystalize the lessons. </a:t>
            </a:r>
          </a:p>
        </p:txBody>
      </p:sp>
      <p:sp>
        <p:nvSpPr>
          <p:cNvPr id="23" name="Rectangle 22"/>
          <p:cNvSpPr/>
          <p:nvPr/>
        </p:nvSpPr>
        <p:spPr>
          <a:xfrm>
            <a:off x="6664895" y="3463665"/>
            <a:ext cx="5592588" cy="1581098"/>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800" dirty="0">
                <a:solidFill>
                  <a:schemeClr val="bg2">
                    <a:lumMod val="25000"/>
                  </a:schemeClr>
                </a:solidFill>
                <a:latin typeface="Gotham Book"/>
                <a:cs typeface="Gotham Book"/>
              </a:rPr>
              <a:t>There is so much you can tell people. But adults learn by doing—not by listening to you talk. The up-front should provide just enough information to complete the experiential activity. </a:t>
            </a:r>
          </a:p>
        </p:txBody>
      </p:sp>
    </p:spTree>
    <p:extLst>
      <p:ext uri="{BB962C8B-B14F-4D97-AF65-F5344CB8AC3E}">
        <p14:creationId xmlns:p14="http://schemas.microsoft.com/office/powerpoint/2010/main" val="30155990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a:off x="777880" y="881659"/>
            <a:ext cx="11481688"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777880" y="992466"/>
            <a:ext cx="5592588" cy="46777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pc="300" dirty="0">
                <a:solidFill>
                  <a:schemeClr val="tx1">
                    <a:lumMod val="75000"/>
                  </a:schemeClr>
                </a:solidFill>
                <a:latin typeface="Gotham Bold" pitchFamily="50" charset="0"/>
                <a:cs typeface="Gotham Bold" pitchFamily="50" charset="0"/>
              </a:rPr>
              <a:t>GOALS FOR THIS SESSION</a:t>
            </a:r>
          </a:p>
        </p:txBody>
      </p:sp>
      <p:sp>
        <p:nvSpPr>
          <p:cNvPr id="18" name="Rectangle 17"/>
          <p:cNvSpPr/>
          <p:nvPr/>
        </p:nvSpPr>
        <p:spPr>
          <a:xfrm>
            <a:off x="798873" y="1748049"/>
            <a:ext cx="5592588" cy="1568751"/>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800" dirty="0">
                <a:solidFill>
                  <a:schemeClr val="bg2">
                    <a:lumMod val="25000"/>
                  </a:schemeClr>
                </a:solidFill>
                <a:latin typeface="Gotham Bold" pitchFamily="50" charset="0"/>
                <a:cs typeface="Gotham Bold" pitchFamily="50" charset="0"/>
              </a:rPr>
              <a:t>Understand</a:t>
            </a:r>
            <a:r>
              <a:rPr lang="en-US" sz="1800" dirty="0">
                <a:solidFill>
                  <a:schemeClr val="bg2">
                    <a:lumMod val="25000"/>
                  </a:schemeClr>
                </a:solidFill>
                <a:latin typeface="Gotham Light" pitchFamily="50" charset="0"/>
                <a:cs typeface="Gotham Light" pitchFamily="50" charset="0"/>
              </a:rPr>
              <a:t> </a:t>
            </a:r>
            <a:r>
              <a:rPr lang="en-US" sz="1800" dirty="0">
                <a:solidFill>
                  <a:schemeClr val="bg2">
                    <a:lumMod val="25000"/>
                  </a:schemeClr>
                </a:solidFill>
                <a:latin typeface="Gotham Book"/>
                <a:cs typeface="Gotham Book"/>
              </a:rPr>
              <a:t>how up-front content and debrief activities complement your experiential activity</a:t>
            </a:r>
          </a:p>
        </p:txBody>
      </p:sp>
      <p:sp>
        <p:nvSpPr>
          <p:cNvPr id="10" name="Rectangle 9"/>
          <p:cNvSpPr/>
          <p:nvPr/>
        </p:nvSpPr>
        <p:spPr>
          <a:xfrm>
            <a:off x="6642861" y="992466"/>
            <a:ext cx="5627203" cy="46777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pc="300" dirty="0">
                <a:solidFill>
                  <a:schemeClr val="tx1">
                    <a:lumMod val="75000"/>
                  </a:schemeClr>
                </a:solidFill>
                <a:latin typeface="Gotham Bold" pitchFamily="50" charset="0"/>
                <a:cs typeface="Gotham Bold" pitchFamily="50" charset="0"/>
              </a:rPr>
              <a:t>KEY TAKEAWAY</a:t>
            </a:r>
          </a:p>
        </p:txBody>
      </p:sp>
      <p:cxnSp>
        <p:nvCxnSpPr>
          <p:cNvPr id="11" name="Straight Connector 10"/>
          <p:cNvCxnSpPr/>
          <p:nvPr/>
        </p:nvCxnSpPr>
        <p:spPr>
          <a:xfrm flipV="1">
            <a:off x="6506063" y="881658"/>
            <a:ext cx="0" cy="7598247"/>
          </a:xfrm>
          <a:prstGeom prst="line">
            <a:avLst/>
          </a:prstGeom>
          <a:ln w="12700">
            <a:solidFill>
              <a:srgbClr val="76717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97710" y="3467577"/>
            <a:ext cx="5592588" cy="1581098"/>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800" dirty="0">
                <a:solidFill>
                  <a:schemeClr val="bg2">
                    <a:lumMod val="25000"/>
                  </a:schemeClr>
                </a:solidFill>
                <a:latin typeface="Gotham Bold" pitchFamily="50" charset="0"/>
                <a:cs typeface="Gotham Bold" pitchFamily="50" charset="0"/>
              </a:rPr>
              <a:t>Be able to </a:t>
            </a:r>
            <a:r>
              <a:rPr lang="en-US" sz="1800" dirty="0">
                <a:solidFill>
                  <a:schemeClr val="bg2">
                    <a:lumMod val="25000"/>
                  </a:schemeClr>
                </a:solidFill>
                <a:latin typeface="Gotham Book"/>
                <a:cs typeface="Gotham Book"/>
              </a:rPr>
              <a:t>write an up-front that gives learners just enough information to complete the experiential activity </a:t>
            </a:r>
          </a:p>
        </p:txBody>
      </p:sp>
      <p:sp>
        <p:nvSpPr>
          <p:cNvPr id="14" name="Rectangle 13"/>
          <p:cNvSpPr/>
          <p:nvPr/>
        </p:nvSpPr>
        <p:spPr>
          <a:xfrm>
            <a:off x="779336" y="5215688"/>
            <a:ext cx="5592588" cy="1525245"/>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800" dirty="0">
                <a:solidFill>
                  <a:schemeClr val="bg2">
                    <a:lumMod val="25000"/>
                  </a:schemeClr>
                </a:solidFill>
                <a:latin typeface="Gotham Bold" pitchFamily="50" charset="0"/>
                <a:cs typeface="Gotham Bold" pitchFamily="50" charset="0"/>
              </a:rPr>
              <a:t>Be able to </a:t>
            </a:r>
            <a:r>
              <a:rPr lang="en-US" sz="1800" dirty="0">
                <a:solidFill>
                  <a:schemeClr val="bg2">
                    <a:lumMod val="25000"/>
                  </a:schemeClr>
                </a:solidFill>
                <a:latin typeface="Gotham Book"/>
                <a:cs typeface="Gotham Book"/>
              </a:rPr>
              <a:t>plan a debrief that helps your learners crystalize their learning</a:t>
            </a:r>
          </a:p>
        </p:txBody>
      </p:sp>
      <p:cxnSp>
        <p:nvCxnSpPr>
          <p:cNvPr id="17" name="Straight Connector 16"/>
          <p:cNvCxnSpPr/>
          <p:nvPr/>
        </p:nvCxnSpPr>
        <p:spPr>
          <a:xfrm flipV="1">
            <a:off x="777880" y="1542942"/>
            <a:ext cx="11492184" cy="0"/>
          </a:xfrm>
          <a:prstGeom prst="line">
            <a:avLst/>
          </a:prstGeom>
          <a:ln w="12700">
            <a:solidFill>
              <a:srgbClr val="76717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6666058" y="1744137"/>
            <a:ext cx="5592588" cy="1568751"/>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800" dirty="0">
                <a:solidFill>
                  <a:schemeClr val="bg2">
                    <a:lumMod val="25000"/>
                  </a:schemeClr>
                </a:solidFill>
                <a:latin typeface="Gotham Book"/>
                <a:cs typeface="Gotham Book"/>
              </a:rPr>
              <a:t>Your training revolves around the experiential activity, but an effective up-front prepares the learner to complete the activity, and the debrief helps him/her crystalize the lessons. </a:t>
            </a:r>
          </a:p>
        </p:txBody>
      </p:sp>
      <p:sp>
        <p:nvSpPr>
          <p:cNvPr id="23" name="Rectangle 22"/>
          <p:cNvSpPr/>
          <p:nvPr/>
        </p:nvSpPr>
        <p:spPr>
          <a:xfrm>
            <a:off x="6664895" y="3463665"/>
            <a:ext cx="5592588" cy="1581098"/>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800" dirty="0">
                <a:solidFill>
                  <a:schemeClr val="bg2">
                    <a:lumMod val="25000"/>
                  </a:schemeClr>
                </a:solidFill>
                <a:latin typeface="Gotham Book"/>
                <a:cs typeface="Gotham Book"/>
              </a:rPr>
              <a:t>There is so much you can tell people. But adults learn by doing—not by listening to you talk. The up-front should provide just enough information to complete the experiential activity. </a:t>
            </a:r>
          </a:p>
        </p:txBody>
      </p:sp>
      <p:sp>
        <p:nvSpPr>
          <p:cNvPr id="25" name="Rectangle 24"/>
          <p:cNvSpPr/>
          <p:nvPr/>
        </p:nvSpPr>
        <p:spPr>
          <a:xfrm>
            <a:off x="6646521" y="5211776"/>
            <a:ext cx="5592588" cy="1525245"/>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800" dirty="0">
                <a:solidFill>
                  <a:schemeClr val="bg2">
                    <a:lumMod val="25000"/>
                  </a:schemeClr>
                </a:solidFill>
                <a:latin typeface="Gotham Book"/>
                <a:cs typeface="Gotham Book"/>
              </a:rPr>
              <a:t>Debriefs help learners crystalize what they learned by processing what they learned, its importance, and how they plan to use the knowledge after the training. </a:t>
            </a:r>
          </a:p>
        </p:txBody>
      </p:sp>
    </p:spTree>
    <p:extLst>
      <p:ext uri="{BB962C8B-B14F-4D97-AF65-F5344CB8AC3E}">
        <p14:creationId xmlns:p14="http://schemas.microsoft.com/office/powerpoint/2010/main" val="1825408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a:off x="777880" y="881659"/>
            <a:ext cx="11481688"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777880" y="992466"/>
            <a:ext cx="5592588" cy="46777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pc="300" dirty="0">
                <a:solidFill>
                  <a:schemeClr val="tx1">
                    <a:lumMod val="75000"/>
                  </a:schemeClr>
                </a:solidFill>
                <a:latin typeface="Gotham Bold" pitchFamily="50" charset="0"/>
                <a:cs typeface="Gotham Bold" pitchFamily="50" charset="0"/>
              </a:rPr>
              <a:t>GOALS FOR THIS SESSION</a:t>
            </a:r>
          </a:p>
        </p:txBody>
      </p:sp>
      <p:sp>
        <p:nvSpPr>
          <p:cNvPr id="18" name="Rectangle 17"/>
          <p:cNvSpPr/>
          <p:nvPr/>
        </p:nvSpPr>
        <p:spPr>
          <a:xfrm>
            <a:off x="798873" y="1748049"/>
            <a:ext cx="5592588" cy="1568751"/>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800" dirty="0">
                <a:solidFill>
                  <a:schemeClr val="bg2">
                    <a:lumMod val="25000"/>
                  </a:schemeClr>
                </a:solidFill>
                <a:latin typeface="Gotham Bold" pitchFamily="50" charset="0"/>
                <a:cs typeface="Gotham Bold" pitchFamily="50" charset="0"/>
              </a:rPr>
              <a:t>Understand</a:t>
            </a:r>
            <a:r>
              <a:rPr lang="en-US" sz="1800" dirty="0">
                <a:solidFill>
                  <a:schemeClr val="bg2">
                    <a:lumMod val="25000"/>
                  </a:schemeClr>
                </a:solidFill>
                <a:latin typeface="Gotham Light" pitchFamily="50" charset="0"/>
                <a:cs typeface="Gotham Light" pitchFamily="50" charset="0"/>
              </a:rPr>
              <a:t> </a:t>
            </a:r>
            <a:r>
              <a:rPr lang="en-US" sz="1800" dirty="0">
                <a:solidFill>
                  <a:schemeClr val="bg2">
                    <a:lumMod val="25000"/>
                  </a:schemeClr>
                </a:solidFill>
                <a:latin typeface="Gotham Book"/>
                <a:cs typeface="Gotham Book"/>
              </a:rPr>
              <a:t>how up-front content and debrief activities complement your experiential activity</a:t>
            </a:r>
          </a:p>
        </p:txBody>
      </p:sp>
      <p:sp>
        <p:nvSpPr>
          <p:cNvPr id="10" name="Rectangle 9"/>
          <p:cNvSpPr/>
          <p:nvPr/>
        </p:nvSpPr>
        <p:spPr>
          <a:xfrm>
            <a:off x="6642861" y="992466"/>
            <a:ext cx="5627203" cy="46777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pc="300" dirty="0">
                <a:solidFill>
                  <a:schemeClr val="tx1">
                    <a:lumMod val="75000"/>
                  </a:schemeClr>
                </a:solidFill>
                <a:latin typeface="Gotham Bold" pitchFamily="50" charset="0"/>
                <a:cs typeface="Gotham Bold" pitchFamily="50" charset="0"/>
              </a:rPr>
              <a:t>KEY TAKEAWAY</a:t>
            </a:r>
          </a:p>
        </p:txBody>
      </p:sp>
      <p:cxnSp>
        <p:nvCxnSpPr>
          <p:cNvPr id="11" name="Straight Connector 10"/>
          <p:cNvCxnSpPr/>
          <p:nvPr/>
        </p:nvCxnSpPr>
        <p:spPr>
          <a:xfrm flipV="1">
            <a:off x="6506063" y="881658"/>
            <a:ext cx="0" cy="7598247"/>
          </a:xfrm>
          <a:prstGeom prst="line">
            <a:avLst/>
          </a:prstGeom>
          <a:ln w="12700">
            <a:solidFill>
              <a:srgbClr val="76717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97710" y="3467577"/>
            <a:ext cx="5592588" cy="1581098"/>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800" dirty="0">
                <a:solidFill>
                  <a:schemeClr val="bg2">
                    <a:lumMod val="25000"/>
                  </a:schemeClr>
                </a:solidFill>
                <a:latin typeface="Gotham Bold" pitchFamily="50" charset="0"/>
                <a:cs typeface="Gotham Bold" pitchFamily="50" charset="0"/>
              </a:rPr>
              <a:t>Be able to </a:t>
            </a:r>
            <a:r>
              <a:rPr lang="en-US" sz="1800" dirty="0">
                <a:solidFill>
                  <a:schemeClr val="bg2">
                    <a:lumMod val="25000"/>
                  </a:schemeClr>
                </a:solidFill>
                <a:latin typeface="Gotham Book"/>
                <a:cs typeface="Gotham Book"/>
              </a:rPr>
              <a:t>write an up-front that gives learners just enough information to complete the experiential activity </a:t>
            </a:r>
          </a:p>
        </p:txBody>
      </p:sp>
      <p:sp>
        <p:nvSpPr>
          <p:cNvPr id="14" name="Rectangle 13"/>
          <p:cNvSpPr/>
          <p:nvPr/>
        </p:nvSpPr>
        <p:spPr>
          <a:xfrm>
            <a:off x="779336" y="5215688"/>
            <a:ext cx="5592588" cy="1525245"/>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800" dirty="0">
                <a:solidFill>
                  <a:schemeClr val="bg2">
                    <a:lumMod val="25000"/>
                  </a:schemeClr>
                </a:solidFill>
                <a:latin typeface="Gotham Bold" pitchFamily="50" charset="0"/>
                <a:cs typeface="Gotham Bold" pitchFamily="50" charset="0"/>
              </a:rPr>
              <a:t>Be able to </a:t>
            </a:r>
            <a:r>
              <a:rPr lang="en-US" sz="1800" dirty="0">
                <a:solidFill>
                  <a:schemeClr val="bg2">
                    <a:lumMod val="25000"/>
                  </a:schemeClr>
                </a:solidFill>
                <a:latin typeface="Gotham Book"/>
                <a:cs typeface="Gotham Book"/>
              </a:rPr>
              <a:t>plan a debrief that helps your learners crystalize their learning</a:t>
            </a:r>
          </a:p>
        </p:txBody>
      </p:sp>
      <p:cxnSp>
        <p:nvCxnSpPr>
          <p:cNvPr id="17" name="Straight Connector 16"/>
          <p:cNvCxnSpPr/>
          <p:nvPr/>
        </p:nvCxnSpPr>
        <p:spPr>
          <a:xfrm flipV="1">
            <a:off x="777880" y="1542942"/>
            <a:ext cx="11492184" cy="0"/>
          </a:xfrm>
          <a:prstGeom prst="line">
            <a:avLst/>
          </a:prstGeom>
          <a:ln w="12700">
            <a:solidFill>
              <a:srgbClr val="76717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794971" y="6901899"/>
            <a:ext cx="5592588" cy="149985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800" dirty="0">
                <a:solidFill>
                  <a:schemeClr val="bg2">
                    <a:lumMod val="25000"/>
                  </a:schemeClr>
                </a:solidFill>
                <a:latin typeface="Gotham Bold" pitchFamily="50" charset="0"/>
                <a:cs typeface="Gotham Bold" pitchFamily="50" charset="0"/>
              </a:rPr>
              <a:t>Feel confident </a:t>
            </a:r>
            <a:r>
              <a:rPr lang="en-US" sz="1800" dirty="0">
                <a:solidFill>
                  <a:schemeClr val="bg2">
                    <a:lumMod val="25000"/>
                  </a:schemeClr>
                </a:solidFill>
                <a:latin typeface="Gotham Book"/>
                <a:cs typeface="Gotham Book"/>
              </a:rPr>
              <a:t>designing a training module that revolves around the experiential activity</a:t>
            </a:r>
          </a:p>
        </p:txBody>
      </p:sp>
      <p:sp>
        <p:nvSpPr>
          <p:cNvPr id="22" name="Rectangle 21"/>
          <p:cNvSpPr/>
          <p:nvPr/>
        </p:nvSpPr>
        <p:spPr>
          <a:xfrm>
            <a:off x="6666058" y="1744137"/>
            <a:ext cx="5592588" cy="1568751"/>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800" dirty="0">
                <a:solidFill>
                  <a:schemeClr val="bg2">
                    <a:lumMod val="25000"/>
                  </a:schemeClr>
                </a:solidFill>
                <a:latin typeface="Gotham Book"/>
                <a:cs typeface="Gotham Book"/>
              </a:rPr>
              <a:t>Your training revolves around the experiential activity, but an effective up-front prepares the learner to complete the activity, and the debrief helps him/her crystalize the lessons. </a:t>
            </a:r>
          </a:p>
        </p:txBody>
      </p:sp>
      <p:sp>
        <p:nvSpPr>
          <p:cNvPr id="23" name="Rectangle 22"/>
          <p:cNvSpPr/>
          <p:nvPr/>
        </p:nvSpPr>
        <p:spPr>
          <a:xfrm>
            <a:off x="6664895" y="3463665"/>
            <a:ext cx="5592588" cy="1581098"/>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800" dirty="0">
                <a:solidFill>
                  <a:schemeClr val="bg2">
                    <a:lumMod val="25000"/>
                  </a:schemeClr>
                </a:solidFill>
                <a:latin typeface="Gotham Book"/>
                <a:cs typeface="Gotham Book"/>
              </a:rPr>
              <a:t>There is so much you can tell people. But adults learn by doing—not by listening to you talk. The up-front should provide just enough information to complete the experiential activity. </a:t>
            </a:r>
          </a:p>
        </p:txBody>
      </p:sp>
      <p:sp>
        <p:nvSpPr>
          <p:cNvPr id="25" name="Rectangle 24"/>
          <p:cNvSpPr/>
          <p:nvPr/>
        </p:nvSpPr>
        <p:spPr>
          <a:xfrm>
            <a:off x="6646521" y="5211776"/>
            <a:ext cx="5592588" cy="1525245"/>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800" dirty="0">
                <a:solidFill>
                  <a:schemeClr val="bg2">
                    <a:lumMod val="25000"/>
                  </a:schemeClr>
                </a:solidFill>
                <a:latin typeface="Gotham Book"/>
                <a:cs typeface="Gotham Book"/>
              </a:rPr>
              <a:t>Debriefs help learners crystalize what they learned by processing what they learned, its importance, and how they plan to use the knowledge after the training. </a:t>
            </a:r>
          </a:p>
        </p:txBody>
      </p:sp>
      <p:sp>
        <p:nvSpPr>
          <p:cNvPr id="26" name="Rectangle 25"/>
          <p:cNvSpPr/>
          <p:nvPr/>
        </p:nvSpPr>
        <p:spPr>
          <a:xfrm>
            <a:off x="6662156" y="6897987"/>
            <a:ext cx="5592588" cy="149985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800" dirty="0">
                <a:solidFill>
                  <a:schemeClr val="bg2">
                    <a:lumMod val="25000"/>
                  </a:schemeClr>
                </a:solidFill>
                <a:latin typeface="Gotham Book"/>
                <a:cs typeface="Gotham Book"/>
              </a:rPr>
              <a:t>Effective up-front content and debriefs are short enough that allow learners to spend most of their time doing. </a:t>
            </a:r>
          </a:p>
        </p:txBody>
      </p:sp>
    </p:spTree>
    <p:extLst>
      <p:ext uri="{BB962C8B-B14F-4D97-AF65-F5344CB8AC3E}">
        <p14:creationId xmlns:p14="http://schemas.microsoft.com/office/powerpoint/2010/main" val="18254088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856421" y="3189858"/>
            <a:ext cx="5936542"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5400" dirty="0">
                <a:solidFill>
                  <a:schemeClr val="bg2">
                    <a:lumMod val="25000"/>
                  </a:schemeClr>
                </a:solidFill>
                <a:latin typeface="Tungsten Medium"/>
                <a:cs typeface="Tungsten Medium"/>
              </a:rPr>
              <a:t>Next week, we are on a Tuesday and Thursday schedule. </a:t>
            </a:r>
          </a:p>
        </p:txBody>
      </p:sp>
      <p:sp>
        <p:nvSpPr>
          <p:cNvPr id="3" name="Rectangle 2"/>
          <p:cNvSpPr/>
          <p:nvPr/>
        </p:nvSpPr>
        <p:spPr>
          <a:xfrm>
            <a:off x="3431167" y="3076908"/>
            <a:ext cx="106055" cy="1961272"/>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endParaRPr lang="en-US" sz="2400" b="1" dirty="0">
              <a:solidFill>
                <a:schemeClr val="bg2">
                  <a:lumMod val="25000"/>
                </a:schemeClr>
              </a:solidFill>
              <a:latin typeface="Tungsten Medium"/>
              <a:cs typeface="Tungsten Medium"/>
            </a:endParaRPr>
          </a:p>
        </p:txBody>
      </p:sp>
    </p:spTree>
    <p:extLst>
      <p:ext uri="{BB962C8B-B14F-4D97-AF65-F5344CB8AC3E}">
        <p14:creationId xmlns:p14="http://schemas.microsoft.com/office/powerpoint/2010/main" val="3096838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5071" y="623474"/>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lumMod val="75000"/>
                  </a:schemeClr>
                </a:solidFill>
                <a:latin typeface="Tungsten Medium"/>
                <a:cs typeface="Tungsten Medium"/>
              </a:rPr>
              <a:t>LEARNING OBJECTIVES: Modules, Learning Journey, Program</a:t>
            </a:r>
          </a:p>
        </p:txBody>
      </p:sp>
      <p:cxnSp>
        <p:nvCxnSpPr>
          <p:cNvPr id="4" name="Straight Connector 3"/>
          <p:cNvCxnSpPr/>
          <p:nvPr/>
        </p:nvCxnSpPr>
        <p:spPr>
          <a:xfrm>
            <a:off x="733042" y="132671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893123" y="2873329"/>
            <a:ext cx="3045815" cy="2526988"/>
            <a:chOff x="789879" y="2116515"/>
            <a:chExt cx="5826828" cy="4828786"/>
          </a:xfrm>
        </p:grpSpPr>
        <p:pic>
          <p:nvPicPr>
            <p:cNvPr id="5" name="Picture 4" descr="noun_51410_cc.png"/>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17128"/>
            <a:stretch/>
          </p:blipFill>
          <p:spPr>
            <a:xfrm>
              <a:off x="789879" y="2116515"/>
              <a:ext cx="5826828" cy="4828786"/>
            </a:xfrm>
            <a:prstGeom prst="rect">
              <a:avLst/>
            </a:prstGeom>
          </p:spPr>
        </p:pic>
        <p:pic>
          <p:nvPicPr>
            <p:cNvPr id="6" name="Picture 5" descr="noun_51411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37700" t="18633" r="43316" b="60244"/>
            <a:stretch/>
          </p:blipFill>
          <p:spPr>
            <a:xfrm>
              <a:off x="3003801" y="3339387"/>
              <a:ext cx="1056768" cy="1175841"/>
            </a:xfrm>
            <a:prstGeom prst="rect">
              <a:avLst/>
            </a:prstGeom>
          </p:spPr>
        </p:pic>
      </p:grpSp>
      <p:grpSp>
        <p:nvGrpSpPr>
          <p:cNvPr id="8" name="Group 7"/>
          <p:cNvGrpSpPr/>
          <p:nvPr/>
        </p:nvGrpSpPr>
        <p:grpSpPr>
          <a:xfrm>
            <a:off x="5067221" y="2770710"/>
            <a:ext cx="3130131" cy="2706571"/>
            <a:chOff x="789879" y="2116515"/>
            <a:chExt cx="5826828" cy="4828786"/>
          </a:xfrm>
        </p:grpSpPr>
        <p:pic>
          <p:nvPicPr>
            <p:cNvPr id="9" name="Picture 8" descr="noun_51410_cc.png"/>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17128"/>
            <a:stretch/>
          </p:blipFill>
          <p:spPr>
            <a:xfrm>
              <a:off x="789879" y="2116515"/>
              <a:ext cx="5826828" cy="4828786"/>
            </a:xfrm>
            <a:prstGeom prst="rect">
              <a:avLst/>
            </a:prstGeom>
          </p:spPr>
        </p:pic>
        <p:pic>
          <p:nvPicPr>
            <p:cNvPr id="10" name="Picture 9" descr="noun_51411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37700" t="18633" r="43316" b="60244"/>
            <a:stretch/>
          </p:blipFill>
          <p:spPr>
            <a:xfrm>
              <a:off x="3003801" y="3339387"/>
              <a:ext cx="1056768" cy="1175841"/>
            </a:xfrm>
            <a:prstGeom prst="rect">
              <a:avLst/>
            </a:prstGeom>
          </p:spPr>
        </p:pic>
        <p:pic>
          <p:nvPicPr>
            <p:cNvPr id="11" name="Picture 10" descr="noun_51411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37700" t="18633" r="43316" b="60244"/>
            <a:stretch/>
          </p:blipFill>
          <p:spPr>
            <a:xfrm>
              <a:off x="3015100" y="4510849"/>
              <a:ext cx="1056768" cy="1175841"/>
            </a:xfrm>
            <a:prstGeom prst="rect">
              <a:avLst/>
            </a:prstGeom>
          </p:spPr>
        </p:pic>
        <p:pic>
          <p:nvPicPr>
            <p:cNvPr id="12" name="Picture 11" descr="noun_51411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37700" t="18633" r="43316" b="60244"/>
            <a:stretch/>
          </p:blipFill>
          <p:spPr>
            <a:xfrm>
              <a:off x="4061139" y="4365369"/>
              <a:ext cx="1056768" cy="1175841"/>
            </a:xfrm>
            <a:prstGeom prst="rect">
              <a:avLst/>
            </a:prstGeom>
          </p:spPr>
        </p:pic>
        <p:pic>
          <p:nvPicPr>
            <p:cNvPr id="13" name="Picture 12" descr="noun_51411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37700" t="18633" r="43316" b="60244"/>
            <a:stretch/>
          </p:blipFill>
          <p:spPr>
            <a:xfrm>
              <a:off x="4088115" y="3216505"/>
              <a:ext cx="1056768" cy="1175841"/>
            </a:xfrm>
            <a:prstGeom prst="rect">
              <a:avLst/>
            </a:prstGeom>
          </p:spPr>
        </p:pic>
        <p:pic>
          <p:nvPicPr>
            <p:cNvPr id="14" name="Picture 13" descr="noun_51411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37700" t="18633" r="43316" b="60244"/>
            <a:stretch/>
          </p:blipFill>
          <p:spPr>
            <a:xfrm>
              <a:off x="4068058" y="5422707"/>
              <a:ext cx="1056768" cy="1175841"/>
            </a:xfrm>
            <a:prstGeom prst="rect">
              <a:avLst/>
            </a:prstGeom>
          </p:spPr>
        </p:pic>
        <p:pic>
          <p:nvPicPr>
            <p:cNvPr id="15" name="Picture 14" descr="noun_51411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37700" t="18633" r="43316" b="60244"/>
            <a:stretch/>
          </p:blipFill>
          <p:spPr>
            <a:xfrm>
              <a:off x="5051385" y="4195453"/>
              <a:ext cx="953241" cy="1175841"/>
            </a:xfrm>
            <a:prstGeom prst="rect">
              <a:avLst/>
            </a:prstGeom>
          </p:spPr>
        </p:pic>
      </p:grpSp>
      <p:grpSp>
        <p:nvGrpSpPr>
          <p:cNvPr id="16" name="Group 15"/>
          <p:cNvGrpSpPr/>
          <p:nvPr/>
        </p:nvGrpSpPr>
        <p:grpSpPr>
          <a:xfrm>
            <a:off x="8351295" y="2950293"/>
            <a:ext cx="3130132" cy="2668089"/>
            <a:chOff x="752539" y="2116515"/>
            <a:chExt cx="5864168" cy="4828786"/>
          </a:xfrm>
        </p:grpSpPr>
        <p:pic>
          <p:nvPicPr>
            <p:cNvPr id="17" name="Picture 16" descr="noun_51410_cc.png"/>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17128"/>
            <a:stretch/>
          </p:blipFill>
          <p:spPr>
            <a:xfrm>
              <a:off x="789879" y="2116515"/>
              <a:ext cx="5826828" cy="4828786"/>
            </a:xfrm>
            <a:prstGeom prst="rect">
              <a:avLst/>
            </a:prstGeom>
          </p:spPr>
        </p:pic>
        <p:pic>
          <p:nvPicPr>
            <p:cNvPr id="18" name="Picture 17" descr="noun_51411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b="19068"/>
            <a:stretch/>
          </p:blipFill>
          <p:spPr>
            <a:xfrm>
              <a:off x="752539" y="2199847"/>
              <a:ext cx="5863526" cy="4745452"/>
            </a:xfrm>
            <a:prstGeom prst="rect">
              <a:avLst/>
            </a:prstGeom>
          </p:spPr>
        </p:pic>
      </p:grpSp>
      <p:sp>
        <p:nvSpPr>
          <p:cNvPr id="19" name="TextBox 18"/>
          <p:cNvSpPr txBox="1"/>
          <p:nvPr/>
        </p:nvSpPr>
        <p:spPr>
          <a:xfrm>
            <a:off x="1941885" y="5507809"/>
            <a:ext cx="2813090" cy="369332"/>
          </a:xfrm>
          <a:prstGeom prst="rect">
            <a:avLst/>
          </a:prstGeom>
          <a:noFill/>
        </p:spPr>
        <p:txBody>
          <a:bodyPr wrap="square" rtlCol="0">
            <a:spAutoFit/>
          </a:bodyPr>
          <a:lstStyle/>
          <a:p>
            <a:pPr algn="ctr"/>
            <a:r>
              <a:rPr lang="en-US" sz="1800" dirty="0">
                <a:solidFill>
                  <a:schemeClr val="tx1">
                    <a:lumMod val="75000"/>
                  </a:schemeClr>
                </a:solidFill>
                <a:latin typeface="Gotham Medium"/>
                <a:cs typeface="Gotham Medium"/>
              </a:rPr>
              <a:t>Training Module</a:t>
            </a:r>
          </a:p>
        </p:txBody>
      </p:sp>
      <p:sp>
        <p:nvSpPr>
          <p:cNvPr id="20" name="TextBox 19"/>
          <p:cNvSpPr txBox="1"/>
          <p:nvPr/>
        </p:nvSpPr>
        <p:spPr>
          <a:xfrm>
            <a:off x="5070476" y="5570418"/>
            <a:ext cx="2813090" cy="369332"/>
          </a:xfrm>
          <a:prstGeom prst="rect">
            <a:avLst/>
          </a:prstGeom>
          <a:noFill/>
        </p:spPr>
        <p:txBody>
          <a:bodyPr wrap="square" rtlCol="0">
            <a:spAutoFit/>
          </a:bodyPr>
          <a:lstStyle/>
          <a:p>
            <a:pPr algn="ctr"/>
            <a:r>
              <a:rPr lang="en-US" sz="1800" dirty="0">
                <a:solidFill>
                  <a:schemeClr val="tx1">
                    <a:lumMod val="75000"/>
                  </a:schemeClr>
                </a:solidFill>
                <a:latin typeface="Gotham Medium"/>
                <a:cs typeface="Gotham Medium"/>
              </a:rPr>
              <a:t>Learning Journey</a:t>
            </a:r>
          </a:p>
        </p:txBody>
      </p:sp>
      <p:sp>
        <p:nvSpPr>
          <p:cNvPr id="21" name="TextBox 20"/>
          <p:cNvSpPr txBox="1"/>
          <p:nvPr/>
        </p:nvSpPr>
        <p:spPr>
          <a:xfrm>
            <a:off x="8365836" y="5684336"/>
            <a:ext cx="2813090" cy="369332"/>
          </a:xfrm>
          <a:prstGeom prst="rect">
            <a:avLst/>
          </a:prstGeom>
          <a:noFill/>
        </p:spPr>
        <p:txBody>
          <a:bodyPr wrap="square" rtlCol="0">
            <a:spAutoFit/>
          </a:bodyPr>
          <a:lstStyle/>
          <a:p>
            <a:pPr algn="ctr"/>
            <a:r>
              <a:rPr lang="en-US" sz="1800" dirty="0">
                <a:solidFill>
                  <a:schemeClr val="tx1">
                    <a:lumMod val="75000"/>
                  </a:schemeClr>
                </a:solidFill>
                <a:latin typeface="Gotham Medium"/>
                <a:cs typeface="Gotham Medium"/>
              </a:rPr>
              <a:t>Training Program</a:t>
            </a:r>
          </a:p>
        </p:txBody>
      </p:sp>
    </p:spTree>
    <p:extLst>
      <p:ext uri="{BB962C8B-B14F-4D97-AF65-F5344CB8AC3E}">
        <p14:creationId xmlns:p14="http://schemas.microsoft.com/office/powerpoint/2010/main" val="22142475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1158" t="11054" r="14249"/>
          <a:stretch/>
        </p:blipFill>
        <p:spPr>
          <a:xfrm>
            <a:off x="-61146" y="-103716"/>
            <a:ext cx="13294546" cy="9979526"/>
          </a:xfrm>
          <a:prstGeom prst="rect">
            <a:avLst/>
          </a:prstGeom>
        </p:spPr>
      </p:pic>
      <p:sp>
        <p:nvSpPr>
          <p:cNvPr id="9" name="Rectangle 8"/>
          <p:cNvSpPr/>
          <p:nvPr/>
        </p:nvSpPr>
        <p:spPr>
          <a:xfrm>
            <a:off x="-61146" y="-103716"/>
            <a:ext cx="13284199" cy="9979526"/>
          </a:xfrm>
          <a:prstGeom prst="rect">
            <a:avLst/>
          </a:prstGeom>
          <a:solidFill>
            <a:srgbClr val="ED534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TextBox 17"/>
          <p:cNvSpPr txBox="1"/>
          <p:nvPr/>
        </p:nvSpPr>
        <p:spPr>
          <a:xfrm>
            <a:off x="2456416" y="2200365"/>
            <a:ext cx="6466890" cy="923330"/>
          </a:xfrm>
          <a:prstGeom prst="rect">
            <a:avLst/>
          </a:prstGeom>
          <a:noFill/>
        </p:spPr>
        <p:txBody>
          <a:bodyPr wrap="square" rtlCol="0">
            <a:spAutoFit/>
          </a:bodyPr>
          <a:lstStyle/>
          <a:p>
            <a:r>
              <a:rPr lang="en-US" sz="5400" dirty="0">
                <a:solidFill>
                  <a:schemeClr val="bg1"/>
                </a:solidFill>
                <a:latin typeface="Gotham Bold"/>
                <a:cs typeface="Gotham Bold"/>
              </a:rPr>
              <a:t>OFA</a:t>
            </a:r>
            <a:r>
              <a:rPr lang="en-US" sz="5400" dirty="0">
                <a:solidFill>
                  <a:schemeClr val="bg1"/>
                </a:solidFill>
                <a:latin typeface="Tungsten Semibold"/>
                <a:cs typeface="Tungsten Semibold"/>
              </a:rPr>
              <a:t> </a:t>
            </a:r>
            <a:r>
              <a:rPr lang="en-US" sz="5400" dirty="0">
                <a:solidFill>
                  <a:schemeClr val="bg1"/>
                </a:solidFill>
                <a:latin typeface="Gotham Light"/>
                <a:cs typeface="Gotham Light"/>
              </a:rPr>
              <a:t>TRAINING</a:t>
            </a:r>
          </a:p>
        </p:txBody>
      </p:sp>
      <p:sp>
        <p:nvSpPr>
          <p:cNvPr id="11" name="Rectangle 10"/>
          <p:cNvSpPr/>
          <p:nvPr/>
        </p:nvSpPr>
        <p:spPr>
          <a:xfrm>
            <a:off x="2644403" y="4249744"/>
            <a:ext cx="6034375" cy="1319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Gotham Bold" pitchFamily="50" charset="0"/>
                <a:cs typeface="Gotham Bold" pitchFamily="50" charset="0"/>
              </a:rPr>
              <a:t>Thank you for joining today’s webinar. </a:t>
            </a:r>
          </a:p>
          <a:p>
            <a:endParaRPr lang="en-US" sz="2800" dirty="0">
              <a:latin typeface="Gotham Bold" pitchFamily="50" charset="0"/>
              <a:cs typeface="Gotham Bold" pitchFamily="50" charset="0"/>
            </a:endParaRPr>
          </a:p>
          <a:p>
            <a:r>
              <a:rPr lang="en-US" sz="2800" dirty="0">
                <a:latin typeface="Gotham Bold" pitchFamily="50" charset="0"/>
                <a:cs typeface="Gotham Bold" pitchFamily="50" charset="0"/>
              </a:rPr>
              <a:t>Find the materials we covered, including a video and audio recording of the webinar on the bookshelf.</a:t>
            </a:r>
          </a:p>
        </p:txBody>
      </p:sp>
      <p:pic>
        <p:nvPicPr>
          <p:cNvPr id="3" name="Picture 2" descr="White Penci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29836"/>
            <a:ext cx="3125326" cy="2081950"/>
          </a:xfrm>
          <a:prstGeom prst="rect">
            <a:avLst/>
          </a:prstGeom>
        </p:spPr>
      </p:pic>
      <p:sp>
        <p:nvSpPr>
          <p:cNvPr id="23" name="Rectangle 22">
            <a:hlinkClick r:id="rId5"/>
          </p:cNvPr>
          <p:cNvSpPr/>
          <p:nvPr/>
        </p:nvSpPr>
        <p:spPr>
          <a:xfrm>
            <a:off x="2777032" y="6739000"/>
            <a:ext cx="2568603" cy="668485"/>
          </a:xfrm>
          <a:prstGeom prst="rect">
            <a:avLst/>
          </a:prstGeom>
          <a:noFill/>
          <a:ln w="2857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latin typeface="Tungsten Medium"/>
                <a:cs typeface="Tungsten Medium"/>
              </a:rPr>
              <a:t>SEE BOOKSHELF</a:t>
            </a:r>
          </a:p>
        </p:txBody>
      </p:sp>
    </p:spTree>
    <p:extLst>
      <p:ext uri="{BB962C8B-B14F-4D97-AF65-F5344CB8AC3E}">
        <p14:creationId xmlns:p14="http://schemas.microsoft.com/office/powerpoint/2010/main" val="2438706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693912" y="1340456"/>
            <a:ext cx="1168858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85366" y="3930311"/>
            <a:ext cx="2763161" cy="4106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644581" y="660272"/>
            <a:ext cx="593654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3600" dirty="0">
                <a:solidFill>
                  <a:schemeClr val="bg2">
                    <a:lumMod val="25000"/>
                  </a:schemeClr>
                </a:solidFill>
                <a:latin typeface="Tungsten Medium"/>
                <a:cs typeface="Tungsten Medium"/>
              </a:rPr>
              <a:t>PROCESS TO DESIGN A TRAINING MODULE</a:t>
            </a:r>
          </a:p>
        </p:txBody>
      </p:sp>
      <p:sp>
        <p:nvSpPr>
          <p:cNvPr id="10" name="Oval 9"/>
          <p:cNvSpPr>
            <a:spLocks noChangeAspect="1"/>
          </p:cNvSpPr>
          <p:nvPr/>
        </p:nvSpPr>
        <p:spPr bwMode="auto">
          <a:xfrm>
            <a:off x="1485946" y="2960048"/>
            <a:ext cx="762000" cy="762000"/>
          </a:xfrm>
          <a:prstGeom prst="ellipse">
            <a:avLst/>
          </a:prstGeom>
          <a:solidFill>
            <a:srgbClr val="3B3838"/>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b="1" dirty="0">
                <a:solidFill>
                  <a:schemeClr val="bg1"/>
                </a:solidFill>
                <a:latin typeface="+mj-lt"/>
                <a:ea typeface="ヒラギノ角ゴ ProN W3" charset="-128"/>
                <a:cs typeface="Arial" panose="020B0604020202020204" pitchFamily="34" charset="0"/>
              </a:rPr>
              <a:t>1</a:t>
            </a:r>
          </a:p>
        </p:txBody>
      </p:sp>
      <p:sp>
        <p:nvSpPr>
          <p:cNvPr id="11" name="Rectangle 10"/>
          <p:cNvSpPr>
            <a:spLocks noChangeArrowheads="1"/>
          </p:cNvSpPr>
          <p:nvPr/>
        </p:nvSpPr>
        <p:spPr bwMode="auto">
          <a:xfrm>
            <a:off x="629141" y="4614944"/>
            <a:ext cx="2475609" cy="101566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2000" dirty="0">
                <a:solidFill>
                  <a:srgbClr val="56565A"/>
                </a:solidFill>
                <a:latin typeface="Gotham Bold" pitchFamily="50" charset="0"/>
                <a:cs typeface="Gotham Bold" pitchFamily="50" charset="0"/>
              </a:rPr>
              <a:t>ESTABLISH LEARNING OBJECTIVES</a:t>
            </a:r>
            <a:endParaRPr lang="en-US" altLang="en-US" sz="2000" dirty="0">
              <a:solidFill>
                <a:srgbClr val="56565A"/>
              </a:solidFill>
              <a:latin typeface="Gotham Light" pitchFamily="50" charset="0"/>
              <a:cs typeface="Gotham Light" pitchFamily="50" charset="0"/>
            </a:endParaRPr>
          </a:p>
        </p:txBody>
      </p:sp>
    </p:spTree>
    <p:extLst>
      <p:ext uri="{BB962C8B-B14F-4D97-AF65-F5344CB8AC3E}">
        <p14:creationId xmlns:p14="http://schemas.microsoft.com/office/powerpoint/2010/main" val="4066802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605400" y="2469760"/>
            <a:ext cx="5836922" cy="115446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6000" dirty="0">
                <a:solidFill>
                  <a:schemeClr val="bg1"/>
                </a:solidFill>
                <a:latin typeface="Tungsten Medium"/>
                <a:cs typeface="Tungsten Medium"/>
              </a:rPr>
              <a:t>LEARNING OBJECTIVES </a:t>
            </a:r>
          </a:p>
        </p:txBody>
      </p:sp>
      <p:sp>
        <p:nvSpPr>
          <p:cNvPr id="13" name="Rectangle 12"/>
          <p:cNvSpPr/>
          <p:nvPr/>
        </p:nvSpPr>
        <p:spPr>
          <a:xfrm>
            <a:off x="3282532" y="2391268"/>
            <a:ext cx="989327" cy="1154460"/>
          </a:xfrm>
          <a:prstGeom prst="rect">
            <a:avLst/>
          </a:prstGeom>
          <a:solidFill>
            <a:srgbClr val="ED534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16600" dirty="0">
                <a:solidFill>
                  <a:srgbClr val="ED5340"/>
                </a:solidFill>
                <a:latin typeface="Tungsten Medium"/>
                <a:cs typeface="Tungsten Medium"/>
              </a:rPr>
              <a:t>3</a:t>
            </a:r>
          </a:p>
        </p:txBody>
      </p:sp>
      <p:sp>
        <p:nvSpPr>
          <p:cNvPr id="4" name="Rectangle 3"/>
          <p:cNvSpPr/>
          <p:nvPr/>
        </p:nvSpPr>
        <p:spPr>
          <a:xfrm>
            <a:off x="4618144" y="4546006"/>
            <a:ext cx="2658632" cy="617264"/>
          </a:xfrm>
          <a:prstGeom prst="rect">
            <a:avLst/>
          </a:prstGeom>
          <a:solidFill>
            <a:schemeClr val="bg1"/>
          </a:solidFill>
          <a:ln>
            <a:solidFill>
              <a:srgbClr val="53575D"/>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2800" dirty="0">
                <a:solidFill>
                  <a:srgbClr val="53575D"/>
                </a:solidFill>
                <a:latin typeface="Tungsten Medium"/>
                <a:cs typeface="Tungsten Medium"/>
              </a:rPr>
              <a:t>SKILLS</a:t>
            </a:r>
          </a:p>
        </p:txBody>
      </p:sp>
      <p:sp>
        <p:nvSpPr>
          <p:cNvPr id="5" name="Rectangle 4"/>
          <p:cNvSpPr/>
          <p:nvPr/>
        </p:nvSpPr>
        <p:spPr>
          <a:xfrm>
            <a:off x="4624706" y="5321197"/>
            <a:ext cx="2658632" cy="617264"/>
          </a:xfrm>
          <a:prstGeom prst="rect">
            <a:avLst/>
          </a:prstGeom>
          <a:solidFill>
            <a:schemeClr val="bg1"/>
          </a:solidFill>
          <a:ln>
            <a:solidFill>
              <a:srgbClr val="53575D"/>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2800" dirty="0">
                <a:solidFill>
                  <a:srgbClr val="53575D"/>
                </a:solidFill>
                <a:latin typeface="Tungsten Medium"/>
                <a:cs typeface="Tungsten Medium"/>
              </a:rPr>
              <a:t>ATTITUDE</a:t>
            </a:r>
          </a:p>
        </p:txBody>
      </p:sp>
      <p:sp>
        <p:nvSpPr>
          <p:cNvPr id="6" name="Rectangle 5"/>
          <p:cNvSpPr/>
          <p:nvPr/>
        </p:nvSpPr>
        <p:spPr>
          <a:xfrm>
            <a:off x="4613100" y="3774745"/>
            <a:ext cx="2658632" cy="617264"/>
          </a:xfrm>
          <a:prstGeom prst="rect">
            <a:avLst/>
          </a:prstGeom>
          <a:solidFill>
            <a:srgbClr val="FFFFFF"/>
          </a:solidFill>
          <a:ln>
            <a:solidFill>
              <a:srgbClr val="53575D"/>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2800" dirty="0">
                <a:solidFill>
                  <a:schemeClr val="bg2">
                    <a:lumMod val="25000"/>
                  </a:schemeClr>
                </a:solidFill>
                <a:latin typeface="Tungsten Medium"/>
                <a:cs typeface="Tungsten Medium"/>
              </a:rPr>
              <a:t>KNOWLEDGE</a:t>
            </a:r>
          </a:p>
        </p:txBody>
      </p:sp>
    </p:spTree>
    <p:extLst>
      <p:ext uri="{BB962C8B-B14F-4D97-AF65-F5344CB8AC3E}">
        <p14:creationId xmlns:p14="http://schemas.microsoft.com/office/powerpoint/2010/main" val="1218218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693912" y="1340456"/>
            <a:ext cx="1168858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85366" y="3930311"/>
            <a:ext cx="2763161" cy="4106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flipH="1" flipV="1">
            <a:off x="3418386" y="2562945"/>
            <a:ext cx="0" cy="495378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9" name="Rectangle 8"/>
          <p:cNvSpPr>
            <a:spLocks noChangeArrowheads="1"/>
          </p:cNvSpPr>
          <p:nvPr/>
        </p:nvSpPr>
        <p:spPr bwMode="auto">
          <a:xfrm>
            <a:off x="644581" y="660272"/>
            <a:ext cx="593654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3600" dirty="0">
                <a:solidFill>
                  <a:schemeClr val="bg2">
                    <a:lumMod val="25000"/>
                  </a:schemeClr>
                </a:solidFill>
                <a:latin typeface="Tungsten Medium"/>
                <a:cs typeface="Tungsten Medium"/>
              </a:rPr>
              <a:t>PROCESS TO DESIGN A TRAINING MODULE</a:t>
            </a:r>
          </a:p>
        </p:txBody>
      </p:sp>
      <p:sp>
        <p:nvSpPr>
          <p:cNvPr id="10" name="Oval 9"/>
          <p:cNvSpPr>
            <a:spLocks noChangeAspect="1"/>
          </p:cNvSpPr>
          <p:nvPr/>
        </p:nvSpPr>
        <p:spPr bwMode="auto">
          <a:xfrm>
            <a:off x="1485946" y="2960048"/>
            <a:ext cx="762000" cy="762000"/>
          </a:xfrm>
          <a:prstGeom prst="ellipse">
            <a:avLst/>
          </a:prstGeom>
          <a:solidFill>
            <a:srgbClr val="3B3838"/>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b="1" dirty="0">
                <a:solidFill>
                  <a:schemeClr val="bg1"/>
                </a:solidFill>
                <a:latin typeface="+mj-lt"/>
                <a:ea typeface="ヒラギノ角ゴ ProN W3" charset="-128"/>
                <a:cs typeface="Arial" panose="020B0604020202020204" pitchFamily="34" charset="0"/>
              </a:rPr>
              <a:t>1</a:t>
            </a:r>
          </a:p>
        </p:txBody>
      </p:sp>
      <p:sp>
        <p:nvSpPr>
          <p:cNvPr id="11" name="Rectangle 10"/>
          <p:cNvSpPr>
            <a:spLocks noChangeArrowheads="1"/>
          </p:cNvSpPr>
          <p:nvPr/>
        </p:nvSpPr>
        <p:spPr bwMode="auto">
          <a:xfrm>
            <a:off x="629141" y="4614944"/>
            <a:ext cx="2475609" cy="101566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2000" dirty="0">
                <a:solidFill>
                  <a:srgbClr val="56565A"/>
                </a:solidFill>
                <a:latin typeface="Gotham Bold" pitchFamily="50" charset="0"/>
                <a:cs typeface="Gotham Bold" pitchFamily="50" charset="0"/>
              </a:rPr>
              <a:t>ESTABLISH LEARNING OBJECTIVES</a:t>
            </a:r>
            <a:endParaRPr lang="en-US" altLang="en-US" sz="2000" dirty="0">
              <a:solidFill>
                <a:srgbClr val="56565A"/>
              </a:solidFill>
              <a:latin typeface="Gotham Light" pitchFamily="50" charset="0"/>
              <a:cs typeface="Gotham Light" pitchFamily="50" charset="0"/>
            </a:endParaRPr>
          </a:p>
        </p:txBody>
      </p:sp>
      <p:sp>
        <p:nvSpPr>
          <p:cNvPr id="12" name="Rectangle 11"/>
          <p:cNvSpPr>
            <a:spLocks noChangeArrowheads="1"/>
          </p:cNvSpPr>
          <p:nvPr/>
        </p:nvSpPr>
        <p:spPr bwMode="auto">
          <a:xfrm>
            <a:off x="3733290" y="4675682"/>
            <a:ext cx="2475609" cy="101566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2000" dirty="0">
                <a:solidFill>
                  <a:srgbClr val="56565A"/>
                </a:solidFill>
                <a:latin typeface="Gotham Bold" pitchFamily="50" charset="0"/>
                <a:cs typeface="Gotham Bold" pitchFamily="50" charset="0"/>
              </a:rPr>
              <a:t>DESIGN LEARNING EXPERIENCE</a:t>
            </a:r>
            <a:endParaRPr lang="en-US" altLang="en-US" sz="2000" dirty="0">
              <a:solidFill>
                <a:srgbClr val="56565A"/>
              </a:solidFill>
              <a:latin typeface="Gotham Light" pitchFamily="50" charset="0"/>
              <a:cs typeface="Gotham Light" pitchFamily="50" charset="0"/>
            </a:endParaRPr>
          </a:p>
        </p:txBody>
      </p:sp>
      <p:sp>
        <p:nvSpPr>
          <p:cNvPr id="13" name="Oval 12"/>
          <p:cNvSpPr>
            <a:spLocks noChangeAspect="1"/>
          </p:cNvSpPr>
          <p:nvPr/>
        </p:nvSpPr>
        <p:spPr bwMode="auto">
          <a:xfrm>
            <a:off x="4590094" y="2960048"/>
            <a:ext cx="762000" cy="762000"/>
          </a:xfrm>
          <a:prstGeom prst="ellipse">
            <a:avLst/>
          </a:prstGeom>
          <a:solidFill>
            <a:srgbClr val="3B3838"/>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b="1" dirty="0">
                <a:solidFill>
                  <a:schemeClr val="bg1"/>
                </a:solidFill>
                <a:latin typeface="+mj-lt"/>
                <a:ea typeface="ヒラギノ角ゴ ProN W3" charset="-128"/>
                <a:cs typeface="Arial" panose="020B0604020202020204" pitchFamily="34" charset="0"/>
              </a:rPr>
              <a:t>2</a:t>
            </a:r>
          </a:p>
        </p:txBody>
      </p:sp>
    </p:spTree>
    <p:extLst>
      <p:ext uri="{BB962C8B-B14F-4D97-AF65-F5344CB8AC3E}">
        <p14:creationId xmlns:p14="http://schemas.microsoft.com/office/powerpoint/2010/main" val="2461850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749926" y="1313980"/>
            <a:ext cx="1706537" cy="1766939"/>
          </a:xfrm>
          <a:prstGeom prst="rect">
            <a:avLst/>
          </a:prstGeom>
          <a:noFill/>
        </p:spPr>
      </p:pic>
      <p:grpSp>
        <p:nvGrpSpPr>
          <p:cNvPr id="14" name="Group 13"/>
          <p:cNvGrpSpPr/>
          <p:nvPr/>
        </p:nvGrpSpPr>
        <p:grpSpPr>
          <a:xfrm>
            <a:off x="3718078" y="5578708"/>
            <a:ext cx="5693809" cy="1802695"/>
            <a:chOff x="5266233" y="4372758"/>
            <a:chExt cx="5693809" cy="1802695"/>
          </a:xfrm>
        </p:grpSpPr>
        <p:sp>
          <p:nvSpPr>
            <p:cNvPr id="16" name="TextBox 15"/>
            <p:cNvSpPr txBox="1"/>
            <p:nvPr/>
          </p:nvSpPr>
          <p:spPr>
            <a:xfrm>
              <a:off x="5266233" y="5806121"/>
              <a:ext cx="2813090" cy="369332"/>
            </a:xfrm>
            <a:prstGeom prst="rect">
              <a:avLst/>
            </a:prstGeom>
            <a:noFill/>
          </p:spPr>
          <p:txBody>
            <a:bodyPr wrap="square" rtlCol="0">
              <a:spAutoFit/>
            </a:bodyPr>
            <a:lstStyle/>
            <a:p>
              <a:pPr algn="ctr"/>
              <a:r>
                <a:rPr lang="en-US" sz="1800" dirty="0">
                  <a:solidFill>
                    <a:schemeClr val="tx1">
                      <a:lumMod val="75000"/>
                    </a:schemeClr>
                  </a:solidFill>
                  <a:latin typeface="Gotham Medium"/>
                  <a:cs typeface="Gotham Medium"/>
                </a:rPr>
                <a:t>Press 1 on the phone</a:t>
              </a:r>
            </a:p>
          </p:txBody>
        </p:sp>
        <p:grpSp>
          <p:nvGrpSpPr>
            <p:cNvPr id="17" name="Group 16"/>
            <p:cNvGrpSpPr/>
            <p:nvPr/>
          </p:nvGrpSpPr>
          <p:grpSpPr>
            <a:xfrm>
              <a:off x="8478528" y="4521281"/>
              <a:ext cx="2481514" cy="1602933"/>
              <a:chOff x="7956165" y="3607332"/>
              <a:chExt cx="2481514" cy="1602933"/>
            </a:xfrm>
          </p:grpSpPr>
          <p:pic>
            <p:nvPicPr>
              <p:cNvPr id="24" name="Picture 23"/>
              <p:cNvPicPr>
                <a:picLocks noChangeAspect="1"/>
              </p:cNvPicPr>
              <p:nvPr/>
            </p:nvPicPr>
            <p:blipFill rotWithShape="1">
              <a:blip r:embed="rId5" cstate="print">
                <a:duotone>
                  <a:prstClr val="black"/>
                  <a:schemeClr val="tx2">
                    <a:tint val="45000"/>
                    <a:satMod val="400000"/>
                  </a:schemeClr>
                </a:duotone>
                <a:extLst>
                  <a:ext uri="{28A0092B-C50C-407E-A947-70E740481C1C}">
                    <a14:useLocalDpi xmlns:a14="http://schemas.microsoft.com/office/drawing/2010/main" val="0"/>
                  </a:ext>
                </a:extLst>
              </a:blip>
              <a:srcRect b="29549"/>
              <a:stretch/>
            </p:blipFill>
            <p:spPr>
              <a:xfrm>
                <a:off x="8351850" y="3607332"/>
                <a:ext cx="1374183" cy="1129482"/>
              </a:xfrm>
              <a:prstGeom prst="rect">
                <a:avLst/>
              </a:prstGeom>
            </p:spPr>
          </p:pic>
          <p:sp>
            <p:nvSpPr>
              <p:cNvPr id="25" name="TextBox 24"/>
              <p:cNvSpPr txBox="1"/>
              <p:nvPr/>
            </p:nvSpPr>
            <p:spPr>
              <a:xfrm>
                <a:off x="7956165" y="4840933"/>
                <a:ext cx="2481514" cy="369332"/>
              </a:xfrm>
              <a:prstGeom prst="rect">
                <a:avLst/>
              </a:prstGeom>
              <a:noFill/>
            </p:spPr>
            <p:txBody>
              <a:bodyPr wrap="square" rtlCol="0">
                <a:spAutoFit/>
              </a:bodyPr>
              <a:lstStyle/>
              <a:p>
                <a:r>
                  <a:rPr lang="en-US" sz="1800" dirty="0">
                    <a:solidFill>
                      <a:schemeClr val="tx1">
                        <a:lumMod val="75000"/>
                      </a:schemeClr>
                    </a:solidFill>
                    <a:latin typeface="Gotham Medium"/>
                    <a:cs typeface="Gotham Medium"/>
                  </a:rPr>
                  <a:t>Type in chat box</a:t>
                </a:r>
              </a:p>
            </p:txBody>
          </p:sp>
        </p:grpSp>
        <p:sp>
          <p:nvSpPr>
            <p:cNvPr id="20" name="TextBox 19"/>
            <p:cNvSpPr txBox="1"/>
            <p:nvPr/>
          </p:nvSpPr>
          <p:spPr>
            <a:xfrm>
              <a:off x="7954548" y="5320875"/>
              <a:ext cx="755290" cy="338554"/>
            </a:xfrm>
            <a:prstGeom prst="rect">
              <a:avLst/>
            </a:prstGeom>
            <a:noFill/>
          </p:spPr>
          <p:txBody>
            <a:bodyPr wrap="square" rtlCol="0">
              <a:spAutoFit/>
            </a:bodyPr>
            <a:lstStyle/>
            <a:p>
              <a:r>
                <a:rPr lang="en-US" sz="1600" dirty="0">
                  <a:solidFill>
                    <a:schemeClr val="tx1">
                      <a:lumMod val="75000"/>
                    </a:schemeClr>
                  </a:solidFill>
                  <a:latin typeface="Gotham Medium"/>
                  <a:cs typeface="Gotham Medium"/>
                </a:rPr>
                <a:t>OR</a:t>
              </a:r>
            </a:p>
          </p:txBody>
        </p:sp>
        <p:pic>
          <p:nvPicPr>
            <p:cNvPr id="21" name="Picture 20"/>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b="18000"/>
            <a:stretch/>
          </p:blipFill>
          <p:spPr>
            <a:xfrm>
              <a:off x="6141365" y="4815035"/>
              <a:ext cx="1031349" cy="986657"/>
            </a:xfrm>
            <a:prstGeom prst="rect">
              <a:avLst/>
            </a:prstGeom>
          </p:spPr>
        </p:pic>
        <p:cxnSp>
          <p:nvCxnSpPr>
            <p:cNvPr id="22" name="Straight Connector 21"/>
            <p:cNvCxnSpPr/>
            <p:nvPr/>
          </p:nvCxnSpPr>
          <p:spPr>
            <a:xfrm>
              <a:off x="5957219" y="4372758"/>
              <a:ext cx="429117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a:xfrm>
            <a:off x="2183531" y="3333937"/>
            <a:ext cx="9414164" cy="15800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endParaRPr lang="en-US" sz="3200" dirty="0">
              <a:solidFill>
                <a:schemeClr val="tx1">
                  <a:lumMod val="75000"/>
                </a:schemeClr>
              </a:solidFill>
              <a:latin typeface="Gotham Book"/>
              <a:cs typeface="Gotham Book"/>
            </a:endParaRPr>
          </a:p>
          <a:p>
            <a:pPr algn="ctr"/>
            <a:r>
              <a:rPr lang="en-US" sz="3200" dirty="0">
                <a:solidFill>
                  <a:schemeClr val="tx1">
                    <a:lumMod val="75000"/>
                  </a:schemeClr>
                </a:solidFill>
                <a:latin typeface="Gotham Book"/>
                <a:cs typeface="Gotham Book"/>
              </a:rPr>
              <a:t>What are the characteristics of an experiential activity?</a:t>
            </a:r>
          </a:p>
          <a:p>
            <a:pPr algn="ctr"/>
            <a:endParaRPr lang="en-US" sz="3200" dirty="0">
              <a:solidFill>
                <a:schemeClr val="tx1">
                  <a:lumMod val="75000"/>
                </a:schemeClr>
              </a:solidFill>
              <a:latin typeface="Gotham Book"/>
              <a:cs typeface="Gotham Book"/>
            </a:endParaRPr>
          </a:p>
        </p:txBody>
      </p:sp>
    </p:spTree>
    <p:extLst>
      <p:ext uri="{BB962C8B-B14F-4D97-AF65-F5344CB8AC3E}">
        <p14:creationId xmlns:p14="http://schemas.microsoft.com/office/powerpoint/2010/main" val="1345812310"/>
      </p:ext>
    </p:extLst>
  </p:cSld>
  <p:clrMapOvr>
    <a:masterClrMapping/>
  </p:clrMapOvr>
</p:sld>
</file>

<file path=ppt/theme/theme1.xml><?xml version="1.0" encoding="utf-8"?>
<a:theme xmlns:a="http://schemas.openxmlformats.org/drawingml/2006/main" name="Office Theme">
  <a:themeElements>
    <a:clrScheme name="Custom 2">
      <a:dk1>
        <a:srgbClr val="3A3838"/>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43709</TotalTime>
  <Words>1891</Words>
  <Application>Microsoft Macintosh PowerPoint</Application>
  <PresentationFormat>Custom</PresentationFormat>
  <Paragraphs>341</Paragraphs>
  <Slides>50</Slides>
  <Notes>27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50</vt:i4>
      </vt:variant>
    </vt:vector>
  </HeadingPairs>
  <TitlesOfParts>
    <vt:vector size="65" baseType="lpstr">
      <vt:lpstr>Arial Unicode MS</vt:lpstr>
      <vt:lpstr>맑은 고딕</vt:lpstr>
      <vt:lpstr>MS PGothic</vt:lpstr>
      <vt:lpstr>ヒラギノ角ゴ ProN W3</vt:lpstr>
      <vt:lpstr>Arial</vt:lpstr>
      <vt:lpstr>Calibri</vt:lpstr>
      <vt:lpstr>Gill Sans</vt:lpstr>
      <vt:lpstr>Gotham Bold</vt:lpstr>
      <vt:lpstr>Gotham Book</vt:lpstr>
      <vt:lpstr>Gotham Light</vt:lpstr>
      <vt:lpstr>Gotham Medium</vt:lpstr>
      <vt:lpstr>Tahoma</vt:lpstr>
      <vt:lpstr>Tungsten Medium</vt:lpstr>
      <vt:lpstr>Tungsten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adamironalcantara</dc:creator>
  <cp:lastModifiedBy>aconavay@ofa.us</cp:lastModifiedBy>
  <cp:revision>542</cp:revision>
  <cp:lastPrinted>2015-03-19T18:27:18Z</cp:lastPrinted>
  <dcterms:created xsi:type="dcterms:W3CDTF">2014-12-18T16:27:37Z</dcterms:created>
  <dcterms:modified xsi:type="dcterms:W3CDTF">2019-03-01T00:35:24Z</dcterms:modified>
</cp:coreProperties>
</file>