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8"/>
  </p:notesMasterIdLst>
  <p:handoutMasterIdLst>
    <p:handoutMasterId r:id="rId59"/>
  </p:handoutMasterIdLst>
  <p:sldIdLst>
    <p:sldId id="784" r:id="rId2"/>
    <p:sldId id="785" r:id="rId3"/>
    <p:sldId id="717" r:id="rId4"/>
    <p:sldId id="786" r:id="rId5"/>
    <p:sldId id="787" r:id="rId6"/>
    <p:sldId id="788" r:id="rId7"/>
    <p:sldId id="789" r:id="rId8"/>
    <p:sldId id="790" r:id="rId9"/>
    <p:sldId id="795" r:id="rId10"/>
    <p:sldId id="794" r:id="rId11"/>
    <p:sldId id="796" r:id="rId12"/>
    <p:sldId id="797" r:id="rId13"/>
    <p:sldId id="798" r:id="rId14"/>
    <p:sldId id="793" r:id="rId15"/>
    <p:sldId id="792" r:id="rId16"/>
    <p:sldId id="832" r:id="rId17"/>
    <p:sldId id="803" r:id="rId18"/>
    <p:sldId id="804" r:id="rId19"/>
    <p:sldId id="805" r:id="rId20"/>
    <p:sldId id="777" r:id="rId21"/>
    <p:sldId id="806" r:id="rId22"/>
    <p:sldId id="807" r:id="rId23"/>
    <p:sldId id="808" r:id="rId24"/>
    <p:sldId id="810" r:id="rId25"/>
    <p:sldId id="809" r:id="rId26"/>
    <p:sldId id="811" r:id="rId27"/>
    <p:sldId id="812" r:id="rId28"/>
    <p:sldId id="725" r:id="rId29"/>
    <p:sldId id="813" r:id="rId30"/>
    <p:sldId id="821" r:id="rId31"/>
    <p:sldId id="814" r:id="rId32"/>
    <p:sldId id="822" r:id="rId33"/>
    <p:sldId id="823" r:id="rId34"/>
    <p:sldId id="824" r:id="rId35"/>
    <p:sldId id="833" r:id="rId36"/>
    <p:sldId id="825" r:id="rId37"/>
    <p:sldId id="826" r:id="rId38"/>
    <p:sldId id="834" r:id="rId39"/>
    <p:sldId id="740" r:id="rId40"/>
    <p:sldId id="759" r:id="rId41"/>
    <p:sldId id="760" r:id="rId42"/>
    <p:sldId id="761" r:id="rId43"/>
    <p:sldId id="828" r:id="rId44"/>
    <p:sldId id="829" r:id="rId45"/>
    <p:sldId id="830" r:id="rId46"/>
    <p:sldId id="839" r:id="rId47"/>
    <p:sldId id="840" r:id="rId48"/>
    <p:sldId id="841" r:id="rId49"/>
    <p:sldId id="831" r:id="rId50"/>
    <p:sldId id="835" r:id="rId51"/>
    <p:sldId id="800" r:id="rId52"/>
    <p:sldId id="801" r:id="rId53"/>
    <p:sldId id="802" r:id="rId54"/>
    <p:sldId id="838" r:id="rId55"/>
    <p:sldId id="836" r:id="rId56"/>
    <p:sldId id="837" r:id="rId57"/>
  </p:sldIdLst>
  <p:sldSz cx="13004800" cy="9753600"/>
  <p:notesSz cx="6858000" cy="9144000"/>
  <p:defaultTex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ironalcantara" initials="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B3838"/>
    <a:srgbClr val="B1AEAE"/>
    <a:srgbClr val="ED5340"/>
    <a:srgbClr val="56565A"/>
    <a:srgbClr val="FFFFFF"/>
    <a:srgbClr val="D9D9D9"/>
    <a:srgbClr val="767171"/>
    <a:srgbClr val="585C60"/>
    <a:srgbClr val="5357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4" autoAdjust="0"/>
    <p:restoredTop sz="78801" autoAdjust="0"/>
  </p:normalViewPr>
  <p:slideViewPr>
    <p:cSldViewPr snapToGrid="0">
      <p:cViewPr varScale="1">
        <p:scale>
          <a:sx n="61" d="100"/>
          <a:sy n="61" d="100"/>
        </p:scale>
        <p:origin x="944" y="224"/>
      </p:cViewPr>
      <p:guideLst>
        <p:guide orient="horz" pos="3072"/>
        <p:guide pos="409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885F0C-5DEA-4728-8592-C91972CEE311}" type="datetimeFigureOut">
              <a:rPr lang="en-US" smtClean="0"/>
              <a:t>2/28/19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95A6C6-C12F-42A3-9316-E2EB2B2DB527}" type="slidenum">
              <a:rPr lang="en-US" smtClean="0"/>
              <a:t>‹#›</a:t>
            </a:fld>
            <a:endParaRPr lang="en-US" dirty="0"/>
          </a:p>
        </p:txBody>
      </p:sp>
    </p:spTree>
    <p:extLst>
      <p:ext uri="{BB962C8B-B14F-4D97-AF65-F5344CB8AC3E}">
        <p14:creationId xmlns:p14="http://schemas.microsoft.com/office/powerpoint/2010/main" val="4081858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36291-A6DC-4AD0-90CD-33D1F1DFFC6E}" type="datetimeFigureOut">
              <a:rPr lang="en-US" smtClean="0"/>
              <a:t>2/28/19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3C1EA-D8F4-4B85-8B01-A01110AD5AFE}" type="slidenum">
              <a:rPr lang="en-US" smtClean="0"/>
              <a:t>‹#›</a:t>
            </a:fld>
            <a:endParaRPr lang="en-US" dirty="0"/>
          </a:p>
        </p:txBody>
      </p:sp>
    </p:spTree>
    <p:extLst>
      <p:ext uri="{BB962C8B-B14F-4D97-AF65-F5344CB8AC3E}">
        <p14:creationId xmlns:p14="http://schemas.microsoft.com/office/powerpoint/2010/main" val="1175097750"/>
      </p:ext>
    </p:extLst>
  </p:cSld>
  <p:clrMap bg1="lt1" tx1="dk1" bg2="lt2" tx2="dk2" accent1="accent1" accent2="accent2" accent3="accent3" accent4="accent4" accent5="accent5" accent6="accent6" hlink="hlink" folHlink="folHlink"/>
  <p:notesStyle>
    <a:lvl1pPr marL="0" algn="l" defTabSz="1300460" rtl="0" eaLnBrk="1" latinLnBrk="0" hangingPunct="1">
      <a:defRPr sz="1707" kern="1200">
        <a:solidFill>
          <a:schemeClr val="tx1"/>
        </a:solidFill>
        <a:latin typeface="+mn-lt"/>
        <a:ea typeface="+mn-ea"/>
        <a:cs typeface="+mn-cs"/>
      </a:defRPr>
    </a:lvl1pPr>
    <a:lvl2pPr marL="650230" algn="l" defTabSz="1300460" rtl="0" eaLnBrk="1" latinLnBrk="0" hangingPunct="1">
      <a:defRPr sz="1707" kern="1200">
        <a:solidFill>
          <a:schemeClr val="tx1"/>
        </a:solidFill>
        <a:latin typeface="+mn-lt"/>
        <a:ea typeface="+mn-ea"/>
        <a:cs typeface="+mn-cs"/>
      </a:defRPr>
    </a:lvl2pPr>
    <a:lvl3pPr marL="1300460" algn="l" defTabSz="1300460" rtl="0" eaLnBrk="1" latinLnBrk="0" hangingPunct="1">
      <a:defRPr sz="1707" kern="1200">
        <a:solidFill>
          <a:schemeClr val="tx1"/>
        </a:solidFill>
        <a:latin typeface="+mn-lt"/>
        <a:ea typeface="+mn-ea"/>
        <a:cs typeface="+mn-cs"/>
      </a:defRPr>
    </a:lvl3pPr>
    <a:lvl4pPr marL="1950690" algn="l" defTabSz="1300460" rtl="0" eaLnBrk="1" latinLnBrk="0" hangingPunct="1">
      <a:defRPr sz="1707" kern="1200">
        <a:solidFill>
          <a:schemeClr val="tx1"/>
        </a:solidFill>
        <a:latin typeface="+mn-lt"/>
        <a:ea typeface="+mn-ea"/>
        <a:cs typeface="+mn-cs"/>
      </a:defRPr>
    </a:lvl4pPr>
    <a:lvl5pPr marL="2600919" algn="l" defTabSz="1300460" rtl="0" eaLnBrk="1" latinLnBrk="0" hangingPunct="1">
      <a:defRPr sz="1707" kern="1200">
        <a:solidFill>
          <a:schemeClr val="tx1"/>
        </a:solidFill>
        <a:latin typeface="+mn-lt"/>
        <a:ea typeface="+mn-ea"/>
        <a:cs typeface="+mn-cs"/>
      </a:defRPr>
    </a:lvl5pPr>
    <a:lvl6pPr marL="3251149" algn="l" defTabSz="1300460" rtl="0" eaLnBrk="1" latinLnBrk="0" hangingPunct="1">
      <a:defRPr sz="1707" kern="1200">
        <a:solidFill>
          <a:schemeClr val="tx1"/>
        </a:solidFill>
        <a:latin typeface="+mn-lt"/>
        <a:ea typeface="+mn-ea"/>
        <a:cs typeface="+mn-cs"/>
      </a:defRPr>
    </a:lvl6pPr>
    <a:lvl7pPr marL="3901379" algn="l" defTabSz="1300460" rtl="0" eaLnBrk="1" latinLnBrk="0" hangingPunct="1">
      <a:defRPr sz="1707" kern="1200">
        <a:solidFill>
          <a:schemeClr val="tx1"/>
        </a:solidFill>
        <a:latin typeface="+mn-lt"/>
        <a:ea typeface="+mn-ea"/>
        <a:cs typeface="+mn-cs"/>
      </a:defRPr>
    </a:lvl7pPr>
    <a:lvl8pPr marL="4551609" algn="l" defTabSz="1300460" rtl="0" eaLnBrk="1" latinLnBrk="0" hangingPunct="1">
      <a:defRPr sz="1707" kern="1200">
        <a:solidFill>
          <a:schemeClr val="tx1"/>
        </a:solidFill>
        <a:latin typeface="+mn-lt"/>
        <a:ea typeface="+mn-ea"/>
        <a:cs typeface="+mn-cs"/>
      </a:defRPr>
    </a:lvl8pPr>
    <a:lvl9pPr marL="5201839" algn="l" defTabSz="1300460" rtl="0" eaLnBrk="1" latinLnBrk="0" hangingPunct="1">
      <a:defRPr sz="170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endParaRPr lang="en-US" sz="1800" b="0" i="0" u="none" strike="noStrike" cap="none" dirty="0">
              <a:solidFill>
                <a:schemeClr val="dk1"/>
              </a:solidFill>
              <a:latin typeface="+mn-lt"/>
              <a:ea typeface="Calibri"/>
              <a:cs typeface="Calibri"/>
              <a:sym typeface="Calibri"/>
            </a:endParaRPr>
          </a:p>
          <a:p>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t>1</a:t>
            </a:fld>
            <a:endParaRPr lang="en-US"/>
          </a:p>
        </p:txBody>
      </p:sp>
    </p:spTree>
    <p:extLst>
      <p:ext uri="{BB962C8B-B14F-4D97-AF65-F5344CB8AC3E}">
        <p14:creationId xmlns:p14="http://schemas.microsoft.com/office/powerpoint/2010/main" val="2041188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CBW – Welcome and short story of self</a:t>
            </a:r>
          </a:p>
        </p:txBody>
      </p:sp>
      <p:sp>
        <p:nvSpPr>
          <p:cNvPr id="4" name="Slide Number Placeholder 3"/>
          <p:cNvSpPr>
            <a:spLocks noGrp="1"/>
          </p:cNvSpPr>
          <p:nvPr>
            <p:ph type="sldNum" sz="quarter" idx="10"/>
          </p:nvPr>
        </p:nvSpPr>
        <p:spPr/>
        <p:txBody>
          <a:bodyPr/>
          <a:lstStyle/>
          <a:p>
            <a:fld id="{F1E3C1EA-D8F4-4B85-8B01-A01110AD5AFE}" type="slidenum">
              <a:rPr lang="en-US" smtClean="0"/>
              <a:t>14</a:t>
            </a:fld>
            <a:endParaRPr lang="en-US" dirty="0"/>
          </a:p>
        </p:txBody>
      </p:sp>
    </p:spTree>
    <p:extLst>
      <p:ext uri="{BB962C8B-B14F-4D97-AF65-F5344CB8AC3E}">
        <p14:creationId xmlns:p14="http://schemas.microsoft.com/office/powerpoint/2010/main" val="1463031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15</a:t>
            </a:fld>
            <a:endParaRPr lang="en-US" dirty="0"/>
          </a:p>
        </p:txBody>
      </p:sp>
    </p:spTree>
    <p:extLst>
      <p:ext uri="{BB962C8B-B14F-4D97-AF65-F5344CB8AC3E}">
        <p14:creationId xmlns:p14="http://schemas.microsoft.com/office/powerpoint/2010/main" val="1245670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16</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17</a:t>
            </a:fld>
            <a:endParaRPr lang="en-US" dirty="0"/>
          </a:p>
        </p:txBody>
      </p:sp>
    </p:spTree>
    <p:extLst>
      <p:ext uri="{BB962C8B-B14F-4D97-AF65-F5344CB8AC3E}">
        <p14:creationId xmlns:p14="http://schemas.microsoft.com/office/powerpoint/2010/main" val="3497769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sz="1707" b="0" i="0" u="none" strike="noStrike" kern="1200" baseline="0" dirty="0">
                <a:solidFill>
                  <a:schemeClr val="tx1"/>
                </a:solidFill>
                <a:effectLst/>
                <a:latin typeface="+mn-lt"/>
                <a:ea typeface="+mn-ea"/>
                <a:cs typeface="+mn-cs"/>
              </a:rPr>
              <a:t>Psychological– I can read all about how to hit a baseball, watch tape on how to hit a baseball, but won’t know how to actually do it until I take some swings</a:t>
            </a:r>
          </a:p>
          <a:p>
            <a:pPr marL="0" marR="0" indent="0" algn="l" defTabSz="1300460" rtl="0" eaLnBrk="1" fontAlgn="auto" latinLnBrk="0" hangingPunct="1">
              <a:lnSpc>
                <a:spcPct val="100000"/>
              </a:lnSpc>
              <a:spcBef>
                <a:spcPts val="0"/>
              </a:spcBef>
              <a:spcAft>
                <a:spcPts val="0"/>
              </a:spcAft>
              <a:buClrTx/>
              <a:buSzTx/>
              <a:buFontTx/>
              <a:buNone/>
              <a:tabLst/>
              <a:defRPr/>
            </a:pPr>
            <a:r>
              <a:rPr lang="en-US" sz="1707" b="0" i="0" u="none" strike="noStrike" kern="1200" baseline="0" dirty="0">
                <a:solidFill>
                  <a:schemeClr val="tx1"/>
                </a:solidFill>
                <a:effectLst/>
                <a:latin typeface="+mn-lt"/>
                <a:ea typeface="+mn-ea"/>
                <a:cs typeface="+mn-cs"/>
              </a:rPr>
              <a:t>Behavioral– I can step into the batters box and try to hit the ball, but I won’t know which pitches to expect, how to be a strategic hitter, </a:t>
            </a:r>
            <a:r>
              <a:rPr lang="en-US" sz="1707" b="0" i="0" u="none" strike="noStrike" kern="1200" baseline="0" dirty="0" err="1">
                <a:solidFill>
                  <a:schemeClr val="tx1"/>
                </a:solidFill>
                <a:effectLst/>
                <a:latin typeface="+mn-lt"/>
                <a:ea typeface="+mn-ea"/>
                <a:cs typeface="+mn-cs"/>
              </a:rPr>
              <a:t>etc</a:t>
            </a:r>
            <a:endParaRPr lang="en-US" sz="1707" b="0" i="0" u="none" strike="noStrike" kern="1200" baseline="0" dirty="0">
              <a:solidFill>
                <a:schemeClr val="tx1"/>
              </a:solidFill>
              <a:effectLst/>
              <a:latin typeface="+mn-lt"/>
              <a:ea typeface="+mn-ea"/>
              <a:cs typeface="+mn-cs"/>
            </a:endParaRPr>
          </a:p>
          <a:p>
            <a:pPr marL="0" marR="0" indent="0" algn="l" defTabSz="1300460" rtl="0" eaLnBrk="1" fontAlgn="auto" latinLnBrk="0" hangingPunct="1">
              <a:lnSpc>
                <a:spcPct val="100000"/>
              </a:lnSpc>
              <a:spcBef>
                <a:spcPts val="0"/>
              </a:spcBef>
              <a:spcAft>
                <a:spcPts val="0"/>
              </a:spcAft>
              <a:buClrTx/>
              <a:buSzTx/>
              <a:buFontTx/>
              <a:buNone/>
              <a:tabLst/>
              <a:defRPr/>
            </a:pPr>
            <a:r>
              <a:rPr lang="en-US" sz="1707" b="0" i="0" u="none" strike="noStrike" kern="1200" baseline="0" dirty="0">
                <a:solidFill>
                  <a:schemeClr val="tx1"/>
                </a:solidFill>
                <a:effectLst/>
                <a:latin typeface="+mn-lt"/>
                <a:ea typeface="+mn-ea"/>
                <a:cs typeface="+mn-cs"/>
              </a:rPr>
              <a:t>I need to practice both to be an effective hitter</a:t>
            </a:r>
          </a:p>
        </p:txBody>
      </p:sp>
      <p:sp>
        <p:nvSpPr>
          <p:cNvPr id="4" name="Slide Number Placeholder 3"/>
          <p:cNvSpPr>
            <a:spLocks noGrp="1"/>
          </p:cNvSpPr>
          <p:nvPr>
            <p:ph type="sldNum" sz="quarter" idx="10"/>
          </p:nvPr>
        </p:nvSpPr>
        <p:spPr/>
        <p:txBody>
          <a:bodyPr/>
          <a:lstStyle/>
          <a:p>
            <a:fld id="{F1E3C1EA-D8F4-4B85-8B01-A01110AD5AFE}" type="slidenum">
              <a:rPr lang="en-US" smtClean="0"/>
              <a:t>19</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ko-KR" sz="1100" dirty="0"/>
              <a:t>As Ashley said last week, the experience– the combination of psychological</a:t>
            </a:r>
            <a:r>
              <a:rPr lang="en-US" altLang="ko-KR" sz="1100" baseline="0" dirty="0"/>
              <a:t> and behavioral learning– is where adults learn</a:t>
            </a:r>
            <a:endParaRPr lang="en-US" altLang="ko-KR" sz="11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20</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118594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sz="1707" b="0" i="0" u="none" strike="noStrike" kern="1200" baseline="0" dirty="0">
                <a:solidFill>
                  <a:schemeClr val="tx1"/>
                </a:solidFill>
                <a:effectLst/>
                <a:latin typeface="+mn-lt"/>
                <a:ea typeface="+mn-ea"/>
                <a:cs typeface="+mn-cs"/>
              </a:rPr>
              <a:t>To prove it, we are going to review the adult learning theory training module you did last week.  </a:t>
            </a:r>
          </a:p>
        </p:txBody>
      </p:sp>
      <p:sp>
        <p:nvSpPr>
          <p:cNvPr id="4" name="Slide Number Placeholder 3"/>
          <p:cNvSpPr>
            <a:spLocks noGrp="1"/>
          </p:cNvSpPr>
          <p:nvPr>
            <p:ph type="sldNum" sz="quarter" idx="10"/>
          </p:nvPr>
        </p:nvSpPr>
        <p:spPr/>
        <p:txBody>
          <a:bodyPr/>
          <a:lstStyle/>
          <a:p>
            <a:fld id="{F1E3C1EA-D8F4-4B85-8B01-A01110AD5AFE}" type="slidenum">
              <a:rPr lang="en-US" smtClean="0"/>
              <a:t>21</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22</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used this phrase</a:t>
            </a:r>
            <a:r>
              <a:rPr lang="en-US" baseline="0" dirty="0"/>
              <a:t> a couple times– psychological engagement.  What do you think it means?</a:t>
            </a:r>
          </a:p>
          <a:p>
            <a:endParaRPr lang="en-US" baseline="0" dirty="0"/>
          </a:p>
          <a:p>
            <a:r>
              <a:rPr lang="en-US" baseline="0" dirty="0"/>
              <a:t>It means engagement—or learning– that is done by digesting the information by yourself and working through the information on your own time</a:t>
            </a:r>
          </a:p>
          <a:p>
            <a:endParaRPr lang="en-US" baseline="0" dirty="0"/>
          </a:p>
          <a:p>
            <a:r>
              <a:rPr lang="en-US" baseline="0" dirty="0"/>
              <a:t>What are some examples of psychological engagements.  </a:t>
            </a:r>
          </a:p>
        </p:txBody>
      </p:sp>
      <p:sp>
        <p:nvSpPr>
          <p:cNvPr id="4" name="Slide Number Placeholder 3"/>
          <p:cNvSpPr>
            <a:spLocks noGrp="1"/>
          </p:cNvSpPr>
          <p:nvPr>
            <p:ph type="sldNum" sz="quarter" idx="10"/>
          </p:nvPr>
        </p:nvSpPr>
        <p:spPr/>
        <p:txBody>
          <a:bodyPr/>
          <a:lstStyle/>
          <a:p>
            <a:fld id="{F1E3C1EA-D8F4-4B85-8B01-A01110AD5AFE}" type="slidenum">
              <a:rPr lang="en-US" smtClean="0"/>
              <a:t>23</a:t>
            </a:fld>
            <a:endParaRPr lang="en-US" dirty="0"/>
          </a:p>
        </p:txBody>
      </p:sp>
    </p:spTree>
    <p:extLst>
      <p:ext uri="{BB962C8B-B14F-4D97-AF65-F5344CB8AC3E}">
        <p14:creationId xmlns:p14="http://schemas.microsoft.com/office/powerpoint/2010/main" val="148815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baseball example, the psychological</a:t>
            </a:r>
            <a:r>
              <a:rPr lang="en-US" baseline="0" dirty="0"/>
              <a:t> engagement is reading about hitting, watching tape of people hitting, etc.  I’m on my own working through concepts </a:t>
            </a: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24</a:t>
            </a:fld>
            <a:endParaRPr lang="en-US" dirty="0"/>
          </a:p>
        </p:txBody>
      </p:sp>
    </p:spTree>
    <p:extLst>
      <p:ext uri="{BB962C8B-B14F-4D97-AF65-F5344CB8AC3E}">
        <p14:creationId xmlns:p14="http://schemas.microsoft.com/office/powerpoint/2010/main" val="12939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00:01</a:t>
            </a:r>
            <a:r>
              <a:rPr lang="en-US" b="1" baseline="0" dirty="0"/>
              <a:t> – 00:03 [2 min] – </a:t>
            </a:r>
            <a:r>
              <a:rPr lang="en-US" b="1" baseline="0" dirty="0" err="1"/>
              <a:t>Aquiles</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285750" indent="-285750">
              <a:buFont typeface="Arial" panose="020B0604020202020204" pitchFamily="34" charset="0"/>
              <a:buChar char="•"/>
            </a:pPr>
            <a:r>
              <a:rPr lang="en-US" b="0" baseline="0" dirty="0"/>
              <a:t>Before we get started, let’s review some logistics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a:t>
            </a:fld>
            <a:endParaRPr lang="en-US"/>
          </a:p>
        </p:txBody>
      </p:sp>
    </p:spTree>
    <p:extLst>
      <p:ext uri="{BB962C8B-B14F-4D97-AF65-F5344CB8AC3E}">
        <p14:creationId xmlns:p14="http://schemas.microsoft.com/office/powerpoint/2010/main" val="13215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contrast, what does behavioral engagement mean?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25</a:t>
            </a:fld>
            <a:endParaRPr lang="en-US" dirty="0"/>
          </a:p>
        </p:txBody>
      </p:sp>
    </p:spTree>
    <p:extLst>
      <p:ext uri="{BB962C8B-B14F-4D97-AF65-F5344CB8AC3E}">
        <p14:creationId xmlns:p14="http://schemas.microsoft.com/office/powerpoint/2010/main" val="1678481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baseball example, practicing</a:t>
            </a:r>
            <a:r>
              <a:rPr lang="en-US" baseline="0" dirty="0"/>
              <a:t> my swing is behavioral engagement.  I’m physically active in my learning</a:t>
            </a: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26</a:t>
            </a:fld>
            <a:endParaRPr lang="en-US" dirty="0"/>
          </a:p>
        </p:txBody>
      </p:sp>
    </p:spTree>
    <p:extLst>
      <p:ext uri="{BB962C8B-B14F-4D97-AF65-F5344CB8AC3E}">
        <p14:creationId xmlns:p14="http://schemas.microsoft.com/office/powerpoint/2010/main" val="2973888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a:t>
            </a:r>
            <a:r>
              <a:rPr lang="en-US" baseline="0" dirty="0"/>
              <a:t> experiential activities combine the two.  To be the best hitter out there, I need to be mentally prepared, which I do through reading and watching tape, and physically prepared, which I practice by going to the batting cages.  </a:t>
            </a:r>
          </a:p>
          <a:p>
            <a:endParaRPr lang="en-US" baseline="0" dirty="0"/>
          </a:p>
          <a:p>
            <a:r>
              <a:rPr lang="en-US" baseline="0" dirty="0"/>
              <a:t>In training, we want to create experiential activities that are both psychologically and behaviorally engaging because that is where adults learn.  The more difficult the concept, the more experiential space there needs to be in your training and the more participants need to work together.  </a:t>
            </a:r>
          </a:p>
          <a:p>
            <a:endParaRPr lang="en-US" baseline="0" dirty="0"/>
          </a:p>
          <a:p>
            <a:r>
              <a:rPr lang="en-US" baseline="0" dirty="0"/>
              <a:t>In other words…</a:t>
            </a: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27</a:t>
            </a:fld>
            <a:endParaRPr lang="en-US" dirty="0"/>
          </a:p>
        </p:txBody>
      </p:sp>
    </p:spTree>
    <p:extLst>
      <p:ext uri="{BB962C8B-B14F-4D97-AF65-F5344CB8AC3E}">
        <p14:creationId xmlns:p14="http://schemas.microsoft.com/office/powerpoint/2010/main" val="4282397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29</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ko-KR" sz="1100" dirty="0"/>
              <a:t>As</a:t>
            </a:r>
            <a:r>
              <a:rPr lang="en-US" altLang="ko-KR" sz="1100" baseline="0" dirty="0"/>
              <a:t> we saw in our first exercise, the experiential activity needs to align with the goals of our training</a:t>
            </a:r>
            <a:endParaRPr lang="en-US" altLang="ko-KR" sz="11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30</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795623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ko-KR" sz="1100" dirty="0"/>
              <a:t>So, if you</a:t>
            </a:r>
            <a:r>
              <a:rPr lang="en-US" altLang="ko-KR" sz="1100" baseline="0" dirty="0"/>
              <a:t> are hosting a training where the goal is for the participants to be able to host a 1:1 meeting, what experiential activity can you do?</a:t>
            </a:r>
            <a:endParaRPr lang="en-US" altLang="ko-KR" sz="11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31</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795623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ko-KR" sz="11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32</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795623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ko-KR" sz="1100" dirty="0"/>
              <a:t>A</a:t>
            </a:r>
            <a:r>
              <a:rPr lang="en-US" altLang="ko-KR" sz="1100" baseline="0" dirty="0"/>
              <a:t> goal for tonight’s training is for you to leave being able to design an experiential activity to teach new skills to learners.</a:t>
            </a:r>
          </a:p>
          <a:p>
            <a:pPr eaLnBrk="1" hangingPunct="1">
              <a:spcBef>
                <a:spcPct val="0"/>
              </a:spcBef>
              <a:buFontTx/>
              <a:buNone/>
            </a:pPr>
            <a:endParaRPr lang="en-US" altLang="ko-KR" sz="1100" baseline="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33</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795623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1300460" rtl="0" eaLnBrk="1" fontAlgn="auto" latinLnBrk="0" hangingPunct="1">
              <a:lnSpc>
                <a:spcPct val="100000"/>
              </a:lnSpc>
              <a:spcBef>
                <a:spcPct val="0"/>
              </a:spcBef>
              <a:spcAft>
                <a:spcPts val="0"/>
              </a:spcAft>
              <a:buClrTx/>
              <a:buSzTx/>
              <a:buFontTx/>
              <a:buNone/>
              <a:tabLst/>
              <a:defRPr/>
            </a:pPr>
            <a:r>
              <a:rPr lang="en-US" altLang="ko-KR" sz="1100" baseline="0" dirty="0"/>
              <a:t>How do you think we are going to accomplish this goal?</a:t>
            </a:r>
            <a:endParaRPr lang="en-US" altLang="ko-KR" sz="1100" dirty="0"/>
          </a:p>
          <a:p>
            <a:pPr eaLnBrk="1" hangingPunct="1">
              <a:spcBef>
                <a:spcPct val="0"/>
              </a:spcBef>
              <a:buFontTx/>
              <a:buNone/>
            </a:pPr>
            <a:endParaRPr lang="en-US" altLang="ko-KR" sz="1100" b="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34</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795623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0" baseline="0" dirty="0"/>
              <a:t>By practicing!</a:t>
            </a:r>
          </a:p>
        </p:txBody>
      </p:sp>
      <p:sp>
        <p:nvSpPr>
          <p:cNvPr id="4" name="Slide Number Placeholder 3"/>
          <p:cNvSpPr>
            <a:spLocks noGrp="1"/>
          </p:cNvSpPr>
          <p:nvPr>
            <p:ph type="sldNum" sz="quarter" idx="10"/>
          </p:nvPr>
        </p:nvSpPr>
        <p:spPr/>
        <p:txBody>
          <a:bodyPr/>
          <a:lstStyle/>
          <a:p>
            <a:fld id="{F1E3C1EA-D8F4-4B85-8B01-A01110AD5AFE}" type="slidenum">
              <a:rPr lang="en-US" smtClean="0"/>
              <a:t>35</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CBW – Welcome </a:t>
            </a:r>
          </a:p>
        </p:txBody>
      </p:sp>
      <p:sp>
        <p:nvSpPr>
          <p:cNvPr id="4" name="Slide Number Placeholder 3"/>
          <p:cNvSpPr>
            <a:spLocks noGrp="1"/>
          </p:cNvSpPr>
          <p:nvPr>
            <p:ph type="sldNum" sz="quarter" idx="10"/>
          </p:nvPr>
        </p:nvSpPr>
        <p:spPr/>
        <p:txBody>
          <a:bodyPr/>
          <a:lstStyle/>
          <a:p>
            <a:fld id="{F1E3C1EA-D8F4-4B85-8B01-A01110AD5AFE}" type="slidenum">
              <a:rPr lang="en-US" smtClean="0"/>
              <a:t>3</a:t>
            </a:fld>
            <a:endParaRPr lang="en-US" dirty="0"/>
          </a:p>
        </p:txBody>
      </p:sp>
    </p:spTree>
    <p:extLst>
      <p:ext uri="{BB962C8B-B14F-4D97-AF65-F5344CB8AC3E}">
        <p14:creationId xmlns:p14="http://schemas.microsoft.com/office/powerpoint/2010/main" val="1463031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36</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sz="1707" b="0" i="0" u="none" strike="noStrike" kern="1200" baseline="0" dirty="0">
                <a:solidFill>
                  <a:schemeClr val="tx1"/>
                </a:solidFill>
                <a:effectLst/>
                <a:latin typeface="+mn-lt"/>
                <a:ea typeface="+mn-ea"/>
                <a:cs typeface="+mn-cs"/>
              </a:rPr>
              <a:t>Call on someone who is going to share </a:t>
            </a:r>
          </a:p>
          <a:p>
            <a:pPr marL="342900" marR="0" indent="-342900" algn="l" defTabSz="1300460" rtl="0" eaLnBrk="1" fontAlgn="auto" latinLnBrk="0" hangingPunct="1">
              <a:lnSpc>
                <a:spcPct val="100000"/>
              </a:lnSpc>
              <a:spcBef>
                <a:spcPts val="0"/>
              </a:spcBef>
              <a:spcAft>
                <a:spcPts val="0"/>
              </a:spcAft>
              <a:buClrTx/>
              <a:buSzTx/>
              <a:buFontTx/>
              <a:buAutoNum type="arabicPeriod"/>
              <a:tabLst/>
              <a:defRPr/>
            </a:pPr>
            <a:r>
              <a:rPr lang="en-US" sz="1707" b="0" i="0" u="none" strike="noStrike" kern="1200" baseline="0" dirty="0">
                <a:solidFill>
                  <a:schemeClr val="tx1"/>
                </a:solidFill>
                <a:effectLst/>
                <a:latin typeface="+mn-lt"/>
                <a:ea typeface="+mn-ea"/>
                <a:cs typeface="+mn-cs"/>
              </a:rPr>
              <a:t>the skill they want their learners to come away knowing how to do and </a:t>
            </a:r>
          </a:p>
          <a:p>
            <a:pPr marL="342900" marR="0" indent="-342900" algn="l" defTabSz="1300460" rtl="0" eaLnBrk="1" fontAlgn="auto" latinLnBrk="0" hangingPunct="1">
              <a:lnSpc>
                <a:spcPct val="100000"/>
              </a:lnSpc>
              <a:spcBef>
                <a:spcPts val="0"/>
              </a:spcBef>
              <a:spcAft>
                <a:spcPts val="0"/>
              </a:spcAft>
              <a:buClrTx/>
              <a:buSzTx/>
              <a:buFontTx/>
              <a:buAutoNum type="arabicPeriod"/>
              <a:tabLst/>
              <a:defRPr/>
            </a:pPr>
            <a:r>
              <a:rPr lang="en-US" sz="1707" b="0" i="0" u="none" strike="noStrike" kern="1200" baseline="0" dirty="0">
                <a:solidFill>
                  <a:schemeClr val="tx1"/>
                </a:solidFill>
                <a:effectLst/>
                <a:latin typeface="+mn-lt"/>
                <a:ea typeface="+mn-ea"/>
                <a:cs typeface="+mn-cs"/>
              </a:rPr>
              <a:t>The experiential activity they are going to use to teach learners this skill</a:t>
            </a:r>
          </a:p>
        </p:txBody>
      </p:sp>
      <p:sp>
        <p:nvSpPr>
          <p:cNvPr id="4" name="Slide Number Placeholder 3"/>
          <p:cNvSpPr>
            <a:spLocks noGrp="1"/>
          </p:cNvSpPr>
          <p:nvPr>
            <p:ph type="sldNum" sz="quarter" idx="10"/>
          </p:nvPr>
        </p:nvSpPr>
        <p:spPr/>
        <p:txBody>
          <a:bodyPr/>
          <a:lstStyle/>
          <a:p>
            <a:fld id="{F1E3C1EA-D8F4-4B85-8B01-A01110AD5AFE}" type="slidenum">
              <a:rPr lang="en-US" smtClean="0"/>
              <a:t>37</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38</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ko-KR" sz="1100" dirty="0"/>
              <a:t>When</a:t>
            </a:r>
            <a:r>
              <a:rPr lang="en-US" altLang="ko-KR" sz="1100" baseline="0" dirty="0"/>
              <a:t> would a role play be a useful experiential activity?</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39</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2836635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ko-KR" sz="1100" dirty="0"/>
              <a:t>When would a reflect and share be a</a:t>
            </a:r>
            <a:r>
              <a:rPr lang="en-US" altLang="ko-KR" sz="1100" baseline="0" dirty="0"/>
              <a:t> useful experiential activity</a:t>
            </a:r>
            <a:endParaRPr lang="en-US" altLang="ko-KR" sz="11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40</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201859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ko-KR" sz="1100" dirty="0"/>
              <a:t>When would a discuss and share be a</a:t>
            </a:r>
            <a:r>
              <a:rPr lang="en-US" altLang="ko-KR" sz="1100" baseline="0" dirty="0"/>
              <a:t> useful experiential activity</a:t>
            </a:r>
            <a:endParaRPr lang="en-US" altLang="ko-KR" sz="11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41</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3444480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ko-KR" sz="1100" dirty="0"/>
              <a:t>When would practice</a:t>
            </a:r>
            <a:r>
              <a:rPr lang="en-US" altLang="ko-KR" sz="1100" baseline="0" dirty="0"/>
              <a:t> </a:t>
            </a:r>
            <a:r>
              <a:rPr lang="en-US" altLang="ko-KR" sz="1100" dirty="0"/>
              <a:t>be a</a:t>
            </a:r>
            <a:r>
              <a:rPr lang="en-US" altLang="ko-KR" sz="1100" baseline="0" dirty="0"/>
              <a:t> useful experiential activity</a:t>
            </a:r>
            <a:endParaRPr lang="en-US" altLang="ko-KR" sz="11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57066" indent="-291179" eaLnBrk="0" hangingPunct="0">
              <a:defRPr sz="4300">
                <a:solidFill>
                  <a:srgbClr val="000000"/>
                </a:solidFill>
                <a:latin typeface="Gill Sans" charset="0"/>
                <a:ea typeface="ヒラギノ角ゴ ProN W3" charset="-128"/>
                <a:sym typeface="Gill Sans" charset="0"/>
              </a:defRPr>
            </a:lvl2pPr>
            <a:lvl3pPr marL="1164717" indent="-232943" eaLnBrk="0" hangingPunct="0">
              <a:defRPr sz="4300">
                <a:solidFill>
                  <a:srgbClr val="000000"/>
                </a:solidFill>
                <a:latin typeface="Gill Sans" charset="0"/>
                <a:ea typeface="ヒラギノ角ゴ ProN W3" charset="-128"/>
                <a:sym typeface="Gill Sans" charset="0"/>
              </a:defRPr>
            </a:lvl3pPr>
            <a:lvl4pPr marL="1630604" indent="-232943" eaLnBrk="0" hangingPunct="0">
              <a:defRPr sz="4300">
                <a:solidFill>
                  <a:srgbClr val="000000"/>
                </a:solidFill>
                <a:latin typeface="Gill Sans" charset="0"/>
                <a:ea typeface="ヒラギノ角ゴ ProN W3" charset="-128"/>
                <a:sym typeface="Gill Sans" charset="0"/>
              </a:defRPr>
            </a:lvl4pPr>
            <a:lvl5pPr marL="2096491" indent="-232943" eaLnBrk="0" hangingPunct="0">
              <a:defRPr sz="4300">
                <a:solidFill>
                  <a:srgbClr val="000000"/>
                </a:solidFill>
                <a:latin typeface="Gill Sans" charset="0"/>
                <a:ea typeface="ヒラギノ角ゴ ProN W3" charset="-128"/>
                <a:sym typeface="Gill Sans" charset="0"/>
              </a:defRPr>
            </a:lvl5pPr>
            <a:lvl6pPr marL="2562377"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28264"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4151"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0038" indent="-232943"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FD8E92C-7D2E-4CDE-A1CA-EE1E1A1FA9A6}" type="slidenum">
              <a:rPr lang="en-US" altLang="ko-KR" sz="1200">
                <a:solidFill>
                  <a:srgbClr val="FFFFFF"/>
                </a:solidFill>
                <a:ea typeface="MS PGothic" panose="020B0600070205080204" pitchFamily="34" charset="-128"/>
              </a:rPr>
              <a:pPr eaLnBrk="1" hangingPunct="1"/>
              <a:t>42</a:t>
            </a:fld>
            <a:endParaRPr lang="en-US" altLang="ko-KR" sz="12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1112738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types of experiential</a:t>
            </a:r>
            <a:r>
              <a:rPr lang="en-US" baseline="0" dirty="0"/>
              <a:t> activities– we named just a few of them.  The bottom line is that experiential activities need to be psychologically and behaviorally engaging and that the difficulty of the material being taught needs to be reflected in the experiential activity </a:t>
            </a:r>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44</a:t>
            </a:fld>
            <a:endParaRPr lang="en-US" dirty="0"/>
          </a:p>
        </p:txBody>
      </p:sp>
    </p:spTree>
    <p:extLst>
      <p:ext uri="{BB962C8B-B14F-4D97-AF65-F5344CB8AC3E}">
        <p14:creationId xmlns:p14="http://schemas.microsoft.com/office/powerpoint/2010/main" val="437768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46</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47</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a:t>
            </a:fld>
            <a:endParaRPr lang="en-US" dirty="0"/>
          </a:p>
        </p:txBody>
      </p:sp>
    </p:spTree>
    <p:extLst>
      <p:ext uri="{BB962C8B-B14F-4D97-AF65-F5344CB8AC3E}">
        <p14:creationId xmlns:p14="http://schemas.microsoft.com/office/powerpoint/2010/main" val="3491709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48</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sz="1707" b="0" i="0" u="none" strike="noStrike" kern="1200" baseline="0" dirty="0">
                <a:solidFill>
                  <a:schemeClr val="tx1"/>
                </a:solidFill>
                <a:effectLst/>
                <a:latin typeface="+mn-lt"/>
                <a:ea typeface="+mn-ea"/>
                <a:cs typeface="+mn-cs"/>
              </a:rPr>
              <a:t>What’s your biggest takeaway?</a:t>
            </a:r>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49</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t>50</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55</a:t>
            </a:fld>
            <a:endParaRPr lang="en-US" dirty="0"/>
          </a:p>
        </p:txBody>
      </p:sp>
    </p:spTree>
    <p:extLst>
      <p:ext uri="{BB962C8B-B14F-4D97-AF65-F5344CB8AC3E}">
        <p14:creationId xmlns:p14="http://schemas.microsoft.com/office/powerpoint/2010/main" val="3491709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00:00 – 00:00</a:t>
            </a:r>
            <a:r>
              <a:rPr lang="en-US" b="1" baseline="0" dirty="0"/>
              <a:t> [General Closing Slide] </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t>56</a:t>
            </a:fld>
            <a:endParaRPr lang="en-US"/>
          </a:p>
        </p:txBody>
      </p:sp>
    </p:spTree>
    <p:extLst>
      <p:ext uri="{BB962C8B-B14F-4D97-AF65-F5344CB8AC3E}">
        <p14:creationId xmlns:p14="http://schemas.microsoft.com/office/powerpoint/2010/main" val="1881713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00:13</a:t>
            </a:r>
            <a:r>
              <a:rPr lang="en-US" b="1" baseline="0" dirty="0"/>
              <a:t> – 00:15 [2 min] – </a:t>
            </a:r>
            <a:r>
              <a:rPr lang="en-US" b="1" baseline="0" dirty="0" err="1"/>
              <a:t>Ryanne</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a:t>Trainer’s Notes:</a:t>
            </a:r>
            <a:r>
              <a:rPr lang="en-US" b="0" baseline="0" dirty="0"/>
              <a:t> The goal of this activity is to introduce the characteristics of a digital campaign. By not telling learners what these characteristics are, and allowing them to figure it out on their own based on their previous knowledge, we will meet them where they are. Following this activity, we will review the key characteristics of a digital campaign and answer remaining questions </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285750" indent="-285750">
              <a:buFont typeface="Arial" panose="020B0604020202020204" pitchFamily="34" charset="0"/>
              <a:buChar char="•"/>
            </a:pPr>
            <a:r>
              <a:rPr lang="en-US" b="0" baseline="0" dirty="0"/>
              <a:t>Introduce activity </a:t>
            </a:r>
          </a:p>
          <a:p>
            <a:pPr marL="285750" indent="-285750">
              <a:buFont typeface="Arial" panose="020B0604020202020204" pitchFamily="34" charset="0"/>
              <a:buChar char="•"/>
            </a:pPr>
            <a:r>
              <a:rPr lang="en-US" b="0" baseline="0" dirty="0"/>
              <a:t>Instructions: </a:t>
            </a:r>
          </a:p>
          <a:p>
            <a:pPr marL="935980" lvl="1" indent="-285750">
              <a:buFont typeface="Arial" panose="020B0604020202020204" pitchFamily="34" charset="0"/>
              <a:buChar char="•"/>
            </a:pPr>
            <a:r>
              <a:rPr lang="en-US" b="0" baseline="0" dirty="0"/>
              <a:t>Together, we will review a total of 5 digital products one at a time </a:t>
            </a:r>
          </a:p>
          <a:p>
            <a:pPr marL="935980" lvl="1" indent="-285750">
              <a:buFont typeface="Arial" panose="020B0604020202020204" pitchFamily="34" charset="0"/>
              <a:buChar char="•"/>
            </a:pPr>
            <a:r>
              <a:rPr lang="en-US" b="0" baseline="0" dirty="0"/>
              <a:t>You will have one minute per product to determine: </a:t>
            </a:r>
          </a:p>
          <a:p>
            <a:pPr marL="1586210" lvl="2" indent="-285750">
              <a:buFont typeface="Arial" panose="020B0604020202020204" pitchFamily="34" charset="0"/>
              <a:buChar char="•"/>
            </a:pPr>
            <a:r>
              <a:rPr lang="en-US" b="0" baseline="0" dirty="0"/>
              <a:t>What is the target audience? </a:t>
            </a:r>
          </a:p>
          <a:p>
            <a:pPr marL="1586210" lvl="2" indent="-285750">
              <a:buFont typeface="Arial" panose="020B0604020202020204" pitchFamily="34" charset="0"/>
              <a:buChar char="•"/>
            </a:pPr>
            <a:r>
              <a:rPr lang="en-US" b="0" baseline="0" dirty="0"/>
              <a:t>What is the message? </a:t>
            </a:r>
          </a:p>
          <a:p>
            <a:pPr marL="1586210" lvl="2" indent="-285750">
              <a:buFont typeface="Arial" panose="020B0604020202020204" pitchFamily="34" charset="0"/>
              <a:buChar char="•"/>
            </a:pPr>
            <a:r>
              <a:rPr lang="en-US" b="0" baseline="0" dirty="0"/>
              <a:t>What is consistent? </a:t>
            </a:r>
          </a:p>
          <a:p>
            <a:pPr marL="0" indent="0">
              <a:buFont typeface="Arial" panose="020B0604020202020204" pitchFamily="34" charset="0"/>
              <a:buNone/>
            </a:pPr>
            <a:endParaRPr lang="en-US" b="0"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5</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00:74</a:t>
            </a:r>
            <a:r>
              <a:rPr lang="en-US" b="1" baseline="0" dirty="0"/>
              <a:t> – 00:75 [1 min] – </a:t>
            </a:r>
            <a:r>
              <a:rPr lang="en-US" b="1" baseline="0" dirty="0" err="1"/>
              <a:t>Ryanne</a:t>
            </a:r>
            <a:endParaRPr lang="en-US" b="1" baseline="0" dirty="0"/>
          </a:p>
          <a:p>
            <a:endParaRPr lang="x-none" dirty="0"/>
          </a:p>
          <a:p>
            <a:pPr marL="285750" indent="-285750">
              <a:buFont typeface="Arial" panose="020B0604020202020204" pitchFamily="34" charset="0"/>
              <a:buChar char="•"/>
            </a:pPr>
            <a:r>
              <a:rPr lang="en-US" sz="1800" dirty="0">
                <a:solidFill>
                  <a:schemeClr val="bg2">
                    <a:lumMod val="25000"/>
                  </a:schemeClr>
                </a:solidFill>
                <a:latin typeface="Gotham Book" pitchFamily="50" charset="0"/>
                <a:cs typeface="Gotham Book" pitchFamily="50" charset="0"/>
              </a:rPr>
              <a:t>Digital campaigns achieve measurable goals, broadcast relevant messaging, integrate all digital platforms, and are consistent.  </a:t>
            </a:r>
          </a:p>
        </p:txBody>
      </p:sp>
      <p:sp>
        <p:nvSpPr>
          <p:cNvPr id="4" name="Slide Number Placeholder 3"/>
          <p:cNvSpPr>
            <a:spLocks noGrp="1"/>
          </p:cNvSpPr>
          <p:nvPr>
            <p:ph type="sldNum" sz="quarter" idx="10"/>
          </p:nvPr>
        </p:nvSpPr>
        <p:spPr/>
        <p:txBody>
          <a:bodyPr/>
          <a:lstStyle/>
          <a:p>
            <a:fld id="{F1E3C1EA-D8F4-4B85-8B01-A01110AD5AFE}" type="slidenum">
              <a:rPr lang="en-US" smtClean="0"/>
              <a:t>6</a:t>
            </a:fld>
            <a:endParaRPr lang="en-US" dirty="0"/>
          </a:p>
        </p:txBody>
      </p:sp>
    </p:spTree>
    <p:extLst>
      <p:ext uri="{BB962C8B-B14F-4D97-AF65-F5344CB8AC3E}">
        <p14:creationId xmlns:p14="http://schemas.microsoft.com/office/powerpoint/2010/main" val="428661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00:74</a:t>
            </a:r>
            <a:r>
              <a:rPr lang="en-US" b="1" baseline="0" dirty="0"/>
              <a:t> – 00:75 [1 min] – </a:t>
            </a:r>
            <a:r>
              <a:rPr lang="en-US" b="1" baseline="0" dirty="0" err="1"/>
              <a:t>Ryanne</a:t>
            </a:r>
            <a:endParaRPr lang="en-US" b="1" baseline="0" dirty="0"/>
          </a:p>
          <a:p>
            <a:endParaRPr lang="x-none" dirty="0"/>
          </a:p>
          <a:p>
            <a:pPr marL="285750" indent="-285750">
              <a:buFont typeface="Arial" panose="020B0604020202020204" pitchFamily="34" charset="0"/>
              <a:buChar char="•"/>
            </a:pPr>
            <a:r>
              <a:rPr lang="en-US" sz="1800" dirty="0">
                <a:solidFill>
                  <a:schemeClr val="bg2">
                    <a:lumMod val="25000"/>
                  </a:schemeClr>
                </a:solidFill>
                <a:latin typeface="Gotham Book" pitchFamily="50" charset="0"/>
                <a:cs typeface="Gotham Book" pitchFamily="50" charset="0"/>
              </a:rPr>
              <a:t>Digital campaigns achieve measurable goals, broadcast relevant messaging, integrate all digital platforms, and are consistent.  </a:t>
            </a:r>
          </a:p>
        </p:txBody>
      </p:sp>
      <p:sp>
        <p:nvSpPr>
          <p:cNvPr id="4" name="Slide Number Placeholder 3"/>
          <p:cNvSpPr>
            <a:spLocks noGrp="1"/>
          </p:cNvSpPr>
          <p:nvPr>
            <p:ph type="sldNum" sz="quarter" idx="10"/>
          </p:nvPr>
        </p:nvSpPr>
        <p:spPr/>
        <p:txBody>
          <a:bodyPr/>
          <a:lstStyle/>
          <a:p>
            <a:fld id="{F1E3C1EA-D8F4-4B85-8B01-A01110AD5AFE}" type="slidenum">
              <a:rPr lang="en-US" smtClean="0"/>
              <a:t>7</a:t>
            </a:fld>
            <a:endParaRPr lang="en-US" dirty="0"/>
          </a:p>
        </p:txBody>
      </p:sp>
    </p:spTree>
    <p:extLst>
      <p:ext uri="{BB962C8B-B14F-4D97-AF65-F5344CB8AC3E}">
        <p14:creationId xmlns:p14="http://schemas.microsoft.com/office/powerpoint/2010/main" val="4286614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00:74</a:t>
            </a:r>
            <a:r>
              <a:rPr lang="en-US" b="1" baseline="0" dirty="0"/>
              <a:t> – 00:75 [1 min] – </a:t>
            </a:r>
            <a:r>
              <a:rPr lang="en-US" b="1" baseline="0" dirty="0" err="1"/>
              <a:t>Ryanne</a:t>
            </a:r>
            <a:endParaRPr lang="en-US" b="1" baseline="0" dirty="0"/>
          </a:p>
          <a:p>
            <a:endParaRPr lang="x-none" dirty="0"/>
          </a:p>
          <a:p>
            <a:pPr marL="285750" indent="-285750">
              <a:buFont typeface="Arial" panose="020B0604020202020204" pitchFamily="34" charset="0"/>
              <a:buChar char="•"/>
            </a:pPr>
            <a:r>
              <a:rPr lang="en-US" sz="1800" dirty="0">
                <a:solidFill>
                  <a:schemeClr val="bg2">
                    <a:lumMod val="25000"/>
                  </a:schemeClr>
                </a:solidFill>
                <a:latin typeface="Gotham Book" pitchFamily="50" charset="0"/>
                <a:cs typeface="Gotham Book" pitchFamily="50" charset="0"/>
              </a:rPr>
              <a:t>Digital campaigns achieve measurable goals, broadcast relevant messaging, integrate all digital platforms, and are consistent.  </a:t>
            </a:r>
          </a:p>
        </p:txBody>
      </p:sp>
      <p:sp>
        <p:nvSpPr>
          <p:cNvPr id="4" name="Slide Number Placeholder 3"/>
          <p:cNvSpPr>
            <a:spLocks noGrp="1"/>
          </p:cNvSpPr>
          <p:nvPr>
            <p:ph type="sldNum" sz="quarter" idx="10"/>
          </p:nvPr>
        </p:nvSpPr>
        <p:spPr/>
        <p:txBody>
          <a:bodyPr/>
          <a:lstStyle/>
          <a:p>
            <a:fld id="{F1E3C1EA-D8F4-4B85-8B01-A01110AD5AFE}" type="slidenum">
              <a:rPr lang="en-US" smtClean="0"/>
              <a:t>8</a:t>
            </a:fld>
            <a:endParaRPr lang="en-US" dirty="0"/>
          </a:p>
        </p:txBody>
      </p:sp>
    </p:spTree>
    <p:extLst>
      <p:ext uri="{BB962C8B-B14F-4D97-AF65-F5344CB8AC3E}">
        <p14:creationId xmlns:p14="http://schemas.microsoft.com/office/powerpoint/2010/main" val="4286614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10</a:t>
            </a:fld>
            <a:endParaRPr lang="en-US" dirty="0"/>
          </a:p>
        </p:txBody>
      </p:sp>
    </p:spTree>
    <p:extLst>
      <p:ext uri="{BB962C8B-B14F-4D97-AF65-F5344CB8AC3E}">
        <p14:creationId xmlns:p14="http://schemas.microsoft.com/office/powerpoint/2010/main" val="112864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94080" y="2596444"/>
            <a:ext cx="11216640" cy="618857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2/28/19</a:t>
            </a:fld>
            <a:endParaRPr lang="en-US" dirty="0"/>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89688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2/28/19</a:t>
            </a:fld>
            <a:endParaRPr lang="en-US" dirty="0"/>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6704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Regular Slide">
    <p:spTree>
      <p:nvGrpSpPr>
        <p:cNvPr id="1" name=""/>
        <p:cNvGrpSpPr/>
        <p:nvPr/>
      </p:nvGrpSpPr>
      <p:grpSpPr>
        <a:xfrm>
          <a:off x="0" y="0"/>
          <a:ext cx="0" cy="0"/>
          <a:chOff x="0" y="0"/>
          <a:chExt cx="0" cy="0"/>
        </a:xfrm>
      </p:grpSpPr>
      <p:sp>
        <p:nvSpPr>
          <p:cNvPr id="2" name="Title 1"/>
          <p:cNvSpPr>
            <a:spLocks noGrp="1"/>
          </p:cNvSpPr>
          <p:nvPr>
            <p:ph type="title"/>
          </p:nvPr>
        </p:nvSpPr>
        <p:spPr>
          <a:xfrm>
            <a:off x="406400" y="1066800"/>
            <a:ext cx="12192000" cy="1447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06400" y="2971800"/>
            <a:ext cx="12192000" cy="5867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
          <p:cNvSpPr>
            <a:spLocks noGrp="1"/>
          </p:cNvSpPr>
          <p:nvPr>
            <p:ph type="sldNum" sz="quarter" idx="10"/>
          </p:nvPr>
        </p:nvSpPr>
        <p:spPr>
          <a:xfrm>
            <a:off x="9320213" y="9040813"/>
            <a:ext cx="3033712" cy="519112"/>
          </a:xfrm>
          <a:prstGeom prst="rect">
            <a:avLst/>
          </a:prstGeom>
        </p:spPr>
        <p:txBody>
          <a:bodyPr/>
          <a:lstStyle>
            <a:lvl1pPr>
              <a:defRPr/>
            </a:lvl1pPr>
          </a:lstStyle>
          <a:p>
            <a:pPr>
              <a:defRPr/>
            </a:pPr>
            <a:fld id="{EB7B893B-D0D1-40C7-95C4-78EDF0D79230}" type="slidenum">
              <a:rPr lang="en-US" altLang="ko-KR"/>
              <a:pPr>
                <a:defRPr/>
              </a:pPr>
              <a:t>‹#›</a:t>
            </a:fld>
            <a:endParaRPr lang="en-US" altLang="ko-KR" dirty="0"/>
          </a:p>
        </p:txBody>
      </p:sp>
    </p:spTree>
    <p:extLst>
      <p:ext uri="{BB962C8B-B14F-4D97-AF65-F5344CB8AC3E}">
        <p14:creationId xmlns:p14="http://schemas.microsoft.com/office/powerpoint/2010/main" val="19445094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5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92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2596444"/>
            <a:ext cx="5527040" cy="61885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2596444"/>
            <a:ext cx="5527040" cy="61885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01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2390987"/>
            <a:ext cx="5501639"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1" y="2390987"/>
            <a:ext cx="5528734"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057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87814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41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5528734" y="1404340"/>
            <a:ext cx="6583680" cy="6931378"/>
          </a:xfrm>
          <a:prstGeom prst="rect">
            <a:avLst/>
          </a:prstGeo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2/28/19</a:t>
            </a:fld>
            <a:endParaRPr lang="en-US" dirty="0"/>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4068742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a:prstGeom prst="rect">
            <a:avLst/>
          </a:prstGeo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a:t>Click icon to add picture</a:t>
            </a:r>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2/28/19</a:t>
            </a:fld>
            <a:endParaRPr lang="en-US" dirty="0"/>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142023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9569115"/>
            <a:ext cx="13027733" cy="200527"/>
          </a:xfrm>
          <a:prstGeom prst="rect">
            <a:avLst/>
          </a:prstGeom>
          <a:solidFill>
            <a:srgbClr val="ED5340"/>
          </a:solidFill>
          <a:ln>
            <a:noFill/>
          </a:ln>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dirty="0">
              <a:cs typeface="+mn-cs"/>
            </a:endParaRPr>
          </a:p>
        </p:txBody>
      </p:sp>
      <p:pic>
        <p:nvPicPr>
          <p:cNvPr id="12" name="Picture 11"/>
          <p:cNvPicPr>
            <a:picLocks noChangeAspect="1"/>
          </p:cNvPicPr>
          <p:nvPr userDrawn="1"/>
        </p:nvPicPr>
        <p:blipFill rotWithShape="1">
          <a:blip r:embed="rId14" cstate="print">
            <a:clrChange>
              <a:clrFrom>
                <a:srgbClr val="000000">
                  <a:alpha val="0"/>
                </a:srgbClr>
              </a:clrFrom>
              <a:clrTo>
                <a:srgbClr val="000000">
                  <a:alpha val="0"/>
                </a:srgbClr>
              </a:clrTo>
            </a:clrChange>
            <a:duotone>
              <a:prstClr val="black"/>
              <a:schemeClr val="tx1">
                <a:lumMod val="50000"/>
                <a:tint val="45000"/>
                <a:satMod val="400000"/>
              </a:schemeClr>
            </a:duotone>
            <a:extLst>
              <a:ext uri="{BEBA8EAE-BF5A-486C-A8C5-ECC9F3942E4B}">
                <a14:imgProps xmlns:a14="http://schemas.microsoft.com/office/drawing/2010/main">
                  <a14:imgLayer r:embed="rId15">
                    <a14:imgEffect>
                      <a14:brightnessContrast bright="-2000" contrast="-9000"/>
                    </a14:imgEffect>
                  </a14:imgLayer>
                </a14:imgProps>
              </a:ext>
              <a:ext uri="{28A0092B-C50C-407E-A947-70E740481C1C}">
                <a14:useLocalDpi xmlns:a14="http://schemas.microsoft.com/office/drawing/2010/main" val="0"/>
              </a:ext>
            </a:extLst>
          </a:blip>
          <a:srcRect l="40907" t="6333" r="40510" b="78878"/>
          <a:stretch/>
        </p:blipFill>
        <p:spPr>
          <a:xfrm>
            <a:off x="11917659" y="8709581"/>
            <a:ext cx="820840" cy="679950"/>
          </a:xfrm>
          <a:prstGeom prst="rect">
            <a:avLst/>
          </a:prstGeom>
        </p:spPr>
      </p:pic>
    </p:spTree>
    <p:extLst>
      <p:ext uri="{BB962C8B-B14F-4D97-AF65-F5344CB8AC3E}">
        <p14:creationId xmlns:p14="http://schemas.microsoft.com/office/powerpoint/2010/main" val="37858757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myaccount.maestroconference.com/conference/register/RJKSA4Z4CQL1EKL0"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hyperlink" Target="https://docs.google.com/spreadsheets/d/1VsaG42PN4rTDXhl29NxIWoSx2cU5q3hiRYmddSmtQmI/edit#gid=1496810796"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hyperlink" Target="https://docs.google.com/spreadsheets/d/1aXwsFXh1RngyWfn--LlBllQ9r1BO9_269hD2MCji1VM/edit#gid=0"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9.wdp"/><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9.wdp"/><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9.wdp"/><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9.wdp"/><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9.wdp"/><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hyperlink" Target="https://docs.google.com/spreadsheets/d/1aXwsFXh1RngyWfn--LlBllQ9r1BO9_269hD2MCji1VM/edit?usp=sharin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1.jp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3.jpg"/><Relationship Id="rId4" Type="http://schemas.openxmlformats.org/officeDocument/2006/relationships/image" Target="../media/image30.jp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hyperlink" Target="https://docs.google.com/spreadsheets/d/1VsaG42PN4rTDXhl29NxIWoSx2cU5q3hiRYmddSmtQmI/edit#gid=1496810796"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58" t="11054" r="14249"/>
          <a:stretch/>
        </p:blipFill>
        <p:spPr>
          <a:xfrm>
            <a:off x="-61146" y="-103716"/>
            <a:ext cx="13294546" cy="9979526"/>
          </a:xfrm>
          <a:prstGeom prst="rect">
            <a:avLst/>
          </a:prstGeom>
        </p:spPr>
      </p:pic>
      <p:sp>
        <p:nvSpPr>
          <p:cNvPr id="20" name="Rectangle 19"/>
          <p:cNvSpPr/>
          <p:nvPr/>
        </p:nvSpPr>
        <p:spPr>
          <a:xfrm>
            <a:off x="-61146" y="-103716"/>
            <a:ext cx="13284199" cy="9979526"/>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7"/>
          <p:cNvSpPr txBox="1"/>
          <p:nvPr/>
        </p:nvSpPr>
        <p:spPr>
          <a:xfrm>
            <a:off x="2456416" y="2254957"/>
            <a:ext cx="6466890" cy="923330"/>
          </a:xfrm>
          <a:prstGeom prst="rect">
            <a:avLst/>
          </a:prstGeom>
          <a:noFill/>
        </p:spPr>
        <p:txBody>
          <a:bodyPr wrap="square" rtlCol="0">
            <a:spAutoFit/>
          </a:bodyPr>
          <a:lstStyle/>
          <a:p>
            <a:r>
              <a:rPr lang="en-US" sz="5400" dirty="0">
                <a:solidFill>
                  <a:schemeClr val="bg1"/>
                </a:solidFill>
                <a:latin typeface="Gotham Bold"/>
                <a:cs typeface="Gotham Bold"/>
              </a:rPr>
              <a:t>OFA</a:t>
            </a:r>
            <a:r>
              <a:rPr lang="en-US" sz="5400" dirty="0">
                <a:solidFill>
                  <a:schemeClr val="bg1"/>
                </a:solidFill>
                <a:latin typeface="Tungsten Semibold"/>
                <a:cs typeface="Tungsten Semibold"/>
              </a:rPr>
              <a:t> </a:t>
            </a:r>
            <a:r>
              <a:rPr lang="en-US" sz="5400" dirty="0">
                <a:solidFill>
                  <a:schemeClr val="bg1"/>
                </a:solidFill>
                <a:latin typeface="Gotham Light"/>
                <a:cs typeface="Gotham Light"/>
              </a:rPr>
              <a:t>TRAINING</a:t>
            </a:r>
          </a:p>
        </p:txBody>
      </p:sp>
      <p:sp>
        <p:nvSpPr>
          <p:cNvPr id="11" name="Rectangle 10"/>
          <p:cNvSpPr/>
          <p:nvPr/>
        </p:nvSpPr>
        <p:spPr>
          <a:xfrm>
            <a:off x="2531141" y="4050582"/>
            <a:ext cx="5495259" cy="1319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Gotham Bold" pitchFamily="50" charset="0"/>
                <a:cs typeface="Gotham Bold" pitchFamily="50" charset="0"/>
              </a:rPr>
              <a:t>Welcome to today’s webinar. </a:t>
            </a:r>
          </a:p>
          <a:p>
            <a:r>
              <a:rPr lang="en-US" sz="2800" dirty="0">
                <a:latin typeface="Gotham Bold" pitchFamily="50" charset="0"/>
                <a:cs typeface="Gotham Bold" pitchFamily="50" charset="0"/>
              </a:rPr>
              <a:t>We will begin shortly.  </a:t>
            </a:r>
          </a:p>
          <a:p>
            <a:endParaRPr lang="en-US" sz="2800" dirty="0">
              <a:latin typeface="Gotham Bold" pitchFamily="50" charset="0"/>
              <a:cs typeface="Gotham Bold" pitchFamily="50" charset="0"/>
            </a:endParaRPr>
          </a:p>
          <a:p>
            <a:r>
              <a:rPr lang="en-US" sz="2800" dirty="0">
                <a:latin typeface="Gotham Bold" pitchFamily="50" charset="0"/>
                <a:cs typeface="Gotham Bold" pitchFamily="50" charset="0"/>
              </a:rPr>
              <a:t>For audio, please make sure to also join the call. </a:t>
            </a:r>
          </a:p>
        </p:txBody>
      </p:sp>
      <p:pic>
        <p:nvPicPr>
          <p:cNvPr id="3" name="Picture 2"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29836"/>
            <a:ext cx="3125326" cy="2081950"/>
          </a:xfrm>
          <a:prstGeom prst="rect">
            <a:avLst/>
          </a:prstGeom>
        </p:spPr>
      </p:pic>
      <p:sp>
        <p:nvSpPr>
          <p:cNvPr id="23" name="Rectangle 22">
            <a:hlinkClick r:id="rId5"/>
          </p:cNvPr>
          <p:cNvSpPr/>
          <p:nvPr/>
        </p:nvSpPr>
        <p:spPr>
          <a:xfrm>
            <a:off x="2695145" y="6222240"/>
            <a:ext cx="2568603" cy="668485"/>
          </a:xfrm>
          <a:prstGeom prst="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Tungsten Medium"/>
                <a:cs typeface="Tungsten Medium"/>
              </a:rPr>
              <a:t>DIAL-IN HERE</a:t>
            </a:r>
          </a:p>
        </p:txBody>
      </p:sp>
      <p:pic>
        <p:nvPicPr>
          <p:cNvPr id="9" name="Picture 8" descr="A drawing of a face&#10;&#10;Description automatically generated">
            <a:extLst>
              <a:ext uri="{FF2B5EF4-FFF2-40B4-BE49-F238E27FC236}">
                <a16:creationId xmlns:a16="http://schemas.microsoft.com/office/drawing/2014/main" id="{132F1A90-0B7A-2840-8C76-8734E537374F}"/>
              </a:ext>
            </a:extLst>
          </p:cNvPr>
          <p:cNvPicPr>
            <a:picLocks noChangeAspect="1"/>
          </p:cNvPicPr>
          <p:nvPr/>
        </p:nvPicPr>
        <p:blipFill>
          <a:blip r:embed="rId6"/>
          <a:stretch>
            <a:fillRect/>
          </a:stretch>
        </p:blipFill>
        <p:spPr>
          <a:xfrm>
            <a:off x="343463" y="9155940"/>
            <a:ext cx="1219200" cy="419100"/>
          </a:xfrm>
          <a:prstGeom prst="rect">
            <a:avLst/>
          </a:prstGeom>
        </p:spPr>
      </p:pic>
    </p:spTree>
    <p:extLst>
      <p:ext uri="{BB962C8B-B14F-4D97-AF65-F5344CB8AC3E}">
        <p14:creationId xmlns:p14="http://schemas.microsoft.com/office/powerpoint/2010/main" val="3542143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LEARNING OBJECTIVES: Modules, Learning Journey, Program</a:t>
            </a:r>
          </a:p>
        </p:txBody>
      </p:sp>
      <p:cxnSp>
        <p:nvCxnSpPr>
          <p:cNvPr id="4" name="Straight Connector 3"/>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93123" y="2873329"/>
            <a:ext cx="3045815" cy="2526988"/>
            <a:chOff x="789879" y="2116515"/>
            <a:chExt cx="5826828" cy="4828786"/>
          </a:xfrm>
        </p:grpSpPr>
        <p:pic>
          <p:nvPicPr>
            <p:cNvPr id="5" name="Picture 4" descr="noun_51410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7128"/>
            <a:stretch/>
          </p:blipFill>
          <p:spPr>
            <a:xfrm>
              <a:off x="789879" y="2116515"/>
              <a:ext cx="5826828" cy="4828786"/>
            </a:xfrm>
            <a:prstGeom prst="rect">
              <a:avLst/>
            </a:prstGeom>
          </p:spPr>
        </p:pic>
        <p:pic>
          <p:nvPicPr>
            <p:cNvPr id="6" name="Picture 5"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3003801" y="3339387"/>
              <a:ext cx="1056768" cy="1175841"/>
            </a:xfrm>
            <a:prstGeom prst="rect">
              <a:avLst/>
            </a:prstGeom>
          </p:spPr>
        </p:pic>
      </p:grpSp>
      <p:grpSp>
        <p:nvGrpSpPr>
          <p:cNvPr id="8" name="Group 7"/>
          <p:cNvGrpSpPr/>
          <p:nvPr/>
        </p:nvGrpSpPr>
        <p:grpSpPr>
          <a:xfrm>
            <a:off x="5067221" y="2770710"/>
            <a:ext cx="3130131" cy="2706571"/>
            <a:chOff x="789879" y="2116515"/>
            <a:chExt cx="5826828" cy="4828786"/>
          </a:xfrm>
        </p:grpSpPr>
        <p:pic>
          <p:nvPicPr>
            <p:cNvPr id="9" name="Picture 8" descr="noun_51410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7128"/>
            <a:stretch/>
          </p:blipFill>
          <p:spPr>
            <a:xfrm>
              <a:off x="789879" y="2116515"/>
              <a:ext cx="5826828" cy="4828786"/>
            </a:xfrm>
            <a:prstGeom prst="rect">
              <a:avLst/>
            </a:prstGeom>
          </p:spPr>
        </p:pic>
        <p:pic>
          <p:nvPicPr>
            <p:cNvPr id="10" name="Picture 9"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3003801" y="3339387"/>
              <a:ext cx="1056768" cy="1175841"/>
            </a:xfrm>
            <a:prstGeom prst="rect">
              <a:avLst/>
            </a:prstGeom>
          </p:spPr>
        </p:pic>
        <p:pic>
          <p:nvPicPr>
            <p:cNvPr id="11" name="Picture 10"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3015100" y="4510849"/>
              <a:ext cx="1056768" cy="1175841"/>
            </a:xfrm>
            <a:prstGeom prst="rect">
              <a:avLst/>
            </a:prstGeom>
          </p:spPr>
        </p:pic>
        <p:pic>
          <p:nvPicPr>
            <p:cNvPr id="12" name="Picture 11"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4061139" y="4365369"/>
              <a:ext cx="1056768" cy="1175841"/>
            </a:xfrm>
            <a:prstGeom prst="rect">
              <a:avLst/>
            </a:prstGeom>
          </p:spPr>
        </p:pic>
        <p:pic>
          <p:nvPicPr>
            <p:cNvPr id="13" name="Picture 12"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4088115" y="3216505"/>
              <a:ext cx="1056768" cy="1175841"/>
            </a:xfrm>
            <a:prstGeom prst="rect">
              <a:avLst/>
            </a:prstGeom>
          </p:spPr>
        </p:pic>
        <p:pic>
          <p:nvPicPr>
            <p:cNvPr id="14" name="Picture 13"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4068058" y="5422707"/>
              <a:ext cx="1056768" cy="1175841"/>
            </a:xfrm>
            <a:prstGeom prst="rect">
              <a:avLst/>
            </a:prstGeom>
          </p:spPr>
        </p:pic>
        <p:pic>
          <p:nvPicPr>
            <p:cNvPr id="15" name="Picture 14"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7700" t="18633" r="43316" b="60244"/>
            <a:stretch/>
          </p:blipFill>
          <p:spPr>
            <a:xfrm>
              <a:off x="5051385" y="4195453"/>
              <a:ext cx="953241" cy="1175841"/>
            </a:xfrm>
            <a:prstGeom prst="rect">
              <a:avLst/>
            </a:prstGeom>
          </p:spPr>
        </p:pic>
      </p:grpSp>
      <p:grpSp>
        <p:nvGrpSpPr>
          <p:cNvPr id="16" name="Group 15"/>
          <p:cNvGrpSpPr/>
          <p:nvPr/>
        </p:nvGrpSpPr>
        <p:grpSpPr>
          <a:xfrm>
            <a:off x="8351295" y="2950293"/>
            <a:ext cx="3130132" cy="2668089"/>
            <a:chOff x="752539" y="2116515"/>
            <a:chExt cx="5864168" cy="4828786"/>
          </a:xfrm>
        </p:grpSpPr>
        <p:pic>
          <p:nvPicPr>
            <p:cNvPr id="17" name="Picture 16" descr="noun_51410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7128"/>
            <a:stretch/>
          </p:blipFill>
          <p:spPr>
            <a:xfrm>
              <a:off x="789879" y="2116515"/>
              <a:ext cx="5826828" cy="4828786"/>
            </a:xfrm>
            <a:prstGeom prst="rect">
              <a:avLst/>
            </a:prstGeom>
          </p:spPr>
        </p:pic>
        <p:pic>
          <p:nvPicPr>
            <p:cNvPr id="18" name="Picture 17" descr="noun_51411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b="19068"/>
            <a:stretch/>
          </p:blipFill>
          <p:spPr>
            <a:xfrm>
              <a:off x="752539" y="2199847"/>
              <a:ext cx="5863526" cy="4745452"/>
            </a:xfrm>
            <a:prstGeom prst="rect">
              <a:avLst/>
            </a:prstGeom>
          </p:spPr>
        </p:pic>
      </p:grpSp>
      <p:sp>
        <p:nvSpPr>
          <p:cNvPr id="19" name="TextBox 18"/>
          <p:cNvSpPr txBox="1"/>
          <p:nvPr/>
        </p:nvSpPr>
        <p:spPr>
          <a:xfrm>
            <a:off x="1941885" y="5507809"/>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Training Module</a:t>
            </a:r>
          </a:p>
        </p:txBody>
      </p:sp>
      <p:sp>
        <p:nvSpPr>
          <p:cNvPr id="20" name="TextBox 19"/>
          <p:cNvSpPr txBox="1"/>
          <p:nvPr/>
        </p:nvSpPr>
        <p:spPr>
          <a:xfrm>
            <a:off x="5070476" y="5570418"/>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Learning Journey</a:t>
            </a:r>
          </a:p>
        </p:txBody>
      </p:sp>
      <p:sp>
        <p:nvSpPr>
          <p:cNvPr id="21" name="TextBox 20"/>
          <p:cNvSpPr txBox="1"/>
          <p:nvPr/>
        </p:nvSpPr>
        <p:spPr>
          <a:xfrm>
            <a:off x="8365836" y="5684336"/>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Training Program</a:t>
            </a:r>
          </a:p>
        </p:txBody>
      </p:sp>
    </p:spTree>
    <p:extLst>
      <p:ext uri="{BB962C8B-B14F-4D97-AF65-F5344CB8AC3E}">
        <p14:creationId xmlns:p14="http://schemas.microsoft.com/office/powerpoint/2010/main" val="2214247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5366" y="3930311"/>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3418386" y="2562945"/>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p:nvSpPr>
        <p:spPr bwMode="auto">
          <a:xfrm>
            <a:off x="644581" y="660272"/>
            <a:ext cx="593654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a:solidFill>
                  <a:schemeClr val="bg2">
                    <a:lumMod val="25000"/>
                  </a:schemeClr>
                </a:solidFill>
                <a:latin typeface="Tungsten Medium"/>
                <a:cs typeface="Tungsten Medium"/>
              </a:rPr>
              <a:t>PROCESS TO DESIGN A TRAINING MODULE</a:t>
            </a:r>
          </a:p>
        </p:txBody>
      </p:sp>
      <p:sp>
        <p:nvSpPr>
          <p:cNvPr id="10" name="Oval 9"/>
          <p:cNvSpPr>
            <a:spLocks noChangeAspect="1"/>
          </p:cNvSpPr>
          <p:nvPr/>
        </p:nvSpPr>
        <p:spPr bwMode="auto">
          <a:xfrm>
            <a:off x="1485946"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1</a:t>
            </a:r>
          </a:p>
        </p:txBody>
      </p:sp>
      <p:sp>
        <p:nvSpPr>
          <p:cNvPr id="11" name="Rectangle 10"/>
          <p:cNvSpPr>
            <a:spLocks noChangeArrowheads="1"/>
          </p:cNvSpPr>
          <p:nvPr/>
        </p:nvSpPr>
        <p:spPr bwMode="auto">
          <a:xfrm>
            <a:off x="629141" y="4614944"/>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ESTABLISH LEARNING OBJECTIVES</a:t>
            </a:r>
            <a:endParaRPr lang="en-US" altLang="en-US" sz="2000" dirty="0">
              <a:solidFill>
                <a:srgbClr val="56565A"/>
              </a:solidFill>
              <a:latin typeface="Gotham Light" pitchFamily="50" charset="0"/>
              <a:cs typeface="Gotham Light" pitchFamily="50" charset="0"/>
            </a:endParaRPr>
          </a:p>
        </p:txBody>
      </p:sp>
      <p:sp>
        <p:nvSpPr>
          <p:cNvPr id="12" name="Rectangle 11"/>
          <p:cNvSpPr>
            <a:spLocks noChangeArrowheads="1"/>
          </p:cNvSpPr>
          <p:nvPr/>
        </p:nvSpPr>
        <p:spPr bwMode="auto">
          <a:xfrm>
            <a:off x="3733290" y="4675682"/>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DESIGN LEARNING EXPERIENCE</a:t>
            </a:r>
            <a:endParaRPr lang="en-US" altLang="en-US" sz="2000" dirty="0">
              <a:solidFill>
                <a:srgbClr val="56565A"/>
              </a:solidFill>
              <a:latin typeface="Gotham Light" pitchFamily="50" charset="0"/>
              <a:cs typeface="Gotham Light" pitchFamily="50" charset="0"/>
            </a:endParaRPr>
          </a:p>
        </p:txBody>
      </p:sp>
      <p:sp>
        <p:nvSpPr>
          <p:cNvPr id="13" name="Oval 12"/>
          <p:cNvSpPr>
            <a:spLocks noChangeAspect="1"/>
          </p:cNvSpPr>
          <p:nvPr/>
        </p:nvSpPr>
        <p:spPr bwMode="auto">
          <a:xfrm>
            <a:off x="4590094"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2</a:t>
            </a:r>
          </a:p>
        </p:txBody>
      </p:sp>
    </p:spTree>
    <p:extLst>
      <p:ext uri="{BB962C8B-B14F-4D97-AF65-F5344CB8AC3E}">
        <p14:creationId xmlns:p14="http://schemas.microsoft.com/office/powerpoint/2010/main" val="2461850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5366" y="3930311"/>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797813" y="3930308"/>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3418386" y="2562945"/>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506496" y="2587009"/>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9626684" y="2611073"/>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p:nvSpPr>
        <p:spPr bwMode="auto">
          <a:xfrm>
            <a:off x="644581" y="660272"/>
            <a:ext cx="593654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a:solidFill>
                  <a:schemeClr val="bg2">
                    <a:lumMod val="25000"/>
                  </a:schemeClr>
                </a:solidFill>
                <a:latin typeface="Tungsten Medium"/>
                <a:cs typeface="Tungsten Medium"/>
              </a:rPr>
              <a:t>PROCESS TO DESIGN A TRAINING MODULE</a:t>
            </a:r>
          </a:p>
        </p:txBody>
      </p:sp>
      <p:sp>
        <p:nvSpPr>
          <p:cNvPr id="10" name="Oval 9"/>
          <p:cNvSpPr>
            <a:spLocks noChangeAspect="1"/>
          </p:cNvSpPr>
          <p:nvPr/>
        </p:nvSpPr>
        <p:spPr bwMode="auto">
          <a:xfrm>
            <a:off x="1485946"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1</a:t>
            </a:r>
          </a:p>
        </p:txBody>
      </p:sp>
      <p:sp>
        <p:nvSpPr>
          <p:cNvPr id="11" name="Rectangle 10"/>
          <p:cNvSpPr>
            <a:spLocks noChangeArrowheads="1"/>
          </p:cNvSpPr>
          <p:nvPr/>
        </p:nvSpPr>
        <p:spPr bwMode="auto">
          <a:xfrm>
            <a:off x="629141" y="4614944"/>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ESTABLISH LEARNING OBJECTIVES</a:t>
            </a:r>
            <a:endParaRPr lang="en-US" altLang="en-US" sz="2000" dirty="0">
              <a:solidFill>
                <a:srgbClr val="56565A"/>
              </a:solidFill>
              <a:latin typeface="Gotham Light" pitchFamily="50" charset="0"/>
              <a:cs typeface="Gotham Light" pitchFamily="50" charset="0"/>
            </a:endParaRPr>
          </a:p>
        </p:txBody>
      </p:sp>
      <p:sp>
        <p:nvSpPr>
          <p:cNvPr id="12" name="Rectangle 11"/>
          <p:cNvSpPr>
            <a:spLocks noChangeArrowheads="1"/>
          </p:cNvSpPr>
          <p:nvPr/>
        </p:nvSpPr>
        <p:spPr bwMode="auto">
          <a:xfrm>
            <a:off x="3733290" y="4675682"/>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DESIGN LEARNING EXPERIENCE</a:t>
            </a:r>
            <a:endParaRPr lang="en-US" altLang="en-US" sz="2000" dirty="0">
              <a:solidFill>
                <a:srgbClr val="56565A"/>
              </a:solidFill>
              <a:latin typeface="Gotham Light" pitchFamily="50" charset="0"/>
              <a:cs typeface="Gotham Light" pitchFamily="50" charset="0"/>
            </a:endParaRPr>
          </a:p>
        </p:txBody>
      </p:sp>
      <p:sp>
        <p:nvSpPr>
          <p:cNvPr id="13" name="Oval 12"/>
          <p:cNvSpPr>
            <a:spLocks noChangeAspect="1"/>
          </p:cNvSpPr>
          <p:nvPr/>
        </p:nvSpPr>
        <p:spPr bwMode="auto">
          <a:xfrm>
            <a:off x="4590094"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2</a:t>
            </a:r>
          </a:p>
        </p:txBody>
      </p:sp>
      <p:sp>
        <p:nvSpPr>
          <p:cNvPr id="14" name="Rectangle 13"/>
          <p:cNvSpPr>
            <a:spLocks noChangeArrowheads="1"/>
          </p:cNvSpPr>
          <p:nvPr/>
        </p:nvSpPr>
        <p:spPr bwMode="auto">
          <a:xfrm>
            <a:off x="9797813" y="4671530"/>
            <a:ext cx="2763161" cy="40011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3B3838"/>
                </a:solidFill>
                <a:latin typeface="Gotham Bold" pitchFamily="50" charset="0"/>
                <a:cs typeface="Gotham Bold" pitchFamily="50" charset="0"/>
              </a:rPr>
              <a:t>PLAN A DEBRIEF</a:t>
            </a:r>
            <a:endParaRPr lang="en-US" altLang="en-US" sz="2000" dirty="0">
              <a:solidFill>
                <a:srgbClr val="3B3838"/>
              </a:solidFill>
              <a:latin typeface="Gotham Light" pitchFamily="50" charset="0"/>
              <a:cs typeface="Gotham Light" pitchFamily="50" charset="0"/>
            </a:endParaRPr>
          </a:p>
        </p:txBody>
      </p:sp>
      <p:sp>
        <p:nvSpPr>
          <p:cNvPr id="15" name="Oval 14"/>
          <p:cNvSpPr>
            <a:spLocks noChangeAspect="1"/>
          </p:cNvSpPr>
          <p:nvPr/>
        </p:nvSpPr>
        <p:spPr bwMode="auto">
          <a:xfrm>
            <a:off x="10798390" y="2866485"/>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4</a:t>
            </a:r>
          </a:p>
        </p:txBody>
      </p:sp>
      <p:sp>
        <p:nvSpPr>
          <p:cNvPr id="16" name="Rectangle 15"/>
          <p:cNvSpPr>
            <a:spLocks noChangeArrowheads="1"/>
          </p:cNvSpPr>
          <p:nvPr/>
        </p:nvSpPr>
        <p:spPr bwMode="auto">
          <a:xfrm>
            <a:off x="6693664" y="4675682"/>
            <a:ext cx="2763161" cy="70788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WRITE UP-FRONT MATERIAL</a:t>
            </a:r>
            <a:endParaRPr lang="en-US" altLang="en-US" sz="2000" dirty="0">
              <a:solidFill>
                <a:srgbClr val="56565A"/>
              </a:solidFill>
              <a:latin typeface="Gotham Light" pitchFamily="50" charset="0"/>
              <a:cs typeface="Gotham Light" pitchFamily="50" charset="0"/>
            </a:endParaRPr>
          </a:p>
        </p:txBody>
      </p:sp>
      <p:sp>
        <p:nvSpPr>
          <p:cNvPr id="20" name="Oval 19"/>
          <p:cNvSpPr>
            <a:spLocks noChangeAspect="1"/>
          </p:cNvSpPr>
          <p:nvPr/>
        </p:nvSpPr>
        <p:spPr bwMode="auto">
          <a:xfrm>
            <a:off x="7694242"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3</a:t>
            </a:r>
          </a:p>
        </p:txBody>
      </p:sp>
      <p:sp>
        <p:nvSpPr>
          <p:cNvPr id="21" name="Rectangle 20"/>
          <p:cNvSpPr>
            <a:spLocks/>
          </p:cNvSpPr>
          <p:nvPr/>
        </p:nvSpPr>
        <p:spPr>
          <a:xfrm rot="10800000" flipV="1">
            <a:off x="6602113" y="2564543"/>
            <a:ext cx="6203257" cy="4982229"/>
          </a:xfrm>
          <a:prstGeom prst="rect">
            <a:avLst/>
          </a:prstGeom>
          <a:noFill/>
          <a:ln w="57150" cmpd="sng">
            <a:solidFill>
              <a:srgbClr val="ED5340"/>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4800" dirty="0">
              <a:solidFill>
                <a:srgbClr val="FFFFFF"/>
              </a:solidFill>
              <a:latin typeface="Tungsten Medium"/>
              <a:cs typeface="Tungsten Medium"/>
            </a:endParaRPr>
          </a:p>
        </p:txBody>
      </p:sp>
    </p:spTree>
    <p:extLst>
      <p:ext uri="{BB962C8B-B14F-4D97-AF65-F5344CB8AC3E}">
        <p14:creationId xmlns:p14="http://schemas.microsoft.com/office/powerpoint/2010/main" val="2244547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p:cNvSpPr>
          <p:nvPr/>
        </p:nvSpPr>
        <p:spPr>
          <a:xfrm rot="10800000" flipV="1">
            <a:off x="3481744" y="2564543"/>
            <a:ext cx="2973421" cy="4982229"/>
          </a:xfrm>
          <a:prstGeom prst="rect">
            <a:avLst/>
          </a:prstGeom>
          <a:noFill/>
          <a:ln w="57150" cmpd="sng">
            <a:solidFill>
              <a:srgbClr val="ED5340"/>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4800" dirty="0">
              <a:solidFill>
                <a:srgbClr val="FFFFFF"/>
              </a:solidFill>
              <a:latin typeface="Tungsten Medium"/>
              <a:cs typeface="Tungsten Medium"/>
            </a:endParaRPr>
          </a:p>
        </p:txBody>
      </p:sp>
      <p:cxnSp>
        <p:nvCxnSpPr>
          <p:cNvPr id="3" name="Straight Connector 2"/>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5366" y="3930311"/>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797813" y="3930308"/>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3418386" y="2562945"/>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506496" y="2587009"/>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9626684" y="2611073"/>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p:nvSpPr>
        <p:spPr bwMode="auto">
          <a:xfrm>
            <a:off x="644581" y="660272"/>
            <a:ext cx="593654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a:solidFill>
                  <a:schemeClr val="bg2">
                    <a:lumMod val="25000"/>
                  </a:schemeClr>
                </a:solidFill>
                <a:latin typeface="Tungsten Medium"/>
                <a:cs typeface="Tungsten Medium"/>
              </a:rPr>
              <a:t>PROCESS TO DESIGN A TRAINING MODULE</a:t>
            </a:r>
          </a:p>
        </p:txBody>
      </p:sp>
      <p:sp>
        <p:nvSpPr>
          <p:cNvPr id="10" name="Oval 9"/>
          <p:cNvSpPr>
            <a:spLocks noChangeAspect="1"/>
          </p:cNvSpPr>
          <p:nvPr/>
        </p:nvSpPr>
        <p:spPr bwMode="auto">
          <a:xfrm>
            <a:off x="1485946"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1</a:t>
            </a:r>
          </a:p>
        </p:txBody>
      </p:sp>
      <p:sp>
        <p:nvSpPr>
          <p:cNvPr id="11" name="Rectangle 10"/>
          <p:cNvSpPr>
            <a:spLocks noChangeArrowheads="1"/>
          </p:cNvSpPr>
          <p:nvPr/>
        </p:nvSpPr>
        <p:spPr bwMode="auto">
          <a:xfrm>
            <a:off x="629141" y="4614944"/>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ESTABLISH LEARNING OBJECTIVES</a:t>
            </a:r>
            <a:endParaRPr lang="en-US" altLang="en-US" sz="2000" dirty="0">
              <a:solidFill>
                <a:srgbClr val="56565A"/>
              </a:solidFill>
              <a:latin typeface="Gotham Light" pitchFamily="50" charset="0"/>
              <a:cs typeface="Gotham Light" pitchFamily="50" charset="0"/>
            </a:endParaRPr>
          </a:p>
        </p:txBody>
      </p:sp>
      <p:sp>
        <p:nvSpPr>
          <p:cNvPr id="12" name="Rectangle 11"/>
          <p:cNvSpPr>
            <a:spLocks noChangeArrowheads="1"/>
          </p:cNvSpPr>
          <p:nvPr/>
        </p:nvSpPr>
        <p:spPr bwMode="auto">
          <a:xfrm>
            <a:off x="3733290" y="4675682"/>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DESIGN LEARNING EXPERIENCE</a:t>
            </a:r>
            <a:endParaRPr lang="en-US" altLang="en-US" sz="2000" dirty="0">
              <a:solidFill>
                <a:srgbClr val="56565A"/>
              </a:solidFill>
              <a:latin typeface="Gotham Light" pitchFamily="50" charset="0"/>
              <a:cs typeface="Gotham Light" pitchFamily="50" charset="0"/>
            </a:endParaRPr>
          </a:p>
        </p:txBody>
      </p:sp>
      <p:sp>
        <p:nvSpPr>
          <p:cNvPr id="13" name="Oval 12"/>
          <p:cNvSpPr>
            <a:spLocks noChangeAspect="1"/>
          </p:cNvSpPr>
          <p:nvPr/>
        </p:nvSpPr>
        <p:spPr bwMode="auto">
          <a:xfrm>
            <a:off x="4590094"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2</a:t>
            </a:r>
          </a:p>
        </p:txBody>
      </p:sp>
      <p:sp>
        <p:nvSpPr>
          <p:cNvPr id="14" name="Rectangle 13"/>
          <p:cNvSpPr>
            <a:spLocks noChangeArrowheads="1"/>
          </p:cNvSpPr>
          <p:nvPr/>
        </p:nvSpPr>
        <p:spPr bwMode="auto">
          <a:xfrm>
            <a:off x="9797813" y="4671530"/>
            <a:ext cx="2763161" cy="40011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3B3838"/>
                </a:solidFill>
                <a:latin typeface="Gotham Bold" pitchFamily="50" charset="0"/>
                <a:cs typeface="Gotham Bold" pitchFamily="50" charset="0"/>
              </a:rPr>
              <a:t>PLAN A DEBRIEF</a:t>
            </a:r>
            <a:endParaRPr lang="en-US" altLang="en-US" sz="2000" dirty="0">
              <a:solidFill>
                <a:srgbClr val="3B3838"/>
              </a:solidFill>
              <a:latin typeface="Gotham Light" pitchFamily="50" charset="0"/>
              <a:cs typeface="Gotham Light" pitchFamily="50" charset="0"/>
            </a:endParaRPr>
          </a:p>
        </p:txBody>
      </p:sp>
      <p:sp>
        <p:nvSpPr>
          <p:cNvPr id="15" name="Oval 14"/>
          <p:cNvSpPr>
            <a:spLocks noChangeAspect="1"/>
          </p:cNvSpPr>
          <p:nvPr/>
        </p:nvSpPr>
        <p:spPr bwMode="auto">
          <a:xfrm>
            <a:off x="10798390" y="2866485"/>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4</a:t>
            </a:r>
          </a:p>
        </p:txBody>
      </p:sp>
      <p:sp>
        <p:nvSpPr>
          <p:cNvPr id="16" name="Rectangle 15"/>
          <p:cNvSpPr>
            <a:spLocks noChangeArrowheads="1"/>
          </p:cNvSpPr>
          <p:nvPr/>
        </p:nvSpPr>
        <p:spPr bwMode="auto">
          <a:xfrm>
            <a:off x="6693664" y="4675682"/>
            <a:ext cx="2763161" cy="70788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WRITE UP-FRONT MATERIAL</a:t>
            </a:r>
            <a:endParaRPr lang="en-US" altLang="en-US" sz="2000" dirty="0">
              <a:solidFill>
                <a:srgbClr val="56565A"/>
              </a:solidFill>
              <a:latin typeface="Gotham Light" pitchFamily="50" charset="0"/>
              <a:cs typeface="Gotham Light" pitchFamily="50" charset="0"/>
            </a:endParaRPr>
          </a:p>
        </p:txBody>
      </p:sp>
      <p:sp>
        <p:nvSpPr>
          <p:cNvPr id="20" name="Oval 19"/>
          <p:cNvSpPr>
            <a:spLocks noChangeAspect="1"/>
          </p:cNvSpPr>
          <p:nvPr/>
        </p:nvSpPr>
        <p:spPr bwMode="auto">
          <a:xfrm>
            <a:off x="7694242"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3</a:t>
            </a:r>
          </a:p>
        </p:txBody>
      </p:sp>
    </p:spTree>
    <p:extLst>
      <p:ext uri="{BB962C8B-B14F-4D97-AF65-F5344CB8AC3E}">
        <p14:creationId xmlns:p14="http://schemas.microsoft.com/office/powerpoint/2010/main" val="4256785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5179"/>
          <a:stretch/>
        </p:blipFill>
        <p:spPr>
          <a:xfrm>
            <a:off x="-48126" y="-112295"/>
            <a:ext cx="13218694" cy="9977370"/>
          </a:xfrm>
          <a:prstGeom prst="rect">
            <a:avLst/>
          </a:prstGeom>
        </p:spPr>
      </p:pic>
      <p:sp>
        <p:nvSpPr>
          <p:cNvPr id="11" name="Rectangle 10"/>
          <p:cNvSpPr/>
          <p:nvPr/>
        </p:nvSpPr>
        <p:spPr>
          <a:xfrm>
            <a:off x="-73473" y="-104139"/>
            <a:ext cx="13318357" cy="9973198"/>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sp>
        <p:nvSpPr>
          <p:cNvPr id="19" name="Rectangle 18"/>
          <p:cNvSpPr>
            <a:spLocks/>
          </p:cNvSpPr>
          <p:nvPr/>
        </p:nvSpPr>
        <p:spPr>
          <a:xfrm rot="10800000" flipV="1">
            <a:off x="1078115" y="5356535"/>
            <a:ext cx="6458162" cy="889946"/>
          </a:xfrm>
          <a:prstGeom prst="rect">
            <a:avLst/>
          </a:prstGeom>
          <a:solidFill>
            <a:srgbClr val="ED5340"/>
          </a:solidFill>
          <a:ln>
            <a:noFill/>
          </a:ln>
          <a:effectLst>
            <a:outerShdw blurRad="428625" sx="80000" sy="8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a:solidFill>
                  <a:srgbClr val="FFFFFF"/>
                </a:solidFill>
                <a:latin typeface="Tungsten Medium"/>
                <a:cs typeface="Tungsten Medium"/>
              </a:rPr>
              <a:t>DESIGNING EXPERIENTIAL ACTIVITES</a:t>
            </a:r>
          </a:p>
        </p:txBody>
      </p:sp>
      <p:sp>
        <p:nvSpPr>
          <p:cNvPr id="20" name="Rectangle 19"/>
          <p:cNvSpPr/>
          <p:nvPr/>
        </p:nvSpPr>
        <p:spPr>
          <a:xfrm>
            <a:off x="1078119" y="6340882"/>
            <a:ext cx="3414258"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a:solidFill>
                  <a:schemeClr val="bg2">
                    <a:lumMod val="25000"/>
                  </a:schemeClr>
                </a:solidFill>
                <a:latin typeface="Tungsten Medium"/>
                <a:cs typeface="Tungsten Medium"/>
              </a:rPr>
              <a:t>W/ CHELSEY WININGER</a:t>
            </a:r>
          </a:p>
        </p:txBody>
      </p:sp>
    </p:spTree>
    <p:extLst>
      <p:ext uri="{BB962C8B-B14F-4D97-AF65-F5344CB8AC3E}">
        <p14:creationId xmlns:p14="http://schemas.microsoft.com/office/powerpoint/2010/main" val="52356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5"/>
          <p:cNvSpPr>
            <a:spLocks noChangeAspect="1"/>
          </p:cNvSpPr>
          <p:nvPr/>
        </p:nvSpPr>
        <p:spPr bwMode="auto">
          <a:xfrm>
            <a:off x="1147009" y="219237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K</a:t>
            </a:r>
          </a:p>
        </p:txBody>
      </p:sp>
      <p:sp>
        <p:nvSpPr>
          <p:cNvPr id="3" name="Oval 36"/>
          <p:cNvSpPr>
            <a:spLocks noChangeAspect="1"/>
          </p:cNvSpPr>
          <p:nvPr/>
        </p:nvSpPr>
        <p:spPr bwMode="auto">
          <a:xfrm>
            <a:off x="1147009" y="4072933"/>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S</a:t>
            </a:r>
          </a:p>
        </p:txBody>
      </p:sp>
      <p:sp>
        <p:nvSpPr>
          <p:cNvPr id="4" name="Oval 37"/>
          <p:cNvSpPr>
            <a:spLocks noChangeAspect="1"/>
          </p:cNvSpPr>
          <p:nvPr/>
        </p:nvSpPr>
        <p:spPr bwMode="auto">
          <a:xfrm>
            <a:off x="1147009" y="5809516"/>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A</a:t>
            </a:r>
          </a:p>
        </p:txBody>
      </p:sp>
      <p:sp>
        <p:nvSpPr>
          <p:cNvPr id="5" name="Rectangle 4"/>
          <p:cNvSpPr>
            <a:spLocks noChangeArrowheads="1"/>
          </p:cNvSpPr>
          <p:nvPr/>
        </p:nvSpPr>
        <p:spPr bwMode="auto">
          <a:xfrm>
            <a:off x="827695" y="665985"/>
            <a:ext cx="418212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4000" dirty="0">
                <a:solidFill>
                  <a:schemeClr val="tx1"/>
                </a:solidFill>
                <a:latin typeface="Tungsten Medium"/>
                <a:cs typeface="Tungsten Medium"/>
              </a:rPr>
              <a:t>GOALS</a:t>
            </a:r>
            <a:r>
              <a:rPr lang="en-US" altLang="en-US" sz="4400" b="1" dirty="0">
                <a:solidFill>
                  <a:schemeClr val="tx1"/>
                </a:solidFill>
                <a:latin typeface="Tungsten Medium"/>
                <a:cs typeface="Tungsten Medium"/>
              </a:rPr>
              <a:t> </a:t>
            </a:r>
            <a:r>
              <a:rPr lang="en-US" altLang="en-US" sz="4000" dirty="0">
                <a:solidFill>
                  <a:schemeClr val="tx1"/>
                </a:solidFill>
                <a:latin typeface="Tungsten Medium"/>
                <a:ea typeface="Arial Unicode MS" panose="020B0604020202020204" pitchFamily="34" charset="-128"/>
                <a:cs typeface="Tungsten Medium"/>
              </a:rPr>
              <a:t>FOR TODAY</a:t>
            </a:r>
          </a:p>
        </p:txBody>
      </p:sp>
      <p:sp>
        <p:nvSpPr>
          <p:cNvPr id="7" name="TextBox 6"/>
          <p:cNvSpPr txBox="1"/>
          <p:nvPr/>
        </p:nvSpPr>
        <p:spPr>
          <a:xfrm>
            <a:off x="2261975" y="2112082"/>
            <a:ext cx="9818721" cy="954107"/>
          </a:xfrm>
          <a:prstGeom prst="rect">
            <a:avLst/>
          </a:prstGeom>
          <a:noFill/>
        </p:spPr>
        <p:txBody>
          <a:bodyPr wrap="square" rtlCol="0">
            <a:spAutoFit/>
          </a:bodyPr>
          <a:lstStyle/>
          <a:p>
            <a:r>
              <a:rPr lang="en-US" sz="2800" dirty="0">
                <a:solidFill>
                  <a:schemeClr val="bg2">
                    <a:lumMod val="25000"/>
                  </a:schemeClr>
                </a:solidFill>
                <a:latin typeface="Gotham Bold" pitchFamily="50" charset="0"/>
                <a:cs typeface="Gotham Bold" pitchFamily="50" charset="0"/>
              </a:rPr>
              <a:t>Learn</a:t>
            </a:r>
            <a:r>
              <a:rPr lang="en-US" sz="2800" dirty="0">
                <a:solidFill>
                  <a:schemeClr val="bg2">
                    <a:lumMod val="25000"/>
                  </a:schemeClr>
                </a:solidFill>
                <a:latin typeface="Gotham Light" pitchFamily="50" charset="0"/>
                <a:cs typeface="Gotham Light" pitchFamily="50" charset="0"/>
              </a:rPr>
              <a:t> </a:t>
            </a:r>
            <a:r>
              <a:rPr lang="en-US" sz="2800" dirty="0">
                <a:solidFill>
                  <a:schemeClr val="bg2">
                    <a:lumMod val="25000"/>
                  </a:schemeClr>
                </a:solidFill>
                <a:latin typeface="Gotham Book"/>
                <a:cs typeface="Gotham Book"/>
              </a:rPr>
              <a:t>how experiential activities help achieve learning objectives </a:t>
            </a:r>
          </a:p>
        </p:txBody>
      </p:sp>
      <p:sp>
        <p:nvSpPr>
          <p:cNvPr id="10" name="TextBox 9"/>
          <p:cNvSpPr txBox="1"/>
          <p:nvPr/>
        </p:nvSpPr>
        <p:spPr>
          <a:xfrm>
            <a:off x="2261975" y="4007307"/>
            <a:ext cx="10115389" cy="954107"/>
          </a:xfrm>
          <a:prstGeom prst="rect">
            <a:avLst/>
          </a:prstGeom>
          <a:noFill/>
        </p:spPr>
        <p:txBody>
          <a:bodyPr wrap="square" rtlCol="0">
            <a:spAutoFit/>
          </a:bodyPr>
          <a:lstStyle/>
          <a:p>
            <a:r>
              <a:rPr lang="en-US" sz="2800" dirty="0">
                <a:solidFill>
                  <a:schemeClr val="bg2">
                    <a:lumMod val="25000"/>
                  </a:schemeClr>
                </a:solidFill>
                <a:latin typeface="Gotham Bold" pitchFamily="50" charset="0"/>
                <a:cs typeface="Gotham Bold" pitchFamily="50" charset="0"/>
              </a:rPr>
              <a:t>Be able to </a:t>
            </a:r>
            <a:r>
              <a:rPr lang="en-US" sz="2800" dirty="0">
                <a:solidFill>
                  <a:schemeClr val="bg2">
                    <a:lumMod val="25000"/>
                  </a:schemeClr>
                </a:solidFill>
                <a:latin typeface="Gotham Book"/>
                <a:cs typeface="Gotham Book"/>
              </a:rPr>
              <a:t>design an experiential activity to teach new skills to learners </a:t>
            </a:r>
          </a:p>
        </p:txBody>
      </p:sp>
      <p:sp>
        <p:nvSpPr>
          <p:cNvPr id="11" name="TextBox 10"/>
          <p:cNvSpPr txBox="1"/>
          <p:nvPr/>
        </p:nvSpPr>
        <p:spPr>
          <a:xfrm>
            <a:off x="2261975" y="5713463"/>
            <a:ext cx="9818721" cy="954107"/>
          </a:xfrm>
          <a:prstGeom prst="rect">
            <a:avLst/>
          </a:prstGeom>
          <a:noFill/>
        </p:spPr>
        <p:txBody>
          <a:bodyPr wrap="square" rtlCol="0">
            <a:spAutoFit/>
          </a:bodyPr>
          <a:lstStyle/>
          <a:p>
            <a:r>
              <a:rPr lang="en-US" sz="2800" dirty="0">
                <a:solidFill>
                  <a:schemeClr val="bg2">
                    <a:lumMod val="25000"/>
                  </a:schemeClr>
                </a:solidFill>
                <a:latin typeface="Gotham Bold" pitchFamily="50" charset="0"/>
                <a:cs typeface="Gotham Bold" pitchFamily="50" charset="0"/>
              </a:rPr>
              <a:t>Feel confident </a:t>
            </a:r>
            <a:r>
              <a:rPr lang="en-US" sz="2800" dirty="0">
                <a:solidFill>
                  <a:schemeClr val="bg2">
                    <a:lumMod val="25000"/>
                  </a:schemeClr>
                </a:solidFill>
                <a:latin typeface="Gotham Book"/>
                <a:cs typeface="Gotham Book"/>
              </a:rPr>
              <a:t>designing an experiential activity first and leaving the up-front for later</a:t>
            </a:r>
          </a:p>
        </p:txBody>
      </p:sp>
      <p:cxnSp>
        <p:nvCxnSpPr>
          <p:cNvPr id="12" name="Straight Connector 11"/>
          <p:cNvCxnSpPr/>
          <p:nvPr/>
        </p:nvCxnSpPr>
        <p:spPr>
          <a:xfrm>
            <a:off x="866819" y="151179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04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448193" y="1569113"/>
            <a:ext cx="0" cy="59870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01197" y="1605343"/>
            <a:ext cx="6528498" cy="6001642"/>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ld"/>
                <a:cs typeface="Gotham Bold"/>
              </a:rPr>
              <a:t>Advantages of Experiential Learning</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Designing an Experiential Activity</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Practice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Types of Experiential Activities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2069748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8330" y="3361986"/>
            <a:ext cx="7530690"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lumMod val="75000"/>
                  </a:schemeClr>
                </a:solidFill>
                <a:latin typeface="Tungsten Medium"/>
                <a:cs typeface="Tungsten Medium"/>
              </a:rPr>
              <a:t>Did you take a driving test to get your license? </a:t>
            </a:r>
          </a:p>
        </p:txBody>
      </p:sp>
      <p:grpSp>
        <p:nvGrpSpPr>
          <p:cNvPr id="6" name="Group 5"/>
          <p:cNvGrpSpPr/>
          <p:nvPr/>
        </p:nvGrpSpPr>
        <p:grpSpPr>
          <a:xfrm>
            <a:off x="1364507" y="2477107"/>
            <a:ext cx="2791991" cy="2812983"/>
            <a:chOff x="1238552" y="650765"/>
            <a:chExt cx="3327298" cy="3253824"/>
          </a:xfrm>
        </p:grpSpPr>
        <p:sp>
          <p:nvSpPr>
            <p:cNvPr id="4" name="Oval 3"/>
            <p:cNvSpPr/>
            <p:nvPr/>
          </p:nvSpPr>
          <p:spPr>
            <a:xfrm>
              <a:off x="1238552" y="650765"/>
              <a:ext cx="3327298" cy="3253824"/>
            </a:xfrm>
            <a:prstGeom prst="ellipse">
              <a:avLst/>
            </a:prstGeom>
            <a:solidFill>
              <a:srgbClr val="53575D"/>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5" name="Picture 4" descr="noun_72.png"/>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94279" y="1406492"/>
              <a:ext cx="1815844" cy="1815844"/>
            </a:xfrm>
            <a:prstGeom prst="rect">
              <a:avLst/>
            </a:prstGeom>
          </p:spPr>
        </p:pic>
      </p:grpSp>
      <p:cxnSp>
        <p:nvCxnSpPr>
          <p:cNvPr id="12" name="Straight Connector 11"/>
          <p:cNvCxnSpPr/>
          <p:nvPr/>
        </p:nvCxnSpPr>
        <p:spPr>
          <a:xfrm>
            <a:off x="5947488" y="4462465"/>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307857" y="4840784"/>
            <a:ext cx="3530775" cy="999297"/>
            <a:chOff x="6454049" y="5096619"/>
            <a:chExt cx="3530775" cy="999297"/>
          </a:xfrm>
        </p:grpSpPr>
        <p:sp>
          <p:nvSpPr>
            <p:cNvPr id="8" name="TextBox 7"/>
            <p:cNvSpPr txBox="1"/>
            <p:nvPr/>
          </p:nvSpPr>
          <p:spPr>
            <a:xfrm>
              <a:off x="6586558" y="5312089"/>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#1</a:t>
              </a:r>
            </a:p>
          </p:txBody>
        </p:sp>
        <p:pic>
          <p:nvPicPr>
            <p:cNvPr id="11" name="Picture 10"/>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454049" y="5096619"/>
              <a:ext cx="1031349" cy="986657"/>
            </a:xfrm>
            <a:prstGeom prst="rect">
              <a:avLst/>
            </a:prstGeom>
          </p:spPr>
        </p:pic>
        <p:sp>
          <p:nvSpPr>
            <p:cNvPr id="15" name="TextBox 14"/>
            <p:cNvSpPr txBox="1"/>
            <p:nvPr/>
          </p:nvSpPr>
          <p:spPr>
            <a:xfrm>
              <a:off x="7164323" y="5330811"/>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YES</a:t>
              </a:r>
            </a:p>
          </p:txBody>
        </p:sp>
        <p:pic>
          <p:nvPicPr>
            <p:cNvPr id="18" name="Picture 17"/>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8532749" y="5109259"/>
              <a:ext cx="1031349" cy="986657"/>
            </a:xfrm>
            <a:prstGeom prst="rect">
              <a:avLst/>
            </a:prstGeom>
          </p:spPr>
        </p:pic>
        <p:sp>
          <p:nvSpPr>
            <p:cNvPr id="19" name="TextBox 18"/>
            <p:cNvSpPr txBox="1"/>
            <p:nvPr/>
          </p:nvSpPr>
          <p:spPr>
            <a:xfrm>
              <a:off x="9206475" y="5343451"/>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NO</a:t>
              </a:r>
            </a:p>
          </p:txBody>
        </p:sp>
        <p:sp>
          <p:nvSpPr>
            <p:cNvPr id="17" name="TextBox 16"/>
            <p:cNvSpPr txBox="1"/>
            <p:nvPr/>
          </p:nvSpPr>
          <p:spPr>
            <a:xfrm>
              <a:off x="8665258" y="5324729"/>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#2</a:t>
              </a:r>
            </a:p>
          </p:txBody>
        </p:sp>
      </p:grpSp>
    </p:spTree>
    <p:extLst>
      <p:ext uri="{BB962C8B-B14F-4D97-AF65-F5344CB8AC3E}">
        <p14:creationId xmlns:p14="http://schemas.microsoft.com/office/powerpoint/2010/main" val="160462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8330" y="3361986"/>
            <a:ext cx="7530690"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lumMod val="75000"/>
                  </a:schemeClr>
                </a:solidFill>
                <a:latin typeface="Tungsten Medium"/>
                <a:cs typeface="Tungsten Medium"/>
              </a:rPr>
              <a:t>How did you prepare for your driving test?</a:t>
            </a:r>
          </a:p>
        </p:txBody>
      </p:sp>
      <p:grpSp>
        <p:nvGrpSpPr>
          <p:cNvPr id="6" name="Group 5"/>
          <p:cNvGrpSpPr/>
          <p:nvPr/>
        </p:nvGrpSpPr>
        <p:grpSpPr>
          <a:xfrm>
            <a:off x="1364507" y="2477107"/>
            <a:ext cx="2791991" cy="2812983"/>
            <a:chOff x="1238552" y="650765"/>
            <a:chExt cx="3327298" cy="3253824"/>
          </a:xfrm>
        </p:grpSpPr>
        <p:sp>
          <p:nvSpPr>
            <p:cNvPr id="4" name="Oval 3"/>
            <p:cNvSpPr/>
            <p:nvPr/>
          </p:nvSpPr>
          <p:spPr>
            <a:xfrm>
              <a:off x="1238552" y="650765"/>
              <a:ext cx="3327298" cy="3253824"/>
            </a:xfrm>
            <a:prstGeom prst="ellipse">
              <a:avLst/>
            </a:prstGeom>
            <a:solidFill>
              <a:srgbClr val="53575D"/>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5" name="Picture 4" descr="noun_72.png"/>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94279" y="1406492"/>
              <a:ext cx="1815844" cy="1815844"/>
            </a:xfrm>
            <a:prstGeom prst="rect">
              <a:avLst/>
            </a:prstGeom>
          </p:spPr>
        </p:pic>
      </p:grpSp>
      <p:cxnSp>
        <p:nvCxnSpPr>
          <p:cNvPr id="12" name="Straight Connector 11"/>
          <p:cNvCxnSpPr/>
          <p:nvPr/>
        </p:nvCxnSpPr>
        <p:spPr>
          <a:xfrm>
            <a:off x="5947488" y="4462465"/>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92673" y="4900927"/>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#1</a:t>
            </a:r>
          </a:p>
        </p:txBody>
      </p:sp>
      <p:pic>
        <p:nvPicPr>
          <p:cNvPr id="11" name="Picture 10"/>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5860164" y="4685457"/>
            <a:ext cx="1031349" cy="986657"/>
          </a:xfrm>
          <a:prstGeom prst="rect">
            <a:avLst/>
          </a:prstGeom>
        </p:spPr>
      </p:pic>
      <p:sp>
        <p:nvSpPr>
          <p:cNvPr id="15" name="TextBox 14"/>
          <p:cNvSpPr txBox="1"/>
          <p:nvPr/>
        </p:nvSpPr>
        <p:spPr>
          <a:xfrm>
            <a:off x="6706259" y="4919649"/>
            <a:ext cx="3417087" cy="584776"/>
          </a:xfrm>
          <a:prstGeom prst="rect">
            <a:avLst/>
          </a:prstGeom>
          <a:noFill/>
        </p:spPr>
        <p:txBody>
          <a:bodyPr wrap="square" rtlCol="0">
            <a:spAutoFit/>
          </a:bodyPr>
          <a:lstStyle/>
          <a:p>
            <a:r>
              <a:rPr lang="en-US" sz="3200" dirty="0">
                <a:solidFill>
                  <a:srgbClr val="ED5340"/>
                </a:solidFill>
                <a:latin typeface="Tungsten Medium"/>
                <a:cs typeface="Tungsten Medium"/>
              </a:rPr>
              <a:t>Read a driving manual only</a:t>
            </a:r>
          </a:p>
        </p:txBody>
      </p:sp>
      <p:pic>
        <p:nvPicPr>
          <p:cNvPr id="18" name="Picture 17"/>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5855721" y="5821931"/>
            <a:ext cx="1031349" cy="986657"/>
          </a:xfrm>
          <a:prstGeom prst="rect">
            <a:avLst/>
          </a:prstGeom>
        </p:spPr>
      </p:pic>
      <p:sp>
        <p:nvSpPr>
          <p:cNvPr id="19" name="TextBox 18"/>
          <p:cNvSpPr txBox="1"/>
          <p:nvPr/>
        </p:nvSpPr>
        <p:spPr>
          <a:xfrm>
            <a:off x="6706259" y="6056123"/>
            <a:ext cx="4604845" cy="584776"/>
          </a:xfrm>
          <a:prstGeom prst="rect">
            <a:avLst/>
          </a:prstGeom>
          <a:noFill/>
        </p:spPr>
        <p:txBody>
          <a:bodyPr wrap="square" rtlCol="0">
            <a:spAutoFit/>
          </a:bodyPr>
          <a:lstStyle/>
          <a:p>
            <a:r>
              <a:rPr lang="en-US" sz="3200" dirty="0">
                <a:solidFill>
                  <a:srgbClr val="ED5340"/>
                </a:solidFill>
                <a:latin typeface="Tungsten Medium"/>
                <a:cs typeface="Tungsten Medium"/>
              </a:rPr>
              <a:t>Read a manual and practiced driving</a:t>
            </a:r>
          </a:p>
        </p:txBody>
      </p:sp>
      <p:sp>
        <p:nvSpPr>
          <p:cNvPr id="17" name="TextBox 16"/>
          <p:cNvSpPr txBox="1"/>
          <p:nvPr/>
        </p:nvSpPr>
        <p:spPr>
          <a:xfrm>
            <a:off x="5988230" y="6037401"/>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#2</a:t>
            </a:r>
          </a:p>
        </p:txBody>
      </p:sp>
      <p:pic>
        <p:nvPicPr>
          <p:cNvPr id="14" name="Picture 13"/>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5871072" y="6951974"/>
            <a:ext cx="1031349" cy="986657"/>
          </a:xfrm>
          <a:prstGeom prst="rect">
            <a:avLst/>
          </a:prstGeom>
        </p:spPr>
      </p:pic>
      <p:sp>
        <p:nvSpPr>
          <p:cNvPr id="16" name="TextBox 15"/>
          <p:cNvSpPr txBox="1"/>
          <p:nvPr/>
        </p:nvSpPr>
        <p:spPr>
          <a:xfrm>
            <a:off x="6721610" y="7186166"/>
            <a:ext cx="4604845" cy="584776"/>
          </a:xfrm>
          <a:prstGeom prst="rect">
            <a:avLst/>
          </a:prstGeom>
          <a:noFill/>
        </p:spPr>
        <p:txBody>
          <a:bodyPr wrap="square" rtlCol="0">
            <a:spAutoFit/>
          </a:bodyPr>
          <a:lstStyle/>
          <a:p>
            <a:r>
              <a:rPr lang="en-US" sz="3200" dirty="0">
                <a:solidFill>
                  <a:srgbClr val="ED5340"/>
                </a:solidFill>
                <a:latin typeface="Tungsten Medium"/>
                <a:cs typeface="Tungsten Medium"/>
              </a:rPr>
              <a:t>Other</a:t>
            </a:r>
          </a:p>
        </p:txBody>
      </p:sp>
      <p:sp>
        <p:nvSpPr>
          <p:cNvPr id="21" name="TextBox 20"/>
          <p:cNvSpPr txBox="1"/>
          <p:nvPr/>
        </p:nvSpPr>
        <p:spPr>
          <a:xfrm>
            <a:off x="6003581" y="7167444"/>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#3</a:t>
            </a:r>
          </a:p>
        </p:txBody>
      </p:sp>
    </p:spTree>
    <p:extLst>
      <p:ext uri="{BB962C8B-B14F-4D97-AF65-F5344CB8AC3E}">
        <p14:creationId xmlns:p14="http://schemas.microsoft.com/office/powerpoint/2010/main" val="1325581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566"/>
          <a:stretch/>
        </p:blipFill>
        <p:spPr>
          <a:xfrm>
            <a:off x="-141112" y="-106321"/>
            <a:ext cx="13380030" cy="9970557"/>
          </a:xfrm>
          <a:prstGeom prst="rect">
            <a:avLst/>
          </a:prstGeom>
        </p:spPr>
      </p:pic>
    </p:spTree>
    <p:extLst>
      <p:ext uri="{BB962C8B-B14F-4D97-AF65-F5344CB8AC3E}">
        <p14:creationId xmlns:p14="http://schemas.microsoft.com/office/powerpoint/2010/main" val="271399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98219" y="701446"/>
            <a:ext cx="2754643"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6600" dirty="0">
                <a:solidFill>
                  <a:schemeClr val="tx1"/>
                </a:solidFill>
                <a:latin typeface="Tungsten Medium"/>
                <a:ea typeface="Arial Unicode MS" panose="020B0604020202020204" pitchFamily="34" charset="-128"/>
                <a:cs typeface="Tungsten Medium"/>
              </a:rPr>
              <a:t>LOGISTICS</a:t>
            </a:r>
            <a:endParaRPr lang="en-US" altLang="en-US" sz="5400" dirty="0">
              <a:solidFill>
                <a:schemeClr val="tx1"/>
              </a:solidFill>
              <a:latin typeface="Tungsten Medium"/>
              <a:ea typeface="Arial Unicode MS" panose="020B0604020202020204" pitchFamily="34" charset="-128"/>
              <a:cs typeface="Tungsten Medium"/>
            </a:endParaRPr>
          </a:p>
        </p:txBody>
      </p:sp>
      <p:sp>
        <p:nvSpPr>
          <p:cNvPr id="11" name="TextBox 10"/>
          <p:cNvSpPr txBox="1"/>
          <p:nvPr/>
        </p:nvSpPr>
        <p:spPr>
          <a:xfrm>
            <a:off x="6325008" y="1202712"/>
            <a:ext cx="5873274" cy="523220"/>
          </a:xfrm>
          <a:prstGeom prst="rect">
            <a:avLst/>
          </a:prstGeom>
          <a:noFill/>
        </p:spPr>
        <p:txBody>
          <a:bodyPr wrap="square" rtlCol="0">
            <a:spAutoFit/>
          </a:bodyPr>
          <a:lstStyle/>
          <a:p>
            <a:r>
              <a:rPr lang="en-US" sz="2800" dirty="0">
                <a:solidFill>
                  <a:schemeClr val="bg2">
                    <a:lumMod val="25000"/>
                  </a:schemeClr>
                </a:solidFill>
                <a:latin typeface="Gotham Book"/>
                <a:cs typeface="Gotham Book"/>
              </a:rPr>
              <a:t>We will meet for 75 minutes</a:t>
            </a:r>
          </a:p>
        </p:txBody>
      </p:sp>
      <p:cxnSp>
        <p:nvCxnSpPr>
          <p:cNvPr id="14" name="Straight Connector 13"/>
          <p:cNvCxnSpPr/>
          <p:nvPr/>
        </p:nvCxnSpPr>
        <p:spPr>
          <a:xfrm flipH="1" flipV="1">
            <a:off x="3958825" y="701446"/>
            <a:ext cx="0" cy="7720659"/>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duotone>
              <a:schemeClr val="bg2">
                <a:shade val="45000"/>
                <a:satMod val="135000"/>
              </a:schemeClr>
              <a:prstClr val="white"/>
            </a:duotone>
            <a:lum bright="-28000"/>
            <a:extLst>
              <a:ext uri="{28A0092B-C50C-407E-A947-70E740481C1C}">
                <a14:useLocalDpi xmlns:a14="http://schemas.microsoft.com/office/drawing/2010/main" val="0"/>
              </a:ext>
            </a:extLst>
          </a:blip>
          <a:srcRect b="18415"/>
          <a:stretch/>
        </p:blipFill>
        <p:spPr>
          <a:xfrm>
            <a:off x="4427896" y="4744834"/>
            <a:ext cx="1399200" cy="1331784"/>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29" y="2594860"/>
            <a:ext cx="1348553" cy="1396284"/>
          </a:xfrm>
          <a:prstGeom prst="rect">
            <a:avLst/>
          </a:prstGeom>
          <a:noFill/>
        </p:spPr>
      </p:pic>
      <p:pic>
        <p:nvPicPr>
          <p:cNvPr id="6" name="Picture 5"/>
          <p:cNvPicPr>
            <a:picLocks noChangeAspect="1"/>
          </p:cNvPicPr>
          <p:nvPr/>
        </p:nvPicPr>
        <p:blipFill rotWithShape="1">
          <a:blip r:embed="rId6"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7" y="2969120"/>
            <a:ext cx="5873274" cy="523220"/>
          </a:xfrm>
          <a:prstGeom prst="rect">
            <a:avLst/>
          </a:prstGeom>
          <a:noFill/>
        </p:spPr>
        <p:txBody>
          <a:bodyPr wrap="square" rtlCol="0">
            <a:spAutoFit/>
          </a:bodyPr>
          <a:lstStyle/>
          <a:p>
            <a:r>
              <a:rPr lang="en-US" sz="2800" dirty="0">
                <a:solidFill>
                  <a:schemeClr val="bg2">
                    <a:lumMod val="25000"/>
                  </a:schemeClr>
                </a:solidFill>
                <a:latin typeface="Gotham Book"/>
                <a:cs typeface="Gotham Book"/>
              </a:rPr>
              <a:t>This is an </a:t>
            </a:r>
            <a:r>
              <a:rPr lang="en-US" sz="2800" dirty="0">
                <a:solidFill>
                  <a:schemeClr val="bg2">
                    <a:lumMod val="25000"/>
                  </a:schemeClr>
                </a:solidFill>
                <a:latin typeface="Gotham Bold" pitchFamily="50" charset="0"/>
                <a:cs typeface="Gotham Bold" pitchFamily="50" charset="0"/>
              </a:rPr>
              <a:t>interactive training</a:t>
            </a:r>
            <a:r>
              <a:rPr lang="en-US" sz="2800" dirty="0">
                <a:solidFill>
                  <a:schemeClr val="bg2">
                    <a:lumMod val="25000"/>
                  </a:schemeClr>
                </a:solidFill>
                <a:latin typeface="Gotham Light" pitchFamily="50" charset="0"/>
                <a:cs typeface="Gotham Light" pitchFamily="50" charset="0"/>
              </a:rPr>
              <a:t>. </a:t>
            </a:r>
            <a:endParaRPr lang="en-US" sz="2800" dirty="0">
              <a:solidFill>
                <a:schemeClr val="bg2">
                  <a:lumMod val="25000"/>
                </a:schemeClr>
              </a:solidFill>
              <a:latin typeface="Gotham Book"/>
              <a:cs typeface="Gotham Book"/>
            </a:endParaRPr>
          </a:p>
        </p:txBody>
      </p:sp>
      <p:sp>
        <p:nvSpPr>
          <p:cNvPr id="16" name="TextBox 15">
            <a:hlinkClick r:id="rId7"/>
          </p:cNvPr>
          <p:cNvSpPr txBox="1"/>
          <p:nvPr/>
        </p:nvSpPr>
        <p:spPr>
          <a:xfrm>
            <a:off x="6301541" y="4757371"/>
            <a:ext cx="5873274" cy="1508105"/>
          </a:xfrm>
          <a:prstGeom prst="rect">
            <a:avLst/>
          </a:prstGeom>
          <a:noFill/>
        </p:spPr>
        <p:txBody>
          <a:bodyPr wrap="square" rtlCol="0">
            <a:spAutoFit/>
          </a:bodyPr>
          <a:lstStyle/>
          <a:p>
            <a:r>
              <a:rPr lang="en-US" sz="2800" dirty="0">
                <a:solidFill>
                  <a:schemeClr val="bg2">
                    <a:lumMod val="25000"/>
                  </a:schemeClr>
                </a:solidFill>
                <a:latin typeface="Gotham Book"/>
                <a:cs typeface="Gotham Book"/>
              </a:rPr>
              <a:t>A recording of this video and call will be available on the </a:t>
            </a:r>
            <a:r>
              <a:rPr lang="en-US" sz="3600" dirty="0">
                <a:solidFill>
                  <a:srgbClr val="ED5340"/>
                </a:solidFill>
                <a:latin typeface="Tungsten Medium"/>
                <a:cs typeface="Tungsten Medium"/>
              </a:rPr>
              <a:t>Bookshelf</a:t>
            </a:r>
          </a:p>
        </p:txBody>
      </p:sp>
      <p:sp>
        <p:nvSpPr>
          <p:cNvPr id="17" name="TextBox 16"/>
          <p:cNvSpPr txBox="1"/>
          <p:nvPr/>
        </p:nvSpPr>
        <p:spPr>
          <a:xfrm>
            <a:off x="6309561" y="6821352"/>
            <a:ext cx="5873274" cy="523220"/>
          </a:xfrm>
          <a:prstGeom prst="rect">
            <a:avLst/>
          </a:prstGeom>
          <a:noFill/>
        </p:spPr>
        <p:txBody>
          <a:bodyPr wrap="square" rtlCol="0">
            <a:spAutoFit/>
          </a:bodyPr>
          <a:lstStyle/>
          <a:p>
            <a:r>
              <a:rPr lang="en-US" sz="2800" dirty="0">
                <a:solidFill>
                  <a:schemeClr val="bg2">
                    <a:lumMod val="25000"/>
                  </a:schemeClr>
                </a:solidFill>
                <a:latin typeface="Gotham Book"/>
                <a:cs typeface="Gotham Book"/>
              </a:rPr>
              <a:t>It’s cool if you Tweet -- </a:t>
            </a:r>
          </a:p>
        </p:txBody>
      </p:sp>
      <p:grpSp>
        <p:nvGrpSpPr>
          <p:cNvPr id="21" name="Group 20"/>
          <p:cNvGrpSpPr/>
          <p:nvPr/>
        </p:nvGrpSpPr>
        <p:grpSpPr>
          <a:xfrm>
            <a:off x="4171727" y="6540795"/>
            <a:ext cx="1870913" cy="1789840"/>
            <a:chOff x="4209044" y="6900250"/>
            <a:chExt cx="1870913" cy="1789840"/>
          </a:xfrm>
        </p:grpSpPr>
        <p:pic>
          <p:nvPicPr>
            <p:cNvPr id="9" name="Picture 8"/>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4209044" y="6900250"/>
              <a:ext cx="1870913" cy="1789840"/>
            </a:xfrm>
            <a:prstGeom prst="rect">
              <a:avLst/>
            </a:prstGeom>
          </p:spPr>
        </p:pic>
        <p:pic>
          <p:nvPicPr>
            <p:cNvPr id="18" name="Picture 17"/>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05793" y="7589892"/>
              <a:ext cx="511371" cy="511371"/>
            </a:xfrm>
            <a:prstGeom prst="rect">
              <a:avLst/>
            </a:prstGeom>
            <a:ln>
              <a:noFill/>
            </a:ln>
          </p:spPr>
        </p:pic>
      </p:grpSp>
      <p:sp>
        <p:nvSpPr>
          <p:cNvPr id="19" name="Rectangle 18"/>
          <p:cNvSpPr/>
          <p:nvPr/>
        </p:nvSpPr>
        <p:spPr>
          <a:xfrm>
            <a:off x="6319308" y="7268385"/>
            <a:ext cx="2202745" cy="461665"/>
          </a:xfrm>
          <a:prstGeom prst="rect">
            <a:avLst/>
          </a:prstGeom>
        </p:spPr>
        <p:txBody>
          <a:bodyPr wrap="square">
            <a:spAutoFit/>
          </a:bodyPr>
          <a:lstStyle/>
          <a:p>
            <a:r>
              <a:rPr lang="en-US" sz="2400" dirty="0">
                <a:solidFill>
                  <a:schemeClr val="tx1">
                    <a:lumMod val="75000"/>
                  </a:schemeClr>
                </a:solidFill>
                <a:latin typeface="+mj-lt"/>
                <a:cs typeface="Gotham Bold" pitchFamily="50" charset="0"/>
              </a:rPr>
              <a:t>#</a:t>
            </a:r>
            <a:r>
              <a:rPr lang="en-US" sz="2400" dirty="0">
                <a:solidFill>
                  <a:schemeClr val="tx1">
                    <a:lumMod val="75000"/>
                  </a:schemeClr>
                </a:solidFill>
                <a:latin typeface="Gotham Bold" pitchFamily="50" charset="0"/>
                <a:cs typeface="Gotham Bold" pitchFamily="50" charset="0"/>
              </a:rPr>
              <a:t>OFA</a:t>
            </a:r>
            <a:r>
              <a:rPr lang="en-US" sz="2400" dirty="0">
                <a:solidFill>
                  <a:schemeClr val="tx1">
                    <a:lumMod val="75000"/>
                  </a:schemeClr>
                </a:solidFill>
                <a:latin typeface="Gotham Book"/>
                <a:cs typeface="Gotham Book"/>
              </a:rPr>
              <a:t>Fellows</a:t>
            </a:r>
            <a:endParaRPr lang="en-US" sz="3600" dirty="0">
              <a:solidFill>
                <a:schemeClr val="tx1">
                  <a:lumMod val="75000"/>
                </a:schemeClr>
              </a:solidFill>
              <a:latin typeface="Gotham Book"/>
              <a:cs typeface="Gotham Book"/>
            </a:endParaRPr>
          </a:p>
        </p:txBody>
      </p:sp>
    </p:spTree>
    <p:extLst>
      <p:ext uri="{BB962C8B-B14F-4D97-AF65-F5344CB8AC3E}">
        <p14:creationId xmlns:p14="http://schemas.microsoft.com/office/powerpoint/2010/main" val="1783193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1792434" y="3473848"/>
            <a:ext cx="9466273" cy="2532142"/>
            <a:chOff x="136765" y="2303579"/>
            <a:chExt cx="9067801" cy="2425555"/>
          </a:xfrm>
        </p:grpSpPr>
        <p:sp>
          <p:nvSpPr>
            <p:cNvPr id="9" name="Rectangle 8"/>
            <p:cNvSpPr/>
            <p:nvPr/>
          </p:nvSpPr>
          <p:spPr>
            <a:xfrm>
              <a:off x="136765" y="2303579"/>
              <a:ext cx="1830388" cy="1668463"/>
            </a:xfrm>
            <a:prstGeom prst="rect">
              <a:avLst/>
            </a:prstGeom>
            <a:solidFill>
              <a:srgbClr val="7671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9BBB59"/>
                </a:solidFill>
                <a:latin typeface="Gotham Bold" pitchFamily="50" charset="0"/>
                <a:cs typeface="Gotham Bold" pitchFamily="50" charset="0"/>
                <a:sym typeface="Gill Sans" charset="0"/>
              </a:endParaRPr>
            </a:p>
          </p:txBody>
        </p:sp>
        <p:sp>
          <p:nvSpPr>
            <p:cNvPr id="12" name="Rectangle 11"/>
            <p:cNvSpPr/>
            <p:nvPr/>
          </p:nvSpPr>
          <p:spPr>
            <a:xfrm>
              <a:off x="2141779" y="2303579"/>
              <a:ext cx="5057775" cy="1668463"/>
            </a:xfrm>
            <a:prstGeom prst="rect">
              <a:avLst/>
            </a:prstGeom>
            <a:solidFill>
              <a:srgbClr val="ED53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Gotham Bold" pitchFamily="50" charset="0"/>
                <a:cs typeface="Gotham Bold" pitchFamily="50" charset="0"/>
                <a:sym typeface="Gill Sans" charset="0"/>
              </a:endParaRPr>
            </a:p>
          </p:txBody>
        </p:sp>
        <p:sp>
          <p:nvSpPr>
            <p:cNvPr id="13" name="Rectangle 12"/>
            <p:cNvSpPr/>
            <p:nvPr/>
          </p:nvSpPr>
          <p:spPr>
            <a:xfrm>
              <a:off x="7374179" y="2303579"/>
              <a:ext cx="1824037" cy="1668463"/>
            </a:xfrm>
            <a:prstGeom prst="rect">
              <a:avLst/>
            </a:prstGeom>
            <a:solidFill>
              <a:srgbClr val="7671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Gotham Bold" pitchFamily="50" charset="0"/>
                <a:cs typeface="Gotham Bold" pitchFamily="50" charset="0"/>
                <a:sym typeface="Gill Sans" charset="0"/>
              </a:endParaRPr>
            </a:p>
          </p:txBody>
        </p:sp>
        <p:sp>
          <p:nvSpPr>
            <p:cNvPr id="14" name="TextBox 13"/>
            <p:cNvSpPr txBox="1">
              <a:spLocks noChangeArrowheads="1"/>
            </p:cNvSpPr>
            <p:nvPr/>
          </p:nvSpPr>
          <p:spPr bwMode="auto">
            <a:xfrm>
              <a:off x="136765" y="2756979"/>
              <a:ext cx="1830388" cy="972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chemeClr val="bg1"/>
                  </a:solidFill>
                  <a:latin typeface="Gotham Bold" pitchFamily="50" charset="0"/>
                  <a:cs typeface="Gotham Bold" pitchFamily="50" charset="0"/>
                </a:rPr>
                <a:t>20% </a:t>
              </a:r>
            </a:p>
            <a:p>
              <a:pPr algn="ctr"/>
              <a:r>
                <a:rPr lang="en-US" altLang="en-US" sz="2000" dirty="0">
                  <a:solidFill>
                    <a:schemeClr val="bg1"/>
                  </a:solidFill>
                  <a:latin typeface="Gotham Bold" pitchFamily="50" charset="0"/>
                  <a:cs typeface="Gotham Bold" pitchFamily="50" charset="0"/>
                </a:rPr>
                <a:t>Up-Front Content</a:t>
              </a:r>
            </a:p>
          </p:txBody>
        </p:sp>
        <p:sp>
          <p:nvSpPr>
            <p:cNvPr id="15" name="TextBox 14"/>
            <p:cNvSpPr txBox="1">
              <a:spLocks noChangeArrowheads="1"/>
            </p:cNvSpPr>
            <p:nvPr/>
          </p:nvSpPr>
          <p:spPr bwMode="auto">
            <a:xfrm>
              <a:off x="3422446" y="2839555"/>
              <a:ext cx="2790824" cy="67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2000" dirty="0">
                  <a:solidFill>
                    <a:schemeClr val="bg1"/>
                  </a:solidFill>
                  <a:latin typeface="Gotham Bold" pitchFamily="50" charset="0"/>
                  <a:cs typeface="Gotham Bold" pitchFamily="50" charset="0"/>
                </a:rPr>
                <a:t>60% </a:t>
              </a:r>
            </a:p>
            <a:p>
              <a:pPr algn="ctr" eaLnBrk="1" hangingPunct="1"/>
              <a:r>
                <a:rPr lang="en-US" altLang="en-US" sz="2000" dirty="0">
                  <a:solidFill>
                    <a:schemeClr val="bg1"/>
                  </a:solidFill>
                  <a:latin typeface="Gotham Bold" pitchFamily="50" charset="0"/>
                  <a:cs typeface="Gotham Bold" pitchFamily="50" charset="0"/>
                </a:rPr>
                <a:t>Experience</a:t>
              </a:r>
            </a:p>
          </p:txBody>
        </p:sp>
        <p:sp>
          <p:nvSpPr>
            <p:cNvPr id="16" name="TextBox 15"/>
            <p:cNvSpPr txBox="1">
              <a:spLocks noChangeArrowheads="1"/>
            </p:cNvSpPr>
            <p:nvPr/>
          </p:nvSpPr>
          <p:spPr bwMode="auto">
            <a:xfrm>
              <a:off x="7374179" y="2798766"/>
              <a:ext cx="1830387" cy="67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2000" dirty="0">
                  <a:solidFill>
                    <a:schemeClr val="bg1"/>
                  </a:solidFill>
                  <a:latin typeface="Gotham Bold" pitchFamily="50" charset="0"/>
                  <a:cs typeface="Gotham Bold" pitchFamily="50" charset="0"/>
                </a:rPr>
                <a:t>20% </a:t>
              </a:r>
            </a:p>
            <a:p>
              <a:pPr algn="ctr" eaLnBrk="1" hangingPunct="1"/>
              <a:r>
                <a:rPr lang="en-US" altLang="en-US" sz="2000" dirty="0">
                  <a:solidFill>
                    <a:schemeClr val="bg1"/>
                  </a:solidFill>
                  <a:latin typeface="Gotham Bold" pitchFamily="50" charset="0"/>
                  <a:cs typeface="Gotham Bold" pitchFamily="50" charset="0"/>
                </a:rPr>
                <a:t>Debrief</a:t>
              </a:r>
            </a:p>
          </p:txBody>
        </p:sp>
        <p:sp>
          <p:nvSpPr>
            <p:cNvPr id="17" name="TextBox 16"/>
            <p:cNvSpPr txBox="1">
              <a:spLocks noChangeArrowheads="1"/>
            </p:cNvSpPr>
            <p:nvPr/>
          </p:nvSpPr>
          <p:spPr bwMode="auto">
            <a:xfrm>
              <a:off x="2288970" y="4286902"/>
              <a:ext cx="5057774" cy="442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2400" dirty="0">
                  <a:solidFill>
                    <a:srgbClr val="ED5340"/>
                  </a:solidFill>
                  <a:latin typeface="Gotham Bold" pitchFamily="50" charset="0"/>
                  <a:cs typeface="Gotham Bold" pitchFamily="50" charset="0"/>
                </a:rPr>
                <a:t>LEARNING HAPPENS HERE</a:t>
              </a:r>
            </a:p>
          </p:txBody>
        </p:sp>
      </p:grpSp>
      <p:sp>
        <p:nvSpPr>
          <p:cNvPr id="18" name="Rectangle 17"/>
          <p:cNvSpPr>
            <a:spLocks noChangeArrowheads="1"/>
          </p:cNvSpPr>
          <p:nvPr/>
        </p:nvSpPr>
        <p:spPr bwMode="auto">
          <a:xfrm>
            <a:off x="644580" y="744240"/>
            <a:ext cx="1176198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800" dirty="0">
                <a:solidFill>
                  <a:schemeClr val="bg2">
                    <a:lumMod val="25000"/>
                  </a:schemeClr>
                </a:solidFill>
                <a:latin typeface="Gotham Bold" pitchFamily="50" charset="0"/>
                <a:cs typeface="Gotham Bold" pitchFamily="50" charset="0"/>
              </a:rPr>
              <a:t>ADULT LEARNING THEORY: </a:t>
            </a:r>
            <a:r>
              <a:rPr lang="en-US" altLang="en-US" sz="2800" dirty="0">
                <a:solidFill>
                  <a:schemeClr val="bg2">
                    <a:lumMod val="25000"/>
                  </a:schemeClr>
                </a:solidFill>
                <a:latin typeface="Gotham Light" pitchFamily="50" charset="0"/>
                <a:cs typeface="Gotham Light" pitchFamily="50" charset="0"/>
              </a:rPr>
              <a:t>ADULTS LEARN BY DOING</a:t>
            </a:r>
          </a:p>
        </p:txBody>
      </p:sp>
      <p:cxnSp>
        <p:nvCxnSpPr>
          <p:cNvPr id="19" name="Straight Connector 18"/>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48336" y="1432214"/>
            <a:ext cx="4634163" cy="4677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Light" pitchFamily="50" charset="0"/>
                <a:cs typeface="Gotham Light" pitchFamily="50" charset="0"/>
              </a:rPr>
              <a:t>THE 20-60-20 RULE</a:t>
            </a:r>
          </a:p>
        </p:txBody>
      </p:sp>
    </p:spTree>
    <p:extLst>
      <p:ext uri="{BB962C8B-B14F-4D97-AF65-F5344CB8AC3E}">
        <p14:creationId xmlns:p14="http://schemas.microsoft.com/office/powerpoint/2010/main" val="193266292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flipV="1">
            <a:off x="3571832"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Tungsten Medium"/>
                <a:cs typeface="Tungsten Medium"/>
              </a:rPr>
              <a:t>Experiential Activity #1</a:t>
            </a:r>
          </a:p>
          <a:p>
            <a:pPr algn="ctr"/>
            <a:r>
              <a:rPr lang="en-US" sz="3600" dirty="0">
                <a:solidFill>
                  <a:schemeClr val="bg2">
                    <a:lumMod val="50000"/>
                  </a:schemeClr>
                </a:solidFill>
                <a:latin typeface="Tungsten Medium"/>
                <a:cs typeface="Tungsten Medium"/>
              </a:rPr>
              <a:t>10 Minutes</a:t>
            </a:r>
          </a:p>
        </p:txBody>
      </p: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15" name="Rectangle 14">
            <a:hlinkClick r:id="rId4"/>
          </p:cNvPr>
          <p:cNvSpPr/>
          <p:nvPr/>
        </p:nvSpPr>
        <p:spPr>
          <a:xfrm>
            <a:off x="6399798" y="6633852"/>
            <a:ext cx="2781623"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ACCESS WORKBOOK</a:t>
            </a:r>
          </a:p>
        </p:txBody>
      </p:sp>
      <p:sp>
        <p:nvSpPr>
          <p:cNvPr id="3" name="Rectangle 2"/>
          <p:cNvSpPr/>
          <p:nvPr/>
        </p:nvSpPr>
        <p:spPr>
          <a:xfrm>
            <a:off x="4751030" y="1994278"/>
            <a:ext cx="7354957" cy="4524315"/>
          </a:xfrm>
          <a:prstGeom prst="rect">
            <a:avLst/>
          </a:prstGeom>
        </p:spPr>
        <p:txBody>
          <a:bodyPr wrap="square">
            <a:spAutoFit/>
          </a:bodyPr>
          <a:lstStyle/>
          <a:p>
            <a:r>
              <a:rPr lang="en-US" sz="2400" dirty="0">
                <a:solidFill>
                  <a:schemeClr val="bg2">
                    <a:lumMod val="25000"/>
                  </a:schemeClr>
                </a:solidFill>
                <a:latin typeface="Gotham Book"/>
                <a:cs typeface="Gotham Book"/>
              </a:rPr>
              <a:t>Review the </a:t>
            </a:r>
            <a:r>
              <a:rPr lang="en-US" sz="2400" dirty="0">
                <a:solidFill>
                  <a:schemeClr val="bg2">
                    <a:lumMod val="25000"/>
                  </a:schemeClr>
                </a:solidFill>
                <a:latin typeface="Gotham Bold"/>
                <a:cs typeface="Gotham Bold"/>
              </a:rPr>
              <a:t>Adult Learning Theory</a:t>
            </a:r>
            <a:r>
              <a:rPr lang="en-US" sz="2400" dirty="0">
                <a:solidFill>
                  <a:schemeClr val="bg2">
                    <a:lumMod val="25000"/>
                  </a:schemeClr>
                </a:solidFill>
                <a:latin typeface="Gotham Book"/>
                <a:cs typeface="Gotham Book"/>
              </a:rPr>
              <a:t> training module in which you participated last Thursday</a:t>
            </a:r>
          </a:p>
          <a:p>
            <a:endParaRPr lang="en-US" sz="2400" dirty="0">
              <a:solidFill>
                <a:schemeClr val="bg2">
                  <a:lumMod val="25000"/>
                </a:schemeClr>
              </a:solidFill>
              <a:latin typeface="Gotham Book"/>
              <a:cs typeface="Gotham Book"/>
            </a:endParaRPr>
          </a:p>
          <a:p>
            <a:r>
              <a:rPr lang="en-US" sz="2400" dirty="0">
                <a:solidFill>
                  <a:schemeClr val="bg2">
                    <a:lumMod val="25000"/>
                  </a:schemeClr>
                </a:solidFill>
                <a:latin typeface="Gotham Book"/>
                <a:cs typeface="Gotham Book"/>
              </a:rPr>
              <a:t>In </a:t>
            </a:r>
            <a:r>
              <a:rPr lang="en-US" sz="2400" dirty="0">
                <a:solidFill>
                  <a:schemeClr val="bg2">
                    <a:lumMod val="25000"/>
                  </a:schemeClr>
                </a:solidFill>
                <a:latin typeface="Gotham Bold"/>
                <a:cs typeface="Gotham Bold"/>
              </a:rPr>
              <a:t>column A </a:t>
            </a:r>
            <a:r>
              <a:rPr lang="en-US" sz="2400" dirty="0">
                <a:solidFill>
                  <a:schemeClr val="bg2">
                    <a:lumMod val="25000"/>
                  </a:schemeClr>
                </a:solidFill>
                <a:latin typeface="Gotham Book"/>
                <a:cs typeface="Gotham Book"/>
              </a:rPr>
              <a:t>outline the goals of the training</a:t>
            </a:r>
          </a:p>
          <a:p>
            <a:endParaRPr lang="en-US" sz="2400" dirty="0">
              <a:solidFill>
                <a:schemeClr val="bg2">
                  <a:lumMod val="25000"/>
                </a:schemeClr>
              </a:solidFill>
              <a:latin typeface="Gotham Book"/>
              <a:cs typeface="Gotham Book"/>
            </a:endParaRPr>
          </a:p>
          <a:p>
            <a:r>
              <a:rPr lang="en-US" sz="2400" dirty="0">
                <a:solidFill>
                  <a:schemeClr val="bg2">
                    <a:lumMod val="25000"/>
                  </a:schemeClr>
                </a:solidFill>
                <a:latin typeface="Gotham Book"/>
                <a:cs typeface="Gotham Book"/>
              </a:rPr>
              <a:t>In </a:t>
            </a:r>
            <a:r>
              <a:rPr lang="en-US" sz="2400" dirty="0">
                <a:solidFill>
                  <a:schemeClr val="bg2">
                    <a:lumMod val="25000"/>
                  </a:schemeClr>
                </a:solidFill>
                <a:latin typeface="Gotham Bold"/>
                <a:cs typeface="Gotham Bold"/>
              </a:rPr>
              <a:t>column B </a:t>
            </a:r>
            <a:r>
              <a:rPr lang="en-US" sz="2400" dirty="0">
                <a:solidFill>
                  <a:schemeClr val="bg2">
                    <a:lumMod val="25000"/>
                  </a:schemeClr>
                </a:solidFill>
                <a:latin typeface="Gotham Book"/>
                <a:cs typeface="Gotham Book"/>
              </a:rPr>
              <a:t>describe one of the experiential activities in which you participated </a:t>
            </a:r>
          </a:p>
          <a:p>
            <a:endParaRPr lang="en-US" sz="2400" dirty="0">
              <a:solidFill>
                <a:schemeClr val="bg2">
                  <a:lumMod val="25000"/>
                </a:schemeClr>
              </a:solidFill>
              <a:latin typeface="Gotham Book"/>
              <a:cs typeface="Gotham Book"/>
            </a:endParaRPr>
          </a:p>
          <a:p>
            <a:r>
              <a:rPr lang="en-US" sz="2400" dirty="0">
                <a:solidFill>
                  <a:schemeClr val="bg2">
                    <a:lumMod val="25000"/>
                  </a:schemeClr>
                </a:solidFill>
                <a:latin typeface="Gotham Book"/>
                <a:cs typeface="Gotham Book"/>
              </a:rPr>
              <a:t>In </a:t>
            </a:r>
            <a:r>
              <a:rPr lang="en-US" sz="2400" dirty="0">
                <a:solidFill>
                  <a:schemeClr val="bg2">
                    <a:lumMod val="25000"/>
                  </a:schemeClr>
                </a:solidFill>
                <a:latin typeface="Gotham Bold"/>
                <a:cs typeface="Gotham Bold"/>
              </a:rPr>
              <a:t>column C </a:t>
            </a:r>
            <a:r>
              <a:rPr lang="en-US" sz="2400" dirty="0">
                <a:solidFill>
                  <a:schemeClr val="bg2">
                    <a:lumMod val="25000"/>
                  </a:schemeClr>
                </a:solidFill>
                <a:latin typeface="Gotham Book"/>
                <a:cs typeface="Gotham Book"/>
              </a:rPr>
              <a:t>describe how the activity helped you meet the goal/s of the training </a:t>
            </a:r>
          </a:p>
          <a:p>
            <a:endParaRPr lang="en-US" sz="2400" dirty="0">
              <a:solidFill>
                <a:schemeClr val="bg2">
                  <a:lumMod val="25000"/>
                </a:schemeClr>
              </a:solidFill>
              <a:latin typeface="Gotham Book"/>
              <a:cs typeface="Gotham Book"/>
            </a:endParaRPr>
          </a:p>
          <a:p>
            <a:endParaRPr lang="en-US" sz="2400" dirty="0">
              <a:latin typeface="Gotham Book"/>
              <a:cs typeface="Gotham Book"/>
            </a:endParaRPr>
          </a:p>
        </p:txBody>
      </p:sp>
      <p:sp>
        <p:nvSpPr>
          <p:cNvPr id="16" name="Oval 35"/>
          <p:cNvSpPr>
            <a:spLocks noChangeAspect="1"/>
          </p:cNvSpPr>
          <p:nvPr/>
        </p:nvSpPr>
        <p:spPr bwMode="auto">
          <a:xfrm>
            <a:off x="4019542" y="2035575"/>
            <a:ext cx="557891" cy="557891"/>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grpSp>
        <p:nvGrpSpPr>
          <p:cNvPr id="14" name="Group 13"/>
          <p:cNvGrpSpPr/>
          <p:nvPr/>
        </p:nvGrpSpPr>
        <p:grpSpPr>
          <a:xfrm>
            <a:off x="0" y="312639"/>
            <a:ext cx="1251337" cy="760788"/>
            <a:chOff x="0" y="312639"/>
            <a:chExt cx="1381539" cy="760788"/>
          </a:xfrm>
        </p:grpSpPr>
        <p:sp>
          <p:nvSpPr>
            <p:cNvPr id="17" name="Rectangle 16"/>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0" name="Picture 19"/>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1" name="Straight Connector 20"/>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sp>
        <p:nvSpPr>
          <p:cNvPr id="23" name="Oval 35"/>
          <p:cNvSpPr>
            <a:spLocks noChangeAspect="1"/>
          </p:cNvSpPr>
          <p:nvPr/>
        </p:nvSpPr>
        <p:spPr bwMode="auto">
          <a:xfrm>
            <a:off x="4016620" y="3110799"/>
            <a:ext cx="557891" cy="557891"/>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
        <p:nvSpPr>
          <p:cNvPr id="24" name="Oval 35"/>
          <p:cNvSpPr>
            <a:spLocks noChangeAspect="1"/>
          </p:cNvSpPr>
          <p:nvPr/>
        </p:nvSpPr>
        <p:spPr bwMode="auto">
          <a:xfrm>
            <a:off x="4031971" y="3902779"/>
            <a:ext cx="557891" cy="557891"/>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3</a:t>
            </a:r>
          </a:p>
        </p:txBody>
      </p:sp>
      <p:sp>
        <p:nvSpPr>
          <p:cNvPr id="25" name="Oval 35"/>
          <p:cNvSpPr>
            <a:spLocks noChangeAspect="1"/>
          </p:cNvSpPr>
          <p:nvPr/>
        </p:nvSpPr>
        <p:spPr bwMode="auto">
          <a:xfrm>
            <a:off x="4019913" y="4904908"/>
            <a:ext cx="557891" cy="557891"/>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4</a:t>
            </a:r>
          </a:p>
        </p:txBody>
      </p:sp>
    </p:spTree>
    <p:extLst>
      <p:ext uri="{BB962C8B-B14F-4D97-AF65-F5344CB8AC3E}">
        <p14:creationId xmlns:p14="http://schemas.microsoft.com/office/powerpoint/2010/main" val="1307295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grpSp>
        <p:nvGrpSpPr>
          <p:cNvPr id="14" name="Group 13"/>
          <p:cNvGrpSpPr/>
          <p:nvPr/>
        </p:nvGrpSpPr>
        <p:grpSpPr>
          <a:xfrm>
            <a:off x="5277271" y="2508334"/>
            <a:ext cx="5693809" cy="3766455"/>
            <a:chOff x="5266233" y="2408998"/>
            <a:chExt cx="5693809" cy="3766455"/>
          </a:xfrm>
        </p:grpSpPr>
        <p:pic>
          <p:nvPicPr>
            <p:cNvPr id="15" name="Picture 14"/>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16" name="TextBox 15"/>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17" name="Group 16"/>
            <p:cNvGrpSpPr/>
            <p:nvPr/>
          </p:nvGrpSpPr>
          <p:grpSpPr>
            <a:xfrm>
              <a:off x="8478528" y="4521281"/>
              <a:ext cx="2481514" cy="1602933"/>
              <a:chOff x="7956165" y="3607332"/>
              <a:chExt cx="2481514" cy="1602933"/>
            </a:xfrm>
          </p:grpSpPr>
          <p:pic>
            <p:nvPicPr>
              <p:cNvPr id="24" name="Picture 23"/>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5" name="TextBox 24"/>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20" name="TextBox 19"/>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21" name="Picture 20"/>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2" name="Straight Connector 21"/>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Tungsten Medium"/>
                <a:cs typeface="Tungsten Medium"/>
              </a:rPr>
              <a:t>Experiential Activity #1</a:t>
            </a:r>
          </a:p>
          <a:p>
            <a:pPr algn="ctr"/>
            <a:r>
              <a:rPr lang="en-US" sz="5400" dirty="0">
                <a:solidFill>
                  <a:schemeClr val="bg2">
                    <a:lumMod val="50000"/>
                  </a:schemeClr>
                </a:solidFill>
                <a:latin typeface="Tungsten Medium"/>
                <a:cs typeface="Tungsten Medium"/>
              </a:rPr>
              <a:t>DEBRIEF</a:t>
            </a:r>
          </a:p>
        </p:txBody>
      </p:sp>
      <p:grpSp>
        <p:nvGrpSpPr>
          <p:cNvPr id="23" name="Group 22"/>
          <p:cNvGrpSpPr/>
          <p:nvPr/>
        </p:nvGrpSpPr>
        <p:grpSpPr>
          <a:xfrm>
            <a:off x="0" y="312639"/>
            <a:ext cx="1251337" cy="760788"/>
            <a:chOff x="0" y="312639"/>
            <a:chExt cx="1381539" cy="760788"/>
          </a:xfrm>
        </p:grpSpPr>
        <p:sp>
          <p:nvSpPr>
            <p:cNvPr id="26" name="Rectangle 25"/>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7" name="Picture 26"/>
            <p:cNvPicPr>
              <a:picLocks noChangeAspect="1"/>
            </p:cNvPicPr>
            <p:nvPr/>
          </p:nvPicPr>
          <p:blipFill>
            <a:blip r:embed="rId8" cstate="print">
              <a:lum bright="70000" contrast="-70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8" name="Straight Connector 27"/>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spTree>
    <p:extLst>
      <p:ext uri="{BB962C8B-B14F-4D97-AF65-F5344CB8AC3E}">
        <p14:creationId xmlns:p14="http://schemas.microsoft.com/office/powerpoint/2010/main" val="479709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4363" y="3198957"/>
            <a:ext cx="4859705" cy="9242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4000" b="1" dirty="0">
                <a:solidFill>
                  <a:schemeClr val="bg1"/>
                </a:solidFill>
                <a:latin typeface="Tungsten Medium"/>
                <a:cs typeface="Tungsten Medium"/>
              </a:rPr>
              <a:t>PSYCHOLOGICAL ENGAGEMENT</a:t>
            </a:r>
          </a:p>
        </p:txBody>
      </p:sp>
      <p:sp>
        <p:nvSpPr>
          <p:cNvPr id="3" name="Rectangle 2"/>
          <p:cNvSpPr/>
          <p:nvPr/>
        </p:nvSpPr>
        <p:spPr>
          <a:xfrm>
            <a:off x="1567499" y="3736891"/>
            <a:ext cx="10977045"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tx1">
                    <a:lumMod val="75000"/>
                  </a:schemeClr>
                </a:solidFill>
                <a:latin typeface="Tungsten Medium"/>
                <a:cs typeface="Tungsten Medium"/>
              </a:rPr>
              <a:t>What do you think                                                               means?			    </a:t>
            </a:r>
          </a:p>
        </p:txBody>
      </p:sp>
      <p:grpSp>
        <p:nvGrpSpPr>
          <p:cNvPr id="4" name="Group 3"/>
          <p:cNvGrpSpPr/>
          <p:nvPr/>
        </p:nvGrpSpPr>
        <p:grpSpPr>
          <a:xfrm>
            <a:off x="3797143" y="5123144"/>
            <a:ext cx="5693809" cy="1654172"/>
            <a:chOff x="5266233" y="4521281"/>
            <a:chExt cx="5693809" cy="1654172"/>
          </a:xfrm>
        </p:grpSpPr>
        <p:sp>
          <p:nvSpPr>
            <p:cNvPr id="6" name="TextBox 5"/>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7" name="Group 6"/>
            <p:cNvGrpSpPr/>
            <p:nvPr/>
          </p:nvGrpSpPr>
          <p:grpSpPr>
            <a:xfrm>
              <a:off x="8478528" y="4521281"/>
              <a:ext cx="2481514" cy="1602933"/>
              <a:chOff x="7956165" y="3607332"/>
              <a:chExt cx="2481514" cy="1602933"/>
            </a:xfrm>
          </p:grpSpPr>
          <p:pic>
            <p:nvPicPr>
              <p:cNvPr id="11" name="Picture 10"/>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12" name="TextBox 11"/>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8" name="TextBox 7"/>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9" name="Picture 8"/>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grpSp>
    </p:spTree>
    <p:extLst>
      <p:ext uri="{BB962C8B-B14F-4D97-AF65-F5344CB8AC3E}">
        <p14:creationId xmlns:p14="http://schemas.microsoft.com/office/powerpoint/2010/main" val="1679603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4325" y="3336010"/>
            <a:ext cx="4859705" cy="9242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4000" b="1" dirty="0">
                <a:solidFill>
                  <a:schemeClr val="bg1"/>
                </a:solidFill>
                <a:latin typeface="Tungsten Medium"/>
                <a:cs typeface="Tungsten Medium"/>
              </a:rPr>
              <a:t>PSYCHOLOGICAL ENGAGEMENT</a:t>
            </a:r>
          </a:p>
        </p:txBody>
      </p:sp>
      <p:grpSp>
        <p:nvGrpSpPr>
          <p:cNvPr id="7" name="Group 6"/>
          <p:cNvGrpSpPr/>
          <p:nvPr/>
        </p:nvGrpSpPr>
        <p:grpSpPr>
          <a:xfrm>
            <a:off x="7294156" y="2477107"/>
            <a:ext cx="2791991" cy="2812983"/>
            <a:chOff x="7294156" y="2477107"/>
            <a:chExt cx="2791991" cy="2812983"/>
          </a:xfrm>
        </p:grpSpPr>
        <p:sp>
          <p:nvSpPr>
            <p:cNvPr id="4" name="Oval 3"/>
            <p:cNvSpPr/>
            <p:nvPr/>
          </p:nvSpPr>
          <p:spPr>
            <a:xfrm>
              <a:off x="7294156" y="2477107"/>
              <a:ext cx="2791991" cy="2812983"/>
            </a:xfrm>
            <a:prstGeom prst="ellipse">
              <a:avLst/>
            </a:prstGeom>
            <a:solidFill>
              <a:srgbClr val="53575D"/>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6" name="Picture 5" descr="noun_9405.png"/>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932704" y="3204699"/>
              <a:ext cx="1500785" cy="1500785"/>
            </a:xfrm>
            <a:prstGeom prst="rect">
              <a:avLst/>
            </a:prstGeom>
          </p:spPr>
        </p:pic>
      </p:grpSp>
    </p:spTree>
    <p:extLst>
      <p:ext uri="{BB962C8B-B14F-4D97-AF65-F5344CB8AC3E}">
        <p14:creationId xmlns:p14="http://schemas.microsoft.com/office/powerpoint/2010/main" val="2516612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8439" y="3727754"/>
            <a:ext cx="10977045"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tx1">
                    <a:lumMod val="75000"/>
                  </a:schemeClr>
                </a:solidFill>
                <a:latin typeface="Tungsten Medium"/>
                <a:cs typeface="Tungsten Medium"/>
              </a:rPr>
              <a:t>What do you think                                                                means?			    </a:t>
            </a:r>
          </a:p>
        </p:txBody>
      </p:sp>
      <p:sp>
        <p:nvSpPr>
          <p:cNvPr id="2" name="Rectangle 1"/>
          <p:cNvSpPr/>
          <p:nvPr/>
        </p:nvSpPr>
        <p:spPr>
          <a:xfrm>
            <a:off x="4532713" y="3189820"/>
            <a:ext cx="4859705" cy="9242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4000" b="1" dirty="0">
                <a:solidFill>
                  <a:schemeClr val="bg1"/>
                </a:solidFill>
                <a:latin typeface="Tungsten Medium"/>
                <a:cs typeface="Tungsten Medium"/>
              </a:rPr>
              <a:t>BEHAVIORAL ENGAGEMENT</a:t>
            </a:r>
          </a:p>
        </p:txBody>
      </p:sp>
      <p:grpSp>
        <p:nvGrpSpPr>
          <p:cNvPr id="4" name="Group 3"/>
          <p:cNvGrpSpPr/>
          <p:nvPr/>
        </p:nvGrpSpPr>
        <p:grpSpPr>
          <a:xfrm>
            <a:off x="3797143" y="5123144"/>
            <a:ext cx="5693809" cy="1654172"/>
            <a:chOff x="5266233" y="4521281"/>
            <a:chExt cx="5693809" cy="1654172"/>
          </a:xfrm>
        </p:grpSpPr>
        <p:sp>
          <p:nvSpPr>
            <p:cNvPr id="5" name="TextBox 4"/>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6" name="Group 5"/>
            <p:cNvGrpSpPr/>
            <p:nvPr/>
          </p:nvGrpSpPr>
          <p:grpSpPr>
            <a:xfrm>
              <a:off x="8478528" y="4521281"/>
              <a:ext cx="2481514" cy="1602933"/>
              <a:chOff x="7956165" y="3607332"/>
              <a:chExt cx="2481514" cy="1602933"/>
            </a:xfrm>
          </p:grpSpPr>
          <p:pic>
            <p:nvPicPr>
              <p:cNvPr id="9" name="Picture 8"/>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10" name="TextBox 9"/>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7" name="TextBox 6"/>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8" name="Picture 7"/>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grpSp>
    </p:spTree>
    <p:extLst>
      <p:ext uri="{BB962C8B-B14F-4D97-AF65-F5344CB8AC3E}">
        <p14:creationId xmlns:p14="http://schemas.microsoft.com/office/powerpoint/2010/main" val="2228196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4325" y="3336010"/>
            <a:ext cx="4859705" cy="9242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4000" b="1" dirty="0">
                <a:solidFill>
                  <a:schemeClr val="bg1"/>
                </a:solidFill>
                <a:latin typeface="Tungsten Medium"/>
                <a:cs typeface="Tungsten Medium"/>
              </a:rPr>
              <a:t>BEHAVIORAL ENGAGEMENT</a:t>
            </a:r>
          </a:p>
        </p:txBody>
      </p:sp>
      <p:sp>
        <p:nvSpPr>
          <p:cNvPr id="4" name="Oval 3"/>
          <p:cNvSpPr/>
          <p:nvPr/>
        </p:nvSpPr>
        <p:spPr>
          <a:xfrm>
            <a:off x="7294156" y="2477107"/>
            <a:ext cx="2791991" cy="2812983"/>
          </a:xfrm>
          <a:prstGeom prst="ellipse">
            <a:avLst/>
          </a:prstGeom>
          <a:solidFill>
            <a:srgbClr val="53575D"/>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3" name="Picture 2" descr="noun_54547_cc.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8628" r="9648" b="12627"/>
          <a:stretch/>
        </p:blipFill>
        <p:spPr>
          <a:xfrm>
            <a:off x="7930563" y="3104744"/>
            <a:ext cx="1480181" cy="1582466"/>
          </a:xfrm>
          <a:prstGeom prst="rect">
            <a:avLst/>
          </a:prstGeom>
        </p:spPr>
      </p:pic>
    </p:spTree>
    <p:extLst>
      <p:ext uri="{BB962C8B-B14F-4D97-AF65-F5344CB8AC3E}">
        <p14:creationId xmlns:p14="http://schemas.microsoft.com/office/powerpoint/2010/main" val="1360433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416127" y="2504517"/>
            <a:ext cx="2791991" cy="2812983"/>
          </a:xfrm>
          <a:prstGeom prst="ellipse">
            <a:avLst/>
          </a:prstGeom>
          <a:solidFill>
            <a:srgbClr val="53575D"/>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3" name="Picture 2" descr="noun_54547_cc.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8628" r="9648" b="12627"/>
          <a:stretch/>
        </p:blipFill>
        <p:spPr>
          <a:xfrm>
            <a:off x="5052534" y="3132154"/>
            <a:ext cx="1480181" cy="1582466"/>
          </a:xfrm>
          <a:prstGeom prst="rect">
            <a:avLst/>
          </a:prstGeom>
        </p:spPr>
      </p:pic>
      <p:grpSp>
        <p:nvGrpSpPr>
          <p:cNvPr id="5" name="Group 4"/>
          <p:cNvGrpSpPr/>
          <p:nvPr/>
        </p:nvGrpSpPr>
        <p:grpSpPr>
          <a:xfrm>
            <a:off x="831660" y="2455906"/>
            <a:ext cx="2791991" cy="2812983"/>
            <a:chOff x="7294156" y="2477107"/>
            <a:chExt cx="2791991" cy="2812983"/>
          </a:xfrm>
        </p:grpSpPr>
        <p:sp>
          <p:nvSpPr>
            <p:cNvPr id="6" name="Oval 5"/>
            <p:cNvSpPr/>
            <p:nvPr/>
          </p:nvSpPr>
          <p:spPr>
            <a:xfrm>
              <a:off x="7294156" y="2477107"/>
              <a:ext cx="2791991" cy="2812983"/>
            </a:xfrm>
            <a:prstGeom prst="ellipse">
              <a:avLst/>
            </a:prstGeom>
            <a:solidFill>
              <a:srgbClr val="53575D"/>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7" name="Picture 6" descr="noun_9405.png"/>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932704" y="3204699"/>
              <a:ext cx="1500785" cy="1500785"/>
            </a:xfrm>
            <a:prstGeom prst="rect">
              <a:avLst/>
            </a:prstGeom>
          </p:spPr>
        </p:pic>
      </p:grpSp>
      <p:sp>
        <p:nvSpPr>
          <p:cNvPr id="8" name="Plus 7"/>
          <p:cNvSpPr/>
          <p:nvPr/>
        </p:nvSpPr>
        <p:spPr>
          <a:xfrm>
            <a:off x="3791685" y="3645607"/>
            <a:ext cx="493376" cy="493391"/>
          </a:xfrm>
          <a:prstGeom prst="mathPlus">
            <a:avLst/>
          </a:prstGeom>
          <a:solidFill>
            <a:srgbClr val="ED53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Equal 8"/>
          <p:cNvSpPr/>
          <p:nvPr/>
        </p:nvSpPr>
        <p:spPr>
          <a:xfrm>
            <a:off x="7391503" y="3746114"/>
            <a:ext cx="383737" cy="374611"/>
          </a:xfrm>
          <a:prstGeom prst="mathEqual">
            <a:avLst/>
          </a:prstGeom>
          <a:solidFill>
            <a:srgbClr val="ED53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7993090" y="3543269"/>
            <a:ext cx="4651951" cy="2492990"/>
          </a:xfrm>
          <a:prstGeom prst="rect">
            <a:avLst/>
          </a:prstGeom>
        </p:spPr>
        <p:txBody>
          <a:bodyPr wrap="square">
            <a:spAutoFit/>
          </a:bodyPr>
          <a:lstStyle/>
          <a:p>
            <a:r>
              <a:rPr lang="en-US" sz="3600" dirty="0">
                <a:solidFill>
                  <a:schemeClr val="bg2">
                    <a:lumMod val="25000"/>
                  </a:schemeClr>
                </a:solidFill>
                <a:latin typeface="Tungsten Medium"/>
                <a:cs typeface="Tungsten Medium"/>
              </a:rPr>
              <a:t>EFFECTIVE EXPERIENTIAL ACTIVITIES</a:t>
            </a:r>
          </a:p>
          <a:p>
            <a:endParaRPr lang="en-US" sz="2000" dirty="0">
              <a:solidFill>
                <a:schemeClr val="bg2">
                  <a:lumMod val="25000"/>
                </a:schemeClr>
              </a:solidFill>
              <a:latin typeface="Gotham Book"/>
              <a:cs typeface="Gotham Book"/>
            </a:endParaRPr>
          </a:p>
          <a:p>
            <a:r>
              <a:rPr lang="en-US" sz="2000" dirty="0">
                <a:solidFill>
                  <a:schemeClr val="bg2">
                    <a:lumMod val="25000"/>
                  </a:schemeClr>
                </a:solidFill>
                <a:latin typeface="Gotham Book"/>
                <a:cs typeface="Gotham Book"/>
              </a:rPr>
              <a:t>Adults are more likely to retain information when they participate in activities that are both </a:t>
            </a:r>
            <a:r>
              <a:rPr lang="en-US" sz="2000" dirty="0">
                <a:solidFill>
                  <a:schemeClr val="bg2">
                    <a:lumMod val="25000"/>
                  </a:schemeClr>
                </a:solidFill>
                <a:latin typeface="Gotham Bold"/>
                <a:cs typeface="Gotham Bold"/>
              </a:rPr>
              <a:t>psychologically</a:t>
            </a:r>
            <a:r>
              <a:rPr lang="en-US" sz="2000" dirty="0">
                <a:solidFill>
                  <a:schemeClr val="bg2">
                    <a:lumMod val="25000"/>
                  </a:schemeClr>
                </a:solidFill>
                <a:latin typeface="Gotham Book"/>
                <a:cs typeface="Gotham Book"/>
              </a:rPr>
              <a:t> and </a:t>
            </a:r>
            <a:r>
              <a:rPr lang="en-US" sz="2000" dirty="0">
                <a:solidFill>
                  <a:schemeClr val="bg2">
                    <a:lumMod val="25000"/>
                  </a:schemeClr>
                </a:solidFill>
                <a:latin typeface="Gotham Bold"/>
                <a:cs typeface="Gotham Bold"/>
              </a:rPr>
              <a:t>behaviorally</a:t>
            </a:r>
            <a:r>
              <a:rPr lang="en-US" sz="2000" dirty="0">
                <a:solidFill>
                  <a:schemeClr val="bg2">
                    <a:lumMod val="25000"/>
                  </a:schemeClr>
                </a:solidFill>
                <a:latin typeface="Gotham Book"/>
                <a:cs typeface="Gotham Book"/>
              </a:rPr>
              <a:t> engaging</a:t>
            </a:r>
          </a:p>
        </p:txBody>
      </p:sp>
    </p:spTree>
    <p:extLst>
      <p:ext uri="{BB962C8B-B14F-4D97-AF65-F5344CB8AC3E}">
        <p14:creationId xmlns:p14="http://schemas.microsoft.com/office/powerpoint/2010/main" val="1020241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0864"/>
          <a:stretch/>
        </p:blipFill>
        <p:spPr>
          <a:xfrm>
            <a:off x="-36576" y="-101220"/>
            <a:ext cx="13203936" cy="9873108"/>
          </a:xfrm>
          <a:prstGeom prst="rect">
            <a:avLst/>
          </a:prstGeom>
        </p:spPr>
      </p:pic>
      <p:sp>
        <p:nvSpPr>
          <p:cNvPr id="7" name="Rectangle 6"/>
          <p:cNvSpPr/>
          <p:nvPr/>
        </p:nvSpPr>
        <p:spPr>
          <a:xfrm flipV="1">
            <a:off x="-176464" y="-209550"/>
            <a:ext cx="13716001" cy="10058400"/>
          </a:xfrm>
          <a:prstGeom prst="rect">
            <a:avLst/>
          </a:prstGeom>
          <a:solidFill>
            <a:srgbClr val="0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41512" y="6171078"/>
            <a:ext cx="5869800" cy="1016106"/>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rgbClr val="000000"/>
                </a:solidFill>
                <a:latin typeface="Gotham Light" pitchFamily="50" charset="0"/>
                <a:cs typeface="Gotham Light" pitchFamily="50" charset="0"/>
              </a:rPr>
              <a:t>ADULTS LEARN BY </a:t>
            </a:r>
            <a:r>
              <a:rPr lang="en-US" dirty="0">
                <a:solidFill>
                  <a:srgbClr val="000000"/>
                </a:solidFill>
                <a:latin typeface="Gotham Bold" pitchFamily="50" charset="0"/>
                <a:cs typeface="Gotham Bold" pitchFamily="50" charset="0"/>
              </a:rPr>
              <a:t>DOING</a:t>
            </a:r>
          </a:p>
        </p:txBody>
      </p:sp>
      <p:sp>
        <p:nvSpPr>
          <p:cNvPr id="5" name="Rectangle 4"/>
          <p:cNvSpPr/>
          <p:nvPr/>
        </p:nvSpPr>
        <p:spPr>
          <a:xfrm>
            <a:off x="1005840" y="6171078"/>
            <a:ext cx="1246004" cy="1016106"/>
          </a:xfrm>
          <a:prstGeom prst="rect">
            <a:avLst/>
          </a:prstGeom>
          <a:solidFill>
            <a:srgbClr val="000000">
              <a:alpha val="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bg1"/>
                </a:solidFill>
                <a:latin typeface="Gotham Bold" pitchFamily="50" charset="0"/>
                <a:cs typeface="Gotham Bold" pitchFamily="50" charset="0"/>
              </a:rPr>
              <a:t>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32400"/>
          <a:stretch/>
        </p:blipFill>
        <p:spPr>
          <a:xfrm>
            <a:off x="1058451" y="6299094"/>
            <a:ext cx="1175105" cy="826855"/>
          </a:xfrm>
          <a:prstGeom prst="rect">
            <a:avLst/>
          </a:prstGeom>
        </p:spPr>
      </p:pic>
    </p:spTree>
    <p:extLst>
      <p:ext uri="{BB962C8B-B14F-4D97-AF65-F5344CB8AC3E}">
        <p14:creationId xmlns:p14="http://schemas.microsoft.com/office/powerpoint/2010/main" val="1144986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448193" y="1569113"/>
            <a:ext cx="0" cy="59870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01197" y="1605343"/>
            <a:ext cx="6528498" cy="6001642"/>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a:cs typeface="Gotham Book"/>
              </a:rPr>
              <a:t>Advantages of Experiential Learning</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ld"/>
                <a:cs typeface="Gotham Bold"/>
              </a:rPr>
              <a:t>Designing an Experiential Activity</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Practice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Types of Experiential Activities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977807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5179"/>
          <a:stretch/>
        </p:blipFill>
        <p:spPr>
          <a:xfrm>
            <a:off x="-48126" y="-112295"/>
            <a:ext cx="13218694" cy="9977370"/>
          </a:xfrm>
          <a:prstGeom prst="rect">
            <a:avLst/>
          </a:prstGeom>
        </p:spPr>
      </p:pic>
      <p:sp>
        <p:nvSpPr>
          <p:cNvPr id="11" name="Rectangle 10"/>
          <p:cNvSpPr/>
          <p:nvPr/>
        </p:nvSpPr>
        <p:spPr>
          <a:xfrm>
            <a:off x="-73473" y="-104139"/>
            <a:ext cx="13318357" cy="9973198"/>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sp>
        <p:nvSpPr>
          <p:cNvPr id="19" name="Rectangle 18"/>
          <p:cNvSpPr>
            <a:spLocks/>
          </p:cNvSpPr>
          <p:nvPr/>
        </p:nvSpPr>
        <p:spPr>
          <a:xfrm rot="10800000" flipV="1">
            <a:off x="1078115" y="5356535"/>
            <a:ext cx="6458162" cy="889946"/>
          </a:xfrm>
          <a:prstGeom prst="rect">
            <a:avLst/>
          </a:prstGeom>
          <a:solidFill>
            <a:srgbClr val="ED5340"/>
          </a:solidFill>
          <a:ln>
            <a:noFill/>
          </a:ln>
          <a:effectLst>
            <a:outerShdw blurRad="428625" sx="80000" sy="8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a:solidFill>
                  <a:srgbClr val="FFFFFF"/>
                </a:solidFill>
                <a:latin typeface="Tungsten Medium"/>
                <a:cs typeface="Tungsten Medium"/>
              </a:rPr>
              <a:t>DESIGNING EXPERIENTIAL ACTIVITES</a:t>
            </a:r>
          </a:p>
        </p:txBody>
      </p:sp>
      <p:sp>
        <p:nvSpPr>
          <p:cNvPr id="20" name="Rectangle 19"/>
          <p:cNvSpPr/>
          <p:nvPr/>
        </p:nvSpPr>
        <p:spPr>
          <a:xfrm>
            <a:off x="1078119" y="6340882"/>
            <a:ext cx="3414258"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a:solidFill>
                  <a:schemeClr val="bg2">
                    <a:lumMod val="25000"/>
                  </a:schemeClr>
                </a:solidFill>
                <a:latin typeface="Tungsten Medium"/>
                <a:cs typeface="Tungsten Medium"/>
              </a:rPr>
              <a:t>W/ CHELSEY WININGER</a:t>
            </a:r>
          </a:p>
        </p:txBody>
      </p:sp>
    </p:spTree>
    <p:extLst>
      <p:ext uri="{BB962C8B-B14F-4D97-AF65-F5344CB8AC3E}">
        <p14:creationId xmlns:p14="http://schemas.microsoft.com/office/powerpoint/2010/main" val="1519353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9168469" y="2466808"/>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4494784" y="3042929"/>
            <a:ext cx="1309800" cy="432234"/>
          </a:xfrm>
          <a:prstGeom prst="rect">
            <a:avLst/>
          </a:prstGeom>
        </p:spPr>
      </p:pic>
      <p:sp>
        <p:nvSpPr>
          <p:cNvPr id="31" name="Oval 30"/>
          <p:cNvSpPr/>
          <p:nvPr/>
        </p:nvSpPr>
        <p:spPr>
          <a:xfrm>
            <a:off x="2092245" y="2466808"/>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rot="10487366" flipH="1">
            <a:off x="4129893" y="3080140"/>
            <a:ext cx="491811" cy="498489"/>
            <a:chOff x="4040571" y="1567335"/>
            <a:chExt cx="439220" cy="443152"/>
          </a:xfrm>
        </p:grpSpPr>
        <p:sp>
          <p:nvSpPr>
            <p:cNvPr id="37" name="Oval 36"/>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39" name="Picture 38"/>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5410752" y="3043107"/>
            <a:ext cx="1309800" cy="432234"/>
          </a:xfrm>
          <a:prstGeom prst="rect">
            <a:avLst/>
          </a:prstGeom>
        </p:spPr>
      </p:pic>
      <p:pic>
        <p:nvPicPr>
          <p:cNvPr id="40" name="Picture 3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6305674" y="3034508"/>
            <a:ext cx="1309800" cy="432234"/>
          </a:xfrm>
          <a:prstGeom prst="rect">
            <a:avLst/>
          </a:prstGeom>
        </p:spPr>
      </p:pic>
      <p:pic>
        <p:nvPicPr>
          <p:cNvPr id="41" name="Picture 40"/>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7221642" y="3034686"/>
            <a:ext cx="1309800" cy="432234"/>
          </a:xfrm>
          <a:prstGeom prst="rect">
            <a:avLst/>
          </a:prstGeom>
        </p:spPr>
      </p:pic>
      <p:grpSp>
        <p:nvGrpSpPr>
          <p:cNvPr id="42" name="Group 41"/>
          <p:cNvGrpSpPr/>
          <p:nvPr/>
        </p:nvGrpSpPr>
        <p:grpSpPr>
          <a:xfrm rot="10487366" flipH="1">
            <a:off x="8428835" y="3086445"/>
            <a:ext cx="491811" cy="498489"/>
            <a:chOff x="4040571" y="1567335"/>
            <a:chExt cx="439220" cy="443152"/>
          </a:xfrm>
        </p:grpSpPr>
        <p:sp>
          <p:nvSpPr>
            <p:cNvPr id="43" name="Oval 42"/>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787" y="2595149"/>
            <a:ext cx="1359079" cy="1359079"/>
          </a:xfrm>
          <a:prstGeom prst="rect">
            <a:avLst/>
          </a:prstGeom>
        </p:spPr>
      </p:pic>
      <p:pic>
        <p:nvPicPr>
          <p:cNvPr id="2" name="Picture 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16234"/>
          <a:stretch/>
        </p:blipFill>
        <p:spPr>
          <a:xfrm>
            <a:off x="9523941" y="2614099"/>
            <a:ext cx="1390685" cy="1359079"/>
          </a:xfrm>
          <a:prstGeom prst="rect">
            <a:avLst/>
          </a:prstGeom>
        </p:spPr>
      </p:pic>
      <p:sp>
        <p:nvSpPr>
          <p:cNvPr id="19" name="Rectangle 18"/>
          <p:cNvSpPr>
            <a:spLocks noChangeArrowheads="1"/>
          </p:cNvSpPr>
          <p:nvPr/>
        </p:nvSpPr>
        <p:spPr bwMode="auto">
          <a:xfrm>
            <a:off x="629201" y="515323"/>
            <a:ext cx="10933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dirty="0">
                <a:solidFill>
                  <a:schemeClr val="tx1"/>
                </a:solidFill>
                <a:latin typeface="Gotham Bold" pitchFamily="50" charset="0"/>
                <a:ea typeface="Arial Unicode MS" panose="020B0604020202020204" pitchFamily="34" charset="-128"/>
                <a:cs typeface="Gotham Bold" pitchFamily="50" charset="0"/>
              </a:rPr>
              <a:t>STEPS TO DESIGN </a:t>
            </a:r>
            <a:r>
              <a:rPr lang="en-US" altLang="en-US" sz="2400" dirty="0">
                <a:solidFill>
                  <a:schemeClr val="tx1"/>
                </a:solidFill>
                <a:latin typeface="Gotham Light" pitchFamily="50" charset="0"/>
                <a:ea typeface="Arial Unicode MS" panose="020B0604020202020204" pitchFamily="34" charset="-128"/>
                <a:cs typeface="Gotham Light" pitchFamily="50" charset="0"/>
              </a:rPr>
              <a:t>AN EXPERIENTIAL ACTIVITY</a:t>
            </a:r>
            <a:endParaRPr lang="en-US" altLang="en-US" sz="2000" dirty="0">
              <a:solidFill>
                <a:schemeClr val="tx1"/>
              </a:solidFill>
              <a:latin typeface="Gotham Light" pitchFamily="50" charset="0"/>
              <a:ea typeface="Arial Unicode MS" panose="020B0604020202020204" pitchFamily="34" charset="-128"/>
              <a:cs typeface="Gotham Light" pitchFamily="50" charset="0"/>
            </a:endParaRPr>
          </a:p>
        </p:txBody>
      </p:sp>
      <p:cxnSp>
        <p:nvCxnSpPr>
          <p:cNvPr id="20" name="Straight Connector 19"/>
          <p:cNvCxnSpPr/>
          <p:nvPr/>
        </p:nvCxnSpPr>
        <p:spPr>
          <a:xfrm>
            <a:off x="607155" y="1042734"/>
            <a:ext cx="11680095"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2" name="Rectangle 21"/>
          <p:cNvSpPr>
            <a:spLocks noChangeArrowheads="1"/>
          </p:cNvSpPr>
          <p:nvPr/>
        </p:nvSpPr>
        <p:spPr bwMode="auto">
          <a:xfrm>
            <a:off x="2398577" y="3873145"/>
            <a:ext cx="11581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400" dirty="0">
                <a:solidFill>
                  <a:srgbClr val="53575D"/>
                </a:solidFill>
                <a:latin typeface="Gotham Bold" pitchFamily="50" charset="0"/>
                <a:ea typeface="Arial Unicode MS" panose="020B0604020202020204" pitchFamily="34" charset="-128"/>
                <a:cs typeface="Gotham Bold" pitchFamily="50" charset="0"/>
              </a:rPr>
              <a:t>Goals </a:t>
            </a:r>
            <a:endParaRPr lang="en-US" altLang="en-US" sz="1200" dirty="0">
              <a:solidFill>
                <a:srgbClr val="53575D"/>
              </a:solidFill>
              <a:latin typeface="Gotham Light" pitchFamily="50" charset="0"/>
              <a:ea typeface="Arial Unicode MS" panose="020B0604020202020204" pitchFamily="34" charset="-128"/>
              <a:cs typeface="Gotham Light" pitchFamily="50" charset="0"/>
            </a:endParaRPr>
          </a:p>
        </p:txBody>
      </p:sp>
      <p:sp>
        <p:nvSpPr>
          <p:cNvPr id="23" name="Rectangle 22"/>
          <p:cNvSpPr>
            <a:spLocks noChangeArrowheads="1"/>
          </p:cNvSpPr>
          <p:nvPr/>
        </p:nvSpPr>
        <p:spPr bwMode="auto">
          <a:xfrm>
            <a:off x="9523941" y="3834678"/>
            <a:ext cx="115814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200" dirty="0">
                <a:solidFill>
                  <a:srgbClr val="53575D"/>
                </a:solidFill>
                <a:latin typeface="Gotham Bold" pitchFamily="50" charset="0"/>
                <a:ea typeface="Arial Unicode MS" panose="020B0604020202020204" pitchFamily="34" charset="-128"/>
                <a:cs typeface="Gotham Bold" pitchFamily="50" charset="0"/>
              </a:rPr>
              <a:t>Activity</a:t>
            </a:r>
            <a:endParaRPr lang="en-US" altLang="en-US" sz="1100" dirty="0">
              <a:solidFill>
                <a:srgbClr val="53575D"/>
              </a:solidFill>
              <a:latin typeface="Gotham Light" pitchFamily="50" charset="0"/>
              <a:ea typeface="Arial Unicode MS" panose="020B0604020202020204" pitchFamily="34" charset="-128"/>
              <a:cs typeface="Gotham Light" pitchFamily="50" charset="0"/>
            </a:endParaRPr>
          </a:p>
        </p:txBody>
      </p:sp>
      <p:sp>
        <p:nvSpPr>
          <p:cNvPr id="24" name="Rectangle 23"/>
          <p:cNvSpPr/>
          <p:nvPr/>
        </p:nvSpPr>
        <p:spPr>
          <a:xfrm>
            <a:off x="6870032" y="1108481"/>
            <a:ext cx="5417218" cy="575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latin typeface="Gotham Bold" pitchFamily="50" charset="0"/>
                <a:cs typeface="Gotham Bold" pitchFamily="50" charset="0"/>
              </a:rPr>
              <a:t>Align Activity to Goals</a:t>
            </a:r>
          </a:p>
        </p:txBody>
      </p:sp>
    </p:spTree>
    <p:extLst>
      <p:ext uri="{BB962C8B-B14F-4D97-AF65-F5344CB8AC3E}">
        <p14:creationId xmlns:p14="http://schemas.microsoft.com/office/powerpoint/2010/main" val="383152356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9168469" y="2466808"/>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4494784" y="3042929"/>
            <a:ext cx="1309800" cy="432234"/>
          </a:xfrm>
          <a:prstGeom prst="rect">
            <a:avLst/>
          </a:prstGeom>
        </p:spPr>
      </p:pic>
      <p:sp>
        <p:nvSpPr>
          <p:cNvPr id="31" name="Oval 30"/>
          <p:cNvSpPr/>
          <p:nvPr/>
        </p:nvSpPr>
        <p:spPr>
          <a:xfrm>
            <a:off x="2092245" y="2466808"/>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rot="10487366" flipH="1">
            <a:off x="4129893" y="3080140"/>
            <a:ext cx="491811" cy="498489"/>
            <a:chOff x="4040571" y="1567335"/>
            <a:chExt cx="439220" cy="443152"/>
          </a:xfrm>
        </p:grpSpPr>
        <p:sp>
          <p:nvSpPr>
            <p:cNvPr id="37" name="Oval 36"/>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39" name="Picture 38"/>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5410752" y="3043107"/>
            <a:ext cx="1309800" cy="432234"/>
          </a:xfrm>
          <a:prstGeom prst="rect">
            <a:avLst/>
          </a:prstGeom>
        </p:spPr>
      </p:pic>
      <p:pic>
        <p:nvPicPr>
          <p:cNvPr id="40" name="Picture 3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6305674" y="3034508"/>
            <a:ext cx="1309800" cy="432234"/>
          </a:xfrm>
          <a:prstGeom prst="rect">
            <a:avLst/>
          </a:prstGeom>
        </p:spPr>
      </p:pic>
      <p:pic>
        <p:nvPicPr>
          <p:cNvPr id="41" name="Picture 40"/>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7221642" y="3034686"/>
            <a:ext cx="1309800" cy="432234"/>
          </a:xfrm>
          <a:prstGeom prst="rect">
            <a:avLst/>
          </a:prstGeom>
        </p:spPr>
      </p:pic>
      <p:grpSp>
        <p:nvGrpSpPr>
          <p:cNvPr id="42" name="Group 41"/>
          <p:cNvGrpSpPr/>
          <p:nvPr/>
        </p:nvGrpSpPr>
        <p:grpSpPr>
          <a:xfrm rot="10487366" flipH="1">
            <a:off x="8428835" y="3086445"/>
            <a:ext cx="491811" cy="498489"/>
            <a:chOff x="4040571" y="1567335"/>
            <a:chExt cx="439220" cy="443152"/>
          </a:xfrm>
        </p:grpSpPr>
        <p:sp>
          <p:nvSpPr>
            <p:cNvPr id="43" name="Oval 42"/>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787" y="2595149"/>
            <a:ext cx="1359079" cy="1359079"/>
          </a:xfrm>
          <a:prstGeom prst="rect">
            <a:avLst/>
          </a:prstGeom>
        </p:spPr>
      </p:pic>
      <p:pic>
        <p:nvPicPr>
          <p:cNvPr id="2" name="Picture 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16234"/>
          <a:stretch/>
        </p:blipFill>
        <p:spPr>
          <a:xfrm>
            <a:off x="9523941" y="2614099"/>
            <a:ext cx="1390685" cy="1359079"/>
          </a:xfrm>
          <a:prstGeom prst="rect">
            <a:avLst/>
          </a:prstGeom>
        </p:spPr>
      </p:pic>
      <p:sp>
        <p:nvSpPr>
          <p:cNvPr id="19" name="Rectangle 18"/>
          <p:cNvSpPr>
            <a:spLocks noChangeArrowheads="1"/>
          </p:cNvSpPr>
          <p:nvPr/>
        </p:nvSpPr>
        <p:spPr bwMode="auto">
          <a:xfrm>
            <a:off x="629201" y="515323"/>
            <a:ext cx="10933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dirty="0">
                <a:solidFill>
                  <a:schemeClr val="tx1"/>
                </a:solidFill>
                <a:latin typeface="Gotham Bold" pitchFamily="50" charset="0"/>
                <a:ea typeface="Arial Unicode MS" panose="020B0604020202020204" pitchFamily="34" charset="-128"/>
                <a:cs typeface="Gotham Bold" pitchFamily="50" charset="0"/>
              </a:rPr>
              <a:t>STEPS TO DESIGN </a:t>
            </a:r>
            <a:r>
              <a:rPr lang="en-US" altLang="en-US" sz="2400" dirty="0">
                <a:solidFill>
                  <a:schemeClr val="tx1"/>
                </a:solidFill>
                <a:latin typeface="Gotham Light" pitchFamily="50" charset="0"/>
                <a:ea typeface="Arial Unicode MS" panose="020B0604020202020204" pitchFamily="34" charset="-128"/>
                <a:cs typeface="Gotham Light" pitchFamily="50" charset="0"/>
              </a:rPr>
              <a:t>AN EXPERIENTIAL ACTIVITY</a:t>
            </a:r>
            <a:endParaRPr lang="en-US" altLang="en-US" sz="2000" dirty="0">
              <a:solidFill>
                <a:schemeClr val="tx1"/>
              </a:solidFill>
              <a:latin typeface="Gotham Light" pitchFamily="50" charset="0"/>
              <a:ea typeface="Arial Unicode MS" panose="020B0604020202020204" pitchFamily="34" charset="-128"/>
              <a:cs typeface="Gotham Light" pitchFamily="50" charset="0"/>
            </a:endParaRPr>
          </a:p>
        </p:txBody>
      </p:sp>
      <p:cxnSp>
        <p:nvCxnSpPr>
          <p:cNvPr id="20" name="Straight Connector 19"/>
          <p:cNvCxnSpPr/>
          <p:nvPr/>
        </p:nvCxnSpPr>
        <p:spPr>
          <a:xfrm>
            <a:off x="607155" y="1042734"/>
            <a:ext cx="11680095"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2" name="Rectangle 21"/>
          <p:cNvSpPr>
            <a:spLocks noChangeArrowheads="1"/>
          </p:cNvSpPr>
          <p:nvPr/>
        </p:nvSpPr>
        <p:spPr bwMode="auto">
          <a:xfrm>
            <a:off x="2398577" y="3873145"/>
            <a:ext cx="11581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400" dirty="0">
                <a:solidFill>
                  <a:srgbClr val="53575D"/>
                </a:solidFill>
                <a:latin typeface="Gotham Bold" pitchFamily="50" charset="0"/>
                <a:ea typeface="Arial Unicode MS" panose="020B0604020202020204" pitchFamily="34" charset="-128"/>
                <a:cs typeface="Gotham Bold" pitchFamily="50" charset="0"/>
              </a:rPr>
              <a:t>Goals </a:t>
            </a:r>
            <a:endParaRPr lang="en-US" altLang="en-US" sz="1200" dirty="0">
              <a:solidFill>
                <a:srgbClr val="53575D"/>
              </a:solidFill>
              <a:latin typeface="Gotham Light" pitchFamily="50" charset="0"/>
              <a:ea typeface="Arial Unicode MS" panose="020B0604020202020204" pitchFamily="34" charset="-128"/>
              <a:cs typeface="Gotham Light" pitchFamily="50" charset="0"/>
            </a:endParaRPr>
          </a:p>
        </p:txBody>
      </p:sp>
      <p:sp>
        <p:nvSpPr>
          <p:cNvPr id="23" name="Rectangle 22"/>
          <p:cNvSpPr>
            <a:spLocks noChangeArrowheads="1"/>
          </p:cNvSpPr>
          <p:nvPr/>
        </p:nvSpPr>
        <p:spPr bwMode="auto">
          <a:xfrm>
            <a:off x="9523941" y="3834678"/>
            <a:ext cx="115814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200" dirty="0">
                <a:solidFill>
                  <a:srgbClr val="53575D"/>
                </a:solidFill>
                <a:latin typeface="Gotham Bold" pitchFamily="50" charset="0"/>
                <a:ea typeface="Arial Unicode MS" panose="020B0604020202020204" pitchFamily="34" charset="-128"/>
                <a:cs typeface="Gotham Bold" pitchFamily="50" charset="0"/>
              </a:rPr>
              <a:t>Activity</a:t>
            </a:r>
            <a:endParaRPr lang="en-US" altLang="en-US" sz="1100" dirty="0">
              <a:solidFill>
                <a:srgbClr val="53575D"/>
              </a:solidFill>
              <a:latin typeface="Gotham Light" pitchFamily="50" charset="0"/>
              <a:ea typeface="Arial Unicode MS" panose="020B0604020202020204" pitchFamily="34" charset="-128"/>
              <a:cs typeface="Gotham Light" pitchFamily="50" charset="0"/>
            </a:endParaRPr>
          </a:p>
        </p:txBody>
      </p:sp>
      <p:sp>
        <p:nvSpPr>
          <p:cNvPr id="24" name="Rectangle 23"/>
          <p:cNvSpPr/>
          <p:nvPr/>
        </p:nvSpPr>
        <p:spPr>
          <a:xfrm>
            <a:off x="6870032" y="1108481"/>
            <a:ext cx="5417218" cy="575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latin typeface="Gotham Bold" pitchFamily="50" charset="0"/>
                <a:cs typeface="Gotham Bold" pitchFamily="50" charset="0"/>
              </a:rPr>
              <a:t>Align Activity to Goals</a:t>
            </a:r>
          </a:p>
        </p:txBody>
      </p:sp>
      <p:sp>
        <p:nvSpPr>
          <p:cNvPr id="21" name="Rectangle 20"/>
          <p:cNvSpPr>
            <a:spLocks noChangeArrowheads="1"/>
          </p:cNvSpPr>
          <p:nvPr/>
        </p:nvSpPr>
        <p:spPr bwMode="auto">
          <a:xfrm>
            <a:off x="2398577" y="4551251"/>
            <a:ext cx="378199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000" dirty="0">
                <a:solidFill>
                  <a:schemeClr val="tx1"/>
                </a:solidFill>
                <a:latin typeface="Gotham Bold" pitchFamily="50" charset="0"/>
                <a:ea typeface="Arial Unicode MS" panose="020B0604020202020204" pitchFamily="34" charset="-128"/>
                <a:cs typeface="Gotham Bold" pitchFamily="50" charset="0"/>
              </a:rPr>
              <a:t>Be able to </a:t>
            </a:r>
            <a:r>
              <a:rPr lang="en-US" altLang="en-US" sz="2000" dirty="0">
                <a:solidFill>
                  <a:schemeClr val="tx1"/>
                </a:solidFill>
                <a:latin typeface="Gotham Book" pitchFamily="50" charset="0"/>
                <a:ea typeface="Arial Unicode MS" panose="020B0604020202020204" pitchFamily="34" charset="-128"/>
                <a:cs typeface="Gotham Book" pitchFamily="50" charset="0"/>
              </a:rPr>
              <a:t>host a </a:t>
            </a:r>
          </a:p>
          <a:p>
            <a:r>
              <a:rPr lang="en-US" altLang="en-US" sz="2000" dirty="0">
                <a:solidFill>
                  <a:schemeClr val="tx1"/>
                </a:solidFill>
                <a:latin typeface="Gotham Book" pitchFamily="50" charset="0"/>
                <a:ea typeface="Arial Unicode MS" panose="020B0604020202020204" pitchFamily="34" charset="-128"/>
                <a:cs typeface="Gotham Book" pitchFamily="50" charset="0"/>
              </a:rPr>
              <a:t>one-on-one meeting by following a one-on-one agenda</a:t>
            </a:r>
            <a:endParaRPr lang="en-US" altLang="en-US" sz="1800" dirty="0">
              <a:solidFill>
                <a:schemeClr val="tx1"/>
              </a:solidFill>
              <a:latin typeface="Gotham Book" pitchFamily="50" charset="0"/>
              <a:ea typeface="Arial Unicode MS" panose="020B0604020202020204" pitchFamily="34" charset="-128"/>
              <a:cs typeface="Gotham Book" pitchFamily="50" charset="0"/>
            </a:endParaRPr>
          </a:p>
        </p:txBody>
      </p:sp>
    </p:spTree>
    <p:extLst>
      <p:ext uri="{BB962C8B-B14F-4D97-AF65-F5344CB8AC3E}">
        <p14:creationId xmlns:p14="http://schemas.microsoft.com/office/powerpoint/2010/main" val="21970796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9168469" y="2466808"/>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4494784" y="3042929"/>
            <a:ext cx="1309800" cy="432234"/>
          </a:xfrm>
          <a:prstGeom prst="rect">
            <a:avLst/>
          </a:prstGeom>
        </p:spPr>
      </p:pic>
      <p:sp>
        <p:nvSpPr>
          <p:cNvPr id="31" name="Oval 30"/>
          <p:cNvSpPr/>
          <p:nvPr/>
        </p:nvSpPr>
        <p:spPr>
          <a:xfrm>
            <a:off x="2092245" y="2466808"/>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rot="10487366" flipH="1">
            <a:off x="4129893" y="3080140"/>
            <a:ext cx="491811" cy="498489"/>
            <a:chOff x="4040571" y="1567335"/>
            <a:chExt cx="439220" cy="443152"/>
          </a:xfrm>
        </p:grpSpPr>
        <p:sp>
          <p:nvSpPr>
            <p:cNvPr id="37" name="Oval 36"/>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39" name="Picture 38"/>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5410752" y="3043107"/>
            <a:ext cx="1309800" cy="432234"/>
          </a:xfrm>
          <a:prstGeom prst="rect">
            <a:avLst/>
          </a:prstGeom>
        </p:spPr>
      </p:pic>
      <p:pic>
        <p:nvPicPr>
          <p:cNvPr id="40" name="Picture 3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6305674" y="3034508"/>
            <a:ext cx="1309800" cy="432234"/>
          </a:xfrm>
          <a:prstGeom prst="rect">
            <a:avLst/>
          </a:prstGeom>
        </p:spPr>
      </p:pic>
      <p:pic>
        <p:nvPicPr>
          <p:cNvPr id="41" name="Picture 40"/>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7221642" y="3034686"/>
            <a:ext cx="1309800" cy="432234"/>
          </a:xfrm>
          <a:prstGeom prst="rect">
            <a:avLst/>
          </a:prstGeom>
        </p:spPr>
      </p:pic>
      <p:grpSp>
        <p:nvGrpSpPr>
          <p:cNvPr id="42" name="Group 41"/>
          <p:cNvGrpSpPr/>
          <p:nvPr/>
        </p:nvGrpSpPr>
        <p:grpSpPr>
          <a:xfrm rot="10487366" flipH="1">
            <a:off x="8428835" y="3086445"/>
            <a:ext cx="491811" cy="498489"/>
            <a:chOff x="4040571" y="1567335"/>
            <a:chExt cx="439220" cy="443152"/>
          </a:xfrm>
        </p:grpSpPr>
        <p:sp>
          <p:nvSpPr>
            <p:cNvPr id="43" name="Oval 42"/>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787" y="2595149"/>
            <a:ext cx="1359079" cy="1359079"/>
          </a:xfrm>
          <a:prstGeom prst="rect">
            <a:avLst/>
          </a:prstGeom>
        </p:spPr>
      </p:pic>
      <p:pic>
        <p:nvPicPr>
          <p:cNvPr id="2" name="Picture 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16234"/>
          <a:stretch/>
        </p:blipFill>
        <p:spPr>
          <a:xfrm>
            <a:off x="9523941" y="2614099"/>
            <a:ext cx="1390685" cy="1359079"/>
          </a:xfrm>
          <a:prstGeom prst="rect">
            <a:avLst/>
          </a:prstGeom>
        </p:spPr>
      </p:pic>
      <p:sp>
        <p:nvSpPr>
          <p:cNvPr id="19" name="Rectangle 18"/>
          <p:cNvSpPr>
            <a:spLocks noChangeArrowheads="1"/>
          </p:cNvSpPr>
          <p:nvPr/>
        </p:nvSpPr>
        <p:spPr bwMode="auto">
          <a:xfrm>
            <a:off x="629201" y="515323"/>
            <a:ext cx="10933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dirty="0">
                <a:solidFill>
                  <a:schemeClr val="tx1"/>
                </a:solidFill>
                <a:latin typeface="Gotham Bold" pitchFamily="50" charset="0"/>
                <a:ea typeface="Arial Unicode MS" panose="020B0604020202020204" pitchFamily="34" charset="-128"/>
                <a:cs typeface="Gotham Bold" pitchFamily="50" charset="0"/>
              </a:rPr>
              <a:t>STEPS TO DESIGN </a:t>
            </a:r>
            <a:r>
              <a:rPr lang="en-US" altLang="en-US" sz="2400" dirty="0">
                <a:solidFill>
                  <a:schemeClr val="tx1"/>
                </a:solidFill>
                <a:latin typeface="Gotham Light" pitchFamily="50" charset="0"/>
                <a:ea typeface="Arial Unicode MS" panose="020B0604020202020204" pitchFamily="34" charset="-128"/>
                <a:cs typeface="Gotham Light" pitchFamily="50" charset="0"/>
              </a:rPr>
              <a:t>AN EXPERIENTIAL ACTIVITY</a:t>
            </a:r>
            <a:endParaRPr lang="en-US" altLang="en-US" sz="2000" dirty="0">
              <a:solidFill>
                <a:schemeClr val="tx1"/>
              </a:solidFill>
              <a:latin typeface="Gotham Light" pitchFamily="50" charset="0"/>
              <a:ea typeface="Arial Unicode MS" panose="020B0604020202020204" pitchFamily="34" charset="-128"/>
              <a:cs typeface="Gotham Light" pitchFamily="50" charset="0"/>
            </a:endParaRPr>
          </a:p>
        </p:txBody>
      </p:sp>
      <p:cxnSp>
        <p:nvCxnSpPr>
          <p:cNvPr id="20" name="Straight Connector 19"/>
          <p:cNvCxnSpPr/>
          <p:nvPr/>
        </p:nvCxnSpPr>
        <p:spPr>
          <a:xfrm>
            <a:off x="607155" y="1042734"/>
            <a:ext cx="11680095"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2" name="Rectangle 21"/>
          <p:cNvSpPr>
            <a:spLocks noChangeArrowheads="1"/>
          </p:cNvSpPr>
          <p:nvPr/>
        </p:nvSpPr>
        <p:spPr bwMode="auto">
          <a:xfrm>
            <a:off x="2398577" y="3873145"/>
            <a:ext cx="11581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400" dirty="0">
                <a:solidFill>
                  <a:srgbClr val="53575D"/>
                </a:solidFill>
                <a:latin typeface="Gotham Bold" pitchFamily="50" charset="0"/>
                <a:ea typeface="Arial Unicode MS" panose="020B0604020202020204" pitchFamily="34" charset="-128"/>
                <a:cs typeface="Gotham Bold" pitchFamily="50" charset="0"/>
              </a:rPr>
              <a:t>Goals </a:t>
            </a:r>
            <a:endParaRPr lang="en-US" altLang="en-US" sz="1200" dirty="0">
              <a:solidFill>
                <a:srgbClr val="53575D"/>
              </a:solidFill>
              <a:latin typeface="Gotham Light" pitchFamily="50" charset="0"/>
              <a:ea typeface="Arial Unicode MS" panose="020B0604020202020204" pitchFamily="34" charset="-128"/>
              <a:cs typeface="Gotham Light" pitchFamily="50" charset="0"/>
            </a:endParaRPr>
          </a:p>
        </p:txBody>
      </p:sp>
      <p:sp>
        <p:nvSpPr>
          <p:cNvPr id="23" name="Rectangle 22"/>
          <p:cNvSpPr>
            <a:spLocks noChangeArrowheads="1"/>
          </p:cNvSpPr>
          <p:nvPr/>
        </p:nvSpPr>
        <p:spPr bwMode="auto">
          <a:xfrm>
            <a:off x="9523941" y="3834678"/>
            <a:ext cx="115814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200" dirty="0">
                <a:solidFill>
                  <a:srgbClr val="53575D"/>
                </a:solidFill>
                <a:latin typeface="Gotham Bold" pitchFamily="50" charset="0"/>
                <a:ea typeface="Arial Unicode MS" panose="020B0604020202020204" pitchFamily="34" charset="-128"/>
                <a:cs typeface="Gotham Bold" pitchFamily="50" charset="0"/>
              </a:rPr>
              <a:t>Activity</a:t>
            </a:r>
            <a:endParaRPr lang="en-US" altLang="en-US" sz="1100" dirty="0">
              <a:solidFill>
                <a:srgbClr val="53575D"/>
              </a:solidFill>
              <a:latin typeface="Gotham Light" pitchFamily="50" charset="0"/>
              <a:ea typeface="Arial Unicode MS" panose="020B0604020202020204" pitchFamily="34" charset="-128"/>
              <a:cs typeface="Gotham Light" pitchFamily="50" charset="0"/>
            </a:endParaRPr>
          </a:p>
        </p:txBody>
      </p:sp>
      <p:sp>
        <p:nvSpPr>
          <p:cNvPr id="24" name="Rectangle 23"/>
          <p:cNvSpPr/>
          <p:nvPr/>
        </p:nvSpPr>
        <p:spPr>
          <a:xfrm>
            <a:off x="6870032" y="1108481"/>
            <a:ext cx="5417218" cy="575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latin typeface="Gotham Bold" pitchFamily="50" charset="0"/>
                <a:cs typeface="Gotham Bold" pitchFamily="50" charset="0"/>
              </a:rPr>
              <a:t>Align Activity to Goals</a:t>
            </a:r>
          </a:p>
        </p:txBody>
      </p:sp>
      <p:sp>
        <p:nvSpPr>
          <p:cNvPr id="21" name="Rectangle 20"/>
          <p:cNvSpPr>
            <a:spLocks noChangeArrowheads="1"/>
          </p:cNvSpPr>
          <p:nvPr/>
        </p:nvSpPr>
        <p:spPr bwMode="auto">
          <a:xfrm>
            <a:off x="2398577" y="4551251"/>
            <a:ext cx="378199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000" dirty="0">
                <a:solidFill>
                  <a:schemeClr val="tx1"/>
                </a:solidFill>
                <a:latin typeface="Gotham Bold" pitchFamily="50" charset="0"/>
                <a:ea typeface="Arial Unicode MS" panose="020B0604020202020204" pitchFamily="34" charset="-128"/>
                <a:cs typeface="Gotham Bold" pitchFamily="50" charset="0"/>
              </a:rPr>
              <a:t>Be able to </a:t>
            </a:r>
            <a:r>
              <a:rPr lang="en-US" altLang="en-US" sz="2000" dirty="0">
                <a:solidFill>
                  <a:schemeClr val="tx1"/>
                </a:solidFill>
                <a:latin typeface="Gotham Book" pitchFamily="50" charset="0"/>
                <a:ea typeface="Arial Unicode MS" panose="020B0604020202020204" pitchFamily="34" charset="-128"/>
                <a:cs typeface="Gotham Book" pitchFamily="50" charset="0"/>
              </a:rPr>
              <a:t>host a </a:t>
            </a:r>
          </a:p>
          <a:p>
            <a:r>
              <a:rPr lang="en-US" altLang="en-US" sz="2000" dirty="0">
                <a:solidFill>
                  <a:schemeClr val="tx1"/>
                </a:solidFill>
                <a:latin typeface="Gotham Book" pitchFamily="50" charset="0"/>
                <a:ea typeface="Arial Unicode MS" panose="020B0604020202020204" pitchFamily="34" charset="-128"/>
                <a:cs typeface="Gotham Book" pitchFamily="50" charset="0"/>
              </a:rPr>
              <a:t>one-on-one meeting by following a one-on-one agenda</a:t>
            </a:r>
            <a:endParaRPr lang="en-US" altLang="en-US" sz="1800" dirty="0">
              <a:solidFill>
                <a:schemeClr val="tx1"/>
              </a:solidFill>
              <a:latin typeface="Gotham Book" pitchFamily="50" charset="0"/>
              <a:ea typeface="Arial Unicode MS" panose="020B0604020202020204" pitchFamily="34" charset="-128"/>
              <a:cs typeface="Gotham Book" pitchFamily="50" charset="0"/>
            </a:endParaRPr>
          </a:p>
        </p:txBody>
      </p:sp>
      <p:sp>
        <p:nvSpPr>
          <p:cNvPr id="25" name="Rectangle 24"/>
          <p:cNvSpPr>
            <a:spLocks noChangeArrowheads="1"/>
          </p:cNvSpPr>
          <p:nvPr/>
        </p:nvSpPr>
        <p:spPr bwMode="auto">
          <a:xfrm>
            <a:off x="9414301" y="4603693"/>
            <a:ext cx="2971179"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000" dirty="0">
                <a:solidFill>
                  <a:schemeClr val="tx1"/>
                </a:solidFill>
                <a:latin typeface="Gotham Book" pitchFamily="50" charset="0"/>
                <a:ea typeface="Arial Unicode MS" panose="020B0604020202020204" pitchFamily="34" charset="-128"/>
                <a:cs typeface="Gotham Book" pitchFamily="50" charset="0"/>
              </a:rPr>
              <a:t>Work with a partner to simulate a one-on-one meeting. Use the one-on-one agenda</a:t>
            </a:r>
            <a:endParaRPr lang="en-US" altLang="en-US" sz="1800" dirty="0">
              <a:solidFill>
                <a:schemeClr val="tx1"/>
              </a:solidFill>
              <a:latin typeface="Gotham Book" pitchFamily="50" charset="0"/>
              <a:ea typeface="Arial Unicode MS" panose="020B0604020202020204" pitchFamily="34" charset="-128"/>
              <a:cs typeface="Gotham Book" pitchFamily="50" charset="0"/>
            </a:endParaRPr>
          </a:p>
        </p:txBody>
      </p:sp>
    </p:spTree>
    <p:extLst>
      <p:ext uri="{BB962C8B-B14F-4D97-AF65-F5344CB8AC3E}">
        <p14:creationId xmlns:p14="http://schemas.microsoft.com/office/powerpoint/2010/main" val="372191936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9168469" y="2466808"/>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4494784" y="3042929"/>
            <a:ext cx="1309800" cy="432234"/>
          </a:xfrm>
          <a:prstGeom prst="rect">
            <a:avLst/>
          </a:prstGeom>
        </p:spPr>
      </p:pic>
      <p:sp>
        <p:nvSpPr>
          <p:cNvPr id="31" name="Oval 30"/>
          <p:cNvSpPr/>
          <p:nvPr/>
        </p:nvSpPr>
        <p:spPr>
          <a:xfrm>
            <a:off x="2092245" y="2466808"/>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rot="10487366" flipH="1">
            <a:off x="4129893" y="3080140"/>
            <a:ext cx="491811" cy="498489"/>
            <a:chOff x="4040571" y="1567335"/>
            <a:chExt cx="439220" cy="443152"/>
          </a:xfrm>
        </p:grpSpPr>
        <p:sp>
          <p:nvSpPr>
            <p:cNvPr id="37" name="Oval 36"/>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39" name="Picture 38"/>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5410752" y="3043107"/>
            <a:ext cx="1309800" cy="432234"/>
          </a:xfrm>
          <a:prstGeom prst="rect">
            <a:avLst/>
          </a:prstGeom>
        </p:spPr>
      </p:pic>
      <p:pic>
        <p:nvPicPr>
          <p:cNvPr id="40" name="Picture 3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6305674" y="3034508"/>
            <a:ext cx="1309800" cy="432234"/>
          </a:xfrm>
          <a:prstGeom prst="rect">
            <a:avLst/>
          </a:prstGeom>
        </p:spPr>
      </p:pic>
      <p:pic>
        <p:nvPicPr>
          <p:cNvPr id="41" name="Picture 40"/>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7221642" y="3034686"/>
            <a:ext cx="1309800" cy="432234"/>
          </a:xfrm>
          <a:prstGeom prst="rect">
            <a:avLst/>
          </a:prstGeom>
        </p:spPr>
      </p:pic>
      <p:grpSp>
        <p:nvGrpSpPr>
          <p:cNvPr id="42" name="Group 41"/>
          <p:cNvGrpSpPr/>
          <p:nvPr/>
        </p:nvGrpSpPr>
        <p:grpSpPr>
          <a:xfrm rot="10487366" flipH="1">
            <a:off x="8428835" y="3086445"/>
            <a:ext cx="491811" cy="498489"/>
            <a:chOff x="4040571" y="1567335"/>
            <a:chExt cx="439220" cy="443152"/>
          </a:xfrm>
        </p:grpSpPr>
        <p:sp>
          <p:nvSpPr>
            <p:cNvPr id="43" name="Oval 42"/>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787" y="2595149"/>
            <a:ext cx="1359079" cy="1359079"/>
          </a:xfrm>
          <a:prstGeom prst="rect">
            <a:avLst/>
          </a:prstGeom>
        </p:spPr>
      </p:pic>
      <p:pic>
        <p:nvPicPr>
          <p:cNvPr id="2" name="Picture 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16234"/>
          <a:stretch/>
        </p:blipFill>
        <p:spPr>
          <a:xfrm>
            <a:off x="9523941" y="2614099"/>
            <a:ext cx="1390685" cy="1359079"/>
          </a:xfrm>
          <a:prstGeom prst="rect">
            <a:avLst/>
          </a:prstGeom>
        </p:spPr>
      </p:pic>
      <p:sp>
        <p:nvSpPr>
          <p:cNvPr id="19" name="Rectangle 18"/>
          <p:cNvSpPr>
            <a:spLocks noChangeArrowheads="1"/>
          </p:cNvSpPr>
          <p:nvPr/>
        </p:nvSpPr>
        <p:spPr bwMode="auto">
          <a:xfrm>
            <a:off x="629201" y="515323"/>
            <a:ext cx="10933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dirty="0">
                <a:solidFill>
                  <a:schemeClr val="tx1"/>
                </a:solidFill>
                <a:latin typeface="Gotham Bold" pitchFamily="50" charset="0"/>
                <a:ea typeface="Arial Unicode MS" panose="020B0604020202020204" pitchFamily="34" charset="-128"/>
                <a:cs typeface="Gotham Bold" pitchFamily="50" charset="0"/>
              </a:rPr>
              <a:t>STEPS TO DESIGN </a:t>
            </a:r>
            <a:r>
              <a:rPr lang="en-US" altLang="en-US" sz="2400" dirty="0">
                <a:solidFill>
                  <a:schemeClr val="tx1"/>
                </a:solidFill>
                <a:latin typeface="Gotham Light" pitchFamily="50" charset="0"/>
                <a:ea typeface="Arial Unicode MS" panose="020B0604020202020204" pitchFamily="34" charset="-128"/>
                <a:cs typeface="Gotham Light" pitchFamily="50" charset="0"/>
              </a:rPr>
              <a:t>AN EXPERIENTIAL ACTIVITY</a:t>
            </a:r>
            <a:endParaRPr lang="en-US" altLang="en-US" sz="2000" dirty="0">
              <a:solidFill>
                <a:schemeClr val="tx1"/>
              </a:solidFill>
              <a:latin typeface="Gotham Light" pitchFamily="50" charset="0"/>
              <a:ea typeface="Arial Unicode MS" panose="020B0604020202020204" pitchFamily="34" charset="-128"/>
              <a:cs typeface="Gotham Light" pitchFamily="50" charset="0"/>
            </a:endParaRPr>
          </a:p>
        </p:txBody>
      </p:sp>
      <p:cxnSp>
        <p:nvCxnSpPr>
          <p:cNvPr id="20" name="Straight Connector 19"/>
          <p:cNvCxnSpPr/>
          <p:nvPr/>
        </p:nvCxnSpPr>
        <p:spPr>
          <a:xfrm>
            <a:off x="607155" y="1042734"/>
            <a:ext cx="11680095"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2" name="Rectangle 21"/>
          <p:cNvSpPr>
            <a:spLocks noChangeArrowheads="1"/>
          </p:cNvSpPr>
          <p:nvPr/>
        </p:nvSpPr>
        <p:spPr bwMode="auto">
          <a:xfrm>
            <a:off x="2398577" y="3873145"/>
            <a:ext cx="11581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400" dirty="0">
                <a:solidFill>
                  <a:srgbClr val="53575D"/>
                </a:solidFill>
                <a:latin typeface="Gotham Bold" pitchFamily="50" charset="0"/>
                <a:ea typeface="Arial Unicode MS" panose="020B0604020202020204" pitchFamily="34" charset="-128"/>
                <a:cs typeface="Gotham Bold" pitchFamily="50" charset="0"/>
              </a:rPr>
              <a:t>Goals </a:t>
            </a:r>
            <a:endParaRPr lang="en-US" altLang="en-US" sz="1200" dirty="0">
              <a:solidFill>
                <a:srgbClr val="53575D"/>
              </a:solidFill>
              <a:latin typeface="Gotham Light" pitchFamily="50" charset="0"/>
              <a:ea typeface="Arial Unicode MS" panose="020B0604020202020204" pitchFamily="34" charset="-128"/>
              <a:cs typeface="Gotham Light" pitchFamily="50" charset="0"/>
            </a:endParaRPr>
          </a:p>
        </p:txBody>
      </p:sp>
      <p:sp>
        <p:nvSpPr>
          <p:cNvPr id="23" name="Rectangle 22"/>
          <p:cNvSpPr>
            <a:spLocks noChangeArrowheads="1"/>
          </p:cNvSpPr>
          <p:nvPr/>
        </p:nvSpPr>
        <p:spPr bwMode="auto">
          <a:xfrm>
            <a:off x="9523941" y="3834678"/>
            <a:ext cx="115814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200" dirty="0">
                <a:solidFill>
                  <a:srgbClr val="53575D"/>
                </a:solidFill>
                <a:latin typeface="Gotham Bold" pitchFamily="50" charset="0"/>
                <a:ea typeface="Arial Unicode MS" panose="020B0604020202020204" pitchFamily="34" charset="-128"/>
                <a:cs typeface="Gotham Bold" pitchFamily="50" charset="0"/>
              </a:rPr>
              <a:t>Activity</a:t>
            </a:r>
            <a:endParaRPr lang="en-US" altLang="en-US" sz="1100" dirty="0">
              <a:solidFill>
                <a:srgbClr val="53575D"/>
              </a:solidFill>
              <a:latin typeface="Gotham Light" pitchFamily="50" charset="0"/>
              <a:ea typeface="Arial Unicode MS" panose="020B0604020202020204" pitchFamily="34" charset="-128"/>
              <a:cs typeface="Gotham Light" pitchFamily="50" charset="0"/>
            </a:endParaRPr>
          </a:p>
        </p:txBody>
      </p:sp>
      <p:sp>
        <p:nvSpPr>
          <p:cNvPr id="24" name="Rectangle 23"/>
          <p:cNvSpPr/>
          <p:nvPr/>
        </p:nvSpPr>
        <p:spPr>
          <a:xfrm>
            <a:off x="6870032" y="1108481"/>
            <a:ext cx="5417218" cy="575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latin typeface="Gotham Bold" pitchFamily="50" charset="0"/>
                <a:cs typeface="Gotham Bold" pitchFamily="50" charset="0"/>
              </a:rPr>
              <a:t>Align Activity to Goals</a:t>
            </a:r>
          </a:p>
        </p:txBody>
      </p:sp>
      <p:sp>
        <p:nvSpPr>
          <p:cNvPr id="21" name="Rectangle 20"/>
          <p:cNvSpPr>
            <a:spLocks noChangeArrowheads="1"/>
          </p:cNvSpPr>
          <p:nvPr/>
        </p:nvSpPr>
        <p:spPr bwMode="auto">
          <a:xfrm>
            <a:off x="2398577" y="4551251"/>
            <a:ext cx="378199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000" dirty="0">
                <a:solidFill>
                  <a:schemeClr val="tx1"/>
                </a:solidFill>
                <a:latin typeface="Gotham Bold" pitchFamily="50" charset="0"/>
                <a:ea typeface="Arial Unicode MS" panose="020B0604020202020204" pitchFamily="34" charset="-128"/>
                <a:cs typeface="Gotham Bold" pitchFamily="50" charset="0"/>
              </a:rPr>
              <a:t>Be able to </a:t>
            </a:r>
            <a:r>
              <a:rPr lang="en-US" altLang="en-US" sz="2000" dirty="0">
                <a:solidFill>
                  <a:schemeClr val="tx1"/>
                </a:solidFill>
                <a:latin typeface="Gotham Book" pitchFamily="50" charset="0"/>
                <a:ea typeface="Arial Unicode MS" panose="020B0604020202020204" pitchFamily="34" charset="-128"/>
                <a:cs typeface="Gotham Book" pitchFamily="50" charset="0"/>
              </a:rPr>
              <a:t>design an experiential activity to teach new skills to learners</a:t>
            </a:r>
            <a:endParaRPr lang="en-US" altLang="en-US" sz="1800" dirty="0">
              <a:solidFill>
                <a:schemeClr val="tx1"/>
              </a:solidFill>
              <a:latin typeface="Gotham Book" pitchFamily="50" charset="0"/>
              <a:ea typeface="Arial Unicode MS" panose="020B0604020202020204" pitchFamily="34" charset="-128"/>
              <a:cs typeface="Gotham Book" pitchFamily="50" charset="0"/>
            </a:endParaRPr>
          </a:p>
        </p:txBody>
      </p:sp>
    </p:spTree>
    <p:extLst>
      <p:ext uri="{BB962C8B-B14F-4D97-AF65-F5344CB8AC3E}">
        <p14:creationId xmlns:p14="http://schemas.microsoft.com/office/powerpoint/2010/main" val="87638401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9168469" y="2466808"/>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4494784" y="3042929"/>
            <a:ext cx="1309800" cy="432234"/>
          </a:xfrm>
          <a:prstGeom prst="rect">
            <a:avLst/>
          </a:prstGeom>
        </p:spPr>
      </p:pic>
      <p:sp>
        <p:nvSpPr>
          <p:cNvPr id="31" name="Oval 30"/>
          <p:cNvSpPr/>
          <p:nvPr/>
        </p:nvSpPr>
        <p:spPr>
          <a:xfrm>
            <a:off x="2092245" y="2466808"/>
            <a:ext cx="1866900" cy="182211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rot="10487366" flipH="1">
            <a:off x="4129893" y="3080140"/>
            <a:ext cx="491811" cy="498489"/>
            <a:chOff x="4040571" y="1567335"/>
            <a:chExt cx="439220" cy="443152"/>
          </a:xfrm>
        </p:grpSpPr>
        <p:sp>
          <p:nvSpPr>
            <p:cNvPr id="37" name="Oval 36"/>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39" name="Picture 38"/>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5410752" y="3043107"/>
            <a:ext cx="1309800" cy="432234"/>
          </a:xfrm>
          <a:prstGeom prst="rect">
            <a:avLst/>
          </a:prstGeom>
        </p:spPr>
      </p:pic>
      <p:pic>
        <p:nvPicPr>
          <p:cNvPr id="40" name="Picture 39"/>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6305674" y="3034508"/>
            <a:ext cx="1309800" cy="432234"/>
          </a:xfrm>
          <a:prstGeom prst="rect">
            <a:avLst/>
          </a:prstGeom>
        </p:spPr>
      </p:pic>
      <p:pic>
        <p:nvPicPr>
          <p:cNvPr id="41" name="Picture 40"/>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333" t="33714" r="-333" b="38000"/>
          <a:stretch/>
        </p:blipFill>
        <p:spPr>
          <a:xfrm rot="10800000">
            <a:off x="7221642" y="3034686"/>
            <a:ext cx="1309800" cy="432234"/>
          </a:xfrm>
          <a:prstGeom prst="rect">
            <a:avLst/>
          </a:prstGeom>
        </p:spPr>
      </p:pic>
      <p:grpSp>
        <p:nvGrpSpPr>
          <p:cNvPr id="42" name="Group 41"/>
          <p:cNvGrpSpPr/>
          <p:nvPr/>
        </p:nvGrpSpPr>
        <p:grpSpPr>
          <a:xfrm rot="10487366" flipH="1">
            <a:off x="8428835" y="3086445"/>
            <a:ext cx="491811" cy="498489"/>
            <a:chOff x="4040571" y="1567335"/>
            <a:chExt cx="439220" cy="443152"/>
          </a:xfrm>
        </p:grpSpPr>
        <p:sp>
          <p:nvSpPr>
            <p:cNvPr id="43" name="Oval 42"/>
            <p:cNvSpPr/>
            <p:nvPr/>
          </p:nvSpPr>
          <p:spPr>
            <a:xfrm>
              <a:off x="4059622" y="1579806"/>
              <a:ext cx="420169" cy="430681"/>
            </a:xfrm>
            <a:prstGeom prst="ellipse">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r="7778" b="17347"/>
            <a:stretch/>
          </p:blipFill>
          <p:spPr>
            <a:xfrm>
              <a:off x="4040571" y="1567335"/>
              <a:ext cx="415145" cy="434080"/>
            </a:xfrm>
            <a:prstGeom prst="rect">
              <a:avLst/>
            </a:prstGeom>
            <a:noFill/>
          </p:spPr>
        </p:pic>
      </p:gr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787" y="2595149"/>
            <a:ext cx="1359079" cy="1359079"/>
          </a:xfrm>
          <a:prstGeom prst="rect">
            <a:avLst/>
          </a:prstGeom>
        </p:spPr>
      </p:pic>
      <p:pic>
        <p:nvPicPr>
          <p:cNvPr id="2" name="Picture 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16234"/>
          <a:stretch/>
        </p:blipFill>
        <p:spPr>
          <a:xfrm>
            <a:off x="9523941" y="2614099"/>
            <a:ext cx="1390685" cy="1359079"/>
          </a:xfrm>
          <a:prstGeom prst="rect">
            <a:avLst/>
          </a:prstGeom>
        </p:spPr>
      </p:pic>
      <p:sp>
        <p:nvSpPr>
          <p:cNvPr id="19" name="Rectangle 18"/>
          <p:cNvSpPr>
            <a:spLocks noChangeArrowheads="1"/>
          </p:cNvSpPr>
          <p:nvPr/>
        </p:nvSpPr>
        <p:spPr bwMode="auto">
          <a:xfrm>
            <a:off x="629201" y="515323"/>
            <a:ext cx="10933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dirty="0">
                <a:solidFill>
                  <a:schemeClr val="tx1"/>
                </a:solidFill>
                <a:latin typeface="Gotham Bold" pitchFamily="50" charset="0"/>
                <a:ea typeface="Arial Unicode MS" panose="020B0604020202020204" pitchFamily="34" charset="-128"/>
                <a:cs typeface="Gotham Bold" pitchFamily="50" charset="0"/>
              </a:rPr>
              <a:t>STEPS TO DESIGN </a:t>
            </a:r>
            <a:r>
              <a:rPr lang="en-US" altLang="en-US" sz="2400" dirty="0">
                <a:solidFill>
                  <a:schemeClr val="tx1"/>
                </a:solidFill>
                <a:latin typeface="Gotham Light" pitchFamily="50" charset="0"/>
                <a:ea typeface="Arial Unicode MS" panose="020B0604020202020204" pitchFamily="34" charset="-128"/>
                <a:cs typeface="Gotham Light" pitchFamily="50" charset="0"/>
              </a:rPr>
              <a:t>AN EXPERIENTIAL ACTIVITY</a:t>
            </a:r>
            <a:endParaRPr lang="en-US" altLang="en-US" sz="2000" dirty="0">
              <a:solidFill>
                <a:schemeClr val="tx1"/>
              </a:solidFill>
              <a:latin typeface="Gotham Light" pitchFamily="50" charset="0"/>
              <a:ea typeface="Arial Unicode MS" panose="020B0604020202020204" pitchFamily="34" charset="-128"/>
              <a:cs typeface="Gotham Light" pitchFamily="50" charset="0"/>
            </a:endParaRPr>
          </a:p>
        </p:txBody>
      </p:sp>
      <p:cxnSp>
        <p:nvCxnSpPr>
          <p:cNvPr id="20" name="Straight Connector 19"/>
          <p:cNvCxnSpPr/>
          <p:nvPr/>
        </p:nvCxnSpPr>
        <p:spPr>
          <a:xfrm>
            <a:off x="607155" y="1042734"/>
            <a:ext cx="11680095"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2" name="Rectangle 21"/>
          <p:cNvSpPr>
            <a:spLocks noChangeArrowheads="1"/>
          </p:cNvSpPr>
          <p:nvPr/>
        </p:nvSpPr>
        <p:spPr bwMode="auto">
          <a:xfrm>
            <a:off x="2398577" y="3873145"/>
            <a:ext cx="11581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400" dirty="0">
                <a:solidFill>
                  <a:srgbClr val="53575D"/>
                </a:solidFill>
                <a:latin typeface="Gotham Bold" pitchFamily="50" charset="0"/>
                <a:ea typeface="Arial Unicode MS" panose="020B0604020202020204" pitchFamily="34" charset="-128"/>
                <a:cs typeface="Gotham Bold" pitchFamily="50" charset="0"/>
              </a:rPr>
              <a:t>Goals </a:t>
            </a:r>
            <a:endParaRPr lang="en-US" altLang="en-US" sz="1200" dirty="0">
              <a:solidFill>
                <a:srgbClr val="53575D"/>
              </a:solidFill>
              <a:latin typeface="Gotham Light" pitchFamily="50" charset="0"/>
              <a:ea typeface="Arial Unicode MS" panose="020B0604020202020204" pitchFamily="34" charset="-128"/>
              <a:cs typeface="Gotham Light" pitchFamily="50" charset="0"/>
            </a:endParaRPr>
          </a:p>
        </p:txBody>
      </p:sp>
      <p:sp>
        <p:nvSpPr>
          <p:cNvPr id="23" name="Rectangle 22"/>
          <p:cNvSpPr>
            <a:spLocks noChangeArrowheads="1"/>
          </p:cNvSpPr>
          <p:nvPr/>
        </p:nvSpPr>
        <p:spPr bwMode="auto">
          <a:xfrm>
            <a:off x="9523941" y="3834678"/>
            <a:ext cx="115814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1200" dirty="0">
                <a:solidFill>
                  <a:srgbClr val="53575D"/>
                </a:solidFill>
                <a:latin typeface="Gotham Bold" pitchFamily="50" charset="0"/>
                <a:ea typeface="Arial Unicode MS" panose="020B0604020202020204" pitchFamily="34" charset="-128"/>
                <a:cs typeface="Gotham Bold" pitchFamily="50" charset="0"/>
              </a:rPr>
              <a:t>Activity</a:t>
            </a:r>
            <a:endParaRPr lang="en-US" altLang="en-US" sz="1100" dirty="0">
              <a:solidFill>
                <a:srgbClr val="53575D"/>
              </a:solidFill>
              <a:latin typeface="Gotham Light" pitchFamily="50" charset="0"/>
              <a:ea typeface="Arial Unicode MS" panose="020B0604020202020204" pitchFamily="34" charset="-128"/>
              <a:cs typeface="Gotham Light" pitchFamily="50" charset="0"/>
            </a:endParaRPr>
          </a:p>
        </p:txBody>
      </p:sp>
      <p:sp>
        <p:nvSpPr>
          <p:cNvPr id="24" name="Rectangle 23"/>
          <p:cNvSpPr/>
          <p:nvPr/>
        </p:nvSpPr>
        <p:spPr>
          <a:xfrm>
            <a:off x="6870032" y="1108481"/>
            <a:ext cx="5417218" cy="575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latin typeface="Gotham Bold" pitchFamily="50" charset="0"/>
                <a:cs typeface="Gotham Bold" pitchFamily="50" charset="0"/>
              </a:rPr>
              <a:t>Align Activity to Goals</a:t>
            </a:r>
          </a:p>
        </p:txBody>
      </p:sp>
      <p:sp>
        <p:nvSpPr>
          <p:cNvPr id="21" name="Rectangle 20"/>
          <p:cNvSpPr>
            <a:spLocks noChangeArrowheads="1"/>
          </p:cNvSpPr>
          <p:nvPr/>
        </p:nvSpPr>
        <p:spPr bwMode="auto">
          <a:xfrm>
            <a:off x="2398577" y="4551251"/>
            <a:ext cx="378199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000" dirty="0">
                <a:solidFill>
                  <a:schemeClr val="tx1"/>
                </a:solidFill>
                <a:latin typeface="Gotham Bold" pitchFamily="50" charset="0"/>
                <a:ea typeface="Arial Unicode MS" panose="020B0604020202020204" pitchFamily="34" charset="-128"/>
                <a:cs typeface="Gotham Bold" pitchFamily="50" charset="0"/>
              </a:rPr>
              <a:t>Be able to </a:t>
            </a:r>
            <a:r>
              <a:rPr lang="en-US" altLang="en-US" sz="2000" dirty="0">
                <a:solidFill>
                  <a:schemeClr val="tx1"/>
                </a:solidFill>
                <a:latin typeface="Gotham Book" pitchFamily="50" charset="0"/>
                <a:ea typeface="Arial Unicode MS" panose="020B0604020202020204" pitchFamily="34" charset="-128"/>
                <a:cs typeface="Gotham Book" pitchFamily="50" charset="0"/>
              </a:rPr>
              <a:t>design an experiential activity to teach new skills to learners</a:t>
            </a:r>
            <a:endParaRPr lang="en-US" altLang="en-US" sz="1800" dirty="0">
              <a:solidFill>
                <a:schemeClr val="tx1"/>
              </a:solidFill>
              <a:latin typeface="Gotham Book" pitchFamily="50" charset="0"/>
              <a:ea typeface="Arial Unicode MS" panose="020B0604020202020204" pitchFamily="34" charset="-128"/>
              <a:cs typeface="Gotham Book" pitchFamily="50" charset="0"/>
            </a:endParaRPr>
          </a:p>
        </p:txBody>
      </p:sp>
      <p:sp>
        <p:nvSpPr>
          <p:cNvPr id="25" name="Rectangle 24"/>
          <p:cNvSpPr>
            <a:spLocks noChangeArrowheads="1"/>
          </p:cNvSpPr>
          <p:nvPr/>
        </p:nvSpPr>
        <p:spPr bwMode="auto">
          <a:xfrm>
            <a:off x="9849249" y="4768157"/>
            <a:ext cx="253623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200" dirty="0">
                <a:solidFill>
                  <a:schemeClr val="tx1"/>
                </a:solidFill>
                <a:latin typeface="Gotham Book" pitchFamily="50" charset="0"/>
                <a:ea typeface="Arial Unicode MS" panose="020B0604020202020204" pitchFamily="34" charset="-128"/>
                <a:cs typeface="Gotham Book" pitchFamily="50" charset="0"/>
              </a:rPr>
              <a:t>?</a:t>
            </a:r>
            <a:endParaRPr lang="en-US" altLang="en-US" sz="2800" dirty="0">
              <a:solidFill>
                <a:schemeClr val="tx1"/>
              </a:solidFill>
              <a:latin typeface="Gotham Book" pitchFamily="50" charset="0"/>
              <a:ea typeface="Arial Unicode MS" panose="020B0604020202020204" pitchFamily="34" charset="-128"/>
              <a:cs typeface="Gotham Book" pitchFamily="50" charset="0"/>
            </a:endParaRPr>
          </a:p>
        </p:txBody>
      </p:sp>
    </p:spTree>
    <p:extLst>
      <p:ext uri="{BB962C8B-B14F-4D97-AF65-F5344CB8AC3E}">
        <p14:creationId xmlns:p14="http://schemas.microsoft.com/office/powerpoint/2010/main" val="87741127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448193" y="1569113"/>
            <a:ext cx="0" cy="59870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01197" y="1605343"/>
            <a:ext cx="6528498" cy="6001642"/>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a:cs typeface="Gotham Book"/>
              </a:rPr>
              <a:t>Advantages of Experiential Learning</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Designing an Experiential Activity</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ld"/>
                <a:cs typeface="Gotham Bold"/>
              </a:rPr>
              <a:t>Practice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Types of Experiential Activities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3000518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800342" y="1821032"/>
            <a:ext cx="8470104" cy="29301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endParaRPr lang="en-US" sz="2000" b="1" dirty="0">
              <a:solidFill>
                <a:schemeClr val="bg2">
                  <a:lumMod val="25000"/>
                </a:schemeClr>
              </a:solidFill>
              <a:latin typeface="Gotham Medium"/>
              <a:cs typeface="Gotham Medium"/>
            </a:endParaRPr>
          </a:p>
        </p:txBody>
      </p:sp>
      <p:cxnSp>
        <p:nvCxnSpPr>
          <p:cNvPr id="12" name="Straight Connector 11"/>
          <p:cNvCxnSpPr/>
          <p:nvPr/>
        </p:nvCxnSpPr>
        <p:spPr>
          <a:xfrm flipH="1" flipV="1">
            <a:off x="3571832"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Tungsten Medium"/>
                <a:cs typeface="Tungsten Medium"/>
              </a:rPr>
              <a:t>Experiential Activity #2</a:t>
            </a:r>
          </a:p>
          <a:p>
            <a:pPr algn="ctr"/>
            <a:r>
              <a:rPr lang="en-US" sz="3600" dirty="0">
                <a:solidFill>
                  <a:schemeClr val="bg2">
                    <a:lumMod val="50000"/>
                  </a:schemeClr>
                </a:solidFill>
                <a:latin typeface="Tungsten Medium"/>
                <a:cs typeface="Tungsten Medium"/>
              </a:rPr>
              <a:t>20 Minutes</a:t>
            </a:r>
          </a:p>
        </p:txBody>
      </p: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15" name="Rectangle 14">
            <a:hlinkClick r:id="rId4"/>
          </p:cNvPr>
          <p:cNvSpPr/>
          <p:nvPr/>
        </p:nvSpPr>
        <p:spPr>
          <a:xfrm>
            <a:off x="6399798" y="6633852"/>
            <a:ext cx="2781623"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ED5340"/>
                </a:solidFill>
                <a:latin typeface="Tungsten Medium"/>
                <a:cs typeface="Tungsten Medium"/>
              </a:rPr>
              <a:t>ACCESS WORKBOOK</a:t>
            </a:r>
          </a:p>
        </p:txBody>
      </p:sp>
      <p:sp>
        <p:nvSpPr>
          <p:cNvPr id="3" name="Rectangle 2"/>
          <p:cNvSpPr/>
          <p:nvPr/>
        </p:nvSpPr>
        <p:spPr>
          <a:xfrm>
            <a:off x="3983556" y="2058237"/>
            <a:ext cx="8140705" cy="4585870"/>
          </a:xfrm>
          <a:prstGeom prst="rect">
            <a:avLst/>
          </a:prstGeom>
        </p:spPr>
        <p:txBody>
          <a:bodyPr wrap="square">
            <a:spAutoFit/>
          </a:bodyPr>
          <a:lstStyle/>
          <a:p>
            <a:r>
              <a:rPr lang="en-US" sz="2400" dirty="0">
                <a:solidFill>
                  <a:schemeClr val="bg2">
                    <a:lumMod val="25000"/>
                  </a:schemeClr>
                </a:solidFill>
                <a:latin typeface="Gotham Book"/>
                <a:cs typeface="Gotham Book"/>
              </a:rPr>
              <a:t>You and your partner are working on a survivor training for tourists visiting a mysterious island in the Caribbean. </a:t>
            </a:r>
          </a:p>
          <a:p>
            <a:endParaRPr lang="en-US" sz="2400" dirty="0">
              <a:solidFill>
                <a:schemeClr val="bg2">
                  <a:lumMod val="25000"/>
                </a:schemeClr>
              </a:solidFill>
              <a:latin typeface="Gotham Book"/>
              <a:cs typeface="Gotham Book"/>
            </a:endParaRPr>
          </a:p>
          <a:p>
            <a:r>
              <a:rPr lang="en-US" sz="2400" dirty="0">
                <a:solidFill>
                  <a:schemeClr val="bg2">
                    <a:lumMod val="25000"/>
                  </a:schemeClr>
                </a:solidFill>
                <a:latin typeface="Gotham Book"/>
                <a:cs typeface="Gotham Book"/>
              </a:rPr>
              <a:t>Write a SKILL objective, and design an experiential activity that helps island visitors survive their visit. </a:t>
            </a:r>
          </a:p>
          <a:p>
            <a:endParaRPr lang="en-US" sz="2400" dirty="0">
              <a:solidFill>
                <a:schemeClr val="bg2">
                  <a:lumMod val="25000"/>
                </a:schemeClr>
              </a:solidFill>
              <a:latin typeface="Gotham Book"/>
              <a:cs typeface="Gotham Book"/>
            </a:endParaRPr>
          </a:p>
          <a:p>
            <a:endParaRPr lang="en-US" sz="2400" dirty="0">
              <a:solidFill>
                <a:schemeClr val="bg2">
                  <a:lumMod val="25000"/>
                </a:schemeClr>
              </a:solidFill>
              <a:latin typeface="Gotham Book"/>
              <a:cs typeface="Gotham Book"/>
            </a:endParaRPr>
          </a:p>
          <a:p>
            <a:r>
              <a:rPr lang="en-US" sz="2800" dirty="0">
                <a:solidFill>
                  <a:srgbClr val="ED5340"/>
                </a:solidFill>
                <a:latin typeface="Tungsten Medium"/>
                <a:cs typeface="Tungsten Medium"/>
              </a:rPr>
              <a:t>PRO-TIP: </a:t>
            </a:r>
            <a:r>
              <a:rPr lang="en-US" sz="2400" dirty="0">
                <a:solidFill>
                  <a:schemeClr val="bg2">
                    <a:lumMod val="25000"/>
                  </a:schemeClr>
                </a:solidFill>
                <a:latin typeface="Gotham Book"/>
                <a:cs typeface="Gotham Book"/>
              </a:rPr>
              <a:t>It takes many skills to survive. Only focus on one skill.  </a:t>
            </a:r>
          </a:p>
          <a:p>
            <a:endParaRPr lang="en-US" sz="2400" dirty="0">
              <a:solidFill>
                <a:schemeClr val="bg2">
                  <a:lumMod val="25000"/>
                </a:schemeClr>
              </a:solidFill>
              <a:latin typeface="Gotham Book"/>
              <a:cs typeface="Gotham Book"/>
            </a:endParaRPr>
          </a:p>
          <a:p>
            <a:endParaRPr lang="en-US" sz="2400" dirty="0">
              <a:latin typeface="Gotham Book"/>
              <a:cs typeface="Gotham Book"/>
            </a:endParaRPr>
          </a:p>
        </p:txBody>
      </p:sp>
      <p:grpSp>
        <p:nvGrpSpPr>
          <p:cNvPr id="14" name="Group 13"/>
          <p:cNvGrpSpPr/>
          <p:nvPr/>
        </p:nvGrpSpPr>
        <p:grpSpPr>
          <a:xfrm>
            <a:off x="0" y="312639"/>
            <a:ext cx="1251337" cy="760788"/>
            <a:chOff x="0" y="312639"/>
            <a:chExt cx="1381539" cy="760788"/>
          </a:xfrm>
        </p:grpSpPr>
        <p:sp>
          <p:nvSpPr>
            <p:cNvPr id="17" name="Rectangle 16"/>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0" name="Picture 19"/>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1" name="Straight Connector 20"/>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spTree>
    <p:extLst>
      <p:ext uri="{BB962C8B-B14F-4D97-AF65-F5344CB8AC3E}">
        <p14:creationId xmlns:p14="http://schemas.microsoft.com/office/powerpoint/2010/main" val="703675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grpSp>
        <p:nvGrpSpPr>
          <p:cNvPr id="14" name="Group 13"/>
          <p:cNvGrpSpPr/>
          <p:nvPr/>
        </p:nvGrpSpPr>
        <p:grpSpPr>
          <a:xfrm>
            <a:off x="5277271" y="2508334"/>
            <a:ext cx="5693809" cy="3766455"/>
            <a:chOff x="5266233" y="2408998"/>
            <a:chExt cx="5693809" cy="3766455"/>
          </a:xfrm>
        </p:grpSpPr>
        <p:pic>
          <p:nvPicPr>
            <p:cNvPr id="15" name="Picture 14"/>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16" name="TextBox 15"/>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17" name="Group 16"/>
            <p:cNvGrpSpPr/>
            <p:nvPr/>
          </p:nvGrpSpPr>
          <p:grpSpPr>
            <a:xfrm>
              <a:off x="8478528" y="4521281"/>
              <a:ext cx="2481514" cy="1602933"/>
              <a:chOff x="7956165" y="3607332"/>
              <a:chExt cx="2481514" cy="1602933"/>
            </a:xfrm>
          </p:grpSpPr>
          <p:pic>
            <p:nvPicPr>
              <p:cNvPr id="24" name="Picture 23"/>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5" name="TextBox 24"/>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20" name="TextBox 19"/>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21" name="Picture 20"/>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2" name="Straight Connector 21"/>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Tungsten Medium"/>
                <a:cs typeface="Tungsten Medium"/>
              </a:rPr>
              <a:t>Experiential Activity #2</a:t>
            </a:r>
          </a:p>
          <a:p>
            <a:pPr algn="ctr"/>
            <a:r>
              <a:rPr lang="en-US" sz="5400" dirty="0">
                <a:solidFill>
                  <a:schemeClr val="bg2">
                    <a:lumMod val="50000"/>
                  </a:schemeClr>
                </a:solidFill>
                <a:latin typeface="Tungsten Medium"/>
                <a:cs typeface="Tungsten Medium"/>
              </a:rPr>
              <a:t>DEBRIEF</a:t>
            </a:r>
          </a:p>
        </p:txBody>
      </p:sp>
      <p:grpSp>
        <p:nvGrpSpPr>
          <p:cNvPr id="23" name="Group 22"/>
          <p:cNvGrpSpPr/>
          <p:nvPr/>
        </p:nvGrpSpPr>
        <p:grpSpPr>
          <a:xfrm>
            <a:off x="0" y="312639"/>
            <a:ext cx="1251337" cy="760788"/>
            <a:chOff x="0" y="312639"/>
            <a:chExt cx="1381539" cy="760788"/>
          </a:xfrm>
        </p:grpSpPr>
        <p:sp>
          <p:nvSpPr>
            <p:cNvPr id="26" name="Rectangle 25"/>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7" name="Picture 26"/>
            <p:cNvPicPr>
              <a:picLocks noChangeAspect="1"/>
            </p:cNvPicPr>
            <p:nvPr/>
          </p:nvPicPr>
          <p:blipFill>
            <a:blip r:embed="rId8" cstate="print">
              <a:lum bright="70000" contrast="-70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8" name="Straight Connector 27"/>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spTree>
    <p:extLst>
      <p:ext uri="{BB962C8B-B14F-4D97-AF65-F5344CB8AC3E}">
        <p14:creationId xmlns:p14="http://schemas.microsoft.com/office/powerpoint/2010/main" val="709346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448193" y="1569113"/>
            <a:ext cx="0" cy="59870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01197" y="1605343"/>
            <a:ext cx="6528498" cy="6001642"/>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a:cs typeface="Gotham Book"/>
              </a:rPr>
              <a:t>Advantages of Experiential Learning</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ok"/>
                <a:cs typeface="Gotham Book"/>
              </a:rPr>
              <a:t>Designing an Experiential Activity</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Practice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ld"/>
                <a:cs typeface="Gotham Bold"/>
              </a:rPr>
              <a:t>Types of Experiential Activities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3000518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607155" y="7754598"/>
            <a:ext cx="11680094"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7348" b="19127"/>
          <a:stretch/>
        </p:blipFill>
        <p:spPr>
          <a:xfrm>
            <a:off x="629200" y="1925051"/>
            <a:ext cx="11658049" cy="5713075"/>
          </a:xfrm>
          <a:prstGeom prst="rect">
            <a:avLst/>
          </a:prstGeom>
        </p:spPr>
      </p:pic>
      <p:sp>
        <p:nvSpPr>
          <p:cNvPr id="6" name="Rectangle 5"/>
          <p:cNvSpPr>
            <a:spLocks noChangeArrowheads="1"/>
          </p:cNvSpPr>
          <p:nvPr/>
        </p:nvSpPr>
        <p:spPr bwMode="auto">
          <a:xfrm>
            <a:off x="629201" y="515323"/>
            <a:ext cx="10933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dirty="0">
                <a:solidFill>
                  <a:schemeClr val="tx1"/>
                </a:solidFill>
                <a:latin typeface="Gotham Bold" pitchFamily="50" charset="0"/>
                <a:ea typeface="Arial Unicode MS" panose="020B0604020202020204" pitchFamily="34" charset="-128"/>
                <a:cs typeface="Gotham Bold" pitchFamily="50" charset="0"/>
              </a:rPr>
              <a:t>STEPS TO DESIGN </a:t>
            </a:r>
            <a:r>
              <a:rPr lang="en-US" altLang="en-US" sz="2400" dirty="0">
                <a:solidFill>
                  <a:schemeClr val="tx1"/>
                </a:solidFill>
                <a:latin typeface="Gotham Light" pitchFamily="50" charset="0"/>
                <a:ea typeface="Arial Unicode MS" panose="020B0604020202020204" pitchFamily="34" charset="-128"/>
                <a:cs typeface="Gotham Light" pitchFamily="50" charset="0"/>
              </a:rPr>
              <a:t>AN EXPERIENTIAL ACTIVITY</a:t>
            </a:r>
            <a:endParaRPr lang="en-US" altLang="en-US" sz="2000" dirty="0">
              <a:solidFill>
                <a:schemeClr val="tx1"/>
              </a:solidFill>
              <a:latin typeface="Gotham Light" pitchFamily="50" charset="0"/>
              <a:ea typeface="Arial Unicode MS" panose="020B0604020202020204" pitchFamily="34" charset="-128"/>
              <a:cs typeface="Gotham Light" pitchFamily="50" charset="0"/>
            </a:endParaRPr>
          </a:p>
        </p:txBody>
      </p:sp>
      <p:cxnSp>
        <p:nvCxnSpPr>
          <p:cNvPr id="7" name="Straight Connector 6"/>
          <p:cNvCxnSpPr/>
          <p:nvPr/>
        </p:nvCxnSpPr>
        <p:spPr>
          <a:xfrm>
            <a:off x="607155" y="1042734"/>
            <a:ext cx="11680095"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216346" y="1108481"/>
            <a:ext cx="5070904" cy="575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latin typeface="Gotham Bold" pitchFamily="50" charset="0"/>
                <a:cs typeface="Gotham Bold" pitchFamily="50" charset="0"/>
              </a:rPr>
              <a:t>Types of Activities</a:t>
            </a:r>
          </a:p>
        </p:txBody>
      </p:sp>
      <p:sp>
        <p:nvSpPr>
          <p:cNvPr id="9" name="Rectangle 8"/>
          <p:cNvSpPr/>
          <p:nvPr/>
        </p:nvSpPr>
        <p:spPr>
          <a:xfrm>
            <a:off x="629200" y="6485505"/>
            <a:ext cx="3108793" cy="807238"/>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rgbClr val="000000"/>
                </a:solidFill>
                <a:latin typeface="Gotham Bold" pitchFamily="50" charset="0"/>
                <a:cs typeface="Gotham Bold" pitchFamily="50" charset="0"/>
              </a:rPr>
              <a:t>ROLE-PLAY</a:t>
            </a:r>
          </a:p>
        </p:txBody>
      </p:sp>
    </p:spTree>
    <p:extLst>
      <p:ext uri="{BB962C8B-B14F-4D97-AF65-F5344CB8AC3E}">
        <p14:creationId xmlns:p14="http://schemas.microsoft.com/office/powerpoint/2010/main" val="292792576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3202649174_f14c6f5194_k.jpg"/>
          <p:cNvPicPr>
            <a:picLocks noChangeAspect="1"/>
          </p:cNvPicPr>
          <p:nvPr/>
        </p:nvPicPr>
        <p:blipFill rotWithShape="1">
          <a:blip r:embed="rId3">
            <a:extLst>
              <a:ext uri="{28A0092B-C50C-407E-A947-70E740481C1C}">
                <a14:useLocalDpi xmlns:a14="http://schemas.microsoft.com/office/drawing/2010/main" val="0"/>
              </a:ext>
            </a:extLst>
          </a:blip>
          <a:srcRect l="828" r="10060"/>
          <a:stretch/>
        </p:blipFill>
        <p:spPr>
          <a:xfrm>
            <a:off x="-16930" y="-188135"/>
            <a:ext cx="13311771" cy="9941735"/>
          </a:xfrm>
          <a:prstGeom prst="rect">
            <a:avLst/>
          </a:prstGeom>
        </p:spPr>
      </p:pic>
      <p:sp>
        <p:nvSpPr>
          <p:cNvPr id="13" name="Rectangle 12"/>
          <p:cNvSpPr/>
          <p:nvPr/>
        </p:nvSpPr>
        <p:spPr>
          <a:xfrm>
            <a:off x="0" y="-219598"/>
            <a:ext cx="13318357" cy="9973198"/>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108092" y="9584478"/>
            <a:ext cx="13470946" cy="169121"/>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sp>
        <p:nvSpPr>
          <p:cNvPr id="12" name="Rectangle 11"/>
          <p:cNvSpPr>
            <a:spLocks/>
          </p:cNvSpPr>
          <p:nvPr/>
        </p:nvSpPr>
        <p:spPr>
          <a:xfrm rot="10800000" flipV="1">
            <a:off x="952161" y="3593173"/>
            <a:ext cx="5649260" cy="889946"/>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5400" dirty="0">
                <a:solidFill>
                  <a:srgbClr val="FFFFFF"/>
                </a:solidFill>
                <a:latin typeface="Tungsten Medium"/>
                <a:cs typeface="Tungsten Medium"/>
              </a:rPr>
              <a:t>ADULT LEARNING THEORY</a:t>
            </a:r>
          </a:p>
        </p:txBody>
      </p:sp>
      <p:sp>
        <p:nvSpPr>
          <p:cNvPr id="8" name="Rectangle 7"/>
          <p:cNvSpPr/>
          <p:nvPr/>
        </p:nvSpPr>
        <p:spPr>
          <a:xfrm>
            <a:off x="958378" y="2902548"/>
            <a:ext cx="3223800"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a:solidFill>
                  <a:schemeClr val="bg2">
                    <a:lumMod val="25000"/>
                  </a:schemeClr>
                </a:solidFill>
                <a:latin typeface="Tungsten Medium"/>
                <a:cs typeface="Tungsten Medium"/>
              </a:rPr>
              <a:t>CLASS REVIEW</a:t>
            </a:r>
          </a:p>
        </p:txBody>
      </p:sp>
    </p:spTree>
    <p:extLst>
      <p:ext uri="{BB962C8B-B14F-4D97-AF65-F5344CB8AC3E}">
        <p14:creationId xmlns:p14="http://schemas.microsoft.com/office/powerpoint/2010/main" val="2473576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8200" b="17487"/>
          <a:stretch/>
        </p:blipFill>
        <p:spPr>
          <a:xfrm>
            <a:off x="629201" y="1865837"/>
            <a:ext cx="11658048" cy="5774216"/>
          </a:xfrm>
          <a:prstGeom prst="rect">
            <a:avLst/>
          </a:prstGeom>
        </p:spPr>
      </p:pic>
      <p:cxnSp>
        <p:nvCxnSpPr>
          <p:cNvPr id="13" name="Straight Connector 12"/>
          <p:cNvCxnSpPr/>
          <p:nvPr/>
        </p:nvCxnSpPr>
        <p:spPr>
          <a:xfrm>
            <a:off x="607155" y="7754598"/>
            <a:ext cx="11680094"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29201" y="6486469"/>
            <a:ext cx="4869232" cy="807238"/>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rgbClr val="000000"/>
                </a:solidFill>
                <a:latin typeface="Gotham Bold" pitchFamily="50" charset="0"/>
                <a:cs typeface="Gotham Bold" pitchFamily="50" charset="0"/>
              </a:rPr>
              <a:t>REFLECT AND SHARE</a:t>
            </a:r>
          </a:p>
        </p:txBody>
      </p:sp>
      <p:sp>
        <p:nvSpPr>
          <p:cNvPr id="11" name="Rectangle 10"/>
          <p:cNvSpPr>
            <a:spLocks noChangeArrowheads="1"/>
          </p:cNvSpPr>
          <p:nvPr/>
        </p:nvSpPr>
        <p:spPr bwMode="auto">
          <a:xfrm>
            <a:off x="629201" y="515323"/>
            <a:ext cx="10933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dirty="0">
                <a:solidFill>
                  <a:schemeClr val="tx1"/>
                </a:solidFill>
                <a:latin typeface="Gotham Bold" pitchFamily="50" charset="0"/>
                <a:ea typeface="Arial Unicode MS" panose="020B0604020202020204" pitchFamily="34" charset="-128"/>
                <a:cs typeface="Gotham Bold" pitchFamily="50" charset="0"/>
              </a:rPr>
              <a:t>STEPS TO DESIGN </a:t>
            </a:r>
            <a:r>
              <a:rPr lang="en-US" altLang="en-US" sz="2400" dirty="0">
                <a:solidFill>
                  <a:schemeClr val="tx1"/>
                </a:solidFill>
                <a:latin typeface="Gotham Light" pitchFamily="50" charset="0"/>
                <a:ea typeface="Arial Unicode MS" panose="020B0604020202020204" pitchFamily="34" charset="-128"/>
                <a:cs typeface="Gotham Light" pitchFamily="50" charset="0"/>
              </a:rPr>
              <a:t>AN EXPERIENTIAL ACTIVITY</a:t>
            </a:r>
            <a:endParaRPr lang="en-US" altLang="en-US" sz="2000" dirty="0">
              <a:solidFill>
                <a:schemeClr val="tx1"/>
              </a:solidFill>
              <a:latin typeface="Gotham Light" pitchFamily="50" charset="0"/>
              <a:ea typeface="Arial Unicode MS" panose="020B0604020202020204" pitchFamily="34" charset="-128"/>
              <a:cs typeface="Gotham Light" pitchFamily="50" charset="0"/>
            </a:endParaRPr>
          </a:p>
        </p:txBody>
      </p:sp>
      <p:cxnSp>
        <p:nvCxnSpPr>
          <p:cNvPr id="12" name="Straight Connector 11"/>
          <p:cNvCxnSpPr/>
          <p:nvPr/>
        </p:nvCxnSpPr>
        <p:spPr>
          <a:xfrm>
            <a:off x="607155" y="1042734"/>
            <a:ext cx="11680095"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216346" y="1108481"/>
            <a:ext cx="5070904" cy="575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latin typeface="Gotham Bold" pitchFamily="50" charset="0"/>
                <a:cs typeface="Gotham Bold" pitchFamily="50" charset="0"/>
              </a:rPr>
              <a:t>Types of Activities</a:t>
            </a:r>
          </a:p>
        </p:txBody>
      </p:sp>
    </p:spTree>
    <p:extLst>
      <p:ext uri="{BB962C8B-B14F-4D97-AF65-F5344CB8AC3E}">
        <p14:creationId xmlns:p14="http://schemas.microsoft.com/office/powerpoint/2010/main" val="146731228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9628" b="16055"/>
          <a:stretch/>
        </p:blipFill>
        <p:spPr>
          <a:xfrm>
            <a:off x="629201" y="1825915"/>
            <a:ext cx="11658048" cy="5766011"/>
          </a:xfrm>
          <a:prstGeom prst="rect">
            <a:avLst/>
          </a:prstGeom>
        </p:spPr>
      </p:pic>
      <p:cxnSp>
        <p:nvCxnSpPr>
          <p:cNvPr id="13" name="Straight Connector 12"/>
          <p:cNvCxnSpPr/>
          <p:nvPr/>
        </p:nvCxnSpPr>
        <p:spPr>
          <a:xfrm>
            <a:off x="607155" y="7754598"/>
            <a:ext cx="11680094"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29201" y="6462405"/>
            <a:ext cx="4869232" cy="807238"/>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rgbClr val="000000"/>
                </a:solidFill>
                <a:latin typeface="Gotham Bold" pitchFamily="50" charset="0"/>
                <a:cs typeface="Gotham Bold" pitchFamily="50" charset="0"/>
              </a:rPr>
              <a:t>DISCUSS AND SHARE</a:t>
            </a:r>
          </a:p>
        </p:txBody>
      </p:sp>
      <p:sp>
        <p:nvSpPr>
          <p:cNvPr id="10" name="Rectangle 9"/>
          <p:cNvSpPr>
            <a:spLocks noChangeArrowheads="1"/>
          </p:cNvSpPr>
          <p:nvPr/>
        </p:nvSpPr>
        <p:spPr bwMode="auto">
          <a:xfrm>
            <a:off x="629201" y="515323"/>
            <a:ext cx="10933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dirty="0">
                <a:solidFill>
                  <a:schemeClr val="tx1"/>
                </a:solidFill>
                <a:latin typeface="Gotham Bold" pitchFamily="50" charset="0"/>
                <a:ea typeface="Arial Unicode MS" panose="020B0604020202020204" pitchFamily="34" charset="-128"/>
                <a:cs typeface="Gotham Bold" pitchFamily="50" charset="0"/>
              </a:rPr>
              <a:t>STEPS TO DESIGN </a:t>
            </a:r>
            <a:r>
              <a:rPr lang="en-US" altLang="en-US" sz="2400" dirty="0">
                <a:solidFill>
                  <a:schemeClr val="tx1"/>
                </a:solidFill>
                <a:latin typeface="Gotham Light" pitchFamily="50" charset="0"/>
                <a:ea typeface="Arial Unicode MS" panose="020B0604020202020204" pitchFamily="34" charset="-128"/>
                <a:cs typeface="Gotham Light" pitchFamily="50" charset="0"/>
              </a:rPr>
              <a:t>AN EXPERIENTIAL ACTIVITY</a:t>
            </a:r>
            <a:endParaRPr lang="en-US" altLang="en-US" sz="2000" dirty="0">
              <a:solidFill>
                <a:schemeClr val="tx1"/>
              </a:solidFill>
              <a:latin typeface="Gotham Light" pitchFamily="50" charset="0"/>
              <a:ea typeface="Arial Unicode MS" panose="020B0604020202020204" pitchFamily="34" charset="-128"/>
              <a:cs typeface="Gotham Light" pitchFamily="50" charset="0"/>
            </a:endParaRPr>
          </a:p>
        </p:txBody>
      </p:sp>
      <p:cxnSp>
        <p:nvCxnSpPr>
          <p:cNvPr id="12" name="Straight Connector 11"/>
          <p:cNvCxnSpPr/>
          <p:nvPr/>
        </p:nvCxnSpPr>
        <p:spPr>
          <a:xfrm>
            <a:off x="607155" y="1042734"/>
            <a:ext cx="11680095"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216346" y="1108481"/>
            <a:ext cx="5070904" cy="575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latin typeface="Gotham Bold" pitchFamily="50" charset="0"/>
                <a:cs typeface="Gotham Bold" pitchFamily="50" charset="0"/>
              </a:rPr>
              <a:t>Types of Activities</a:t>
            </a:r>
          </a:p>
        </p:txBody>
      </p:sp>
    </p:spTree>
    <p:extLst>
      <p:ext uri="{BB962C8B-B14F-4D97-AF65-F5344CB8AC3E}">
        <p14:creationId xmlns:p14="http://schemas.microsoft.com/office/powerpoint/2010/main" val="284191052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8929" b="16555"/>
          <a:stretch/>
        </p:blipFill>
        <p:spPr>
          <a:xfrm>
            <a:off x="629201" y="1801853"/>
            <a:ext cx="11658048" cy="5790073"/>
          </a:xfrm>
          <a:prstGeom prst="rect">
            <a:avLst/>
          </a:prstGeom>
        </p:spPr>
      </p:pic>
      <p:cxnSp>
        <p:nvCxnSpPr>
          <p:cNvPr id="13" name="Straight Connector 12"/>
          <p:cNvCxnSpPr/>
          <p:nvPr/>
        </p:nvCxnSpPr>
        <p:spPr>
          <a:xfrm>
            <a:off x="607155" y="7754598"/>
            <a:ext cx="11680094"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29201" y="6462405"/>
            <a:ext cx="4869232" cy="807238"/>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rgbClr val="000000"/>
                </a:solidFill>
                <a:latin typeface="Gotham Bold" pitchFamily="50" charset="0"/>
                <a:cs typeface="Gotham Bold" pitchFamily="50" charset="0"/>
              </a:rPr>
              <a:t>PRACTICE</a:t>
            </a:r>
          </a:p>
        </p:txBody>
      </p:sp>
      <p:sp>
        <p:nvSpPr>
          <p:cNvPr id="15" name="Rectangle 14"/>
          <p:cNvSpPr>
            <a:spLocks noChangeArrowheads="1"/>
          </p:cNvSpPr>
          <p:nvPr/>
        </p:nvSpPr>
        <p:spPr bwMode="auto">
          <a:xfrm>
            <a:off x="629201" y="515323"/>
            <a:ext cx="10933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dirty="0">
                <a:solidFill>
                  <a:schemeClr val="tx1"/>
                </a:solidFill>
                <a:latin typeface="Gotham Bold" pitchFamily="50" charset="0"/>
                <a:ea typeface="Arial Unicode MS" panose="020B0604020202020204" pitchFamily="34" charset="-128"/>
                <a:cs typeface="Gotham Bold" pitchFamily="50" charset="0"/>
              </a:rPr>
              <a:t>STEPS TO DESIGN </a:t>
            </a:r>
            <a:r>
              <a:rPr lang="en-US" altLang="en-US" sz="2400" dirty="0">
                <a:solidFill>
                  <a:schemeClr val="tx1"/>
                </a:solidFill>
                <a:latin typeface="Gotham Light" pitchFamily="50" charset="0"/>
                <a:ea typeface="Arial Unicode MS" panose="020B0604020202020204" pitchFamily="34" charset="-128"/>
                <a:cs typeface="Gotham Light" pitchFamily="50" charset="0"/>
              </a:rPr>
              <a:t>AN EXPERIENTIAL ACTIVITY</a:t>
            </a:r>
            <a:endParaRPr lang="en-US" altLang="en-US" sz="2000" dirty="0">
              <a:solidFill>
                <a:schemeClr val="tx1"/>
              </a:solidFill>
              <a:latin typeface="Gotham Light" pitchFamily="50" charset="0"/>
              <a:ea typeface="Arial Unicode MS" panose="020B0604020202020204" pitchFamily="34" charset="-128"/>
              <a:cs typeface="Gotham Light" pitchFamily="50" charset="0"/>
            </a:endParaRPr>
          </a:p>
        </p:txBody>
      </p:sp>
      <p:cxnSp>
        <p:nvCxnSpPr>
          <p:cNvPr id="16" name="Straight Connector 15"/>
          <p:cNvCxnSpPr/>
          <p:nvPr/>
        </p:nvCxnSpPr>
        <p:spPr>
          <a:xfrm>
            <a:off x="607155" y="1042734"/>
            <a:ext cx="11680095"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216346" y="1108481"/>
            <a:ext cx="5070904" cy="5759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latin typeface="Gotham Bold" pitchFamily="50" charset="0"/>
                <a:cs typeface="Gotham Bold" pitchFamily="50" charset="0"/>
              </a:rPr>
              <a:t>Types of Activities</a:t>
            </a:r>
          </a:p>
        </p:txBody>
      </p:sp>
    </p:spTree>
    <p:extLst>
      <p:ext uri="{BB962C8B-B14F-4D97-AF65-F5344CB8AC3E}">
        <p14:creationId xmlns:p14="http://schemas.microsoft.com/office/powerpoint/2010/main" val="308141692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929" b="16555"/>
          <a:stretch/>
        </p:blipFill>
        <p:spPr>
          <a:xfrm>
            <a:off x="6733669" y="1317600"/>
            <a:ext cx="5644945" cy="280361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628" b="16055"/>
          <a:stretch/>
        </p:blipFill>
        <p:spPr>
          <a:xfrm>
            <a:off x="838636" y="1323387"/>
            <a:ext cx="5674286" cy="280647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8200" b="17487"/>
          <a:stretch/>
        </p:blipFill>
        <p:spPr>
          <a:xfrm>
            <a:off x="802797" y="4296241"/>
            <a:ext cx="5702459" cy="282442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7348" b="19127"/>
          <a:stretch/>
        </p:blipFill>
        <p:spPr>
          <a:xfrm>
            <a:off x="6692976" y="4306845"/>
            <a:ext cx="5716988" cy="2801633"/>
          </a:xfrm>
          <a:prstGeom prst="rect">
            <a:avLst/>
          </a:prstGeom>
        </p:spPr>
      </p:pic>
      <p:sp>
        <p:nvSpPr>
          <p:cNvPr id="6" name="Rectangle 5"/>
          <p:cNvSpPr/>
          <p:nvPr/>
        </p:nvSpPr>
        <p:spPr>
          <a:xfrm>
            <a:off x="4021065" y="3664937"/>
            <a:ext cx="5480994" cy="1113642"/>
          </a:xfrm>
          <a:prstGeom prst="rect">
            <a:avLst/>
          </a:prstGeom>
          <a:solidFill>
            <a:schemeClr val="bg2">
              <a:lumMod val="25000"/>
            </a:schemeClr>
          </a:solidFill>
          <a:ln w="5715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3600" b="1" dirty="0">
                <a:solidFill>
                  <a:schemeClr val="bg1"/>
                </a:solidFill>
                <a:latin typeface="Tungsten Medium"/>
                <a:cs typeface="Tungsten Medium"/>
              </a:rPr>
              <a:t>What do these activities have in common?</a:t>
            </a:r>
          </a:p>
        </p:txBody>
      </p:sp>
    </p:spTree>
    <p:extLst>
      <p:ext uri="{BB962C8B-B14F-4D97-AF65-F5344CB8AC3E}">
        <p14:creationId xmlns:p14="http://schemas.microsoft.com/office/powerpoint/2010/main" val="75233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929" b="16555"/>
          <a:stretch/>
        </p:blipFill>
        <p:spPr>
          <a:xfrm>
            <a:off x="6733669" y="1317600"/>
            <a:ext cx="5644945" cy="280361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9628" b="16055"/>
          <a:stretch/>
        </p:blipFill>
        <p:spPr>
          <a:xfrm>
            <a:off x="838636" y="1323387"/>
            <a:ext cx="5674286" cy="2806473"/>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8200" b="17487"/>
          <a:stretch/>
        </p:blipFill>
        <p:spPr>
          <a:xfrm>
            <a:off x="802797" y="4296241"/>
            <a:ext cx="5702459" cy="2824421"/>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7348" b="19127"/>
          <a:stretch/>
        </p:blipFill>
        <p:spPr>
          <a:xfrm>
            <a:off x="6692976" y="4306845"/>
            <a:ext cx="5716988" cy="2801633"/>
          </a:xfrm>
          <a:prstGeom prst="rect">
            <a:avLst/>
          </a:prstGeom>
        </p:spPr>
      </p:pic>
      <p:sp>
        <p:nvSpPr>
          <p:cNvPr id="6" name="Rectangle 5"/>
          <p:cNvSpPr/>
          <p:nvPr/>
        </p:nvSpPr>
        <p:spPr>
          <a:xfrm>
            <a:off x="3710424" y="3664937"/>
            <a:ext cx="5819046" cy="1113642"/>
          </a:xfrm>
          <a:prstGeom prst="rect">
            <a:avLst/>
          </a:prstGeom>
          <a:solidFill>
            <a:schemeClr val="bg2">
              <a:lumMod val="25000"/>
            </a:schemeClr>
          </a:solidFill>
          <a:ln w="5715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3600" b="1" dirty="0">
                <a:solidFill>
                  <a:schemeClr val="bg1"/>
                </a:solidFill>
                <a:latin typeface="Tungsten Medium"/>
                <a:cs typeface="Tungsten Medium"/>
              </a:rPr>
              <a:t>PSYCHOLOGICALLY &amp; BEHAVIORALLY ENGAGED</a:t>
            </a:r>
          </a:p>
        </p:txBody>
      </p:sp>
      <p:sp>
        <p:nvSpPr>
          <p:cNvPr id="8" name="Rectangle 7"/>
          <p:cNvSpPr>
            <a:spLocks noChangeArrowheads="1"/>
          </p:cNvSpPr>
          <p:nvPr/>
        </p:nvSpPr>
        <p:spPr bwMode="auto">
          <a:xfrm>
            <a:off x="793659" y="7258327"/>
            <a:ext cx="10933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400" dirty="0">
                <a:solidFill>
                  <a:schemeClr val="tx1"/>
                </a:solidFill>
                <a:latin typeface="Gotham Book"/>
                <a:ea typeface="Arial Unicode MS" panose="020B0604020202020204" pitchFamily="34" charset="-128"/>
                <a:cs typeface="Gotham Book"/>
              </a:rPr>
              <a:t>Creating a product on which learners can </a:t>
            </a:r>
            <a:r>
              <a:rPr lang="en-US" altLang="en-US" sz="2400" dirty="0">
                <a:solidFill>
                  <a:schemeClr val="tx1"/>
                </a:solidFill>
                <a:latin typeface="Gotham Bold" pitchFamily="50" charset="0"/>
                <a:ea typeface="Arial Unicode MS" panose="020B0604020202020204" pitchFamily="34" charset="-128"/>
                <a:cs typeface="Gotham Bold" pitchFamily="50" charset="0"/>
              </a:rPr>
              <a:t>receive feedback. </a:t>
            </a:r>
            <a:endParaRPr lang="en-US" altLang="en-US" sz="2000" dirty="0">
              <a:solidFill>
                <a:schemeClr val="tx1"/>
              </a:solidFill>
              <a:latin typeface="Gotham Light" pitchFamily="50" charset="0"/>
              <a:ea typeface="Arial Unicode MS" panose="020B0604020202020204" pitchFamily="34" charset="-128"/>
              <a:cs typeface="Gotham Light" pitchFamily="50" charset="0"/>
            </a:endParaRPr>
          </a:p>
        </p:txBody>
      </p:sp>
    </p:spTree>
    <p:extLst>
      <p:ext uri="{BB962C8B-B14F-4D97-AF65-F5344CB8AC3E}">
        <p14:creationId xmlns:p14="http://schemas.microsoft.com/office/powerpoint/2010/main" val="2393175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62679" y="1552883"/>
            <a:ext cx="6423026"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tx1">
                    <a:lumMod val="75000"/>
                  </a:schemeClr>
                </a:solidFill>
                <a:latin typeface="Tungsten Medium"/>
                <a:cs typeface="Tungsten Medium"/>
              </a:rPr>
              <a:t>Which one of the following is an effective experiential activity?</a:t>
            </a:r>
          </a:p>
        </p:txBody>
      </p:sp>
      <p:cxnSp>
        <p:nvCxnSpPr>
          <p:cNvPr id="12" name="Straight Connector 11"/>
          <p:cNvCxnSpPr/>
          <p:nvPr/>
        </p:nvCxnSpPr>
        <p:spPr>
          <a:xfrm flipV="1">
            <a:off x="1681133" y="3024301"/>
            <a:ext cx="9438102"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53796" y="3493847"/>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#1</a:t>
            </a:r>
          </a:p>
        </p:txBody>
      </p:sp>
      <p:pic>
        <p:nvPicPr>
          <p:cNvPr id="11" name="Picture 10"/>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1721287" y="3278377"/>
            <a:ext cx="1031349" cy="986657"/>
          </a:xfrm>
          <a:prstGeom prst="rect">
            <a:avLst/>
          </a:prstGeom>
        </p:spPr>
      </p:pic>
      <p:sp>
        <p:nvSpPr>
          <p:cNvPr id="15" name="TextBox 14"/>
          <p:cNvSpPr txBox="1"/>
          <p:nvPr/>
        </p:nvSpPr>
        <p:spPr>
          <a:xfrm>
            <a:off x="2539974" y="3512569"/>
            <a:ext cx="6505256" cy="584776"/>
          </a:xfrm>
          <a:prstGeom prst="rect">
            <a:avLst/>
          </a:prstGeom>
          <a:noFill/>
        </p:spPr>
        <p:txBody>
          <a:bodyPr wrap="square" rtlCol="0">
            <a:spAutoFit/>
          </a:bodyPr>
          <a:lstStyle/>
          <a:p>
            <a:r>
              <a:rPr lang="en-US" sz="3200" dirty="0">
                <a:solidFill>
                  <a:srgbClr val="ED5340"/>
                </a:solidFill>
                <a:latin typeface="Tungsten Medium"/>
                <a:cs typeface="Tungsten Medium"/>
              </a:rPr>
              <a:t>Learners watch a role-play of how to survive a shark attack</a:t>
            </a:r>
          </a:p>
        </p:txBody>
      </p:sp>
      <p:pic>
        <p:nvPicPr>
          <p:cNvPr id="18" name="Picture 17"/>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1707707" y="4606725"/>
            <a:ext cx="1031349" cy="986657"/>
          </a:xfrm>
          <a:prstGeom prst="rect">
            <a:avLst/>
          </a:prstGeom>
        </p:spPr>
      </p:pic>
      <p:sp>
        <p:nvSpPr>
          <p:cNvPr id="17" name="TextBox 16"/>
          <p:cNvSpPr txBox="1"/>
          <p:nvPr/>
        </p:nvSpPr>
        <p:spPr>
          <a:xfrm>
            <a:off x="1840216" y="4822195"/>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#2</a:t>
            </a:r>
          </a:p>
        </p:txBody>
      </p:sp>
      <p:sp>
        <p:nvSpPr>
          <p:cNvPr id="16" name="TextBox 15"/>
          <p:cNvSpPr txBox="1"/>
          <p:nvPr/>
        </p:nvSpPr>
        <p:spPr>
          <a:xfrm>
            <a:off x="2564459" y="4797939"/>
            <a:ext cx="6505256" cy="584776"/>
          </a:xfrm>
          <a:prstGeom prst="rect">
            <a:avLst/>
          </a:prstGeom>
          <a:noFill/>
        </p:spPr>
        <p:txBody>
          <a:bodyPr wrap="square" rtlCol="0">
            <a:spAutoFit/>
          </a:bodyPr>
          <a:lstStyle/>
          <a:p>
            <a:r>
              <a:rPr lang="en-US" sz="3200" dirty="0">
                <a:solidFill>
                  <a:srgbClr val="ED5340"/>
                </a:solidFill>
                <a:latin typeface="Tungsten Medium"/>
                <a:cs typeface="Tungsten Medium"/>
              </a:rPr>
              <a:t>Learners engage in a Q+A w/ an expert on how to survive</a:t>
            </a:r>
          </a:p>
        </p:txBody>
      </p:sp>
      <p:pic>
        <p:nvPicPr>
          <p:cNvPr id="21" name="Picture 20"/>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1713921" y="5828139"/>
            <a:ext cx="1031349" cy="986657"/>
          </a:xfrm>
          <a:prstGeom prst="rect">
            <a:avLst/>
          </a:prstGeom>
        </p:spPr>
      </p:pic>
      <p:sp>
        <p:nvSpPr>
          <p:cNvPr id="22" name="TextBox 21"/>
          <p:cNvSpPr txBox="1"/>
          <p:nvPr/>
        </p:nvSpPr>
        <p:spPr>
          <a:xfrm>
            <a:off x="1846430" y="6043609"/>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#3</a:t>
            </a:r>
          </a:p>
        </p:txBody>
      </p:sp>
      <p:sp>
        <p:nvSpPr>
          <p:cNvPr id="23" name="TextBox 22"/>
          <p:cNvSpPr txBox="1"/>
          <p:nvPr/>
        </p:nvSpPr>
        <p:spPr>
          <a:xfrm>
            <a:off x="2570673" y="6019353"/>
            <a:ext cx="6505256" cy="584776"/>
          </a:xfrm>
          <a:prstGeom prst="rect">
            <a:avLst/>
          </a:prstGeom>
          <a:noFill/>
        </p:spPr>
        <p:txBody>
          <a:bodyPr wrap="square" rtlCol="0">
            <a:spAutoFit/>
          </a:bodyPr>
          <a:lstStyle/>
          <a:p>
            <a:r>
              <a:rPr lang="en-US" sz="3200" dirty="0">
                <a:solidFill>
                  <a:srgbClr val="ED5340"/>
                </a:solidFill>
                <a:latin typeface="Tungsten Medium"/>
                <a:cs typeface="Tungsten Medium"/>
              </a:rPr>
              <a:t>Learners practice escaping from a fake shark in a pool </a:t>
            </a:r>
          </a:p>
        </p:txBody>
      </p:sp>
      <p:pic>
        <p:nvPicPr>
          <p:cNvPr id="24" name="Picture 23"/>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1720136" y="6985593"/>
            <a:ext cx="1031349" cy="986657"/>
          </a:xfrm>
          <a:prstGeom prst="rect">
            <a:avLst/>
          </a:prstGeom>
        </p:spPr>
      </p:pic>
      <p:sp>
        <p:nvSpPr>
          <p:cNvPr id="25" name="TextBox 24"/>
          <p:cNvSpPr txBox="1"/>
          <p:nvPr/>
        </p:nvSpPr>
        <p:spPr>
          <a:xfrm>
            <a:off x="1852645" y="7201063"/>
            <a:ext cx="778349" cy="584776"/>
          </a:xfrm>
          <a:prstGeom prst="rect">
            <a:avLst/>
          </a:prstGeom>
          <a:noFill/>
        </p:spPr>
        <p:txBody>
          <a:bodyPr wrap="square" rtlCol="0">
            <a:spAutoFit/>
          </a:bodyPr>
          <a:lstStyle/>
          <a:p>
            <a:pPr algn="ctr"/>
            <a:r>
              <a:rPr lang="en-US" sz="3200" dirty="0">
                <a:solidFill>
                  <a:srgbClr val="ED5340"/>
                </a:solidFill>
                <a:latin typeface="Tungsten Medium"/>
                <a:cs typeface="Tungsten Medium"/>
              </a:rPr>
              <a:t>#4</a:t>
            </a:r>
          </a:p>
        </p:txBody>
      </p:sp>
      <p:sp>
        <p:nvSpPr>
          <p:cNvPr id="26" name="TextBox 25"/>
          <p:cNvSpPr txBox="1"/>
          <p:nvPr/>
        </p:nvSpPr>
        <p:spPr>
          <a:xfrm>
            <a:off x="2576888" y="7176807"/>
            <a:ext cx="6505256" cy="584776"/>
          </a:xfrm>
          <a:prstGeom prst="rect">
            <a:avLst/>
          </a:prstGeom>
          <a:noFill/>
        </p:spPr>
        <p:txBody>
          <a:bodyPr wrap="square" rtlCol="0">
            <a:spAutoFit/>
          </a:bodyPr>
          <a:lstStyle/>
          <a:p>
            <a:r>
              <a:rPr lang="en-US" sz="3200" dirty="0">
                <a:solidFill>
                  <a:srgbClr val="ED5340"/>
                </a:solidFill>
                <a:latin typeface="Tungsten Medium"/>
                <a:cs typeface="Tungsten Medium"/>
              </a:rPr>
              <a:t>None of the above</a:t>
            </a:r>
          </a:p>
        </p:txBody>
      </p:sp>
      <p:pic>
        <p:nvPicPr>
          <p:cNvPr id="7" name="Picture 6"/>
          <p:cNvPicPr>
            <a:picLocks noChangeAspect="1"/>
          </p:cNvPicPr>
          <p:nvPr/>
        </p:nvPicPr>
        <p:blipFill>
          <a:blip r:embed="rId3"/>
          <a:stretch>
            <a:fillRect/>
          </a:stretch>
        </p:blipFill>
        <p:spPr>
          <a:xfrm>
            <a:off x="1699407" y="758071"/>
            <a:ext cx="3188671" cy="2174093"/>
          </a:xfrm>
          <a:prstGeom prst="rect">
            <a:avLst/>
          </a:prstGeom>
        </p:spPr>
      </p:pic>
    </p:spTree>
    <p:extLst>
      <p:ext uri="{BB962C8B-B14F-4D97-AF65-F5344CB8AC3E}">
        <p14:creationId xmlns:p14="http://schemas.microsoft.com/office/powerpoint/2010/main" val="3943928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480" y="2772382"/>
            <a:ext cx="7035351"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tx1">
                    <a:lumMod val="75000"/>
                  </a:schemeClr>
                </a:solidFill>
                <a:latin typeface="Tungsten Medium"/>
                <a:cs typeface="Tungsten Medium"/>
              </a:rPr>
              <a:t>Align Activity to Goals</a:t>
            </a:r>
          </a:p>
          <a:p>
            <a:endParaRPr lang="en-US" sz="6600" dirty="0">
              <a:solidFill>
                <a:schemeClr val="tx1">
                  <a:lumMod val="75000"/>
                </a:schemeClr>
              </a:solidFill>
              <a:latin typeface="Tungsten Medium"/>
              <a:cs typeface="Tungsten Medium"/>
            </a:endParaRPr>
          </a:p>
        </p:txBody>
      </p:sp>
      <p:sp>
        <p:nvSpPr>
          <p:cNvPr id="3" name="Rectangle 2"/>
          <p:cNvSpPr/>
          <p:nvPr/>
        </p:nvSpPr>
        <p:spPr>
          <a:xfrm>
            <a:off x="3337137" y="2435279"/>
            <a:ext cx="605670" cy="556860"/>
          </a:xfrm>
          <a:prstGeom prst="rect">
            <a:avLst/>
          </a:prstGeom>
          <a:solidFill>
            <a:schemeClr val="bg1">
              <a:alpha val="0"/>
            </a:schemeClr>
          </a:solidFill>
          <a:ln w="5715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56063"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3 TIPS FOR TOP EXPERIENTIAL ACTIVITIES</a:t>
            </a:r>
          </a:p>
        </p:txBody>
      </p:sp>
      <p:cxnSp>
        <p:nvCxnSpPr>
          <p:cNvPr id="18" name="Straight Connector 17"/>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10" name="Picture 9" descr="noun_67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326" y="2082237"/>
            <a:ext cx="808191" cy="808191"/>
          </a:xfrm>
          <a:prstGeom prst="rect">
            <a:avLst/>
          </a:prstGeom>
        </p:spPr>
      </p:pic>
    </p:spTree>
    <p:extLst>
      <p:ext uri="{BB962C8B-B14F-4D97-AF65-F5344CB8AC3E}">
        <p14:creationId xmlns:p14="http://schemas.microsoft.com/office/powerpoint/2010/main" val="3828552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796" y="3320597"/>
            <a:ext cx="7035351"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tx1">
                    <a:lumMod val="75000"/>
                  </a:schemeClr>
                </a:solidFill>
                <a:latin typeface="Tungsten Medium"/>
                <a:cs typeface="Tungsten Medium"/>
              </a:rPr>
              <a:t>Align Activity to Goals</a:t>
            </a:r>
          </a:p>
          <a:p>
            <a:r>
              <a:rPr lang="en-US" sz="6600" dirty="0">
                <a:solidFill>
                  <a:schemeClr val="tx1">
                    <a:lumMod val="75000"/>
                  </a:schemeClr>
                </a:solidFill>
                <a:latin typeface="Tungsten Medium"/>
                <a:cs typeface="Tungsten Medium"/>
              </a:rPr>
              <a:t>Feedback-driven Products</a:t>
            </a:r>
          </a:p>
          <a:p>
            <a:endParaRPr lang="en-US" sz="6600" dirty="0">
              <a:solidFill>
                <a:schemeClr val="tx1">
                  <a:lumMod val="75000"/>
                </a:schemeClr>
              </a:solidFill>
              <a:latin typeface="Tungsten Medium"/>
              <a:cs typeface="Tungsten Medium"/>
            </a:endParaRPr>
          </a:p>
        </p:txBody>
      </p:sp>
      <p:sp>
        <p:nvSpPr>
          <p:cNvPr id="3" name="Rectangle 2"/>
          <p:cNvSpPr/>
          <p:nvPr/>
        </p:nvSpPr>
        <p:spPr>
          <a:xfrm>
            <a:off x="3337137" y="2435279"/>
            <a:ext cx="605670" cy="556860"/>
          </a:xfrm>
          <a:prstGeom prst="rect">
            <a:avLst/>
          </a:prstGeom>
          <a:solidFill>
            <a:schemeClr val="bg1">
              <a:alpha val="0"/>
            </a:schemeClr>
          </a:solidFill>
          <a:ln w="5715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333235" y="3437624"/>
            <a:ext cx="605670" cy="556860"/>
          </a:xfrm>
          <a:prstGeom prst="rect">
            <a:avLst/>
          </a:prstGeom>
          <a:solidFill>
            <a:schemeClr val="bg1">
              <a:alpha val="0"/>
            </a:schemeClr>
          </a:solidFill>
          <a:ln w="5715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56063"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3 TIPS FOR TOP EXPERIENTIAL ACTIVITIES</a:t>
            </a:r>
          </a:p>
        </p:txBody>
      </p:sp>
      <p:cxnSp>
        <p:nvCxnSpPr>
          <p:cNvPr id="18" name="Straight Connector 17"/>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10" name="Picture 9" descr="noun_67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326" y="2082237"/>
            <a:ext cx="808191" cy="808191"/>
          </a:xfrm>
          <a:prstGeom prst="rect">
            <a:avLst/>
          </a:prstGeom>
        </p:spPr>
      </p:pic>
      <p:pic>
        <p:nvPicPr>
          <p:cNvPr id="11" name="Picture 10" descr="noun_67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613" y="3132552"/>
            <a:ext cx="808191" cy="808191"/>
          </a:xfrm>
          <a:prstGeom prst="rect">
            <a:avLst/>
          </a:prstGeom>
        </p:spPr>
      </p:pic>
    </p:spTree>
    <p:extLst>
      <p:ext uri="{BB962C8B-B14F-4D97-AF65-F5344CB8AC3E}">
        <p14:creationId xmlns:p14="http://schemas.microsoft.com/office/powerpoint/2010/main" val="2903815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0070" y="3868806"/>
            <a:ext cx="7035351"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tx1">
                    <a:lumMod val="75000"/>
                  </a:schemeClr>
                </a:solidFill>
                <a:latin typeface="Tungsten Medium"/>
                <a:cs typeface="Tungsten Medium"/>
              </a:rPr>
              <a:t>Align Activity to Goals</a:t>
            </a:r>
          </a:p>
          <a:p>
            <a:r>
              <a:rPr lang="en-US" sz="6600" dirty="0">
                <a:solidFill>
                  <a:schemeClr val="tx1">
                    <a:lumMod val="75000"/>
                  </a:schemeClr>
                </a:solidFill>
                <a:latin typeface="Tungsten Medium"/>
                <a:cs typeface="Tungsten Medium"/>
              </a:rPr>
              <a:t>Feedback-driven Products</a:t>
            </a:r>
          </a:p>
          <a:p>
            <a:r>
              <a:rPr lang="en-US" sz="6600" dirty="0">
                <a:solidFill>
                  <a:schemeClr val="tx1">
                    <a:lumMod val="75000"/>
                  </a:schemeClr>
                </a:solidFill>
                <a:latin typeface="Tungsten Medium"/>
                <a:cs typeface="Tungsten Medium"/>
              </a:rPr>
              <a:t>Clear Instructions</a:t>
            </a:r>
          </a:p>
          <a:p>
            <a:endParaRPr lang="en-US" sz="6600" dirty="0">
              <a:solidFill>
                <a:schemeClr val="tx1">
                  <a:lumMod val="75000"/>
                </a:schemeClr>
              </a:solidFill>
              <a:latin typeface="Tungsten Medium"/>
              <a:cs typeface="Tungsten Medium"/>
            </a:endParaRPr>
          </a:p>
        </p:txBody>
      </p:sp>
      <p:sp>
        <p:nvSpPr>
          <p:cNvPr id="3" name="Rectangle 2"/>
          <p:cNvSpPr/>
          <p:nvPr/>
        </p:nvSpPr>
        <p:spPr>
          <a:xfrm>
            <a:off x="3337137" y="2435279"/>
            <a:ext cx="605670" cy="556860"/>
          </a:xfrm>
          <a:prstGeom prst="rect">
            <a:avLst/>
          </a:prstGeom>
          <a:solidFill>
            <a:schemeClr val="bg1">
              <a:alpha val="0"/>
            </a:schemeClr>
          </a:solidFill>
          <a:ln w="5715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333235" y="3437624"/>
            <a:ext cx="605670" cy="556860"/>
          </a:xfrm>
          <a:prstGeom prst="rect">
            <a:avLst/>
          </a:prstGeom>
          <a:solidFill>
            <a:schemeClr val="bg1">
              <a:alpha val="0"/>
            </a:schemeClr>
          </a:solidFill>
          <a:ln w="5715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343004" y="4482957"/>
            <a:ext cx="605670" cy="556860"/>
          </a:xfrm>
          <a:prstGeom prst="rect">
            <a:avLst/>
          </a:prstGeom>
          <a:solidFill>
            <a:schemeClr val="bg1">
              <a:alpha val="0"/>
            </a:schemeClr>
          </a:solidFill>
          <a:ln w="5715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56063"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lumMod val="75000"/>
                  </a:schemeClr>
                </a:solidFill>
                <a:latin typeface="Tungsten Medium"/>
                <a:cs typeface="Tungsten Medium"/>
              </a:rPr>
              <a:t>3 TIPS FOR TOP EXPERIENTIAL ACTIVITIES</a:t>
            </a:r>
          </a:p>
        </p:txBody>
      </p:sp>
      <p:cxnSp>
        <p:nvCxnSpPr>
          <p:cNvPr id="18" name="Straight Connector 17"/>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10" name="Picture 9" descr="noun_67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326" y="2082237"/>
            <a:ext cx="808191" cy="808191"/>
          </a:xfrm>
          <a:prstGeom prst="rect">
            <a:avLst/>
          </a:prstGeom>
        </p:spPr>
      </p:pic>
      <p:pic>
        <p:nvPicPr>
          <p:cNvPr id="11" name="Picture 10" descr="noun_67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613" y="3132552"/>
            <a:ext cx="808191" cy="808191"/>
          </a:xfrm>
          <a:prstGeom prst="rect">
            <a:avLst/>
          </a:prstGeom>
        </p:spPr>
      </p:pic>
      <p:pic>
        <p:nvPicPr>
          <p:cNvPr id="12" name="Picture 11" descr="noun_67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386" y="4182867"/>
            <a:ext cx="808191" cy="808191"/>
          </a:xfrm>
          <a:prstGeom prst="rect">
            <a:avLst/>
          </a:prstGeom>
        </p:spPr>
      </p:pic>
    </p:spTree>
    <p:extLst>
      <p:ext uri="{BB962C8B-B14F-4D97-AF65-F5344CB8AC3E}">
        <p14:creationId xmlns:p14="http://schemas.microsoft.com/office/powerpoint/2010/main" val="2903815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grpSp>
        <p:nvGrpSpPr>
          <p:cNvPr id="14" name="Group 13"/>
          <p:cNvGrpSpPr/>
          <p:nvPr/>
        </p:nvGrpSpPr>
        <p:grpSpPr>
          <a:xfrm>
            <a:off x="5277271" y="2508334"/>
            <a:ext cx="5693809" cy="3766455"/>
            <a:chOff x="5266233" y="2408998"/>
            <a:chExt cx="5693809" cy="3766455"/>
          </a:xfrm>
        </p:grpSpPr>
        <p:pic>
          <p:nvPicPr>
            <p:cNvPr id="15" name="Picture 14"/>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16" name="TextBox 15"/>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17" name="Group 16"/>
            <p:cNvGrpSpPr/>
            <p:nvPr/>
          </p:nvGrpSpPr>
          <p:grpSpPr>
            <a:xfrm>
              <a:off x="8478528" y="4521281"/>
              <a:ext cx="2481514" cy="1602933"/>
              <a:chOff x="7956165" y="3607332"/>
              <a:chExt cx="2481514" cy="1602933"/>
            </a:xfrm>
          </p:grpSpPr>
          <p:pic>
            <p:nvPicPr>
              <p:cNvPr id="24" name="Picture 23"/>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5" name="TextBox 24"/>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20" name="TextBox 19"/>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21" name="Picture 20"/>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2" name="Straight Connector 21"/>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50000"/>
                  </a:schemeClr>
                </a:solidFill>
                <a:latin typeface="Tungsten Medium"/>
                <a:cs typeface="Tungsten Medium"/>
              </a:rPr>
              <a:t>DEBRIEF</a:t>
            </a:r>
          </a:p>
        </p:txBody>
      </p:sp>
      <p:grpSp>
        <p:nvGrpSpPr>
          <p:cNvPr id="23" name="Group 22"/>
          <p:cNvGrpSpPr/>
          <p:nvPr/>
        </p:nvGrpSpPr>
        <p:grpSpPr>
          <a:xfrm>
            <a:off x="0" y="312639"/>
            <a:ext cx="1251337" cy="760788"/>
            <a:chOff x="0" y="312639"/>
            <a:chExt cx="1381539" cy="760788"/>
          </a:xfrm>
        </p:grpSpPr>
        <p:sp>
          <p:nvSpPr>
            <p:cNvPr id="26" name="Rectangle 25"/>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7" name="Picture 26"/>
            <p:cNvPicPr>
              <a:picLocks noChangeAspect="1"/>
            </p:cNvPicPr>
            <p:nvPr/>
          </p:nvPicPr>
          <p:blipFill>
            <a:blip r:embed="rId8" cstate="print">
              <a:lum bright="70000" contrast="-70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8" name="Straight Connector 27"/>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a:solidFill>
                  <a:srgbClr val="56565A"/>
                </a:solidFill>
                <a:latin typeface="Tungsten Medium"/>
                <a:ea typeface="Tahoma" panose="020B0604030504040204" pitchFamily="34" charset="0"/>
                <a:cs typeface="Tungsten Medium"/>
                <a:sym typeface="Gill Sans" charset="0"/>
              </a:rPr>
              <a:t>Your Turn!</a:t>
            </a:r>
          </a:p>
        </p:txBody>
      </p:sp>
    </p:spTree>
    <p:extLst>
      <p:ext uri="{BB962C8B-B14F-4D97-AF65-F5344CB8AC3E}">
        <p14:creationId xmlns:p14="http://schemas.microsoft.com/office/powerpoint/2010/main" val="1128647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749926" y="1313980"/>
            <a:ext cx="1706537" cy="1766939"/>
          </a:xfrm>
          <a:prstGeom prst="rect">
            <a:avLst/>
          </a:prstGeom>
          <a:noFill/>
        </p:spPr>
      </p:pic>
      <p:grpSp>
        <p:nvGrpSpPr>
          <p:cNvPr id="14" name="Group 13"/>
          <p:cNvGrpSpPr/>
          <p:nvPr/>
        </p:nvGrpSpPr>
        <p:grpSpPr>
          <a:xfrm>
            <a:off x="3718078" y="5578708"/>
            <a:ext cx="5693809" cy="1802695"/>
            <a:chOff x="5266233" y="4372758"/>
            <a:chExt cx="5693809" cy="1802695"/>
          </a:xfrm>
        </p:grpSpPr>
        <p:sp>
          <p:nvSpPr>
            <p:cNvPr id="16" name="TextBox 15"/>
            <p:cNvSpPr txBox="1"/>
            <p:nvPr/>
          </p:nvSpPr>
          <p:spPr>
            <a:xfrm>
              <a:off x="5266233" y="5806121"/>
              <a:ext cx="2813090" cy="369332"/>
            </a:xfrm>
            <a:prstGeom prst="rect">
              <a:avLst/>
            </a:prstGeom>
            <a:noFill/>
          </p:spPr>
          <p:txBody>
            <a:bodyPr wrap="square" rtlCol="0">
              <a:spAutoFit/>
            </a:bodyPr>
            <a:lstStyle/>
            <a:p>
              <a:pPr algn="ctr"/>
              <a:r>
                <a:rPr lang="en-US" sz="1800" dirty="0">
                  <a:solidFill>
                    <a:schemeClr val="tx1">
                      <a:lumMod val="75000"/>
                    </a:schemeClr>
                  </a:solidFill>
                  <a:latin typeface="Gotham Medium"/>
                  <a:cs typeface="Gotham Medium"/>
                </a:rPr>
                <a:t>Press 1 on the phone</a:t>
              </a:r>
            </a:p>
          </p:txBody>
        </p:sp>
        <p:grpSp>
          <p:nvGrpSpPr>
            <p:cNvPr id="17" name="Group 16"/>
            <p:cNvGrpSpPr/>
            <p:nvPr/>
          </p:nvGrpSpPr>
          <p:grpSpPr>
            <a:xfrm>
              <a:off x="8478528" y="4521281"/>
              <a:ext cx="2481514" cy="1602933"/>
              <a:chOff x="7956165" y="3607332"/>
              <a:chExt cx="2481514" cy="1602933"/>
            </a:xfrm>
          </p:grpSpPr>
          <p:pic>
            <p:nvPicPr>
              <p:cNvPr id="24" name="Picture 23"/>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5" name="TextBox 24"/>
              <p:cNvSpPr txBox="1"/>
              <p:nvPr/>
            </p:nvSpPr>
            <p:spPr>
              <a:xfrm>
                <a:off x="7956165" y="4840933"/>
                <a:ext cx="2481514" cy="369332"/>
              </a:xfrm>
              <a:prstGeom prst="rect">
                <a:avLst/>
              </a:prstGeom>
              <a:noFill/>
            </p:spPr>
            <p:txBody>
              <a:bodyPr wrap="square" rtlCol="0">
                <a:spAutoFit/>
              </a:bodyPr>
              <a:lstStyle/>
              <a:p>
                <a:r>
                  <a:rPr lang="en-US" sz="1800" dirty="0">
                    <a:solidFill>
                      <a:schemeClr val="tx1">
                        <a:lumMod val="75000"/>
                      </a:schemeClr>
                    </a:solidFill>
                    <a:latin typeface="Gotham Medium"/>
                    <a:cs typeface="Gotham Medium"/>
                  </a:rPr>
                  <a:t>Type in chat box</a:t>
                </a:r>
              </a:p>
            </p:txBody>
          </p:sp>
        </p:grpSp>
        <p:sp>
          <p:nvSpPr>
            <p:cNvPr id="20" name="TextBox 19"/>
            <p:cNvSpPr txBox="1"/>
            <p:nvPr/>
          </p:nvSpPr>
          <p:spPr>
            <a:xfrm>
              <a:off x="7954548" y="5320875"/>
              <a:ext cx="755290" cy="338554"/>
            </a:xfrm>
            <a:prstGeom prst="rect">
              <a:avLst/>
            </a:prstGeom>
            <a:noFill/>
          </p:spPr>
          <p:txBody>
            <a:bodyPr wrap="square" rtlCol="0">
              <a:spAutoFit/>
            </a:bodyPr>
            <a:lstStyle/>
            <a:p>
              <a:r>
                <a:rPr lang="en-US" sz="1600" dirty="0">
                  <a:solidFill>
                    <a:schemeClr val="tx1">
                      <a:lumMod val="75000"/>
                    </a:schemeClr>
                  </a:solidFill>
                  <a:latin typeface="Gotham Medium"/>
                  <a:cs typeface="Gotham Medium"/>
                </a:rPr>
                <a:t>OR</a:t>
              </a:r>
            </a:p>
          </p:txBody>
        </p:sp>
        <p:pic>
          <p:nvPicPr>
            <p:cNvPr id="21" name="Picture 20"/>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2" name="Straight Connector 21"/>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2183531" y="3333937"/>
            <a:ext cx="9414164"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3200" dirty="0">
              <a:solidFill>
                <a:schemeClr val="tx1">
                  <a:lumMod val="75000"/>
                </a:schemeClr>
              </a:solidFill>
              <a:latin typeface="Gotham Book"/>
              <a:cs typeface="Gotham Book"/>
            </a:endParaRPr>
          </a:p>
          <a:p>
            <a:pPr algn="ctr"/>
            <a:r>
              <a:rPr lang="en-US" sz="3200" dirty="0">
                <a:solidFill>
                  <a:schemeClr val="tx1">
                    <a:lumMod val="75000"/>
                  </a:schemeClr>
                </a:solidFill>
                <a:latin typeface="Gotham Book"/>
                <a:cs typeface="Gotham Book"/>
              </a:rPr>
              <a:t>What are the three types of learning objectives your training must follow?</a:t>
            </a:r>
          </a:p>
          <a:p>
            <a:pPr algn="ctr"/>
            <a:endParaRPr lang="en-US" sz="3200" dirty="0">
              <a:solidFill>
                <a:schemeClr val="tx1">
                  <a:lumMod val="75000"/>
                </a:schemeClr>
              </a:solidFill>
              <a:latin typeface="Gotham Book"/>
              <a:cs typeface="Gotham Book"/>
            </a:endParaRPr>
          </a:p>
        </p:txBody>
      </p:sp>
    </p:spTree>
    <p:extLst>
      <p:ext uri="{BB962C8B-B14F-4D97-AF65-F5344CB8AC3E}">
        <p14:creationId xmlns:p14="http://schemas.microsoft.com/office/powerpoint/2010/main" val="1345812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448193" y="1569113"/>
            <a:ext cx="0" cy="59870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01197" y="1605343"/>
            <a:ext cx="6528498" cy="6001642"/>
          </a:xfrm>
          <a:prstGeom prst="rect">
            <a:avLst/>
          </a:prstGeom>
          <a:noFill/>
        </p:spPr>
        <p:txBody>
          <a:bodyPr wrap="square" rtlCol="0">
            <a:spAutoFit/>
          </a:bodyPr>
          <a:lstStyle/>
          <a:p>
            <a:pPr marL="514350" indent="-514350">
              <a:buAutoNum type="arabicPeriod"/>
            </a:pPr>
            <a:r>
              <a:rPr lang="en-US" sz="3200" dirty="0">
                <a:solidFill>
                  <a:schemeClr val="bg2">
                    <a:lumMod val="25000"/>
                  </a:schemeClr>
                </a:solidFill>
                <a:latin typeface="Gotham Book"/>
                <a:cs typeface="Gotham Book"/>
              </a:rPr>
              <a:t>Advantages of Experiential Learning</a:t>
            </a:r>
          </a:p>
          <a:p>
            <a:pPr marL="514350" indent="-514350">
              <a:buAutoNum type="arabicPeriod"/>
            </a:pPr>
            <a:endParaRPr lang="en-US" sz="3200" dirty="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a:solidFill>
                  <a:schemeClr val="bg2">
                    <a:lumMod val="25000"/>
                  </a:schemeClr>
                </a:solidFill>
                <a:latin typeface="Gotham Book"/>
                <a:cs typeface="Gotham Book"/>
              </a:rPr>
              <a:t>Designing an Experiential Activity</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Practice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ok"/>
                <a:cs typeface="Gotham Book"/>
              </a:rPr>
              <a:t>Types of Experiential Activities</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a:solidFill>
                  <a:schemeClr val="bg2">
                    <a:lumMod val="25000"/>
                  </a:schemeClr>
                </a:solidFill>
                <a:latin typeface="Gotham Bold"/>
                <a:cs typeface="Gotham Bold"/>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a:solidFill>
                  <a:schemeClr val="tx1"/>
                </a:solidFill>
                <a:latin typeface="Tungsten Medium"/>
                <a:cs typeface="Tungsten Medium"/>
              </a:rPr>
              <a:t>AGENDA </a:t>
            </a:r>
            <a:r>
              <a:rPr lang="en-US" altLang="en-US" sz="4800" dirty="0">
                <a:solidFill>
                  <a:schemeClr val="tx1"/>
                </a:solidFill>
                <a:latin typeface="Tungsten Medium"/>
                <a:ea typeface="Arial Unicode MS" panose="020B0604020202020204" pitchFamily="34" charset="-128"/>
                <a:cs typeface="Tungsten Medium"/>
              </a:rPr>
              <a:t>FOR TODAY</a:t>
            </a:r>
          </a:p>
        </p:txBody>
      </p:sp>
    </p:spTree>
    <p:extLst>
      <p:ext uri="{BB962C8B-B14F-4D97-AF65-F5344CB8AC3E}">
        <p14:creationId xmlns:p14="http://schemas.microsoft.com/office/powerpoint/2010/main" val="526625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777880" y="881659"/>
            <a:ext cx="1148168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77880" y="992466"/>
            <a:ext cx="5592588"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GOALS FOR THIS SESSION</a:t>
            </a:r>
          </a:p>
        </p:txBody>
      </p:sp>
      <p:sp>
        <p:nvSpPr>
          <p:cNvPr id="18" name="Rectangle 17"/>
          <p:cNvSpPr/>
          <p:nvPr/>
        </p:nvSpPr>
        <p:spPr>
          <a:xfrm>
            <a:off x="798873" y="1748049"/>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Learn</a:t>
            </a:r>
            <a:r>
              <a:rPr lang="en-US" sz="1800" dirty="0">
                <a:solidFill>
                  <a:schemeClr val="bg2">
                    <a:lumMod val="25000"/>
                  </a:schemeClr>
                </a:solidFill>
                <a:latin typeface="Gotham Light" pitchFamily="50" charset="0"/>
                <a:cs typeface="Gotham Light" pitchFamily="50" charset="0"/>
              </a:rPr>
              <a:t> </a:t>
            </a:r>
            <a:r>
              <a:rPr lang="en-US" sz="1800" dirty="0">
                <a:solidFill>
                  <a:schemeClr val="bg2">
                    <a:lumMod val="25000"/>
                  </a:schemeClr>
                </a:solidFill>
                <a:latin typeface="Gotham Book"/>
                <a:cs typeface="Gotham Book"/>
              </a:rPr>
              <a:t>how experiential activities help achieve learning objectives  </a:t>
            </a:r>
          </a:p>
        </p:txBody>
      </p:sp>
      <p:sp>
        <p:nvSpPr>
          <p:cNvPr id="10" name="Rectangle 9"/>
          <p:cNvSpPr/>
          <p:nvPr/>
        </p:nvSpPr>
        <p:spPr>
          <a:xfrm>
            <a:off x="6642861" y="992466"/>
            <a:ext cx="5627203"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KEY TAKEAWAY</a:t>
            </a:r>
          </a:p>
        </p:txBody>
      </p:sp>
      <p:cxnSp>
        <p:nvCxnSpPr>
          <p:cNvPr id="11" name="Straight Connector 10"/>
          <p:cNvCxnSpPr/>
          <p:nvPr/>
        </p:nvCxnSpPr>
        <p:spPr>
          <a:xfrm flipH="1" flipV="1">
            <a:off x="6517160" y="881658"/>
            <a:ext cx="983" cy="6276754"/>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7880" y="1542942"/>
            <a:ext cx="11492184"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671706" y="1722013"/>
            <a:ext cx="5592588" cy="1594787"/>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Adults are more likely to retain information when they participate in activities that are both psychologically and behaviorally engaging</a:t>
            </a:r>
          </a:p>
        </p:txBody>
      </p:sp>
    </p:spTree>
    <p:extLst>
      <p:ext uri="{BB962C8B-B14F-4D97-AF65-F5344CB8AC3E}">
        <p14:creationId xmlns:p14="http://schemas.microsoft.com/office/powerpoint/2010/main" val="3008717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777880" y="881659"/>
            <a:ext cx="1148168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77880" y="992466"/>
            <a:ext cx="5592588"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GOALS FOR THIS SESSION</a:t>
            </a:r>
          </a:p>
        </p:txBody>
      </p:sp>
      <p:sp>
        <p:nvSpPr>
          <p:cNvPr id="18" name="Rectangle 17"/>
          <p:cNvSpPr/>
          <p:nvPr/>
        </p:nvSpPr>
        <p:spPr>
          <a:xfrm>
            <a:off x="798873" y="1748049"/>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Learn</a:t>
            </a:r>
            <a:r>
              <a:rPr lang="en-US" sz="1800" dirty="0">
                <a:solidFill>
                  <a:schemeClr val="bg2">
                    <a:lumMod val="25000"/>
                  </a:schemeClr>
                </a:solidFill>
                <a:latin typeface="Gotham Light" pitchFamily="50" charset="0"/>
                <a:cs typeface="Gotham Light" pitchFamily="50" charset="0"/>
              </a:rPr>
              <a:t> </a:t>
            </a:r>
            <a:r>
              <a:rPr lang="en-US" sz="1800" dirty="0">
                <a:solidFill>
                  <a:schemeClr val="bg2">
                    <a:lumMod val="25000"/>
                  </a:schemeClr>
                </a:solidFill>
                <a:latin typeface="Gotham Book"/>
                <a:cs typeface="Gotham Book"/>
              </a:rPr>
              <a:t>how experiential activities help achieve learning objectives  </a:t>
            </a:r>
          </a:p>
        </p:txBody>
      </p:sp>
      <p:sp>
        <p:nvSpPr>
          <p:cNvPr id="10" name="Rectangle 9"/>
          <p:cNvSpPr/>
          <p:nvPr/>
        </p:nvSpPr>
        <p:spPr>
          <a:xfrm>
            <a:off x="6642861" y="992466"/>
            <a:ext cx="5627203"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KEY TAKEAWAY</a:t>
            </a:r>
          </a:p>
        </p:txBody>
      </p:sp>
      <p:cxnSp>
        <p:nvCxnSpPr>
          <p:cNvPr id="11" name="Straight Connector 10"/>
          <p:cNvCxnSpPr/>
          <p:nvPr/>
        </p:nvCxnSpPr>
        <p:spPr>
          <a:xfrm flipH="1" flipV="1">
            <a:off x="6517160" y="881658"/>
            <a:ext cx="983" cy="6276754"/>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7710" y="3467577"/>
            <a:ext cx="5592588" cy="15810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Be able to</a:t>
            </a:r>
            <a:r>
              <a:rPr lang="en-US" sz="1800" dirty="0">
                <a:solidFill>
                  <a:schemeClr val="bg2">
                    <a:lumMod val="25000"/>
                  </a:schemeClr>
                </a:solidFill>
                <a:latin typeface="Gotham Book"/>
                <a:cs typeface="Gotham Book"/>
              </a:rPr>
              <a:t> design an experiential activity to teach new skills to learners</a:t>
            </a:r>
          </a:p>
        </p:txBody>
      </p:sp>
      <p:cxnSp>
        <p:nvCxnSpPr>
          <p:cNvPr id="17" name="Straight Connector 16"/>
          <p:cNvCxnSpPr/>
          <p:nvPr/>
        </p:nvCxnSpPr>
        <p:spPr>
          <a:xfrm flipV="1">
            <a:off x="777880" y="1542942"/>
            <a:ext cx="11492184"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671706" y="1722013"/>
            <a:ext cx="5592588" cy="1594787"/>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Adults are more likely to retain information when they participate in activities that are both psychologically and behaviorally engaging</a:t>
            </a:r>
          </a:p>
        </p:txBody>
      </p:sp>
      <p:sp>
        <p:nvSpPr>
          <p:cNvPr id="20" name="Rectangle 19"/>
          <p:cNvSpPr/>
          <p:nvPr/>
        </p:nvSpPr>
        <p:spPr>
          <a:xfrm>
            <a:off x="6677159" y="3448844"/>
            <a:ext cx="5592588" cy="1594787"/>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Effective experiential activities directly align with learning objectives, offer feedback, and clear instructions  </a:t>
            </a:r>
          </a:p>
        </p:txBody>
      </p:sp>
    </p:spTree>
    <p:extLst>
      <p:ext uri="{BB962C8B-B14F-4D97-AF65-F5344CB8AC3E}">
        <p14:creationId xmlns:p14="http://schemas.microsoft.com/office/powerpoint/2010/main" val="3060203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777880" y="881659"/>
            <a:ext cx="1148168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77880" y="992466"/>
            <a:ext cx="5592588"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GOALS FOR THIS SESSION</a:t>
            </a:r>
          </a:p>
        </p:txBody>
      </p:sp>
      <p:sp>
        <p:nvSpPr>
          <p:cNvPr id="18" name="Rectangle 17"/>
          <p:cNvSpPr/>
          <p:nvPr/>
        </p:nvSpPr>
        <p:spPr>
          <a:xfrm>
            <a:off x="798873" y="1748049"/>
            <a:ext cx="5592588" cy="1568751"/>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Learn</a:t>
            </a:r>
            <a:r>
              <a:rPr lang="en-US" sz="1800" dirty="0">
                <a:solidFill>
                  <a:schemeClr val="bg2">
                    <a:lumMod val="25000"/>
                  </a:schemeClr>
                </a:solidFill>
                <a:latin typeface="Gotham Light" pitchFamily="50" charset="0"/>
                <a:cs typeface="Gotham Light" pitchFamily="50" charset="0"/>
              </a:rPr>
              <a:t> </a:t>
            </a:r>
            <a:r>
              <a:rPr lang="en-US" sz="1800" dirty="0">
                <a:solidFill>
                  <a:schemeClr val="bg2">
                    <a:lumMod val="25000"/>
                  </a:schemeClr>
                </a:solidFill>
                <a:latin typeface="Gotham Book"/>
                <a:cs typeface="Gotham Book"/>
              </a:rPr>
              <a:t>how experiential activities help achieve learning objectives  </a:t>
            </a:r>
          </a:p>
        </p:txBody>
      </p:sp>
      <p:sp>
        <p:nvSpPr>
          <p:cNvPr id="10" name="Rectangle 9"/>
          <p:cNvSpPr/>
          <p:nvPr/>
        </p:nvSpPr>
        <p:spPr>
          <a:xfrm>
            <a:off x="6642861" y="992466"/>
            <a:ext cx="5627203" cy="4677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300" dirty="0">
                <a:solidFill>
                  <a:schemeClr val="tx1">
                    <a:lumMod val="75000"/>
                  </a:schemeClr>
                </a:solidFill>
                <a:latin typeface="Gotham Bold" pitchFamily="50" charset="0"/>
                <a:cs typeface="Gotham Bold" pitchFamily="50" charset="0"/>
              </a:rPr>
              <a:t>KEY TAKEAWAY</a:t>
            </a:r>
          </a:p>
        </p:txBody>
      </p:sp>
      <p:cxnSp>
        <p:nvCxnSpPr>
          <p:cNvPr id="11" name="Straight Connector 10"/>
          <p:cNvCxnSpPr/>
          <p:nvPr/>
        </p:nvCxnSpPr>
        <p:spPr>
          <a:xfrm flipH="1" flipV="1">
            <a:off x="6517160" y="881658"/>
            <a:ext cx="983" cy="6276754"/>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7710" y="3467577"/>
            <a:ext cx="5592588" cy="15810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Be able to</a:t>
            </a:r>
            <a:r>
              <a:rPr lang="en-US" sz="1800" dirty="0">
                <a:solidFill>
                  <a:schemeClr val="bg2">
                    <a:lumMod val="25000"/>
                  </a:schemeClr>
                </a:solidFill>
                <a:latin typeface="Gotham Book"/>
                <a:cs typeface="Gotham Book"/>
              </a:rPr>
              <a:t> design an experiential activity to teach new skills to learners</a:t>
            </a:r>
          </a:p>
        </p:txBody>
      </p:sp>
      <p:sp>
        <p:nvSpPr>
          <p:cNvPr id="14" name="Rectangle 13"/>
          <p:cNvSpPr/>
          <p:nvPr/>
        </p:nvSpPr>
        <p:spPr>
          <a:xfrm>
            <a:off x="798873" y="5176613"/>
            <a:ext cx="5592588" cy="188733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ld" pitchFamily="50" charset="0"/>
                <a:cs typeface="Gotham Bold" pitchFamily="50" charset="0"/>
              </a:rPr>
              <a:t>Feel comfortable </a:t>
            </a:r>
            <a:r>
              <a:rPr lang="en-US" sz="1800" dirty="0">
                <a:solidFill>
                  <a:schemeClr val="bg2">
                    <a:lumMod val="25000"/>
                  </a:schemeClr>
                </a:solidFill>
                <a:latin typeface="Gotham Book"/>
                <a:cs typeface="Gotham Book"/>
              </a:rPr>
              <a:t>designing an experiential activity first and saving the up-front for later </a:t>
            </a:r>
          </a:p>
        </p:txBody>
      </p:sp>
      <p:cxnSp>
        <p:nvCxnSpPr>
          <p:cNvPr id="17" name="Straight Connector 16"/>
          <p:cNvCxnSpPr/>
          <p:nvPr/>
        </p:nvCxnSpPr>
        <p:spPr>
          <a:xfrm flipV="1">
            <a:off x="777880" y="1542942"/>
            <a:ext cx="11492184" cy="0"/>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671706" y="1722013"/>
            <a:ext cx="5592588" cy="1594787"/>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Adults are more likely to retain information when they participate in activities that are both psychologically and behaviorally engaging</a:t>
            </a:r>
          </a:p>
        </p:txBody>
      </p:sp>
      <p:sp>
        <p:nvSpPr>
          <p:cNvPr id="20" name="Rectangle 19"/>
          <p:cNvSpPr/>
          <p:nvPr/>
        </p:nvSpPr>
        <p:spPr>
          <a:xfrm>
            <a:off x="6677159" y="3448844"/>
            <a:ext cx="5592588" cy="1594787"/>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Effective experiential activities directly align with learning objectives, offer feedback, and clear instructions  </a:t>
            </a:r>
          </a:p>
        </p:txBody>
      </p:sp>
      <p:sp>
        <p:nvSpPr>
          <p:cNvPr id="21" name="Rectangle 20"/>
          <p:cNvSpPr/>
          <p:nvPr/>
        </p:nvSpPr>
        <p:spPr>
          <a:xfrm>
            <a:off x="6682608" y="5165178"/>
            <a:ext cx="5592588" cy="189876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800" dirty="0">
                <a:solidFill>
                  <a:schemeClr val="bg2">
                    <a:lumMod val="25000"/>
                  </a:schemeClr>
                </a:solidFill>
                <a:latin typeface="Gotham Book"/>
                <a:cs typeface="Gotham Book"/>
              </a:rPr>
              <a:t>Adding a brief summary of the main principles or guidelines that are the foundation of the experiential activity can promote learning. Since the guidelines are based on the experiential activity, you must design the experiential activity first!</a:t>
            </a:r>
          </a:p>
        </p:txBody>
      </p:sp>
    </p:spTree>
    <p:extLst>
      <p:ext uri="{BB962C8B-B14F-4D97-AF65-F5344CB8AC3E}">
        <p14:creationId xmlns:p14="http://schemas.microsoft.com/office/powerpoint/2010/main" val="3015599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5366" y="3930311"/>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797813" y="3930308"/>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3418386" y="2562945"/>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506496" y="2587009"/>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9626684" y="2611073"/>
            <a:ext cx="0" cy="495378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p:nvSpPr>
        <p:spPr bwMode="auto">
          <a:xfrm>
            <a:off x="644581" y="660272"/>
            <a:ext cx="593654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a:solidFill>
                  <a:schemeClr val="bg2">
                    <a:lumMod val="25000"/>
                  </a:schemeClr>
                </a:solidFill>
                <a:latin typeface="Tungsten Medium"/>
                <a:cs typeface="Tungsten Medium"/>
              </a:rPr>
              <a:t>PROCESS TO DESIGN A TRAINING MODULE</a:t>
            </a:r>
          </a:p>
        </p:txBody>
      </p:sp>
      <p:sp>
        <p:nvSpPr>
          <p:cNvPr id="10" name="Oval 9"/>
          <p:cNvSpPr>
            <a:spLocks noChangeAspect="1"/>
          </p:cNvSpPr>
          <p:nvPr/>
        </p:nvSpPr>
        <p:spPr bwMode="auto">
          <a:xfrm>
            <a:off x="1485946"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1</a:t>
            </a:r>
          </a:p>
        </p:txBody>
      </p:sp>
      <p:sp>
        <p:nvSpPr>
          <p:cNvPr id="11" name="Rectangle 10"/>
          <p:cNvSpPr>
            <a:spLocks noChangeArrowheads="1"/>
          </p:cNvSpPr>
          <p:nvPr/>
        </p:nvSpPr>
        <p:spPr bwMode="auto">
          <a:xfrm>
            <a:off x="629141" y="4614944"/>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ESTABLISH LEARNING OBJECTIVES</a:t>
            </a:r>
            <a:endParaRPr lang="en-US" altLang="en-US" sz="2000" dirty="0">
              <a:solidFill>
                <a:srgbClr val="56565A"/>
              </a:solidFill>
              <a:latin typeface="Gotham Light" pitchFamily="50" charset="0"/>
              <a:cs typeface="Gotham Light" pitchFamily="50" charset="0"/>
            </a:endParaRPr>
          </a:p>
        </p:txBody>
      </p:sp>
      <p:sp>
        <p:nvSpPr>
          <p:cNvPr id="12" name="Rectangle 11"/>
          <p:cNvSpPr>
            <a:spLocks noChangeArrowheads="1"/>
          </p:cNvSpPr>
          <p:nvPr/>
        </p:nvSpPr>
        <p:spPr bwMode="auto">
          <a:xfrm>
            <a:off x="3733290" y="4675682"/>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DESIGN LEARNING EXPERIENCE</a:t>
            </a:r>
            <a:endParaRPr lang="en-US" altLang="en-US" sz="2000" dirty="0">
              <a:solidFill>
                <a:srgbClr val="56565A"/>
              </a:solidFill>
              <a:latin typeface="Gotham Light" pitchFamily="50" charset="0"/>
              <a:cs typeface="Gotham Light" pitchFamily="50" charset="0"/>
            </a:endParaRPr>
          </a:p>
        </p:txBody>
      </p:sp>
      <p:sp>
        <p:nvSpPr>
          <p:cNvPr id="13" name="Oval 12"/>
          <p:cNvSpPr>
            <a:spLocks noChangeAspect="1"/>
          </p:cNvSpPr>
          <p:nvPr/>
        </p:nvSpPr>
        <p:spPr bwMode="auto">
          <a:xfrm>
            <a:off x="4590094"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2</a:t>
            </a:r>
          </a:p>
        </p:txBody>
      </p:sp>
      <p:sp>
        <p:nvSpPr>
          <p:cNvPr id="14" name="Rectangle 13"/>
          <p:cNvSpPr>
            <a:spLocks noChangeArrowheads="1"/>
          </p:cNvSpPr>
          <p:nvPr/>
        </p:nvSpPr>
        <p:spPr bwMode="auto">
          <a:xfrm>
            <a:off x="9797813" y="4671530"/>
            <a:ext cx="2763161" cy="40011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3B3838"/>
                </a:solidFill>
                <a:latin typeface="Gotham Bold" pitchFamily="50" charset="0"/>
                <a:cs typeface="Gotham Bold" pitchFamily="50" charset="0"/>
              </a:rPr>
              <a:t>PLAN A DEBRIEF</a:t>
            </a:r>
            <a:endParaRPr lang="en-US" altLang="en-US" sz="2000" dirty="0">
              <a:solidFill>
                <a:srgbClr val="3B3838"/>
              </a:solidFill>
              <a:latin typeface="Gotham Light" pitchFamily="50" charset="0"/>
              <a:cs typeface="Gotham Light" pitchFamily="50" charset="0"/>
            </a:endParaRPr>
          </a:p>
        </p:txBody>
      </p:sp>
      <p:sp>
        <p:nvSpPr>
          <p:cNvPr id="15" name="Oval 14"/>
          <p:cNvSpPr>
            <a:spLocks noChangeAspect="1"/>
          </p:cNvSpPr>
          <p:nvPr/>
        </p:nvSpPr>
        <p:spPr bwMode="auto">
          <a:xfrm>
            <a:off x="10798390" y="2866485"/>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4</a:t>
            </a:r>
          </a:p>
        </p:txBody>
      </p:sp>
      <p:sp>
        <p:nvSpPr>
          <p:cNvPr id="16" name="Rectangle 15"/>
          <p:cNvSpPr>
            <a:spLocks noChangeArrowheads="1"/>
          </p:cNvSpPr>
          <p:nvPr/>
        </p:nvSpPr>
        <p:spPr bwMode="auto">
          <a:xfrm>
            <a:off x="6693664" y="4675682"/>
            <a:ext cx="2763161" cy="70788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WRITE UP-FRONT MATERIAL</a:t>
            </a:r>
            <a:endParaRPr lang="en-US" altLang="en-US" sz="2000" dirty="0">
              <a:solidFill>
                <a:srgbClr val="56565A"/>
              </a:solidFill>
              <a:latin typeface="Gotham Light" pitchFamily="50" charset="0"/>
              <a:cs typeface="Gotham Light" pitchFamily="50" charset="0"/>
            </a:endParaRPr>
          </a:p>
        </p:txBody>
      </p:sp>
      <p:sp>
        <p:nvSpPr>
          <p:cNvPr id="20" name="Oval 19"/>
          <p:cNvSpPr>
            <a:spLocks noChangeAspect="1"/>
          </p:cNvSpPr>
          <p:nvPr/>
        </p:nvSpPr>
        <p:spPr bwMode="auto">
          <a:xfrm>
            <a:off x="7694242"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3</a:t>
            </a:r>
          </a:p>
        </p:txBody>
      </p:sp>
      <p:sp>
        <p:nvSpPr>
          <p:cNvPr id="21" name="Rectangle 20"/>
          <p:cNvSpPr>
            <a:spLocks/>
          </p:cNvSpPr>
          <p:nvPr/>
        </p:nvSpPr>
        <p:spPr>
          <a:xfrm rot="10800000" flipV="1">
            <a:off x="6602113" y="2564543"/>
            <a:ext cx="6203257" cy="4982229"/>
          </a:xfrm>
          <a:prstGeom prst="rect">
            <a:avLst/>
          </a:prstGeom>
          <a:noFill/>
          <a:ln w="57150" cmpd="sng">
            <a:solidFill>
              <a:srgbClr val="ED5340"/>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sz="4800" dirty="0">
              <a:solidFill>
                <a:srgbClr val="FFFFFF"/>
              </a:solidFill>
              <a:latin typeface="Tungsten Medium"/>
              <a:cs typeface="Tungsten Medium"/>
            </a:endParaRPr>
          </a:p>
        </p:txBody>
      </p:sp>
    </p:spTree>
    <p:extLst>
      <p:ext uri="{BB962C8B-B14F-4D97-AF65-F5344CB8AC3E}">
        <p14:creationId xmlns:p14="http://schemas.microsoft.com/office/powerpoint/2010/main" val="101733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610550665_029d74c170_k.jpg"/>
          <p:cNvPicPr>
            <a:picLocks noChangeAspect="1"/>
          </p:cNvPicPr>
          <p:nvPr/>
        </p:nvPicPr>
        <p:blipFill rotWithShape="1">
          <a:blip r:embed="rId3">
            <a:extLst>
              <a:ext uri="{28A0092B-C50C-407E-A947-70E740481C1C}">
                <a14:useLocalDpi xmlns:a14="http://schemas.microsoft.com/office/drawing/2010/main" val="0"/>
              </a:ext>
            </a:extLst>
          </a:blip>
          <a:srcRect l="10860"/>
          <a:stretch/>
        </p:blipFill>
        <p:spPr>
          <a:xfrm>
            <a:off x="-91367" y="-213850"/>
            <a:ext cx="13123885" cy="9798418"/>
          </a:xfrm>
          <a:prstGeom prst="rect">
            <a:avLst/>
          </a:prstGeom>
        </p:spPr>
      </p:pic>
      <p:sp>
        <p:nvSpPr>
          <p:cNvPr id="13" name="Rectangle 12"/>
          <p:cNvSpPr/>
          <p:nvPr/>
        </p:nvSpPr>
        <p:spPr>
          <a:xfrm>
            <a:off x="-137049" y="-219598"/>
            <a:ext cx="13439930" cy="9973198"/>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grpSp>
        <p:nvGrpSpPr>
          <p:cNvPr id="3" name="Group 2"/>
          <p:cNvGrpSpPr/>
          <p:nvPr/>
        </p:nvGrpSpPr>
        <p:grpSpPr>
          <a:xfrm>
            <a:off x="4739674" y="5564225"/>
            <a:ext cx="10030340" cy="1824131"/>
            <a:chOff x="776314" y="6228545"/>
            <a:chExt cx="10030340" cy="1824131"/>
          </a:xfrm>
        </p:grpSpPr>
        <p:sp>
          <p:nvSpPr>
            <p:cNvPr id="8" name="TextBox 7"/>
            <p:cNvSpPr txBox="1"/>
            <p:nvPr/>
          </p:nvSpPr>
          <p:spPr>
            <a:xfrm>
              <a:off x="776314" y="6707825"/>
              <a:ext cx="10030340" cy="1107996"/>
            </a:xfrm>
            <a:prstGeom prst="rect">
              <a:avLst/>
            </a:prstGeom>
            <a:noFill/>
          </p:spPr>
          <p:txBody>
            <a:bodyPr wrap="square" rtlCol="0">
              <a:spAutoFit/>
            </a:bodyPr>
            <a:lstStyle/>
            <a:p>
              <a:r>
                <a:rPr lang="en-US" sz="6600" dirty="0">
                  <a:solidFill>
                    <a:srgbClr val="FFFFFF"/>
                  </a:solidFill>
                  <a:effectLst>
                    <a:outerShdw blurRad="63500" sx="102000" sy="102000" algn="ctr" rotWithShape="0">
                      <a:prstClr val="black">
                        <a:alpha val="40000"/>
                      </a:prstClr>
                    </a:outerShdw>
                  </a:effectLst>
                  <a:latin typeface="Tungsten Medium"/>
                  <a:cs typeface="Tungsten Medium"/>
                </a:rPr>
                <a:t>Designing Up-Front and Debriefs</a:t>
              </a:r>
            </a:p>
          </p:txBody>
        </p:sp>
        <p:sp>
          <p:nvSpPr>
            <p:cNvPr id="9" name="TextBox 8"/>
            <p:cNvSpPr txBox="1"/>
            <p:nvPr/>
          </p:nvSpPr>
          <p:spPr>
            <a:xfrm>
              <a:off x="3930504" y="7652566"/>
              <a:ext cx="4060933" cy="400110"/>
            </a:xfrm>
            <a:prstGeom prst="rect">
              <a:avLst/>
            </a:prstGeom>
            <a:noFill/>
          </p:spPr>
          <p:txBody>
            <a:bodyPr wrap="square" rtlCol="0">
              <a:spAutoFit/>
            </a:bodyPr>
            <a:lstStyle/>
            <a:p>
              <a:pPr algn="r"/>
              <a:r>
                <a:rPr lang="en-US" sz="2000" dirty="0">
                  <a:solidFill>
                    <a:srgbClr val="FFFFFF"/>
                  </a:solidFill>
                  <a:effectLst>
                    <a:outerShdw blurRad="63500" sx="102000" sy="102000" algn="ctr" rotWithShape="0">
                      <a:prstClr val="black">
                        <a:alpha val="40000"/>
                      </a:prstClr>
                    </a:outerShdw>
                  </a:effectLst>
                  <a:latin typeface="Gotham Medium"/>
                  <a:cs typeface="Gotham Medium"/>
                </a:rPr>
                <a:t>W/ CHELSEY WININGER</a:t>
              </a:r>
            </a:p>
          </p:txBody>
        </p:sp>
        <p:sp>
          <p:nvSpPr>
            <p:cNvPr id="10" name="Rectangle 9"/>
            <p:cNvSpPr>
              <a:spLocks/>
            </p:cNvSpPr>
            <p:nvPr/>
          </p:nvSpPr>
          <p:spPr>
            <a:xfrm rot="10800000" flipV="1">
              <a:off x="899727" y="6230795"/>
              <a:ext cx="2282882" cy="630960"/>
            </a:xfrm>
            <a:prstGeom prst="rect">
              <a:avLst/>
            </a:prstGeom>
            <a:solidFill>
              <a:srgbClr val="ED534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tlCol="0" anchor="ctr"/>
            <a:lstStyle/>
            <a:p>
              <a:pPr algn="ctr"/>
              <a:r>
                <a:rPr lang="en-US" sz="4000" dirty="0">
                  <a:solidFill>
                    <a:srgbClr val="FFFFFF"/>
                  </a:solidFill>
                  <a:latin typeface="Tungsten Medium"/>
                  <a:cs typeface="Tungsten Medium"/>
                </a:rPr>
                <a:t>WEDNESDAY</a:t>
              </a:r>
            </a:p>
          </p:txBody>
        </p:sp>
        <p:sp>
          <p:nvSpPr>
            <p:cNvPr id="11" name="Rectangle 10"/>
            <p:cNvSpPr/>
            <p:nvPr/>
          </p:nvSpPr>
          <p:spPr>
            <a:xfrm>
              <a:off x="3274354" y="6228545"/>
              <a:ext cx="1695933" cy="618225"/>
            </a:xfrm>
            <a:prstGeom prst="rect">
              <a:avLst/>
            </a:prstGeom>
            <a:solidFill>
              <a:srgbClr val="FFFFFF">
                <a:alpha val="4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25000"/>
                    </a:schemeClr>
                  </a:solidFill>
                  <a:latin typeface="Tungsten Medium"/>
                  <a:cs typeface="Tungsten Medium"/>
                </a:rPr>
                <a:t>7:30 PM CT</a:t>
              </a:r>
            </a:p>
          </p:txBody>
        </p:sp>
      </p:grpSp>
    </p:spTree>
    <p:extLst>
      <p:ext uri="{BB962C8B-B14F-4D97-AF65-F5344CB8AC3E}">
        <p14:creationId xmlns:p14="http://schemas.microsoft.com/office/powerpoint/2010/main" val="264503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58" t="11054" r="14249"/>
          <a:stretch/>
        </p:blipFill>
        <p:spPr>
          <a:xfrm>
            <a:off x="-61146" y="-103716"/>
            <a:ext cx="13294546" cy="9979526"/>
          </a:xfrm>
          <a:prstGeom prst="rect">
            <a:avLst/>
          </a:prstGeom>
        </p:spPr>
      </p:pic>
      <p:sp>
        <p:nvSpPr>
          <p:cNvPr id="9" name="Rectangle 8"/>
          <p:cNvSpPr/>
          <p:nvPr/>
        </p:nvSpPr>
        <p:spPr>
          <a:xfrm>
            <a:off x="-61146" y="-103716"/>
            <a:ext cx="13284199" cy="9979526"/>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7"/>
          <p:cNvSpPr txBox="1"/>
          <p:nvPr/>
        </p:nvSpPr>
        <p:spPr>
          <a:xfrm>
            <a:off x="2456416" y="2200365"/>
            <a:ext cx="6466890" cy="923330"/>
          </a:xfrm>
          <a:prstGeom prst="rect">
            <a:avLst/>
          </a:prstGeom>
          <a:noFill/>
        </p:spPr>
        <p:txBody>
          <a:bodyPr wrap="square" rtlCol="0">
            <a:spAutoFit/>
          </a:bodyPr>
          <a:lstStyle/>
          <a:p>
            <a:r>
              <a:rPr lang="en-US" sz="5400" dirty="0">
                <a:solidFill>
                  <a:schemeClr val="bg1"/>
                </a:solidFill>
                <a:latin typeface="Gotham Bold"/>
                <a:cs typeface="Gotham Bold"/>
              </a:rPr>
              <a:t>OFA</a:t>
            </a:r>
            <a:r>
              <a:rPr lang="en-US" sz="5400" dirty="0">
                <a:solidFill>
                  <a:schemeClr val="bg1"/>
                </a:solidFill>
                <a:latin typeface="Tungsten Semibold"/>
                <a:cs typeface="Tungsten Semibold"/>
              </a:rPr>
              <a:t> </a:t>
            </a:r>
            <a:r>
              <a:rPr lang="en-US" sz="5400" dirty="0">
                <a:solidFill>
                  <a:schemeClr val="bg1"/>
                </a:solidFill>
                <a:latin typeface="Gotham Light"/>
                <a:cs typeface="Gotham Light"/>
              </a:rPr>
              <a:t>TRAINING</a:t>
            </a:r>
          </a:p>
        </p:txBody>
      </p:sp>
      <p:sp>
        <p:nvSpPr>
          <p:cNvPr id="11" name="Rectangle 10"/>
          <p:cNvSpPr/>
          <p:nvPr/>
        </p:nvSpPr>
        <p:spPr>
          <a:xfrm>
            <a:off x="2644403" y="4249744"/>
            <a:ext cx="6034375" cy="1319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Gotham Bold" pitchFamily="50" charset="0"/>
                <a:cs typeface="Gotham Bold" pitchFamily="50" charset="0"/>
              </a:rPr>
              <a:t>Thank you for joining today’s webinar. </a:t>
            </a:r>
          </a:p>
          <a:p>
            <a:endParaRPr lang="en-US" sz="2800" dirty="0">
              <a:latin typeface="Gotham Bold" pitchFamily="50" charset="0"/>
              <a:cs typeface="Gotham Bold" pitchFamily="50" charset="0"/>
            </a:endParaRPr>
          </a:p>
          <a:p>
            <a:r>
              <a:rPr lang="en-US" sz="2800" dirty="0">
                <a:latin typeface="Gotham Bold" pitchFamily="50" charset="0"/>
                <a:cs typeface="Gotham Bold" pitchFamily="50" charset="0"/>
              </a:rPr>
              <a:t>Find the materials we covered, including a video and audio recording of the webinar on the bookshelf.</a:t>
            </a:r>
          </a:p>
        </p:txBody>
      </p:sp>
      <p:pic>
        <p:nvPicPr>
          <p:cNvPr id="3" name="Picture 2"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29836"/>
            <a:ext cx="3125326" cy="2081950"/>
          </a:xfrm>
          <a:prstGeom prst="rect">
            <a:avLst/>
          </a:prstGeom>
        </p:spPr>
      </p:pic>
      <p:sp>
        <p:nvSpPr>
          <p:cNvPr id="23" name="Rectangle 22">
            <a:hlinkClick r:id="rId5"/>
          </p:cNvPr>
          <p:cNvSpPr/>
          <p:nvPr/>
        </p:nvSpPr>
        <p:spPr>
          <a:xfrm>
            <a:off x="2777032" y="6739000"/>
            <a:ext cx="2568603" cy="668485"/>
          </a:xfrm>
          <a:prstGeom prst="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Tungsten Medium"/>
                <a:cs typeface="Tungsten Medium"/>
              </a:rPr>
              <a:t>SEE BOOKSHELF</a:t>
            </a:r>
          </a:p>
        </p:txBody>
      </p:sp>
    </p:spTree>
    <p:extLst>
      <p:ext uri="{BB962C8B-B14F-4D97-AF65-F5344CB8AC3E}">
        <p14:creationId xmlns:p14="http://schemas.microsoft.com/office/powerpoint/2010/main" val="243870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05400" y="2469760"/>
            <a:ext cx="5836922" cy="11544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6000" dirty="0">
                <a:solidFill>
                  <a:schemeClr val="bg1"/>
                </a:solidFill>
                <a:latin typeface="Tungsten Medium"/>
                <a:cs typeface="Tungsten Medium"/>
              </a:rPr>
              <a:t>LEARNING OBJECTIVES </a:t>
            </a:r>
          </a:p>
        </p:txBody>
      </p:sp>
      <p:sp>
        <p:nvSpPr>
          <p:cNvPr id="13" name="Rectangle 12"/>
          <p:cNvSpPr/>
          <p:nvPr/>
        </p:nvSpPr>
        <p:spPr>
          <a:xfrm>
            <a:off x="3282532" y="2391268"/>
            <a:ext cx="989327" cy="1154460"/>
          </a:xfrm>
          <a:prstGeom prst="rect">
            <a:avLst/>
          </a:prstGeom>
          <a:solidFill>
            <a:srgbClr val="ED534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16600" dirty="0">
                <a:solidFill>
                  <a:srgbClr val="ED5340"/>
                </a:solidFill>
                <a:latin typeface="Tungsten Medium"/>
                <a:cs typeface="Tungsten Medium"/>
              </a:rPr>
              <a:t>3</a:t>
            </a:r>
          </a:p>
        </p:txBody>
      </p:sp>
      <p:sp>
        <p:nvSpPr>
          <p:cNvPr id="4" name="Rectangle 3"/>
          <p:cNvSpPr/>
          <p:nvPr/>
        </p:nvSpPr>
        <p:spPr>
          <a:xfrm>
            <a:off x="4618144" y="4546006"/>
            <a:ext cx="2658632" cy="617264"/>
          </a:xfrm>
          <a:prstGeom prst="rect">
            <a:avLst/>
          </a:prstGeom>
          <a:solidFill>
            <a:schemeClr val="bg1"/>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53575D"/>
                </a:solidFill>
                <a:latin typeface="Tungsten Medium"/>
                <a:cs typeface="Tungsten Medium"/>
              </a:rPr>
              <a:t>SKILLS</a:t>
            </a:r>
          </a:p>
        </p:txBody>
      </p:sp>
      <p:sp>
        <p:nvSpPr>
          <p:cNvPr id="5" name="Rectangle 4"/>
          <p:cNvSpPr/>
          <p:nvPr/>
        </p:nvSpPr>
        <p:spPr>
          <a:xfrm>
            <a:off x="4624706" y="5321197"/>
            <a:ext cx="2658632" cy="617264"/>
          </a:xfrm>
          <a:prstGeom prst="rect">
            <a:avLst/>
          </a:prstGeom>
          <a:solidFill>
            <a:schemeClr val="bg1"/>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53575D"/>
                </a:solidFill>
                <a:latin typeface="Tungsten Medium"/>
                <a:cs typeface="Tungsten Medium"/>
              </a:rPr>
              <a:t>ATTITUDE</a:t>
            </a:r>
          </a:p>
        </p:txBody>
      </p:sp>
      <p:sp>
        <p:nvSpPr>
          <p:cNvPr id="6" name="Rectangle 5"/>
          <p:cNvSpPr/>
          <p:nvPr/>
        </p:nvSpPr>
        <p:spPr>
          <a:xfrm>
            <a:off x="4613100" y="3774745"/>
            <a:ext cx="2658632" cy="617264"/>
          </a:xfrm>
          <a:prstGeom prst="rect">
            <a:avLst/>
          </a:prstGeom>
          <a:solidFill>
            <a:srgbClr val="ED5340"/>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FFFFFF"/>
                </a:solidFill>
                <a:latin typeface="Tungsten Medium"/>
                <a:cs typeface="Tungsten Medium"/>
              </a:rPr>
              <a:t>KNOWLEDGE</a:t>
            </a:r>
          </a:p>
        </p:txBody>
      </p:sp>
    </p:spTree>
    <p:extLst>
      <p:ext uri="{BB962C8B-B14F-4D97-AF65-F5344CB8AC3E}">
        <p14:creationId xmlns:p14="http://schemas.microsoft.com/office/powerpoint/2010/main" val="3280915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05400" y="2469760"/>
            <a:ext cx="5836922" cy="11544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6000" dirty="0">
                <a:solidFill>
                  <a:schemeClr val="bg1"/>
                </a:solidFill>
                <a:latin typeface="Tungsten Medium"/>
                <a:cs typeface="Tungsten Medium"/>
              </a:rPr>
              <a:t>LEARNING OBJECTIVES </a:t>
            </a:r>
          </a:p>
        </p:txBody>
      </p:sp>
      <p:sp>
        <p:nvSpPr>
          <p:cNvPr id="13" name="Rectangle 12"/>
          <p:cNvSpPr/>
          <p:nvPr/>
        </p:nvSpPr>
        <p:spPr>
          <a:xfrm>
            <a:off x="3282532" y="2391268"/>
            <a:ext cx="989327" cy="1154460"/>
          </a:xfrm>
          <a:prstGeom prst="rect">
            <a:avLst/>
          </a:prstGeom>
          <a:solidFill>
            <a:srgbClr val="ED534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16600" dirty="0">
                <a:solidFill>
                  <a:srgbClr val="ED5340"/>
                </a:solidFill>
                <a:latin typeface="Tungsten Medium"/>
                <a:cs typeface="Tungsten Medium"/>
              </a:rPr>
              <a:t>3</a:t>
            </a:r>
          </a:p>
        </p:txBody>
      </p:sp>
      <p:sp>
        <p:nvSpPr>
          <p:cNvPr id="4" name="Rectangle 3"/>
          <p:cNvSpPr/>
          <p:nvPr/>
        </p:nvSpPr>
        <p:spPr>
          <a:xfrm>
            <a:off x="4618144" y="4546006"/>
            <a:ext cx="2658632" cy="617264"/>
          </a:xfrm>
          <a:prstGeom prst="rect">
            <a:avLst/>
          </a:prstGeom>
          <a:solidFill>
            <a:srgbClr val="ED5340"/>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FFFFFF"/>
                </a:solidFill>
                <a:latin typeface="Tungsten Medium"/>
                <a:cs typeface="Tungsten Medium"/>
              </a:rPr>
              <a:t>SKILLS</a:t>
            </a:r>
          </a:p>
        </p:txBody>
      </p:sp>
      <p:sp>
        <p:nvSpPr>
          <p:cNvPr id="5" name="Rectangle 4"/>
          <p:cNvSpPr/>
          <p:nvPr/>
        </p:nvSpPr>
        <p:spPr>
          <a:xfrm>
            <a:off x="4624706" y="5321197"/>
            <a:ext cx="2658632" cy="617264"/>
          </a:xfrm>
          <a:prstGeom prst="rect">
            <a:avLst/>
          </a:prstGeom>
          <a:solidFill>
            <a:schemeClr val="bg1"/>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53575D"/>
                </a:solidFill>
                <a:latin typeface="Tungsten Medium"/>
                <a:cs typeface="Tungsten Medium"/>
              </a:rPr>
              <a:t>ATTITUDE</a:t>
            </a:r>
          </a:p>
        </p:txBody>
      </p:sp>
      <p:sp>
        <p:nvSpPr>
          <p:cNvPr id="6" name="Rectangle 5"/>
          <p:cNvSpPr/>
          <p:nvPr/>
        </p:nvSpPr>
        <p:spPr>
          <a:xfrm>
            <a:off x="4613100" y="3774745"/>
            <a:ext cx="2658632" cy="617264"/>
          </a:xfrm>
          <a:prstGeom prst="rect">
            <a:avLst/>
          </a:prstGeom>
          <a:solidFill>
            <a:schemeClr val="bg1"/>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53575D"/>
                </a:solidFill>
                <a:latin typeface="Tungsten Medium"/>
                <a:cs typeface="Tungsten Medium"/>
              </a:rPr>
              <a:t>KNOWLEDGE</a:t>
            </a:r>
          </a:p>
        </p:txBody>
      </p:sp>
    </p:spTree>
    <p:extLst>
      <p:ext uri="{BB962C8B-B14F-4D97-AF65-F5344CB8AC3E}">
        <p14:creationId xmlns:p14="http://schemas.microsoft.com/office/powerpoint/2010/main" val="3231228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05400" y="2469760"/>
            <a:ext cx="5836922" cy="11544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6000" dirty="0">
                <a:solidFill>
                  <a:schemeClr val="bg1"/>
                </a:solidFill>
                <a:latin typeface="Tungsten Medium"/>
                <a:cs typeface="Tungsten Medium"/>
              </a:rPr>
              <a:t>LEARNING OBJECTIVES </a:t>
            </a:r>
          </a:p>
        </p:txBody>
      </p:sp>
      <p:sp>
        <p:nvSpPr>
          <p:cNvPr id="13" name="Rectangle 12"/>
          <p:cNvSpPr/>
          <p:nvPr/>
        </p:nvSpPr>
        <p:spPr>
          <a:xfrm>
            <a:off x="3282532" y="2391268"/>
            <a:ext cx="989327" cy="1154460"/>
          </a:xfrm>
          <a:prstGeom prst="rect">
            <a:avLst/>
          </a:prstGeom>
          <a:solidFill>
            <a:srgbClr val="ED534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16600" dirty="0">
                <a:solidFill>
                  <a:srgbClr val="ED5340"/>
                </a:solidFill>
                <a:latin typeface="Tungsten Medium"/>
                <a:cs typeface="Tungsten Medium"/>
              </a:rPr>
              <a:t>3</a:t>
            </a:r>
          </a:p>
        </p:txBody>
      </p:sp>
      <p:sp>
        <p:nvSpPr>
          <p:cNvPr id="4" name="Rectangle 3"/>
          <p:cNvSpPr/>
          <p:nvPr/>
        </p:nvSpPr>
        <p:spPr>
          <a:xfrm>
            <a:off x="4618144" y="4546006"/>
            <a:ext cx="2658632" cy="617264"/>
          </a:xfrm>
          <a:prstGeom prst="rect">
            <a:avLst/>
          </a:prstGeom>
          <a:solidFill>
            <a:schemeClr val="bg1"/>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53575D"/>
                </a:solidFill>
                <a:latin typeface="Tungsten Medium"/>
                <a:cs typeface="Tungsten Medium"/>
              </a:rPr>
              <a:t>SKILLS</a:t>
            </a:r>
          </a:p>
        </p:txBody>
      </p:sp>
      <p:sp>
        <p:nvSpPr>
          <p:cNvPr id="5" name="Rectangle 4"/>
          <p:cNvSpPr/>
          <p:nvPr/>
        </p:nvSpPr>
        <p:spPr>
          <a:xfrm>
            <a:off x="4624706" y="5321197"/>
            <a:ext cx="2658632" cy="617264"/>
          </a:xfrm>
          <a:prstGeom prst="rect">
            <a:avLst/>
          </a:prstGeom>
          <a:solidFill>
            <a:srgbClr val="ED5340"/>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FFFFFF"/>
                </a:solidFill>
                <a:latin typeface="Tungsten Medium"/>
                <a:cs typeface="Tungsten Medium"/>
              </a:rPr>
              <a:t>ATTITUDE</a:t>
            </a:r>
          </a:p>
        </p:txBody>
      </p:sp>
      <p:sp>
        <p:nvSpPr>
          <p:cNvPr id="6" name="Rectangle 5"/>
          <p:cNvSpPr/>
          <p:nvPr/>
        </p:nvSpPr>
        <p:spPr>
          <a:xfrm>
            <a:off x="4613100" y="3774745"/>
            <a:ext cx="2658632" cy="617264"/>
          </a:xfrm>
          <a:prstGeom prst="rect">
            <a:avLst/>
          </a:prstGeom>
          <a:solidFill>
            <a:schemeClr val="bg1"/>
          </a:solidFill>
          <a:ln>
            <a:solidFill>
              <a:srgbClr val="53575D"/>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a:solidFill>
                  <a:srgbClr val="53575D"/>
                </a:solidFill>
                <a:latin typeface="Tungsten Medium"/>
                <a:cs typeface="Tungsten Medium"/>
              </a:rPr>
              <a:t>KNOWLEDGE</a:t>
            </a:r>
          </a:p>
        </p:txBody>
      </p:sp>
    </p:spTree>
    <p:extLst>
      <p:ext uri="{BB962C8B-B14F-4D97-AF65-F5344CB8AC3E}">
        <p14:creationId xmlns:p14="http://schemas.microsoft.com/office/powerpoint/2010/main" val="3231228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93912" y="1340456"/>
            <a:ext cx="1168858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5366" y="3930311"/>
            <a:ext cx="2763161" cy="410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644581" y="660272"/>
            <a:ext cx="593654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a:solidFill>
                  <a:schemeClr val="bg2">
                    <a:lumMod val="25000"/>
                  </a:schemeClr>
                </a:solidFill>
                <a:latin typeface="Tungsten Medium"/>
                <a:cs typeface="Tungsten Medium"/>
              </a:rPr>
              <a:t>PROCESS TO DESIGN A TRAINING MODULE</a:t>
            </a:r>
          </a:p>
        </p:txBody>
      </p:sp>
      <p:sp>
        <p:nvSpPr>
          <p:cNvPr id="10" name="Oval 9"/>
          <p:cNvSpPr>
            <a:spLocks noChangeAspect="1"/>
          </p:cNvSpPr>
          <p:nvPr/>
        </p:nvSpPr>
        <p:spPr bwMode="auto">
          <a:xfrm>
            <a:off x="1485946" y="2960048"/>
            <a:ext cx="762000" cy="762000"/>
          </a:xfrm>
          <a:prstGeom prst="ellipse">
            <a:avLst/>
          </a:prstGeom>
          <a:solidFill>
            <a:srgbClr val="3B3838"/>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b="1" dirty="0">
                <a:solidFill>
                  <a:schemeClr val="bg1"/>
                </a:solidFill>
                <a:latin typeface="+mj-lt"/>
                <a:ea typeface="ヒラギノ角ゴ ProN W3" charset="-128"/>
                <a:cs typeface="Arial" panose="020B0604020202020204" pitchFamily="34" charset="0"/>
              </a:rPr>
              <a:t>1</a:t>
            </a:r>
          </a:p>
        </p:txBody>
      </p:sp>
      <p:sp>
        <p:nvSpPr>
          <p:cNvPr id="11" name="Rectangle 10"/>
          <p:cNvSpPr>
            <a:spLocks noChangeArrowheads="1"/>
          </p:cNvSpPr>
          <p:nvPr/>
        </p:nvSpPr>
        <p:spPr bwMode="auto">
          <a:xfrm>
            <a:off x="629141" y="4614944"/>
            <a:ext cx="2475609" cy="10156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000" dirty="0">
                <a:solidFill>
                  <a:srgbClr val="56565A"/>
                </a:solidFill>
                <a:latin typeface="Gotham Bold" pitchFamily="50" charset="0"/>
                <a:cs typeface="Gotham Bold" pitchFamily="50" charset="0"/>
              </a:rPr>
              <a:t>ESTABLISH LEARNING OBJECTIVES</a:t>
            </a:r>
            <a:endParaRPr lang="en-US" altLang="en-US" sz="2000" dirty="0">
              <a:solidFill>
                <a:srgbClr val="56565A"/>
              </a:solidFill>
              <a:latin typeface="Gotham Light" pitchFamily="50" charset="0"/>
              <a:cs typeface="Gotham Light" pitchFamily="50" charset="0"/>
            </a:endParaRPr>
          </a:p>
        </p:txBody>
      </p:sp>
    </p:spTree>
    <p:extLst>
      <p:ext uri="{BB962C8B-B14F-4D97-AF65-F5344CB8AC3E}">
        <p14:creationId xmlns:p14="http://schemas.microsoft.com/office/powerpoint/2010/main" val="4066802636"/>
      </p:ext>
    </p:extLst>
  </p:cSld>
  <p:clrMapOvr>
    <a:masterClrMapping/>
  </p:clrMapOvr>
</p:sld>
</file>

<file path=ppt/theme/theme1.xml><?xml version="1.0" encoding="utf-8"?>
<a:theme xmlns:a="http://schemas.openxmlformats.org/drawingml/2006/main" name="Office Theme">
  <a:themeElements>
    <a:clrScheme name="Custom 2">
      <a:dk1>
        <a:srgbClr val="3A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43289</TotalTime>
  <Words>2098</Words>
  <Application>Microsoft Macintosh PowerPoint</Application>
  <PresentationFormat>Custom</PresentationFormat>
  <Paragraphs>411</Paragraphs>
  <Slides>56</Slides>
  <Notes>44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56</vt:i4>
      </vt:variant>
    </vt:vector>
  </HeadingPairs>
  <TitlesOfParts>
    <vt:vector size="71" baseType="lpstr">
      <vt:lpstr>Arial Unicode MS</vt:lpstr>
      <vt:lpstr>맑은 고딕</vt:lpstr>
      <vt:lpstr>MS PGothic</vt:lpstr>
      <vt:lpstr>ヒラギノ角ゴ ProN W3</vt:lpstr>
      <vt:lpstr>Arial</vt:lpstr>
      <vt:lpstr>Calibri</vt:lpstr>
      <vt:lpstr>Gill Sans</vt:lpstr>
      <vt:lpstr>Gotham Bold</vt:lpstr>
      <vt:lpstr>Gotham Book</vt:lpstr>
      <vt:lpstr>Gotham Light</vt:lpstr>
      <vt:lpstr>Gotham Medium</vt:lpstr>
      <vt:lpstr>Tahoma</vt:lpstr>
      <vt:lpstr>Tungsten Medium</vt:lpstr>
      <vt:lpstr>Tungsten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adamironalcantara</dc:creator>
  <cp:lastModifiedBy>aconavay@ofa.us</cp:lastModifiedBy>
  <cp:revision>507</cp:revision>
  <cp:lastPrinted>2015-03-19T18:27:18Z</cp:lastPrinted>
  <dcterms:created xsi:type="dcterms:W3CDTF">2014-12-18T16:27:37Z</dcterms:created>
  <dcterms:modified xsi:type="dcterms:W3CDTF">2019-02-28T23:59:50Z</dcterms:modified>
</cp:coreProperties>
</file>