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784" r:id="rId2"/>
    <p:sldId id="785" r:id="rId3"/>
    <p:sldId id="842" r:id="rId4"/>
    <p:sldId id="945" r:id="rId5"/>
    <p:sldId id="946" r:id="rId6"/>
    <p:sldId id="948" r:id="rId7"/>
    <p:sldId id="949" r:id="rId8"/>
    <p:sldId id="950" r:id="rId9"/>
    <p:sldId id="792" r:id="rId10"/>
    <p:sldId id="850" r:id="rId11"/>
    <p:sldId id="952" r:id="rId12"/>
    <p:sldId id="953" r:id="rId13"/>
    <p:sldId id="954" r:id="rId14"/>
    <p:sldId id="956" r:id="rId15"/>
    <p:sldId id="893" r:id="rId16"/>
    <p:sldId id="959" r:id="rId17"/>
    <p:sldId id="957" r:id="rId18"/>
    <p:sldId id="960" r:id="rId19"/>
    <p:sldId id="958" r:id="rId20"/>
    <p:sldId id="961" r:id="rId21"/>
    <p:sldId id="962" r:id="rId22"/>
    <p:sldId id="964" r:id="rId23"/>
    <p:sldId id="963" r:id="rId24"/>
    <p:sldId id="965" r:id="rId25"/>
    <p:sldId id="989" r:id="rId26"/>
    <p:sldId id="970" r:id="rId27"/>
    <p:sldId id="971" r:id="rId28"/>
    <p:sldId id="990" r:id="rId29"/>
    <p:sldId id="969" r:id="rId30"/>
    <p:sldId id="991" r:id="rId31"/>
    <p:sldId id="955" r:id="rId32"/>
    <p:sldId id="972" r:id="rId33"/>
    <p:sldId id="982" r:id="rId34"/>
    <p:sldId id="981" r:id="rId35"/>
    <p:sldId id="973" r:id="rId36"/>
    <p:sldId id="974" r:id="rId37"/>
    <p:sldId id="975" r:id="rId38"/>
    <p:sldId id="976" r:id="rId39"/>
    <p:sldId id="978" r:id="rId40"/>
    <p:sldId id="904" r:id="rId41"/>
    <p:sldId id="977" r:id="rId42"/>
    <p:sldId id="980" r:id="rId43"/>
    <p:sldId id="979" r:id="rId44"/>
    <p:sldId id="944" r:id="rId45"/>
    <p:sldId id="985" r:id="rId46"/>
    <p:sldId id="983" r:id="rId47"/>
    <p:sldId id="986" r:id="rId48"/>
    <p:sldId id="984" r:id="rId49"/>
    <p:sldId id="987" r:id="rId50"/>
    <p:sldId id="837" r:id="rId51"/>
  </p:sldIdLst>
  <p:sldSz cx="13004800" cy="9753600"/>
  <p:notesSz cx="6858000" cy="9144000"/>
  <p:defaultTextStyle>
    <a:defPPr>
      <a:defRPr lang="en-US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ironalcantar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838"/>
    <a:srgbClr val="B1AEAE"/>
    <a:srgbClr val="ED5340"/>
    <a:srgbClr val="56565A"/>
    <a:srgbClr val="FFFFFF"/>
    <a:srgbClr val="D9D9D9"/>
    <a:srgbClr val="767171"/>
    <a:srgbClr val="585C60"/>
    <a:srgbClr val="535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9" autoAdjust="0"/>
    <p:restoredTop sz="95175" autoAdjust="0"/>
  </p:normalViewPr>
  <p:slideViewPr>
    <p:cSldViewPr snapToGrid="0">
      <p:cViewPr varScale="1">
        <p:scale>
          <a:sx n="76" d="100"/>
          <a:sy n="76" d="100"/>
        </p:scale>
        <p:origin x="320" y="22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37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85F0C-5DEA-4728-8592-C91972CEE311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A6C6-C12F-42A3-9316-E2EB2B2DB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5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36291-A6DC-4AD0-90CD-33D1F1DFFC6E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C1EA-D8F4-4B85-8B01-A01110AD5A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9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This work is licensed under the Creative Commons Attribution-</a:t>
            </a:r>
            <a:r>
              <a:rPr lang="en-US" sz="1100" dirty="0" err="1"/>
              <a:t>NonCommercial</a:t>
            </a:r>
            <a:r>
              <a:rPr lang="en-US" sz="1100" dirty="0"/>
              <a:t> 4.0 International License. To view a copy of this license, visit http://</a:t>
            </a:r>
            <a:r>
              <a:rPr lang="en-US" sz="1100" dirty="0" err="1"/>
              <a:t>creativecommons.org</a:t>
            </a:r>
            <a:r>
              <a:rPr lang="en-US" sz="1100" dirty="0"/>
              <a:t>/licenses/by-</a:t>
            </a:r>
            <a:r>
              <a:rPr lang="en-US" sz="1100" dirty="0" err="1"/>
              <a:t>nc</a:t>
            </a:r>
            <a:r>
              <a:rPr lang="en-US" sz="1100" dirty="0"/>
              <a:t>/4.0/ or send a letter to Creative Commons, PO Box 1866, Mountain View, CA 94042, USA</a:t>
            </a:r>
            <a:endParaRPr lang="en-US" sz="11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4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40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40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40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00:01</a:t>
            </a:r>
            <a:r>
              <a:rPr lang="en-US" b="1" baseline="0" dirty="0"/>
              <a:t> – 00:03 [2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baseline="0" dirty="0"/>
              <a:t>Before we get started, let’s review some logistics 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7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biggest takeaway?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7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6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40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00:00 – 00:00</a:t>
            </a:r>
            <a:r>
              <a:rPr lang="en-US" b="1" baseline="0" dirty="0"/>
              <a:t> [General Closing Slide]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1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4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7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9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5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  <a:prstGeom prst="rect">
            <a:avLst/>
          </a:prstGeo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281E488-CD91-40B9-87F8-EA698337F79C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996B68ED-6C50-460A-B1B3-134F142BB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9569115"/>
            <a:ext cx="13027733" cy="200527"/>
          </a:xfrm>
          <a:prstGeom prst="rect">
            <a:avLst/>
          </a:prstGeom>
          <a:solidFill>
            <a:srgbClr val="ED5340"/>
          </a:solidFill>
          <a:ln>
            <a:noFill/>
          </a:ln>
          <a:extLst/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07" t="6333" r="40510" b="78878"/>
          <a:stretch/>
        </p:blipFill>
        <p:spPr>
          <a:xfrm>
            <a:off x="11917659" y="8709581"/>
            <a:ext cx="820840" cy="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myaccount.maestroconference.com/conference/register/RJKSA4Z4CQL1EKL0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docs.google.com/spreadsheets/d/1VsaG42PN4rTDXhl29NxIWoSx2cU5q3hiRYmddSmtQmI/edit#gid=14968107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8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26.png"/><Relationship Id="rId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8.png"/><Relationship Id="rId4" Type="http://schemas.microsoft.com/office/2007/relationships/hdphoto" Target="../media/hdphoto1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hyperlink" Target="https://docs.google.com/spreadsheets/d/1uJvQaS1JKVZ1YqVMOh2DdwFI_wjItqE2FHrxshd88q8/edit?usp=shari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9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spreadsheets/d/1uJvQaS1JKVZ1YqVMOh2DdwFI_wjItqE2FHrxshd88q8/edit?usp=sharing" TargetMode="Externa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spreadsheets/d/1VsaG42PN4rTDXhl29NxIWoSx2cU5q3hiRYmddSmtQmI/edit#gid=1496810796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796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25235" r="26487" b="650"/>
          <a:stretch/>
        </p:blipFill>
        <p:spPr>
          <a:xfrm>
            <a:off x="-78152" y="-146542"/>
            <a:ext cx="13246579" cy="100179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78152" y="-175851"/>
            <a:ext cx="13266117" cy="10033251"/>
          </a:xfrm>
          <a:prstGeom prst="rect">
            <a:avLst/>
          </a:prstGeom>
          <a:solidFill>
            <a:srgbClr val="ED534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/>
          <p:cNvSpPr txBox="1"/>
          <p:nvPr/>
        </p:nvSpPr>
        <p:spPr>
          <a:xfrm>
            <a:off x="2456416" y="2254957"/>
            <a:ext cx="6466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otham Bold"/>
                <a:cs typeface="Gotham Bold"/>
              </a:rPr>
              <a:t>OFA</a:t>
            </a:r>
            <a:r>
              <a:rPr lang="en-US" sz="5400" dirty="0">
                <a:solidFill>
                  <a:schemeClr val="bg1"/>
                </a:solidFill>
                <a:latin typeface="Tungsten Semibold"/>
                <a:cs typeface="Tungsten Semibold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Gotham Light"/>
                <a:cs typeface="Gotham Light"/>
              </a:rPr>
              <a:t>TRAINING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1141" y="4050582"/>
            <a:ext cx="5495259" cy="13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Welcome to today’s webinar. </a:t>
            </a:r>
          </a:p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We will begin shortly.  </a:t>
            </a:r>
          </a:p>
          <a:p>
            <a:endParaRPr lang="en-US" sz="2800" dirty="0">
              <a:latin typeface="Gotham Bold" pitchFamily="50" charset="0"/>
              <a:cs typeface="Gotham Bold" pitchFamily="50" charset="0"/>
            </a:endParaRPr>
          </a:p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For audio, please make sure to also join the call. </a:t>
            </a:r>
          </a:p>
        </p:txBody>
      </p:sp>
      <p:pic>
        <p:nvPicPr>
          <p:cNvPr id="3" name="Picture 2" descr="White Penc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836"/>
            <a:ext cx="3125326" cy="2081950"/>
          </a:xfrm>
          <a:prstGeom prst="rect">
            <a:avLst/>
          </a:prstGeom>
        </p:spPr>
      </p:pic>
      <p:sp>
        <p:nvSpPr>
          <p:cNvPr id="23" name="Rectangle 22">
            <a:hlinkClick r:id="rId5"/>
          </p:cNvPr>
          <p:cNvSpPr/>
          <p:nvPr/>
        </p:nvSpPr>
        <p:spPr>
          <a:xfrm>
            <a:off x="2695145" y="6222240"/>
            <a:ext cx="2568603" cy="668485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ungsten Medium"/>
                <a:cs typeface="Tungsten Medium"/>
              </a:rPr>
              <a:t>DIAL-IN HERE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3327231A-587E-A044-995D-A0EFF1DD8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63" y="9100284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138529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1864" y="1729073"/>
            <a:ext cx="698803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What’s a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Segmenting the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Designing an Agenda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Beyond Training Day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8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0774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194530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3123" y="2873329"/>
            <a:ext cx="3045815" cy="2526988"/>
            <a:chOff x="789879" y="2116515"/>
            <a:chExt cx="5826828" cy="4828786"/>
          </a:xfrm>
        </p:grpSpPr>
        <p:pic>
          <p:nvPicPr>
            <p:cNvPr id="5" name="Picture 4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6" name="Picture 5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03801" y="3339387"/>
              <a:ext cx="1056768" cy="117584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67221" y="2770710"/>
            <a:ext cx="3130131" cy="2706571"/>
            <a:chOff x="789879" y="2116515"/>
            <a:chExt cx="5826828" cy="4828786"/>
          </a:xfrm>
        </p:grpSpPr>
        <p:pic>
          <p:nvPicPr>
            <p:cNvPr id="9" name="Picture 8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10" name="Picture 9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03801" y="3339387"/>
              <a:ext cx="1056768" cy="1175841"/>
            </a:xfrm>
            <a:prstGeom prst="rect">
              <a:avLst/>
            </a:prstGeom>
          </p:spPr>
        </p:pic>
        <p:pic>
          <p:nvPicPr>
            <p:cNvPr id="11" name="Picture 10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15100" y="4510849"/>
              <a:ext cx="1056768" cy="1175841"/>
            </a:xfrm>
            <a:prstGeom prst="rect">
              <a:avLst/>
            </a:prstGeom>
          </p:spPr>
        </p:pic>
        <p:pic>
          <p:nvPicPr>
            <p:cNvPr id="12" name="Picture 11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61139" y="4365369"/>
              <a:ext cx="1056768" cy="1175841"/>
            </a:xfrm>
            <a:prstGeom prst="rect">
              <a:avLst/>
            </a:prstGeom>
          </p:spPr>
        </p:pic>
        <p:pic>
          <p:nvPicPr>
            <p:cNvPr id="13" name="Picture 12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88115" y="3216505"/>
              <a:ext cx="1056768" cy="1175841"/>
            </a:xfrm>
            <a:prstGeom prst="rect">
              <a:avLst/>
            </a:prstGeom>
          </p:spPr>
        </p:pic>
        <p:pic>
          <p:nvPicPr>
            <p:cNvPr id="14" name="Picture 13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68058" y="5422707"/>
              <a:ext cx="1056768" cy="1175841"/>
            </a:xfrm>
            <a:prstGeom prst="rect">
              <a:avLst/>
            </a:prstGeom>
          </p:spPr>
        </p:pic>
        <p:pic>
          <p:nvPicPr>
            <p:cNvPr id="15" name="Picture 14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5051385" y="4195453"/>
              <a:ext cx="953241" cy="117584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351295" y="2950293"/>
            <a:ext cx="3130132" cy="2668089"/>
            <a:chOff x="752539" y="2116515"/>
            <a:chExt cx="5864168" cy="4828786"/>
          </a:xfrm>
        </p:grpSpPr>
        <p:pic>
          <p:nvPicPr>
            <p:cNvPr id="17" name="Picture 16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18" name="Picture 17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68"/>
            <a:stretch/>
          </p:blipFill>
          <p:spPr>
            <a:xfrm>
              <a:off x="752539" y="2199847"/>
              <a:ext cx="5863526" cy="474545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941885" y="5507809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Training Module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0476" y="5570418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Learning Journey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65836" y="5684336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88273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3123" y="2873329"/>
            <a:ext cx="3045815" cy="2526988"/>
            <a:chOff x="789879" y="2116515"/>
            <a:chExt cx="5826828" cy="4828786"/>
          </a:xfrm>
        </p:grpSpPr>
        <p:pic>
          <p:nvPicPr>
            <p:cNvPr id="5" name="Picture 4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6" name="Picture 5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03801" y="3339387"/>
              <a:ext cx="1056768" cy="117584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67221" y="2770710"/>
            <a:ext cx="3130131" cy="2706571"/>
            <a:chOff x="789879" y="2116515"/>
            <a:chExt cx="5826828" cy="4828786"/>
          </a:xfrm>
        </p:grpSpPr>
        <p:pic>
          <p:nvPicPr>
            <p:cNvPr id="9" name="Picture 8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10" name="Picture 9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03801" y="3339387"/>
              <a:ext cx="1056768" cy="1175841"/>
            </a:xfrm>
            <a:prstGeom prst="rect">
              <a:avLst/>
            </a:prstGeom>
          </p:spPr>
        </p:pic>
        <p:pic>
          <p:nvPicPr>
            <p:cNvPr id="11" name="Picture 10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3015100" y="4510849"/>
              <a:ext cx="1056768" cy="1175841"/>
            </a:xfrm>
            <a:prstGeom prst="rect">
              <a:avLst/>
            </a:prstGeom>
          </p:spPr>
        </p:pic>
        <p:pic>
          <p:nvPicPr>
            <p:cNvPr id="12" name="Picture 11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61139" y="4365369"/>
              <a:ext cx="1056768" cy="1175841"/>
            </a:xfrm>
            <a:prstGeom prst="rect">
              <a:avLst/>
            </a:prstGeom>
          </p:spPr>
        </p:pic>
        <p:pic>
          <p:nvPicPr>
            <p:cNvPr id="13" name="Picture 12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88115" y="3216505"/>
              <a:ext cx="1056768" cy="1175841"/>
            </a:xfrm>
            <a:prstGeom prst="rect">
              <a:avLst/>
            </a:prstGeom>
          </p:spPr>
        </p:pic>
        <p:pic>
          <p:nvPicPr>
            <p:cNvPr id="14" name="Picture 13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4068058" y="5422707"/>
              <a:ext cx="1056768" cy="1175841"/>
            </a:xfrm>
            <a:prstGeom prst="rect">
              <a:avLst/>
            </a:prstGeom>
          </p:spPr>
        </p:pic>
        <p:pic>
          <p:nvPicPr>
            <p:cNvPr id="15" name="Picture 14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8633" r="43316" b="60244"/>
            <a:stretch/>
          </p:blipFill>
          <p:spPr>
            <a:xfrm>
              <a:off x="5051385" y="4195453"/>
              <a:ext cx="953241" cy="117584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351295" y="2950293"/>
            <a:ext cx="3130132" cy="2668089"/>
            <a:chOff x="752539" y="2116515"/>
            <a:chExt cx="5864168" cy="4828786"/>
          </a:xfrm>
        </p:grpSpPr>
        <p:pic>
          <p:nvPicPr>
            <p:cNvPr id="17" name="Picture 16" descr="noun_51410_cc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28"/>
            <a:stretch/>
          </p:blipFill>
          <p:spPr>
            <a:xfrm>
              <a:off x="789879" y="2116515"/>
              <a:ext cx="5826828" cy="4828786"/>
            </a:xfrm>
            <a:prstGeom prst="rect">
              <a:avLst/>
            </a:prstGeom>
          </p:spPr>
        </p:pic>
        <p:pic>
          <p:nvPicPr>
            <p:cNvPr id="18" name="Picture 17" descr="noun_51411_cc.png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68"/>
            <a:stretch/>
          </p:blipFill>
          <p:spPr>
            <a:xfrm>
              <a:off x="752539" y="2199847"/>
              <a:ext cx="5863526" cy="474545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941885" y="5507809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Training Module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0476" y="5570418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Learning Journey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65836" y="5684336"/>
            <a:ext cx="281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Gotham Medium"/>
                <a:cs typeface="Gotham Medium"/>
              </a:rPr>
              <a:t>Training Program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0028" y="1980471"/>
            <a:ext cx="3685526" cy="455597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023256" y="-407570"/>
            <a:ext cx="14434456" cy="1081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99966" y="5472285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5531" y="8679762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4462" y="2391987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B</a:t>
            </a:r>
          </a:p>
        </p:txBody>
      </p:sp>
    </p:spTree>
    <p:extLst>
      <p:ext uri="{BB962C8B-B14F-4D97-AF65-F5344CB8AC3E}">
        <p14:creationId xmlns:p14="http://schemas.microsoft.com/office/powerpoint/2010/main" val="69130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6 at 12.4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69" y="1778089"/>
            <a:ext cx="10782300" cy="6019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LET’S WATCH A VIDEO</a:t>
            </a:r>
          </a:p>
        </p:txBody>
      </p:sp>
    </p:spTree>
    <p:extLst>
      <p:ext uri="{BB962C8B-B14F-4D97-AF65-F5344CB8AC3E}">
        <p14:creationId xmlns:p14="http://schemas.microsoft.com/office/powerpoint/2010/main" val="170192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47695" y="4360083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72" y="2225634"/>
            <a:ext cx="1481108" cy="153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66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023256" y="-407570"/>
            <a:ext cx="14434456" cy="1081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99966" y="5472285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5531" y="8679762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4462" y="2391987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B</a:t>
            </a:r>
          </a:p>
        </p:txBody>
      </p:sp>
    </p:spTree>
    <p:extLst>
      <p:ext uri="{BB962C8B-B14F-4D97-AF65-F5344CB8AC3E}">
        <p14:creationId xmlns:p14="http://schemas.microsoft.com/office/powerpoint/2010/main" val="164358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LEARNING JOURNEY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59" y="1955095"/>
            <a:ext cx="9334833" cy="51674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66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9910" y="7019095"/>
            <a:ext cx="352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OUTCOME: Olympic athlete </a:t>
            </a:r>
          </a:p>
        </p:txBody>
      </p:sp>
      <p:sp>
        <p:nvSpPr>
          <p:cNvPr id="3" name="Oval 2"/>
          <p:cNvSpPr/>
          <p:nvPr/>
        </p:nvSpPr>
        <p:spPr>
          <a:xfrm>
            <a:off x="1032426" y="2103975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pic>
        <p:nvPicPr>
          <p:cNvPr id="5" name="Picture 4" descr="noun_23039_cc.png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-1" r="70835" b="44731"/>
          <a:stretch/>
        </p:blipFill>
        <p:spPr>
          <a:xfrm>
            <a:off x="1045178" y="3012011"/>
            <a:ext cx="719649" cy="35419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9974" y="6861586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LEARNING JOURNEY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0217" y="2189233"/>
            <a:ext cx="352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START: Baby</a:t>
            </a:r>
          </a:p>
        </p:txBody>
      </p:sp>
      <p:pic>
        <p:nvPicPr>
          <p:cNvPr id="18" name="Picture 17" descr="noun_65298_cc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370"/>
          <a:stretch/>
        </p:blipFill>
        <p:spPr>
          <a:xfrm>
            <a:off x="927876" y="2104190"/>
            <a:ext cx="1097786" cy="764385"/>
          </a:xfrm>
          <a:prstGeom prst="rect">
            <a:avLst/>
          </a:prstGeom>
        </p:spPr>
      </p:pic>
      <p:pic>
        <p:nvPicPr>
          <p:cNvPr id="19" name="Picture 18" descr="noun_178066_cc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/>
        </p:blipFill>
        <p:spPr>
          <a:xfrm>
            <a:off x="1052208" y="6953854"/>
            <a:ext cx="759473" cy="6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6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LEARNING JOURNEY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7876" y="2103975"/>
            <a:ext cx="5457408" cy="5646546"/>
            <a:chOff x="927876" y="2103975"/>
            <a:chExt cx="5457408" cy="5646546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2109910" y="7019095"/>
              <a:ext cx="3529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OUTCOME: Olympic athlete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032426" y="2103975"/>
              <a:ext cx="915858" cy="888935"/>
            </a:xfrm>
            <a:prstGeom prst="ellipse">
              <a:avLst/>
            </a:prstGeom>
            <a:solidFill>
              <a:srgbClr val="56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ungsten Medium"/>
                <a:cs typeface="Tungsten Medium"/>
              </a:endParaRPr>
            </a:p>
          </p:txBody>
        </p:sp>
        <p:pic>
          <p:nvPicPr>
            <p:cNvPr id="5" name="Picture 4" descr="noun_23039_cc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6" t="-1" r="70835" b="44731"/>
            <a:stretch/>
          </p:blipFill>
          <p:spPr>
            <a:xfrm>
              <a:off x="1045178" y="3012011"/>
              <a:ext cx="719649" cy="354195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79974" y="6861586"/>
              <a:ext cx="915858" cy="888935"/>
            </a:xfrm>
            <a:prstGeom prst="ellipse">
              <a:avLst/>
            </a:prstGeom>
            <a:solidFill>
              <a:srgbClr val="56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ungsten Medium"/>
                <a:cs typeface="Tungsten Medium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20217" y="2189233"/>
              <a:ext cx="3529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START: Baby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75813" y="3210552"/>
              <a:ext cx="35293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Beginners classes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068358" y="3780360"/>
              <a:ext cx="35293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Minor league competition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69783" y="4323526"/>
              <a:ext cx="35293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Intermediate classes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043141" y="4891912"/>
              <a:ext cx="434214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Intermediate league competition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26807" y="5435078"/>
              <a:ext cx="434214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Olympic training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37114" y="6013768"/>
              <a:ext cx="434214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Olympic Committee competition</a:t>
              </a:r>
            </a:p>
          </p:txBody>
        </p:sp>
        <p:pic>
          <p:nvPicPr>
            <p:cNvPr id="18" name="Picture 17" descr="noun_65298_cc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70"/>
            <a:stretch/>
          </p:blipFill>
          <p:spPr>
            <a:xfrm>
              <a:off x="927876" y="2104190"/>
              <a:ext cx="1097786" cy="764385"/>
            </a:xfrm>
            <a:prstGeom prst="rect">
              <a:avLst/>
            </a:prstGeom>
          </p:spPr>
        </p:pic>
        <p:pic>
          <p:nvPicPr>
            <p:cNvPr id="19" name="Picture 18" descr="noun_178066_cc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30"/>
            <a:stretch/>
          </p:blipFill>
          <p:spPr>
            <a:xfrm>
              <a:off x="1052208" y="6953854"/>
              <a:ext cx="759473" cy="661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28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8219" y="701446"/>
            <a:ext cx="27546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66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LOGISTICS</a:t>
            </a:r>
            <a:endParaRPr lang="en-US" altLang="en-US" sz="54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5008" y="1202712"/>
            <a:ext cx="587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We will meet for 75 minutes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958825" y="701446"/>
            <a:ext cx="0" cy="7720659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5"/>
          <a:stretch/>
        </p:blipFill>
        <p:spPr>
          <a:xfrm>
            <a:off x="4427896" y="4744834"/>
            <a:ext cx="1399200" cy="133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29" y="2594860"/>
            <a:ext cx="1348553" cy="139628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4452553" y="815379"/>
            <a:ext cx="1395366" cy="1360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7087" y="2881194"/>
            <a:ext cx="587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This is an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interactive training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. You will work in pairs today.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16" name="TextBox 15">
            <a:hlinkClick r:id="rId7"/>
          </p:cNvPr>
          <p:cNvSpPr txBox="1"/>
          <p:nvPr/>
        </p:nvSpPr>
        <p:spPr>
          <a:xfrm>
            <a:off x="6301541" y="4757371"/>
            <a:ext cx="58732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 recording of this video and call will be available on the </a:t>
            </a:r>
            <a:r>
              <a:rPr lang="en-US" sz="3600" dirty="0">
                <a:solidFill>
                  <a:srgbClr val="ED5340"/>
                </a:solidFill>
                <a:latin typeface="Tungsten Medium"/>
                <a:cs typeface="Tungsten Medium"/>
              </a:rPr>
              <a:t>Bookshelf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9561" y="6821352"/>
            <a:ext cx="587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It’s cool if you Tweet --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71727" y="6540795"/>
            <a:ext cx="1870913" cy="1789840"/>
            <a:chOff x="4209044" y="6900250"/>
            <a:chExt cx="1870913" cy="1789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4209044" y="6900250"/>
              <a:ext cx="1870913" cy="17898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93" y="7589892"/>
              <a:ext cx="511371" cy="5113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ctangle 18"/>
          <p:cNvSpPr/>
          <p:nvPr/>
        </p:nvSpPr>
        <p:spPr>
          <a:xfrm>
            <a:off x="6319308" y="7268385"/>
            <a:ext cx="2202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+mj-lt"/>
                <a:cs typeface="Gotham Bold" pitchFamily="50" charset="0"/>
              </a:rPr>
              <a:t>#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OFA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Gotham Book"/>
                <a:cs typeface="Gotham Book"/>
              </a:rPr>
              <a:t>Fellows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78319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9909" y="7019095"/>
            <a:ext cx="10607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OUTCOME: Professional organizers w/ skills to become training managers</a:t>
            </a:r>
          </a:p>
        </p:txBody>
      </p:sp>
      <p:sp>
        <p:nvSpPr>
          <p:cNvPr id="3" name="Oval 2"/>
          <p:cNvSpPr/>
          <p:nvPr/>
        </p:nvSpPr>
        <p:spPr>
          <a:xfrm>
            <a:off x="1032426" y="2103975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pic>
        <p:nvPicPr>
          <p:cNvPr id="5" name="Picture 4" descr="noun_23039_cc.png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-1" r="70835" b="44731"/>
          <a:stretch/>
        </p:blipFill>
        <p:spPr>
          <a:xfrm>
            <a:off x="1045178" y="3012011"/>
            <a:ext cx="719649" cy="35419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9974" y="6861586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LEARNING JOURNEY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0216" y="2189233"/>
            <a:ext cx="7852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START: Professionals with organizing experience</a:t>
            </a:r>
          </a:p>
        </p:txBody>
      </p:sp>
      <p:pic>
        <p:nvPicPr>
          <p:cNvPr id="11" name="Picture 10" descr="noun_1318_cc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94"/>
          <a:stretch/>
        </p:blipFill>
        <p:spPr>
          <a:xfrm>
            <a:off x="1137301" y="7062555"/>
            <a:ext cx="603597" cy="548495"/>
          </a:xfrm>
          <a:prstGeom prst="rect">
            <a:avLst/>
          </a:prstGeom>
        </p:spPr>
      </p:pic>
      <p:pic>
        <p:nvPicPr>
          <p:cNvPr id="4" name="Picture 3" descr="noun_64863_cc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12"/>
          <a:stretch/>
        </p:blipFill>
        <p:spPr>
          <a:xfrm>
            <a:off x="1176538" y="2266804"/>
            <a:ext cx="680012" cy="5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9909" y="7019095"/>
            <a:ext cx="10607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OUTCOME: Professional organizers w/ skills to become training managers</a:t>
            </a:r>
          </a:p>
        </p:txBody>
      </p:sp>
      <p:sp>
        <p:nvSpPr>
          <p:cNvPr id="3" name="Oval 2"/>
          <p:cNvSpPr/>
          <p:nvPr/>
        </p:nvSpPr>
        <p:spPr>
          <a:xfrm>
            <a:off x="1032426" y="2103975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pic>
        <p:nvPicPr>
          <p:cNvPr id="5" name="Picture 4" descr="noun_23039_cc.png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-1" r="70835" b="44731"/>
          <a:stretch/>
        </p:blipFill>
        <p:spPr>
          <a:xfrm>
            <a:off x="1045178" y="3012011"/>
            <a:ext cx="719649" cy="35419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9974" y="6861586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LEARNING JOURNEY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0216" y="2189233"/>
            <a:ext cx="7852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START: Professionals with organizing experience</a:t>
            </a:r>
          </a:p>
        </p:txBody>
      </p:sp>
      <p:pic>
        <p:nvPicPr>
          <p:cNvPr id="11" name="Picture 10" descr="noun_1318_cc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94"/>
          <a:stretch/>
        </p:blipFill>
        <p:spPr>
          <a:xfrm>
            <a:off x="1137301" y="7062555"/>
            <a:ext cx="603597" cy="548495"/>
          </a:xfrm>
          <a:prstGeom prst="rect">
            <a:avLst/>
          </a:prstGeom>
        </p:spPr>
      </p:pic>
      <p:pic>
        <p:nvPicPr>
          <p:cNvPr id="4" name="Picture 3" descr="noun_64863_cc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12"/>
          <a:stretch/>
        </p:blipFill>
        <p:spPr>
          <a:xfrm>
            <a:off x="1176538" y="2266804"/>
            <a:ext cx="680012" cy="592889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5813" y="3210552"/>
            <a:ext cx="505545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Your Role as a Training Manager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68358" y="3780360"/>
            <a:ext cx="35293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Adult Learning Theory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69782" y="4323526"/>
            <a:ext cx="48483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Designing Experiential Activities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43141" y="4891912"/>
            <a:ext cx="43421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Writing Up-Fronts and Debriefs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26807" y="5435078"/>
            <a:ext cx="43421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Packaging Training Materials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7114" y="6013768"/>
            <a:ext cx="43421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Designing s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165378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023256" y="-407570"/>
            <a:ext cx="14434456" cy="1081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99966" y="5472285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5531" y="8679762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4462" y="2391987"/>
            <a:ext cx="281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Medium"/>
                <a:cs typeface="Tungsten Medium"/>
              </a:rPr>
              <a:t>POINT B</a:t>
            </a:r>
          </a:p>
        </p:txBody>
      </p:sp>
    </p:spTree>
    <p:extLst>
      <p:ext uri="{BB962C8B-B14F-4D97-AF65-F5344CB8AC3E}">
        <p14:creationId xmlns:p14="http://schemas.microsoft.com/office/powerpoint/2010/main" val="4062367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138529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1864" y="1729073"/>
            <a:ext cx="698803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What’s a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Segmenting the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Designing an Agenda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Beyond Training Day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8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0774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593871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SEGMENTING YOUR LEARNING JOURNEY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40112" y="1759867"/>
            <a:ext cx="9759985" cy="87922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Determine your START and your OUTCOME</a:t>
            </a:r>
          </a:p>
        </p:txBody>
      </p:sp>
      <p:sp>
        <p:nvSpPr>
          <p:cNvPr id="29" name="Oval 35"/>
          <p:cNvSpPr>
            <a:spLocks noChangeAspect="1"/>
          </p:cNvSpPr>
          <p:nvPr/>
        </p:nvSpPr>
        <p:spPr bwMode="auto">
          <a:xfrm>
            <a:off x="1058202" y="1837138"/>
            <a:ext cx="762000" cy="762000"/>
          </a:xfrm>
          <a:prstGeom prst="ellipse">
            <a:avLst/>
          </a:prstGeom>
          <a:solidFill>
            <a:srgbClr val="ED5340"/>
          </a:solidFill>
          <a:ln w="57150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793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SEGMENTING YOUR LEARNING JOURNEY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40112" y="1759867"/>
            <a:ext cx="9759985" cy="87922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Determine your START and your OUTCOME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10951" y="3216152"/>
            <a:ext cx="7770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What tool can you use to determine your START?</a:t>
            </a:r>
            <a:endParaRPr lang="en-US" alt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05166" y="4606230"/>
            <a:ext cx="5693809" cy="1802695"/>
            <a:chOff x="5266233" y="4372758"/>
            <a:chExt cx="5693809" cy="1802695"/>
          </a:xfrm>
        </p:grpSpPr>
        <p:sp>
          <p:nvSpPr>
            <p:cNvPr id="32" name="TextBox 31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35"/>
          <p:cNvSpPr>
            <a:spLocks noChangeAspect="1"/>
          </p:cNvSpPr>
          <p:nvPr/>
        </p:nvSpPr>
        <p:spPr bwMode="auto">
          <a:xfrm>
            <a:off x="729605" y="1837138"/>
            <a:ext cx="762000" cy="762000"/>
          </a:xfrm>
          <a:prstGeom prst="ellipse">
            <a:avLst/>
          </a:prstGeom>
          <a:solidFill>
            <a:srgbClr val="ED5340"/>
          </a:solidFill>
          <a:ln w="57150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584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9910" y="7019095"/>
            <a:ext cx="352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OUTCOME: Olympic athlete </a:t>
            </a:r>
          </a:p>
        </p:txBody>
      </p:sp>
      <p:sp>
        <p:nvSpPr>
          <p:cNvPr id="3" name="Oval 2"/>
          <p:cNvSpPr/>
          <p:nvPr/>
        </p:nvSpPr>
        <p:spPr>
          <a:xfrm>
            <a:off x="1032426" y="2103975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pic>
        <p:nvPicPr>
          <p:cNvPr id="5" name="Picture 4" descr="noun_23039_cc.png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-1" r="70835" b="44731"/>
          <a:stretch/>
        </p:blipFill>
        <p:spPr>
          <a:xfrm>
            <a:off x="1045178" y="3012011"/>
            <a:ext cx="719649" cy="35419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9974" y="6861586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LEARNING JOURNEY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0217" y="2189233"/>
            <a:ext cx="352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START: Baby</a:t>
            </a:r>
          </a:p>
        </p:txBody>
      </p:sp>
      <p:pic>
        <p:nvPicPr>
          <p:cNvPr id="18" name="Picture 17" descr="noun_65298_cc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370"/>
          <a:stretch/>
        </p:blipFill>
        <p:spPr>
          <a:xfrm>
            <a:off x="927876" y="2104190"/>
            <a:ext cx="1097786" cy="764385"/>
          </a:xfrm>
          <a:prstGeom prst="rect">
            <a:avLst/>
          </a:prstGeom>
        </p:spPr>
      </p:pic>
      <p:pic>
        <p:nvPicPr>
          <p:cNvPr id="19" name="Picture 18" descr="noun_178066_cc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/>
        </p:blipFill>
        <p:spPr>
          <a:xfrm>
            <a:off x="1052208" y="6953854"/>
            <a:ext cx="759473" cy="6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42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SEGMENTING YOUR LEARNING JOURNEY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0924" y="2833050"/>
            <a:ext cx="9759985" cy="87922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Knowing that outcome, determine your learning objectives for the journey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0112" y="1759867"/>
            <a:ext cx="9759985" cy="87922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Determine your START and your OUTCOME</a:t>
            </a:r>
          </a:p>
        </p:txBody>
      </p:sp>
      <p:sp>
        <p:nvSpPr>
          <p:cNvPr id="11" name="Oval 35"/>
          <p:cNvSpPr>
            <a:spLocks noChangeAspect="1"/>
          </p:cNvSpPr>
          <p:nvPr/>
        </p:nvSpPr>
        <p:spPr bwMode="auto">
          <a:xfrm>
            <a:off x="729605" y="1837138"/>
            <a:ext cx="762000" cy="762000"/>
          </a:xfrm>
          <a:prstGeom prst="ellipse">
            <a:avLst/>
          </a:prstGeom>
          <a:solidFill>
            <a:srgbClr val="ED5340"/>
          </a:solidFill>
          <a:ln w="57150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1</a:t>
            </a:r>
          </a:p>
        </p:txBody>
      </p:sp>
      <p:sp>
        <p:nvSpPr>
          <p:cNvPr id="12" name="Oval 35"/>
          <p:cNvSpPr>
            <a:spLocks noChangeAspect="1"/>
          </p:cNvSpPr>
          <p:nvPr/>
        </p:nvSpPr>
        <p:spPr bwMode="auto">
          <a:xfrm>
            <a:off x="713270" y="2877642"/>
            <a:ext cx="762000" cy="762000"/>
          </a:xfrm>
          <a:prstGeom prst="ellipse">
            <a:avLst/>
          </a:prstGeom>
          <a:solidFill>
            <a:srgbClr val="ED5340"/>
          </a:solidFill>
          <a:ln w="57150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5856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SEGMENTING YOUR LEARNING JOURNEY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0924" y="2833050"/>
            <a:ext cx="9759985" cy="87922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Knowing that outcome, determine your learning objectives for the journey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0112" y="1759867"/>
            <a:ext cx="9759985" cy="87922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Determine your START and your OUTCOME</a:t>
            </a:r>
          </a:p>
        </p:txBody>
      </p:sp>
      <p:sp>
        <p:nvSpPr>
          <p:cNvPr id="7" name="Oval 35"/>
          <p:cNvSpPr>
            <a:spLocks noChangeAspect="1"/>
          </p:cNvSpPr>
          <p:nvPr/>
        </p:nvSpPr>
        <p:spPr bwMode="auto">
          <a:xfrm>
            <a:off x="729605" y="1837138"/>
            <a:ext cx="762000" cy="762000"/>
          </a:xfrm>
          <a:prstGeom prst="ellipse">
            <a:avLst/>
          </a:prstGeom>
          <a:solidFill>
            <a:srgbClr val="ED5340"/>
          </a:solidFill>
          <a:ln w="57150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1</a:t>
            </a:r>
          </a:p>
        </p:txBody>
      </p:sp>
      <p:sp>
        <p:nvSpPr>
          <p:cNvPr id="10" name="Oval 35"/>
          <p:cNvSpPr>
            <a:spLocks noChangeAspect="1"/>
          </p:cNvSpPr>
          <p:nvPr/>
        </p:nvSpPr>
        <p:spPr bwMode="auto">
          <a:xfrm>
            <a:off x="713270" y="2877642"/>
            <a:ext cx="762000" cy="762000"/>
          </a:xfrm>
          <a:prstGeom prst="ellipse">
            <a:avLst/>
          </a:prstGeom>
          <a:solidFill>
            <a:srgbClr val="ED5340"/>
          </a:solidFill>
          <a:ln w="57150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4896" y="3866095"/>
            <a:ext cx="9759985" cy="15335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If every module covers one skill, determine what modules you need in order to take your learner from START to your OUTCOME</a:t>
            </a:r>
          </a:p>
        </p:txBody>
      </p:sp>
      <p:sp>
        <p:nvSpPr>
          <p:cNvPr id="12" name="Oval 35"/>
          <p:cNvSpPr>
            <a:spLocks noChangeAspect="1"/>
          </p:cNvSpPr>
          <p:nvPr/>
        </p:nvSpPr>
        <p:spPr bwMode="auto">
          <a:xfrm>
            <a:off x="732458" y="4149053"/>
            <a:ext cx="762000" cy="762000"/>
          </a:xfrm>
          <a:prstGeom prst="ellipse">
            <a:avLst/>
          </a:prstGeom>
          <a:solidFill>
            <a:srgbClr val="ED5340"/>
          </a:solidFill>
          <a:ln w="57150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791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LEARNING JOURNEY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7876" y="2103975"/>
            <a:ext cx="5457408" cy="5646546"/>
            <a:chOff x="927876" y="2103975"/>
            <a:chExt cx="5457408" cy="5646546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2109910" y="7019095"/>
              <a:ext cx="3529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OUTCOME: Olympic athlete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032426" y="2103975"/>
              <a:ext cx="915858" cy="888935"/>
            </a:xfrm>
            <a:prstGeom prst="ellipse">
              <a:avLst/>
            </a:prstGeom>
            <a:solidFill>
              <a:srgbClr val="56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ungsten Medium"/>
                <a:cs typeface="Tungsten Medium"/>
              </a:endParaRPr>
            </a:p>
          </p:txBody>
        </p:sp>
        <p:pic>
          <p:nvPicPr>
            <p:cNvPr id="5" name="Picture 4" descr="noun_23039_cc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6" t="-1" r="70835" b="44731"/>
            <a:stretch/>
          </p:blipFill>
          <p:spPr>
            <a:xfrm>
              <a:off x="1045178" y="3012011"/>
              <a:ext cx="719649" cy="354195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79974" y="6861586"/>
              <a:ext cx="915858" cy="888935"/>
            </a:xfrm>
            <a:prstGeom prst="ellipse">
              <a:avLst/>
            </a:prstGeom>
            <a:solidFill>
              <a:srgbClr val="56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ungsten Medium"/>
                <a:cs typeface="Tungsten Medium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20217" y="2189233"/>
              <a:ext cx="3529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START: Baby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75813" y="3210552"/>
              <a:ext cx="35293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Beginners classes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068358" y="3780360"/>
              <a:ext cx="35293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Minor league competition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069783" y="4323526"/>
              <a:ext cx="35293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Intermediate classes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043141" y="4891912"/>
              <a:ext cx="434214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Intermediate league competition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26807" y="5435078"/>
              <a:ext cx="434214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Olympic training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37114" y="6013768"/>
              <a:ext cx="434214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r>
                <a:rPr lang="en-US" altLang="en-US" sz="3200" dirty="0">
                  <a:solidFill>
                    <a:srgbClr val="ED5340"/>
                  </a:solidFill>
                  <a:latin typeface="Tungsten Medium"/>
                  <a:cs typeface="Tungsten Medium"/>
                </a:rPr>
                <a:t>Olympic Committee competition</a:t>
              </a:r>
            </a:p>
          </p:txBody>
        </p:sp>
        <p:pic>
          <p:nvPicPr>
            <p:cNvPr id="18" name="Picture 17" descr="noun_65298_cc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70"/>
            <a:stretch/>
          </p:blipFill>
          <p:spPr>
            <a:xfrm>
              <a:off x="927876" y="2104190"/>
              <a:ext cx="1097786" cy="764385"/>
            </a:xfrm>
            <a:prstGeom prst="rect">
              <a:avLst/>
            </a:prstGeom>
          </p:spPr>
        </p:pic>
        <p:pic>
          <p:nvPicPr>
            <p:cNvPr id="19" name="Picture 18" descr="noun_178066_cc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30"/>
            <a:stretch/>
          </p:blipFill>
          <p:spPr>
            <a:xfrm>
              <a:off x="1052208" y="6953854"/>
              <a:ext cx="759473" cy="661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46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" y="0"/>
            <a:ext cx="13018665" cy="975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>
            <a:spLocks/>
          </p:cNvSpPr>
          <p:nvPr/>
        </p:nvSpPr>
        <p:spPr>
          <a:xfrm flipV="1">
            <a:off x="5768" y="9584479"/>
            <a:ext cx="13026327" cy="217942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25793" y="2220756"/>
            <a:ext cx="6491435" cy="1755143"/>
            <a:chOff x="5415298" y="5526195"/>
            <a:chExt cx="6491435" cy="1755143"/>
          </a:xfrm>
        </p:grpSpPr>
        <p:sp>
          <p:nvSpPr>
            <p:cNvPr id="12" name="Rectangle 11"/>
            <p:cNvSpPr/>
            <p:nvPr/>
          </p:nvSpPr>
          <p:spPr>
            <a:xfrm>
              <a:off x="5415303" y="6651646"/>
              <a:ext cx="4833308" cy="629692"/>
            </a:xfrm>
            <a:prstGeom prst="rect">
              <a:avLst/>
            </a:prstGeom>
            <a:solidFill>
              <a:srgbClr val="FFFFFF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pPr algn="ctr"/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W/ AQUILES DAMIRON-ALCANTARA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 rot="10800000" flipV="1">
              <a:off x="5415298" y="5526195"/>
              <a:ext cx="6491435" cy="1031050"/>
            </a:xfrm>
            <a:prstGeom prst="rect">
              <a:avLst/>
            </a:prstGeom>
            <a:solidFill>
              <a:srgbClr val="ED5340"/>
            </a:solidFill>
            <a:ln>
              <a:noFill/>
            </a:ln>
            <a:effectLst>
              <a:outerShdw blurRad="428625" sx="80000" sy="8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r>
                <a:rPr lang="en-US" sz="4800" dirty="0">
                  <a:solidFill>
                    <a:srgbClr val="FFFFFF"/>
                  </a:solidFill>
                  <a:latin typeface="Tungsten Medium"/>
                  <a:cs typeface="Tungsten Medium"/>
                </a:rPr>
                <a:t>DESIGNING A LEARNING JOURNEY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402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9909" y="7019095"/>
            <a:ext cx="10607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OUTCOME: Professional organizers w/ skills to become training managers</a:t>
            </a:r>
          </a:p>
        </p:txBody>
      </p:sp>
      <p:sp>
        <p:nvSpPr>
          <p:cNvPr id="3" name="Oval 2"/>
          <p:cNvSpPr/>
          <p:nvPr/>
        </p:nvSpPr>
        <p:spPr>
          <a:xfrm>
            <a:off x="1032426" y="2103975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pic>
        <p:nvPicPr>
          <p:cNvPr id="5" name="Picture 4" descr="noun_23039_cc.png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-1" r="70835" b="44731"/>
          <a:stretch/>
        </p:blipFill>
        <p:spPr>
          <a:xfrm>
            <a:off x="1045178" y="3012011"/>
            <a:ext cx="719649" cy="35419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9974" y="6861586"/>
            <a:ext cx="915858" cy="888935"/>
          </a:xfrm>
          <a:prstGeom prst="ellipse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ungsten Medium"/>
              <a:cs typeface="Tungsten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LEARNING JOURNEY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0216" y="2189233"/>
            <a:ext cx="7852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START: Professionals with organizing experience</a:t>
            </a:r>
          </a:p>
        </p:txBody>
      </p:sp>
      <p:pic>
        <p:nvPicPr>
          <p:cNvPr id="11" name="Picture 10" descr="noun_1318_cc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94"/>
          <a:stretch/>
        </p:blipFill>
        <p:spPr>
          <a:xfrm>
            <a:off x="1137301" y="7062555"/>
            <a:ext cx="603597" cy="548495"/>
          </a:xfrm>
          <a:prstGeom prst="rect">
            <a:avLst/>
          </a:prstGeom>
        </p:spPr>
      </p:pic>
      <p:pic>
        <p:nvPicPr>
          <p:cNvPr id="4" name="Picture 3" descr="noun_64863_cc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12"/>
          <a:stretch/>
        </p:blipFill>
        <p:spPr>
          <a:xfrm>
            <a:off x="1176538" y="2266804"/>
            <a:ext cx="680012" cy="592889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5813" y="3210552"/>
            <a:ext cx="505545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Your Role as a Training Manager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68358" y="3780360"/>
            <a:ext cx="35293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Adult Learning Theory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69782" y="4323526"/>
            <a:ext cx="48483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Designing Experiential Activities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43141" y="4891912"/>
            <a:ext cx="43421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Writing Up-Fronts and Debriefs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26807" y="5435078"/>
            <a:ext cx="43421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Packaging Training Materials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7114" y="6013768"/>
            <a:ext cx="43421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200" dirty="0">
                <a:solidFill>
                  <a:srgbClr val="ED5340"/>
                </a:solidFill>
                <a:latin typeface="Tungsten Medium"/>
                <a:cs typeface="Tungsten Medium"/>
              </a:rPr>
              <a:t>Designing s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4169626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09854" y="1465372"/>
            <a:ext cx="8703171" cy="481352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516791" y="1323275"/>
            <a:ext cx="0" cy="7850838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#1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10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15" name="Rectangle 14">
            <a:hlinkClick r:id="rId4"/>
          </p:cNvPr>
          <p:cNvSpPr/>
          <p:nvPr/>
        </p:nvSpPr>
        <p:spPr>
          <a:xfrm>
            <a:off x="6505174" y="8118299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ACCESS WORKBOOK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7712" y="1576374"/>
            <a:ext cx="852538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SCENARIO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You are a training director at an issue advocacy organization 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Your field director is bringing on 100 new Fellows in September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The Fellows will exclusively help the field staff with volunteer recruitment – that means identifying potential volunteers, meeting them for one-on-one meetings, asking them to volunteer, scheduling them for volunteer actions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The Fellows are using this as an opportunity to learn new organizing skills. Hence, the program is their first interaction with organizing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YOUR TASK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With your team member, design a learning journey to onboard the Fellows and prepare them to meet their responsibilities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13254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3212" y="1909424"/>
            <a:ext cx="8703171" cy="190942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516791" y="1323275"/>
            <a:ext cx="0" cy="7850838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#2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10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4356" y="2073712"/>
            <a:ext cx="8525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Work with another group to share your learning journey. Each team should take about five minutes to review, share, and offer feedback on each other’s learning journeys.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697531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3516791" y="1323275"/>
            <a:ext cx="0" cy="7850838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Tungsten Medium"/>
              <a:cs typeface="Tungsten Medium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224217" y="4813015"/>
            <a:ext cx="5693809" cy="1802695"/>
            <a:chOff x="5266233" y="4372758"/>
            <a:chExt cx="5693809" cy="1802695"/>
          </a:xfrm>
        </p:grpSpPr>
        <p:sp>
          <p:nvSpPr>
            <p:cNvPr id="23" name="TextBox 22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71" y="2380119"/>
            <a:ext cx="1898016" cy="1965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267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626" y="3238315"/>
            <a:ext cx="9288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Learners are more likely to learn and retain new skills when the training content is divided into chunks that follow an effective order – a journey.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0488" y="3145688"/>
            <a:ext cx="115451" cy="1641190"/>
          </a:xfrm>
          <a:prstGeom prst="rect">
            <a:avLst/>
          </a:prstGeom>
          <a:solidFill>
            <a:srgbClr val="ED534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392982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138529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1864" y="1729073"/>
            <a:ext cx="698803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What’s a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Segmenting the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Designing an Agenda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Beyond Training Day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8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0774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928494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660707" y="4245136"/>
            <a:ext cx="10275068" cy="994676"/>
          </a:xfrm>
          <a:prstGeom prst="rect">
            <a:avLst/>
          </a:prstGeom>
          <a:solidFill>
            <a:srgbClr val="ED534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 spc="300" dirty="0">
                <a:solidFill>
                  <a:schemeClr val="tx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    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05111" y="3187976"/>
            <a:ext cx="10051178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Think about the last training you attended. </a:t>
            </a:r>
          </a:p>
          <a:p>
            <a:endParaRPr lang="en-US" sz="4800" dirty="0">
              <a:solidFill>
                <a:schemeClr val="tx1">
                  <a:lumMod val="75000"/>
                </a:schemeClr>
              </a:solidFill>
              <a:latin typeface="Gotham Bold"/>
              <a:cs typeface="Gotham Bold"/>
            </a:endParaRPr>
          </a:p>
          <a:p>
            <a:r>
              <a:rPr lang="en-US" sz="48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What did the agenda look like?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72026" y="6162933"/>
            <a:ext cx="5693809" cy="1802695"/>
            <a:chOff x="5266233" y="4372758"/>
            <a:chExt cx="5693809" cy="1802695"/>
          </a:xfrm>
        </p:grpSpPr>
        <p:sp>
          <p:nvSpPr>
            <p:cNvPr id="26" name="TextBox 2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637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49251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64489" y="3043636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Start your training right!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88059" y="3274859"/>
            <a:ext cx="2081059" cy="2078734"/>
            <a:chOff x="1640990" y="3194930"/>
            <a:chExt cx="2081059" cy="2078734"/>
          </a:xfrm>
        </p:grpSpPr>
        <p:sp>
          <p:nvSpPr>
            <p:cNvPr id="5" name="Oval 4"/>
            <p:cNvSpPr/>
            <p:nvPr/>
          </p:nvSpPr>
          <p:spPr>
            <a:xfrm>
              <a:off x="1640990" y="3194930"/>
              <a:ext cx="2081059" cy="20787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  <a:latin typeface="Tungsten Medium"/>
                <a:cs typeface="Tungsten Medium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87"/>
            <a:stretch/>
          </p:blipFill>
          <p:spPr>
            <a:xfrm>
              <a:off x="1951783" y="3623810"/>
              <a:ext cx="1466222" cy="131539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661154" y="3030143"/>
            <a:ext cx="3060650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WELCOME &amp; INTRO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1908" y="3694331"/>
            <a:ext cx="3059896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BREAKS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0865" y="4367240"/>
            <a:ext cx="3040939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LUNCH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74719" y="3726780"/>
            <a:ext cx="5577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For every module, one 15-minute break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65996" y="4400446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Very important – 45-60 minutes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3411" y="5070264"/>
            <a:ext cx="3040939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DEBRIEF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58542" y="5103470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End of day debrief – 30 minutes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93912" y="1340456"/>
            <a:ext cx="1168858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4581" y="660272"/>
            <a:ext cx="593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DESIGNING AN AGENDA: 5 KEY TRAITS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7076" y="5755526"/>
            <a:ext cx="3040939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TIME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42207" y="5788732"/>
            <a:ext cx="439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No more than 480 minutes  </a:t>
            </a:r>
          </a:p>
        </p:txBody>
      </p:sp>
    </p:spTree>
    <p:extLst>
      <p:ext uri="{BB962C8B-B14F-4D97-AF65-F5344CB8AC3E}">
        <p14:creationId xmlns:p14="http://schemas.microsoft.com/office/powerpoint/2010/main" val="2357534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3212" y="1909424"/>
            <a:ext cx="8703171" cy="3055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516791" y="1323275"/>
            <a:ext cx="0" cy="7850838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Experiential Activity #3</a:t>
            </a:r>
          </a:p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10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4356" y="2073712"/>
            <a:ext cx="85253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The Fellows at your organization will onboard this coming Saturday. Their onboarding training will take place from 9:00 AM to 5:00 PM. 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Working with your team of four, build an agenda for the training that reflects the learning journey you designed previously.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1" name="Straight Connector 20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15" name="Rectangle 14">
            <a:hlinkClick r:id="rId6"/>
          </p:cNvPr>
          <p:cNvSpPr/>
          <p:nvPr/>
        </p:nvSpPr>
        <p:spPr>
          <a:xfrm>
            <a:off x="6638386" y="5391820"/>
            <a:ext cx="2781623" cy="786133"/>
          </a:xfrm>
          <a:prstGeom prst="rect">
            <a:avLst/>
          </a:prstGeom>
          <a:noFill/>
          <a:ln w="38100" cmpd="sng">
            <a:solidFill>
              <a:srgbClr val="ED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D5340"/>
                </a:solidFill>
                <a:latin typeface="Tungsten Medium"/>
                <a:cs typeface="Tungsten Medium"/>
              </a:rPr>
              <a:t>ACCESS WORKBOOK</a:t>
            </a:r>
          </a:p>
        </p:txBody>
      </p:sp>
    </p:spTree>
    <p:extLst>
      <p:ext uri="{BB962C8B-B14F-4D97-AF65-F5344CB8AC3E}">
        <p14:creationId xmlns:p14="http://schemas.microsoft.com/office/powerpoint/2010/main" val="21289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023256" y="-407570"/>
            <a:ext cx="14434456" cy="1081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66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 flipV="1">
            <a:off x="3608380" y="1692323"/>
            <a:ext cx="0" cy="6471372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3"/>
          <a:stretch/>
        </p:blipFill>
        <p:spPr>
          <a:xfrm>
            <a:off x="1065913" y="2338236"/>
            <a:ext cx="1838816" cy="1792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144290" y="4502179"/>
            <a:ext cx="5693809" cy="1802695"/>
            <a:chOff x="5266233" y="4372758"/>
            <a:chExt cx="5693809" cy="1802695"/>
          </a:xfrm>
        </p:grpSpPr>
        <p:sp>
          <p:nvSpPr>
            <p:cNvPr id="16" name="TextBox 15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/>
          </p:cNvSpPr>
          <p:nvPr/>
        </p:nvSpPr>
        <p:spPr>
          <a:xfrm rot="10800000" flipV="1">
            <a:off x="302372" y="4405267"/>
            <a:ext cx="3346320" cy="7055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ungsten Medium"/>
                <a:cs typeface="Tungsten Medium"/>
              </a:rPr>
              <a:t>DEBRIEF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312639"/>
            <a:ext cx="1251337" cy="760788"/>
            <a:chOff x="0" y="312639"/>
            <a:chExt cx="1381539" cy="76078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312639"/>
              <a:ext cx="1381539" cy="760788"/>
            </a:xfrm>
            <a:prstGeom prst="rect">
              <a:avLst/>
            </a:prstGeom>
            <a:solidFill>
              <a:srgbClr val="ED534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b="1" spc="300" dirty="0">
                  <a:solidFill>
                    <a:schemeClr val="tx1">
                      <a:lumMod val="75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Gill Sans" charset="0"/>
                </a:rPr>
                <a:t>     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64" y="338470"/>
              <a:ext cx="770313" cy="734957"/>
            </a:xfrm>
            <a:prstGeom prst="rect">
              <a:avLst/>
            </a:prstGeom>
            <a:solidFill>
              <a:srgbClr val="ED5340"/>
            </a:solidFill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0" y="1066096"/>
            <a:ext cx="3198287" cy="0"/>
          </a:xfrm>
          <a:prstGeom prst="line">
            <a:avLst/>
          </a:prstGeom>
          <a:ln w="12700">
            <a:solidFill>
              <a:srgbClr val="ED5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108499" y="262842"/>
            <a:ext cx="3061075" cy="760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5760" anchor="ctr"/>
          <a:lstStyle/>
          <a:p>
            <a:pPr eaLnBrk="1" hangingPunct="1">
              <a:defRPr/>
            </a:pPr>
            <a:r>
              <a:rPr lang="en-US" sz="4400" dirty="0">
                <a:solidFill>
                  <a:srgbClr val="56565A"/>
                </a:solidFill>
                <a:latin typeface="Tungsten Medium"/>
                <a:ea typeface="Tahoma" panose="020B0604030504040204" pitchFamily="34" charset="0"/>
                <a:cs typeface="Tungsten Medium"/>
                <a:sym typeface="Gill Sans" charset="0"/>
              </a:rPr>
              <a:t>Your Turn!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4009" y="3187976"/>
            <a:ext cx="7482280" cy="73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Gotham Bold"/>
                <a:cs typeface="Gotham Bold"/>
              </a:rPr>
              <a:t>Present your agenda!</a:t>
            </a:r>
          </a:p>
        </p:txBody>
      </p:sp>
    </p:spTree>
    <p:extLst>
      <p:ext uri="{BB962C8B-B14F-4D97-AF65-F5344CB8AC3E}">
        <p14:creationId xmlns:p14="http://schemas.microsoft.com/office/powerpoint/2010/main" val="428726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138529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1864" y="1729073"/>
            <a:ext cx="698803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What’s a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Segmenting the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Designing an Agenda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Beyond Training Day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8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0774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2082038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023256" y="-407570"/>
            <a:ext cx="14434456" cy="1081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28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 flipV="1">
            <a:off x="5138529" y="1649744"/>
            <a:ext cx="417" cy="5259527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1864" y="1729073"/>
            <a:ext cx="698803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What’s a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Segmenting the Learning Journey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Designing an Agenda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Beyond Training Day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 Book"/>
              <a:cs typeface="Gotham Book"/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 Bold"/>
                <a:cs typeface="Gotham Bold"/>
              </a:rPr>
              <a:t>Debrief and Close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8" y="2823055"/>
            <a:ext cx="3481727" cy="348172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0774" y="1638468"/>
            <a:ext cx="4698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Tungsten Medium"/>
                <a:cs typeface="Tungsten Medium"/>
              </a:rPr>
              <a:t>AGENDA </a:t>
            </a:r>
            <a:r>
              <a:rPr lang="en-US" altLang="en-US" sz="48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3145887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why learning is better when topics are presented in chunks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07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why learning is better when topics are presented in chunks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Learners need time to retain new skills one chunk at a time. </a:t>
            </a:r>
          </a:p>
        </p:txBody>
      </p:sp>
    </p:spTree>
    <p:extLst>
      <p:ext uri="{BB962C8B-B14F-4D97-AF65-F5344CB8AC3E}">
        <p14:creationId xmlns:p14="http://schemas.microsoft.com/office/powerpoint/2010/main" val="1166241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why learning is better when topics are presented in chunks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Know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how to design an agenda that follows an effective learning journey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Learners need time to retain new skills one chunk at a time. </a:t>
            </a:r>
          </a:p>
        </p:txBody>
      </p:sp>
    </p:spTree>
    <p:extLst>
      <p:ext uri="{BB962C8B-B14F-4D97-AF65-F5344CB8AC3E}">
        <p14:creationId xmlns:p14="http://schemas.microsoft.com/office/powerpoint/2010/main" val="3404375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why learning is better when topics are presented in chunks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Know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how to design an agenda that follows an effective learning journey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64895" y="3463665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An effective agenda has one module per skill, and also makes time for breaks, lunch, and other non-content activities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Learners need time to retain new skills one chunk at a time. </a:t>
            </a:r>
          </a:p>
        </p:txBody>
      </p:sp>
    </p:spTree>
    <p:extLst>
      <p:ext uri="{BB962C8B-B14F-4D97-AF65-F5344CB8AC3E}">
        <p14:creationId xmlns:p14="http://schemas.microsoft.com/office/powerpoint/2010/main" val="841252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why learning is better when topics are presented in chunks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Know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how to design an agenda that follows an effective learning journey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4971" y="5205416"/>
            <a:ext cx="5592588" cy="14998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Feel comfortable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focusing your training one chunk at a time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4895" y="3463665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An effective agenda has one module per skill, and also makes time for breaks, lunch, and other non-content activities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Learners need time to retain new skills one chunk at a time. </a:t>
            </a:r>
          </a:p>
        </p:txBody>
      </p:sp>
    </p:spTree>
    <p:extLst>
      <p:ext uri="{BB962C8B-B14F-4D97-AF65-F5344CB8AC3E}">
        <p14:creationId xmlns:p14="http://schemas.microsoft.com/office/powerpoint/2010/main" val="3404375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77880" y="881659"/>
            <a:ext cx="1148168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7880" y="992466"/>
            <a:ext cx="5592588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GOALS FOR THIS SESSION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873" y="1748049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why learning is better when topics are presented in chunks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42861" y="992466"/>
            <a:ext cx="5627203" cy="4677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solidFill>
                  <a:schemeClr val="tx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KEY TAKEAWAY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01808" y="881659"/>
            <a:ext cx="0" cy="5837935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7710" y="3467577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Know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how to design an agenda that follows an effective learning journey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77880" y="1542942"/>
            <a:ext cx="11492184" cy="0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4971" y="5205416"/>
            <a:ext cx="5592588" cy="14998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Feel comfortable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focusing your training one chunk at a time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62156" y="5201504"/>
            <a:ext cx="5592588" cy="149985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Learning can extend beyond the Training Day or training room. Focus on key chunks and plan to continue the journey afterwards.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4895" y="3463665"/>
            <a:ext cx="5592588" cy="1581098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An effective agenda has one module per skill, and also makes time for breaks, lunch, and other non-content activities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66058" y="1744137"/>
            <a:ext cx="5592588" cy="156875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Learners need time to retain new skills one chunk at a time. </a:t>
            </a:r>
          </a:p>
        </p:txBody>
      </p:sp>
    </p:spTree>
    <p:extLst>
      <p:ext uri="{BB962C8B-B14F-4D97-AF65-F5344CB8AC3E}">
        <p14:creationId xmlns:p14="http://schemas.microsoft.com/office/powerpoint/2010/main" val="203341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/>
          </p:cNvSpPr>
          <p:nvPr/>
        </p:nvSpPr>
        <p:spPr>
          <a:xfrm flipV="1">
            <a:off x="5768" y="9584479"/>
            <a:ext cx="13026327" cy="217942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_067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" r="15409" b="1613"/>
          <a:stretch/>
        </p:blipFill>
        <p:spPr>
          <a:xfrm>
            <a:off x="0" y="0"/>
            <a:ext cx="13040080" cy="96301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>
          <a:xfrm rot="10800000" flipV="1">
            <a:off x="5944486" y="5183875"/>
            <a:ext cx="6491435" cy="1031050"/>
          </a:xfrm>
          <a:prstGeom prst="rect">
            <a:avLst/>
          </a:prstGeom>
          <a:solidFill>
            <a:srgbClr val="ED5340"/>
          </a:solidFill>
          <a:ln>
            <a:noFill/>
          </a:ln>
          <a:effectLst>
            <a:outerShdw blurRad="428625" sx="80000" sy="8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Tungsten Medium"/>
                <a:cs typeface="Tungsten Medium"/>
              </a:rPr>
              <a:t>PACKAGING TRAINING MATERIALS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6843" y="4472814"/>
            <a:ext cx="2392469" cy="629692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/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ungsten Medium"/>
                <a:cs typeface="Tungsten Medium"/>
              </a:rPr>
              <a:t>CLASS REVIEW</a:t>
            </a:r>
          </a:p>
        </p:txBody>
      </p:sp>
    </p:spTree>
    <p:extLst>
      <p:ext uri="{BB962C8B-B14F-4D97-AF65-F5344CB8AC3E}">
        <p14:creationId xmlns:p14="http://schemas.microsoft.com/office/powerpoint/2010/main" val="2268084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796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23829" r="23089"/>
          <a:stretch/>
        </p:blipFill>
        <p:spPr>
          <a:xfrm>
            <a:off x="-126180" y="-424543"/>
            <a:ext cx="13221695" cy="102959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1146" y="-424543"/>
            <a:ext cx="13065945" cy="10300353"/>
          </a:xfrm>
          <a:prstGeom prst="rect">
            <a:avLst/>
          </a:prstGeom>
          <a:solidFill>
            <a:srgbClr val="ED534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/>
          <p:cNvSpPr txBox="1"/>
          <p:nvPr/>
        </p:nvSpPr>
        <p:spPr>
          <a:xfrm>
            <a:off x="2456416" y="2200365"/>
            <a:ext cx="6466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otham Bold"/>
                <a:cs typeface="Gotham Bold"/>
              </a:rPr>
              <a:t>OFA</a:t>
            </a:r>
            <a:r>
              <a:rPr lang="en-US" sz="5400" dirty="0">
                <a:solidFill>
                  <a:schemeClr val="bg1"/>
                </a:solidFill>
                <a:latin typeface="Tungsten Semibold"/>
                <a:cs typeface="Tungsten Semibold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Gotham Light"/>
                <a:cs typeface="Gotham Light"/>
              </a:rPr>
              <a:t>TRAINING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44403" y="4249744"/>
            <a:ext cx="6034375" cy="13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Thank you for joining today’s webinar. </a:t>
            </a:r>
          </a:p>
          <a:p>
            <a:endParaRPr lang="en-US" sz="2800" dirty="0">
              <a:latin typeface="Gotham Bold" pitchFamily="50" charset="0"/>
              <a:cs typeface="Gotham Bold" pitchFamily="50" charset="0"/>
            </a:endParaRPr>
          </a:p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Find the materials we covered, including a video and audio recording of the webinar on the bookshelf.</a:t>
            </a:r>
          </a:p>
        </p:txBody>
      </p:sp>
      <p:pic>
        <p:nvPicPr>
          <p:cNvPr id="3" name="Picture 2" descr="White Penc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836"/>
            <a:ext cx="3125326" cy="2081950"/>
          </a:xfrm>
          <a:prstGeom prst="rect">
            <a:avLst/>
          </a:prstGeom>
        </p:spPr>
      </p:pic>
      <p:sp>
        <p:nvSpPr>
          <p:cNvPr id="23" name="Rectangle 22">
            <a:hlinkClick r:id="rId5"/>
          </p:cNvPr>
          <p:cNvSpPr/>
          <p:nvPr/>
        </p:nvSpPr>
        <p:spPr>
          <a:xfrm>
            <a:off x="2777032" y="6739000"/>
            <a:ext cx="2568603" cy="668485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ungsten Medium"/>
                <a:cs typeface="Tungsten Medium"/>
              </a:rPr>
              <a:t>SEE BOOKSHELF</a:t>
            </a:r>
          </a:p>
        </p:txBody>
      </p:sp>
    </p:spTree>
    <p:extLst>
      <p:ext uri="{BB962C8B-B14F-4D97-AF65-F5344CB8AC3E}">
        <p14:creationId xmlns:p14="http://schemas.microsoft.com/office/powerpoint/2010/main" val="243870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27053" y="1321989"/>
            <a:ext cx="1777768" cy="1803884"/>
            <a:chOff x="1463660" y="954088"/>
            <a:chExt cx="1866900" cy="1822110"/>
          </a:xfrm>
        </p:grpSpPr>
        <p:sp>
          <p:nvSpPr>
            <p:cNvPr id="17" name="Oval 16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6110" y="3553632"/>
            <a:ext cx="77706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What are the key training materials that give life to your training module?</a:t>
            </a: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Gotham Light" pitchFamily="50" charset="0"/>
              <a:cs typeface="Gotham Light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40325" y="4943710"/>
            <a:ext cx="5693809" cy="1802695"/>
            <a:chOff x="5266233" y="4372758"/>
            <a:chExt cx="5693809" cy="1802695"/>
          </a:xfrm>
        </p:grpSpPr>
        <p:sp>
          <p:nvSpPr>
            <p:cNvPr id="10" name="TextBox 9"/>
            <p:cNvSpPr txBox="1"/>
            <p:nvPr/>
          </p:nvSpPr>
          <p:spPr>
            <a:xfrm>
              <a:off x="5266233" y="5806121"/>
              <a:ext cx="28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Press 1 on the phone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478528" y="4521281"/>
              <a:ext cx="2481514" cy="1602933"/>
              <a:chOff x="7956165" y="3607332"/>
              <a:chExt cx="2481514" cy="160293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49"/>
              <a:stretch/>
            </p:blipFill>
            <p:spPr>
              <a:xfrm>
                <a:off x="8351850" y="3607332"/>
                <a:ext cx="1374183" cy="112948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956165" y="4840933"/>
                <a:ext cx="2481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>
                        <a:lumMod val="75000"/>
                      </a:schemeClr>
                    </a:solidFill>
                    <a:latin typeface="Gotham Medium"/>
                    <a:cs typeface="Gotham Medium"/>
                  </a:rPr>
                  <a:t>Type in chat box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954548" y="5320875"/>
              <a:ext cx="755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  <a:latin typeface="Gotham Medium"/>
                  <a:cs typeface="Gotham Medium"/>
                </a:rPr>
                <a:t>OR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00"/>
            <a:stretch/>
          </p:blipFill>
          <p:spPr>
            <a:xfrm>
              <a:off x="6141365" y="4815035"/>
              <a:ext cx="1031349" cy="986657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957219" y="4372758"/>
              <a:ext cx="4291177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907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7028" y="2859078"/>
            <a:ext cx="2081059" cy="2078734"/>
            <a:chOff x="1463660" y="954088"/>
            <a:chExt cx="1866900" cy="1822110"/>
          </a:xfrm>
        </p:grpSpPr>
        <p:sp>
          <p:nvSpPr>
            <p:cNvPr id="17" name="Oval 16"/>
            <p:cNvSpPr/>
            <p:nvPr/>
          </p:nvSpPr>
          <p:spPr>
            <a:xfrm>
              <a:off x="1463660" y="954088"/>
              <a:ext cx="1866900" cy="1822110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noun_1318_cc.pn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4"/>
            <a:stretch/>
          </p:blipFill>
          <p:spPr>
            <a:xfrm>
              <a:off x="1668102" y="1298427"/>
              <a:ext cx="1469067" cy="1284064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>
          <a:xfrm>
            <a:off x="7123451" y="2860596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417846" y="2823445"/>
            <a:ext cx="2081059" cy="20787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Tungsten Medium"/>
              <a:cs typeface="Tungsten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91144" y="2859837"/>
            <a:ext cx="2081059" cy="2078734"/>
            <a:chOff x="4791144" y="2859837"/>
            <a:chExt cx="2081059" cy="2078734"/>
          </a:xfrm>
        </p:grpSpPr>
        <p:sp>
          <p:nvSpPr>
            <p:cNvPr id="16" name="Oval 15"/>
            <p:cNvSpPr/>
            <p:nvPr/>
          </p:nvSpPr>
          <p:spPr>
            <a:xfrm>
              <a:off x="4791144" y="2859837"/>
              <a:ext cx="2081059" cy="20787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  <a:latin typeface="Tungsten Medium"/>
                <a:cs typeface="Tungsten Medium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34"/>
            <a:stretch/>
          </p:blipFill>
          <p:spPr>
            <a:xfrm>
              <a:off x="5242665" y="3222049"/>
              <a:ext cx="1390685" cy="135907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7142" r="17111" b="30000"/>
          <a:stretch/>
        </p:blipFill>
        <p:spPr>
          <a:xfrm>
            <a:off x="9444145" y="3107361"/>
            <a:ext cx="1862941" cy="1641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7"/>
          <a:stretch/>
        </p:blipFill>
        <p:spPr>
          <a:xfrm>
            <a:off x="7452445" y="3288716"/>
            <a:ext cx="1466222" cy="131539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67571" y="5030100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WORKSHEET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28311" y="5106680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ANNOTATED AGENDA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441661" y="5107439"/>
            <a:ext cx="2122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Tungsten Medium"/>
                <a:cs typeface="Tungsten Medium"/>
              </a:rPr>
              <a:t>SLIDE DECK</a:t>
            </a:r>
            <a:endParaRPr lang="en-US" altLang="en-US" sz="2000" dirty="0">
              <a:solidFill>
                <a:schemeClr val="tx1"/>
              </a:solidFill>
              <a:latin typeface="Tungsten Medium"/>
              <a:ea typeface="Arial Unicode MS" panose="020B0604020202020204" pitchFamily="34" charset="-128"/>
              <a:cs typeface="Tungsten Medium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4151300" y="3724683"/>
            <a:ext cx="473892" cy="426490"/>
          </a:xfrm>
          <a:prstGeom prst="mathEqual">
            <a:avLst/>
          </a:prstGeom>
          <a:solidFill>
            <a:srgbClr val="ED53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1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ualmonitorbackground.com/wp-content/uploads/2011/02/Roller-Coaster-2560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b="2149"/>
          <a:stretch/>
        </p:blipFill>
        <p:spPr bwMode="auto">
          <a:xfrm>
            <a:off x="-1" y="0"/>
            <a:ext cx="13018665" cy="975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>
            <a:spLocks/>
          </p:cNvSpPr>
          <p:nvPr/>
        </p:nvSpPr>
        <p:spPr>
          <a:xfrm flipV="1">
            <a:off x="5768" y="9584479"/>
            <a:ext cx="13026327" cy="217942"/>
          </a:xfrm>
          <a:prstGeom prst="rect">
            <a:avLst/>
          </a:prstGeom>
          <a:solidFill>
            <a:srgbClr val="ED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ED534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30" descr="White Penci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8303" r="42395" b="68883"/>
          <a:stretch/>
        </p:blipFill>
        <p:spPr>
          <a:xfrm>
            <a:off x="11895841" y="8645771"/>
            <a:ext cx="738768" cy="6932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25793" y="2220756"/>
            <a:ext cx="6491435" cy="1755143"/>
            <a:chOff x="5415298" y="5526195"/>
            <a:chExt cx="6491435" cy="1755143"/>
          </a:xfrm>
        </p:grpSpPr>
        <p:sp>
          <p:nvSpPr>
            <p:cNvPr id="12" name="Rectangle 11"/>
            <p:cNvSpPr/>
            <p:nvPr/>
          </p:nvSpPr>
          <p:spPr>
            <a:xfrm>
              <a:off x="5415303" y="6651646"/>
              <a:ext cx="4833308" cy="629692"/>
            </a:xfrm>
            <a:prstGeom prst="rect">
              <a:avLst/>
            </a:prstGeom>
            <a:solidFill>
              <a:srgbClr val="FFFFFF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0" rtlCol="0" anchor="ctr"/>
            <a:lstStyle/>
            <a:p>
              <a:pPr algn="ctr"/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Tungsten Medium"/>
                  <a:cs typeface="Tungsten Medium"/>
                </a:rPr>
                <a:t>W/ AQUILES DAMIRON-ALCANTARA</a:t>
              </a: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 rot="10800000" flipV="1">
              <a:off x="5415298" y="5526195"/>
              <a:ext cx="6491435" cy="1031050"/>
            </a:xfrm>
            <a:prstGeom prst="rect">
              <a:avLst/>
            </a:prstGeom>
            <a:solidFill>
              <a:srgbClr val="ED5340"/>
            </a:solidFill>
            <a:ln>
              <a:noFill/>
            </a:ln>
            <a:effectLst>
              <a:outerShdw blurRad="428625" sx="80000" sy="8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algn="ctr"/>
              <a:r>
                <a:rPr lang="en-US" sz="4800" dirty="0">
                  <a:solidFill>
                    <a:srgbClr val="FFFFFF"/>
                  </a:solidFill>
                  <a:latin typeface="Tungsten Medium"/>
                  <a:cs typeface="Tungsten Medium"/>
                </a:rPr>
                <a:t>DESIGNING A LEARNING JOURNEY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03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5"/>
          <p:cNvSpPr>
            <a:spLocks noChangeAspect="1"/>
          </p:cNvSpPr>
          <p:nvPr/>
        </p:nvSpPr>
        <p:spPr bwMode="auto">
          <a:xfrm>
            <a:off x="1147009" y="2103569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K</a:t>
            </a:r>
          </a:p>
        </p:txBody>
      </p:sp>
      <p:sp>
        <p:nvSpPr>
          <p:cNvPr id="3" name="Oval 36"/>
          <p:cNvSpPr>
            <a:spLocks noChangeAspect="1"/>
          </p:cNvSpPr>
          <p:nvPr/>
        </p:nvSpPr>
        <p:spPr bwMode="auto">
          <a:xfrm>
            <a:off x="1147009" y="3859031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S</a:t>
            </a:r>
          </a:p>
        </p:txBody>
      </p:sp>
      <p:sp>
        <p:nvSpPr>
          <p:cNvPr id="4" name="Oval 37"/>
          <p:cNvSpPr>
            <a:spLocks noChangeAspect="1"/>
          </p:cNvSpPr>
          <p:nvPr/>
        </p:nvSpPr>
        <p:spPr bwMode="auto">
          <a:xfrm>
            <a:off x="1147009" y="5659143"/>
            <a:ext cx="762000" cy="762000"/>
          </a:xfrm>
          <a:prstGeom prst="ellipse">
            <a:avLst/>
          </a:prstGeom>
          <a:solidFill>
            <a:srgbClr val="56565A"/>
          </a:solidFill>
          <a:ln w="25400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Gotham Bold" pitchFamily="50" charset="0"/>
                <a:ea typeface="ヒラギノ角ゴ ProN W3" charset="-128"/>
                <a:cs typeface="Gotham Bold" pitchFamily="50" charset="0"/>
              </a:rPr>
              <a:t>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695" y="665985"/>
            <a:ext cx="41821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Tungsten Medium"/>
                <a:cs typeface="Tungsten Medium"/>
              </a:rPr>
              <a:t>GOALS</a:t>
            </a:r>
            <a:r>
              <a:rPr lang="en-US" altLang="en-US" sz="4400" b="1" dirty="0">
                <a:solidFill>
                  <a:schemeClr val="tx1"/>
                </a:solidFill>
                <a:latin typeface="Tungsten Medium"/>
                <a:cs typeface="Tungsten Medium"/>
              </a:rPr>
              <a:t> </a:t>
            </a:r>
            <a:r>
              <a:rPr lang="en-US" altLang="en-US" sz="4000" dirty="0">
                <a:solidFill>
                  <a:schemeClr val="tx1"/>
                </a:solidFill>
                <a:latin typeface="Tungsten Medium"/>
                <a:ea typeface="Arial Unicode MS" panose="020B0604020202020204" pitchFamily="34" charset="-128"/>
                <a:cs typeface="Tungsten Medium"/>
              </a:rPr>
              <a:t>FOR TODAY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1975" y="2023272"/>
            <a:ext cx="9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Understand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why learning is better when topics are presented in chunks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3094" y="3786039"/>
            <a:ext cx="978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Know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how to design an agenda that follows an effective learning journey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1975" y="5563090"/>
            <a:ext cx="9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cs typeface="Gotham Bold" pitchFamily="50" charset="0"/>
              </a:rPr>
              <a:t>Feel comfortable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 Book"/>
                <a:cs typeface="Gotham Book"/>
              </a:rPr>
              <a:t>focusing your training one chunk at a time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66819" y="1511795"/>
            <a:ext cx="11167850" cy="0"/>
          </a:xfrm>
          <a:prstGeom prst="line">
            <a:avLst/>
          </a:prstGeom>
          <a:ln w="12700">
            <a:solidFill>
              <a:srgbClr val="56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4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A3838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44663</TotalTime>
  <Words>1410</Words>
  <Application>Microsoft Macintosh PowerPoint</Application>
  <PresentationFormat>Custom</PresentationFormat>
  <Paragraphs>311</Paragraphs>
  <Slides>50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 Unicode MS</vt:lpstr>
      <vt:lpstr>ヒラギノ角ゴ ProN W3</vt:lpstr>
      <vt:lpstr>Arial</vt:lpstr>
      <vt:lpstr>Calibri</vt:lpstr>
      <vt:lpstr>Gill Sans</vt:lpstr>
      <vt:lpstr>Gotham Bold</vt:lpstr>
      <vt:lpstr>Gotham Book</vt:lpstr>
      <vt:lpstr>Gotham Light</vt:lpstr>
      <vt:lpstr>Gotham Medium</vt:lpstr>
      <vt:lpstr>Tahoma</vt:lpstr>
      <vt:lpstr>Tungsten Medium</vt:lpstr>
      <vt:lpstr>Tungsten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adamironalcantara</dc:creator>
  <cp:lastModifiedBy>aconavay@ofa.us</cp:lastModifiedBy>
  <cp:revision>608</cp:revision>
  <cp:lastPrinted>2015-03-19T18:27:18Z</cp:lastPrinted>
  <dcterms:created xsi:type="dcterms:W3CDTF">2014-12-18T16:27:37Z</dcterms:created>
  <dcterms:modified xsi:type="dcterms:W3CDTF">2019-03-02T22:52:10Z</dcterms:modified>
</cp:coreProperties>
</file>