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4"/>
  </p:notesMasterIdLst>
  <p:handoutMasterIdLst>
    <p:handoutMasterId r:id="rId45"/>
  </p:handoutMasterIdLst>
  <p:sldIdLst>
    <p:sldId id="1200" r:id="rId2"/>
    <p:sldId id="1100" r:id="rId3"/>
    <p:sldId id="1105" r:id="rId4"/>
    <p:sldId id="1157" r:id="rId5"/>
    <p:sldId id="1160" r:id="rId6"/>
    <p:sldId id="1163" r:id="rId7"/>
    <p:sldId id="1162" r:id="rId8"/>
    <p:sldId id="718" r:id="rId9"/>
    <p:sldId id="658" r:id="rId10"/>
    <p:sldId id="1201" r:id="rId11"/>
    <p:sldId id="1167" r:id="rId12"/>
    <p:sldId id="1169" r:id="rId13"/>
    <p:sldId id="1170" r:id="rId14"/>
    <p:sldId id="1117" r:id="rId15"/>
    <p:sldId id="1172" r:id="rId16"/>
    <p:sldId id="1173" r:id="rId17"/>
    <p:sldId id="1175" r:id="rId18"/>
    <p:sldId id="1176" r:id="rId19"/>
    <p:sldId id="1177" r:id="rId20"/>
    <p:sldId id="1178" r:id="rId21"/>
    <p:sldId id="1179" r:id="rId22"/>
    <p:sldId id="1188" r:id="rId23"/>
    <p:sldId id="1180" r:id="rId24"/>
    <p:sldId id="1195" r:id="rId25"/>
    <p:sldId id="1182" r:id="rId26"/>
    <p:sldId id="1194" r:id="rId27"/>
    <p:sldId id="1183" r:id="rId28"/>
    <p:sldId id="1184" r:id="rId29"/>
    <p:sldId id="1186" r:id="rId30"/>
    <p:sldId id="1197" r:id="rId31"/>
    <p:sldId id="1141" r:id="rId32"/>
    <p:sldId id="1185" r:id="rId33"/>
    <p:sldId id="1187" r:id="rId34"/>
    <p:sldId id="1191" r:id="rId35"/>
    <p:sldId id="1198" r:id="rId36"/>
    <p:sldId id="1199" r:id="rId37"/>
    <p:sldId id="1089" r:id="rId38"/>
    <p:sldId id="1165" r:id="rId39"/>
    <p:sldId id="1192" r:id="rId40"/>
    <p:sldId id="1193" r:id="rId41"/>
    <p:sldId id="1202" r:id="rId42"/>
    <p:sldId id="837" r:id="rId43"/>
  </p:sldIdLst>
  <p:sldSz cx="13004800" cy="9753600"/>
  <p:notesSz cx="6858000" cy="9144000"/>
  <p:defaultText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072">
          <p15:clr>
            <a:srgbClr val="A4A3A4"/>
          </p15:clr>
        </p15:guide>
        <p15:guide id="2" pos="4096">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ironalcantara" initials="a"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CBFF"/>
    <a:srgbClr val="867EE6"/>
    <a:srgbClr val="D97070"/>
    <a:srgbClr val="ED5340"/>
    <a:srgbClr val="56565A"/>
    <a:srgbClr val="AFABAB"/>
    <a:srgbClr val="000000"/>
    <a:srgbClr val="828285"/>
    <a:srgbClr val="9D9D9F"/>
    <a:srgbClr val="B1AE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24" autoAdjust="0"/>
    <p:restoredTop sz="95366" autoAdjust="0"/>
  </p:normalViewPr>
  <p:slideViewPr>
    <p:cSldViewPr snapToGrid="0">
      <p:cViewPr>
        <p:scale>
          <a:sx n="112" d="100"/>
          <a:sy n="112" d="100"/>
        </p:scale>
        <p:origin x="-80" y="-80"/>
      </p:cViewPr>
      <p:guideLst>
        <p:guide orient="horz" pos="3072"/>
        <p:guide pos="4096"/>
      </p:guideLst>
    </p:cSldViewPr>
  </p:slideViewPr>
  <p:outlineViewPr>
    <p:cViewPr>
      <p:scale>
        <a:sx n="33" d="100"/>
        <a:sy n="33" d="100"/>
      </p:scale>
      <p:origin x="0" y="-4854"/>
    </p:cViewPr>
  </p:outlineViewPr>
  <p:notesTextViewPr>
    <p:cViewPr>
      <p:scale>
        <a:sx n="3" d="2"/>
        <a:sy n="3" d="2"/>
      </p:scale>
      <p:origin x="0" y="0"/>
    </p:cViewPr>
  </p:notesTextViewPr>
  <p:sorterViewPr>
    <p:cViewPr>
      <p:scale>
        <a:sx n="100" d="100"/>
        <a:sy n="100" d="100"/>
      </p:scale>
      <p:origin x="0" y="-22866"/>
    </p:cViewPr>
  </p:sorterViewPr>
  <p:notesViewPr>
    <p:cSldViewPr snapToGrid="0">
      <p:cViewPr varScale="1">
        <p:scale>
          <a:sx n="85" d="100"/>
          <a:sy n="85" d="100"/>
        </p:scale>
        <p:origin x="3168" y="108"/>
      </p:cViewPr>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commentAuthors" Target="commentAuthors.xml"/><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8885F0C-5DEA-4728-8592-C91972CEE311}" type="datetimeFigureOut">
              <a:rPr lang="en-US" smtClean="0"/>
              <a:t>10/5/16</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695A6C6-C12F-42A3-9316-E2EB2B2DB527}" type="slidenum">
              <a:rPr lang="en-US" smtClean="0"/>
              <a:t>‹#›</a:t>
            </a:fld>
            <a:endParaRPr lang="en-US" dirty="0"/>
          </a:p>
        </p:txBody>
      </p:sp>
    </p:spTree>
    <p:extLst>
      <p:ext uri="{BB962C8B-B14F-4D97-AF65-F5344CB8AC3E}">
        <p14:creationId xmlns:p14="http://schemas.microsoft.com/office/powerpoint/2010/main" val="4081858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136291-A6DC-4AD0-90CD-33D1F1DFFC6E}" type="datetimeFigureOut">
              <a:rPr lang="en-US" smtClean="0"/>
              <a:t>10/5/16</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E3C1EA-D8F4-4B85-8B01-A01110AD5AFE}" type="slidenum">
              <a:rPr lang="en-US" smtClean="0"/>
              <a:t>‹#›</a:t>
            </a:fld>
            <a:endParaRPr lang="en-US" dirty="0"/>
          </a:p>
        </p:txBody>
      </p:sp>
    </p:spTree>
    <p:extLst>
      <p:ext uri="{BB962C8B-B14F-4D97-AF65-F5344CB8AC3E}">
        <p14:creationId xmlns:p14="http://schemas.microsoft.com/office/powerpoint/2010/main" val="1175097750"/>
      </p:ext>
    </p:extLst>
  </p:cSld>
  <p:clrMap bg1="lt1" tx1="dk1" bg2="lt2" tx2="dk2" accent1="accent1" accent2="accent2" accent3="accent3" accent4="accent4" accent5="accent5" accent6="accent6" hlink="hlink" folHlink="folHlink"/>
  <p:notesStyle>
    <a:lvl1pPr marL="0" algn="l" defTabSz="1300460" rtl="0" eaLnBrk="1" latinLnBrk="0" hangingPunct="1">
      <a:defRPr sz="1707" kern="1200">
        <a:solidFill>
          <a:schemeClr val="tx1"/>
        </a:solidFill>
        <a:latin typeface="+mn-lt"/>
        <a:ea typeface="+mn-ea"/>
        <a:cs typeface="+mn-cs"/>
      </a:defRPr>
    </a:lvl1pPr>
    <a:lvl2pPr marL="650230" algn="l" defTabSz="1300460" rtl="0" eaLnBrk="1" latinLnBrk="0" hangingPunct="1">
      <a:defRPr sz="1707" kern="1200">
        <a:solidFill>
          <a:schemeClr val="tx1"/>
        </a:solidFill>
        <a:latin typeface="+mn-lt"/>
        <a:ea typeface="+mn-ea"/>
        <a:cs typeface="+mn-cs"/>
      </a:defRPr>
    </a:lvl2pPr>
    <a:lvl3pPr marL="1300460" algn="l" defTabSz="1300460" rtl="0" eaLnBrk="1" latinLnBrk="0" hangingPunct="1">
      <a:defRPr sz="1707" kern="1200">
        <a:solidFill>
          <a:schemeClr val="tx1"/>
        </a:solidFill>
        <a:latin typeface="+mn-lt"/>
        <a:ea typeface="+mn-ea"/>
        <a:cs typeface="+mn-cs"/>
      </a:defRPr>
    </a:lvl3pPr>
    <a:lvl4pPr marL="1950690" algn="l" defTabSz="1300460" rtl="0" eaLnBrk="1" latinLnBrk="0" hangingPunct="1">
      <a:defRPr sz="1707" kern="1200">
        <a:solidFill>
          <a:schemeClr val="tx1"/>
        </a:solidFill>
        <a:latin typeface="+mn-lt"/>
        <a:ea typeface="+mn-ea"/>
        <a:cs typeface="+mn-cs"/>
      </a:defRPr>
    </a:lvl4pPr>
    <a:lvl5pPr marL="2600919" algn="l" defTabSz="1300460" rtl="0" eaLnBrk="1" latinLnBrk="0" hangingPunct="1">
      <a:defRPr sz="1707" kern="1200">
        <a:solidFill>
          <a:schemeClr val="tx1"/>
        </a:solidFill>
        <a:latin typeface="+mn-lt"/>
        <a:ea typeface="+mn-ea"/>
        <a:cs typeface="+mn-cs"/>
      </a:defRPr>
    </a:lvl5pPr>
    <a:lvl6pPr marL="3251149" algn="l" defTabSz="1300460" rtl="0" eaLnBrk="1" latinLnBrk="0" hangingPunct="1">
      <a:defRPr sz="1707" kern="1200">
        <a:solidFill>
          <a:schemeClr val="tx1"/>
        </a:solidFill>
        <a:latin typeface="+mn-lt"/>
        <a:ea typeface="+mn-ea"/>
        <a:cs typeface="+mn-cs"/>
      </a:defRPr>
    </a:lvl6pPr>
    <a:lvl7pPr marL="3901379" algn="l" defTabSz="1300460" rtl="0" eaLnBrk="1" latinLnBrk="0" hangingPunct="1">
      <a:defRPr sz="1707" kern="1200">
        <a:solidFill>
          <a:schemeClr val="tx1"/>
        </a:solidFill>
        <a:latin typeface="+mn-lt"/>
        <a:ea typeface="+mn-ea"/>
        <a:cs typeface="+mn-cs"/>
      </a:defRPr>
    </a:lvl7pPr>
    <a:lvl8pPr marL="4551609" algn="l" defTabSz="1300460" rtl="0" eaLnBrk="1" latinLnBrk="0" hangingPunct="1">
      <a:defRPr sz="1707" kern="1200">
        <a:solidFill>
          <a:schemeClr val="tx1"/>
        </a:solidFill>
        <a:latin typeface="+mn-lt"/>
        <a:ea typeface="+mn-ea"/>
        <a:cs typeface="+mn-cs"/>
      </a:defRPr>
    </a:lvl8pPr>
    <a:lvl9pPr marL="5201839" algn="l" defTabSz="1300460" rtl="0" eaLnBrk="1" latinLnBrk="0" hangingPunct="1">
      <a:defRPr sz="170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Tx/>
              <a:buNone/>
              <a:tabLst/>
              <a:defRPr/>
            </a:pPr>
            <a:r>
              <a:rPr lang="en-US" b="1" dirty="0" smtClean="0"/>
              <a:t>00:01</a:t>
            </a:r>
            <a:r>
              <a:rPr lang="en-US" b="1" baseline="0" dirty="0" smtClean="0"/>
              <a:t> – 00:03 [2 min] – </a:t>
            </a:r>
            <a:r>
              <a:rPr lang="en-US" b="1" baseline="0" dirty="0" err="1" smtClean="0"/>
              <a:t>Aquiles</a:t>
            </a:r>
            <a:endParaRPr lang="en-US" b="1" baseline="0" dirty="0" smtClean="0"/>
          </a:p>
          <a:p>
            <a:pPr marL="0" marR="0" indent="0" algn="l" defTabSz="1300460" rtl="0" eaLnBrk="1" fontAlgn="auto" latinLnBrk="0" hangingPunct="1">
              <a:lnSpc>
                <a:spcPct val="100000"/>
              </a:lnSpc>
              <a:spcBef>
                <a:spcPts val="0"/>
              </a:spcBef>
              <a:spcAft>
                <a:spcPts val="0"/>
              </a:spcAft>
              <a:buClrTx/>
              <a:buSzTx/>
              <a:buFontTx/>
              <a:buNone/>
              <a:tabLst/>
              <a:defRPr/>
            </a:pPr>
            <a:endParaRPr lang="en-US" b="1" baseline="0" dirty="0" smtClean="0"/>
          </a:p>
          <a:p>
            <a:pPr marL="285750" indent="-285750">
              <a:buFont typeface="Arial" panose="020B0604020202020204" pitchFamily="34" charset="0"/>
              <a:buChar char="•"/>
            </a:pPr>
            <a:r>
              <a:rPr lang="en-US" b="0" baseline="0" dirty="0" smtClean="0"/>
              <a:t>Before we get started, let’s review some logistics </a:t>
            </a:r>
          </a:p>
          <a:p>
            <a:pPr marL="0" marR="0" indent="0" algn="l" defTabSz="130046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1300460" rtl="0" eaLnBrk="1" fontAlgn="auto" latinLnBrk="0" hangingPunct="1">
              <a:lnSpc>
                <a:spcPct val="100000"/>
              </a:lnSpc>
              <a:spcBef>
                <a:spcPts val="0"/>
              </a:spcBef>
              <a:spcAft>
                <a:spcPts val="0"/>
              </a:spcAft>
              <a:buClrTx/>
              <a:buSzTx/>
              <a:buFontTx/>
              <a:buNone/>
              <a:tabLst/>
              <a:defRPr/>
            </a:pPr>
            <a:endParaRPr lang="en-US" b="1" dirty="0" smtClean="0"/>
          </a:p>
          <a:p>
            <a:endParaRPr lang="en-US" dirty="0"/>
          </a:p>
        </p:txBody>
      </p:sp>
      <p:sp>
        <p:nvSpPr>
          <p:cNvPr id="4" name="Slide Number Placeholder 3"/>
          <p:cNvSpPr>
            <a:spLocks noGrp="1"/>
          </p:cNvSpPr>
          <p:nvPr>
            <p:ph type="sldNum" sz="quarter" idx="10"/>
          </p:nvPr>
        </p:nvSpPr>
        <p:spPr/>
        <p:txBody>
          <a:bodyPr/>
          <a:lstStyle/>
          <a:p>
            <a:fld id="{F1E3C1EA-D8F4-4B85-8B01-A01110AD5AFE}" type="slidenum">
              <a:rPr lang="en-US" smtClean="0"/>
              <a:t>2</a:t>
            </a:fld>
            <a:endParaRPr lang="en-US"/>
          </a:p>
        </p:txBody>
      </p:sp>
    </p:spTree>
    <p:extLst>
      <p:ext uri="{BB962C8B-B14F-4D97-AF65-F5344CB8AC3E}">
        <p14:creationId xmlns:p14="http://schemas.microsoft.com/office/powerpoint/2010/main" val="132159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Tx/>
              <a:buNone/>
              <a:tabLst/>
              <a:defRPr/>
            </a:pPr>
            <a:endParaRPr lang="en-US" b="0" baseline="0" dirty="0" smtClean="0"/>
          </a:p>
        </p:txBody>
      </p:sp>
      <p:sp>
        <p:nvSpPr>
          <p:cNvPr id="4" name="Slide Number Placeholder 3"/>
          <p:cNvSpPr>
            <a:spLocks noGrp="1"/>
          </p:cNvSpPr>
          <p:nvPr>
            <p:ph type="sldNum" sz="quarter" idx="10"/>
          </p:nvPr>
        </p:nvSpPr>
        <p:spPr/>
        <p:txBody>
          <a:bodyPr/>
          <a:lstStyle/>
          <a:p>
            <a:fld id="{F1E3C1EA-D8F4-4B85-8B01-A01110AD5AFE}" type="slidenum">
              <a:rPr lang="en-US" smtClean="0"/>
              <a:t>11</a:t>
            </a:fld>
            <a:endParaRPr lang="en-US" dirty="0"/>
          </a:p>
        </p:txBody>
      </p:sp>
    </p:spTree>
    <p:extLst>
      <p:ext uri="{BB962C8B-B14F-4D97-AF65-F5344CB8AC3E}">
        <p14:creationId xmlns:p14="http://schemas.microsoft.com/office/powerpoint/2010/main" val="2464691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Tx/>
              <a:buNone/>
              <a:tabLst/>
              <a:defRPr/>
            </a:pPr>
            <a:endParaRPr lang="x-none" dirty="0"/>
          </a:p>
        </p:txBody>
      </p:sp>
      <p:sp>
        <p:nvSpPr>
          <p:cNvPr id="4" name="Slide Number Placeholder 3"/>
          <p:cNvSpPr>
            <a:spLocks noGrp="1"/>
          </p:cNvSpPr>
          <p:nvPr>
            <p:ph type="sldNum" sz="quarter" idx="10"/>
          </p:nvPr>
        </p:nvSpPr>
        <p:spPr/>
        <p:txBody>
          <a:bodyPr/>
          <a:lstStyle/>
          <a:p>
            <a:fld id="{F1E3C1EA-D8F4-4B85-8B01-A01110AD5AFE}" type="slidenum">
              <a:rPr lang="en-US" smtClean="0"/>
              <a:t>13</a:t>
            </a:fld>
            <a:endParaRPr lang="en-US" dirty="0"/>
          </a:p>
        </p:txBody>
      </p:sp>
    </p:spTree>
    <p:extLst>
      <p:ext uri="{BB962C8B-B14F-4D97-AF65-F5344CB8AC3E}">
        <p14:creationId xmlns:p14="http://schemas.microsoft.com/office/powerpoint/2010/main" val="3512374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Tx/>
              <a:buNone/>
              <a:tabLst/>
              <a:defRPr/>
            </a:pPr>
            <a:endParaRPr lang="x-none" dirty="0"/>
          </a:p>
        </p:txBody>
      </p:sp>
      <p:sp>
        <p:nvSpPr>
          <p:cNvPr id="4" name="Slide Number Placeholder 3"/>
          <p:cNvSpPr>
            <a:spLocks noGrp="1"/>
          </p:cNvSpPr>
          <p:nvPr>
            <p:ph type="sldNum" sz="quarter" idx="10"/>
          </p:nvPr>
        </p:nvSpPr>
        <p:spPr/>
        <p:txBody>
          <a:bodyPr/>
          <a:lstStyle/>
          <a:p>
            <a:fld id="{F1E3C1EA-D8F4-4B85-8B01-A01110AD5AFE}" type="slidenum">
              <a:rPr lang="en-US" smtClean="0"/>
              <a:t>14</a:t>
            </a:fld>
            <a:endParaRPr lang="en-US" dirty="0"/>
          </a:p>
        </p:txBody>
      </p:sp>
    </p:spTree>
    <p:extLst>
      <p:ext uri="{BB962C8B-B14F-4D97-AF65-F5344CB8AC3E}">
        <p14:creationId xmlns:p14="http://schemas.microsoft.com/office/powerpoint/2010/main" val="3512374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Tx/>
              <a:buNone/>
              <a:tabLst/>
              <a:defRPr/>
            </a:pPr>
            <a:endParaRPr lang="x-none" dirty="0"/>
          </a:p>
        </p:txBody>
      </p:sp>
      <p:sp>
        <p:nvSpPr>
          <p:cNvPr id="4" name="Slide Number Placeholder 3"/>
          <p:cNvSpPr>
            <a:spLocks noGrp="1"/>
          </p:cNvSpPr>
          <p:nvPr>
            <p:ph type="sldNum" sz="quarter" idx="10"/>
          </p:nvPr>
        </p:nvSpPr>
        <p:spPr/>
        <p:txBody>
          <a:bodyPr/>
          <a:lstStyle/>
          <a:p>
            <a:fld id="{F1E3C1EA-D8F4-4B85-8B01-A01110AD5AFE}" type="slidenum">
              <a:rPr lang="en-US" smtClean="0"/>
              <a:t>15</a:t>
            </a:fld>
            <a:endParaRPr lang="en-US" dirty="0"/>
          </a:p>
        </p:txBody>
      </p:sp>
    </p:spTree>
    <p:extLst>
      <p:ext uri="{BB962C8B-B14F-4D97-AF65-F5344CB8AC3E}">
        <p14:creationId xmlns:p14="http://schemas.microsoft.com/office/powerpoint/2010/main" val="3512374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Tx/>
              <a:buNone/>
              <a:tabLst/>
              <a:defRPr/>
            </a:pPr>
            <a:endParaRPr lang="x-none" dirty="0"/>
          </a:p>
          <a:p>
            <a:pPr marL="0" marR="0" indent="0" algn="l" defTabSz="1300460" rtl="0" eaLnBrk="1" fontAlgn="auto" latinLnBrk="0" hangingPunct="1">
              <a:lnSpc>
                <a:spcPct val="100000"/>
              </a:lnSpc>
              <a:spcBef>
                <a:spcPts val="0"/>
              </a:spcBef>
              <a:spcAft>
                <a:spcPts val="0"/>
              </a:spcAft>
              <a:buClrTx/>
              <a:buSzTx/>
              <a:buFontTx/>
              <a:buNone/>
              <a:tabLst/>
              <a:defRPr/>
            </a:pPr>
            <a:r>
              <a:rPr lang="x-none" dirty="0"/>
              <a:t>----- Meeting Notes (8/17/16 11:45) -----</a:t>
            </a:r>
          </a:p>
          <a:p>
            <a:pPr marL="0" marR="0" indent="0" algn="l" defTabSz="1300460" rtl="0" eaLnBrk="1" fontAlgn="auto" latinLnBrk="0" hangingPunct="1">
              <a:lnSpc>
                <a:spcPct val="100000"/>
              </a:lnSpc>
              <a:spcBef>
                <a:spcPts val="0"/>
              </a:spcBef>
              <a:spcAft>
                <a:spcPts val="0"/>
              </a:spcAft>
              <a:buClrTx/>
              <a:buSzTx/>
              <a:buFontTx/>
              <a:buNone/>
              <a:tabLst/>
              <a:defRPr/>
            </a:pPr>
            <a:r>
              <a:rPr lang="x-none" dirty="0"/>
              <a:t>ATF- 3rd paragraph -- strating to bring people in</a:t>
            </a:r>
          </a:p>
        </p:txBody>
      </p:sp>
      <p:sp>
        <p:nvSpPr>
          <p:cNvPr id="4" name="Slide Number Placeholder 3"/>
          <p:cNvSpPr>
            <a:spLocks noGrp="1"/>
          </p:cNvSpPr>
          <p:nvPr>
            <p:ph type="sldNum" sz="quarter" idx="10"/>
          </p:nvPr>
        </p:nvSpPr>
        <p:spPr/>
        <p:txBody>
          <a:bodyPr/>
          <a:lstStyle/>
          <a:p>
            <a:fld id="{F1E3C1EA-D8F4-4B85-8B01-A01110AD5AFE}" type="slidenum">
              <a:rPr lang="en-US" smtClean="0"/>
              <a:t>16</a:t>
            </a:fld>
            <a:endParaRPr lang="en-US" dirty="0"/>
          </a:p>
        </p:txBody>
      </p:sp>
    </p:spTree>
    <p:extLst>
      <p:ext uri="{BB962C8B-B14F-4D97-AF65-F5344CB8AC3E}">
        <p14:creationId xmlns:p14="http://schemas.microsoft.com/office/powerpoint/2010/main" val="3512374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Tx/>
              <a:buNone/>
              <a:tabLst/>
              <a:defRPr/>
            </a:pPr>
            <a:endParaRPr lang="x-none" dirty="0"/>
          </a:p>
        </p:txBody>
      </p:sp>
      <p:sp>
        <p:nvSpPr>
          <p:cNvPr id="4" name="Slide Number Placeholder 3"/>
          <p:cNvSpPr>
            <a:spLocks noGrp="1"/>
          </p:cNvSpPr>
          <p:nvPr>
            <p:ph type="sldNum" sz="quarter" idx="10"/>
          </p:nvPr>
        </p:nvSpPr>
        <p:spPr/>
        <p:txBody>
          <a:bodyPr/>
          <a:lstStyle/>
          <a:p>
            <a:fld id="{F1E3C1EA-D8F4-4B85-8B01-A01110AD5AFE}" type="slidenum">
              <a:rPr lang="en-US" smtClean="0"/>
              <a:t>17</a:t>
            </a:fld>
            <a:endParaRPr lang="en-US" dirty="0"/>
          </a:p>
        </p:txBody>
      </p:sp>
    </p:spTree>
    <p:extLst>
      <p:ext uri="{BB962C8B-B14F-4D97-AF65-F5344CB8AC3E}">
        <p14:creationId xmlns:p14="http://schemas.microsoft.com/office/powerpoint/2010/main" val="3512374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Tx/>
              <a:buNone/>
              <a:tabLst/>
              <a:defRPr/>
            </a:pPr>
            <a:endParaRPr lang="x-none" dirty="0"/>
          </a:p>
        </p:txBody>
      </p:sp>
      <p:sp>
        <p:nvSpPr>
          <p:cNvPr id="4" name="Slide Number Placeholder 3"/>
          <p:cNvSpPr>
            <a:spLocks noGrp="1"/>
          </p:cNvSpPr>
          <p:nvPr>
            <p:ph type="sldNum" sz="quarter" idx="10"/>
          </p:nvPr>
        </p:nvSpPr>
        <p:spPr/>
        <p:txBody>
          <a:bodyPr/>
          <a:lstStyle/>
          <a:p>
            <a:fld id="{F1E3C1EA-D8F4-4B85-8B01-A01110AD5AFE}" type="slidenum">
              <a:rPr lang="en-US" smtClean="0"/>
              <a:t>18</a:t>
            </a:fld>
            <a:endParaRPr lang="en-US" dirty="0"/>
          </a:p>
        </p:txBody>
      </p:sp>
    </p:spTree>
    <p:extLst>
      <p:ext uri="{BB962C8B-B14F-4D97-AF65-F5344CB8AC3E}">
        <p14:creationId xmlns:p14="http://schemas.microsoft.com/office/powerpoint/2010/main" val="35123741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Tx/>
              <a:buNone/>
              <a:tabLst/>
              <a:defRPr/>
            </a:pPr>
            <a:endParaRPr lang="x-none" dirty="0"/>
          </a:p>
        </p:txBody>
      </p:sp>
      <p:sp>
        <p:nvSpPr>
          <p:cNvPr id="4" name="Slide Number Placeholder 3"/>
          <p:cNvSpPr>
            <a:spLocks noGrp="1"/>
          </p:cNvSpPr>
          <p:nvPr>
            <p:ph type="sldNum" sz="quarter" idx="10"/>
          </p:nvPr>
        </p:nvSpPr>
        <p:spPr/>
        <p:txBody>
          <a:bodyPr/>
          <a:lstStyle/>
          <a:p>
            <a:fld id="{F1E3C1EA-D8F4-4B85-8B01-A01110AD5AFE}" type="slidenum">
              <a:rPr lang="en-US" smtClean="0"/>
              <a:t>19</a:t>
            </a:fld>
            <a:endParaRPr lang="en-US" dirty="0"/>
          </a:p>
        </p:txBody>
      </p:sp>
    </p:spTree>
    <p:extLst>
      <p:ext uri="{BB962C8B-B14F-4D97-AF65-F5344CB8AC3E}">
        <p14:creationId xmlns:p14="http://schemas.microsoft.com/office/powerpoint/2010/main" val="3512374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Tx/>
              <a:buNone/>
              <a:tabLst/>
              <a:defRPr/>
            </a:pPr>
            <a:endParaRPr lang="x-none" dirty="0"/>
          </a:p>
        </p:txBody>
      </p:sp>
      <p:sp>
        <p:nvSpPr>
          <p:cNvPr id="4" name="Slide Number Placeholder 3"/>
          <p:cNvSpPr>
            <a:spLocks noGrp="1"/>
          </p:cNvSpPr>
          <p:nvPr>
            <p:ph type="sldNum" sz="quarter" idx="10"/>
          </p:nvPr>
        </p:nvSpPr>
        <p:spPr/>
        <p:txBody>
          <a:bodyPr/>
          <a:lstStyle/>
          <a:p>
            <a:fld id="{F1E3C1EA-D8F4-4B85-8B01-A01110AD5AFE}" type="slidenum">
              <a:rPr lang="en-US" smtClean="0"/>
              <a:t>20</a:t>
            </a:fld>
            <a:endParaRPr lang="en-US" dirty="0"/>
          </a:p>
        </p:txBody>
      </p:sp>
    </p:spTree>
    <p:extLst>
      <p:ext uri="{BB962C8B-B14F-4D97-AF65-F5344CB8AC3E}">
        <p14:creationId xmlns:p14="http://schemas.microsoft.com/office/powerpoint/2010/main" val="35123741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Tx/>
              <a:buNone/>
              <a:tabLst/>
              <a:defRPr/>
            </a:pPr>
            <a:endParaRPr lang="x-none" dirty="0"/>
          </a:p>
        </p:txBody>
      </p:sp>
      <p:sp>
        <p:nvSpPr>
          <p:cNvPr id="4" name="Slide Number Placeholder 3"/>
          <p:cNvSpPr>
            <a:spLocks noGrp="1"/>
          </p:cNvSpPr>
          <p:nvPr>
            <p:ph type="sldNum" sz="quarter" idx="10"/>
          </p:nvPr>
        </p:nvSpPr>
        <p:spPr/>
        <p:txBody>
          <a:bodyPr/>
          <a:lstStyle/>
          <a:p>
            <a:fld id="{F1E3C1EA-D8F4-4B85-8B01-A01110AD5AFE}" type="slidenum">
              <a:rPr lang="en-US" smtClean="0"/>
              <a:t>21</a:t>
            </a:fld>
            <a:endParaRPr lang="en-US" dirty="0"/>
          </a:p>
        </p:txBody>
      </p:sp>
    </p:spTree>
    <p:extLst>
      <p:ext uri="{BB962C8B-B14F-4D97-AF65-F5344CB8AC3E}">
        <p14:creationId xmlns:p14="http://schemas.microsoft.com/office/powerpoint/2010/main" val="3512374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10"/>
          </p:nvPr>
        </p:nvSpPr>
        <p:spPr/>
        <p:txBody>
          <a:bodyPr/>
          <a:lstStyle/>
          <a:p>
            <a:fld id="{F1E3C1EA-D8F4-4B85-8B01-A01110AD5AFE}" type="slidenum">
              <a:rPr lang="en-US" smtClean="0"/>
              <a:t>3</a:t>
            </a:fld>
            <a:endParaRPr lang="en-US" dirty="0"/>
          </a:p>
        </p:txBody>
      </p:sp>
    </p:spTree>
    <p:extLst>
      <p:ext uri="{BB962C8B-B14F-4D97-AF65-F5344CB8AC3E}">
        <p14:creationId xmlns:p14="http://schemas.microsoft.com/office/powerpoint/2010/main" val="34917090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Tx/>
              <a:buNone/>
              <a:tabLst/>
              <a:defRPr/>
            </a:pPr>
            <a:endParaRPr lang="x-none" dirty="0"/>
          </a:p>
        </p:txBody>
      </p:sp>
      <p:sp>
        <p:nvSpPr>
          <p:cNvPr id="4" name="Slide Number Placeholder 3"/>
          <p:cNvSpPr>
            <a:spLocks noGrp="1"/>
          </p:cNvSpPr>
          <p:nvPr>
            <p:ph type="sldNum" sz="quarter" idx="10"/>
          </p:nvPr>
        </p:nvSpPr>
        <p:spPr/>
        <p:txBody>
          <a:bodyPr/>
          <a:lstStyle/>
          <a:p>
            <a:fld id="{F1E3C1EA-D8F4-4B85-8B01-A01110AD5AFE}" type="slidenum">
              <a:rPr lang="en-US" smtClean="0"/>
              <a:t>22</a:t>
            </a:fld>
            <a:endParaRPr lang="en-US" dirty="0"/>
          </a:p>
        </p:txBody>
      </p:sp>
    </p:spTree>
    <p:extLst>
      <p:ext uri="{BB962C8B-B14F-4D97-AF65-F5344CB8AC3E}">
        <p14:creationId xmlns:p14="http://schemas.microsoft.com/office/powerpoint/2010/main" val="30132611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Tx/>
              <a:buNone/>
              <a:tabLst/>
              <a:defRPr/>
            </a:pPr>
            <a:endParaRPr lang="en-US" b="0" baseline="0" dirty="0" smtClean="0"/>
          </a:p>
        </p:txBody>
      </p:sp>
      <p:sp>
        <p:nvSpPr>
          <p:cNvPr id="4" name="Slide Number Placeholder 3"/>
          <p:cNvSpPr>
            <a:spLocks noGrp="1"/>
          </p:cNvSpPr>
          <p:nvPr>
            <p:ph type="sldNum" sz="quarter" idx="10"/>
          </p:nvPr>
        </p:nvSpPr>
        <p:spPr/>
        <p:txBody>
          <a:bodyPr/>
          <a:lstStyle/>
          <a:p>
            <a:fld id="{F1E3C1EA-D8F4-4B85-8B01-A01110AD5AFE}" type="slidenum">
              <a:rPr lang="en-US" smtClean="0"/>
              <a:t>23</a:t>
            </a:fld>
            <a:endParaRPr lang="en-US" dirty="0"/>
          </a:p>
        </p:txBody>
      </p:sp>
    </p:spTree>
    <p:extLst>
      <p:ext uri="{BB962C8B-B14F-4D97-AF65-F5344CB8AC3E}">
        <p14:creationId xmlns:p14="http://schemas.microsoft.com/office/powerpoint/2010/main" val="24646910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Tx/>
              <a:buNone/>
              <a:tabLst/>
              <a:defRPr/>
            </a:pPr>
            <a:endParaRPr lang="x-none" dirty="0"/>
          </a:p>
        </p:txBody>
      </p:sp>
      <p:sp>
        <p:nvSpPr>
          <p:cNvPr id="4" name="Slide Number Placeholder 3"/>
          <p:cNvSpPr>
            <a:spLocks noGrp="1"/>
          </p:cNvSpPr>
          <p:nvPr>
            <p:ph type="sldNum" sz="quarter" idx="10"/>
          </p:nvPr>
        </p:nvSpPr>
        <p:spPr/>
        <p:txBody>
          <a:bodyPr/>
          <a:lstStyle/>
          <a:p>
            <a:fld id="{F1E3C1EA-D8F4-4B85-8B01-A01110AD5AFE}" type="slidenum">
              <a:rPr lang="en-US" smtClean="0"/>
              <a:t>24</a:t>
            </a:fld>
            <a:endParaRPr lang="en-US" dirty="0"/>
          </a:p>
        </p:txBody>
      </p:sp>
    </p:spTree>
    <p:extLst>
      <p:ext uri="{BB962C8B-B14F-4D97-AF65-F5344CB8AC3E}">
        <p14:creationId xmlns:p14="http://schemas.microsoft.com/office/powerpoint/2010/main" val="35123741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Tx/>
              <a:buNone/>
              <a:tabLst/>
              <a:defRPr/>
            </a:pPr>
            <a:endParaRPr lang="en-US" sz="1707" b="0" i="0" u="none" strike="noStrike"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1E3C1EA-D8F4-4B85-8B01-A01110AD5AFE}" type="slidenum">
              <a:rPr lang="en-US" smtClean="0"/>
              <a:t>25</a:t>
            </a:fld>
            <a:endParaRPr lang="en-US" dirty="0"/>
          </a:p>
        </p:txBody>
      </p:sp>
    </p:spTree>
    <p:extLst>
      <p:ext uri="{BB962C8B-B14F-4D97-AF65-F5344CB8AC3E}">
        <p14:creationId xmlns:p14="http://schemas.microsoft.com/office/powerpoint/2010/main" val="35981960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Tx/>
              <a:buNone/>
              <a:tabLst/>
              <a:defRPr/>
            </a:pPr>
            <a:endParaRPr lang="en-US" sz="1707" b="0" i="0" u="none" strike="noStrike"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1E3C1EA-D8F4-4B85-8B01-A01110AD5AFE}" type="slidenum">
              <a:rPr lang="en-US" smtClean="0"/>
              <a:t>26</a:t>
            </a:fld>
            <a:endParaRPr lang="en-US" dirty="0"/>
          </a:p>
        </p:txBody>
      </p:sp>
    </p:spTree>
    <p:extLst>
      <p:ext uri="{BB962C8B-B14F-4D97-AF65-F5344CB8AC3E}">
        <p14:creationId xmlns:p14="http://schemas.microsoft.com/office/powerpoint/2010/main" val="35981960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Tx/>
              <a:buNone/>
              <a:tabLst/>
              <a:defRPr/>
            </a:pPr>
            <a:endParaRPr lang="en-US" b="0" baseline="0" dirty="0" smtClean="0"/>
          </a:p>
        </p:txBody>
      </p:sp>
      <p:sp>
        <p:nvSpPr>
          <p:cNvPr id="4" name="Slide Number Placeholder 3"/>
          <p:cNvSpPr>
            <a:spLocks noGrp="1"/>
          </p:cNvSpPr>
          <p:nvPr>
            <p:ph type="sldNum" sz="quarter" idx="10"/>
          </p:nvPr>
        </p:nvSpPr>
        <p:spPr/>
        <p:txBody>
          <a:bodyPr/>
          <a:lstStyle/>
          <a:p>
            <a:fld id="{F1E3C1EA-D8F4-4B85-8B01-A01110AD5AFE}" type="slidenum">
              <a:rPr lang="en-US" smtClean="0"/>
              <a:t>27</a:t>
            </a:fld>
            <a:endParaRPr lang="en-US" dirty="0"/>
          </a:p>
        </p:txBody>
      </p:sp>
    </p:spTree>
    <p:extLst>
      <p:ext uri="{BB962C8B-B14F-4D97-AF65-F5344CB8AC3E}">
        <p14:creationId xmlns:p14="http://schemas.microsoft.com/office/powerpoint/2010/main" val="24646910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Tx/>
              <a:buNone/>
              <a:tabLst/>
              <a:defRPr/>
            </a:pPr>
            <a:endParaRPr lang="en-US" sz="1707" b="0" i="0" u="none" strike="noStrike"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1E3C1EA-D8F4-4B85-8B01-A01110AD5AFE}" type="slidenum">
              <a:rPr lang="en-US" smtClean="0"/>
              <a:t>28</a:t>
            </a:fld>
            <a:endParaRPr lang="en-US" dirty="0"/>
          </a:p>
        </p:txBody>
      </p:sp>
    </p:spTree>
    <p:extLst>
      <p:ext uri="{BB962C8B-B14F-4D97-AF65-F5344CB8AC3E}">
        <p14:creationId xmlns:p14="http://schemas.microsoft.com/office/powerpoint/2010/main" val="35981960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Tx/>
              <a:buNone/>
              <a:tabLst/>
              <a:defRPr/>
            </a:pPr>
            <a:endParaRPr lang="en-US" b="0" baseline="0" dirty="0" smtClean="0"/>
          </a:p>
        </p:txBody>
      </p:sp>
      <p:sp>
        <p:nvSpPr>
          <p:cNvPr id="4" name="Slide Number Placeholder 3"/>
          <p:cNvSpPr>
            <a:spLocks noGrp="1"/>
          </p:cNvSpPr>
          <p:nvPr>
            <p:ph type="sldNum" sz="quarter" idx="10"/>
          </p:nvPr>
        </p:nvSpPr>
        <p:spPr/>
        <p:txBody>
          <a:bodyPr/>
          <a:lstStyle/>
          <a:p>
            <a:fld id="{F1E3C1EA-D8F4-4B85-8B01-A01110AD5AFE}" type="slidenum">
              <a:rPr lang="en-US" smtClean="0"/>
              <a:t>29</a:t>
            </a:fld>
            <a:endParaRPr lang="en-US" dirty="0"/>
          </a:p>
        </p:txBody>
      </p:sp>
    </p:spTree>
    <p:extLst>
      <p:ext uri="{BB962C8B-B14F-4D97-AF65-F5344CB8AC3E}">
        <p14:creationId xmlns:p14="http://schemas.microsoft.com/office/powerpoint/2010/main" val="24646910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Tx/>
              <a:buNone/>
              <a:tabLst/>
              <a:defRPr/>
            </a:pPr>
            <a:endParaRPr lang="x-none" dirty="0"/>
          </a:p>
        </p:txBody>
      </p:sp>
      <p:sp>
        <p:nvSpPr>
          <p:cNvPr id="4" name="Slide Number Placeholder 3"/>
          <p:cNvSpPr>
            <a:spLocks noGrp="1"/>
          </p:cNvSpPr>
          <p:nvPr>
            <p:ph type="sldNum" sz="quarter" idx="10"/>
          </p:nvPr>
        </p:nvSpPr>
        <p:spPr/>
        <p:txBody>
          <a:bodyPr/>
          <a:lstStyle/>
          <a:p>
            <a:fld id="{F1E3C1EA-D8F4-4B85-8B01-A01110AD5AFE}" type="slidenum">
              <a:rPr lang="en-US" smtClean="0"/>
              <a:t>30</a:t>
            </a:fld>
            <a:endParaRPr lang="en-US" dirty="0"/>
          </a:p>
        </p:txBody>
      </p:sp>
    </p:spTree>
    <p:extLst>
      <p:ext uri="{BB962C8B-B14F-4D97-AF65-F5344CB8AC3E}">
        <p14:creationId xmlns:p14="http://schemas.microsoft.com/office/powerpoint/2010/main" val="35123741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Tx/>
              <a:buNone/>
              <a:tabLst/>
              <a:defRPr/>
            </a:pPr>
            <a:endParaRPr lang="en-US" sz="1707" b="0" i="0" u="none" strike="noStrike"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1E3C1EA-D8F4-4B85-8B01-A01110AD5AFE}" type="slidenum">
              <a:rPr lang="en-US" smtClean="0"/>
              <a:t>31</a:t>
            </a:fld>
            <a:endParaRPr lang="en-US" dirty="0"/>
          </a:p>
        </p:txBody>
      </p:sp>
    </p:spTree>
    <p:extLst>
      <p:ext uri="{BB962C8B-B14F-4D97-AF65-F5344CB8AC3E}">
        <p14:creationId xmlns:p14="http://schemas.microsoft.com/office/powerpoint/2010/main" val="3598196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10"/>
          </p:nvPr>
        </p:nvSpPr>
        <p:spPr/>
        <p:txBody>
          <a:bodyPr/>
          <a:lstStyle/>
          <a:p>
            <a:fld id="{F1E3C1EA-D8F4-4B85-8B01-A01110AD5AFE}" type="slidenum">
              <a:rPr lang="en-US" smtClean="0"/>
              <a:t>4</a:t>
            </a:fld>
            <a:endParaRPr lang="en-US" dirty="0"/>
          </a:p>
        </p:txBody>
      </p:sp>
    </p:spTree>
    <p:extLst>
      <p:ext uri="{BB962C8B-B14F-4D97-AF65-F5344CB8AC3E}">
        <p14:creationId xmlns:p14="http://schemas.microsoft.com/office/powerpoint/2010/main" val="34917090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Tx/>
              <a:buNone/>
              <a:tabLst/>
              <a:defRPr/>
            </a:pPr>
            <a:endParaRPr lang="en-US" sz="1707" b="0" i="0" u="none" strike="noStrike"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1E3C1EA-D8F4-4B85-8B01-A01110AD5AFE}" type="slidenum">
              <a:rPr lang="en-US" smtClean="0"/>
              <a:t>32</a:t>
            </a:fld>
            <a:endParaRPr lang="en-US" dirty="0"/>
          </a:p>
        </p:txBody>
      </p:sp>
    </p:spTree>
    <p:extLst>
      <p:ext uri="{BB962C8B-B14F-4D97-AF65-F5344CB8AC3E}">
        <p14:creationId xmlns:p14="http://schemas.microsoft.com/office/powerpoint/2010/main" val="35981960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Tx/>
              <a:buNone/>
              <a:tabLst/>
              <a:defRPr/>
            </a:pPr>
            <a:endParaRPr lang="en-US" b="0" baseline="0" dirty="0" smtClean="0"/>
          </a:p>
        </p:txBody>
      </p:sp>
      <p:sp>
        <p:nvSpPr>
          <p:cNvPr id="4" name="Slide Number Placeholder 3"/>
          <p:cNvSpPr>
            <a:spLocks noGrp="1"/>
          </p:cNvSpPr>
          <p:nvPr>
            <p:ph type="sldNum" sz="quarter" idx="10"/>
          </p:nvPr>
        </p:nvSpPr>
        <p:spPr/>
        <p:txBody>
          <a:bodyPr/>
          <a:lstStyle/>
          <a:p>
            <a:fld id="{F1E3C1EA-D8F4-4B85-8B01-A01110AD5AFE}" type="slidenum">
              <a:rPr lang="en-US" smtClean="0"/>
              <a:t>33</a:t>
            </a:fld>
            <a:endParaRPr lang="en-US" dirty="0"/>
          </a:p>
        </p:txBody>
      </p:sp>
    </p:spTree>
    <p:extLst>
      <p:ext uri="{BB962C8B-B14F-4D97-AF65-F5344CB8AC3E}">
        <p14:creationId xmlns:p14="http://schemas.microsoft.com/office/powerpoint/2010/main" val="24646910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Tx/>
              <a:buNone/>
              <a:tabLst/>
              <a:defRPr/>
            </a:pPr>
            <a:r>
              <a:rPr lang="en-US" b="1" dirty="0" smtClean="0"/>
              <a:t>00:73</a:t>
            </a:r>
            <a:r>
              <a:rPr lang="en-US" b="1" baseline="0" dirty="0" smtClean="0"/>
              <a:t> – 00:74 [1 min] – Caleb </a:t>
            </a:r>
          </a:p>
          <a:p>
            <a:pPr marL="0" marR="0" indent="0" algn="l" defTabSz="1300460" rtl="0" eaLnBrk="1" fontAlgn="auto" latinLnBrk="0" hangingPunct="1">
              <a:lnSpc>
                <a:spcPct val="100000"/>
              </a:lnSpc>
              <a:spcBef>
                <a:spcPts val="0"/>
              </a:spcBef>
              <a:spcAft>
                <a:spcPts val="0"/>
              </a:spcAft>
              <a:buClrTx/>
              <a:buSzTx/>
              <a:buFontTx/>
              <a:buNone/>
              <a:tabLst/>
              <a:defRPr/>
            </a:pPr>
            <a:endParaRPr lang="en-US" b="1" baseline="0" dirty="0" smtClean="0"/>
          </a:p>
          <a:p>
            <a:pPr marL="285750" indent="-285750">
              <a:buFont typeface="Arial" panose="020B0604020202020204" pitchFamily="34" charset="0"/>
              <a:buChar char="•"/>
            </a:pPr>
            <a:r>
              <a:rPr lang="en-US" sz="1800" dirty="0" smtClean="0">
                <a:solidFill>
                  <a:schemeClr val="bg2">
                    <a:lumMod val="25000"/>
                  </a:schemeClr>
                </a:solidFill>
                <a:latin typeface="Gotham Medium"/>
                <a:cs typeface="Gotham Medium"/>
              </a:rPr>
              <a:t>Knowing what you know now, how does this change your perspective of the role a digital department plays at a progressive organization?</a:t>
            </a:r>
          </a:p>
          <a:p>
            <a:endParaRPr lang="x-none" dirty="0"/>
          </a:p>
        </p:txBody>
      </p:sp>
      <p:sp>
        <p:nvSpPr>
          <p:cNvPr id="4" name="Slide Number Placeholder 3"/>
          <p:cNvSpPr>
            <a:spLocks noGrp="1"/>
          </p:cNvSpPr>
          <p:nvPr>
            <p:ph type="sldNum" sz="quarter" idx="10"/>
          </p:nvPr>
        </p:nvSpPr>
        <p:spPr/>
        <p:txBody>
          <a:bodyPr/>
          <a:lstStyle/>
          <a:p>
            <a:fld id="{F1E3C1EA-D8F4-4B85-8B01-A01110AD5AFE}" type="slidenum">
              <a:rPr lang="en-US" smtClean="0"/>
              <a:t>37</a:t>
            </a:fld>
            <a:endParaRPr lang="en-US" dirty="0"/>
          </a:p>
        </p:txBody>
      </p:sp>
    </p:spTree>
    <p:extLst>
      <p:ext uri="{BB962C8B-B14F-4D97-AF65-F5344CB8AC3E}">
        <p14:creationId xmlns:p14="http://schemas.microsoft.com/office/powerpoint/2010/main" val="13829619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10"/>
          </p:nvPr>
        </p:nvSpPr>
        <p:spPr/>
        <p:txBody>
          <a:bodyPr/>
          <a:lstStyle/>
          <a:p>
            <a:fld id="{F1E3C1EA-D8F4-4B85-8B01-A01110AD5AFE}" type="slidenum">
              <a:rPr lang="en-US" smtClean="0"/>
              <a:t>41</a:t>
            </a:fld>
            <a:endParaRPr lang="en-US" dirty="0"/>
          </a:p>
        </p:txBody>
      </p:sp>
    </p:spTree>
    <p:extLst>
      <p:ext uri="{BB962C8B-B14F-4D97-AF65-F5344CB8AC3E}">
        <p14:creationId xmlns:p14="http://schemas.microsoft.com/office/powerpoint/2010/main" val="12032901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00:00 – 00:00</a:t>
            </a:r>
            <a:r>
              <a:rPr lang="en-US" b="1" baseline="0" dirty="0" smtClean="0"/>
              <a:t> [General Closing Slide] </a:t>
            </a:r>
            <a:endParaRPr lang="en-US" b="1" dirty="0"/>
          </a:p>
        </p:txBody>
      </p:sp>
      <p:sp>
        <p:nvSpPr>
          <p:cNvPr id="4" name="Slide Number Placeholder 3"/>
          <p:cNvSpPr>
            <a:spLocks noGrp="1"/>
          </p:cNvSpPr>
          <p:nvPr>
            <p:ph type="sldNum" sz="quarter" idx="10"/>
          </p:nvPr>
        </p:nvSpPr>
        <p:spPr/>
        <p:txBody>
          <a:bodyPr/>
          <a:lstStyle/>
          <a:p>
            <a:fld id="{F1E3C1EA-D8F4-4B85-8B01-A01110AD5AFE}" type="slidenum">
              <a:rPr lang="en-US" smtClean="0"/>
              <a:t>42</a:t>
            </a:fld>
            <a:endParaRPr lang="en-US"/>
          </a:p>
        </p:txBody>
      </p:sp>
    </p:spTree>
    <p:extLst>
      <p:ext uri="{BB962C8B-B14F-4D97-AF65-F5344CB8AC3E}">
        <p14:creationId xmlns:p14="http://schemas.microsoft.com/office/powerpoint/2010/main" val="1881713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130046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x-none" dirty="0"/>
          </a:p>
        </p:txBody>
      </p:sp>
      <p:sp>
        <p:nvSpPr>
          <p:cNvPr id="4" name="Slide Number Placeholder 3"/>
          <p:cNvSpPr>
            <a:spLocks noGrp="1"/>
          </p:cNvSpPr>
          <p:nvPr>
            <p:ph type="sldNum" sz="quarter" idx="10"/>
          </p:nvPr>
        </p:nvSpPr>
        <p:spPr/>
        <p:txBody>
          <a:bodyPr/>
          <a:lstStyle/>
          <a:p>
            <a:fld id="{F1E3C1EA-D8F4-4B85-8B01-A01110AD5AFE}" type="slidenum">
              <a:rPr lang="en-US" smtClean="0"/>
              <a:t>5</a:t>
            </a:fld>
            <a:endParaRPr lang="en-US" dirty="0"/>
          </a:p>
        </p:txBody>
      </p:sp>
    </p:spTree>
    <p:extLst>
      <p:ext uri="{BB962C8B-B14F-4D97-AF65-F5344CB8AC3E}">
        <p14:creationId xmlns:p14="http://schemas.microsoft.com/office/powerpoint/2010/main" val="1128642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130046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x-none" dirty="0"/>
          </a:p>
        </p:txBody>
      </p:sp>
      <p:sp>
        <p:nvSpPr>
          <p:cNvPr id="4" name="Slide Number Placeholder 3"/>
          <p:cNvSpPr>
            <a:spLocks noGrp="1"/>
          </p:cNvSpPr>
          <p:nvPr>
            <p:ph type="sldNum" sz="quarter" idx="10"/>
          </p:nvPr>
        </p:nvSpPr>
        <p:spPr/>
        <p:txBody>
          <a:bodyPr/>
          <a:lstStyle/>
          <a:p>
            <a:fld id="{F1E3C1EA-D8F4-4B85-8B01-A01110AD5AFE}" type="slidenum">
              <a:rPr lang="en-US" smtClean="0"/>
              <a:t>6</a:t>
            </a:fld>
            <a:endParaRPr lang="en-US" dirty="0"/>
          </a:p>
        </p:txBody>
      </p:sp>
    </p:spTree>
    <p:extLst>
      <p:ext uri="{BB962C8B-B14F-4D97-AF65-F5344CB8AC3E}">
        <p14:creationId xmlns:p14="http://schemas.microsoft.com/office/powerpoint/2010/main" val="949487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130046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x-none" dirty="0"/>
          </a:p>
        </p:txBody>
      </p:sp>
      <p:sp>
        <p:nvSpPr>
          <p:cNvPr id="4" name="Slide Number Placeholder 3"/>
          <p:cNvSpPr>
            <a:spLocks noGrp="1"/>
          </p:cNvSpPr>
          <p:nvPr>
            <p:ph type="sldNum" sz="quarter" idx="10"/>
          </p:nvPr>
        </p:nvSpPr>
        <p:spPr/>
        <p:txBody>
          <a:bodyPr/>
          <a:lstStyle/>
          <a:p>
            <a:fld id="{F1E3C1EA-D8F4-4B85-8B01-A01110AD5AFE}" type="slidenum">
              <a:rPr lang="en-US" smtClean="0"/>
              <a:t>7</a:t>
            </a:fld>
            <a:endParaRPr lang="en-US" dirty="0"/>
          </a:p>
        </p:txBody>
      </p:sp>
    </p:spTree>
    <p:extLst>
      <p:ext uri="{BB962C8B-B14F-4D97-AF65-F5344CB8AC3E}">
        <p14:creationId xmlns:p14="http://schemas.microsoft.com/office/powerpoint/2010/main" val="949487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Tx/>
              <a:buNone/>
              <a:tabLst/>
              <a:defRPr/>
            </a:pPr>
            <a:endParaRPr lang="en-US" b="0" baseline="0" dirty="0" smtClean="0"/>
          </a:p>
        </p:txBody>
      </p:sp>
      <p:sp>
        <p:nvSpPr>
          <p:cNvPr id="4" name="Slide Number Placeholder 3"/>
          <p:cNvSpPr>
            <a:spLocks noGrp="1"/>
          </p:cNvSpPr>
          <p:nvPr>
            <p:ph type="sldNum" sz="quarter" idx="10"/>
          </p:nvPr>
        </p:nvSpPr>
        <p:spPr/>
        <p:txBody>
          <a:bodyPr/>
          <a:lstStyle/>
          <a:p>
            <a:fld id="{F1E3C1EA-D8F4-4B85-8B01-A01110AD5AFE}" type="slidenum">
              <a:rPr lang="en-US" smtClean="0"/>
              <a:t>8</a:t>
            </a:fld>
            <a:endParaRPr lang="en-US" dirty="0"/>
          </a:p>
        </p:txBody>
      </p:sp>
    </p:spTree>
    <p:extLst>
      <p:ext uri="{BB962C8B-B14F-4D97-AF65-F5344CB8AC3E}">
        <p14:creationId xmlns:p14="http://schemas.microsoft.com/office/powerpoint/2010/main" val="1245670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Tx/>
              <a:buNone/>
              <a:tabLst/>
              <a:defRPr/>
            </a:pPr>
            <a:endParaRPr lang="en-US" b="0" baseline="0" dirty="0" smtClean="0"/>
          </a:p>
        </p:txBody>
      </p:sp>
      <p:sp>
        <p:nvSpPr>
          <p:cNvPr id="4" name="Slide Number Placeholder 3"/>
          <p:cNvSpPr>
            <a:spLocks noGrp="1"/>
          </p:cNvSpPr>
          <p:nvPr>
            <p:ph type="sldNum" sz="quarter" idx="10"/>
          </p:nvPr>
        </p:nvSpPr>
        <p:spPr/>
        <p:txBody>
          <a:bodyPr/>
          <a:lstStyle/>
          <a:p>
            <a:fld id="{F1E3C1EA-D8F4-4B85-8B01-A01110AD5AFE}" type="slidenum">
              <a:rPr lang="en-US" smtClean="0"/>
              <a:t>9</a:t>
            </a:fld>
            <a:endParaRPr lang="en-US" dirty="0"/>
          </a:p>
        </p:txBody>
      </p:sp>
    </p:spTree>
    <p:extLst>
      <p:ext uri="{BB962C8B-B14F-4D97-AF65-F5344CB8AC3E}">
        <p14:creationId xmlns:p14="http://schemas.microsoft.com/office/powerpoint/2010/main" val="2464691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Tx/>
              <a:buNone/>
              <a:tabLst/>
              <a:defRPr/>
            </a:pPr>
            <a:endParaRPr lang="en-US" b="0" baseline="0" dirty="0" smtClean="0"/>
          </a:p>
        </p:txBody>
      </p:sp>
      <p:sp>
        <p:nvSpPr>
          <p:cNvPr id="4" name="Slide Number Placeholder 3"/>
          <p:cNvSpPr>
            <a:spLocks noGrp="1"/>
          </p:cNvSpPr>
          <p:nvPr>
            <p:ph type="sldNum" sz="quarter" idx="10"/>
          </p:nvPr>
        </p:nvSpPr>
        <p:spPr/>
        <p:txBody>
          <a:bodyPr/>
          <a:lstStyle/>
          <a:p>
            <a:fld id="{F1E3C1EA-D8F4-4B85-8B01-A01110AD5AFE}" type="slidenum">
              <a:rPr lang="en-US" smtClean="0"/>
              <a:t>10</a:t>
            </a:fld>
            <a:endParaRPr lang="en-US"/>
          </a:p>
        </p:txBody>
      </p:sp>
    </p:spTree>
    <p:extLst>
      <p:ext uri="{BB962C8B-B14F-4D97-AF65-F5344CB8AC3E}">
        <p14:creationId xmlns:p14="http://schemas.microsoft.com/office/powerpoint/2010/main" val="407543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9490438"/>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94080" y="519291"/>
            <a:ext cx="11216640" cy="1885245"/>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94080" y="2596444"/>
            <a:ext cx="11216640" cy="618857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4080" y="9040144"/>
            <a:ext cx="2926080" cy="519289"/>
          </a:xfrm>
          <a:prstGeom prst="rect">
            <a:avLst/>
          </a:prstGeom>
        </p:spPr>
        <p:txBody>
          <a:bodyPr/>
          <a:lstStyle/>
          <a:p>
            <a:fld id="{9281E488-CD91-40B9-87F8-EA698337F79C}" type="datetimeFigureOut">
              <a:rPr lang="en-US" smtClean="0"/>
              <a:t>10/5/16</a:t>
            </a:fld>
            <a:endParaRPr lang="en-US" dirty="0"/>
          </a:p>
        </p:txBody>
      </p:sp>
      <p:sp>
        <p:nvSpPr>
          <p:cNvPr id="5" name="Footer Placeholder 4"/>
          <p:cNvSpPr>
            <a:spLocks noGrp="1"/>
          </p:cNvSpPr>
          <p:nvPr>
            <p:ph type="ftr" sz="quarter" idx="11"/>
          </p:nvPr>
        </p:nvSpPr>
        <p:spPr>
          <a:xfrm>
            <a:off x="4307840" y="9040144"/>
            <a:ext cx="4389120" cy="519289"/>
          </a:xfrm>
          <a:prstGeom prst="rect">
            <a:avLst/>
          </a:prstGeom>
        </p:spPr>
        <p:txBody>
          <a:bodyPr/>
          <a:lstStyle/>
          <a:p>
            <a:endParaRPr lang="en-US" dirty="0"/>
          </a:p>
        </p:txBody>
      </p:sp>
      <p:sp>
        <p:nvSpPr>
          <p:cNvPr id="6" name="Slide Number Placeholder 5"/>
          <p:cNvSpPr>
            <a:spLocks noGrp="1"/>
          </p:cNvSpPr>
          <p:nvPr>
            <p:ph type="sldNum" sz="quarter" idx="12"/>
          </p:nvPr>
        </p:nvSpPr>
        <p:spPr>
          <a:xfrm>
            <a:off x="9184640" y="9040144"/>
            <a:ext cx="2926080" cy="519289"/>
          </a:xfrm>
          <a:prstGeom prst="rect">
            <a:avLst/>
          </a:prstGeom>
        </p:spPr>
        <p:txBody>
          <a:bodyPr/>
          <a:lstStyle/>
          <a:p>
            <a:fld id="{996B68ED-6C50-460A-B1B3-134F142BBA6E}" type="slidenum">
              <a:rPr lang="en-US" smtClean="0"/>
              <a:t>‹#›</a:t>
            </a:fld>
            <a:endParaRPr lang="en-US" dirty="0"/>
          </a:p>
        </p:txBody>
      </p:sp>
    </p:spTree>
    <p:extLst>
      <p:ext uri="{BB962C8B-B14F-4D97-AF65-F5344CB8AC3E}">
        <p14:creationId xmlns:p14="http://schemas.microsoft.com/office/powerpoint/2010/main" val="896887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6561" y="519289"/>
            <a:ext cx="2804160" cy="8265725"/>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94081" y="519289"/>
            <a:ext cx="8249920" cy="826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4080" y="9040144"/>
            <a:ext cx="2926080" cy="519289"/>
          </a:xfrm>
          <a:prstGeom prst="rect">
            <a:avLst/>
          </a:prstGeom>
        </p:spPr>
        <p:txBody>
          <a:bodyPr/>
          <a:lstStyle/>
          <a:p>
            <a:fld id="{9281E488-CD91-40B9-87F8-EA698337F79C}" type="datetimeFigureOut">
              <a:rPr lang="en-US" smtClean="0"/>
              <a:t>10/5/16</a:t>
            </a:fld>
            <a:endParaRPr lang="en-US" dirty="0"/>
          </a:p>
        </p:txBody>
      </p:sp>
      <p:sp>
        <p:nvSpPr>
          <p:cNvPr id="5" name="Footer Placeholder 4"/>
          <p:cNvSpPr>
            <a:spLocks noGrp="1"/>
          </p:cNvSpPr>
          <p:nvPr>
            <p:ph type="ftr" sz="quarter" idx="11"/>
          </p:nvPr>
        </p:nvSpPr>
        <p:spPr>
          <a:xfrm>
            <a:off x="4307840" y="9040144"/>
            <a:ext cx="4389120" cy="519289"/>
          </a:xfrm>
          <a:prstGeom prst="rect">
            <a:avLst/>
          </a:prstGeom>
        </p:spPr>
        <p:txBody>
          <a:bodyPr/>
          <a:lstStyle/>
          <a:p>
            <a:endParaRPr lang="en-US" dirty="0"/>
          </a:p>
        </p:txBody>
      </p:sp>
      <p:sp>
        <p:nvSpPr>
          <p:cNvPr id="6" name="Slide Number Placeholder 5"/>
          <p:cNvSpPr>
            <a:spLocks noGrp="1"/>
          </p:cNvSpPr>
          <p:nvPr>
            <p:ph type="sldNum" sz="quarter" idx="12"/>
          </p:nvPr>
        </p:nvSpPr>
        <p:spPr>
          <a:xfrm>
            <a:off x="9184640" y="9040144"/>
            <a:ext cx="2926080" cy="519289"/>
          </a:xfrm>
          <a:prstGeom prst="rect">
            <a:avLst/>
          </a:prstGeom>
        </p:spPr>
        <p:txBody>
          <a:bodyPr/>
          <a:lstStyle/>
          <a:p>
            <a:fld id="{996B68ED-6C50-460A-B1B3-134F142BBA6E}" type="slidenum">
              <a:rPr lang="en-US" smtClean="0"/>
              <a:t>‹#›</a:t>
            </a:fld>
            <a:endParaRPr lang="en-US" dirty="0"/>
          </a:p>
        </p:txBody>
      </p:sp>
    </p:spTree>
    <p:extLst>
      <p:ext uri="{BB962C8B-B14F-4D97-AF65-F5344CB8AC3E}">
        <p14:creationId xmlns:p14="http://schemas.microsoft.com/office/powerpoint/2010/main" val="67047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7053047"/>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5921202"/>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94080" y="519291"/>
            <a:ext cx="11216640" cy="1885245"/>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94080" y="2596444"/>
            <a:ext cx="5527040" cy="618857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83680" y="2596444"/>
            <a:ext cx="5527040" cy="618857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07015982"/>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774" y="519291"/>
            <a:ext cx="11216640" cy="1885245"/>
          </a:xfrm>
          <a:prstGeom prst="rect">
            <a:avLst/>
          </a:prstGeo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95775" y="2390987"/>
            <a:ext cx="5501639" cy="1171786"/>
          </a:xfrm>
          <a:prstGeom prst="rect">
            <a:avLst/>
          </a:prstGeom>
        </p:spPr>
        <p:txBody>
          <a:bodyPr anchor="b"/>
          <a:lstStyle>
            <a:lvl1pPr marL="0" indent="0">
              <a:buNone/>
              <a:defRPr sz="3413" b="1"/>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smtClean="0"/>
              <a:t>Click to edit Master text styles</a:t>
            </a:r>
          </a:p>
        </p:txBody>
      </p:sp>
      <p:sp>
        <p:nvSpPr>
          <p:cNvPr id="4" name="Content Placeholder 3"/>
          <p:cNvSpPr>
            <a:spLocks noGrp="1"/>
          </p:cNvSpPr>
          <p:nvPr>
            <p:ph sz="half" idx="2"/>
          </p:nvPr>
        </p:nvSpPr>
        <p:spPr>
          <a:xfrm>
            <a:off x="895775" y="3562773"/>
            <a:ext cx="5501639" cy="524030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83681" y="2390987"/>
            <a:ext cx="5528734" cy="1171786"/>
          </a:xfrm>
          <a:prstGeom prst="rect">
            <a:avLst/>
          </a:prstGeom>
        </p:spPr>
        <p:txBody>
          <a:bodyPr anchor="b"/>
          <a:lstStyle>
            <a:lvl1pPr marL="0" indent="0">
              <a:buNone/>
              <a:defRPr sz="3413" b="1"/>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smtClean="0"/>
              <a:t>Click to edit Master text styles</a:t>
            </a:r>
          </a:p>
        </p:txBody>
      </p:sp>
      <p:sp>
        <p:nvSpPr>
          <p:cNvPr id="6" name="Content Placeholder 5"/>
          <p:cNvSpPr>
            <a:spLocks noGrp="1"/>
          </p:cNvSpPr>
          <p:nvPr>
            <p:ph sz="quarter" idx="4"/>
          </p:nvPr>
        </p:nvSpPr>
        <p:spPr>
          <a:xfrm>
            <a:off x="6583681" y="3562773"/>
            <a:ext cx="5528734" cy="524030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10579070"/>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94080" y="519291"/>
            <a:ext cx="11216640" cy="1885245"/>
          </a:xfrm>
          <a:prstGeom prst="rect">
            <a:avLst/>
          </a:prstGeom>
        </p:spPr>
        <p:txBody>
          <a:bodyPr/>
          <a:lstStyle/>
          <a:p>
            <a:r>
              <a:rPr lang="en-US" smtClean="0"/>
              <a:t>Click to edit Master title style</a:t>
            </a:r>
            <a:endParaRPr lang="en-US" dirty="0"/>
          </a:p>
        </p:txBody>
      </p:sp>
    </p:spTree>
    <p:extLst>
      <p:ext uri="{BB962C8B-B14F-4D97-AF65-F5344CB8AC3E}">
        <p14:creationId xmlns:p14="http://schemas.microsoft.com/office/powerpoint/2010/main" val="3878142688"/>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8341909"/>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774" y="650240"/>
            <a:ext cx="4194386" cy="2275840"/>
          </a:xfrm>
          <a:prstGeom prst="rect">
            <a:avLst/>
          </a:prstGeom>
        </p:spPr>
        <p:txBody>
          <a:bodyPr anchor="b"/>
          <a:lstStyle>
            <a:lvl1pPr>
              <a:defRPr sz="4551"/>
            </a:lvl1pPr>
          </a:lstStyle>
          <a:p>
            <a:r>
              <a:rPr lang="en-US" smtClean="0"/>
              <a:t>Click to edit Master title style</a:t>
            </a:r>
            <a:endParaRPr lang="en-US" dirty="0"/>
          </a:p>
        </p:txBody>
      </p:sp>
      <p:sp>
        <p:nvSpPr>
          <p:cNvPr id="3" name="Content Placeholder 2"/>
          <p:cNvSpPr>
            <a:spLocks noGrp="1"/>
          </p:cNvSpPr>
          <p:nvPr>
            <p:ph idx="1"/>
          </p:nvPr>
        </p:nvSpPr>
        <p:spPr>
          <a:xfrm>
            <a:off x="5528734" y="1404340"/>
            <a:ext cx="6583680" cy="6931378"/>
          </a:xfrm>
          <a:prstGeom prst="rect">
            <a:avLst/>
          </a:prstGeom>
        </p:spPr>
        <p:txBody>
          <a:bodyPr/>
          <a:lstStyle>
            <a:lvl1pPr>
              <a:defRPr sz="4551"/>
            </a:lvl1pPr>
            <a:lvl2pPr>
              <a:defRPr sz="3982"/>
            </a:lvl2pPr>
            <a:lvl3pPr>
              <a:defRPr sz="3413"/>
            </a:lvl3pPr>
            <a:lvl4pPr>
              <a:defRPr sz="2844"/>
            </a:lvl4pPr>
            <a:lvl5pPr>
              <a:defRPr sz="2844"/>
            </a:lvl5pPr>
            <a:lvl6pPr>
              <a:defRPr sz="2844"/>
            </a:lvl6pPr>
            <a:lvl7pPr>
              <a:defRPr sz="2844"/>
            </a:lvl7pPr>
            <a:lvl8pPr>
              <a:defRPr sz="2844"/>
            </a:lvl8pPr>
            <a:lvl9pPr>
              <a:defRPr sz="284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95774" y="2926080"/>
            <a:ext cx="4194386" cy="5420925"/>
          </a:xfrm>
          <a:prstGeom prst="rect">
            <a:avLst/>
          </a:prstGeom>
        </p:spPr>
        <p:txBody>
          <a:bodyPr/>
          <a:lstStyle>
            <a:lvl1pPr marL="0" indent="0">
              <a:buNone/>
              <a:defRPr sz="2276"/>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en-US" smtClean="0"/>
              <a:t>Click to edit Master text styles</a:t>
            </a:r>
          </a:p>
        </p:txBody>
      </p:sp>
      <p:sp>
        <p:nvSpPr>
          <p:cNvPr id="5" name="Date Placeholder 4"/>
          <p:cNvSpPr>
            <a:spLocks noGrp="1"/>
          </p:cNvSpPr>
          <p:nvPr>
            <p:ph type="dt" sz="half" idx="10"/>
          </p:nvPr>
        </p:nvSpPr>
        <p:spPr>
          <a:xfrm>
            <a:off x="894080" y="9040144"/>
            <a:ext cx="2926080" cy="519289"/>
          </a:xfrm>
          <a:prstGeom prst="rect">
            <a:avLst/>
          </a:prstGeom>
        </p:spPr>
        <p:txBody>
          <a:bodyPr/>
          <a:lstStyle/>
          <a:p>
            <a:fld id="{9281E488-CD91-40B9-87F8-EA698337F79C}" type="datetimeFigureOut">
              <a:rPr lang="en-US" smtClean="0"/>
              <a:t>10/5/16</a:t>
            </a:fld>
            <a:endParaRPr lang="en-US" dirty="0"/>
          </a:p>
        </p:txBody>
      </p:sp>
      <p:sp>
        <p:nvSpPr>
          <p:cNvPr id="6" name="Footer Placeholder 5"/>
          <p:cNvSpPr>
            <a:spLocks noGrp="1"/>
          </p:cNvSpPr>
          <p:nvPr>
            <p:ph type="ftr" sz="quarter" idx="11"/>
          </p:nvPr>
        </p:nvSpPr>
        <p:spPr>
          <a:xfrm>
            <a:off x="4307840" y="9040144"/>
            <a:ext cx="4389120" cy="519289"/>
          </a:xfrm>
          <a:prstGeom prst="rect">
            <a:avLst/>
          </a:prstGeom>
        </p:spPr>
        <p:txBody>
          <a:bodyPr/>
          <a:lstStyle/>
          <a:p>
            <a:endParaRPr lang="en-US" dirty="0"/>
          </a:p>
        </p:txBody>
      </p:sp>
      <p:sp>
        <p:nvSpPr>
          <p:cNvPr id="7" name="Slide Number Placeholder 6"/>
          <p:cNvSpPr>
            <a:spLocks noGrp="1"/>
          </p:cNvSpPr>
          <p:nvPr>
            <p:ph type="sldNum" sz="quarter" idx="12"/>
          </p:nvPr>
        </p:nvSpPr>
        <p:spPr>
          <a:xfrm>
            <a:off x="9184640" y="9040144"/>
            <a:ext cx="2926080" cy="519289"/>
          </a:xfrm>
          <a:prstGeom prst="rect">
            <a:avLst/>
          </a:prstGeom>
        </p:spPr>
        <p:txBody>
          <a:bodyPr/>
          <a:lstStyle/>
          <a:p>
            <a:fld id="{996B68ED-6C50-460A-B1B3-134F142BBA6E}" type="slidenum">
              <a:rPr lang="en-US" smtClean="0"/>
              <a:t>‹#›</a:t>
            </a:fld>
            <a:endParaRPr lang="en-US" dirty="0"/>
          </a:p>
        </p:txBody>
      </p:sp>
    </p:spTree>
    <p:extLst>
      <p:ext uri="{BB962C8B-B14F-4D97-AF65-F5344CB8AC3E}">
        <p14:creationId xmlns:p14="http://schemas.microsoft.com/office/powerpoint/2010/main" val="4068742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774" y="650240"/>
            <a:ext cx="4194386" cy="2275840"/>
          </a:xfrm>
          <a:prstGeom prst="rect">
            <a:avLst/>
          </a:prstGeom>
        </p:spPr>
        <p:txBody>
          <a:bodyPr anchor="b"/>
          <a:lstStyle>
            <a:lvl1pPr>
              <a:defRPr sz="455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28734" y="1404340"/>
            <a:ext cx="6583680" cy="6931378"/>
          </a:xfrm>
          <a:prstGeom prst="rect">
            <a:avLst/>
          </a:prstGeom>
        </p:spPr>
        <p:txBody>
          <a:bodyPr anchor="t"/>
          <a:lstStyle>
            <a:lvl1pPr marL="0" indent="0">
              <a:buNone/>
              <a:defRPr sz="4551"/>
            </a:lvl1pPr>
            <a:lvl2pPr marL="650230" indent="0">
              <a:buNone/>
              <a:defRPr sz="3982"/>
            </a:lvl2pPr>
            <a:lvl3pPr marL="1300460" indent="0">
              <a:buNone/>
              <a:defRPr sz="3413"/>
            </a:lvl3pPr>
            <a:lvl4pPr marL="1950690" indent="0">
              <a:buNone/>
              <a:defRPr sz="2844"/>
            </a:lvl4pPr>
            <a:lvl5pPr marL="2600919" indent="0">
              <a:buNone/>
              <a:defRPr sz="2844"/>
            </a:lvl5pPr>
            <a:lvl6pPr marL="3251149" indent="0">
              <a:buNone/>
              <a:defRPr sz="2844"/>
            </a:lvl6pPr>
            <a:lvl7pPr marL="3901379" indent="0">
              <a:buNone/>
              <a:defRPr sz="2844"/>
            </a:lvl7pPr>
            <a:lvl8pPr marL="4551609" indent="0">
              <a:buNone/>
              <a:defRPr sz="2844"/>
            </a:lvl8pPr>
            <a:lvl9pPr marL="5201839" indent="0">
              <a:buNone/>
              <a:defRPr sz="2844"/>
            </a:lvl9pPr>
          </a:lstStyle>
          <a:p>
            <a:r>
              <a:rPr lang="en-US" dirty="0" smtClean="0"/>
              <a:t>Click icon to add picture</a:t>
            </a:r>
            <a:endParaRPr lang="en-US" dirty="0"/>
          </a:p>
        </p:txBody>
      </p:sp>
      <p:sp>
        <p:nvSpPr>
          <p:cNvPr id="4" name="Text Placeholder 3"/>
          <p:cNvSpPr>
            <a:spLocks noGrp="1"/>
          </p:cNvSpPr>
          <p:nvPr>
            <p:ph type="body" sz="half" idx="2"/>
          </p:nvPr>
        </p:nvSpPr>
        <p:spPr>
          <a:xfrm>
            <a:off x="895774" y="2926080"/>
            <a:ext cx="4194386" cy="5420925"/>
          </a:xfrm>
          <a:prstGeom prst="rect">
            <a:avLst/>
          </a:prstGeom>
        </p:spPr>
        <p:txBody>
          <a:bodyPr/>
          <a:lstStyle>
            <a:lvl1pPr marL="0" indent="0">
              <a:buNone/>
              <a:defRPr sz="2276"/>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en-US" smtClean="0"/>
              <a:t>Click to edit Master text styles</a:t>
            </a:r>
          </a:p>
        </p:txBody>
      </p:sp>
      <p:sp>
        <p:nvSpPr>
          <p:cNvPr id="5" name="Date Placeholder 4"/>
          <p:cNvSpPr>
            <a:spLocks noGrp="1"/>
          </p:cNvSpPr>
          <p:nvPr>
            <p:ph type="dt" sz="half" idx="10"/>
          </p:nvPr>
        </p:nvSpPr>
        <p:spPr>
          <a:xfrm>
            <a:off x="894080" y="9040144"/>
            <a:ext cx="2926080" cy="519289"/>
          </a:xfrm>
          <a:prstGeom prst="rect">
            <a:avLst/>
          </a:prstGeom>
        </p:spPr>
        <p:txBody>
          <a:bodyPr/>
          <a:lstStyle/>
          <a:p>
            <a:fld id="{9281E488-CD91-40B9-87F8-EA698337F79C}" type="datetimeFigureOut">
              <a:rPr lang="en-US" smtClean="0"/>
              <a:t>10/5/16</a:t>
            </a:fld>
            <a:endParaRPr lang="en-US" dirty="0"/>
          </a:p>
        </p:txBody>
      </p:sp>
      <p:sp>
        <p:nvSpPr>
          <p:cNvPr id="6" name="Footer Placeholder 5"/>
          <p:cNvSpPr>
            <a:spLocks noGrp="1"/>
          </p:cNvSpPr>
          <p:nvPr>
            <p:ph type="ftr" sz="quarter" idx="11"/>
          </p:nvPr>
        </p:nvSpPr>
        <p:spPr>
          <a:xfrm>
            <a:off x="4307840" y="9040144"/>
            <a:ext cx="4389120" cy="519289"/>
          </a:xfrm>
          <a:prstGeom prst="rect">
            <a:avLst/>
          </a:prstGeom>
        </p:spPr>
        <p:txBody>
          <a:bodyPr/>
          <a:lstStyle/>
          <a:p>
            <a:endParaRPr lang="en-US" dirty="0"/>
          </a:p>
        </p:txBody>
      </p:sp>
      <p:sp>
        <p:nvSpPr>
          <p:cNvPr id="7" name="Slide Number Placeholder 6"/>
          <p:cNvSpPr>
            <a:spLocks noGrp="1"/>
          </p:cNvSpPr>
          <p:nvPr>
            <p:ph type="sldNum" sz="quarter" idx="12"/>
          </p:nvPr>
        </p:nvSpPr>
        <p:spPr>
          <a:xfrm>
            <a:off x="9184640" y="9040144"/>
            <a:ext cx="2926080" cy="519289"/>
          </a:xfrm>
          <a:prstGeom prst="rect">
            <a:avLst/>
          </a:prstGeom>
        </p:spPr>
        <p:txBody>
          <a:bodyPr/>
          <a:lstStyle/>
          <a:p>
            <a:fld id="{996B68ED-6C50-460A-B1B3-134F142BBA6E}" type="slidenum">
              <a:rPr lang="en-US" smtClean="0"/>
              <a:t>‹#›</a:t>
            </a:fld>
            <a:endParaRPr lang="en-US" dirty="0"/>
          </a:p>
        </p:txBody>
      </p:sp>
    </p:spTree>
    <p:extLst>
      <p:ext uri="{BB962C8B-B14F-4D97-AF65-F5344CB8AC3E}">
        <p14:creationId xmlns:p14="http://schemas.microsoft.com/office/powerpoint/2010/main" val="142023528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a:spLocks noChangeArrowheads="1"/>
          </p:cNvSpPr>
          <p:nvPr userDrawn="1"/>
        </p:nvSpPr>
        <p:spPr bwMode="auto">
          <a:xfrm>
            <a:off x="0" y="9569115"/>
            <a:ext cx="13027733" cy="200527"/>
          </a:xfrm>
          <a:prstGeom prst="rect">
            <a:avLst/>
          </a:prstGeom>
          <a:solidFill>
            <a:srgbClr val="ED5340"/>
          </a:solidFill>
          <a:ln>
            <a:noFill/>
          </a:ln>
          <a:extLst/>
        </p:spPr>
        <p:txBody>
          <a:bodyPr/>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ctr" eaLnBrk="1" hangingPunct="1">
              <a:defRPr/>
            </a:pPr>
            <a:endParaRPr lang="en-US" altLang="en-US" dirty="0" smtClean="0">
              <a:cs typeface="+mn-cs"/>
            </a:endParaRPr>
          </a:p>
        </p:txBody>
      </p:sp>
      <p:pic>
        <p:nvPicPr>
          <p:cNvPr id="12" name="Picture 11"/>
          <p:cNvPicPr>
            <a:picLocks noChangeAspect="1"/>
          </p:cNvPicPr>
          <p:nvPr userDrawn="1"/>
        </p:nvPicPr>
        <p:blipFill rotWithShape="1">
          <a:blip r:embed="rId13" cstate="print">
            <a:clrChange>
              <a:clrFrom>
                <a:srgbClr val="000000">
                  <a:alpha val="0"/>
                </a:srgbClr>
              </a:clrFrom>
              <a:clrTo>
                <a:srgbClr val="000000">
                  <a:alpha val="0"/>
                </a:srgbClr>
              </a:clrTo>
            </a:clrChange>
            <a:duotone>
              <a:prstClr val="black"/>
              <a:schemeClr val="tx1">
                <a:lumMod val="50000"/>
                <a:tint val="45000"/>
                <a:satMod val="400000"/>
              </a:schemeClr>
            </a:duotone>
            <a:extLst>
              <a:ext uri="{BEBA8EAE-BF5A-486C-A8C5-ECC9F3942E4B}">
                <a14:imgProps xmlns:a14="http://schemas.microsoft.com/office/drawing/2010/main">
                  <a14:imgLayer r:embed="rId14">
                    <a14:imgEffect>
                      <a14:brightnessContrast bright="-2000" contrast="-9000"/>
                    </a14:imgEffect>
                  </a14:imgLayer>
                </a14:imgProps>
              </a:ext>
              <a:ext uri="{28A0092B-C50C-407E-A947-70E740481C1C}">
                <a14:useLocalDpi xmlns:a14="http://schemas.microsoft.com/office/drawing/2010/main" val="0"/>
              </a:ext>
            </a:extLst>
          </a:blip>
          <a:srcRect l="40907" t="6333" r="40510" b="78878"/>
          <a:stretch/>
        </p:blipFill>
        <p:spPr>
          <a:xfrm>
            <a:off x="11917659" y="8709581"/>
            <a:ext cx="820840" cy="679950"/>
          </a:xfrm>
          <a:prstGeom prst="rect">
            <a:avLst/>
          </a:prstGeom>
        </p:spPr>
      </p:pic>
    </p:spTree>
    <p:extLst>
      <p:ext uri="{BB962C8B-B14F-4D97-AF65-F5344CB8AC3E}">
        <p14:creationId xmlns:p14="http://schemas.microsoft.com/office/powerpoint/2010/main" val="37858757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xmlns:p14="http://schemas.microsoft.com/office/powerpoint/2010/main" id="1" dur="indefinite" restart="never" nodeType="tmRoot"/>
      </p:par>
    </p:tnLst>
  </p:timing>
  <p:txStyles>
    <p:titleStyle>
      <a:lvl1pPr algn="l" defTabSz="1300460" rtl="0" eaLnBrk="1" latinLnBrk="0" hangingPunct="1">
        <a:lnSpc>
          <a:spcPct val="90000"/>
        </a:lnSpc>
        <a:spcBef>
          <a:spcPct val="0"/>
        </a:spcBef>
        <a:buNone/>
        <a:defRPr sz="6258" kern="1200">
          <a:solidFill>
            <a:schemeClr val="tx1"/>
          </a:solidFill>
          <a:latin typeface="+mj-lt"/>
          <a:ea typeface="+mj-ea"/>
          <a:cs typeface="+mj-cs"/>
        </a:defRPr>
      </a:lvl1pPr>
    </p:titleStyle>
    <p:bodyStyle>
      <a:lvl1pPr marL="325115" indent="-325115" algn="l" defTabSz="1300460" rtl="0" eaLnBrk="1" latinLnBrk="0" hangingPunct="1">
        <a:lnSpc>
          <a:spcPct val="90000"/>
        </a:lnSpc>
        <a:spcBef>
          <a:spcPts val="1422"/>
        </a:spcBef>
        <a:buFont typeface="Arial" panose="020B0604020202020204" pitchFamily="34" charset="0"/>
        <a:buChar char="•"/>
        <a:defRPr sz="3982" kern="1200">
          <a:solidFill>
            <a:schemeClr val="tx1"/>
          </a:solidFill>
          <a:latin typeface="+mn-lt"/>
          <a:ea typeface="+mn-ea"/>
          <a:cs typeface="+mn-cs"/>
        </a:defRPr>
      </a:lvl1pPr>
      <a:lvl2pPr marL="975345" indent="-325115" algn="l" defTabSz="1300460" rtl="0" eaLnBrk="1" latinLnBrk="0" hangingPunct="1">
        <a:lnSpc>
          <a:spcPct val="90000"/>
        </a:lnSpc>
        <a:spcBef>
          <a:spcPts val="711"/>
        </a:spcBef>
        <a:buFont typeface="Arial" panose="020B0604020202020204" pitchFamily="34" charset="0"/>
        <a:buChar char="•"/>
        <a:defRPr sz="3413" kern="1200">
          <a:solidFill>
            <a:schemeClr val="tx1"/>
          </a:solidFill>
          <a:latin typeface="+mn-lt"/>
          <a:ea typeface="+mn-ea"/>
          <a:cs typeface="+mn-cs"/>
        </a:defRPr>
      </a:lvl2pPr>
      <a:lvl3pPr marL="1625575" indent="-325115" algn="l" defTabSz="1300460" rtl="0" eaLnBrk="1" latinLnBrk="0" hangingPunct="1">
        <a:lnSpc>
          <a:spcPct val="90000"/>
        </a:lnSpc>
        <a:spcBef>
          <a:spcPts val="711"/>
        </a:spcBef>
        <a:buFont typeface="Arial" panose="020B0604020202020204" pitchFamily="34" charset="0"/>
        <a:buChar char="•"/>
        <a:defRPr sz="2844" kern="1200">
          <a:solidFill>
            <a:schemeClr val="tx1"/>
          </a:solidFill>
          <a:latin typeface="+mn-lt"/>
          <a:ea typeface="+mn-ea"/>
          <a:cs typeface="+mn-cs"/>
        </a:defRPr>
      </a:lvl3pPr>
      <a:lvl4pPr marL="227580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4pPr>
      <a:lvl5pPr marL="292603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emf"/><Relationship Id="rId3" Type="http://schemas.openxmlformats.org/officeDocument/2006/relationships/hyperlink" Target="https://docs.google.com/spreadsheets/d/1HK7XSbajlfHDixqF0T5YRBS3_bKfSNW-VDfgTDYFBE4/edit?usp=sharin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hyperlink" Target="https://docs.google.com/spreadsheets/d/1HK7XSbajlfHDixqF0T5YRBS3_bKfSNW-VDfgTDYFBE4/edit?usp=sharing" TargetMode="External"/><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hyperlink" Target="https://docs.google.com/spreadsheets/d/1HK7XSbajlfHDixqF0T5YRBS3_bKfSNW-VDfgTDYFBE4/edit?usp=sharing" TargetMode="External"/><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hyperlink" Target="https://docs.google.com/spreadsheets/d/1HK7XSbajlfHDixqF0T5YRBS3_bKfSNW-VDfgTDYFBE4/edit?usp=sharing" TargetMode="External"/><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hyperlink" Target="https://docs.google.com/spreadsheets/d/1HK7XSbajlfHDixqF0T5YRBS3_bKfSNW-VDfgTDYFBE4/edit?usp=sharing" TargetMode="External"/><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hyperlink" Target="https://docs.google.com/spreadsheets/d/1HK7XSbajlfHDixqF0T5YRBS3_bKfSNW-VDfgTDYFBE4/edit?usp=sharing" TargetMode="External"/><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hyperlink" Target="https://docs.google.com/spreadsheets/d/1HK7XSbajlfHDixqF0T5YRBS3_bKfSNW-VDfgTDYFBE4/edit?usp=sharing" TargetMode="External"/><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microsoft.com/office/2007/relationships/hdphoto" Target="../media/hdphoto2.wdp"/><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hyperlink" Target="https://docs.google.com/spreadsheets/d/1HK7XSbajlfHDixqF0T5YRBS3_bKfSNW-VDfgTDYFBE4/edit?usp=sharing" TargetMode="External"/><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hyperlink" Target="https://docs.google.com/spreadsheets/d/1HK7XSbajlfHDixqF0T5YRBS3_bKfSNW-VDfgTDYFBE4/edit?usp=sharing" TargetMode="External"/><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hyperlink" Target="https://docs.google.com/spreadsheets/d/1HK7XSbajlfHDixqF0T5YRBS3_bKfSNW-VDfgTDYFBE4/edit?usp=sharing" TargetMode="External"/><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4" Type="http://schemas.microsoft.com/office/2007/relationships/hdphoto" Target="../media/hdphoto2.wdp"/><Relationship Id="rId5" Type="http://schemas.openxmlformats.org/officeDocument/2006/relationships/image" Target="../media/image5.png"/><Relationship Id="rId6" Type="http://schemas.openxmlformats.org/officeDocument/2006/relationships/hyperlink" Target="https://docs.google.com/spreadsheets/d/1FdRJzgXYQAB5S0b4Ue5cBDdCoKPHeAr_x84OPNqvZ-M/edit?usp=sharing" TargetMode="External"/><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4" Type="http://schemas.microsoft.com/office/2007/relationships/hdphoto" Target="../media/hdphoto2.wdp"/><Relationship Id="rId5" Type="http://schemas.openxmlformats.org/officeDocument/2006/relationships/image" Target="../media/image5.png"/><Relationship Id="rId6" Type="http://schemas.openxmlformats.org/officeDocument/2006/relationships/image" Target="../media/image19.png"/><Relationship Id="rId7" Type="http://schemas.openxmlformats.org/officeDocument/2006/relationships/image" Target="../media/image11.png"/><Relationship Id="rId8"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4" Type="http://schemas.microsoft.com/office/2007/relationships/hdphoto" Target="../media/hdphoto2.wdp"/><Relationship Id="rId5" Type="http://schemas.openxmlformats.org/officeDocument/2006/relationships/image" Target="../media/image5.png"/><Relationship Id="rId6" Type="http://schemas.openxmlformats.org/officeDocument/2006/relationships/hyperlink" Target="https://docs.google.com/spreadsheets/d/1FdRJzgXYQAB5S0b4Ue5cBDdCoKPHeAr_x84OPNqvZ-M/edit?usp=sharing" TargetMode="External"/><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hyperlink" Target="https://docs.google.com/spreadsheets/d/1HK7XSbajlfHDixqF0T5YRBS3_bKfSNW-VDfgTDYFBE4/edit?usp=sharing" TargetMode="External"/><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4" Type="http://schemas.microsoft.com/office/2007/relationships/hdphoto" Target="../media/hdphoto2.wdp"/><Relationship Id="rId5" Type="http://schemas.openxmlformats.org/officeDocument/2006/relationships/image" Target="../media/image5.png"/><Relationship Id="rId6"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4" Type="http://schemas.microsoft.com/office/2007/relationships/hdphoto" Target="../media/hdphoto2.wdp"/><Relationship Id="rId5" Type="http://schemas.openxmlformats.org/officeDocument/2006/relationships/image" Target="../media/image5.png"/><Relationship Id="rId6" Type="http://schemas.openxmlformats.org/officeDocument/2006/relationships/image" Target="../media/image19.png"/><Relationship Id="rId7" Type="http://schemas.openxmlformats.org/officeDocument/2006/relationships/image" Target="../media/image11.png"/><Relationship Id="rId8"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4" Type="http://schemas.microsoft.com/office/2007/relationships/hdphoto" Target="../media/hdphoto2.wdp"/><Relationship Id="rId5" Type="http://schemas.openxmlformats.org/officeDocument/2006/relationships/image" Target="../media/image11.png"/><Relationship Id="rId6"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image" Target="../media/image9.png"/><Relationship Id="rId5" Type="http://schemas.openxmlformats.org/officeDocument/2006/relationships/hyperlink" Target="https://docs.google.com/spreadsheets/d/1dCJtY7-bWalWggan_wR8MU3ePsFvGirFcY4wciaEm8s/edit%23gid=1496810796" TargetMode="External"/><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0" y="-49319"/>
            <a:ext cx="13004800" cy="9819205"/>
            <a:chOff x="0" y="-49324"/>
            <a:chExt cx="13004800" cy="9819205"/>
          </a:xfrm>
        </p:grpSpPr>
        <p:sp>
          <p:nvSpPr>
            <p:cNvPr id="10" name="Rectangle 9"/>
            <p:cNvSpPr/>
            <p:nvPr/>
          </p:nvSpPr>
          <p:spPr>
            <a:xfrm>
              <a:off x="0" y="-49324"/>
              <a:ext cx="13004800" cy="9819205"/>
            </a:xfrm>
            <a:prstGeom prst="rect">
              <a:avLst/>
            </a:prstGeom>
            <a:solidFill>
              <a:srgbClr val="FFFFFF"/>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300460"/>
              <a:endParaRPr lang="en-US" sz="2560">
                <a:solidFill>
                  <a:prstClr val="white"/>
                </a:solidFill>
                <a:latin typeface="Arial"/>
              </a:endParaRPr>
            </a:p>
          </p:txBody>
        </p:sp>
        <p:sp>
          <p:nvSpPr>
            <p:cNvPr id="16" name="Rectangle 15"/>
            <p:cNvSpPr/>
            <p:nvPr/>
          </p:nvSpPr>
          <p:spPr>
            <a:xfrm>
              <a:off x="203097" y="3511640"/>
              <a:ext cx="12696261" cy="3262432"/>
            </a:xfrm>
            <a:prstGeom prst="rect">
              <a:avLst/>
            </a:prstGeom>
          </p:spPr>
          <p:txBody>
            <a:bodyPr wrap="square" lIns="0" tIns="0" rIns="0" bIns="0" anchor="t">
              <a:spAutoFit/>
            </a:bodyPr>
            <a:lstStyle/>
            <a:p>
              <a:pPr algn="ctr" defTabSz="1300460"/>
              <a:r>
                <a:rPr lang="en-US" sz="4000" dirty="0">
                  <a:solidFill>
                    <a:srgbClr val="E7E6E6">
                      <a:lumMod val="25000"/>
                    </a:srgbClr>
                  </a:solidFill>
                  <a:latin typeface="Gotham Bold"/>
                  <a:cs typeface="Gotham Bold"/>
                </a:rPr>
                <a:t> </a:t>
              </a:r>
            </a:p>
            <a:p>
              <a:pPr algn="ctr" defTabSz="1300460"/>
              <a:r>
                <a:rPr lang="en-US" sz="2800" dirty="0">
                  <a:solidFill>
                    <a:srgbClr val="E7E6E6">
                      <a:lumMod val="25000"/>
                    </a:srgbClr>
                  </a:solidFill>
                  <a:latin typeface="Gotham Book"/>
                  <a:cs typeface="Gotham Book"/>
                </a:rPr>
                <a:t>We will begin at 7:30 PM Central Time. </a:t>
              </a:r>
            </a:p>
            <a:p>
              <a:pPr algn="ctr" defTabSz="1300460"/>
              <a:endParaRPr lang="en-US" sz="4000" dirty="0">
                <a:solidFill>
                  <a:srgbClr val="E7E6E6">
                    <a:lumMod val="25000"/>
                  </a:srgbClr>
                </a:solidFill>
                <a:latin typeface="Gotham Bold"/>
                <a:cs typeface="Gotham Bold"/>
              </a:endParaRPr>
            </a:p>
            <a:p>
              <a:pPr algn="ctr" defTabSz="1300460"/>
              <a:endParaRPr lang="en-US" sz="2400" dirty="0">
                <a:solidFill>
                  <a:srgbClr val="E7E6E6">
                    <a:lumMod val="25000"/>
                  </a:srgbClr>
                </a:solidFill>
                <a:latin typeface="Gotham Bold"/>
                <a:cs typeface="Gotham Bold"/>
              </a:endParaRPr>
            </a:p>
            <a:p>
              <a:pPr algn="ctr" defTabSz="1300460"/>
              <a:r>
                <a:rPr lang="en-US" sz="4000" dirty="0">
                  <a:solidFill>
                    <a:srgbClr val="E7E6E6">
                      <a:lumMod val="25000"/>
                    </a:srgbClr>
                  </a:solidFill>
                  <a:latin typeface="Gotham Bold"/>
                  <a:cs typeface="Gotham Bold"/>
                </a:rPr>
                <a:t>One more thing—call in for audio. </a:t>
              </a:r>
            </a:p>
            <a:p>
              <a:pPr algn="ctr" defTabSz="1300460"/>
              <a:r>
                <a:rPr lang="en-US" sz="4000" dirty="0">
                  <a:solidFill>
                    <a:srgbClr val="E7E6E6">
                      <a:lumMod val="25000"/>
                    </a:srgbClr>
                  </a:solidFill>
                  <a:latin typeface="Gotham Bold"/>
                  <a:cs typeface="Gotham Bold"/>
                </a:rPr>
                <a:t>Check your email for phone number and pin.</a:t>
              </a:r>
            </a:p>
          </p:txBody>
        </p:sp>
        <p:pic>
          <p:nvPicPr>
            <p:cNvPr id="18" name="Picture 17"/>
            <p:cNvPicPr>
              <a:picLocks noChangeAspect="1"/>
            </p:cNvPicPr>
            <p:nvPr/>
          </p:nvPicPr>
          <p:blipFill rotWithShape="1">
            <a:blip r:embed="rId2"/>
            <a:srcRect t="-11230" r="86539"/>
            <a:stretch/>
          </p:blipFill>
          <p:spPr>
            <a:xfrm>
              <a:off x="5909269" y="1154021"/>
              <a:ext cx="1176553" cy="1227057"/>
            </a:xfrm>
            <a:prstGeom prst="rect">
              <a:avLst/>
            </a:prstGeom>
          </p:spPr>
        </p:pic>
        <p:sp>
          <p:nvSpPr>
            <p:cNvPr id="7" name="Rectangle 6"/>
            <p:cNvSpPr/>
            <p:nvPr/>
          </p:nvSpPr>
          <p:spPr>
            <a:xfrm>
              <a:off x="5107404" y="3232392"/>
              <a:ext cx="2789994" cy="707886"/>
            </a:xfrm>
            <a:prstGeom prst="rect">
              <a:avLst/>
            </a:prstGeom>
          </p:spPr>
          <p:txBody>
            <a:bodyPr wrap="none">
              <a:spAutoFit/>
            </a:bodyPr>
            <a:lstStyle/>
            <a:p>
              <a:pPr algn="ctr" defTabSz="1300460"/>
              <a:r>
                <a:rPr lang="en-US" sz="4000" dirty="0">
                  <a:solidFill>
                    <a:srgbClr val="E7E6E6">
                      <a:lumMod val="25000"/>
                    </a:srgbClr>
                  </a:solidFill>
                  <a:latin typeface="Gotham Bold"/>
                  <a:cs typeface="Gotham Bold"/>
                </a:rPr>
                <a:t>Welcome!</a:t>
              </a:r>
            </a:p>
          </p:txBody>
        </p:sp>
        <p:cxnSp>
          <p:nvCxnSpPr>
            <p:cNvPr id="19" name="Straight Connector 18"/>
            <p:cNvCxnSpPr/>
            <p:nvPr/>
          </p:nvCxnSpPr>
          <p:spPr>
            <a:xfrm flipH="1">
              <a:off x="1658123" y="5124434"/>
              <a:ext cx="9931099" cy="0"/>
            </a:xfrm>
            <a:prstGeom prst="line">
              <a:avLst/>
            </a:prstGeom>
            <a:ln w="190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8" name="Rectangle 7">
            <a:hlinkClick r:id="rId3"/>
          </p:cNvPr>
          <p:cNvSpPr/>
          <p:nvPr/>
        </p:nvSpPr>
        <p:spPr>
          <a:xfrm>
            <a:off x="5163258" y="7607843"/>
            <a:ext cx="2781623" cy="786133"/>
          </a:xfrm>
          <a:prstGeom prst="rect">
            <a:avLst/>
          </a:prstGeom>
          <a:noFill/>
          <a:ln w="38100" cmpd="sng">
            <a:solidFill>
              <a:srgbClr val="ED5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ED5340"/>
                </a:solidFill>
                <a:latin typeface="Tungsten Medium"/>
                <a:cs typeface="Tungsten Medium"/>
              </a:rPr>
              <a:t>ACCESS WORKBOOK</a:t>
            </a:r>
            <a:endParaRPr lang="en-US" sz="2800" dirty="0">
              <a:solidFill>
                <a:srgbClr val="ED5340"/>
              </a:solidFill>
              <a:latin typeface="Tungsten Medium"/>
              <a:cs typeface="Tungsten Medium"/>
            </a:endParaRPr>
          </a:p>
        </p:txBody>
      </p:sp>
    </p:spTree>
    <p:extLst>
      <p:ext uri="{BB962C8B-B14F-4D97-AF65-F5344CB8AC3E}">
        <p14:creationId xmlns:p14="http://schemas.microsoft.com/office/powerpoint/2010/main" val="4692330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creen Shot 2016-07-08 at 2.16.0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4844" y="-121055"/>
            <a:ext cx="31532763" cy="13744508"/>
          </a:xfrm>
          <a:prstGeom prst="rect">
            <a:avLst/>
          </a:prstGeom>
        </p:spPr>
      </p:pic>
      <p:sp>
        <p:nvSpPr>
          <p:cNvPr id="10" name="Rectangle 9"/>
          <p:cNvSpPr/>
          <p:nvPr/>
        </p:nvSpPr>
        <p:spPr>
          <a:xfrm>
            <a:off x="-414317" y="0"/>
            <a:ext cx="13772475" cy="10164210"/>
          </a:xfrm>
          <a:prstGeom prst="rect">
            <a:avLst/>
          </a:prstGeom>
          <a:solidFill>
            <a:schemeClr val="tx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2" name="Picture 1" descr="CGO_headshot copy.png"/>
          <p:cNvPicPr>
            <a:picLocks noChangeAspect="1"/>
          </p:cNvPicPr>
          <p:nvPr/>
        </p:nvPicPr>
        <p:blipFill rotWithShape="1">
          <a:blip r:embed="rId4">
            <a:extLst>
              <a:ext uri="{28A0092B-C50C-407E-A947-70E740481C1C}">
                <a14:useLocalDpi xmlns:a14="http://schemas.microsoft.com/office/drawing/2010/main" val="0"/>
              </a:ext>
            </a:extLst>
          </a:blip>
          <a:srcRect b="26052"/>
          <a:stretch/>
        </p:blipFill>
        <p:spPr>
          <a:xfrm>
            <a:off x="549419" y="471889"/>
            <a:ext cx="11871060" cy="8778439"/>
          </a:xfrm>
          <a:prstGeom prst="rect">
            <a:avLst/>
          </a:prstGeom>
        </p:spPr>
      </p:pic>
      <p:sp>
        <p:nvSpPr>
          <p:cNvPr id="4" name="Rectangle 3"/>
          <p:cNvSpPr/>
          <p:nvPr/>
        </p:nvSpPr>
        <p:spPr>
          <a:xfrm>
            <a:off x="496957" y="417443"/>
            <a:ext cx="12006469" cy="8885583"/>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White Pencil.png"/>
          <p:cNvPicPr>
            <a:picLocks noChangeAspect="1"/>
          </p:cNvPicPr>
          <p:nvPr/>
        </p:nvPicPr>
        <p:blipFill rotWithShape="1">
          <a:blip r:embed="rId5">
            <a:extLst>
              <a:ext uri="{28A0092B-C50C-407E-A947-70E740481C1C}">
                <a14:useLocalDpi xmlns:a14="http://schemas.microsoft.com/office/drawing/2010/main" val="0"/>
              </a:ext>
            </a:extLst>
          </a:blip>
          <a:srcRect l="40760" t="8303" r="42395" b="68883"/>
          <a:stretch/>
        </p:blipFill>
        <p:spPr>
          <a:xfrm>
            <a:off x="11510304" y="8379743"/>
            <a:ext cx="738768" cy="693270"/>
          </a:xfrm>
          <a:prstGeom prst="rect">
            <a:avLst/>
          </a:prstGeom>
        </p:spPr>
      </p:pic>
      <p:grpSp>
        <p:nvGrpSpPr>
          <p:cNvPr id="3" name="Group 2"/>
          <p:cNvGrpSpPr/>
          <p:nvPr/>
        </p:nvGrpSpPr>
        <p:grpSpPr>
          <a:xfrm>
            <a:off x="877294" y="6452042"/>
            <a:ext cx="6871041" cy="1981451"/>
            <a:chOff x="1255582" y="2858195"/>
            <a:chExt cx="6871041" cy="1981451"/>
          </a:xfrm>
        </p:grpSpPr>
        <p:sp>
          <p:nvSpPr>
            <p:cNvPr id="14" name="Rectangle 13"/>
            <p:cNvSpPr/>
            <p:nvPr/>
          </p:nvSpPr>
          <p:spPr>
            <a:xfrm>
              <a:off x="1536186" y="3814707"/>
              <a:ext cx="6587437" cy="461665"/>
            </a:xfrm>
            <a:prstGeom prst="rect">
              <a:avLst/>
            </a:prstGeom>
          </p:spPr>
          <p:txBody>
            <a:bodyPr wrap="square">
              <a:spAutoFit/>
            </a:bodyPr>
            <a:lstStyle/>
            <a:p>
              <a:r>
                <a:rPr lang="en-US" sz="2400" dirty="0" smtClean="0">
                  <a:solidFill>
                    <a:srgbClr val="44546A"/>
                  </a:solidFill>
                  <a:effectLst>
                    <a:outerShdw blurRad="63500" sx="102000" sy="102000" algn="ctr" rotWithShape="0">
                      <a:prstClr val="black">
                        <a:alpha val="40000"/>
                      </a:prstClr>
                    </a:outerShdw>
                  </a:effectLst>
                  <a:latin typeface="Gotham Medium"/>
                  <a:cs typeface="Gotham Medium"/>
                </a:rPr>
                <a:t>Digital Strategist. Technologist. Communicator</a:t>
              </a:r>
              <a:endParaRPr lang="en-US" sz="3600" dirty="0">
                <a:solidFill>
                  <a:srgbClr val="44546A"/>
                </a:solidFill>
                <a:effectLst>
                  <a:outerShdw blurRad="63500" sx="102000" sy="102000" algn="ctr" rotWithShape="0">
                    <a:prstClr val="black">
                      <a:alpha val="40000"/>
                    </a:prstClr>
                  </a:outerShdw>
                </a:effectLst>
                <a:latin typeface="Gotham Light"/>
                <a:cs typeface="Gotham Light"/>
              </a:endParaRPr>
            </a:p>
          </p:txBody>
        </p:sp>
        <p:sp>
          <p:nvSpPr>
            <p:cNvPr id="23" name="Rectangle 22"/>
            <p:cNvSpPr/>
            <p:nvPr/>
          </p:nvSpPr>
          <p:spPr>
            <a:xfrm>
              <a:off x="1255582" y="3004284"/>
              <a:ext cx="72748" cy="1355286"/>
            </a:xfrm>
            <a:prstGeom prst="rect">
              <a:avLst/>
            </a:prstGeom>
            <a:solidFill>
              <a:schemeClr val="tx1">
                <a:alpha val="47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srgbClr val="44546A"/>
                </a:solidFill>
                <a:latin typeface="Tungsten Medium"/>
                <a:cs typeface="Tungsten Medium"/>
              </a:endParaRPr>
            </a:p>
          </p:txBody>
        </p:sp>
        <p:sp>
          <p:nvSpPr>
            <p:cNvPr id="13" name="Rectangle 12"/>
            <p:cNvSpPr/>
            <p:nvPr/>
          </p:nvSpPr>
          <p:spPr>
            <a:xfrm>
              <a:off x="1500183" y="2858195"/>
              <a:ext cx="5479794" cy="1107996"/>
            </a:xfrm>
            <a:prstGeom prst="rect">
              <a:avLst/>
            </a:prstGeom>
          </p:spPr>
          <p:txBody>
            <a:bodyPr wrap="square">
              <a:spAutoFit/>
            </a:bodyPr>
            <a:lstStyle/>
            <a:p>
              <a:r>
                <a:rPr lang="en-US" sz="6600" dirty="0" smtClean="0">
                  <a:solidFill>
                    <a:schemeClr val="tx2"/>
                  </a:solidFill>
                  <a:effectLst>
                    <a:outerShdw blurRad="63500" sx="102000" sy="102000" algn="ctr" rotWithShape="0">
                      <a:prstClr val="black">
                        <a:alpha val="40000"/>
                      </a:prstClr>
                    </a:outerShdw>
                  </a:effectLst>
                  <a:latin typeface="Tungsten Medium"/>
                  <a:cs typeface="Tungsten Medium"/>
                </a:rPr>
                <a:t>Christina</a:t>
              </a:r>
              <a:r>
                <a:rPr lang="en-US" sz="6600" dirty="0" smtClean="0">
                  <a:solidFill>
                    <a:schemeClr val="bg1"/>
                  </a:solidFill>
                  <a:effectLst>
                    <a:outerShdw blurRad="63500" sx="102000" sy="102000" algn="ctr" rotWithShape="0">
                      <a:prstClr val="black">
                        <a:alpha val="40000"/>
                      </a:prstClr>
                    </a:outerShdw>
                  </a:effectLst>
                  <a:latin typeface="Tungsten Medium"/>
                  <a:cs typeface="Tungsten Medium"/>
                </a:rPr>
                <a:t> </a:t>
              </a:r>
              <a:r>
                <a:rPr lang="en-US" sz="6600" dirty="0" smtClean="0">
                  <a:solidFill>
                    <a:srgbClr val="44546A"/>
                  </a:solidFill>
                  <a:effectLst>
                    <a:outerShdw blurRad="63500" sx="102000" sy="102000" algn="ctr" rotWithShape="0">
                      <a:prstClr val="black">
                        <a:alpha val="40000"/>
                      </a:prstClr>
                    </a:outerShdw>
                  </a:effectLst>
                  <a:latin typeface="Tungsten Medium"/>
                  <a:cs typeface="Tungsten Medium"/>
                </a:rPr>
                <a:t>Oliver</a:t>
              </a:r>
              <a:endParaRPr lang="en-US" sz="8800" dirty="0">
                <a:solidFill>
                  <a:srgbClr val="44546A"/>
                </a:solidFill>
                <a:effectLst>
                  <a:outerShdw blurRad="63500" sx="102000" sy="102000" algn="ctr" rotWithShape="0">
                    <a:prstClr val="black">
                      <a:alpha val="40000"/>
                    </a:prstClr>
                  </a:outerShdw>
                </a:effectLst>
                <a:latin typeface="Tungsten Medium"/>
                <a:cs typeface="Tungsten Medium"/>
              </a:endParaRPr>
            </a:p>
          </p:txBody>
        </p:sp>
        <p:sp>
          <p:nvSpPr>
            <p:cNvPr id="9" name="Rectangle 8"/>
            <p:cNvSpPr/>
            <p:nvPr/>
          </p:nvSpPr>
          <p:spPr>
            <a:xfrm>
              <a:off x="1539186" y="4377981"/>
              <a:ext cx="6587437" cy="461665"/>
            </a:xfrm>
            <a:prstGeom prst="rect">
              <a:avLst/>
            </a:prstGeom>
          </p:spPr>
          <p:txBody>
            <a:bodyPr wrap="square">
              <a:spAutoFit/>
            </a:bodyPr>
            <a:lstStyle/>
            <a:p>
              <a:r>
                <a:rPr lang="en-US" sz="2400" dirty="0" smtClean="0">
                  <a:solidFill>
                    <a:srgbClr val="44546A"/>
                  </a:solidFill>
                  <a:effectLst>
                    <a:outerShdw blurRad="63500" sx="102000" sy="102000" algn="ctr" rotWithShape="0">
                      <a:prstClr val="black">
                        <a:alpha val="40000"/>
                      </a:prstClr>
                    </a:outerShdw>
                  </a:effectLst>
                  <a:latin typeface="Gotham Medium"/>
                  <a:cs typeface="Gotham Medium"/>
                </a:rPr>
                <a:t>Lower Colorado River Authority</a:t>
              </a:r>
              <a:endParaRPr lang="en-US" sz="3600" dirty="0">
                <a:solidFill>
                  <a:srgbClr val="44546A"/>
                </a:solidFill>
                <a:effectLst>
                  <a:outerShdw blurRad="63500" sx="102000" sy="102000" algn="ctr" rotWithShape="0">
                    <a:prstClr val="black">
                      <a:alpha val="40000"/>
                    </a:prstClr>
                  </a:outerShdw>
                </a:effectLst>
                <a:latin typeface="Gotham Light"/>
                <a:cs typeface="Gotham Light"/>
              </a:endParaRPr>
            </a:p>
          </p:txBody>
        </p:sp>
      </p:grpSp>
    </p:spTree>
    <p:extLst>
      <p:ext uri="{BB962C8B-B14F-4D97-AF65-F5344CB8AC3E}">
        <p14:creationId xmlns:p14="http://schemas.microsoft.com/office/powerpoint/2010/main" val="236569701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V="1">
            <a:off x="5471580" y="1851314"/>
            <a:ext cx="45" cy="5062630"/>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025205" y="2062236"/>
            <a:ext cx="6528498" cy="4524315"/>
          </a:xfrm>
          <a:prstGeom prst="rect">
            <a:avLst/>
          </a:prstGeom>
          <a:noFill/>
        </p:spPr>
        <p:txBody>
          <a:bodyPr wrap="square" rtlCol="0">
            <a:spAutoFit/>
          </a:bodyPr>
          <a:lstStyle/>
          <a:p>
            <a:pPr marL="514350" indent="-514350">
              <a:buAutoNum type="arabicPeriod"/>
            </a:pPr>
            <a:r>
              <a:rPr lang="en-US" sz="3200" dirty="0" smtClean="0">
                <a:solidFill>
                  <a:schemeClr val="bg2">
                    <a:lumMod val="25000"/>
                  </a:schemeClr>
                </a:solidFill>
                <a:latin typeface="Gotham Bold"/>
                <a:cs typeface="Gotham Bold"/>
              </a:rPr>
              <a:t>Email Draft </a:t>
            </a:r>
          </a:p>
          <a:p>
            <a:pPr marL="514350" indent="-514350">
              <a:buAutoNum type="arabicPeriod"/>
            </a:pPr>
            <a:endParaRPr lang="en-US" sz="3200" dirty="0" smtClean="0">
              <a:solidFill>
                <a:schemeClr val="bg2">
                  <a:lumMod val="25000"/>
                </a:schemeClr>
              </a:solidFill>
              <a:latin typeface="Gotham Light" pitchFamily="50" charset="0"/>
              <a:cs typeface="Gotham Light" pitchFamily="50" charset="0"/>
            </a:endParaRPr>
          </a:p>
          <a:p>
            <a:pPr marL="514350" indent="-514350">
              <a:buAutoNum type="arabicPeriod"/>
            </a:pPr>
            <a:r>
              <a:rPr lang="en-US" sz="3200" dirty="0" smtClean="0">
                <a:solidFill>
                  <a:schemeClr val="bg2">
                    <a:lumMod val="25000"/>
                  </a:schemeClr>
                </a:solidFill>
                <a:latin typeface="Gotham Book"/>
                <a:cs typeface="Gotham Book"/>
              </a:rPr>
              <a:t>Designing Your Emai</a:t>
            </a:r>
            <a:r>
              <a:rPr lang="en-US" sz="3200" dirty="0">
                <a:solidFill>
                  <a:schemeClr val="bg2">
                    <a:lumMod val="25000"/>
                  </a:schemeClr>
                </a:solidFill>
                <a:latin typeface="Gotham Book"/>
                <a:cs typeface="Gotham Book"/>
              </a:rPr>
              <a:t>l</a:t>
            </a:r>
            <a:endParaRPr lang="en-US" sz="3200" dirty="0" smtClean="0">
              <a:solidFill>
                <a:schemeClr val="bg2">
                  <a:lumMod val="25000"/>
                </a:schemeClr>
              </a:solidFill>
              <a:latin typeface="Gotham Book"/>
              <a:cs typeface="Gotham Book"/>
            </a:endParaRPr>
          </a:p>
          <a:p>
            <a:pPr marL="514350" indent="-514350">
              <a:buAutoNum type="arabicPeriod"/>
            </a:pPr>
            <a:endParaRPr lang="en-US" sz="3200" dirty="0" smtClean="0">
              <a:solidFill>
                <a:schemeClr val="bg2">
                  <a:lumMod val="25000"/>
                </a:schemeClr>
              </a:solidFill>
              <a:latin typeface="Gotham Book"/>
              <a:cs typeface="Gotham Book"/>
            </a:endParaRPr>
          </a:p>
          <a:p>
            <a:pPr marL="514350" indent="-514350">
              <a:buAutoNum type="arabicPeriod"/>
            </a:pPr>
            <a:r>
              <a:rPr lang="en-US" sz="3200" dirty="0" smtClean="0">
                <a:solidFill>
                  <a:schemeClr val="bg2">
                    <a:lumMod val="25000"/>
                  </a:schemeClr>
                </a:solidFill>
                <a:latin typeface="Gotham Book"/>
                <a:cs typeface="Gotham Book"/>
              </a:rPr>
              <a:t>Drafting Your Email </a:t>
            </a:r>
          </a:p>
          <a:p>
            <a:pPr marL="514350" indent="-514350">
              <a:buAutoNum type="arabicPeriod"/>
            </a:pPr>
            <a:endParaRPr lang="en-US" sz="3200" dirty="0">
              <a:solidFill>
                <a:schemeClr val="bg2">
                  <a:lumMod val="25000"/>
                </a:schemeClr>
              </a:solidFill>
              <a:latin typeface="Gotham Book"/>
              <a:cs typeface="Gotham Book"/>
            </a:endParaRPr>
          </a:p>
          <a:p>
            <a:pPr marL="514350" indent="-514350">
              <a:buAutoNum type="arabicPeriod"/>
            </a:pPr>
            <a:r>
              <a:rPr lang="en-US" sz="3200" dirty="0" smtClean="0">
                <a:solidFill>
                  <a:schemeClr val="bg2">
                    <a:lumMod val="25000"/>
                  </a:schemeClr>
                </a:solidFill>
                <a:latin typeface="Gotham Book"/>
                <a:cs typeface="Gotham Book"/>
              </a:rPr>
              <a:t>Peer Review</a:t>
            </a:r>
          </a:p>
          <a:p>
            <a:pPr marL="514350" indent="-514350">
              <a:buAutoNum type="arabicPeriod"/>
            </a:pPr>
            <a:endParaRPr lang="en-US" sz="3200" dirty="0">
              <a:solidFill>
                <a:schemeClr val="bg2">
                  <a:lumMod val="25000"/>
                </a:schemeClr>
              </a:solidFill>
              <a:latin typeface="Gotham Book"/>
              <a:cs typeface="Gotham Book"/>
            </a:endParaRPr>
          </a:p>
          <a:p>
            <a:pPr marL="514350" indent="-514350">
              <a:buAutoNum type="arabicPeriod"/>
            </a:pPr>
            <a:r>
              <a:rPr lang="en-US" sz="3200" dirty="0" smtClean="0">
                <a:solidFill>
                  <a:schemeClr val="bg2">
                    <a:lumMod val="25000"/>
                  </a:schemeClr>
                </a:solidFill>
                <a:latin typeface="Gotham Book"/>
                <a:cs typeface="Gotham Book"/>
              </a:rPr>
              <a:t>Debrief and Close </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3140" y="2939520"/>
            <a:ext cx="3481727" cy="3481727"/>
          </a:xfrm>
          <a:prstGeom prst="rect">
            <a:avLst/>
          </a:prstGeom>
        </p:spPr>
      </p:pic>
      <p:sp>
        <p:nvSpPr>
          <p:cNvPr id="8" name="Rectangle 7"/>
          <p:cNvSpPr>
            <a:spLocks noChangeArrowheads="1"/>
          </p:cNvSpPr>
          <p:nvPr/>
        </p:nvSpPr>
        <p:spPr bwMode="auto">
          <a:xfrm>
            <a:off x="779956" y="1754933"/>
            <a:ext cx="46988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r>
              <a:rPr lang="en-US" altLang="en-US" sz="4800" dirty="0" smtClean="0">
                <a:solidFill>
                  <a:schemeClr val="tx1"/>
                </a:solidFill>
                <a:latin typeface="Tungsten Medium"/>
                <a:cs typeface="Tungsten Medium"/>
              </a:rPr>
              <a:t>AGENDA </a:t>
            </a:r>
            <a:r>
              <a:rPr lang="en-US" altLang="en-US" sz="4800" dirty="0" smtClean="0">
                <a:solidFill>
                  <a:schemeClr val="tx1"/>
                </a:solidFill>
                <a:latin typeface="Tungsten Medium"/>
                <a:ea typeface="Arial Unicode MS" panose="020B0604020202020204" pitchFamily="34" charset="-128"/>
                <a:cs typeface="Tungsten Medium"/>
              </a:rPr>
              <a:t>FOR TODAY</a:t>
            </a:r>
            <a:endParaRPr lang="en-US" altLang="en-US" sz="4800" dirty="0">
              <a:solidFill>
                <a:schemeClr val="tx1"/>
              </a:solidFill>
              <a:latin typeface="Tungsten Medium"/>
              <a:ea typeface="Arial Unicode MS" panose="020B0604020202020204" pitchFamily="34" charset="-128"/>
              <a:cs typeface="Tungsten Medium"/>
            </a:endParaRPr>
          </a:p>
        </p:txBody>
      </p:sp>
    </p:spTree>
    <p:extLst>
      <p:ext uri="{BB962C8B-B14F-4D97-AF65-F5344CB8AC3E}">
        <p14:creationId xmlns:p14="http://schemas.microsoft.com/office/powerpoint/2010/main" val="403215641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328474" y="3566941"/>
            <a:ext cx="7693248" cy="797946"/>
            <a:chOff x="2996332" y="3576711"/>
            <a:chExt cx="7693248" cy="797946"/>
          </a:xfrm>
        </p:grpSpPr>
        <p:sp>
          <p:nvSpPr>
            <p:cNvPr id="2" name="Rectangle 1"/>
            <p:cNvSpPr/>
            <p:nvPr/>
          </p:nvSpPr>
          <p:spPr>
            <a:xfrm>
              <a:off x="6510071" y="3576711"/>
              <a:ext cx="2418671" cy="79794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r>
                <a:rPr lang="en-US" sz="4000" dirty="0" smtClean="0">
                  <a:solidFill>
                    <a:srgbClr val="FFFFFF"/>
                  </a:solidFill>
                  <a:latin typeface="Tungsten Medium"/>
                  <a:cs typeface="Tungsten Medium"/>
                </a:rPr>
                <a:t>EMAIL</a:t>
              </a:r>
              <a:endParaRPr lang="en-US" sz="4000" dirty="0">
                <a:solidFill>
                  <a:srgbClr val="FFFFFF"/>
                </a:solidFill>
                <a:latin typeface="Tungsten Medium"/>
                <a:cs typeface="Tungsten Medium"/>
              </a:endParaRPr>
            </a:p>
          </p:txBody>
        </p:sp>
        <p:sp>
          <p:nvSpPr>
            <p:cNvPr id="3" name="Rectangle 2"/>
            <p:cNvSpPr/>
            <p:nvPr/>
          </p:nvSpPr>
          <p:spPr bwMode="auto">
            <a:xfrm>
              <a:off x="2996332" y="3584462"/>
              <a:ext cx="7693248" cy="760788"/>
            </a:xfrm>
            <a:prstGeom prst="rect">
              <a:avLst/>
            </a:prstGeom>
            <a:noFill/>
            <a:ln w="28575" cap="flat" cmpd="sng" algn="ctr">
              <a:noFill/>
              <a:prstDash val="solid"/>
              <a:round/>
              <a:headEnd type="none" w="med" len="med"/>
              <a:tailEnd type="none" w="med" len="med"/>
            </a:ln>
            <a:effectLst/>
            <a:extLst/>
          </p:spPr>
          <p:txBody>
            <a:bodyPr lIns="365760" anchor="ctr"/>
            <a:lstStyle/>
            <a:p>
              <a:pPr eaLnBrk="1" hangingPunct="1">
                <a:defRPr/>
              </a:pPr>
              <a:r>
                <a:rPr lang="en-US" sz="4400" dirty="0" smtClean="0">
                  <a:solidFill>
                    <a:schemeClr val="bg2">
                      <a:lumMod val="25000"/>
                    </a:schemeClr>
                  </a:solidFill>
                  <a:latin typeface="Tungsten Medium"/>
                  <a:ea typeface="Tahoma" panose="020B0604030504040204" pitchFamily="34" charset="0"/>
                  <a:cs typeface="Tungsten Medium"/>
                  <a:sym typeface="Gill Sans" charset="0"/>
                </a:rPr>
                <a:t>TAKE A LOOK AT THIS</a:t>
              </a:r>
              <a:endParaRPr lang="en-US" sz="4400" dirty="0">
                <a:solidFill>
                  <a:schemeClr val="bg2">
                    <a:lumMod val="25000"/>
                  </a:schemeClr>
                </a:solidFill>
                <a:latin typeface="Tungsten Medium"/>
                <a:ea typeface="Tahoma" panose="020B0604030504040204" pitchFamily="34" charset="0"/>
                <a:cs typeface="Tungsten Medium"/>
                <a:sym typeface="Gill Sans" charset="0"/>
              </a:endParaRPr>
            </a:p>
          </p:txBody>
        </p:sp>
      </p:grpSp>
    </p:spTree>
    <p:extLst>
      <p:ext uri="{BB962C8B-B14F-4D97-AF65-F5344CB8AC3E}">
        <p14:creationId xmlns:p14="http://schemas.microsoft.com/office/powerpoint/2010/main" val="47287170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73174" y="1341333"/>
            <a:ext cx="10988536" cy="7736678"/>
            <a:chOff x="3322849" y="931008"/>
            <a:chExt cx="10988536" cy="7736678"/>
          </a:xfrm>
        </p:grpSpPr>
        <p:pic>
          <p:nvPicPr>
            <p:cNvPr id="3" name="Picture 2" descr="Screen Shot 2015-07-23 at 12.30.28 PM.png"/>
            <p:cNvPicPr>
              <a:picLocks noChangeAspect="1"/>
            </p:cNvPicPr>
            <p:nvPr/>
          </p:nvPicPr>
          <p:blipFill rotWithShape="1">
            <a:blip r:embed="rId3">
              <a:extLst>
                <a:ext uri="{28A0092B-C50C-407E-A947-70E740481C1C}">
                  <a14:useLocalDpi xmlns:a14="http://schemas.microsoft.com/office/drawing/2010/main" val="0"/>
                </a:ext>
              </a:extLst>
            </a:blip>
            <a:srcRect b="81657"/>
            <a:stretch/>
          </p:blipFill>
          <p:spPr>
            <a:xfrm>
              <a:off x="3322849" y="931008"/>
              <a:ext cx="8987375" cy="1042427"/>
            </a:xfrm>
            <a:prstGeom prst="rect">
              <a:avLst/>
            </a:prstGeom>
          </p:spPr>
        </p:pic>
        <p:sp>
          <p:nvSpPr>
            <p:cNvPr id="4" name="Rectangle 3"/>
            <p:cNvSpPr/>
            <p:nvPr/>
          </p:nvSpPr>
          <p:spPr>
            <a:xfrm>
              <a:off x="3475885" y="1927377"/>
              <a:ext cx="10835500" cy="6740309"/>
            </a:xfrm>
            <a:prstGeom prst="rect">
              <a:avLst/>
            </a:prstGeom>
          </p:spPr>
          <p:txBody>
            <a:bodyPr wrap="square">
              <a:spAutoFit/>
            </a:bodyPr>
            <a:lstStyle/>
            <a:p>
              <a:r>
                <a:rPr lang="en-US" sz="1600" dirty="0"/>
                <a:t>Friend -- </a:t>
              </a:r>
            </a:p>
            <a:p>
              <a:endParaRPr lang="en-US" sz="1600" dirty="0"/>
            </a:p>
            <a:p>
              <a:r>
                <a:rPr lang="en-US" sz="1600" dirty="0"/>
                <a:t>Excited about today's Supreme Court ruling? Me too.</a:t>
              </a:r>
            </a:p>
            <a:p>
              <a:endParaRPr lang="en-US" sz="1600" dirty="0"/>
            </a:p>
            <a:p>
              <a:r>
                <a:rPr lang="en-US" sz="1600" dirty="0"/>
                <a:t>This morning the Supreme Court ruled that discriminatory, anti-gay marriage bans across the country violated the Constitution, and struck them down.</a:t>
              </a:r>
            </a:p>
            <a:p>
              <a:endParaRPr lang="en-US" sz="1600" dirty="0"/>
            </a:p>
            <a:p>
              <a:r>
                <a:rPr lang="en-US" sz="1600" dirty="0"/>
                <a:t>All of them.</a:t>
              </a:r>
            </a:p>
            <a:p>
              <a:endParaRPr lang="en-US" sz="1600" dirty="0"/>
            </a:p>
            <a:p>
              <a:r>
                <a:rPr lang="en-US" sz="1600" dirty="0"/>
                <a:t>Make no mistake -- we're here today because of people like you who fought long and hard to overturn discriminatory laws, challenge prejudice, and change hearts and minds.</a:t>
              </a:r>
            </a:p>
            <a:p>
              <a:endParaRPr lang="en-US" sz="1600" dirty="0"/>
            </a:p>
            <a:p>
              <a:r>
                <a:rPr lang="en-US" sz="1600" b="1" dirty="0">
                  <a:solidFill>
                    <a:srgbClr val="56565A"/>
                  </a:solidFill>
                </a:rPr>
                <a:t>This is something we can all be proud of. Today, join OFA supporters across the country in saying you're proud of the progress we've made:</a:t>
              </a:r>
            </a:p>
            <a:p>
              <a:endParaRPr lang="en-US" sz="1600" dirty="0"/>
            </a:p>
            <a:p>
              <a:r>
                <a:rPr lang="en-US" sz="1600" b="1" dirty="0">
                  <a:solidFill>
                    <a:srgbClr val="3366FF"/>
                  </a:solidFill>
                </a:rPr>
                <a:t>https://</a:t>
              </a:r>
              <a:r>
                <a:rPr lang="en-US" sz="1600" b="1" dirty="0" err="1">
                  <a:solidFill>
                    <a:srgbClr val="3366FF"/>
                  </a:solidFill>
                </a:rPr>
                <a:t>my.barackobama.com</a:t>
              </a:r>
              <a:r>
                <a:rPr lang="en-US" sz="1600" b="1" dirty="0">
                  <a:solidFill>
                    <a:srgbClr val="3366FF"/>
                  </a:solidFill>
                </a:rPr>
                <a:t>/Marriage-Ruling</a:t>
              </a:r>
            </a:p>
            <a:p>
              <a:endParaRPr lang="en-US" sz="1600" dirty="0"/>
            </a:p>
            <a:p>
              <a:r>
                <a:rPr lang="en-US" sz="1600" dirty="0"/>
                <a:t>Days like today should remind everyone why we do the work we do. The big, important fights sometimes take a long time to win, but they're always worth it.</a:t>
              </a:r>
            </a:p>
            <a:p>
              <a:endParaRPr lang="en-US" sz="1600" dirty="0"/>
            </a:p>
            <a:p>
              <a:r>
                <a:rPr lang="en-US" sz="1600" dirty="0"/>
                <a:t>Love is love.</a:t>
              </a:r>
            </a:p>
            <a:p>
              <a:endParaRPr lang="en-US" sz="1600" dirty="0"/>
            </a:p>
            <a:p>
              <a:r>
                <a:rPr lang="en-US" sz="1600" dirty="0"/>
                <a:t>Sara</a:t>
              </a:r>
            </a:p>
            <a:p>
              <a:endParaRPr lang="en-US" sz="1600" dirty="0"/>
            </a:p>
            <a:p>
              <a:r>
                <a:rPr lang="en-US" sz="1600" dirty="0"/>
                <a:t>Sara El-Amine</a:t>
              </a:r>
            </a:p>
            <a:p>
              <a:r>
                <a:rPr lang="en-US" sz="1600" dirty="0"/>
                <a:t>Executive Director</a:t>
              </a:r>
            </a:p>
            <a:p>
              <a:r>
                <a:rPr lang="en-US" sz="1600" dirty="0"/>
                <a:t>Organizing for Action</a:t>
              </a:r>
            </a:p>
          </p:txBody>
        </p:sp>
      </p:grpSp>
      <p:sp>
        <p:nvSpPr>
          <p:cNvPr id="12" name="Rectangle 11"/>
          <p:cNvSpPr/>
          <p:nvPr/>
        </p:nvSpPr>
        <p:spPr>
          <a:xfrm>
            <a:off x="635071" y="457401"/>
            <a:ext cx="11685857"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tx1">
                    <a:lumMod val="75000"/>
                  </a:schemeClr>
                </a:solidFill>
                <a:latin typeface="Tungsten Medium"/>
                <a:cs typeface="Tungsten Medium"/>
              </a:rPr>
              <a:t>AN EMAIL DRAFT LOOKS SOMETHING LIKE THIS</a:t>
            </a:r>
            <a:endParaRPr lang="en-US" sz="3200" dirty="0">
              <a:solidFill>
                <a:srgbClr val="ED5340"/>
              </a:solidFill>
              <a:latin typeface="Tungsten Medium"/>
              <a:cs typeface="Tungsten Medium"/>
            </a:endParaRPr>
          </a:p>
        </p:txBody>
      </p:sp>
      <p:cxnSp>
        <p:nvCxnSpPr>
          <p:cNvPr id="13" name="Straight Connector 12"/>
          <p:cNvCxnSpPr/>
          <p:nvPr/>
        </p:nvCxnSpPr>
        <p:spPr>
          <a:xfrm>
            <a:off x="713504" y="1092259"/>
            <a:ext cx="11167850" cy="0"/>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pic>
        <p:nvPicPr>
          <p:cNvPr id="14" name="Picture 13" descr="Screen Shot 2015-07-23 at 12.30.28 PM.png"/>
          <p:cNvPicPr>
            <a:picLocks noChangeAspect="1"/>
          </p:cNvPicPr>
          <p:nvPr/>
        </p:nvPicPr>
        <p:blipFill rotWithShape="1">
          <a:blip r:embed="rId3">
            <a:extLst>
              <a:ext uri="{28A0092B-C50C-407E-A947-70E740481C1C}">
                <a14:useLocalDpi xmlns:a14="http://schemas.microsoft.com/office/drawing/2010/main" val="0"/>
              </a:ext>
            </a:extLst>
          </a:blip>
          <a:srcRect l="44919" b="81657"/>
          <a:stretch/>
        </p:blipFill>
        <p:spPr>
          <a:xfrm>
            <a:off x="7238727" y="1337421"/>
            <a:ext cx="4950367" cy="1042427"/>
          </a:xfrm>
          <a:prstGeom prst="rect">
            <a:avLst/>
          </a:prstGeom>
        </p:spPr>
      </p:pic>
    </p:spTree>
    <p:extLst>
      <p:ext uri="{BB962C8B-B14F-4D97-AF65-F5344CB8AC3E}">
        <p14:creationId xmlns:p14="http://schemas.microsoft.com/office/powerpoint/2010/main" val="119452323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73174" y="1341333"/>
            <a:ext cx="10988536" cy="7736678"/>
            <a:chOff x="3322849" y="931008"/>
            <a:chExt cx="10988536" cy="7736678"/>
          </a:xfrm>
        </p:grpSpPr>
        <p:pic>
          <p:nvPicPr>
            <p:cNvPr id="3" name="Picture 2" descr="Screen Shot 2015-07-23 at 12.30.28 PM.png"/>
            <p:cNvPicPr>
              <a:picLocks noChangeAspect="1"/>
            </p:cNvPicPr>
            <p:nvPr/>
          </p:nvPicPr>
          <p:blipFill rotWithShape="1">
            <a:blip r:embed="rId3">
              <a:extLst>
                <a:ext uri="{28A0092B-C50C-407E-A947-70E740481C1C}">
                  <a14:useLocalDpi xmlns:a14="http://schemas.microsoft.com/office/drawing/2010/main" val="0"/>
                </a:ext>
              </a:extLst>
            </a:blip>
            <a:srcRect b="81657"/>
            <a:stretch/>
          </p:blipFill>
          <p:spPr>
            <a:xfrm>
              <a:off x="3322849" y="931008"/>
              <a:ext cx="8987375" cy="1042427"/>
            </a:xfrm>
            <a:prstGeom prst="rect">
              <a:avLst/>
            </a:prstGeom>
          </p:spPr>
        </p:pic>
        <p:sp>
          <p:nvSpPr>
            <p:cNvPr id="4" name="Rectangle 3"/>
            <p:cNvSpPr/>
            <p:nvPr/>
          </p:nvSpPr>
          <p:spPr>
            <a:xfrm>
              <a:off x="3475885" y="1927377"/>
              <a:ext cx="10835500" cy="6740309"/>
            </a:xfrm>
            <a:prstGeom prst="rect">
              <a:avLst/>
            </a:prstGeom>
          </p:spPr>
          <p:txBody>
            <a:bodyPr wrap="square">
              <a:spAutoFit/>
            </a:bodyPr>
            <a:lstStyle/>
            <a:p>
              <a:r>
                <a:rPr lang="en-US" sz="1600" dirty="0"/>
                <a:t>Friend </a:t>
              </a:r>
              <a:r>
                <a:rPr lang="en-US" sz="1600" dirty="0" smtClean="0"/>
                <a:t>-- </a:t>
              </a:r>
              <a:endParaRPr lang="en-US" sz="1600" dirty="0"/>
            </a:p>
            <a:p>
              <a:endParaRPr lang="en-US" sz="1600" dirty="0"/>
            </a:p>
            <a:p>
              <a:r>
                <a:rPr lang="en-US" sz="1600" dirty="0" smtClean="0"/>
                <a:t>Excited about today's Supreme Court ruling? Me too.</a:t>
              </a:r>
            </a:p>
            <a:p>
              <a:endParaRPr lang="en-US" sz="1600" dirty="0" smtClean="0"/>
            </a:p>
            <a:p>
              <a:r>
                <a:rPr lang="en-US" sz="1600" dirty="0" smtClean="0"/>
                <a:t>This morning the Supreme Court ruled that discriminatory, anti-gay marriage bans across the country violated the Constitution, and struck them down.</a:t>
              </a:r>
            </a:p>
            <a:p>
              <a:endParaRPr lang="en-US" sz="1600" dirty="0" smtClean="0"/>
            </a:p>
            <a:p>
              <a:r>
                <a:rPr lang="en-US" sz="1600" dirty="0" smtClean="0"/>
                <a:t>All of them.</a:t>
              </a:r>
            </a:p>
            <a:p>
              <a:endParaRPr lang="en-US" sz="1600" dirty="0" smtClean="0"/>
            </a:p>
            <a:p>
              <a:r>
                <a:rPr lang="en-US" sz="1600" dirty="0" smtClean="0"/>
                <a:t>Make no mistake -- we're here today because of people like you who fought long and hard to overturn discriminatory laws, challenge prejudice, and change hearts and minds.</a:t>
              </a:r>
            </a:p>
            <a:p>
              <a:endParaRPr lang="en-US" sz="1600" dirty="0" smtClean="0"/>
            </a:p>
            <a:p>
              <a:r>
                <a:rPr lang="en-US" sz="1600" b="1" dirty="0" smtClean="0">
                  <a:solidFill>
                    <a:srgbClr val="56565A"/>
                  </a:solidFill>
                </a:rPr>
                <a:t>This is something we can all be proud of. Today, join OFA supporters across the country in saying you're proud of the progress we've made:</a:t>
              </a:r>
            </a:p>
            <a:p>
              <a:endParaRPr lang="en-US" sz="1600" dirty="0" smtClean="0"/>
            </a:p>
            <a:p>
              <a:r>
                <a:rPr lang="en-US" sz="1600" b="1" dirty="0" smtClean="0">
                  <a:solidFill>
                    <a:srgbClr val="3366FF"/>
                  </a:solidFill>
                </a:rPr>
                <a:t>https://</a:t>
              </a:r>
              <a:r>
                <a:rPr lang="en-US" sz="1600" b="1" dirty="0" err="1" smtClean="0">
                  <a:solidFill>
                    <a:srgbClr val="3366FF"/>
                  </a:solidFill>
                </a:rPr>
                <a:t>my.barackobama.com</a:t>
              </a:r>
              <a:r>
                <a:rPr lang="en-US" sz="1600" b="1" dirty="0" smtClean="0">
                  <a:solidFill>
                    <a:srgbClr val="3366FF"/>
                  </a:solidFill>
                </a:rPr>
                <a:t>/Marriage-Ruling</a:t>
              </a:r>
            </a:p>
            <a:p>
              <a:endParaRPr lang="en-US" sz="1600" dirty="0" smtClean="0"/>
            </a:p>
            <a:p>
              <a:r>
                <a:rPr lang="en-US" sz="1600" dirty="0" smtClean="0"/>
                <a:t>Days like today should remind everyone why we do the work we do. The big, important fights sometimes take a long time to win, but they're always worth it.</a:t>
              </a:r>
            </a:p>
            <a:p>
              <a:endParaRPr lang="en-US" sz="1600" dirty="0" smtClean="0"/>
            </a:p>
            <a:p>
              <a:r>
                <a:rPr lang="en-US" sz="1600" dirty="0" smtClean="0"/>
                <a:t>Love is love.</a:t>
              </a:r>
            </a:p>
            <a:p>
              <a:endParaRPr lang="en-US" sz="1600" dirty="0" smtClean="0"/>
            </a:p>
            <a:p>
              <a:r>
                <a:rPr lang="en-US" sz="1600" dirty="0" smtClean="0"/>
                <a:t>Sara</a:t>
              </a:r>
            </a:p>
            <a:p>
              <a:endParaRPr lang="en-US" sz="1600" dirty="0" smtClean="0"/>
            </a:p>
            <a:p>
              <a:r>
                <a:rPr lang="en-US" sz="1600" dirty="0" smtClean="0"/>
                <a:t>Sara El-Amine</a:t>
              </a:r>
            </a:p>
            <a:p>
              <a:r>
                <a:rPr lang="en-US" sz="1600" dirty="0" smtClean="0"/>
                <a:t>Executive Director</a:t>
              </a:r>
            </a:p>
            <a:p>
              <a:r>
                <a:rPr lang="en-US" sz="1600" dirty="0" smtClean="0"/>
                <a:t>Organizing for Action</a:t>
              </a:r>
              <a:endParaRPr lang="en-US" sz="1600" dirty="0"/>
            </a:p>
          </p:txBody>
        </p:sp>
      </p:grpSp>
      <p:sp>
        <p:nvSpPr>
          <p:cNvPr id="12" name="Rectangle 11"/>
          <p:cNvSpPr/>
          <p:nvPr/>
        </p:nvSpPr>
        <p:spPr>
          <a:xfrm>
            <a:off x="635071" y="457401"/>
            <a:ext cx="11685857"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tx1">
                    <a:lumMod val="75000"/>
                  </a:schemeClr>
                </a:solidFill>
                <a:latin typeface="Tungsten Medium"/>
                <a:cs typeface="Tungsten Medium"/>
              </a:rPr>
              <a:t>AN EMAIL DRAFT LOOKS SOMETHING LIKE THIS</a:t>
            </a:r>
            <a:endParaRPr lang="en-US" sz="3200" dirty="0">
              <a:solidFill>
                <a:srgbClr val="ED5340"/>
              </a:solidFill>
              <a:latin typeface="Tungsten Medium"/>
              <a:cs typeface="Tungsten Medium"/>
            </a:endParaRPr>
          </a:p>
        </p:txBody>
      </p:sp>
      <p:cxnSp>
        <p:nvCxnSpPr>
          <p:cNvPr id="13" name="Straight Connector 12"/>
          <p:cNvCxnSpPr/>
          <p:nvPr/>
        </p:nvCxnSpPr>
        <p:spPr>
          <a:xfrm>
            <a:off x="713504" y="1092259"/>
            <a:ext cx="11167850" cy="0"/>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pic>
        <p:nvPicPr>
          <p:cNvPr id="14" name="Picture 13" descr="Screen Shot 2015-07-23 at 12.30.28 PM.png"/>
          <p:cNvPicPr>
            <a:picLocks noChangeAspect="1"/>
          </p:cNvPicPr>
          <p:nvPr/>
        </p:nvPicPr>
        <p:blipFill rotWithShape="1">
          <a:blip r:embed="rId3">
            <a:extLst>
              <a:ext uri="{28A0092B-C50C-407E-A947-70E740481C1C}">
                <a14:useLocalDpi xmlns:a14="http://schemas.microsoft.com/office/drawing/2010/main" val="0"/>
              </a:ext>
            </a:extLst>
          </a:blip>
          <a:srcRect l="44919" b="81657"/>
          <a:stretch/>
        </p:blipFill>
        <p:spPr>
          <a:xfrm>
            <a:off x="7238727" y="1337421"/>
            <a:ext cx="4950367" cy="1042427"/>
          </a:xfrm>
          <a:prstGeom prst="rect">
            <a:avLst/>
          </a:prstGeom>
        </p:spPr>
      </p:pic>
      <p:sp>
        <p:nvSpPr>
          <p:cNvPr id="16" name="Rectangle 15">
            <a:hlinkClick r:id="rId4"/>
          </p:cNvPr>
          <p:cNvSpPr/>
          <p:nvPr/>
        </p:nvSpPr>
        <p:spPr>
          <a:xfrm>
            <a:off x="928327" y="2881995"/>
            <a:ext cx="10804077" cy="6262233"/>
          </a:xfrm>
          <a:prstGeom prst="rect">
            <a:avLst/>
          </a:prstGeom>
          <a:solidFill>
            <a:schemeClr val="bg1">
              <a:alpha val="92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ED5340"/>
              </a:solidFill>
              <a:latin typeface="Tungsten Medium"/>
              <a:cs typeface="Tungsten Medium"/>
            </a:endParaRPr>
          </a:p>
        </p:txBody>
      </p:sp>
      <p:sp>
        <p:nvSpPr>
          <p:cNvPr id="15" name="Rectangle 14">
            <a:hlinkClick r:id="rId4"/>
          </p:cNvPr>
          <p:cNvSpPr/>
          <p:nvPr/>
        </p:nvSpPr>
        <p:spPr>
          <a:xfrm>
            <a:off x="932230" y="2295827"/>
            <a:ext cx="1881204" cy="498244"/>
          </a:xfrm>
          <a:prstGeom prst="rect">
            <a:avLst/>
          </a:prstGeom>
          <a:noFill/>
          <a:ln w="38100" cmpd="sng">
            <a:solidFill>
              <a:srgbClr val="ED5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ED5340"/>
              </a:solidFill>
              <a:latin typeface="Tungsten Medium"/>
              <a:cs typeface="Tungsten Medium"/>
            </a:endParaRPr>
          </a:p>
        </p:txBody>
      </p:sp>
      <p:sp>
        <p:nvSpPr>
          <p:cNvPr id="18" name="Rectangle 17">
            <a:hlinkClick r:id="rId4"/>
          </p:cNvPr>
          <p:cNvSpPr/>
          <p:nvPr/>
        </p:nvSpPr>
        <p:spPr>
          <a:xfrm>
            <a:off x="938097" y="2868315"/>
            <a:ext cx="4415240" cy="498244"/>
          </a:xfrm>
          <a:prstGeom prst="rect">
            <a:avLst/>
          </a:prstGeom>
          <a:solidFill>
            <a:srgbClr val="ED5340"/>
          </a:solidFill>
          <a:ln w="38100" cmpd="sng">
            <a:solidFill>
              <a:srgbClr val="ED5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latin typeface="Tungsten Medium"/>
                <a:cs typeface="Tungsten Medium"/>
              </a:rPr>
              <a:t>Greeting/Salutation/Whitelist/”Friend”</a:t>
            </a:r>
            <a:endParaRPr lang="en-US" sz="2800" dirty="0">
              <a:solidFill>
                <a:schemeClr val="bg1"/>
              </a:solidFill>
              <a:latin typeface="Tungsten Medium"/>
              <a:cs typeface="Tungsten Medium"/>
            </a:endParaRPr>
          </a:p>
        </p:txBody>
      </p:sp>
    </p:spTree>
    <p:extLst>
      <p:ext uri="{BB962C8B-B14F-4D97-AF65-F5344CB8AC3E}">
        <p14:creationId xmlns:p14="http://schemas.microsoft.com/office/powerpoint/2010/main" val="88422662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73174" y="1341333"/>
            <a:ext cx="10988536" cy="7736678"/>
            <a:chOff x="3322849" y="931008"/>
            <a:chExt cx="10988536" cy="7736678"/>
          </a:xfrm>
        </p:grpSpPr>
        <p:pic>
          <p:nvPicPr>
            <p:cNvPr id="3" name="Picture 2" descr="Screen Shot 2015-07-23 at 12.30.28 PM.png"/>
            <p:cNvPicPr>
              <a:picLocks noChangeAspect="1"/>
            </p:cNvPicPr>
            <p:nvPr/>
          </p:nvPicPr>
          <p:blipFill rotWithShape="1">
            <a:blip r:embed="rId3">
              <a:extLst>
                <a:ext uri="{28A0092B-C50C-407E-A947-70E740481C1C}">
                  <a14:useLocalDpi xmlns:a14="http://schemas.microsoft.com/office/drawing/2010/main" val="0"/>
                </a:ext>
              </a:extLst>
            </a:blip>
            <a:srcRect b="81657"/>
            <a:stretch/>
          </p:blipFill>
          <p:spPr>
            <a:xfrm>
              <a:off x="3322849" y="931008"/>
              <a:ext cx="8987375" cy="1042427"/>
            </a:xfrm>
            <a:prstGeom prst="rect">
              <a:avLst/>
            </a:prstGeom>
          </p:spPr>
        </p:pic>
        <p:sp>
          <p:nvSpPr>
            <p:cNvPr id="4" name="Rectangle 3"/>
            <p:cNvSpPr/>
            <p:nvPr/>
          </p:nvSpPr>
          <p:spPr>
            <a:xfrm>
              <a:off x="3475885" y="1927377"/>
              <a:ext cx="10835500" cy="6740309"/>
            </a:xfrm>
            <a:prstGeom prst="rect">
              <a:avLst/>
            </a:prstGeom>
          </p:spPr>
          <p:txBody>
            <a:bodyPr wrap="square">
              <a:spAutoFit/>
            </a:bodyPr>
            <a:lstStyle/>
            <a:p>
              <a:r>
                <a:rPr lang="en-US" sz="1600" dirty="0"/>
                <a:t>Friend </a:t>
              </a:r>
              <a:r>
                <a:rPr lang="en-US" sz="1600" dirty="0" smtClean="0"/>
                <a:t>-- </a:t>
              </a:r>
              <a:endParaRPr lang="en-US" sz="1600" dirty="0"/>
            </a:p>
            <a:p>
              <a:endParaRPr lang="en-US" sz="1600" dirty="0"/>
            </a:p>
            <a:p>
              <a:r>
                <a:rPr lang="en-US" sz="1600" dirty="0" smtClean="0"/>
                <a:t>Excited about today's Supreme Court ruling? Me too.</a:t>
              </a:r>
            </a:p>
            <a:p>
              <a:endParaRPr lang="en-US" sz="1600" dirty="0" smtClean="0"/>
            </a:p>
            <a:p>
              <a:r>
                <a:rPr lang="en-US" sz="1600" dirty="0" smtClean="0"/>
                <a:t>This morning the Supreme Court ruled that discriminatory, anti-gay marriage bans across the country violated the Constitution, and struck them down.</a:t>
              </a:r>
            </a:p>
            <a:p>
              <a:endParaRPr lang="en-US" sz="1600" dirty="0" smtClean="0"/>
            </a:p>
            <a:p>
              <a:r>
                <a:rPr lang="en-US" sz="1600" dirty="0" smtClean="0"/>
                <a:t>All of them.</a:t>
              </a:r>
            </a:p>
            <a:p>
              <a:endParaRPr lang="en-US" sz="1600" dirty="0" smtClean="0"/>
            </a:p>
            <a:p>
              <a:r>
                <a:rPr lang="en-US" sz="1600" dirty="0" smtClean="0"/>
                <a:t>Make no mistake -- we're here today because of people like you who fought long and hard to overturn discriminatory laws, challenge prejudice, and change hearts and minds.</a:t>
              </a:r>
            </a:p>
            <a:p>
              <a:endParaRPr lang="en-US" sz="1600" dirty="0" smtClean="0"/>
            </a:p>
            <a:p>
              <a:r>
                <a:rPr lang="en-US" sz="1600" b="1" dirty="0" smtClean="0">
                  <a:solidFill>
                    <a:srgbClr val="56565A"/>
                  </a:solidFill>
                </a:rPr>
                <a:t>This is something we can all be proud of. Today, join OFA supporters across the country in saying you're proud of the progress we've made:</a:t>
              </a:r>
            </a:p>
            <a:p>
              <a:endParaRPr lang="en-US" sz="1600" dirty="0" smtClean="0"/>
            </a:p>
            <a:p>
              <a:r>
                <a:rPr lang="en-US" sz="1600" b="1" dirty="0" smtClean="0">
                  <a:solidFill>
                    <a:srgbClr val="3366FF"/>
                  </a:solidFill>
                </a:rPr>
                <a:t>https://</a:t>
              </a:r>
              <a:r>
                <a:rPr lang="en-US" sz="1600" b="1" dirty="0" err="1" smtClean="0">
                  <a:solidFill>
                    <a:srgbClr val="3366FF"/>
                  </a:solidFill>
                </a:rPr>
                <a:t>my.barackobama.com</a:t>
              </a:r>
              <a:r>
                <a:rPr lang="en-US" sz="1600" b="1" dirty="0" smtClean="0">
                  <a:solidFill>
                    <a:srgbClr val="3366FF"/>
                  </a:solidFill>
                </a:rPr>
                <a:t>/Marriage-Ruling</a:t>
              </a:r>
            </a:p>
            <a:p>
              <a:endParaRPr lang="en-US" sz="1600" dirty="0" smtClean="0"/>
            </a:p>
            <a:p>
              <a:r>
                <a:rPr lang="en-US" sz="1600" dirty="0" smtClean="0"/>
                <a:t>Days like today should remind everyone why we do the work we do. The big, important fights sometimes take a long time to win, but they're always worth it.</a:t>
              </a:r>
            </a:p>
            <a:p>
              <a:endParaRPr lang="en-US" sz="1600" dirty="0" smtClean="0"/>
            </a:p>
            <a:p>
              <a:r>
                <a:rPr lang="en-US" sz="1600" dirty="0" smtClean="0"/>
                <a:t>Love is love.</a:t>
              </a:r>
            </a:p>
            <a:p>
              <a:endParaRPr lang="en-US" sz="1600" dirty="0" smtClean="0"/>
            </a:p>
            <a:p>
              <a:r>
                <a:rPr lang="en-US" sz="1600" dirty="0" smtClean="0"/>
                <a:t>Sara</a:t>
              </a:r>
            </a:p>
            <a:p>
              <a:endParaRPr lang="en-US" sz="1600" dirty="0" smtClean="0"/>
            </a:p>
            <a:p>
              <a:r>
                <a:rPr lang="en-US" sz="1600" dirty="0" smtClean="0"/>
                <a:t>Sara El-Amine</a:t>
              </a:r>
            </a:p>
            <a:p>
              <a:r>
                <a:rPr lang="en-US" sz="1600" dirty="0" smtClean="0"/>
                <a:t>Executive Director</a:t>
              </a:r>
            </a:p>
            <a:p>
              <a:r>
                <a:rPr lang="en-US" sz="1600" dirty="0" smtClean="0"/>
                <a:t>Organizing for Action</a:t>
              </a:r>
              <a:endParaRPr lang="en-US" sz="1600" dirty="0"/>
            </a:p>
          </p:txBody>
        </p:sp>
      </p:grpSp>
      <p:sp>
        <p:nvSpPr>
          <p:cNvPr id="12" name="Rectangle 11"/>
          <p:cNvSpPr/>
          <p:nvPr/>
        </p:nvSpPr>
        <p:spPr>
          <a:xfrm>
            <a:off x="635071" y="457401"/>
            <a:ext cx="11685857"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tx1">
                    <a:lumMod val="75000"/>
                  </a:schemeClr>
                </a:solidFill>
                <a:latin typeface="Tungsten Medium"/>
                <a:cs typeface="Tungsten Medium"/>
              </a:rPr>
              <a:t>AN EMAIL DRAFT LOOKS SOMETHING LIKE THIS</a:t>
            </a:r>
            <a:endParaRPr lang="en-US" sz="3200" dirty="0">
              <a:solidFill>
                <a:srgbClr val="ED5340"/>
              </a:solidFill>
              <a:latin typeface="Tungsten Medium"/>
              <a:cs typeface="Tungsten Medium"/>
            </a:endParaRPr>
          </a:p>
        </p:txBody>
      </p:sp>
      <p:cxnSp>
        <p:nvCxnSpPr>
          <p:cNvPr id="13" name="Straight Connector 12"/>
          <p:cNvCxnSpPr/>
          <p:nvPr/>
        </p:nvCxnSpPr>
        <p:spPr>
          <a:xfrm>
            <a:off x="713504" y="1092259"/>
            <a:ext cx="11167850" cy="0"/>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pic>
        <p:nvPicPr>
          <p:cNvPr id="14" name="Picture 13" descr="Screen Shot 2015-07-23 at 12.30.28 PM.png"/>
          <p:cNvPicPr>
            <a:picLocks noChangeAspect="1"/>
          </p:cNvPicPr>
          <p:nvPr/>
        </p:nvPicPr>
        <p:blipFill rotWithShape="1">
          <a:blip r:embed="rId3">
            <a:extLst>
              <a:ext uri="{28A0092B-C50C-407E-A947-70E740481C1C}">
                <a14:useLocalDpi xmlns:a14="http://schemas.microsoft.com/office/drawing/2010/main" val="0"/>
              </a:ext>
            </a:extLst>
          </a:blip>
          <a:srcRect l="44919" b="81657"/>
          <a:stretch/>
        </p:blipFill>
        <p:spPr>
          <a:xfrm>
            <a:off x="7238727" y="1337421"/>
            <a:ext cx="4950367" cy="1042427"/>
          </a:xfrm>
          <a:prstGeom prst="rect">
            <a:avLst/>
          </a:prstGeom>
        </p:spPr>
      </p:pic>
      <p:sp>
        <p:nvSpPr>
          <p:cNvPr id="16" name="Rectangle 15">
            <a:hlinkClick r:id="rId4"/>
          </p:cNvPr>
          <p:cNvSpPr/>
          <p:nvPr/>
        </p:nvSpPr>
        <p:spPr>
          <a:xfrm>
            <a:off x="928327" y="3331391"/>
            <a:ext cx="10804077" cy="5812837"/>
          </a:xfrm>
          <a:prstGeom prst="rect">
            <a:avLst/>
          </a:prstGeom>
          <a:solidFill>
            <a:schemeClr val="bg1">
              <a:alpha val="92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ED5340"/>
              </a:solidFill>
              <a:latin typeface="Tungsten Medium"/>
              <a:cs typeface="Tungsten Medium"/>
            </a:endParaRPr>
          </a:p>
        </p:txBody>
      </p:sp>
      <p:sp>
        <p:nvSpPr>
          <p:cNvPr id="15" name="Rectangle 14">
            <a:hlinkClick r:id="rId4"/>
          </p:cNvPr>
          <p:cNvSpPr/>
          <p:nvPr/>
        </p:nvSpPr>
        <p:spPr>
          <a:xfrm>
            <a:off x="932229" y="2803840"/>
            <a:ext cx="5612909" cy="498244"/>
          </a:xfrm>
          <a:prstGeom prst="rect">
            <a:avLst/>
          </a:prstGeom>
          <a:noFill/>
          <a:ln w="38100" cmpd="sng">
            <a:solidFill>
              <a:srgbClr val="ED5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ED5340"/>
              </a:solidFill>
              <a:latin typeface="Tungsten Medium"/>
              <a:cs typeface="Tungsten Medium"/>
            </a:endParaRPr>
          </a:p>
        </p:txBody>
      </p:sp>
      <p:sp>
        <p:nvSpPr>
          <p:cNvPr id="18" name="Rectangle 17">
            <a:hlinkClick r:id="rId4"/>
          </p:cNvPr>
          <p:cNvSpPr/>
          <p:nvPr/>
        </p:nvSpPr>
        <p:spPr>
          <a:xfrm>
            <a:off x="938097" y="3415405"/>
            <a:ext cx="2266090" cy="498244"/>
          </a:xfrm>
          <a:prstGeom prst="rect">
            <a:avLst/>
          </a:prstGeom>
          <a:solidFill>
            <a:srgbClr val="ED5340"/>
          </a:solidFill>
          <a:ln w="38100" cmpd="sng">
            <a:solidFill>
              <a:srgbClr val="ED5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latin typeface="Tungsten Medium"/>
                <a:cs typeface="Tungsten Medium"/>
              </a:rPr>
              <a:t>The </a:t>
            </a:r>
            <a:r>
              <a:rPr lang="en-US" sz="2800" dirty="0" err="1" smtClean="0">
                <a:solidFill>
                  <a:schemeClr val="bg1"/>
                </a:solidFill>
                <a:latin typeface="Tungsten Medium"/>
                <a:cs typeface="Tungsten Medium"/>
              </a:rPr>
              <a:t>Lede</a:t>
            </a:r>
            <a:endParaRPr lang="en-US" sz="2800" dirty="0">
              <a:solidFill>
                <a:schemeClr val="bg1"/>
              </a:solidFill>
              <a:latin typeface="Tungsten Medium"/>
              <a:cs typeface="Tungsten Medium"/>
            </a:endParaRPr>
          </a:p>
        </p:txBody>
      </p:sp>
      <p:sp>
        <p:nvSpPr>
          <p:cNvPr id="11" name="Rectangle 10">
            <a:hlinkClick r:id="rId4"/>
          </p:cNvPr>
          <p:cNvSpPr/>
          <p:nvPr/>
        </p:nvSpPr>
        <p:spPr>
          <a:xfrm>
            <a:off x="914656" y="2428689"/>
            <a:ext cx="10804077" cy="326304"/>
          </a:xfrm>
          <a:prstGeom prst="rect">
            <a:avLst/>
          </a:prstGeom>
          <a:solidFill>
            <a:schemeClr val="bg1">
              <a:alpha val="92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ED5340"/>
              </a:solidFill>
              <a:latin typeface="Tungsten Medium"/>
              <a:cs typeface="Tungsten Medium"/>
            </a:endParaRPr>
          </a:p>
        </p:txBody>
      </p:sp>
    </p:spTree>
    <p:extLst>
      <p:ext uri="{BB962C8B-B14F-4D97-AF65-F5344CB8AC3E}">
        <p14:creationId xmlns:p14="http://schemas.microsoft.com/office/powerpoint/2010/main" val="331158471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73174" y="1341333"/>
            <a:ext cx="10988536" cy="7736678"/>
            <a:chOff x="3322849" y="931008"/>
            <a:chExt cx="10988536" cy="7736678"/>
          </a:xfrm>
        </p:grpSpPr>
        <p:pic>
          <p:nvPicPr>
            <p:cNvPr id="3" name="Picture 2" descr="Screen Shot 2015-07-23 at 12.30.28 PM.png"/>
            <p:cNvPicPr>
              <a:picLocks noChangeAspect="1"/>
            </p:cNvPicPr>
            <p:nvPr/>
          </p:nvPicPr>
          <p:blipFill rotWithShape="1">
            <a:blip r:embed="rId3">
              <a:extLst>
                <a:ext uri="{28A0092B-C50C-407E-A947-70E740481C1C}">
                  <a14:useLocalDpi xmlns:a14="http://schemas.microsoft.com/office/drawing/2010/main" val="0"/>
                </a:ext>
              </a:extLst>
            </a:blip>
            <a:srcRect b="81657"/>
            <a:stretch/>
          </p:blipFill>
          <p:spPr>
            <a:xfrm>
              <a:off x="3322849" y="931008"/>
              <a:ext cx="8987375" cy="1042427"/>
            </a:xfrm>
            <a:prstGeom prst="rect">
              <a:avLst/>
            </a:prstGeom>
          </p:spPr>
        </p:pic>
        <p:sp>
          <p:nvSpPr>
            <p:cNvPr id="4" name="Rectangle 3"/>
            <p:cNvSpPr/>
            <p:nvPr/>
          </p:nvSpPr>
          <p:spPr>
            <a:xfrm>
              <a:off x="3475885" y="1927377"/>
              <a:ext cx="10835500" cy="6740309"/>
            </a:xfrm>
            <a:prstGeom prst="rect">
              <a:avLst/>
            </a:prstGeom>
          </p:spPr>
          <p:txBody>
            <a:bodyPr wrap="square">
              <a:spAutoFit/>
            </a:bodyPr>
            <a:lstStyle/>
            <a:p>
              <a:r>
                <a:rPr lang="en-US" sz="1600" dirty="0"/>
                <a:t>Friend </a:t>
              </a:r>
              <a:r>
                <a:rPr lang="en-US" sz="1600" dirty="0" smtClean="0"/>
                <a:t>-- </a:t>
              </a:r>
              <a:endParaRPr lang="en-US" sz="1600" dirty="0"/>
            </a:p>
            <a:p>
              <a:endParaRPr lang="en-US" sz="1600" dirty="0"/>
            </a:p>
            <a:p>
              <a:r>
                <a:rPr lang="en-US" sz="1600" dirty="0" smtClean="0"/>
                <a:t>Excited about today's Supreme Court ruling? Me too.</a:t>
              </a:r>
            </a:p>
            <a:p>
              <a:endParaRPr lang="en-US" sz="1600" dirty="0" smtClean="0"/>
            </a:p>
            <a:p>
              <a:r>
                <a:rPr lang="en-US" sz="1600" dirty="0" smtClean="0"/>
                <a:t>This morning the Supreme Court ruled that discriminatory, anti-gay marriage bans across the country violated the Constitution, and struck them down.</a:t>
              </a:r>
            </a:p>
            <a:p>
              <a:endParaRPr lang="en-US" sz="1600" dirty="0" smtClean="0"/>
            </a:p>
            <a:p>
              <a:r>
                <a:rPr lang="en-US" sz="1600" dirty="0" smtClean="0"/>
                <a:t>All of them.</a:t>
              </a:r>
            </a:p>
            <a:p>
              <a:endParaRPr lang="en-US" sz="1600" dirty="0" smtClean="0"/>
            </a:p>
            <a:p>
              <a:r>
                <a:rPr lang="en-US" sz="1600" dirty="0" smtClean="0"/>
                <a:t>Make no mistake -- we're here today because of people like you who fought long and hard to overturn discriminatory laws, challenge prejudice, and change hearts and minds.</a:t>
              </a:r>
            </a:p>
            <a:p>
              <a:endParaRPr lang="en-US" sz="1600" dirty="0" smtClean="0"/>
            </a:p>
            <a:p>
              <a:r>
                <a:rPr lang="en-US" sz="1600" b="1" dirty="0" smtClean="0">
                  <a:solidFill>
                    <a:srgbClr val="56565A"/>
                  </a:solidFill>
                </a:rPr>
                <a:t>This is something we can all be proud of. Today, join OFA supporters across the country in saying you're proud of the progress we've made:</a:t>
              </a:r>
            </a:p>
            <a:p>
              <a:endParaRPr lang="en-US" sz="1600" dirty="0" smtClean="0"/>
            </a:p>
            <a:p>
              <a:r>
                <a:rPr lang="en-US" sz="1600" b="1" dirty="0" smtClean="0">
                  <a:solidFill>
                    <a:srgbClr val="3366FF"/>
                  </a:solidFill>
                </a:rPr>
                <a:t>https://</a:t>
              </a:r>
              <a:r>
                <a:rPr lang="en-US" sz="1600" b="1" dirty="0" err="1" smtClean="0">
                  <a:solidFill>
                    <a:srgbClr val="3366FF"/>
                  </a:solidFill>
                </a:rPr>
                <a:t>my.barackobama.com</a:t>
              </a:r>
              <a:r>
                <a:rPr lang="en-US" sz="1600" b="1" dirty="0" smtClean="0">
                  <a:solidFill>
                    <a:srgbClr val="3366FF"/>
                  </a:solidFill>
                </a:rPr>
                <a:t>/Marriage-Ruling</a:t>
              </a:r>
            </a:p>
            <a:p>
              <a:endParaRPr lang="en-US" sz="1600" dirty="0" smtClean="0"/>
            </a:p>
            <a:p>
              <a:r>
                <a:rPr lang="en-US" sz="1600" dirty="0" smtClean="0"/>
                <a:t>Days like today should remind everyone why we do the work we do. The big, important fights sometimes take a long time to win, but they're always worth it.</a:t>
              </a:r>
            </a:p>
            <a:p>
              <a:endParaRPr lang="en-US" sz="1600" dirty="0" smtClean="0"/>
            </a:p>
            <a:p>
              <a:r>
                <a:rPr lang="en-US" sz="1600" dirty="0" smtClean="0"/>
                <a:t>Love is love.</a:t>
              </a:r>
            </a:p>
            <a:p>
              <a:endParaRPr lang="en-US" sz="1600" dirty="0" smtClean="0"/>
            </a:p>
            <a:p>
              <a:r>
                <a:rPr lang="en-US" sz="1600" dirty="0" smtClean="0"/>
                <a:t>Sara</a:t>
              </a:r>
            </a:p>
            <a:p>
              <a:endParaRPr lang="en-US" sz="1600" dirty="0" smtClean="0"/>
            </a:p>
            <a:p>
              <a:r>
                <a:rPr lang="en-US" sz="1600" dirty="0" smtClean="0"/>
                <a:t>Sara El-Amine</a:t>
              </a:r>
            </a:p>
            <a:p>
              <a:r>
                <a:rPr lang="en-US" sz="1600" dirty="0" smtClean="0"/>
                <a:t>Executive Director</a:t>
              </a:r>
            </a:p>
            <a:p>
              <a:r>
                <a:rPr lang="en-US" sz="1600" dirty="0" smtClean="0"/>
                <a:t>Organizing for Action</a:t>
              </a:r>
              <a:endParaRPr lang="en-US" sz="1600" dirty="0"/>
            </a:p>
          </p:txBody>
        </p:sp>
      </p:grpSp>
      <p:sp>
        <p:nvSpPr>
          <p:cNvPr id="12" name="Rectangle 11"/>
          <p:cNvSpPr/>
          <p:nvPr/>
        </p:nvSpPr>
        <p:spPr>
          <a:xfrm>
            <a:off x="635071" y="457401"/>
            <a:ext cx="11685857"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tx1">
                    <a:lumMod val="75000"/>
                  </a:schemeClr>
                </a:solidFill>
                <a:latin typeface="Tungsten Medium"/>
                <a:cs typeface="Tungsten Medium"/>
              </a:rPr>
              <a:t>AN EMAIL DRAFT LOOKS SOMETHING LIKE THIS</a:t>
            </a:r>
            <a:endParaRPr lang="en-US" sz="3200" dirty="0">
              <a:solidFill>
                <a:srgbClr val="ED5340"/>
              </a:solidFill>
              <a:latin typeface="Tungsten Medium"/>
              <a:cs typeface="Tungsten Medium"/>
            </a:endParaRPr>
          </a:p>
        </p:txBody>
      </p:sp>
      <p:cxnSp>
        <p:nvCxnSpPr>
          <p:cNvPr id="13" name="Straight Connector 12"/>
          <p:cNvCxnSpPr/>
          <p:nvPr/>
        </p:nvCxnSpPr>
        <p:spPr>
          <a:xfrm>
            <a:off x="713504" y="1092259"/>
            <a:ext cx="11167850" cy="0"/>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pic>
        <p:nvPicPr>
          <p:cNvPr id="14" name="Picture 13" descr="Screen Shot 2015-07-23 at 12.30.28 PM.png"/>
          <p:cNvPicPr>
            <a:picLocks noChangeAspect="1"/>
          </p:cNvPicPr>
          <p:nvPr/>
        </p:nvPicPr>
        <p:blipFill rotWithShape="1">
          <a:blip r:embed="rId3">
            <a:extLst>
              <a:ext uri="{28A0092B-C50C-407E-A947-70E740481C1C}">
                <a14:useLocalDpi xmlns:a14="http://schemas.microsoft.com/office/drawing/2010/main" val="0"/>
              </a:ext>
            </a:extLst>
          </a:blip>
          <a:srcRect l="44919" b="81657"/>
          <a:stretch/>
        </p:blipFill>
        <p:spPr>
          <a:xfrm>
            <a:off x="7238727" y="1337421"/>
            <a:ext cx="4950367" cy="1042427"/>
          </a:xfrm>
          <a:prstGeom prst="rect">
            <a:avLst/>
          </a:prstGeom>
        </p:spPr>
      </p:pic>
      <p:sp>
        <p:nvSpPr>
          <p:cNvPr id="16" name="Rectangle 15">
            <a:hlinkClick r:id="rId4"/>
          </p:cNvPr>
          <p:cNvSpPr/>
          <p:nvPr/>
        </p:nvSpPr>
        <p:spPr>
          <a:xfrm>
            <a:off x="928327" y="5313077"/>
            <a:ext cx="10804077" cy="3831152"/>
          </a:xfrm>
          <a:prstGeom prst="rect">
            <a:avLst/>
          </a:prstGeom>
          <a:solidFill>
            <a:schemeClr val="bg1">
              <a:alpha val="92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ED5340"/>
              </a:solidFill>
              <a:latin typeface="Tungsten Medium"/>
              <a:cs typeface="Tungsten Medium"/>
            </a:endParaRPr>
          </a:p>
        </p:txBody>
      </p:sp>
      <p:sp>
        <p:nvSpPr>
          <p:cNvPr id="15" name="Rectangle 14">
            <a:hlinkClick r:id="rId4"/>
          </p:cNvPr>
          <p:cNvSpPr/>
          <p:nvPr/>
        </p:nvSpPr>
        <p:spPr>
          <a:xfrm>
            <a:off x="922460" y="3331392"/>
            <a:ext cx="10868559" cy="1921212"/>
          </a:xfrm>
          <a:prstGeom prst="rect">
            <a:avLst/>
          </a:prstGeom>
          <a:noFill/>
          <a:ln w="38100" cmpd="sng">
            <a:solidFill>
              <a:srgbClr val="ED5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ED5340"/>
              </a:solidFill>
              <a:latin typeface="Tungsten Medium"/>
              <a:cs typeface="Tungsten Medium"/>
            </a:endParaRPr>
          </a:p>
        </p:txBody>
      </p:sp>
      <p:sp>
        <p:nvSpPr>
          <p:cNvPr id="18" name="Rectangle 17">
            <a:hlinkClick r:id="rId4"/>
          </p:cNvPr>
          <p:cNvSpPr/>
          <p:nvPr/>
        </p:nvSpPr>
        <p:spPr>
          <a:xfrm>
            <a:off x="926395" y="5346044"/>
            <a:ext cx="3643967" cy="498244"/>
          </a:xfrm>
          <a:prstGeom prst="rect">
            <a:avLst/>
          </a:prstGeom>
          <a:solidFill>
            <a:srgbClr val="ED5340"/>
          </a:solidFill>
          <a:ln w="38100" cmpd="sng">
            <a:solidFill>
              <a:srgbClr val="ED5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latin typeface="Tungsten Medium"/>
                <a:cs typeface="Tungsten Medium"/>
              </a:rPr>
              <a:t>Above the fold (ATF)</a:t>
            </a:r>
            <a:endParaRPr lang="en-US" sz="2800" dirty="0">
              <a:solidFill>
                <a:schemeClr val="bg1"/>
              </a:solidFill>
              <a:latin typeface="Tungsten Medium"/>
              <a:cs typeface="Tungsten Medium"/>
            </a:endParaRPr>
          </a:p>
        </p:txBody>
      </p:sp>
      <p:sp>
        <p:nvSpPr>
          <p:cNvPr id="11" name="Rectangle 10">
            <a:hlinkClick r:id="rId4"/>
          </p:cNvPr>
          <p:cNvSpPr/>
          <p:nvPr/>
        </p:nvSpPr>
        <p:spPr>
          <a:xfrm>
            <a:off x="914656" y="2428688"/>
            <a:ext cx="10804077" cy="759157"/>
          </a:xfrm>
          <a:prstGeom prst="rect">
            <a:avLst/>
          </a:prstGeom>
          <a:solidFill>
            <a:schemeClr val="bg1">
              <a:alpha val="92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ED5340"/>
              </a:solidFill>
              <a:latin typeface="Tungsten Medium"/>
              <a:cs typeface="Tungsten Medium"/>
            </a:endParaRPr>
          </a:p>
        </p:txBody>
      </p:sp>
    </p:spTree>
    <p:extLst>
      <p:ext uri="{BB962C8B-B14F-4D97-AF65-F5344CB8AC3E}">
        <p14:creationId xmlns:p14="http://schemas.microsoft.com/office/powerpoint/2010/main" val="231773536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73174" y="1341333"/>
            <a:ext cx="10988536" cy="7736678"/>
            <a:chOff x="3322849" y="931008"/>
            <a:chExt cx="10988536" cy="7736678"/>
          </a:xfrm>
        </p:grpSpPr>
        <p:pic>
          <p:nvPicPr>
            <p:cNvPr id="3" name="Picture 2" descr="Screen Shot 2015-07-23 at 12.30.28 PM.png"/>
            <p:cNvPicPr>
              <a:picLocks noChangeAspect="1"/>
            </p:cNvPicPr>
            <p:nvPr/>
          </p:nvPicPr>
          <p:blipFill rotWithShape="1">
            <a:blip r:embed="rId3">
              <a:extLst>
                <a:ext uri="{28A0092B-C50C-407E-A947-70E740481C1C}">
                  <a14:useLocalDpi xmlns:a14="http://schemas.microsoft.com/office/drawing/2010/main" val="0"/>
                </a:ext>
              </a:extLst>
            </a:blip>
            <a:srcRect b="81657"/>
            <a:stretch/>
          </p:blipFill>
          <p:spPr>
            <a:xfrm>
              <a:off x="3322849" y="931008"/>
              <a:ext cx="8987375" cy="1042427"/>
            </a:xfrm>
            <a:prstGeom prst="rect">
              <a:avLst/>
            </a:prstGeom>
          </p:spPr>
        </p:pic>
        <p:sp>
          <p:nvSpPr>
            <p:cNvPr id="4" name="Rectangle 3"/>
            <p:cNvSpPr/>
            <p:nvPr/>
          </p:nvSpPr>
          <p:spPr>
            <a:xfrm>
              <a:off x="3475885" y="1927377"/>
              <a:ext cx="10835500" cy="6740309"/>
            </a:xfrm>
            <a:prstGeom prst="rect">
              <a:avLst/>
            </a:prstGeom>
          </p:spPr>
          <p:txBody>
            <a:bodyPr wrap="square">
              <a:spAutoFit/>
            </a:bodyPr>
            <a:lstStyle/>
            <a:p>
              <a:r>
                <a:rPr lang="en-US" sz="1600" dirty="0"/>
                <a:t>Friend </a:t>
              </a:r>
              <a:r>
                <a:rPr lang="en-US" sz="1600" dirty="0" smtClean="0"/>
                <a:t>-- </a:t>
              </a:r>
              <a:endParaRPr lang="en-US" sz="1600" dirty="0"/>
            </a:p>
            <a:p>
              <a:endParaRPr lang="en-US" sz="1600" dirty="0"/>
            </a:p>
            <a:p>
              <a:r>
                <a:rPr lang="en-US" sz="1600" dirty="0" smtClean="0"/>
                <a:t>Excited about today's Supreme Court ruling? Me too.</a:t>
              </a:r>
            </a:p>
            <a:p>
              <a:endParaRPr lang="en-US" sz="1600" dirty="0" smtClean="0"/>
            </a:p>
            <a:p>
              <a:r>
                <a:rPr lang="en-US" sz="1600" dirty="0" smtClean="0"/>
                <a:t>This morning the Supreme Court ruled that discriminatory, anti-gay marriage bans across the country violated the Constitution, and struck them down.</a:t>
              </a:r>
            </a:p>
            <a:p>
              <a:endParaRPr lang="en-US" sz="1600" dirty="0" smtClean="0"/>
            </a:p>
            <a:p>
              <a:r>
                <a:rPr lang="en-US" sz="1600" dirty="0" smtClean="0"/>
                <a:t>All of them.</a:t>
              </a:r>
            </a:p>
            <a:p>
              <a:endParaRPr lang="en-US" sz="1600" dirty="0" smtClean="0"/>
            </a:p>
            <a:p>
              <a:r>
                <a:rPr lang="en-US" sz="1600" dirty="0" smtClean="0"/>
                <a:t>Make no mistake -- we're here today because of people like you who fought long and hard to overturn discriminatory laws, challenge prejudice, and change hearts and minds.</a:t>
              </a:r>
            </a:p>
            <a:p>
              <a:endParaRPr lang="en-US" sz="1600" dirty="0" smtClean="0"/>
            </a:p>
            <a:p>
              <a:r>
                <a:rPr lang="en-US" sz="1600" b="1" dirty="0" smtClean="0">
                  <a:solidFill>
                    <a:srgbClr val="56565A"/>
                  </a:solidFill>
                </a:rPr>
                <a:t>This is something we can all be proud of. Today, join OFA supporters across the country in saying you're proud of the progress we've made:</a:t>
              </a:r>
            </a:p>
            <a:p>
              <a:endParaRPr lang="en-US" sz="1600" dirty="0" smtClean="0"/>
            </a:p>
            <a:p>
              <a:r>
                <a:rPr lang="en-US" sz="1600" b="1" dirty="0" smtClean="0">
                  <a:solidFill>
                    <a:srgbClr val="3366FF"/>
                  </a:solidFill>
                </a:rPr>
                <a:t>https://</a:t>
              </a:r>
              <a:r>
                <a:rPr lang="en-US" sz="1600" b="1" dirty="0" err="1" smtClean="0">
                  <a:solidFill>
                    <a:srgbClr val="3366FF"/>
                  </a:solidFill>
                </a:rPr>
                <a:t>my.barackobama.com</a:t>
              </a:r>
              <a:r>
                <a:rPr lang="en-US" sz="1600" b="1" dirty="0" smtClean="0">
                  <a:solidFill>
                    <a:srgbClr val="3366FF"/>
                  </a:solidFill>
                </a:rPr>
                <a:t>/Marriage-Ruling</a:t>
              </a:r>
            </a:p>
            <a:p>
              <a:endParaRPr lang="en-US" sz="1600" dirty="0" smtClean="0"/>
            </a:p>
            <a:p>
              <a:r>
                <a:rPr lang="en-US" sz="1600" dirty="0" smtClean="0"/>
                <a:t>Days like today should remind everyone why we do the work we do. The big, important fights sometimes take a long time to win, but they're always worth it.</a:t>
              </a:r>
            </a:p>
            <a:p>
              <a:endParaRPr lang="en-US" sz="1600" dirty="0" smtClean="0"/>
            </a:p>
            <a:p>
              <a:r>
                <a:rPr lang="en-US" sz="1600" dirty="0" smtClean="0"/>
                <a:t>Love is love.</a:t>
              </a:r>
            </a:p>
            <a:p>
              <a:endParaRPr lang="en-US" sz="1600" dirty="0" smtClean="0"/>
            </a:p>
            <a:p>
              <a:r>
                <a:rPr lang="en-US" sz="1600" dirty="0" smtClean="0"/>
                <a:t>Sara</a:t>
              </a:r>
            </a:p>
            <a:p>
              <a:endParaRPr lang="en-US" sz="1600" dirty="0" smtClean="0"/>
            </a:p>
            <a:p>
              <a:r>
                <a:rPr lang="en-US" sz="1600" dirty="0" smtClean="0"/>
                <a:t>Sara El-Amine</a:t>
              </a:r>
            </a:p>
            <a:p>
              <a:r>
                <a:rPr lang="en-US" sz="1600" dirty="0" smtClean="0"/>
                <a:t>Executive Director</a:t>
              </a:r>
            </a:p>
            <a:p>
              <a:r>
                <a:rPr lang="en-US" sz="1600" dirty="0" smtClean="0"/>
                <a:t>Organizing for Action</a:t>
              </a:r>
              <a:endParaRPr lang="en-US" sz="1600" dirty="0"/>
            </a:p>
          </p:txBody>
        </p:sp>
      </p:grpSp>
      <p:sp>
        <p:nvSpPr>
          <p:cNvPr id="12" name="Rectangle 11"/>
          <p:cNvSpPr/>
          <p:nvPr/>
        </p:nvSpPr>
        <p:spPr>
          <a:xfrm>
            <a:off x="635071" y="457401"/>
            <a:ext cx="11685857"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tx1">
                    <a:lumMod val="75000"/>
                  </a:schemeClr>
                </a:solidFill>
                <a:latin typeface="Tungsten Medium"/>
                <a:cs typeface="Tungsten Medium"/>
              </a:rPr>
              <a:t>AN EMAIL DRAFT LOOKS SOMETHING LIKE THIS</a:t>
            </a:r>
            <a:endParaRPr lang="en-US" sz="3200" dirty="0">
              <a:solidFill>
                <a:srgbClr val="ED5340"/>
              </a:solidFill>
              <a:latin typeface="Tungsten Medium"/>
              <a:cs typeface="Tungsten Medium"/>
            </a:endParaRPr>
          </a:p>
        </p:txBody>
      </p:sp>
      <p:cxnSp>
        <p:nvCxnSpPr>
          <p:cNvPr id="13" name="Straight Connector 12"/>
          <p:cNvCxnSpPr/>
          <p:nvPr/>
        </p:nvCxnSpPr>
        <p:spPr>
          <a:xfrm>
            <a:off x="713504" y="1092259"/>
            <a:ext cx="11167850" cy="0"/>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pic>
        <p:nvPicPr>
          <p:cNvPr id="14" name="Picture 13" descr="Screen Shot 2015-07-23 at 12.30.28 PM.png"/>
          <p:cNvPicPr>
            <a:picLocks noChangeAspect="1"/>
          </p:cNvPicPr>
          <p:nvPr/>
        </p:nvPicPr>
        <p:blipFill rotWithShape="1">
          <a:blip r:embed="rId3">
            <a:extLst>
              <a:ext uri="{28A0092B-C50C-407E-A947-70E740481C1C}">
                <a14:useLocalDpi xmlns:a14="http://schemas.microsoft.com/office/drawing/2010/main" val="0"/>
              </a:ext>
            </a:extLst>
          </a:blip>
          <a:srcRect l="44919" b="81657"/>
          <a:stretch/>
        </p:blipFill>
        <p:spPr>
          <a:xfrm>
            <a:off x="7238727" y="1337421"/>
            <a:ext cx="4950367" cy="1042427"/>
          </a:xfrm>
          <a:prstGeom prst="rect">
            <a:avLst/>
          </a:prstGeom>
        </p:spPr>
      </p:pic>
      <p:sp>
        <p:nvSpPr>
          <p:cNvPr id="16" name="Rectangle 15">
            <a:hlinkClick r:id="rId4"/>
          </p:cNvPr>
          <p:cNvSpPr/>
          <p:nvPr/>
        </p:nvSpPr>
        <p:spPr>
          <a:xfrm>
            <a:off x="928327" y="6064683"/>
            <a:ext cx="10804077" cy="3079545"/>
          </a:xfrm>
          <a:prstGeom prst="rect">
            <a:avLst/>
          </a:prstGeom>
          <a:solidFill>
            <a:schemeClr val="bg1">
              <a:alpha val="92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ED5340"/>
              </a:solidFill>
              <a:latin typeface="Tungsten Medium"/>
              <a:cs typeface="Tungsten Medium"/>
            </a:endParaRPr>
          </a:p>
        </p:txBody>
      </p:sp>
      <p:sp>
        <p:nvSpPr>
          <p:cNvPr id="15" name="Rectangle 14">
            <a:hlinkClick r:id="rId4"/>
          </p:cNvPr>
          <p:cNvSpPr/>
          <p:nvPr/>
        </p:nvSpPr>
        <p:spPr>
          <a:xfrm>
            <a:off x="922460" y="5243964"/>
            <a:ext cx="10868559" cy="639297"/>
          </a:xfrm>
          <a:prstGeom prst="rect">
            <a:avLst/>
          </a:prstGeom>
          <a:noFill/>
          <a:ln w="38100" cmpd="sng">
            <a:solidFill>
              <a:srgbClr val="ED5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ED5340"/>
              </a:solidFill>
              <a:latin typeface="Tungsten Medium"/>
              <a:cs typeface="Tungsten Medium"/>
            </a:endParaRPr>
          </a:p>
        </p:txBody>
      </p:sp>
      <p:sp>
        <p:nvSpPr>
          <p:cNvPr id="18" name="Rectangle 17">
            <a:hlinkClick r:id="rId4"/>
          </p:cNvPr>
          <p:cNvSpPr/>
          <p:nvPr/>
        </p:nvSpPr>
        <p:spPr>
          <a:xfrm>
            <a:off x="926397" y="6019899"/>
            <a:ext cx="1760528" cy="498244"/>
          </a:xfrm>
          <a:prstGeom prst="rect">
            <a:avLst/>
          </a:prstGeom>
          <a:solidFill>
            <a:srgbClr val="ED5340"/>
          </a:solidFill>
          <a:ln w="38100" cmpd="sng">
            <a:solidFill>
              <a:srgbClr val="ED5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latin typeface="Tungsten Medium"/>
                <a:cs typeface="Tungsten Medium"/>
              </a:rPr>
              <a:t>The Ask</a:t>
            </a:r>
            <a:endParaRPr lang="en-US" sz="2800" dirty="0">
              <a:solidFill>
                <a:schemeClr val="bg1"/>
              </a:solidFill>
              <a:latin typeface="Tungsten Medium"/>
              <a:cs typeface="Tungsten Medium"/>
            </a:endParaRPr>
          </a:p>
        </p:txBody>
      </p:sp>
      <p:sp>
        <p:nvSpPr>
          <p:cNvPr id="11" name="Rectangle 10">
            <a:hlinkClick r:id="rId4"/>
          </p:cNvPr>
          <p:cNvSpPr/>
          <p:nvPr/>
        </p:nvSpPr>
        <p:spPr>
          <a:xfrm>
            <a:off x="914656" y="2428689"/>
            <a:ext cx="10804077" cy="2694328"/>
          </a:xfrm>
          <a:prstGeom prst="rect">
            <a:avLst/>
          </a:prstGeom>
          <a:solidFill>
            <a:schemeClr val="bg1">
              <a:alpha val="92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ED5340"/>
              </a:solidFill>
              <a:latin typeface="Tungsten Medium"/>
              <a:cs typeface="Tungsten Medium"/>
            </a:endParaRPr>
          </a:p>
        </p:txBody>
      </p:sp>
    </p:spTree>
    <p:extLst>
      <p:ext uri="{BB962C8B-B14F-4D97-AF65-F5344CB8AC3E}">
        <p14:creationId xmlns:p14="http://schemas.microsoft.com/office/powerpoint/2010/main" val="82432467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73174" y="1341333"/>
            <a:ext cx="10988536" cy="7736678"/>
            <a:chOff x="3322849" y="931008"/>
            <a:chExt cx="10988536" cy="7736678"/>
          </a:xfrm>
        </p:grpSpPr>
        <p:pic>
          <p:nvPicPr>
            <p:cNvPr id="3" name="Picture 2" descr="Screen Shot 2015-07-23 at 12.30.28 PM.png"/>
            <p:cNvPicPr>
              <a:picLocks noChangeAspect="1"/>
            </p:cNvPicPr>
            <p:nvPr/>
          </p:nvPicPr>
          <p:blipFill rotWithShape="1">
            <a:blip r:embed="rId3">
              <a:extLst>
                <a:ext uri="{28A0092B-C50C-407E-A947-70E740481C1C}">
                  <a14:useLocalDpi xmlns:a14="http://schemas.microsoft.com/office/drawing/2010/main" val="0"/>
                </a:ext>
              </a:extLst>
            </a:blip>
            <a:srcRect b="81657"/>
            <a:stretch/>
          </p:blipFill>
          <p:spPr>
            <a:xfrm>
              <a:off x="3322849" y="931008"/>
              <a:ext cx="8987375" cy="1042427"/>
            </a:xfrm>
            <a:prstGeom prst="rect">
              <a:avLst/>
            </a:prstGeom>
          </p:spPr>
        </p:pic>
        <p:sp>
          <p:nvSpPr>
            <p:cNvPr id="4" name="Rectangle 3"/>
            <p:cNvSpPr/>
            <p:nvPr/>
          </p:nvSpPr>
          <p:spPr>
            <a:xfrm>
              <a:off x="3475885" y="1927377"/>
              <a:ext cx="10835500" cy="6740309"/>
            </a:xfrm>
            <a:prstGeom prst="rect">
              <a:avLst/>
            </a:prstGeom>
          </p:spPr>
          <p:txBody>
            <a:bodyPr wrap="square">
              <a:spAutoFit/>
            </a:bodyPr>
            <a:lstStyle/>
            <a:p>
              <a:r>
                <a:rPr lang="en-US" sz="1600" dirty="0"/>
                <a:t>Friend </a:t>
              </a:r>
              <a:r>
                <a:rPr lang="en-US" sz="1600" dirty="0" smtClean="0"/>
                <a:t>-- </a:t>
              </a:r>
              <a:endParaRPr lang="en-US" sz="1600" dirty="0"/>
            </a:p>
            <a:p>
              <a:endParaRPr lang="en-US" sz="1600" dirty="0"/>
            </a:p>
            <a:p>
              <a:r>
                <a:rPr lang="en-US" sz="1600" dirty="0" smtClean="0"/>
                <a:t>Excited about today's Supreme Court ruling? Me too.</a:t>
              </a:r>
            </a:p>
            <a:p>
              <a:endParaRPr lang="en-US" sz="1600" dirty="0" smtClean="0"/>
            </a:p>
            <a:p>
              <a:r>
                <a:rPr lang="en-US" sz="1600" dirty="0" smtClean="0"/>
                <a:t>This morning the Supreme Court ruled that discriminatory, anti-gay marriage bans across the country violated the Constitution, and struck them down.</a:t>
              </a:r>
            </a:p>
            <a:p>
              <a:endParaRPr lang="en-US" sz="1600" dirty="0" smtClean="0"/>
            </a:p>
            <a:p>
              <a:r>
                <a:rPr lang="en-US" sz="1600" dirty="0" smtClean="0"/>
                <a:t>All of them.</a:t>
              </a:r>
            </a:p>
            <a:p>
              <a:endParaRPr lang="en-US" sz="1600" dirty="0" smtClean="0"/>
            </a:p>
            <a:p>
              <a:r>
                <a:rPr lang="en-US" sz="1600" dirty="0" smtClean="0"/>
                <a:t>Make no mistake -- we're here today because of people like you who fought long and hard to overturn discriminatory laws, challenge prejudice, and change hearts and minds.</a:t>
              </a:r>
            </a:p>
            <a:p>
              <a:endParaRPr lang="en-US" sz="1600" dirty="0" smtClean="0"/>
            </a:p>
            <a:p>
              <a:r>
                <a:rPr lang="en-US" sz="1600" b="1" dirty="0" smtClean="0">
                  <a:solidFill>
                    <a:srgbClr val="56565A"/>
                  </a:solidFill>
                </a:rPr>
                <a:t>This is something we can all be proud of. Today, join OFA supporters across the country in saying you're proud of the progress we've made:</a:t>
              </a:r>
            </a:p>
            <a:p>
              <a:endParaRPr lang="en-US" sz="1600" dirty="0" smtClean="0"/>
            </a:p>
            <a:p>
              <a:r>
                <a:rPr lang="en-US" sz="1600" b="1" dirty="0" smtClean="0">
                  <a:solidFill>
                    <a:srgbClr val="3366FF"/>
                  </a:solidFill>
                </a:rPr>
                <a:t>https://</a:t>
              </a:r>
              <a:r>
                <a:rPr lang="en-US" sz="1600" b="1" dirty="0" err="1" smtClean="0">
                  <a:solidFill>
                    <a:srgbClr val="3366FF"/>
                  </a:solidFill>
                </a:rPr>
                <a:t>my.barackobama.com</a:t>
              </a:r>
              <a:r>
                <a:rPr lang="en-US" sz="1600" b="1" dirty="0" smtClean="0">
                  <a:solidFill>
                    <a:srgbClr val="3366FF"/>
                  </a:solidFill>
                </a:rPr>
                <a:t>/Marriage-Ruling</a:t>
              </a:r>
            </a:p>
            <a:p>
              <a:endParaRPr lang="en-US" sz="1600" dirty="0" smtClean="0"/>
            </a:p>
            <a:p>
              <a:r>
                <a:rPr lang="en-US" sz="1600" dirty="0" smtClean="0"/>
                <a:t>Days like today should remind everyone why we do the work we do. The big, important fights sometimes take a long time to win, but they're always worth it.</a:t>
              </a:r>
            </a:p>
            <a:p>
              <a:endParaRPr lang="en-US" sz="1600" dirty="0" smtClean="0"/>
            </a:p>
            <a:p>
              <a:r>
                <a:rPr lang="en-US" sz="1600" dirty="0" smtClean="0"/>
                <a:t>Love is love.</a:t>
              </a:r>
            </a:p>
            <a:p>
              <a:endParaRPr lang="en-US" sz="1600" dirty="0" smtClean="0"/>
            </a:p>
            <a:p>
              <a:r>
                <a:rPr lang="en-US" sz="1600" dirty="0" smtClean="0"/>
                <a:t>Sara</a:t>
              </a:r>
            </a:p>
            <a:p>
              <a:endParaRPr lang="en-US" sz="1600" dirty="0" smtClean="0"/>
            </a:p>
            <a:p>
              <a:r>
                <a:rPr lang="en-US" sz="1600" dirty="0" smtClean="0"/>
                <a:t>Sara El-Amine</a:t>
              </a:r>
            </a:p>
            <a:p>
              <a:r>
                <a:rPr lang="en-US" sz="1600" dirty="0" smtClean="0"/>
                <a:t>Executive Director</a:t>
              </a:r>
            </a:p>
            <a:p>
              <a:r>
                <a:rPr lang="en-US" sz="1600" dirty="0" smtClean="0"/>
                <a:t>Organizing for Action</a:t>
              </a:r>
              <a:endParaRPr lang="en-US" sz="1600" dirty="0"/>
            </a:p>
          </p:txBody>
        </p:sp>
      </p:grpSp>
      <p:sp>
        <p:nvSpPr>
          <p:cNvPr id="12" name="Rectangle 11"/>
          <p:cNvSpPr/>
          <p:nvPr/>
        </p:nvSpPr>
        <p:spPr>
          <a:xfrm>
            <a:off x="635071" y="457401"/>
            <a:ext cx="11685857"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tx1">
                    <a:lumMod val="75000"/>
                  </a:schemeClr>
                </a:solidFill>
                <a:latin typeface="Tungsten Medium"/>
                <a:cs typeface="Tungsten Medium"/>
              </a:rPr>
              <a:t>AN EMAIL DRAFT LOOKS SOMETHING LIKE THIS</a:t>
            </a:r>
            <a:endParaRPr lang="en-US" sz="3200" dirty="0">
              <a:solidFill>
                <a:srgbClr val="ED5340"/>
              </a:solidFill>
              <a:latin typeface="Tungsten Medium"/>
              <a:cs typeface="Tungsten Medium"/>
            </a:endParaRPr>
          </a:p>
        </p:txBody>
      </p:sp>
      <p:cxnSp>
        <p:nvCxnSpPr>
          <p:cNvPr id="13" name="Straight Connector 12"/>
          <p:cNvCxnSpPr/>
          <p:nvPr/>
        </p:nvCxnSpPr>
        <p:spPr>
          <a:xfrm>
            <a:off x="713504" y="1092259"/>
            <a:ext cx="11167850" cy="0"/>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pic>
        <p:nvPicPr>
          <p:cNvPr id="14" name="Picture 13" descr="Screen Shot 2015-07-23 at 12.30.28 PM.png"/>
          <p:cNvPicPr>
            <a:picLocks noChangeAspect="1"/>
          </p:cNvPicPr>
          <p:nvPr/>
        </p:nvPicPr>
        <p:blipFill rotWithShape="1">
          <a:blip r:embed="rId3">
            <a:extLst>
              <a:ext uri="{28A0092B-C50C-407E-A947-70E740481C1C}">
                <a14:useLocalDpi xmlns:a14="http://schemas.microsoft.com/office/drawing/2010/main" val="0"/>
              </a:ext>
            </a:extLst>
          </a:blip>
          <a:srcRect l="44919" b="81657"/>
          <a:stretch/>
        </p:blipFill>
        <p:spPr>
          <a:xfrm>
            <a:off x="7238727" y="1337421"/>
            <a:ext cx="4950367" cy="1042427"/>
          </a:xfrm>
          <a:prstGeom prst="rect">
            <a:avLst/>
          </a:prstGeom>
        </p:spPr>
      </p:pic>
      <p:sp>
        <p:nvSpPr>
          <p:cNvPr id="16" name="Rectangle 15">
            <a:hlinkClick r:id="rId4"/>
          </p:cNvPr>
          <p:cNvSpPr/>
          <p:nvPr/>
        </p:nvSpPr>
        <p:spPr>
          <a:xfrm>
            <a:off x="928327" y="6591671"/>
            <a:ext cx="10804077" cy="2552557"/>
          </a:xfrm>
          <a:prstGeom prst="rect">
            <a:avLst/>
          </a:prstGeom>
          <a:solidFill>
            <a:schemeClr val="bg1">
              <a:alpha val="92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ED5340"/>
              </a:solidFill>
              <a:latin typeface="Tungsten Medium"/>
              <a:cs typeface="Tungsten Medium"/>
            </a:endParaRPr>
          </a:p>
        </p:txBody>
      </p:sp>
      <p:sp>
        <p:nvSpPr>
          <p:cNvPr id="15" name="Rectangle 14">
            <a:hlinkClick r:id="rId4"/>
          </p:cNvPr>
          <p:cNvSpPr/>
          <p:nvPr/>
        </p:nvSpPr>
        <p:spPr>
          <a:xfrm>
            <a:off x="922460" y="5900539"/>
            <a:ext cx="10868559" cy="647936"/>
          </a:xfrm>
          <a:prstGeom prst="rect">
            <a:avLst/>
          </a:prstGeom>
          <a:noFill/>
          <a:ln w="38100" cmpd="sng">
            <a:solidFill>
              <a:srgbClr val="ED5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ED5340"/>
              </a:solidFill>
              <a:latin typeface="Tungsten Medium"/>
              <a:cs typeface="Tungsten Medium"/>
            </a:endParaRPr>
          </a:p>
        </p:txBody>
      </p:sp>
      <p:sp>
        <p:nvSpPr>
          <p:cNvPr id="18" name="Rectangle 17">
            <a:hlinkClick r:id="rId4"/>
          </p:cNvPr>
          <p:cNvSpPr/>
          <p:nvPr/>
        </p:nvSpPr>
        <p:spPr>
          <a:xfrm>
            <a:off x="926398" y="6641918"/>
            <a:ext cx="2555372" cy="498244"/>
          </a:xfrm>
          <a:prstGeom prst="rect">
            <a:avLst/>
          </a:prstGeom>
          <a:solidFill>
            <a:srgbClr val="ED5340"/>
          </a:solidFill>
          <a:ln w="38100" cmpd="sng">
            <a:solidFill>
              <a:srgbClr val="ED5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latin typeface="Tungsten Medium"/>
                <a:cs typeface="Tungsten Medium"/>
              </a:rPr>
              <a:t>Naked URL</a:t>
            </a:r>
            <a:endParaRPr lang="en-US" sz="2800" dirty="0">
              <a:solidFill>
                <a:schemeClr val="bg1"/>
              </a:solidFill>
              <a:latin typeface="Tungsten Medium"/>
              <a:cs typeface="Tungsten Medium"/>
            </a:endParaRPr>
          </a:p>
        </p:txBody>
      </p:sp>
      <p:sp>
        <p:nvSpPr>
          <p:cNvPr id="11" name="Rectangle 10">
            <a:hlinkClick r:id="rId4"/>
          </p:cNvPr>
          <p:cNvSpPr/>
          <p:nvPr/>
        </p:nvSpPr>
        <p:spPr>
          <a:xfrm>
            <a:off x="914656" y="2428688"/>
            <a:ext cx="10804077" cy="3385460"/>
          </a:xfrm>
          <a:prstGeom prst="rect">
            <a:avLst/>
          </a:prstGeom>
          <a:solidFill>
            <a:schemeClr val="bg1">
              <a:alpha val="92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ED5340"/>
              </a:solidFill>
              <a:latin typeface="Tungsten Medium"/>
              <a:cs typeface="Tungsten Medium"/>
            </a:endParaRPr>
          </a:p>
        </p:txBody>
      </p:sp>
    </p:spTree>
    <p:extLst>
      <p:ext uri="{BB962C8B-B14F-4D97-AF65-F5344CB8AC3E}">
        <p14:creationId xmlns:p14="http://schemas.microsoft.com/office/powerpoint/2010/main" val="177153377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73174" y="1341333"/>
            <a:ext cx="10988536" cy="7736678"/>
            <a:chOff x="3322849" y="931008"/>
            <a:chExt cx="10988536" cy="7736678"/>
          </a:xfrm>
        </p:grpSpPr>
        <p:pic>
          <p:nvPicPr>
            <p:cNvPr id="3" name="Picture 2" descr="Screen Shot 2015-07-23 at 12.30.28 PM.png"/>
            <p:cNvPicPr>
              <a:picLocks noChangeAspect="1"/>
            </p:cNvPicPr>
            <p:nvPr/>
          </p:nvPicPr>
          <p:blipFill rotWithShape="1">
            <a:blip r:embed="rId3">
              <a:extLst>
                <a:ext uri="{28A0092B-C50C-407E-A947-70E740481C1C}">
                  <a14:useLocalDpi xmlns:a14="http://schemas.microsoft.com/office/drawing/2010/main" val="0"/>
                </a:ext>
              </a:extLst>
            </a:blip>
            <a:srcRect b="81657"/>
            <a:stretch/>
          </p:blipFill>
          <p:spPr>
            <a:xfrm>
              <a:off x="3322849" y="931008"/>
              <a:ext cx="8987375" cy="1042427"/>
            </a:xfrm>
            <a:prstGeom prst="rect">
              <a:avLst/>
            </a:prstGeom>
          </p:spPr>
        </p:pic>
        <p:sp>
          <p:nvSpPr>
            <p:cNvPr id="4" name="Rectangle 3"/>
            <p:cNvSpPr/>
            <p:nvPr/>
          </p:nvSpPr>
          <p:spPr>
            <a:xfrm>
              <a:off x="3475885" y="1927377"/>
              <a:ext cx="10835500" cy="6740309"/>
            </a:xfrm>
            <a:prstGeom prst="rect">
              <a:avLst/>
            </a:prstGeom>
          </p:spPr>
          <p:txBody>
            <a:bodyPr wrap="square">
              <a:spAutoFit/>
            </a:bodyPr>
            <a:lstStyle/>
            <a:p>
              <a:r>
                <a:rPr lang="en-US" sz="1600" dirty="0"/>
                <a:t>Friend </a:t>
              </a:r>
              <a:r>
                <a:rPr lang="en-US" sz="1600" dirty="0" smtClean="0"/>
                <a:t>-- </a:t>
              </a:r>
              <a:endParaRPr lang="en-US" sz="1600" dirty="0"/>
            </a:p>
            <a:p>
              <a:endParaRPr lang="en-US" sz="1600" dirty="0"/>
            </a:p>
            <a:p>
              <a:r>
                <a:rPr lang="en-US" sz="1600" dirty="0" smtClean="0"/>
                <a:t>Excited about today's Supreme Court ruling? Me too.</a:t>
              </a:r>
            </a:p>
            <a:p>
              <a:endParaRPr lang="en-US" sz="1600" dirty="0" smtClean="0"/>
            </a:p>
            <a:p>
              <a:r>
                <a:rPr lang="en-US" sz="1600" dirty="0" smtClean="0"/>
                <a:t>This morning the Supreme Court ruled that discriminatory, anti-gay marriage bans across the country violated the Constitution, and struck them down.</a:t>
              </a:r>
            </a:p>
            <a:p>
              <a:endParaRPr lang="en-US" sz="1600" dirty="0" smtClean="0"/>
            </a:p>
            <a:p>
              <a:r>
                <a:rPr lang="en-US" sz="1600" dirty="0" smtClean="0"/>
                <a:t>All of them.</a:t>
              </a:r>
            </a:p>
            <a:p>
              <a:endParaRPr lang="en-US" sz="1600" dirty="0" smtClean="0"/>
            </a:p>
            <a:p>
              <a:r>
                <a:rPr lang="en-US" sz="1600" dirty="0" smtClean="0"/>
                <a:t>Make no mistake -- we're here today because of people like you who fought long and hard to overturn discriminatory laws, challenge prejudice, and change hearts and minds.</a:t>
              </a:r>
            </a:p>
            <a:p>
              <a:endParaRPr lang="en-US" sz="1600" dirty="0" smtClean="0"/>
            </a:p>
            <a:p>
              <a:r>
                <a:rPr lang="en-US" sz="1600" b="1" dirty="0" smtClean="0">
                  <a:solidFill>
                    <a:srgbClr val="56565A"/>
                  </a:solidFill>
                </a:rPr>
                <a:t>This is something we can all be proud of. Today, join OFA supporters across the country in saying you're proud of the progress we've made:</a:t>
              </a:r>
            </a:p>
            <a:p>
              <a:endParaRPr lang="en-US" sz="1600" dirty="0" smtClean="0"/>
            </a:p>
            <a:p>
              <a:r>
                <a:rPr lang="en-US" sz="1600" b="1" dirty="0" smtClean="0">
                  <a:solidFill>
                    <a:srgbClr val="3366FF"/>
                  </a:solidFill>
                </a:rPr>
                <a:t>https://</a:t>
              </a:r>
              <a:r>
                <a:rPr lang="en-US" sz="1600" b="1" dirty="0" err="1" smtClean="0">
                  <a:solidFill>
                    <a:srgbClr val="3366FF"/>
                  </a:solidFill>
                </a:rPr>
                <a:t>my.barackobama.com</a:t>
              </a:r>
              <a:r>
                <a:rPr lang="en-US" sz="1600" b="1" dirty="0" smtClean="0">
                  <a:solidFill>
                    <a:srgbClr val="3366FF"/>
                  </a:solidFill>
                </a:rPr>
                <a:t>/Marriage-Ruling</a:t>
              </a:r>
            </a:p>
            <a:p>
              <a:endParaRPr lang="en-US" sz="1600" dirty="0" smtClean="0"/>
            </a:p>
            <a:p>
              <a:r>
                <a:rPr lang="en-US" sz="1600" dirty="0" smtClean="0"/>
                <a:t>Days like today should remind everyone why we do the work we do. The big, important fights sometimes take a long time to win, but they're always worth it.</a:t>
              </a:r>
            </a:p>
            <a:p>
              <a:endParaRPr lang="en-US" sz="1600" dirty="0" smtClean="0"/>
            </a:p>
            <a:p>
              <a:r>
                <a:rPr lang="en-US" sz="1600" dirty="0" smtClean="0"/>
                <a:t>Love is love.</a:t>
              </a:r>
            </a:p>
            <a:p>
              <a:endParaRPr lang="en-US" sz="1600" dirty="0" smtClean="0"/>
            </a:p>
            <a:p>
              <a:r>
                <a:rPr lang="en-US" sz="1600" dirty="0" smtClean="0"/>
                <a:t>Sara</a:t>
              </a:r>
            </a:p>
            <a:p>
              <a:endParaRPr lang="en-US" sz="1600" dirty="0" smtClean="0"/>
            </a:p>
            <a:p>
              <a:r>
                <a:rPr lang="en-US" sz="1600" dirty="0" smtClean="0"/>
                <a:t>Sara El-Amine</a:t>
              </a:r>
            </a:p>
            <a:p>
              <a:r>
                <a:rPr lang="en-US" sz="1600" dirty="0" smtClean="0"/>
                <a:t>Executive Director</a:t>
              </a:r>
            </a:p>
            <a:p>
              <a:r>
                <a:rPr lang="en-US" sz="1600" dirty="0" smtClean="0"/>
                <a:t>Organizing for Action</a:t>
              </a:r>
              <a:endParaRPr lang="en-US" sz="1600" dirty="0"/>
            </a:p>
          </p:txBody>
        </p:sp>
      </p:grpSp>
      <p:sp>
        <p:nvSpPr>
          <p:cNvPr id="12" name="Rectangle 11"/>
          <p:cNvSpPr/>
          <p:nvPr/>
        </p:nvSpPr>
        <p:spPr>
          <a:xfrm>
            <a:off x="635071" y="457401"/>
            <a:ext cx="11685857"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tx1">
                    <a:lumMod val="75000"/>
                  </a:schemeClr>
                </a:solidFill>
                <a:latin typeface="Tungsten Medium"/>
                <a:cs typeface="Tungsten Medium"/>
              </a:rPr>
              <a:t>AN EMAIL DRAFT LOOKS SOMETHING LIKE THIS</a:t>
            </a:r>
            <a:endParaRPr lang="en-US" sz="3200" dirty="0">
              <a:solidFill>
                <a:srgbClr val="ED5340"/>
              </a:solidFill>
              <a:latin typeface="Tungsten Medium"/>
              <a:cs typeface="Tungsten Medium"/>
            </a:endParaRPr>
          </a:p>
        </p:txBody>
      </p:sp>
      <p:cxnSp>
        <p:nvCxnSpPr>
          <p:cNvPr id="13" name="Straight Connector 12"/>
          <p:cNvCxnSpPr/>
          <p:nvPr/>
        </p:nvCxnSpPr>
        <p:spPr>
          <a:xfrm>
            <a:off x="713504" y="1092259"/>
            <a:ext cx="11167850" cy="0"/>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pic>
        <p:nvPicPr>
          <p:cNvPr id="14" name="Picture 13" descr="Screen Shot 2015-07-23 at 12.30.28 PM.png"/>
          <p:cNvPicPr>
            <a:picLocks noChangeAspect="1"/>
          </p:cNvPicPr>
          <p:nvPr/>
        </p:nvPicPr>
        <p:blipFill rotWithShape="1">
          <a:blip r:embed="rId3">
            <a:extLst>
              <a:ext uri="{28A0092B-C50C-407E-A947-70E740481C1C}">
                <a14:useLocalDpi xmlns:a14="http://schemas.microsoft.com/office/drawing/2010/main" val="0"/>
              </a:ext>
            </a:extLst>
          </a:blip>
          <a:srcRect l="44919" b="81657"/>
          <a:stretch/>
        </p:blipFill>
        <p:spPr>
          <a:xfrm>
            <a:off x="7238727" y="1337421"/>
            <a:ext cx="4950367" cy="1042427"/>
          </a:xfrm>
          <a:prstGeom prst="rect">
            <a:avLst/>
          </a:prstGeom>
        </p:spPr>
      </p:pic>
      <p:sp>
        <p:nvSpPr>
          <p:cNvPr id="16" name="Rectangle 15">
            <a:hlinkClick r:id="rId4"/>
          </p:cNvPr>
          <p:cNvSpPr/>
          <p:nvPr/>
        </p:nvSpPr>
        <p:spPr>
          <a:xfrm>
            <a:off x="928327" y="7196412"/>
            <a:ext cx="10804077" cy="1947816"/>
          </a:xfrm>
          <a:prstGeom prst="rect">
            <a:avLst/>
          </a:prstGeom>
          <a:solidFill>
            <a:schemeClr val="bg1">
              <a:alpha val="92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ED5340"/>
              </a:solidFill>
              <a:latin typeface="Tungsten Medium"/>
              <a:cs typeface="Tungsten Medium"/>
            </a:endParaRPr>
          </a:p>
        </p:txBody>
      </p:sp>
      <p:sp>
        <p:nvSpPr>
          <p:cNvPr id="15" name="Rectangle 14">
            <a:hlinkClick r:id="rId4"/>
          </p:cNvPr>
          <p:cNvSpPr/>
          <p:nvPr/>
        </p:nvSpPr>
        <p:spPr>
          <a:xfrm>
            <a:off x="922460" y="6436167"/>
            <a:ext cx="10868559" cy="725688"/>
          </a:xfrm>
          <a:prstGeom prst="rect">
            <a:avLst/>
          </a:prstGeom>
          <a:noFill/>
          <a:ln w="38100" cmpd="sng">
            <a:solidFill>
              <a:srgbClr val="ED5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ED5340"/>
              </a:solidFill>
              <a:latin typeface="Tungsten Medium"/>
              <a:cs typeface="Tungsten Medium"/>
            </a:endParaRPr>
          </a:p>
        </p:txBody>
      </p:sp>
      <p:sp>
        <p:nvSpPr>
          <p:cNvPr id="18" name="Rectangle 17">
            <a:hlinkClick r:id="rId4"/>
          </p:cNvPr>
          <p:cNvSpPr/>
          <p:nvPr/>
        </p:nvSpPr>
        <p:spPr>
          <a:xfrm>
            <a:off x="917758" y="7289853"/>
            <a:ext cx="2555372" cy="498244"/>
          </a:xfrm>
          <a:prstGeom prst="rect">
            <a:avLst/>
          </a:prstGeom>
          <a:solidFill>
            <a:srgbClr val="ED5340"/>
          </a:solidFill>
          <a:ln w="38100" cmpd="sng">
            <a:solidFill>
              <a:srgbClr val="ED5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latin typeface="Tungsten Medium"/>
                <a:cs typeface="Tungsten Medium"/>
              </a:rPr>
              <a:t>Below the fold (BTF)</a:t>
            </a:r>
            <a:endParaRPr lang="en-US" sz="2800" dirty="0">
              <a:solidFill>
                <a:schemeClr val="bg1"/>
              </a:solidFill>
              <a:latin typeface="Tungsten Medium"/>
              <a:cs typeface="Tungsten Medium"/>
            </a:endParaRPr>
          </a:p>
        </p:txBody>
      </p:sp>
      <p:sp>
        <p:nvSpPr>
          <p:cNvPr id="11" name="Rectangle 10">
            <a:hlinkClick r:id="rId4"/>
          </p:cNvPr>
          <p:cNvSpPr/>
          <p:nvPr/>
        </p:nvSpPr>
        <p:spPr>
          <a:xfrm>
            <a:off x="914656" y="2428687"/>
            <a:ext cx="10804077" cy="3938365"/>
          </a:xfrm>
          <a:prstGeom prst="rect">
            <a:avLst/>
          </a:prstGeom>
          <a:solidFill>
            <a:schemeClr val="bg1">
              <a:alpha val="92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ED5340"/>
              </a:solidFill>
              <a:latin typeface="Tungsten Medium"/>
              <a:cs typeface="Tungsten Medium"/>
            </a:endParaRPr>
          </a:p>
        </p:txBody>
      </p:sp>
    </p:spTree>
    <p:extLst>
      <p:ext uri="{BB962C8B-B14F-4D97-AF65-F5344CB8AC3E}">
        <p14:creationId xmlns:p14="http://schemas.microsoft.com/office/powerpoint/2010/main" val="335726323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998219" y="701446"/>
            <a:ext cx="275464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6600" dirty="0" smtClean="0">
                <a:solidFill>
                  <a:schemeClr val="tx1"/>
                </a:solidFill>
                <a:latin typeface="Tungsten Medium"/>
                <a:ea typeface="Arial Unicode MS" panose="020B0604020202020204" pitchFamily="34" charset="-128"/>
                <a:cs typeface="Tungsten Medium"/>
              </a:rPr>
              <a:t>LOGISTICS</a:t>
            </a:r>
            <a:endParaRPr lang="en-US" altLang="en-US" sz="5400" dirty="0">
              <a:solidFill>
                <a:schemeClr val="tx1"/>
              </a:solidFill>
              <a:latin typeface="Tungsten Medium"/>
              <a:ea typeface="Arial Unicode MS" panose="020B0604020202020204" pitchFamily="34" charset="-128"/>
              <a:cs typeface="Tungsten Medium"/>
            </a:endParaRPr>
          </a:p>
        </p:txBody>
      </p:sp>
      <p:sp>
        <p:nvSpPr>
          <p:cNvPr id="11" name="TextBox 10"/>
          <p:cNvSpPr txBox="1"/>
          <p:nvPr/>
        </p:nvSpPr>
        <p:spPr>
          <a:xfrm>
            <a:off x="6293519" y="1202712"/>
            <a:ext cx="5873274" cy="523220"/>
          </a:xfrm>
          <a:prstGeom prst="rect">
            <a:avLst/>
          </a:prstGeom>
          <a:noFill/>
        </p:spPr>
        <p:txBody>
          <a:bodyPr wrap="square" rtlCol="0">
            <a:spAutoFit/>
          </a:bodyPr>
          <a:lstStyle/>
          <a:p>
            <a:r>
              <a:rPr lang="en-US" sz="2800" dirty="0" smtClean="0">
                <a:solidFill>
                  <a:schemeClr val="bg2">
                    <a:lumMod val="25000"/>
                  </a:schemeClr>
                </a:solidFill>
                <a:latin typeface="Gotham Book"/>
                <a:cs typeface="Gotham Book"/>
              </a:rPr>
              <a:t>We will meet for 90 minutes</a:t>
            </a:r>
          </a:p>
        </p:txBody>
      </p:sp>
      <p:cxnSp>
        <p:nvCxnSpPr>
          <p:cNvPr id="14" name="Straight Connector 13"/>
          <p:cNvCxnSpPr/>
          <p:nvPr/>
        </p:nvCxnSpPr>
        <p:spPr>
          <a:xfrm flipH="1" flipV="1">
            <a:off x="3958825" y="701446"/>
            <a:ext cx="0" cy="7720659"/>
          </a:xfrm>
          <a:prstGeom prst="line">
            <a:avLst/>
          </a:prstGeom>
          <a:ln w="190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rotWithShape="1">
          <a:blip r:embed="rId3" cstate="print">
            <a:duotone>
              <a:schemeClr val="bg2">
                <a:shade val="45000"/>
                <a:satMod val="135000"/>
              </a:schemeClr>
              <a:prstClr val="white"/>
            </a:duotone>
            <a:lum bright="-28000"/>
            <a:extLst>
              <a:ext uri="{28A0092B-C50C-407E-A947-70E740481C1C}">
                <a14:useLocalDpi xmlns:a14="http://schemas.microsoft.com/office/drawing/2010/main" val="0"/>
              </a:ext>
            </a:extLst>
          </a:blip>
          <a:srcRect b="18415"/>
          <a:stretch/>
        </p:blipFill>
        <p:spPr>
          <a:xfrm>
            <a:off x="4427896" y="4698819"/>
            <a:ext cx="1399200" cy="1331784"/>
          </a:xfrm>
          <a:prstGeom prst="rect">
            <a:avLst/>
          </a:prstGeom>
        </p:spPr>
      </p:pic>
      <p:pic>
        <p:nvPicPr>
          <p:cNvPr id="13" name="Picture 12"/>
          <p:cNvPicPr>
            <a:picLocks noChangeAspect="1"/>
          </p:cNvPicPr>
          <p:nvPr/>
        </p:nvPicPr>
        <p:blipFill>
          <a:blip r:embed="rId4" cstate="print">
            <a:duotone>
              <a:prstClr val="black"/>
              <a:schemeClr val="tx2">
                <a:tint val="45000"/>
                <a:satMod val="400000"/>
              </a:schemeClr>
            </a:duotone>
            <a:extLst>
              <a:ext uri="{BEBA8EAE-BF5A-486C-A8C5-ECC9F3942E4B}">
                <a14:imgProps xmlns:a14="http://schemas.microsoft.com/office/drawing/2010/main">
                  <a14:imgLayer r:embed="rId5">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4523429" y="2594860"/>
            <a:ext cx="1348553" cy="1396284"/>
          </a:xfrm>
          <a:prstGeom prst="rect">
            <a:avLst/>
          </a:prstGeom>
          <a:noFill/>
        </p:spPr>
      </p:pic>
      <p:pic>
        <p:nvPicPr>
          <p:cNvPr id="6" name="Picture 5"/>
          <p:cNvPicPr>
            <a:picLocks noChangeAspect="1"/>
          </p:cNvPicPr>
          <p:nvPr/>
        </p:nvPicPr>
        <p:blipFill rotWithShape="1">
          <a:blip r:embed="rId6" cstate="print">
            <a:duotone>
              <a:prstClr val="black"/>
              <a:schemeClr val="tx1">
                <a:lumMod val="75000"/>
                <a:tint val="45000"/>
                <a:satMod val="400000"/>
              </a:schemeClr>
            </a:duotone>
            <a:lum bright="36000"/>
            <a:extLst>
              <a:ext uri="{28A0092B-C50C-407E-A947-70E740481C1C}">
                <a14:useLocalDpi xmlns:a14="http://schemas.microsoft.com/office/drawing/2010/main" val="0"/>
              </a:ext>
            </a:extLst>
          </a:blip>
          <a:srcRect b="16423"/>
          <a:stretch/>
        </p:blipFill>
        <p:spPr>
          <a:xfrm>
            <a:off x="4452553" y="815379"/>
            <a:ext cx="1395366" cy="1360570"/>
          </a:xfrm>
          <a:prstGeom prst="rect">
            <a:avLst/>
          </a:prstGeom>
        </p:spPr>
      </p:pic>
      <p:sp>
        <p:nvSpPr>
          <p:cNvPr id="15" name="TextBox 14"/>
          <p:cNvSpPr txBox="1"/>
          <p:nvPr/>
        </p:nvSpPr>
        <p:spPr>
          <a:xfrm>
            <a:off x="6317583" y="2911190"/>
            <a:ext cx="5873274" cy="954107"/>
          </a:xfrm>
          <a:prstGeom prst="rect">
            <a:avLst/>
          </a:prstGeom>
          <a:noFill/>
        </p:spPr>
        <p:txBody>
          <a:bodyPr wrap="square" rtlCol="0">
            <a:spAutoFit/>
          </a:bodyPr>
          <a:lstStyle/>
          <a:p>
            <a:r>
              <a:rPr lang="en-US" sz="2800" dirty="0" smtClean="0">
                <a:solidFill>
                  <a:schemeClr val="bg2">
                    <a:lumMod val="25000"/>
                  </a:schemeClr>
                </a:solidFill>
                <a:latin typeface="Gotham Bold"/>
                <a:cs typeface="Gotham Bold"/>
              </a:rPr>
              <a:t>This is an interactive training, with peer review engagement. </a:t>
            </a:r>
          </a:p>
        </p:txBody>
      </p:sp>
      <p:sp>
        <p:nvSpPr>
          <p:cNvPr id="16" name="TextBox 15"/>
          <p:cNvSpPr txBox="1"/>
          <p:nvPr/>
        </p:nvSpPr>
        <p:spPr>
          <a:xfrm>
            <a:off x="6301541" y="4737133"/>
            <a:ext cx="5873274" cy="1569660"/>
          </a:xfrm>
          <a:prstGeom prst="rect">
            <a:avLst/>
          </a:prstGeom>
          <a:noFill/>
        </p:spPr>
        <p:txBody>
          <a:bodyPr wrap="square" rtlCol="0">
            <a:spAutoFit/>
          </a:bodyPr>
          <a:lstStyle/>
          <a:p>
            <a:r>
              <a:rPr lang="en-US" sz="2800" dirty="0" smtClean="0">
                <a:solidFill>
                  <a:schemeClr val="bg2">
                    <a:lumMod val="25000"/>
                  </a:schemeClr>
                </a:solidFill>
                <a:latin typeface="Gotham Book"/>
                <a:cs typeface="Gotham Book"/>
              </a:rPr>
              <a:t>A recording of this video and call will be available on the </a:t>
            </a:r>
            <a:r>
              <a:rPr lang="en-US" sz="4000" dirty="0" smtClean="0">
                <a:solidFill>
                  <a:srgbClr val="ED5340"/>
                </a:solidFill>
                <a:latin typeface="Tungsten Medium"/>
                <a:cs typeface="Tungsten Medium"/>
              </a:rPr>
              <a:t>Bookshelf </a:t>
            </a:r>
          </a:p>
        </p:txBody>
      </p:sp>
      <p:sp>
        <p:nvSpPr>
          <p:cNvPr id="17" name="TextBox 16"/>
          <p:cNvSpPr txBox="1"/>
          <p:nvPr/>
        </p:nvSpPr>
        <p:spPr>
          <a:xfrm>
            <a:off x="6309561" y="6741974"/>
            <a:ext cx="5873274" cy="523220"/>
          </a:xfrm>
          <a:prstGeom prst="rect">
            <a:avLst/>
          </a:prstGeom>
          <a:noFill/>
        </p:spPr>
        <p:txBody>
          <a:bodyPr wrap="square" rtlCol="0">
            <a:spAutoFit/>
          </a:bodyPr>
          <a:lstStyle/>
          <a:p>
            <a:r>
              <a:rPr lang="en-US" sz="2800" dirty="0" smtClean="0">
                <a:solidFill>
                  <a:schemeClr val="bg2">
                    <a:lumMod val="25000"/>
                  </a:schemeClr>
                </a:solidFill>
                <a:latin typeface="Gotham Book"/>
                <a:cs typeface="Gotham Book"/>
              </a:rPr>
              <a:t>It’s cool if you Tweet -- </a:t>
            </a:r>
          </a:p>
        </p:txBody>
      </p:sp>
      <p:grpSp>
        <p:nvGrpSpPr>
          <p:cNvPr id="21" name="Group 20"/>
          <p:cNvGrpSpPr/>
          <p:nvPr/>
        </p:nvGrpSpPr>
        <p:grpSpPr>
          <a:xfrm>
            <a:off x="4171727" y="6540795"/>
            <a:ext cx="1870913" cy="1789840"/>
            <a:chOff x="4209044" y="6900250"/>
            <a:chExt cx="1870913" cy="1789840"/>
          </a:xfrm>
        </p:grpSpPr>
        <p:pic>
          <p:nvPicPr>
            <p:cNvPr id="9" name="Picture 8"/>
            <p:cNvPicPr>
              <a:picLocks noChangeAspect="1"/>
            </p:cNvPicPr>
            <p:nvPr/>
          </p:nvPicPr>
          <p:blipFill rotWithShape="1">
            <a:blip r:embed="rId7" cstate="print">
              <a:duotone>
                <a:schemeClr val="accent3">
                  <a:shade val="45000"/>
                  <a:satMod val="135000"/>
                </a:schemeClr>
                <a:prstClr val="white"/>
              </a:duotone>
              <a:extLst>
                <a:ext uri="{28A0092B-C50C-407E-A947-70E740481C1C}">
                  <a14:useLocalDpi xmlns:a14="http://schemas.microsoft.com/office/drawing/2010/main" val="0"/>
                </a:ext>
              </a:extLst>
            </a:blip>
            <a:srcRect b="18000"/>
            <a:stretch/>
          </p:blipFill>
          <p:spPr>
            <a:xfrm>
              <a:off x="4209044" y="6900250"/>
              <a:ext cx="1870913" cy="1789840"/>
            </a:xfrm>
            <a:prstGeom prst="rect">
              <a:avLst/>
            </a:prstGeom>
          </p:spPr>
        </p:pic>
        <p:pic>
          <p:nvPicPr>
            <p:cNvPr id="18" name="Picture 17"/>
            <p:cNvPicPr>
              <a:picLocks noChangeAspect="1"/>
            </p:cNvPicPr>
            <p:nvPr/>
          </p:nvPicPr>
          <p:blipFill>
            <a:blip r:embed="rId8"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905793" y="7589892"/>
              <a:ext cx="511371" cy="511371"/>
            </a:xfrm>
            <a:prstGeom prst="rect">
              <a:avLst/>
            </a:prstGeom>
            <a:ln>
              <a:noFill/>
            </a:ln>
          </p:spPr>
        </p:pic>
      </p:grpSp>
      <p:sp>
        <p:nvSpPr>
          <p:cNvPr id="19" name="Rectangle 18"/>
          <p:cNvSpPr/>
          <p:nvPr/>
        </p:nvSpPr>
        <p:spPr>
          <a:xfrm>
            <a:off x="6319308" y="7204883"/>
            <a:ext cx="2202745" cy="461665"/>
          </a:xfrm>
          <a:prstGeom prst="rect">
            <a:avLst/>
          </a:prstGeom>
        </p:spPr>
        <p:txBody>
          <a:bodyPr wrap="square">
            <a:spAutoFit/>
          </a:bodyPr>
          <a:lstStyle/>
          <a:p>
            <a:r>
              <a:rPr lang="en-US" sz="2400" dirty="0" smtClean="0">
                <a:solidFill>
                  <a:schemeClr val="tx1">
                    <a:lumMod val="75000"/>
                  </a:schemeClr>
                </a:solidFill>
                <a:latin typeface="+mj-lt"/>
                <a:cs typeface="Gotham Bold" pitchFamily="50" charset="0"/>
              </a:rPr>
              <a:t>#</a:t>
            </a:r>
            <a:r>
              <a:rPr lang="en-US" sz="2400" dirty="0" smtClean="0">
                <a:solidFill>
                  <a:schemeClr val="tx1">
                    <a:lumMod val="75000"/>
                  </a:schemeClr>
                </a:solidFill>
                <a:latin typeface="Gotham Bold" pitchFamily="50" charset="0"/>
                <a:cs typeface="Gotham Bold" pitchFamily="50" charset="0"/>
              </a:rPr>
              <a:t>OFA</a:t>
            </a:r>
            <a:r>
              <a:rPr lang="en-US" sz="2400" dirty="0" smtClean="0">
                <a:solidFill>
                  <a:schemeClr val="tx1">
                    <a:lumMod val="75000"/>
                  </a:schemeClr>
                </a:solidFill>
                <a:latin typeface="Gotham Book"/>
                <a:cs typeface="Gotham Book"/>
              </a:rPr>
              <a:t>Fellows</a:t>
            </a:r>
            <a:endParaRPr lang="en-US" sz="3600" dirty="0">
              <a:solidFill>
                <a:schemeClr val="tx1">
                  <a:lumMod val="75000"/>
                </a:schemeClr>
              </a:solidFill>
              <a:latin typeface="Gotham Book"/>
              <a:cs typeface="Gotham Book"/>
            </a:endParaRPr>
          </a:p>
        </p:txBody>
      </p:sp>
    </p:spTree>
    <p:extLst>
      <p:ext uri="{BB962C8B-B14F-4D97-AF65-F5344CB8AC3E}">
        <p14:creationId xmlns:p14="http://schemas.microsoft.com/office/powerpoint/2010/main" val="336472095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73174" y="1341333"/>
            <a:ext cx="10988536" cy="7736678"/>
            <a:chOff x="3322849" y="931008"/>
            <a:chExt cx="10988536" cy="7736678"/>
          </a:xfrm>
        </p:grpSpPr>
        <p:pic>
          <p:nvPicPr>
            <p:cNvPr id="3" name="Picture 2" descr="Screen Shot 2015-07-23 at 12.30.28 PM.png"/>
            <p:cNvPicPr>
              <a:picLocks noChangeAspect="1"/>
            </p:cNvPicPr>
            <p:nvPr/>
          </p:nvPicPr>
          <p:blipFill rotWithShape="1">
            <a:blip r:embed="rId3">
              <a:extLst>
                <a:ext uri="{28A0092B-C50C-407E-A947-70E740481C1C}">
                  <a14:useLocalDpi xmlns:a14="http://schemas.microsoft.com/office/drawing/2010/main" val="0"/>
                </a:ext>
              </a:extLst>
            </a:blip>
            <a:srcRect b="81657"/>
            <a:stretch/>
          </p:blipFill>
          <p:spPr>
            <a:xfrm>
              <a:off x="3322849" y="931008"/>
              <a:ext cx="8987375" cy="1042427"/>
            </a:xfrm>
            <a:prstGeom prst="rect">
              <a:avLst/>
            </a:prstGeom>
          </p:spPr>
        </p:pic>
        <p:sp>
          <p:nvSpPr>
            <p:cNvPr id="4" name="Rectangle 3"/>
            <p:cNvSpPr/>
            <p:nvPr/>
          </p:nvSpPr>
          <p:spPr>
            <a:xfrm>
              <a:off x="3475885" y="1927377"/>
              <a:ext cx="10835500" cy="6740309"/>
            </a:xfrm>
            <a:prstGeom prst="rect">
              <a:avLst/>
            </a:prstGeom>
          </p:spPr>
          <p:txBody>
            <a:bodyPr wrap="square">
              <a:spAutoFit/>
            </a:bodyPr>
            <a:lstStyle/>
            <a:p>
              <a:r>
                <a:rPr lang="en-US" sz="1600" dirty="0"/>
                <a:t>Friend </a:t>
              </a:r>
              <a:r>
                <a:rPr lang="en-US" sz="1600" dirty="0" smtClean="0"/>
                <a:t>-- </a:t>
              </a:r>
              <a:endParaRPr lang="en-US" sz="1600" dirty="0"/>
            </a:p>
            <a:p>
              <a:endParaRPr lang="en-US" sz="1600" dirty="0"/>
            </a:p>
            <a:p>
              <a:r>
                <a:rPr lang="en-US" sz="1600" dirty="0" smtClean="0"/>
                <a:t>Excited about today's Supreme Court ruling? Me too.</a:t>
              </a:r>
            </a:p>
            <a:p>
              <a:endParaRPr lang="en-US" sz="1600" dirty="0" smtClean="0"/>
            </a:p>
            <a:p>
              <a:r>
                <a:rPr lang="en-US" sz="1600" dirty="0" smtClean="0"/>
                <a:t>This morning the Supreme Court ruled that discriminatory, anti-gay marriage bans across the country violated the Constitution, and struck them down.</a:t>
              </a:r>
            </a:p>
            <a:p>
              <a:endParaRPr lang="en-US" sz="1600" dirty="0" smtClean="0"/>
            </a:p>
            <a:p>
              <a:r>
                <a:rPr lang="en-US" sz="1600" dirty="0" smtClean="0"/>
                <a:t>All of them.</a:t>
              </a:r>
            </a:p>
            <a:p>
              <a:endParaRPr lang="en-US" sz="1600" dirty="0" smtClean="0"/>
            </a:p>
            <a:p>
              <a:r>
                <a:rPr lang="en-US" sz="1600" dirty="0" smtClean="0"/>
                <a:t>Make no mistake -- we're here today because of people like you who fought long and hard to overturn discriminatory laws, challenge prejudice, and change hearts and minds.</a:t>
              </a:r>
            </a:p>
            <a:p>
              <a:endParaRPr lang="en-US" sz="1600" dirty="0" smtClean="0"/>
            </a:p>
            <a:p>
              <a:r>
                <a:rPr lang="en-US" sz="1600" b="1" dirty="0" smtClean="0">
                  <a:solidFill>
                    <a:srgbClr val="56565A"/>
                  </a:solidFill>
                </a:rPr>
                <a:t>This is something we can all be proud of. Today, join OFA supporters across the country in saying you're proud of the progress we've made:</a:t>
              </a:r>
            </a:p>
            <a:p>
              <a:endParaRPr lang="en-US" sz="1600" dirty="0" smtClean="0"/>
            </a:p>
            <a:p>
              <a:r>
                <a:rPr lang="en-US" sz="1600" b="1" dirty="0" smtClean="0">
                  <a:solidFill>
                    <a:srgbClr val="3366FF"/>
                  </a:solidFill>
                </a:rPr>
                <a:t>https://</a:t>
              </a:r>
              <a:r>
                <a:rPr lang="en-US" sz="1600" b="1" dirty="0" err="1" smtClean="0">
                  <a:solidFill>
                    <a:srgbClr val="3366FF"/>
                  </a:solidFill>
                </a:rPr>
                <a:t>my.barackobama.com</a:t>
              </a:r>
              <a:r>
                <a:rPr lang="en-US" sz="1600" b="1" dirty="0" smtClean="0">
                  <a:solidFill>
                    <a:srgbClr val="3366FF"/>
                  </a:solidFill>
                </a:rPr>
                <a:t>/Marriage-Ruling</a:t>
              </a:r>
            </a:p>
            <a:p>
              <a:endParaRPr lang="en-US" sz="1600" dirty="0" smtClean="0"/>
            </a:p>
            <a:p>
              <a:r>
                <a:rPr lang="en-US" sz="1600" dirty="0" smtClean="0"/>
                <a:t>Days like today should remind everyone why we do the work we do. The big, important fights sometimes take a long time to win, but they're always worth it.</a:t>
              </a:r>
            </a:p>
            <a:p>
              <a:endParaRPr lang="en-US" sz="1600" dirty="0" smtClean="0"/>
            </a:p>
            <a:p>
              <a:r>
                <a:rPr lang="en-US" sz="1600" dirty="0" smtClean="0"/>
                <a:t>Love is love.</a:t>
              </a:r>
            </a:p>
            <a:p>
              <a:endParaRPr lang="en-US" sz="1600" dirty="0" smtClean="0"/>
            </a:p>
            <a:p>
              <a:r>
                <a:rPr lang="en-US" sz="1600" dirty="0" smtClean="0"/>
                <a:t>Sara</a:t>
              </a:r>
            </a:p>
            <a:p>
              <a:endParaRPr lang="en-US" sz="1600" dirty="0" smtClean="0"/>
            </a:p>
            <a:p>
              <a:r>
                <a:rPr lang="en-US" sz="1600" dirty="0" smtClean="0"/>
                <a:t>Sara El-Amine</a:t>
              </a:r>
            </a:p>
            <a:p>
              <a:r>
                <a:rPr lang="en-US" sz="1600" dirty="0" smtClean="0"/>
                <a:t>Executive Director</a:t>
              </a:r>
            </a:p>
            <a:p>
              <a:r>
                <a:rPr lang="en-US" sz="1600" dirty="0" smtClean="0"/>
                <a:t>Organizing for Action</a:t>
              </a:r>
              <a:endParaRPr lang="en-US" sz="1600" dirty="0"/>
            </a:p>
          </p:txBody>
        </p:sp>
      </p:grpSp>
      <p:sp>
        <p:nvSpPr>
          <p:cNvPr id="12" name="Rectangle 11"/>
          <p:cNvSpPr/>
          <p:nvPr/>
        </p:nvSpPr>
        <p:spPr>
          <a:xfrm>
            <a:off x="635071" y="457401"/>
            <a:ext cx="11685857"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tx1">
                    <a:lumMod val="75000"/>
                  </a:schemeClr>
                </a:solidFill>
                <a:latin typeface="Tungsten Medium"/>
                <a:cs typeface="Tungsten Medium"/>
              </a:rPr>
              <a:t>AN EMAIL DRAFT LOOKS SOMETHING LIKE THIS</a:t>
            </a:r>
            <a:endParaRPr lang="en-US" sz="3200" dirty="0">
              <a:solidFill>
                <a:srgbClr val="ED5340"/>
              </a:solidFill>
              <a:latin typeface="Tungsten Medium"/>
              <a:cs typeface="Tungsten Medium"/>
            </a:endParaRPr>
          </a:p>
        </p:txBody>
      </p:sp>
      <p:cxnSp>
        <p:nvCxnSpPr>
          <p:cNvPr id="13" name="Straight Connector 12"/>
          <p:cNvCxnSpPr/>
          <p:nvPr/>
        </p:nvCxnSpPr>
        <p:spPr>
          <a:xfrm>
            <a:off x="713504" y="1092259"/>
            <a:ext cx="11167850" cy="0"/>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pic>
        <p:nvPicPr>
          <p:cNvPr id="14" name="Picture 13" descr="Screen Shot 2015-07-23 at 12.30.28 PM.png"/>
          <p:cNvPicPr>
            <a:picLocks noChangeAspect="1"/>
          </p:cNvPicPr>
          <p:nvPr/>
        </p:nvPicPr>
        <p:blipFill rotWithShape="1">
          <a:blip r:embed="rId3">
            <a:extLst>
              <a:ext uri="{28A0092B-C50C-407E-A947-70E740481C1C}">
                <a14:useLocalDpi xmlns:a14="http://schemas.microsoft.com/office/drawing/2010/main" val="0"/>
              </a:ext>
            </a:extLst>
          </a:blip>
          <a:srcRect l="44919" b="81657"/>
          <a:stretch/>
        </p:blipFill>
        <p:spPr>
          <a:xfrm>
            <a:off x="7238727" y="1337421"/>
            <a:ext cx="4950367" cy="1042427"/>
          </a:xfrm>
          <a:prstGeom prst="rect">
            <a:avLst/>
          </a:prstGeom>
        </p:spPr>
      </p:pic>
      <p:sp>
        <p:nvSpPr>
          <p:cNvPr id="15" name="Rectangle 14">
            <a:hlinkClick r:id="rId4"/>
          </p:cNvPr>
          <p:cNvSpPr/>
          <p:nvPr/>
        </p:nvSpPr>
        <p:spPr>
          <a:xfrm>
            <a:off x="913820" y="7179134"/>
            <a:ext cx="10868559" cy="1987004"/>
          </a:xfrm>
          <a:prstGeom prst="rect">
            <a:avLst/>
          </a:prstGeom>
          <a:noFill/>
          <a:ln w="38100" cmpd="sng">
            <a:solidFill>
              <a:srgbClr val="ED5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ED5340"/>
              </a:solidFill>
              <a:latin typeface="Tungsten Medium"/>
              <a:cs typeface="Tungsten Medium"/>
            </a:endParaRPr>
          </a:p>
        </p:txBody>
      </p:sp>
      <p:sp>
        <p:nvSpPr>
          <p:cNvPr id="11" name="Rectangle 10">
            <a:hlinkClick r:id="rId4"/>
          </p:cNvPr>
          <p:cNvSpPr/>
          <p:nvPr/>
        </p:nvSpPr>
        <p:spPr>
          <a:xfrm>
            <a:off x="914656" y="2428687"/>
            <a:ext cx="10804077" cy="4638137"/>
          </a:xfrm>
          <a:prstGeom prst="rect">
            <a:avLst/>
          </a:prstGeom>
          <a:solidFill>
            <a:schemeClr val="bg1">
              <a:alpha val="92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ED5340"/>
              </a:solidFill>
              <a:latin typeface="Tungsten Medium"/>
              <a:cs typeface="Tungsten Medium"/>
            </a:endParaRPr>
          </a:p>
        </p:txBody>
      </p:sp>
      <p:sp>
        <p:nvSpPr>
          <p:cNvPr id="18" name="Rectangle 17">
            <a:hlinkClick r:id="rId4"/>
          </p:cNvPr>
          <p:cNvSpPr/>
          <p:nvPr/>
        </p:nvSpPr>
        <p:spPr>
          <a:xfrm>
            <a:off x="926398" y="6572803"/>
            <a:ext cx="1579094" cy="498244"/>
          </a:xfrm>
          <a:prstGeom prst="rect">
            <a:avLst/>
          </a:prstGeom>
          <a:solidFill>
            <a:srgbClr val="ED5340"/>
          </a:solidFill>
          <a:ln w="38100" cmpd="sng">
            <a:solidFill>
              <a:srgbClr val="ED5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latin typeface="Tungsten Medium"/>
                <a:cs typeface="Tungsten Medium"/>
              </a:rPr>
              <a:t>Closing</a:t>
            </a:r>
            <a:endParaRPr lang="en-US" sz="2800" dirty="0">
              <a:solidFill>
                <a:schemeClr val="bg1"/>
              </a:solidFill>
              <a:latin typeface="Tungsten Medium"/>
              <a:cs typeface="Tungsten Medium"/>
            </a:endParaRPr>
          </a:p>
        </p:txBody>
      </p:sp>
    </p:spTree>
    <p:extLst>
      <p:ext uri="{BB962C8B-B14F-4D97-AF65-F5344CB8AC3E}">
        <p14:creationId xmlns:p14="http://schemas.microsoft.com/office/powerpoint/2010/main" val="339646260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73174" y="1341333"/>
            <a:ext cx="10988536" cy="7736678"/>
            <a:chOff x="3322849" y="931008"/>
            <a:chExt cx="10988536" cy="7736678"/>
          </a:xfrm>
        </p:grpSpPr>
        <p:pic>
          <p:nvPicPr>
            <p:cNvPr id="3" name="Picture 2" descr="Screen Shot 2015-07-23 at 12.30.28 PM.png"/>
            <p:cNvPicPr>
              <a:picLocks noChangeAspect="1"/>
            </p:cNvPicPr>
            <p:nvPr/>
          </p:nvPicPr>
          <p:blipFill rotWithShape="1">
            <a:blip r:embed="rId3">
              <a:extLst>
                <a:ext uri="{28A0092B-C50C-407E-A947-70E740481C1C}">
                  <a14:useLocalDpi xmlns:a14="http://schemas.microsoft.com/office/drawing/2010/main" val="0"/>
                </a:ext>
              </a:extLst>
            </a:blip>
            <a:srcRect b="81657"/>
            <a:stretch/>
          </p:blipFill>
          <p:spPr>
            <a:xfrm>
              <a:off x="3322849" y="931008"/>
              <a:ext cx="8987375" cy="1042427"/>
            </a:xfrm>
            <a:prstGeom prst="rect">
              <a:avLst/>
            </a:prstGeom>
          </p:spPr>
        </p:pic>
        <p:sp>
          <p:nvSpPr>
            <p:cNvPr id="4" name="Rectangle 3"/>
            <p:cNvSpPr/>
            <p:nvPr/>
          </p:nvSpPr>
          <p:spPr>
            <a:xfrm>
              <a:off x="3475885" y="1927377"/>
              <a:ext cx="10835500" cy="6740309"/>
            </a:xfrm>
            <a:prstGeom prst="rect">
              <a:avLst/>
            </a:prstGeom>
          </p:spPr>
          <p:txBody>
            <a:bodyPr wrap="square">
              <a:spAutoFit/>
            </a:bodyPr>
            <a:lstStyle/>
            <a:p>
              <a:r>
                <a:rPr lang="en-US" sz="1600" dirty="0"/>
                <a:t>Friend -- </a:t>
              </a:r>
            </a:p>
            <a:p>
              <a:endParaRPr lang="en-US" sz="1600" dirty="0"/>
            </a:p>
            <a:p>
              <a:r>
                <a:rPr lang="en-US" sz="1600" dirty="0"/>
                <a:t>Excited about today's Supreme Court ruling? Me too.</a:t>
              </a:r>
            </a:p>
            <a:p>
              <a:endParaRPr lang="en-US" sz="1600" dirty="0"/>
            </a:p>
            <a:p>
              <a:r>
                <a:rPr lang="en-US" sz="1600" dirty="0"/>
                <a:t>This morning the Supreme Court ruled that discriminatory, anti-gay marriage bans across the country violated the Constitution, and struck them down.</a:t>
              </a:r>
            </a:p>
            <a:p>
              <a:endParaRPr lang="en-US" sz="1600" dirty="0"/>
            </a:p>
            <a:p>
              <a:r>
                <a:rPr lang="en-US" sz="1600" dirty="0"/>
                <a:t>All of them.</a:t>
              </a:r>
            </a:p>
            <a:p>
              <a:endParaRPr lang="en-US" sz="1600" dirty="0"/>
            </a:p>
            <a:p>
              <a:r>
                <a:rPr lang="en-US" sz="1600" dirty="0"/>
                <a:t>Make no mistake -- we're here today because of people like you who fought long and hard to overturn discriminatory laws, challenge prejudice, and change hearts and minds.</a:t>
              </a:r>
            </a:p>
            <a:p>
              <a:endParaRPr lang="en-US" sz="1600" dirty="0"/>
            </a:p>
            <a:p>
              <a:r>
                <a:rPr lang="en-US" sz="1600" b="1" dirty="0">
                  <a:solidFill>
                    <a:srgbClr val="56565A"/>
                  </a:solidFill>
                </a:rPr>
                <a:t>This is something we can all be proud of. Today, join OFA supporters across the country in saying you're proud of the progress we've made:</a:t>
              </a:r>
            </a:p>
            <a:p>
              <a:endParaRPr lang="en-US" sz="1600" dirty="0"/>
            </a:p>
            <a:p>
              <a:r>
                <a:rPr lang="en-US" sz="1600" b="1" dirty="0">
                  <a:solidFill>
                    <a:srgbClr val="3366FF"/>
                  </a:solidFill>
                </a:rPr>
                <a:t>https://</a:t>
              </a:r>
              <a:r>
                <a:rPr lang="en-US" sz="1600" b="1" dirty="0" err="1">
                  <a:solidFill>
                    <a:srgbClr val="3366FF"/>
                  </a:solidFill>
                </a:rPr>
                <a:t>my.barackobama.com</a:t>
              </a:r>
              <a:r>
                <a:rPr lang="en-US" sz="1600" b="1" dirty="0">
                  <a:solidFill>
                    <a:srgbClr val="3366FF"/>
                  </a:solidFill>
                </a:rPr>
                <a:t>/Marriage-Ruling</a:t>
              </a:r>
            </a:p>
            <a:p>
              <a:endParaRPr lang="en-US" sz="1600" dirty="0"/>
            </a:p>
            <a:p>
              <a:r>
                <a:rPr lang="en-US" sz="1600" dirty="0"/>
                <a:t>Days like today should remind everyone why we do the work we do. The big, important fights sometimes take a long time to win, but they're always worth it.</a:t>
              </a:r>
            </a:p>
            <a:p>
              <a:endParaRPr lang="en-US" sz="1600" dirty="0"/>
            </a:p>
            <a:p>
              <a:r>
                <a:rPr lang="en-US" sz="1600" dirty="0"/>
                <a:t>Love is love.</a:t>
              </a:r>
            </a:p>
            <a:p>
              <a:endParaRPr lang="en-US" sz="1600" dirty="0"/>
            </a:p>
            <a:p>
              <a:r>
                <a:rPr lang="en-US" sz="1600" dirty="0"/>
                <a:t>Sara</a:t>
              </a:r>
            </a:p>
            <a:p>
              <a:endParaRPr lang="en-US" sz="1600" dirty="0"/>
            </a:p>
            <a:p>
              <a:r>
                <a:rPr lang="en-US" sz="1600" dirty="0"/>
                <a:t>Sara El-Amine</a:t>
              </a:r>
            </a:p>
            <a:p>
              <a:r>
                <a:rPr lang="en-US" sz="1600" dirty="0"/>
                <a:t>Executive Director</a:t>
              </a:r>
            </a:p>
            <a:p>
              <a:r>
                <a:rPr lang="en-US" sz="1600" dirty="0"/>
                <a:t>Organizing for Action</a:t>
              </a:r>
            </a:p>
          </p:txBody>
        </p:sp>
      </p:grpSp>
      <p:sp>
        <p:nvSpPr>
          <p:cNvPr id="12" name="Rectangle 11"/>
          <p:cNvSpPr/>
          <p:nvPr/>
        </p:nvSpPr>
        <p:spPr>
          <a:xfrm>
            <a:off x="635071" y="457401"/>
            <a:ext cx="11685857"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tx1">
                    <a:lumMod val="75000"/>
                  </a:schemeClr>
                </a:solidFill>
                <a:latin typeface="Tungsten Medium"/>
                <a:cs typeface="Tungsten Medium"/>
              </a:rPr>
              <a:t>AN EMAIL DRAFT LOOKS SOMETHING LIKE THIS</a:t>
            </a:r>
            <a:endParaRPr lang="en-US" sz="3200" dirty="0">
              <a:solidFill>
                <a:srgbClr val="ED5340"/>
              </a:solidFill>
              <a:latin typeface="Tungsten Medium"/>
              <a:cs typeface="Tungsten Medium"/>
            </a:endParaRPr>
          </a:p>
        </p:txBody>
      </p:sp>
      <p:cxnSp>
        <p:nvCxnSpPr>
          <p:cNvPr id="13" name="Straight Connector 12"/>
          <p:cNvCxnSpPr/>
          <p:nvPr/>
        </p:nvCxnSpPr>
        <p:spPr>
          <a:xfrm>
            <a:off x="713504" y="1092259"/>
            <a:ext cx="11167850" cy="0"/>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pic>
        <p:nvPicPr>
          <p:cNvPr id="14" name="Picture 13" descr="Screen Shot 2015-07-23 at 12.30.28 PM.png"/>
          <p:cNvPicPr>
            <a:picLocks noChangeAspect="1"/>
          </p:cNvPicPr>
          <p:nvPr/>
        </p:nvPicPr>
        <p:blipFill rotWithShape="1">
          <a:blip r:embed="rId3">
            <a:extLst>
              <a:ext uri="{28A0092B-C50C-407E-A947-70E740481C1C}">
                <a14:useLocalDpi xmlns:a14="http://schemas.microsoft.com/office/drawing/2010/main" val="0"/>
              </a:ext>
            </a:extLst>
          </a:blip>
          <a:srcRect l="44919" b="81657"/>
          <a:stretch/>
        </p:blipFill>
        <p:spPr>
          <a:xfrm>
            <a:off x="7238727" y="1337421"/>
            <a:ext cx="4950367" cy="1042427"/>
          </a:xfrm>
          <a:prstGeom prst="rect">
            <a:avLst/>
          </a:prstGeom>
        </p:spPr>
      </p:pic>
      <p:sp>
        <p:nvSpPr>
          <p:cNvPr id="8" name="Rectangle 7">
            <a:hlinkClick r:id="rId4"/>
          </p:cNvPr>
          <p:cNvSpPr/>
          <p:nvPr/>
        </p:nvSpPr>
        <p:spPr>
          <a:xfrm>
            <a:off x="932230" y="2295827"/>
            <a:ext cx="1881204" cy="498244"/>
          </a:xfrm>
          <a:prstGeom prst="rect">
            <a:avLst/>
          </a:prstGeom>
          <a:noFill/>
          <a:ln w="38100" cmpd="sng">
            <a:solidFill>
              <a:srgbClr val="ED5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ED5340"/>
              </a:solidFill>
              <a:latin typeface="Tungsten Medium"/>
              <a:cs typeface="Tungsten Medium"/>
            </a:endParaRPr>
          </a:p>
        </p:txBody>
      </p:sp>
      <p:sp>
        <p:nvSpPr>
          <p:cNvPr id="9" name="Rectangle 8">
            <a:hlinkClick r:id="rId4"/>
          </p:cNvPr>
          <p:cNvSpPr/>
          <p:nvPr/>
        </p:nvSpPr>
        <p:spPr>
          <a:xfrm>
            <a:off x="2876997" y="2289492"/>
            <a:ext cx="4285256" cy="498244"/>
          </a:xfrm>
          <a:prstGeom prst="rect">
            <a:avLst/>
          </a:prstGeom>
          <a:solidFill>
            <a:srgbClr val="ED5340"/>
          </a:solidFill>
          <a:ln w="38100" cmpd="sng">
            <a:solidFill>
              <a:srgbClr val="ED5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latin typeface="Tungsten Medium"/>
                <a:cs typeface="Tungsten Medium"/>
              </a:rPr>
              <a:t>Greeting/Salutation/Whitelist/”Friend”</a:t>
            </a:r>
            <a:endParaRPr lang="en-US" sz="2800" dirty="0">
              <a:solidFill>
                <a:schemeClr val="bg1"/>
              </a:solidFill>
              <a:latin typeface="Tungsten Medium"/>
              <a:cs typeface="Tungsten Medium"/>
            </a:endParaRPr>
          </a:p>
        </p:txBody>
      </p:sp>
      <p:sp>
        <p:nvSpPr>
          <p:cNvPr id="10" name="Rectangle 9">
            <a:hlinkClick r:id="rId4"/>
          </p:cNvPr>
          <p:cNvSpPr/>
          <p:nvPr/>
        </p:nvSpPr>
        <p:spPr>
          <a:xfrm>
            <a:off x="932229" y="2855674"/>
            <a:ext cx="5612909" cy="418564"/>
          </a:xfrm>
          <a:prstGeom prst="rect">
            <a:avLst/>
          </a:prstGeom>
          <a:noFill/>
          <a:ln w="38100" cmpd="sng">
            <a:solidFill>
              <a:srgbClr val="ED5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ED5340"/>
              </a:solidFill>
              <a:latin typeface="Tungsten Medium"/>
              <a:cs typeface="Tungsten Medium"/>
            </a:endParaRPr>
          </a:p>
        </p:txBody>
      </p:sp>
      <p:sp>
        <p:nvSpPr>
          <p:cNvPr id="11" name="Rectangle 10">
            <a:hlinkClick r:id="rId4"/>
          </p:cNvPr>
          <p:cNvSpPr/>
          <p:nvPr/>
        </p:nvSpPr>
        <p:spPr>
          <a:xfrm>
            <a:off x="6631612" y="2853859"/>
            <a:ext cx="2266090" cy="420379"/>
          </a:xfrm>
          <a:prstGeom prst="rect">
            <a:avLst/>
          </a:prstGeom>
          <a:solidFill>
            <a:srgbClr val="ED5340"/>
          </a:solidFill>
          <a:ln w="38100" cmpd="sng">
            <a:solidFill>
              <a:srgbClr val="ED5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latin typeface="Tungsten Medium"/>
                <a:cs typeface="Tungsten Medium"/>
              </a:rPr>
              <a:t>The </a:t>
            </a:r>
            <a:r>
              <a:rPr lang="en-US" sz="2800" dirty="0" err="1" smtClean="0">
                <a:solidFill>
                  <a:schemeClr val="bg1"/>
                </a:solidFill>
                <a:latin typeface="Tungsten Medium"/>
                <a:cs typeface="Tungsten Medium"/>
              </a:rPr>
              <a:t>Lede</a:t>
            </a:r>
            <a:endParaRPr lang="en-US" sz="2800" dirty="0">
              <a:solidFill>
                <a:schemeClr val="bg1"/>
              </a:solidFill>
              <a:latin typeface="Tungsten Medium"/>
              <a:cs typeface="Tungsten Medium"/>
            </a:endParaRPr>
          </a:p>
        </p:txBody>
      </p:sp>
      <p:sp>
        <p:nvSpPr>
          <p:cNvPr id="15" name="Rectangle 14">
            <a:hlinkClick r:id="rId4"/>
          </p:cNvPr>
          <p:cNvSpPr/>
          <p:nvPr/>
        </p:nvSpPr>
        <p:spPr>
          <a:xfrm>
            <a:off x="922460" y="3331391"/>
            <a:ext cx="10868559" cy="1834821"/>
          </a:xfrm>
          <a:prstGeom prst="rect">
            <a:avLst/>
          </a:prstGeom>
          <a:noFill/>
          <a:ln w="38100" cmpd="sng">
            <a:solidFill>
              <a:srgbClr val="ED5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ED5340"/>
              </a:solidFill>
              <a:latin typeface="Tungsten Medium"/>
              <a:cs typeface="Tungsten Medium"/>
            </a:endParaRPr>
          </a:p>
        </p:txBody>
      </p:sp>
      <p:sp>
        <p:nvSpPr>
          <p:cNvPr id="16" name="Rectangle 15">
            <a:hlinkClick r:id="rId4"/>
          </p:cNvPr>
          <p:cNvSpPr/>
          <p:nvPr/>
        </p:nvSpPr>
        <p:spPr>
          <a:xfrm>
            <a:off x="10203401" y="3816915"/>
            <a:ext cx="2496851" cy="498244"/>
          </a:xfrm>
          <a:prstGeom prst="rect">
            <a:avLst/>
          </a:prstGeom>
          <a:solidFill>
            <a:srgbClr val="ED5340"/>
          </a:solidFill>
          <a:ln w="38100" cmpd="sng">
            <a:solidFill>
              <a:srgbClr val="ED5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latin typeface="Tungsten Medium"/>
                <a:cs typeface="Tungsten Medium"/>
              </a:rPr>
              <a:t>Above the fold (ATF)</a:t>
            </a:r>
            <a:endParaRPr lang="en-US" sz="2800" dirty="0">
              <a:solidFill>
                <a:schemeClr val="bg1"/>
              </a:solidFill>
              <a:latin typeface="Tungsten Medium"/>
              <a:cs typeface="Tungsten Medium"/>
            </a:endParaRPr>
          </a:p>
        </p:txBody>
      </p:sp>
      <p:sp>
        <p:nvSpPr>
          <p:cNvPr id="18" name="Rectangle 17">
            <a:hlinkClick r:id="rId4"/>
          </p:cNvPr>
          <p:cNvSpPr/>
          <p:nvPr/>
        </p:nvSpPr>
        <p:spPr>
          <a:xfrm>
            <a:off x="931100" y="5226683"/>
            <a:ext cx="10844713" cy="656577"/>
          </a:xfrm>
          <a:prstGeom prst="rect">
            <a:avLst/>
          </a:prstGeom>
          <a:noFill/>
          <a:ln w="38100" cmpd="sng">
            <a:solidFill>
              <a:srgbClr val="ED5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ED5340"/>
              </a:solidFill>
              <a:latin typeface="Tungsten Medium"/>
              <a:cs typeface="Tungsten Medium"/>
            </a:endParaRPr>
          </a:p>
        </p:txBody>
      </p:sp>
      <p:sp>
        <p:nvSpPr>
          <p:cNvPr id="19" name="Rectangle 18">
            <a:hlinkClick r:id="rId4"/>
          </p:cNvPr>
          <p:cNvSpPr/>
          <p:nvPr/>
        </p:nvSpPr>
        <p:spPr>
          <a:xfrm>
            <a:off x="11414906" y="5354683"/>
            <a:ext cx="1337186" cy="450826"/>
          </a:xfrm>
          <a:prstGeom prst="rect">
            <a:avLst/>
          </a:prstGeom>
          <a:solidFill>
            <a:srgbClr val="ED5340"/>
          </a:solidFill>
          <a:ln w="38100" cmpd="sng">
            <a:solidFill>
              <a:srgbClr val="ED5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latin typeface="Tungsten Medium"/>
                <a:cs typeface="Tungsten Medium"/>
              </a:rPr>
              <a:t>The Ask</a:t>
            </a:r>
            <a:endParaRPr lang="en-US" sz="2800" dirty="0">
              <a:solidFill>
                <a:schemeClr val="bg1"/>
              </a:solidFill>
              <a:latin typeface="Tungsten Medium"/>
              <a:cs typeface="Tungsten Medium"/>
            </a:endParaRPr>
          </a:p>
        </p:txBody>
      </p:sp>
      <p:sp>
        <p:nvSpPr>
          <p:cNvPr id="20" name="Rectangle 19">
            <a:hlinkClick r:id="rId4"/>
          </p:cNvPr>
          <p:cNvSpPr/>
          <p:nvPr/>
        </p:nvSpPr>
        <p:spPr>
          <a:xfrm>
            <a:off x="933079" y="5943735"/>
            <a:ext cx="4682680" cy="518349"/>
          </a:xfrm>
          <a:prstGeom prst="rect">
            <a:avLst/>
          </a:prstGeom>
          <a:noFill/>
          <a:ln w="38100" cmpd="sng">
            <a:solidFill>
              <a:srgbClr val="ED5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ED5340"/>
              </a:solidFill>
              <a:latin typeface="Tungsten Medium"/>
              <a:cs typeface="Tungsten Medium"/>
            </a:endParaRPr>
          </a:p>
        </p:txBody>
      </p:sp>
      <p:sp>
        <p:nvSpPr>
          <p:cNvPr id="21" name="Rectangle 20">
            <a:hlinkClick r:id="rId4"/>
          </p:cNvPr>
          <p:cNvSpPr/>
          <p:nvPr/>
        </p:nvSpPr>
        <p:spPr>
          <a:xfrm>
            <a:off x="5678191" y="5950786"/>
            <a:ext cx="1760528" cy="498244"/>
          </a:xfrm>
          <a:prstGeom prst="rect">
            <a:avLst/>
          </a:prstGeom>
          <a:solidFill>
            <a:srgbClr val="ED5340"/>
          </a:solidFill>
          <a:ln w="38100" cmpd="sng">
            <a:solidFill>
              <a:srgbClr val="ED5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latin typeface="Tungsten Medium"/>
                <a:cs typeface="Tungsten Medium"/>
              </a:rPr>
              <a:t>Naked URL</a:t>
            </a:r>
            <a:endParaRPr lang="en-US" sz="2800" dirty="0">
              <a:solidFill>
                <a:schemeClr val="bg1"/>
              </a:solidFill>
              <a:latin typeface="Tungsten Medium"/>
              <a:cs typeface="Tungsten Medium"/>
            </a:endParaRPr>
          </a:p>
        </p:txBody>
      </p:sp>
      <p:sp>
        <p:nvSpPr>
          <p:cNvPr id="22" name="Rectangle 21">
            <a:hlinkClick r:id="rId4"/>
          </p:cNvPr>
          <p:cNvSpPr/>
          <p:nvPr/>
        </p:nvSpPr>
        <p:spPr>
          <a:xfrm>
            <a:off x="938605" y="6528092"/>
            <a:ext cx="10828568" cy="581928"/>
          </a:xfrm>
          <a:prstGeom prst="rect">
            <a:avLst/>
          </a:prstGeom>
          <a:noFill/>
          <a:ln w="38100" cmpd="sng">
            <a:solidFill>
              <a:srgbClr val="ED5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ED5340"/>
              </a:solidFill>
              <a:latin typeface="Tungsten Medium"/>
              <a:cs typeface="Tungsten Medium"/>
            </a:endParaRPr>
          </a:p>
        </p:txBody>
      </p:sp>
      <p:sp>
        <p:nvSpPr>
          <p:cNvPr id="23" name="Rectangle 22">
            <a:hlinkClick r:id="rId4"/>
          </p:cNvPr>
          <p:cNvSpPr/>
          <p:nvPr/>
        </p:nvSpPr>
        <p:spPr>
          <a:xfrm>
            <a:off x="10324355" y="6854791"/>
            <a:ext cx="2450540" cy="479847"/>
          </a:xfrm>
          <a:prstGeom prst="rect">
            <a:avLst/>
          </a:prstGeom>
          <a:solidFill>
            <a:srgbClr val="ED5340"/>
          </a:solidFill>
          <a:ln w="38100" cmpd="sng">
            <a:solidFill>
              <a:srgbClr val="ED5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latin typeface="Tungsten Medium"/>
                <a:cs typeface="Tungsten Medium"/>
              </a:rPr>
              <a:t>Below the fold (BTF)</a:t>
            </a:r>
            <a:endParaRPr lang="en-US" sz="2800" dirty="0">
              <a:solidFill>
                <a:schemeClr val="bg1"/>
              </a:solidFill>
              <a:latin typeface="Tungsten Medium"/>
              <a:cs typeface="Tungsten Medium"/>
            </a:endParaRPr>
          </a:p>
        </p:txBody>
      </p:sp>
      <p:sp>
        <p:nvSpPr>
          <p:cNvPr id="24" name="Rectangle 23">
            <a:hlinkClick r:id="rId4"/>
          </p:cNvPr>
          <p:cNvSpPr/>
          <p:nvPr/>
        </p:nvSpPr>
        <p:spPr>
          <a:xfrm>
            <a:off x="913821" y="7179134"/>
            <a:ext cx="3397354" cy="1987004"/>
          </a:xfrm>
          <a:prstGeom prst="rect">
            <a:avLst/>
          </a:prstGeom>
          <a:noFill/>
          <a:ln w="38100" cmpd="sng">
            <a:solidFill>
              <a:srgbClr val="ED5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ED5340"/>
              </a:solidFill>
              <a:latin typeface="Tungsten Medium"/>
              <a:cs typeface="Tungsten Medium"/>
            </a:endParaRPr>
          </a:p>
        </p:txBody>
      </p:sp>
      <p:sp>
        <p:nvSpPr>
          <p:cNvPr id="25" name="Rectangle 24">
            <a:hlinkClick r:id="rId4"/>
          </p:cNvPr>
          <p:cNvSpPr/>
          <p:nvPr/>
        </p:nvSpPr>
        <p:spPr>
          <a:xfrm>
            <a:off x="4373610" y="7186182"/>
            <a:ext cx="1579094" cy="498244"/>
          </a:xfrm>
          <a:prstGeom prst="rect">
            <a:avLst/>
          </a:prstGeom>
          <a:solidFill>
            <a:srgbClr val="ED5340"/>
          </a:solidFill>
          <a:ln w="38100" cmpd="sng">
            <a:solidFill>
              <a:srgbClr val="ED5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latin typeface="Tungsten Medium"/>
                <a:cs typeface="Tungsten Medium"/>
              </a:rPr>
              <a:t>Closing</a:t>
            </a:r>
            <a:endParaRPr lang="en-US" sz="2800" dirty="0">
              <a:solidFill>
                <a:schemeClr val="bg1"/>
              </a:solidFill>
              <a:latin typeface="Tungsten Medium"/>
              <a:cs typeface="Tungsten Medium"/>
            </a:endParaRPr>
          </a:p>
        </p:txBody>
      </p:sp>
    </p:spTree>
    <p:extLst>
      <p:ext uri="{BB962C8B-B14F-4D97-AF65-F5344CB8AC3E}">
        <p14:creationId xmlns:p14="http://schemas.microsoft.com/office/powerpoint/2010/main" val="246302466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 r="926"/>
          <a:stretch/>
        </p:blipFill>
        <p:spPr>
          <a:xfrm>
            <a:off x="-167103" y="0"/>
            <a:ext cx="13334829" cy="9770167"/>
          </a:xfrm>
          <a:prstGeom prst="rect">
            <a:avLst/>
          </a:prstGeom>
        </p:spPr>
      </p:pic>
      <p:sp>
        <p:nvSpPr>
          <p:cNvPr id="3" name="Rectangle 2"/>
          <p:cNvSpPr/>
          <p:nvPr/>
        </p:nvSpPr>
        <p:spPr>
          <a:xfrm>
            <a:off x="496957" y="417443"/>
            <a:ext cx="12006469" cy="8885583"/>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34730" y="1821619"/>
            <a:ext cx="6968200" cy="1563986"/>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chemeClr val="bg2">
                    <a:lumMod val="25000"/>
                  </a:schemeClr>
                </a:solidFill>
                <a:latin typeface="Tungsten Medium"/>
                <a:cs typeface="Tungsten Medium"/>
              </a:rPr>
              <a:t>What questions do you have?</a:t>
            </a:r>
            <a:endParaRPr lang="en-US" sz="5400" dirty="0">
              <a:solidFill>
                <a:schemeClr val="bg2">
                  <a:lumMod val="25000"/>
                </a:schemeClr>
              </a:solidFill>
              <a:latin typeface="Tungsten Medium"/>
              <a:cs typeface="Tungsten Medium"/>
            </a:endParaRPr>
          </a:p>
        </p:txBody>
      </p:sp>
      <p:sp>
        <p:nvSpPr>
          <p:cNvPr id="10" name="Rectangle 9"/>
          <p:cNvSpPr/>
          <p:nvPr/>
        </p:nvSpPr>
        <p:spPr>
          <a:xfrm>
            <a:off x="7402668" y="1821619"/>
            <a:ext cx="100262" cy="1565977"/>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solidFill>
                <a:schemeClr val="bg2">
                  <a:lumMod val="25000"/>
                </a:schemeClr>
              </a:solidFill>
              <a:latin typeface="Tungsten Medium"/>
              <a:cs typeface="Tungsten Medium"/>
            </a:endParaRPr>
          </a:p>
        </p:txBody>
      </p:sp>
      <p:pic>
        <p:nvPicPr>
          <p:cNvPr id="11" name="Picture 10" descr="White Pencil.png"/>
          <p:cNvPicPr>
            <a:picLocks noChangeAspect="1"/>
          </p:cNvPicPr>
          <p:nvPr/>
        </p:nvPicPr>
        <p:blipFill rotWithShape="1">
          <a:blip r:embed="rId4">
            <a:extLst>
              <a:ext uri="{28A0092B-C50C-407E-A947-70E740481C1C}">
                <a14:useLocalDpi xmlns:a14="http://schemas.microsoft.com/office/drawing/2010/main" val="0"/>
              </a:ext>
            </a:extLst>
          </a:blip>
          <a:srcRect l="40760" t="8303" r="42395" b="68883"/>
          <a:stretch/>
        </p:blipFill>
        <p:spPr>
          <a:xfrm>
            <a:off x="11411242" y="8309565"/>
            <a:ext cx="738768" cy="693270"/>
          </a:xfrm>
          <a:prstGeom prst="rect">
            <a:avLst/>
          </a:prstGeom>
        </p:spPr>
      </p:pic>
    </p:spTree>
    <p:extLst>
      <p:ext uri="{BB962C8B-B14F-4D97-AF65-F5344CB8AC3E}">
        <p14:creationId xmlns:p14="http://schemas.microsoft.com/office/powerpoint/2010/main" val="145506973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V="1">
            <a:off x="5471580" y="1851314"/>
            <a:ext cx="45" cy="5062630"/>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025205" y="2062236"/>
            <a:ext cx="6528498" cy="4524315"/>
          </a:xfrm>
          <a:prstGeom prst="rect">
            <a:avLst/>
          </a:prstGeom>
          <a:noFill/>
        </p:spPr>
        <p:txBody>
          <a:bodyPr wrap="square" rtlCol="0">
            <a:spAutoFit/>
          </a:bodyPr>
          <a:lstStyle/>
          <a:p>
            <a:pPr marL="514350" indent="-514350">
              <a:buAutoNum type="arabicPeriod"/>
            </a:pPr>
            <a:r>
              <a:rPr lang="en-US" sz="3200" dirty="0" smtClean="0">
                <a:solidFill>
                  <a:schemeClr val="bg2">
                    <a:lumMod val="25000"/>
                  </a:schemeClr>
                </a:solidFill>
                <a:latin typeface="Gotham Book" pitchFamily="50" charset="0"/>
                <a:cs typeface="Gotham Book" pitchFamily="50" charset="0"/>
              </a:rPr>
              <a:t>Email Draft </a:t>
            </a:r>
          </a:p>
          <a:p>
            <a:pPr marL="514350" indent="-514350">
              <a:buAutoNum type="arabicPeriod"/>
            </a:pPr>
            <a:endParaRPr lang="en-US" sz="3200" dirty="0" smtClean="0">
              <a:solidFill>
                <a:schemeClr val="bg2">
                  <a:lumMod val="25000"/>
                </a:schemeClr>
              </a:solidFill>
              <a:latin typeface="Gotham Light" pitchFamily="50" charset="0"/>
              <a:cs typeface="Gotham Light" pitchFamily="50" charset="0"/>
            </a:endParaRPr>
          </a:p>
          <a:p>
            <a:pPr marL="514350" indent="-514350">
              <a:buAutoNum type="arabicPeriod"/>
            </a:pPr>
            <a:r>
              <a:rPr lang="en-US" sz="3200" dirty="0" smtClean="0">
                <a:solidFill>
                  <a:schemeClr val="bg2">
                    <a:lumMod val="25000"/>
                  </a:schemeClr>
                </a:solidFill>
                <a:latin typeface="Gotham Bold"/>
                <a:cs typeface="Gotham Bold"/>
              </a:rPr>
              <a:t>Designing Your Emai</a:t>
            </a:r>
            <a:r>
              <a:rPr lang="en-US" sz="3200" dirty="0">
                <a:solidFill>
                  <a:schemeClr val="bg2">
                    <a:lumMod val="25000"/>
                  </a:schemeClr>
                </a:solidFill>
                <a:latin typeface="Gotham Bold"/>
                <a:cs typeface="Gotham Bold"/>
              </a:rPr>
              <a:t>l</a:t>
            </a:r>
            <a:endParaRPr lang="en-US" sz="3200" dirty="0" smtClean="0">
              <a:solidFill>
                <a:schemeClr val="bg2">
                  <a:lumMod val="25000"/>
                </a:schemeClr>
              </a:solidFill>
              <a:latin typeface="Gotham Bold"/>
              <a:cs typeface="Gotham Bold"/>
            </a:endParaRPr>
          </a:p>
          <a:p>
            <a:pPr marL="514350" indent="-514350">
              <a:buAutoNum type="arabicPeriod"/>
            </a:pPr>
            <a:endParaRPr lang="en-US" sz="3200" dirty="0" smtClean="0">
              <a:solidFill>
                <a:schemeClr val="bg2">
                  <a:lumMod val="25000"/>
                </a:schemeClr>
              </a:solidFill>
              <a:latin typeface="Gotham Book"/>
              <a:cs typeface="Gotham Book"/>
            </a:endParaRPr>
          </a:p>
          <a:p>
            <a:pPr marL="514350" indent="-514350">
              <a:buAutoNum type="arabicPeriod"/>
            </a:pPr>
            <a:r>
              <a:rPr lang="en-US" sz="3200" dirty="0" smtClean="0">
                <a:solidFill>
                  <a:schemeClr val="bg2">
                    <a:lumMod val="25000"/>
                  </a:schemeClr>
                </a:solidFill>
                <a:latin typeface="Gotham Book"/>
                <a:cs typeface="Gotham Book"/>
              </a:rPr>
              <a:t>Drafting Your Email </a:t>
            </a:r>
          </a:p>
          <a:p>
            <a:pPr marL="514350" indent="-514350">
              <a:buAutoNum type="arabicPeriod"/>
            </a:pPr>
            <a:endParaRPr lang="en-US" sz="3200" dirty="0">
              <a:solidFill>
                <a:schemeClr val="bg2">
                  <a:lumMod val="25000"/>
                </a:schemeClr>
              </a:solidFill>
              <a:latin typeface="Gotham Book"/>
              <a:cs typeface="Gotham Book"/>
            </a:endParaRPr>
          </a:p>
          <a:p>
            <a:pPr marL="514350" indent="-514350">
              <a:buAutoNum type="arabicPeriod"/>
            </a:pPr>
            <a:r>
              <a:rPr lang="en-US" sz="3200" dirty="0" smtClean="0">
                <a:solidFill>
                  <a:schemeClr val="bg2">
                    <a:lumMod val="25000"/>
                  </a:schemeClr>
                </a:solidFill>
                <a:latin typeface="Gotham Book"/>
                <a:cs typeface="Gotham Book"/>
              </a:rPr>
              <a:t>Peer Review</a:t>
            </a:r>
          </a:p>
          <a:p>
            <a:pPr marL="514350" indent="-514350">
              <a:buAutoNum type="arabicPeriod"/>
            </a:pPr>
            <a:endParaRPr lang="en-US" sz="3200" dirty="0">
              <a:solidFill>
                <a:schemeClr val="bg2">
                  <a:lumMod val="25000"/>
                </a:schemeClr>
              </a:solidFill>
              <a:latin typeface="Gotham Book"/>
              <a:cs typeface="Gotham Book"/>
            </a:endParaRPr>
          </a:p>
          <a:p>
            <a:pPr marL="514350" indent="-514350">
              <a:buAutoNum type="arabicPeriod"/>
            </a:pPr>
            <a:r>
              <a:rPr lang="en-US" sz="3200" dirty="0" smtClean="0">
                <a:solidFill>
                  <a:schemeClr val="bg2">
                    <a:lumMod val="25000"/>
                  </a:schemeClr>
                </a:solidFill>
                <a:latin typeface="Gotham Book"/>
                <a:cs typeface="Gotham Book"/>
              </a:rPr>
              <a:t>Debrief and Close </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3140" y="2939520"/>
            <a:ext cx="3481727" cy="3481727"/>
          </a:xfrm>
          <a:prstGeom prst="rect">
            <a:avLst/>
          </a:prstGeom>
        </p:spPr>
      </p:pic>
      <p:sp>
        <p:nvSpPr>
          <p:cNvPr id="8" name="Rectangle 7"/>
          <p:cNvSpPr>
            <a:spLocks noChangeArrowheads="1"/>
          </p:cNvSpPr>
          <p:nvPr/>
        </p:nvSpPr>
        <p:spPr bwMode="auto">
          <a:xfrm>
            <a:off x="779956" y="1754933"/>
            <a:ext cx="46988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r>
              <a:rPr lang="en-US" altLang="en-US" sz="4800" dirty="0" smtClean="0">
                <a:solidFill>
                  <a:schemeClr val="tx1"/>
                </a:solidFill>
                <a:latin typeface="Tungsten Medium"/>
                <a:cs typeface="Tungsten Medium"/>
              </a:rPr>
              <a:t>AGENDA </a:t>
            </a:r>
            <a:r>
              <a:rPr lang="en-US" altLang="en-US" sz="4800" dirty="0" smtClean="0">
                <a:solidFill>
                  <a:schemeClr val="tx1"/>
                </a:solidFill>
                <a:latin typeface="Tungsten Medium"/>
                <a:ea typeface="Arial Unicode MS" panose="020B0604020202020204" pitchFamily="34" charset="-128"/>
                <a:cs typeface="Tungsten Medium"/>
              </a:rPr>
              <a:t>FOR TODAY</a:t>
            </a:r>
            <a:endParaRPr lang="en-US" altLang="en-US" sz="4800" dirty="0">
              <a:solidFill>
                <a:schemeClr val="tx1"/>
              </a:solidFill>
              <a:latin typeface="Tungsten Medium"/>
              <a:ea typeface="Arial Unicode MS" panose="020B0604020202020204" pitchFamily="34" charset="-128"/>
              <a:cs typeface="Tungsten Medium"/>
            </a:endParaRPr>
          </a:p>
        </p:txBody>
      </p:sp>
    </p:spTree>
    <p:extLst>
      <p:ext uri="{BB962C8B-B14F-4D97-AF65-F5344CB8AC3E}">
        <p14:creationId xmlns:p14="http://schemas.microsoft.com/office/powerpoint/2010/main" val="350744083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73174" y="1341333"/>
            <a:ext cx="10988536" cy="7736678"/>
            <a:chOff x="3322849" y="931008"/>
            <a:chExt cx="10988536" cy="7736678"/>
          </a:xfrm>
        </p:grpSpPr>
        <p:pic>
          <p:nvPicPr>
            <p:cNvPr id="3" name="Picture 2" descr="Screen Shot 2015-07-23 at 12.30.28 PM.png"/>
            <p:cNvPicPr>
              <a:picLocks noChangeAspect="1"/>
            </p:cNvPicPr>
            <p:nvPr/>
          </p:nvPicPr>
          <p:blipFill rotWithShape="1">
            <a:blip r:embed="rId3">
              <a:extLst>
                <a:ext uri="{28A0092B-C50C-407E-A947-70E740481C1C}">
                  <a14:useLocalDpi xmlns:a14="http://schemas.microsoft.com/office/drawing/2010/main" val="0"/>
                </a:ext>
              </a:extLst>
            </a:blip>
            <a:srcRect b="81657"/>
            <a:stretch/>
          </p:blipFill>
          <p:spPr>
            <a:xfrm>
              <a:off x="3322849" y="931008"/>
              <a:ext cx="8987375" cy="1042427"/>
            </a:xfrm>
            <a:prstGeom prst="rect">
              <a:avLst/>
            </a:prstGeom>
          </p:spPr>
        </p:pic>
        <p:sp>
          <p:nvSpPr>
            <p:cNvPr id="4" name="Rectangle 3"/>
            <p:cNvSpPr/>
            <p:nvPr/>
          </p:nvSpPr>
          <p:spPr>
            <a:xfrm>
              <a:off x="3475885" y="1927377"/>
              <a:ext cx="10835500" cy="6740309"/>
            </a:xfrm>
            <a:prstGeom prst="rect">
              <a:avLst/>
            </a:prstGeom>
          </p:spPr>
          <p:txBody>
            <a:bodyPr wrap="square">
              <a:spAutoFit/>
            </a:bodyPr>
            <a:lstStyle/>
            <a:p>
              <a:r>
                <a:rPr lang="en-US" sz="1600" dirty="0"/>
                <a:t>Friend </a:t>
              </a:r>
              <a:r>
                <a:rPr lang="en-US" sz="1600" dirty="0" smtClean="0"/>
                <a:t>-- </a:t>
              </a:r>
              <a:endParaRPr lang="en-US" sz="1600" dirty="0"/>
            </a:p>
            <a:p>
              <a:endParaRPr lang="en-US" sz="1600" dirty="0"/>
            </a:p>
            <a:p>
              <a:r>
                <a:rPr lang="en-US" sz="1600" dirty="0" smtClean="0"/>
                <a:t>Excited about today's Supreme Court ruling? Me too.</a:t>
              </a:r>
            </a:p>
            <a:p>
              <a:endParaRPr lang="en-US" sz="1600" dirty="0" smtClean="0"/>
            </a:p>
            <a:p>
              <a:r>
                <a:rPr lang="en-US" sz="1600" dirty="0" smtClean="0"/>
                <a:t>This morning the Supreme Court ruled that discriminatory, anti-gay marriage bans across the country violated the Constitution, and struck them down.</a:t>
              </a:r>
            </a:p>
            <a:p>
              <a:endParaRPr lang="en-US" sz="1600" dirty="0" smtClean="0"/>
            </a:p>
            <a:p>
              <a:r>
                <a:rPr lang="en-US" sz="1600" dirty="0" smtClean="0"/>
                <a:t>All of them.</a:t>
              </a:r>
            </a:p>
            <a:p>
              <a:endParaRPr lang="en-US" sz="1600" dirty="0" smtClean="0"/>
            </a:p>
            <a:p>
              <a:r>
                <a:rPr lang="en-US" sz="1600" dirty="0" smtClean="0"/>
                <a:t>Make no mistake -- we're here today because of people like you who fought long and hard to overturn discriminatory laws, challenge prejudice, and change hearts and minds.</a:t>
              </a:r>
            </a:p>
            <a:p>
              <a:endParaRPr lang="en-US" sz="1600" dirty="0" smtClean="0"/>
            </a:p>
            <a:p>
              <a:r>
                <a:rPr lang="en-US" sz="1600" b="1" dirty="0" smtClean="0">
                  <a:solidFill>
                    <a:srgbClr val="56565A"/>
                  </a:solidFill>
                </a:rPr>
                <a:t>This is something we can all be proud of. Today, join OFA supporters across the country in saying you're proud of the progress we've made:</a:t>
              </a:r>
            </a:p>
            <a:p>
              <a:endParaRPr lang="en-US" sz="1600" dirty="0" smtClean="0"/>
            </a:p>
            <a:p>
              <a:r>
                <a:rPr lang="en-US" sz="1600" b="1" dirty="0" smtClean="0">
                  <a:solidFill>
                    <a:srgbClr val="3366FF"/>
                  </a:solidFill>
                </a:rPr>
                <a:t>https://</a:t>
              </a:r>
              <a:r>
                <a:rPr lang="en-US" sz="1600" b="1" dirty="0" err="1" smtClean="0">
                  <a:solidFill>
                    <a:srgbClr val="3366FF"/>
                  </a:solidFill>
                </a:rPr>
                <a:t>my.barackobama.com</a:t>
              </a:r>
              <a:r>
                <a:rPr lang="en-US" sz="1600" b="1" dirty="0" smtClean="0">
                  <a:solidFill>
                    <a:srgbClr val="3366FF"/>
                  </a:solidFill>
                </a:rPr>
                <a:t>/Marriage-Ruling</a:t>
              </a:r>
            </a:p>
            <a:p>
              <a:endParaRPr lang="en-US" sz="1600" dirty="0" smtClean="0"/>
            </a:p>
            <a:p>
              <a:r>
                <a:rPr lang="en-US" sz="1600" dirty="0" smtClean="0"/>
                <a:t>Days like today should remind everyone why we do the work we do. The big, important fights sometimes take a long time to win, but they're always worth it.</a:t>
              </a:r>
            </a:p>
            <a:p>
              <a:endParaRPr lang="en-US" sz="1600" dirty="0" smtClean="0"/>
            </a:p>
            <a:p>
              <a:r>
                <a:rPr lang="en-US" sz="1600" dirty="0" smtClean="0"/>
                <a:t>Love is love.</a:t>
              </a:r>
            </a:p>
            <a:p>
              <a:endParaRPr lang="en-US" sz="1600" dirty="0" smtClean="0"/>
            </a:p>
            <a:p>
              <a:r>
                <a:rPr lang="en-US" sz="1600" dirty="0" smtClean="0"/>
                <a:t>Sara</a:t>
              </a:r>
            </a:p>
            <a:p>
              <a:endParaRPr lang="en-US" sz="1600" dirty="0" smtClean="0"/>
            </a:p>
            <a:p>
              <a:r>
                <a:rPr lang="en-US" sz="1600" dirty="0" smtClean="0"/>
                <a:t>Sara El-Amine</a:t>
              </a:r>
            </a:p>
            <a:p>
              <a:r>
                <a:rPr lang="en-US" sz="1600" dirty="0" smtClean="0"/>
                <a:t>Executive Director</a:t>
              </a:r>
            </a:p>
            <a:p>
              <a:r>
                <a:rPr lang="en-US" sz="1600" dirty="0" smtClean="0"/>
                <a:t>Organizing for Action</a:t>
              </a:r>
              <a:endParaRPr lang="en-US" sz="1600" dirty="0"/>
            </a:p>
          </p:txBody>
        </p:sp>
      </p:grpSp>
      <p:sp>
        <p:nvSpPr>
          <p:cNvPr id="12" name="Rectangle 11"/>
          <p:cNvSpPr/>
          <p:nvPr/>
        </p:nvSpPr>
        <p:spPr>
          <a:xfrm>
            <a:off x="635071" y="457401"/>
            <a:ext cx="11685857"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tx1">
                    <a:lumMod val="75000"/>
                  </a:schemeClr>
                </a:solidFill>
                <a:latin typeface="Tungsten Medium"/>
                <a:cs typeface="Tungsten Medium"/>
              </a:rPr>
              <a:t>AN EMAIL DRAFT LOOKS SOMETHING LIKE THIS</a:t>
            </a:r>
            <a:endParaRPr lang="en-US" sz="3200" dirty="0">
              <a:solidFill>
                <a:srgbClr val="ED5340"/>
              </a:solidFill>
              <a:latin typeface="Tungsten Medium"/>
              <a:cs typeface="Tungsten Medium"/>
            </a:endParaRPr>
          </a:p>
        </p:txBody>
      </p:sp>
      <p:cxnSp>
        <p:nvCxnSpPr>
          <p:cNvPr id="13" name="Straight Connector 12"/>
          <p:cNvCxnSpPr/>
          <p:nvPr/>
        </p:nvCxnSpPr>
        <p:spPr>
          <a:xfrm>
            <a:off x="713504" y="1092259"/>
            <a:ext cx="11167850" cy="0"/>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pic>
        <p:nvPicPr>
          <p:cNvPr id="14" name="Picture 13" descr="Screen Shot 2015-07-23 at 12.30.28 PM.png"/>
          <p:cNvPicPr>
            <a:picLocks noChangeAspect="1"/>
          </p:cNvPicPr>
          <p:nvPr/>
        </p:nvPicPr>
        <p:blipFill rotWithShape="1">
          <a:blip r:embed="rId3">
            <a:extLst>
              <a:ext uri="{28A0092B-C50C-407E-A947-70E740481C1C}">
                <a14:useLocalDpi xmlns:a14="http://schemas.microsoft.com/office/drawing/2010/main" val="0"/>
              </a:ext>
            </a:extLst>
          </a:blip>
          <a:srcRect l="44919" b="81657"/>
          <a:stretch/>
        </p:blipFill>
        <p:spPr>
          <a:xfrm>
            <a:off x="7238727" y="1337421"/>
            <a:ext cx="4950367" cy="1042427"/>
          </a:xfrm>
          <a:prstGeom prst="rect">
            <a:avLst/>
          </a:prstGeom>
        </p:spPr>
      </p:pic>
      <p:sp>
        <p:nvSpPr>
          <p:cNvPr id="16" name="Rectangle 15">
            <a:hlinkClick r:id="rId4"/>
          </p:cNvPr>
          <p:cNvSpPr/>
          <p:nvPr/>
        </p:nvSpPr>
        <p:spPr>
          <a:xfrm>
            <a:off x="928327" y="3379246"/>
            <a:ext cx="10804077" cy="1871058"/>
          </a:xfrm>
          <a:prstGeom prst="rect">
            <a:avLst/>
          </a:prstGeom>
          <a:solidFill>
            <a:schemeClr val="bg1">
              <a:alpha val="92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ED5340"/>
              </a:solidFill>
              <a:latin typeface="Tungsten Medium"/>
              <a:cs typeface="Tungsten Medium"/>
            </a:endParaRPr>
          </a:p>
        </p:txBody>
      </p:sp>
      <p:sp>
        <p:nvSpPr>
          <p:cNvPr id="11" name="Rectangle 10">
            <a:hlinkClick r:id="rId4"/>
          </p:cNvPr>
          <p:cNvSpPr/>
          <p:nvPr/>
        </p:nvSpPr>
        <p:spPr>
          <a:xfrm>
            <a:off x="914656" y="2428688"/>
            <a:ext cx="10804077" cy="292851"/>
          </a:xfrm>
          <a:prstGeom prst="rect">
            <a:avLst/>
          </a:prstGeom>
          <a:solidFill>
            <a:schemeClr val="bg1">
              <a:alpha val="92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ED5340"/>
              </a:solidFill>
              <a:latin typeface="Tungsten Medium"/>
              <a:cs typeface="Tungsten Medium"/>
            </a:endParaRPr>
          </a:p>
        </p:txBody>
      </p:sp>
      <p:sp>
        <p:nvSpPr>
          <p:cNvPr id="17" name="Rectangle 16">
            <a:hlinkClick r:id="rId4"/>
          </p:cNvPr>
          <p:cNvSpPr/>
          <p:nvPr/>
        </p:nvSpPr>
        <p:spPr>
          <a:xfrm>
            <a:off x="932229" y="2803840"/>
            <a:ext cx="5612909" cy="498244"/>
          </a:xfrm>
          <a:prstGeom prst="rect">
            <a:avLst/>
          </a:prstGeom>
          <a:noFill/>
          <a:ln w="38100" cmpd="sng">
            <a:solidFill>
              <a:srgbClr val="ED5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ED5340"/>
              </a:solidFill>
              <a:latin typeface="Tungsten Medium"/>
              <a:cs typeface="Tungsten Medium"/>
            </a:endParaRPr>
          </a:p>
        </p:txBody>
      </p:sp>
      <p:sp>
        <p:nvSpPr>
          <p:cNvPr id="19" name="Rectangle 18">
            <a:hlinkClick r:id="rId4"/>
          </p:cNvPr>
          <p:cNvSpPr/>
          <p:nvPr/>
        </p:nvSpPr>
        <p:spPr>
          <a:xfrm>
            <a:off x="938097" y="3415405"/>
            <a:ext cx="2266090" cy="498244"/>
          </a:xfrm>
          <a:prstGeom prst="rect">
            <a:avLst/>
          </a:prstGeom>
          <a:solidFill>
            <a:srgbClr val="ED5340"/>
          </a:solidFill>
          <a:ln w="38100" cmpd="sng">
            <a:solidFill>
              <a:srgbClr val="ED5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latin typeface="Tungsten Medium"/>
                <a:cs typeface="Tungsten Medium"/>
              </a:rPr>
              <a:t>The </a:t>
            </a:r>
            <a:r>
              <a:rPr lang="en-US" sz="2800" dirty="0" err="1" smtClean="0">
                <a:solidFill>
                  <a:schemeClr val="bg1"/>
                </a:solidFill>
                <a:latin typeface="Tungsten Medium"/>
                <a:cs typeface="Tungsten Medium"/>
              </a:rPr>
              <a:t>Lede</a:t>
            </a:r>
            <a:endParaRPr lang="en-US" sz="2800" dirty="0">
              <a:solidFill>
                <a:schemeClr val="bg1"/>
              </a:solidFill>
              <a:latin typeface="Tungsten Medium"/>
              <a:cs typeface="Tungsten Medium"/>
            </a:endParaRPr>
          </a:p>
        </p:txBody>
      </p:sp>
      <p:sp>
        <p:nvSpPr>
          <p:cNvPr id="20" name="Rectangle 19">
            <a:hlinkClick r:id="rId4"/>
          </p:cNvPr>
          <p:cNvSpPr/>
          <p:nvPr/>
        </p:nvSpPr>
        <p:spPr>
          <a:xfrm>
            <a:off x="931100" y="5226683"/>
            <a:ext cx="10844713" cy="656577"/>
          </a:xfrm>
          <a:prstGeom prst="rect">
            <a:avLst/>
          </a:prstGeom>
          <a:noFill/>
          <a:ln w="38100" cmpd="sng">
            <a:solidFill>
              <a:srgbClr val="ED5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ED5340"/>
              </a:solidFill>
              <a:latin typeface="Tungsten Medium"/>
              <a:cs typeface="Tungsten Medium"/>
            </a:endParaRPr>
          </a:p>
        </p:txBody>
      </p:sp>
      <p:sp>
        <p:nvSpPr>
          <p:cNvPr id="21" name="Rectangle 20">
            <a:hlinkClick r:id="rId4"/>
          </p:cNvPr>
          <p:cNvSpPr/>
          <p:nvPr/>
        </p:nvSpPr>
        <p:spPr>
          <a:xfrm>
            <a:off x="11414906" y="5354683"/>
            <a:ext cx="1337186" cy="450826"/>
          </a:xfrm>
          <a:prstGeom prst="rect">
            <a:avLst/>
          </a:prstGeom>
          <a:solidFill>
            <a:srgbClr val="ED5340"/>
          </a:solidFill>
          <a:ln w="38100" cmpd="sng">
            <a:solidFill>
              <a:srgbClr val="ED5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latin typeface="Tungsten Medium"/>
                <a:cs typeface="Tungsten Medium"/>
              </a:rPr>
              <a:t>The Ask</a:t>
            </a:r>
            <a:endParaRPr lang="en-US" sz="2800" dirty="0">
              <a:solidFill>
                <a:schemeClr val="bg1"/>
              </a:solidFill>
              <a:latin typeface="Tungsten Medium"/>
              <a:cs typeface="Tungsten Medium"/>
            </a:endParaRPr>
          </a:p>
        </p:txBody>
      </p:sp>
      <p:sp>
        <p:nvSpPr>
          <p:cNvPr id="22" name="Rectangle 21">
            <a:hlinkClick r:id="rId4"/>
          </p:cNvPr>
          <p:cNvSpPr/>
          <p:nvPr/>
        </p:nvSpPr>
        <p:spPr>
          <a:xfrm>
            <a:off x="933079" y="5943735"/>
            <a:ext cx="4682680" cy="518349"/>
          </a:xfrm>
          <a:prstGeom prst="rect">
            <a:avLst/>
          </a:prstGeom>
          <a:noFill/>
          <a:ln w="38100" cmpd="sng">
            <a:solidFill>
              <a:srgbClr val="ED5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ED5340"/>
              </a:solidFill>
              <a:latin typeface="Tungsten Medium"/>
              <a:cs typeface="Tungsten Medium"/>
            </a:endParaRPr>
          </a:p>
        </p:txBody>
      </p:sp>
      <p:sp>
        <p:nvSpPr>
          <p:cNvPr id="23" name="Rectangle 22">
            <a:hlinkClick r:id="rId4"/>
          </p:cNvPr>
          <p:cNvSpPr/>
          <p:nvPr/>
        </p:nvSpPr>
        <p:spPr>
          <a:xfrm>
            <a:off x="5678191" y="5950786"/>
            <a:ext cx="1760528" cy="498244"/>
          </a:xfrm>
          <a:prstGeom prst="rect">
            <a:avLst/>
          </a:prstGeom>
          <a:solidFill>
            <a:srgbClr val="ED5340"/>
          </a:solidFill>
          <a:ln w="38100" cmpd="sng">
            <a:solidFill>
              <a:srgbClr val="ED5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latin typeface="Tungsten Medium"/>
                <a:cs typeface="Tungsten Medium"/>
              </a:rPr>
              <a:t>Naked URL</a:t>
            </a:r>
            <a:endParaRPr lang="en-US" sz="2800" dirty="0">
              <a:solidFill>
                <a:schemeClr val="bg1"/>
              </a:solidFill>
              <a:latin typeface="Tungsten Medium"/>
              <a:cs typeface="Tungsten Medium"/>
            </a:endParaRPr>
          </a:p>
        </p:txBody>
      </p:sp>
      <p:sp>
        <p:nvSpPr>
          <p:cNvPr id="24" name="Rectangle 23">
            <a:hlinkClick r:id="rId4"/>
          </p:cNvPr>
          <p:cNvSpPr/>
          <p:nvPr/>
        </p:nvSpPr>
        <p:spPr>
          <a:xfrm>
            <a:off x="853940" y="6582037"/>
            <a:ext cx="10804077" cy="2433061"/>
          </a:xfrm>
          <a:prstGeom prst="rect">
            <a:avLst/>
          </a:prstGeom>
          <a:solidFill>
            <a:schemeClr val="bg1">
              <a:alpha val="92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ED5340"/>
              </a:solidFill>
              <a:latin typeface="Tungsten Medium"/>
              <a:cs typeface="Tungsten Medium"/>
            </a:endParaRPr>
          </a:p>
        </p:txBody>
      </p:sp>
    </p:spTree>
    <p:extLst>
      <p:ext uri="{BB962C8B-B14F-4D97-AF65-F5344CB8AC3E}">
        <p14:creationId xmlns:p14="http://schemas.microsoft.com/office/powerpoint/2010/main" val="25532457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312639"/>
            <a:ext cx="1251337" cy="760788"/>
            <a:chOff x="0" y="312639"/>
            <a:chExt cx="1381539" cy="760788"/>
          </a:xfrm>
        </p:grpSpPr>
        <p:sp>
          <p:nvSpPr>
            <p:cNvPr id="8" name="Rectangle 7"/>
            <p:cNvSpPr/>
            <p:nvPr/>
          </p:nvSpPr>
          <p:spPr bwMode="auto">
            <a:xfrm>
              <a:off x="0" y="312639"/>
              <a:ext cx="1381539" cy="760788"/>
            </a:xfrm>
            <a:prstGeom prst="rect">
              <a:avLst/>
            </a:prstGeom>
            <a:solidFill>
              <a:srgbClr val="ED5340"/>
            </a:solidFill>
            <a:ln w="57150" cap="flat" cmpd="sng" algn="ctr">
              <a:noFill/>
              <a:prstDash val="solid"/>
              <a:round/>
              <a:headEnd type="none" w="med" len="med"/>
              <a:tailEnd type="none" w="med" len="med"/>
            </a:ln>
            <a:effectLst/>
            <a:extLst/>
          </p:spPr>
          <p:txBody>
            <a:bodyPr anchor="ctr"/>
            <a:lstStyle/>
            <a:p>
              <a:pPr algn="ctr" eaLnBrk="1" hangingPunct="1">
                <a:defRPr/>
              </a:pPr>
              <a:r>
                <a:rPr lang="en-US" b="1" spc="300" dirty="0">
                  <a:solidFill>
                    <a:schemeClr val="tx1">
                      <a:lumMod val="75000"/>
                    </a:schemeClr>
                  </a:solidFill>
                  <a:latin typeface="+mj-lt"/>
                  <a:ea typeface="Tahoma" panose="020B0604030504040204" pitchFamily="34" charset="0"/>
                  <a:cs typeface="Tahoma" panose="020B0604030504040204" pitchFamily="34" charset="0"/>
                  <a:sym typeface="Gill Sans" charset="0"/>
                </a:rPr>
                <a:t>      </a:t>
              </a:r>
            </a:p>
          </p:txBody>
        </p:sp>
        <p:pic>
          <p:nvPicPr>
            <p:cNvPr id="9" name="Picture 8"/>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36764" y="338470"/>
              <a:ext cx="770313" cy="734957"/>
            </a:xfrm>
            <a:prstGeom prst="rect">
              <a:avLst/>
            </a:prstGeom>
            <a:solidFill>
              <a:srgbClr val="ED5340"/>
            </a:solidFill>
          </p:spPr>
        </p:pic>
      </p:grpSp>
      <p:cxnSp>
        <p:nvCxnSpPr>
          <p:cNvPr id="10" name="Straight Connector 9"/>
          <p:cNvCxnSpPr/>
          <p:nvPr/>
        </p:nvCxnSpPr>
        <p:spPr>
          <a:xfrm flipV="1">
            <a:off x="0" y="1066096"/>
            <a:ext cx="3198287" cy="0"/>
          </a:xfrm>
          <a:prstGeom prst="line">
            <a:avLst/>
          </a:prstGeom>
          <a:ln w="12700">
            <a:solidFill>
              <a:srgbClr val="ED534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auto">
          <a:xfrm>
            <a:off x="1108499" y="262842"/>
            <a:ext cx="3061075" cy="760788"/>
          </a:xfrm>
          <a:prstGeom prst="rect">
            <a:avLst/>
          </a:prstGeom>
          <a:noFill/>
          <a:ln w="28575" cap="flat" cmpd="sng" algn="ctr">
            <a:noFill/>
            <a:prstDash val="solid"/>
            <a:round/>
            <a:headEnd type="none" w="med" len="med"/>
            <a:tailEnd type="none" w="med" len="med"/>
          </a:ln>
          <a:effectLst/>
          <a:extLst/>
        </p:spPr>
        <p:txBody>
          <a:bodyPr lIns="365760" anchor="ctr"/>
          <a:lstStyle/>
          <a:p>
            <a:pPr eaLnBrk="1" hangingPunct="1">
              <a:defRPr/>
            </a:pPr>
            <a:r>
              <a:rPr lang="en-US" sz="4400" dirty="0" smtClean="0">
                <a:solidFill>
                  <a:srgbClr val="56565A"/>
                </a:solidFill>
                <a:latin typeface="Tungsten Medium"/>
                <a:ea typeface="Tahoma" panose="020B0604030504040204" pitchFamily="34" charset="0"/>
                <a:cs typeface="Tungsten Medium"/>
                <a:sym typeface="Gill Sans" charset="0"/>
              </a:rPr>
              <a:t>Your Turn!</a:t>
            </a:r>
            <a:endParaRPr lang="en-US" sz="4400" dirty="0">
              <a:solidFill>
                <a:srgbClr val="56565A"/>
              </a:solidFill>
              <a:latin typeface="Tungsten Medium"/>
              <a:ea typeface="Tahoma" panose="020B0604030504040204" pitchFamily="34" charset="0"/>
              <a:cs typeface="Tungsten Medium"/>
              <a:sym typeface="Gill Sans" charset="0"/>
            </a:endParaRPr>
          </a:p>
        </p:txBody>
      </p:sp>
      <p:cxnSp>
        <p:nvCxnSpPr>
          <p:cNvPr id="12" name="Straight Connector 11"/>
          <p:cNvCxnSpPr/>
          <p:nvPr/>
        </p:nvCxnSpPr>
        <p:spPr>
          <a:xfrm flipV="1">
            <a:off x="3571891" y="1065936"/>
            <a:ext cx="0" cy="7858445"/>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p:cNvSpPr>
          <p:nvPr/>
        </p:nvSpPr>
        <p:spPr>
          <a:xfrm rot="10800000" flipV="1">
            <a:off x="302372" y="4405267"/>
            <a:ext cx="3346320" cy="70550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2">
                    <a:lumMod val="50000"/>
                  </a:schemeClr>
                </a:solidFill>
                <a:latin typeface="Tungsten Medium"/>
                <a:cs typeface="Tungsten Medium"/>
              </a:rPr>
              <a:t>Experiential Activity #1</a:t>
            </a:r>
          </a:p>
          <a:p>
            <a:pPr algn="ctr"/>
            <a:r>
              <a:rPr lang="en-US" sz="3600" dirty="0" smtClean="0">
                <a:solidFill>
                  <a:schemeClr val="bg2">
                    <a:lumMod val="50000"/>
                  </a:schemeClr>
                </a:solidFill>
                <a:latin typeface="Tungsten Medium"/>
                <a:cs typeface="Tungsten Medium"/>
              </a:rPr>
              <a:t>10 Minutes</a:t>
            </a:r>
            <a:endParaRPr lang="en-US" sz="3600" dirty="0">
              <a:solidFill>
                <a:schemeClr val="bg2">
                  <a:lumMod val="50000"/>
                </a:schemeClr>
              </a:solidFill>
              <a:latin typeface="Tungsten Medium"/>
              <a:cs typeface="Tungsten Medium"/>
            </a:endParaRPr>
          </a:p>
        </p:txBody>
      </p:sp>
      <p:pic>
        <p:nvPicPr>
          <p:cNvPr id="18" name="Picture 17"/>
          <p:cNvPicPr>
            <a:picLocks noChangeAspect="1"/>
          </p:cNvPicPr>
          <p:nvPr/>
        </p:nvPicPr>
        <p:blipFill rotWithShape="1">
          <a:blip r:embed="rId5" cstate="print">
            <a:duotone>
              <a:prstClr val="black"/>
              <a:schemeClr val="tx1">
                <a:lumMod val="75000"/>
                <a:tint val="45000"/>
                <a:satMod val="400000"/>
              </a:schemeClr>
            </a:duotone>
            <a:lum bright="36000"/>
            <a:extLst>
              <a:ext uri="{28A0092B-C50C-407E-A947-70E740481C1C}">
                <a14:useLocalDpi xmlns:a14="http://schemas.microsoft.com/office/drawing/2010/main" val="0"/>
              </a:ext>
            </a:extLst>
          </a:blip>
          <a:srcRect b="16423"/>
          <a:stretch/>
        </p:blipFill>
        <p:spPr>
          <a:xfrm>
            <a:off x="1065913" y="2338236"/>
            <a:ext cx="1838816" cy="1792962"/>
          </a:xfrm>
          <a:prstGeom prst="rect">
            <a:avLst/>
          </a:prstGeom>
        </p:spPr>
      </p:pic>
      <p:sp>
        <p:nvSpPr>
          <p:cNvPr id="15" name="Rectangle 14">
            <a:hlinkClick r:id="rId6"/>
          </p:cNvPr>
          <p:cNvSpPr/>
          <p:nvPr/>
        </p:nvSpPr>
        <p:spPr>
          <a:xfrm>
            <a:off x="4066172" y="7596792"/>
            <a:ext cx="2376291" cy="549366"/>
          </a:xfrm>
          <a:prstGeom prst="rect">
            <a:avLst/>
          </a:prstGeom>
          <a:noFill/>
          <a:ln w="38100" cmpd="sng">
            <a:solidFill>
              <a:srgbClr val="ED5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ED5340"/>
                </a:solidFill>
                <a:latin typeface="Tungsten Medium"/>
                <a:cs typeface="Tungsten Medium"/>
              </a:rPr>
              <a:t>ACCESS WORKBOOK</a:t>
            </a:r>
            <a:endParaRPr lang="en-US" sz="2800" dirty="0">
              <a:solidFill>
                <a:srgbClr val="ED5340"/>
              </a:solidFill>
              <a:latin typeface="Tungsten Medium"/>
              <a:cs typeface="Tungsten Medium"/>
            </a:endParaRPr>
          </a:p>
        </p:txBody>
      </p:sp>
      <p:sp>
        <p:nvSpPr>
          <p:cNvPr id="20" name="Rectangle 19"/>
          <p:cNvSpPr/>
          <p:nvPr/>
        </p:nvSpPr>
        <p:spPr>
          <a:xfrm>
            <a:off x="3928468" y="1065936"/>
            <a:ext cx="8157479" cy="46946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182880" rIns="365760" rtlCol="0" anchor="ctr"/>
          <a:lstStyle/>
          <a:p>
            <a:r>
              <a:rPr lang="en-US" sz="1800" dirty="0" smtClean="0">
                <a:solidFill>
                  <a:schemeClr val="bg2">
                    <a:lumMod val="25000"/>
                  </a:schemeClr>
                </a:solidFill>
                <a:latin typeface="Gotham Book"/>
                <a:cs typeface="Gotham Book"/>
              </a:rPr>
              <a:t>One of the worl</a:t>
            </a:r>
            <a:r>
              <a:rPr lang="en-US" sz="1800" dirty="0" smtClean="0">
                <a:solidFill>
                  <a:schemeClr val="bg2">
                    <a:lumMod val="25000"/>
                  </a:schemeClr>
                </a:solidFill>
                <a:latin typeface="Gotham Book"/>
                <a:cs typeface="Gotham Book"/>
              </a:rPr>
              <a:t>d’s most important sentinel sites for measuring levels of carbon dioxide recently reported that levels had recently risen above the symbolically important figure of 400 parts per million.  It has been millions of years since atmospheric levels of CO2 have risen so high.  Even with all of this information, Climate Deniers in Congress still insist that we should not take any action.  </a:t>
            </a:r>
            <a:endParaRPr lang="en-US" sz="1800" dirty="0">
              <a:solidFill>
                <a:schemeClr val="bg2">
                  <a:lumMod val="25000"/>
                </a:schemeClr>
              </a:solidFill>
              <a:latin typeface="Gotham Book"/>
              <a:cs typeface="Gotham Book"/>
            </a:endParaRPr>
          </a:p>
          <a:p>
            <a:endParaRPr lang="en-US" sz="1800" dirty="0">
              <a:solidFill>
                <a:schemeClr val="bg2">
                  <a:lumMod val="25000"/>
                </a:schemeClr>
              </a:solidFill>
              <a:latin typeface="Gotham Book"/>
              <a:cs typeface="Gotham Book"/>
            </a:endParaRPr>
          </a:p>
          <a:p>
            <a:r>
              <a:rPr lang="en-US" sz="1800" dirty="0">
                <a:solidFill>
                  <a:schemeClr val="bg2">
                    <a:lumMod val="25000"/>
                  </a:schemeClr>
                </a:solidFill>
                <a:latin typeface="Gotham Book"/>
                <a:cs typeface="Gotham Book"/>
              </a:rPr>
              <a:t>S</a:t>
            </a:r>
            <a:r>
              <a:rPr lang="en-US" sz="1800" dirty="0" smtClean="0">
                <a:solidFill>
                  <a:schemeClr val="bg2">
                    <a:lumMod val="25000"/>
                  </a:schemeClr>
                </a:solidFill>
                <a:latin typeface="Gotham Book"/>
                <a:cs typeface="Gotham Book"/>
              </a:rPr>
              <a:t>cientists </a:t>
            </a:r>
            <a:r>
              <a:rPr lang="en-US" sz="1800" dirty="0">
                <a:solidFill>
                  <a:schemeClr val="bg2">
                    <a:lumMod val="25000"/>
                  </a:schemeClr>
                </a:solidFill>
                <a:latin typeface="Gotham Book"/>
                <a:cs typeface="Gotham Book"/>
              </a:rPr>
              <a:t>overwhelmingly agree that acting to curb current global emissions can actually decrease global temperatures. Not acting </a:t>
            </a:r>
            <a:r>
              <a:rPr lang="en-US" sz="1800" dirty="0" smtClean="0">
                <a:solidFill>
                  <a:schemeClr val="bg2">
                    <a:lumMod val="25000"/>
                  </a:schemeClr>
                </a:solidFill>
                <a:latin typeface="Gotham Book"/>
                <a:cs typeface="Gotham Book"/>
              </a:rPr>
              <a:t>could contribute to </a:t>
            </a:r>
            <a:r>
              <a:rPr lang="en-US" sz="1800" dirty="0">
                <a:solidFill>
                  <a:schemeClr val="bg2">
                    <a:lumMod val="25000"/>
                  </a:schemeClr>
                </a:solidFill>
                <a:latin typeface="Gotham Book"/>
                <a:cs typeface="Gotham Book"/>
              </a:rPr>
              <a:t>extreme weather, food and water shortage, and global instability.  </a:t>
            </a:r>
          </a:p>
          <a:p>
            <a:endParaRPr lang="en-US" sz="1800" dirty="0">
              <a:solidFill>
                <a:schemeClr val="bg2">
                  <a:lumMod val="25000"/>
                </a:schemeClr>
              </a:solidFill>
              <a:latin typeface="Gotham Book"/>
              <a:cs typeface="Gotham Book"/>
            </a:endParaRPr>
          </a:p>
          <a:p>
            <a:r>
              <a:rPr lang="en-US" sz="1800" dirty="0">
                <a:solidFill>
                  <a:schemeClr val="bg2">
                    <a:lumMod val="25000"/>
                  </a:schemeClr>
                </a:solidFill>
                <a:latin typeface="Gotham Bold"/>
                <a:cs typeface="Gotham Bold"/>
              </a:rPr>
              <a:t>Climate STRONG would like to deliver a petition to Climate Deniers urging them to act on climate. This email should come from Climate STRONG’s Policy Director, Ernesto Garcia and ask active supporters to sign the petition. </a:t>
            </a:r>
          </a:p>
        </p:txBody>
      </p:sp>
      <p:sp>
        <p:nvSpPr>
          <p:cNvPr id="14" name="Rectangle 13"/>
          <p:cNvSpPr/>
          <p:nvPr/>
        </p:nvSpPr>
        <p:spPr>
          <a:xfrm>
            <a:off x="4023195" y="6597337"/>
            <a:ext cx="7737499"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bg2">
                    <a:lumMod val="25000"/>
                  </a:schemeClr>
                </a:solidFill>
                <a:latin typeface="Gotham Bold"/>
                <a:cs typeface="Gotham Bold"/>
              </a:rPr>
              <a:t>Write an email in response to this scenario. Begin with you Ask and then your </a:t>
            </a:r>
            <a:r>
              <a:rPr lang="en-US" sz="2400" dirty="0" err="1" smtClean="0">
                <a:solidFill>
                  <a:schemeClr val="bg2">
                    <a:lumMod val="25000"/>
                  </a:schemeClr>
                </a:solidFill>
                <a:latin typeface="Gotham Bold"/>
                <a:cs typeface="Gotham Bold"/>
              </a:rPr>
              <a:t>Lede</a:t>
            </a:r>
            <a:r>
              <a:rPr lang="en-US" sz="2400" dirty="0">
                <a:solidFill>
                  <a:schemeClr val="bg2">
                    <a:lumMod val="25000"/>
                  </a:schemeClr>
                </a:solidFill>
                <a:latin typeface="Gotham Bold"/>
                <a:cs typeface="Gotham Bold"/>
              </a:rPr>
              <a:t>.</a:t>
            </a:r>
            <a:endParaRPr lang="en-US" sz="2400" dirty="0" smtClean="0">
              <a:solidFill>
                <a:schemeClr val="bg2">
                  <a:lumMod val="25000"/>
                </a:schemeClr>
              </a:solidFill>
              <a:latin typeface="Gotham Bold"/>
              <a:cs typeface="Gotham Bold"/>
            </a:endParaRPr>
          </a:p>
          <a:p>
            <a:pPr marL="285750" indent="-285750">
              <a:buFont typeface="Wingdings" charset="2"/>
              <a:buChar char="§"/>
            </a:pPr>
            <a:endParaRPr lang="en-US" sz="1800" dirty="0" smtClean="0">
              <a:solidFill>
                <a:srgbClr val="3B3838"/>
              </a:solidFill>
              <a:latin typeface="Gotham Book"/>
              <a:cs typeface="Gotham Book"/>
            </a:endParaRPr>
          </a:p>
        </p:txBody>
      </p:sp>
    </p:spTree>
    <p:extLst>
      <p:ext uri="{BB962C8B-B14F-4D97-AF65-F5344CB8AC3E}">
        <p14:creationId xmlns:p14="http://schemas.microsoft.com/office/powerpoint/2010/main" val="33090089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312639"/>
            <a:ext cx="1251337" cy="760788"/>
            <a:chOff x="0" y="312639"/>
            <a:chExt cx="1381539" cy="760788"/>
          </a:xfrm>
        </p:grpSpPr>
        <p:sp>
          <p:nvSpPr>
            <p:cNvPr id="8" name="Rectangle 7"/>
            <p:cNvSpPr/>
            <p:nvPr/>
          </p:nvSpPr>
          <p:spPr bwMode="auto">
            <a:xfrm>
              <a:off x="0" y="312639"/>
              <a:ext cx="1381539" cy="760788"/>
            </a:xfrm>
            <a:prstGeom prst="rect">
              <a:avLst/>
            </a:prstGeom>
            <a:solidFill>
              <a:srgbClr val="ED5340"/>
            </a:solidFill>
            <a:ln w="57150" cap="flat" cmpd="sng" algn="ctr">
              <a:noFill/>
              <a:prstDash val="solid"/>
              <a:round/>
              <a:headEnd type="none" w="med" len="med"/>
              <a:tailEnd type="none" w="med" len="med"/>
            </a:ln>
            <a:effectLst/>
            <a:extLst/>
          </p:spPr>
          <p:txBody>
            <a:bodyPr anchor="ctr"/>
            <a:lstStyle/>
            <a:p>
              <a:pPr algn="ctr" eaLnBrk="1" hangingPunct="1">
                <a:defRPr/>
              </a:pPr>
              <a:r>
                <a:rPr lang="en-US" b="1" spc="300" dirty="0">
                  <a:solidFill>
                    <a:schemeClr val="tx1">
                      <a:lumMod val="75000"/>
                    </a:schemeClr>
                  </a:solidFill>
                  <a:latin typeface="+mj-lt"/>
                  <a:ea typeface="Tahoma" panose="020B0604030504040204" pitchFamily="34" charset="0"/>
                  <a:cs typeface="Tahoma" panose="020B0604030504040204" pitchFamily="34" charset="0"/>
                  <a:sym typeface="Gill Sans" charset="0"/>
                </a:rPr>
                <a:t>      </a:t>
              </a:r>
            </a:p>
          </p:txBody>
        </p:sp>
        <p:pic>
          <p:nvPicPr>
            <p:cNvPr id="9" name="Picture 8"/>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36764" y="338470"/>
              <a:ext cx="770313" cy="734957"/>
            </a:xfrm>
            <a:prstGeom prst="rect">
              <a:avLst/>
            </a:prstGeom>
            <a:solidFill>
              <a:srgbClr val="ED5340"/>
            </a:solidFill>
          </p:spPr>
        </p:pic>
      </p:grpSp>
      <p:cxnSp>
        <p:nvCxnSpPr>
          <p:cNvPr id="10" name="Straight Connector 9"/>
          <p:cNvCxnSpPr/>
          <p:nvPr/>
        </p:nvCxnSpPr>
        <p:spPr>
          <a:xfrm flipV="1">
            <a:off x="0" y="1066096"/>
            <a:ext cx="3198287" cy="0"/>
          </a:xfrm>
          <a:prstGeom prst="line">
            <a:avLst/>
          </a:prstGeom>
          <a:ln w="12700">
            <a:solidFill>
              <a:srgbClr val="ED534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auto">
          <a:xfrm>
            <a:off x="1108499" y="262842"/>
            <a:ext cx="3061075" cy="760788"/>
          </a:xfrm>
          <a:prstGeom prst="rect">
            <a:avLst/>
          </a:prstGeom>
          <a:noFill/>
          <a:ln w="28575" cap="flat" cmpd="sng" algn="ctr">
            <a:noFill/>
            <a:prstDash val="solid"/>
            <a:round/>
            <a:headEnd type="none" w="med" len="med"/>
            <a:tailEnd type="none" w="med" len="med"/>
          </a:ln>
          <a:effectLst/>
          <a:extLst/>
        </p:spPr>
        <p:txBody>
          <a:bodyPr lIns="365760" anchor="ctr"/>
          <a:lstStyle/>
          <a:p>
            <a:pPr eaLnBrk="1" hangingPunct="1">
              <a:defRPr/>
            </a:pPr>
            <a:r>
              <a:rPr lang="en-US" sz="4400" dirty="0" smtClean="0">
                <a:solidFill>
                  <a:srgbClr val="56565A"/>
                </a:solidFill>
                <a:latin typeface="Tungsten Medium"/>
                <a:ea typeface="Tahoma" panose="020B0604030504040204" pitchFamily="34" charset="0"/>
                <a:cs typeface="Tungsten Medium"/>
                <a:sym typeface="Gill Sans" charset="0"/>
              </a:rPr>
              <a:t>Your Turn!</a:t>
            </a:r>
            <a:endParaRPr lang="en-US" sz="4400" dirty="0">
              <a:solidFill>
                <a:srgbClr val="56565A"/>
              </a:solidFill>
              <a:latin typeface="Tungsten Medium"/>
              <a:ea typeface="Tahoma" panose="020B0604030504040204" pitchFamily="34" charset="0"/>
              <a:cs typeface="Tungsten Medium"/>
              <a:sym typeface="Gill Sans" charset="0"/>
            </a:endParaRPr>
          </a:p>
        </p:txBody>
      </p:sp>
      <p:cxnSp>
        <p:nvCxnSpPr>
          <p:cNvPr id="12" name="Straight Connector 11"/>
          <p:cNvCxnSpPr/>
          <p:nvPr/>
        </p:nvCxnSpPr>
        <p:spPr>
          <a:xfrm flipH="1" flipV="1">
            <a:off x="3608380" y="1692323"/>
            <a:ext cx="0" cy="6471372"/>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p:cNvSpPr>
          <p:nvPr/>
        </p:nvSpPr>
        <p:spPr>
          <a:xfrm rot="10800000" flipV="1">
            <a:off x="302372" y="4405267"/>
            <a:ext cx="3346320" cy="70550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2">
                    <a:lumMod val="50000"/>
                  </a:schemeClr>
                </a:solidFill>
                <a:latin typeface="Tungsten Medium"/>
                <a:cs typeface="Tungsten Medium"/>
              </a:rPr>
              <a:t>Experiential Activity #1</a:t>
            </a:r>
          </a:p>
          <a:p>
            <a:pPr algn="ctr"/>
            <a:r>
              <a:rPr lang="en-US" sz="4800" dirty="0" smtClean="0">
                <a:solidFill>
                  <a:schemeClr val="bg2">
                    <a:lumMod val="50000"/>
                  </a:schemeClr>
                </a:solidFill>
                <a:latin typeface="Tungsten Medium"/>
                <a:cs typeface="Tungsten Medium"/>
              </a:rPr>
              <a:t>DEBRIEF</a:t>
            </a:r>
            <a:endParaRPr lang="en-US" sz="4800" dirty="0">
              <a:solidFill>
                <a:schemeClr val="bg2">
                  <a:lumMod val="50000"/>
                </a:schemeClr>
              </a:solidFill>
              <a:latin typeface="Tungsten Medium"/>
              <a:cs typeface="Tungsten Medium"/>
            </a:endParaRPr>
          </a:p>
        </p:txBody>
      </p:sp>
      <p:pic>
        <p:nvPicPr>
          <p:cNvPr id="18" name="Picture 17"/>
          <p:cNvPicPr>
            <a:picLocks noChangeAspect="1"/>
          </p:cNvPicPr>
          <p:nvPr/>
        </p:nvPicPr>
        <p:blipFill rotWithShape="1">
          <a:blip r:embed="rId5" cstate="print">
            <a:duotone>
              <a:prstClr val="black"/>
              <a:schemeClr val="tx1">
                <a:lumMod val="75000"/>
                <a:tint val="45000"/>
                <a:satMod val="400000"/>
              </a:schemeClr>
            </a:duotone>
            <a:lum bright="36000"/>
            <a:extLst>
              <a:ext uri="{28A0092B-C50C-407E-A947-70E740481C1C}">
                <a14:useLocalDpi xmlns:a14="http://schemas.microsoft.com/office/drawing/2010/main" val="0"/>
              </a:ext>
            </a:extLst>
          </a:blip>
          <a:srcRect b="16423"/>
          <a:stretch/>
        </p:blipFill>
        <p:spPr>
          <a:xfrm>
            <a:off x="1065913" y="2338236"/>
            <a:ext cx="1838816" cy="1792962"/>
          </a:xfrm>
          <a:prstGeom prst="rect">
            <a:avLst/>
          </a:prstGeom>
        </p:spPr>
      </p:pic>
      <p:grpSp>
        <p:nvGrpSpPr>
          <p:cNvPr id="21" name="Group 20"/>
          <p:cNvGrpSpPr/>
          <p:nvPr/>
        </p:nvGrpSpPr>
        <p:grpSpPr>
          <a:xfrm>
            <a:off x="5277271" y="2808173"/>
            <a:ext cx="5693809" cy="3766455"/>
            <a:chOff x="5266233" y="2408998"/>
            <a:chExt cx="5693809" cy="3766455"/>
          </a:xfrm>
        </p:grpSpPr>
        <p:pic>
          <p:nvPicPr>
            <p:cNvPr id="23" name="Picture 22"/>
            <p:cNvPicPr>
              <a:picLocks noChangeAspect="1"/>
            </p:cNvPicPr>
            <p:nvPr/>
          </p:nvPicPr>
          <p:blipFill>
            <a:blip r:embed="rId6" cstate="print">
              <a:duotone>
                <a:prstClr val="black"/>
                <a:schemeClr val="tx2">
                  <a:tint val="45000"/>
                  <a:satMod val="400000"/>
                </a:schemeClr>
              </a:duotone>
              <a:extLst>
                <a:ext uri="{BEBA8EAE-BF5A-486C-A8C5-ECC9F3942E4B}">
                  <a14:imgProps xmlns:a14="http://schemas.microsoft.com/office/drawing/2010/main">
                    <a14:imgLayer r:embed="rId4">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7388900" y="2408998"/>
              <a:ext cx="1481108" cy="1533531"/>
            </a:xfrm>
            <a:prstGeom prst="rect">
              <a:avLst/>
            </a:prstGeom>
            <a:noFill/>
          </p:spPr>
        </p:pic>
        <p:sp>
          <p:nvSpPr>
            <p:cNvPr id="24" name="TextBox 23"/>
            <p:cNvSpPr txBox="1"/>
            <p:nvPr/>
          </p:nvSpPr>
          <p:spPr>
            <a:xfrm>
              <a:off x="5266233" y="5806121"/>
              <a:ext cx="2813090" cy="369332"/>
            </a:xfrm>
            <a:prstGeom prst="rect">
              <a:avLst/>
            </a:prstGeom>
            <a:noFill/>
          </p:spPr>
          <p:txBody>
            <a:bodyPr wrap="square" rtlCol="0">
              <a:spAutoFit/>
            </a:bodyPr>
            <a:lstStyle/>
            <a:p>
              <a:pPr algn="ctr"/>
              <a:r>
                <a:rPr lang="en-US" sz="1800" dirty="0" smtClean="0">
                  <a:solidFill>
                    <a:schemeClr val="tx1">
                      <a:lumMod val="75000"/>
                    </a:schemeClr>
                  </a:solidFill>
                  <a:latin typeface="Gotham Medium"/>
                  <a:cs typeface="Gotham Medium"/>
                </a:rPr>
                <a:t>Press 1 on the phone</a:t>
              </a:r>
            </a:p>
          </p:txBody>
        </p:sp>
        <p:grpSp>
          <p:nvGrpSpPr>
            <p:cNvPr id="25" name="Group 24"/>
            <p:cNvGrpSpPr/>
            <p:nvPr/>
          </p:nvGrpSpPr>
          <p:grpSpPr>
            <a:xfrm>
              <a:off x="8478528" y="4521281"/>
              <a:ext cx="2481514" cy="1602933"/>
              <a:chOff x="7956165" y="3607332"/>
              <a:chExt cx="2481514" cy="1602933"/>
            </a:xfrm>
          </p:grpSpPr>
          <p:pic>
            <p:nvPicPr>
              <p:cNvPr id="29" name="Picture 28"/>
              <p:cNvPicPr>
                <a:picLocks noChangeAspect="1"/>
              </p:cNvPicPr>
              <p:nvPr/>
            </p:nvPicPr>
            <p:blipFill rotWithShape="1">
              <a:blip r:embed="rId7" cstate="print">
                <a:duotone>
                  <a:prstClr val="black"/>
                  <a:schemeClr val="tx2">
                    <a:tint val="45000"/>
                    <a:satMod val="400000"/>
                  </a:schemeClr>
                </a:duotone>
                <a:extLst>
                  <a:ext uri="{28A0092B-C50C-407E-A947-70E740481C1C}">
                    <a14:useLocalDpi xmlns:a14="http://schemas.microsoft.com/office/drawing/2010/main" val="0"/>
                  </a:ext>
                </a:extLst>
              </a:blip>
              <a:srcRect b="29549"/>
              <a:stretch/>
            </p:blipFill>
            <p:spPr>
              <a:xfrm>
                <a:off x="8351850" y="3607332"/>
                <a:ext cx="1374183" cy="1129482"/>
              </a:xfrm>
              <a:prstGeom prst="rect">
                <a:avLst/>
              </a:prstGeom>
            </p:spPr>
          </p:pic>
          <p:sp>
            <p:nvSpPr>
              <p:cNvPr id="30" name="TextBox 29"/>
              <p:cNvSpPr txBox="1"/>
              <p:nvPr/>
            </p:nvSpPr>
            <p:spPr>
              <a:xfrm>
                <a:off x="7956165" y="4840933"/>
                <a:ext cx="2481514" cy="369332"/>
              </a:xfrm>
              <a:prstGeom prst="rect">
                <a:avLst/>
              </a:prstGeom>
              <a:noFill/>
            </p:spPr>
            <p:txBody>
              <a:bodyPr wrap="square" rtlCol="0">
                <a:spAutoFit/>
              </a:bodyPr>
              <a:lstStyle/>
              <a:p>
                <a:r>
                  <a:rPr lang="en-US" sz="1800" dirty="0" smtClean="0">
                    <a:solidFill>
                      <a:schemeClr val="tx1">
                        <a:lumMod val="75000"/>
                      </a:schemeClr>
                    </a:solidFill>
                    <a:latin typeface="Gotham Medium"/>
                    <a:cs typeface="Gotham Medium"/>
                  </a:rPr>
                  <a:t>Type in chat box</a:t>
                </a:r>
              </a:p>
            </p:txBody>
          </p:sp>
        </p:grpSp>
        <p:sp>
          <p:nvSpPr>
            <p:cNvPr id="26" name="TextBox 25"/>
            <p:cNvSpPr txBox="1"/>
            <p:nvPr/>
          </p:nvSpPr>
          <p:spPr>
            <a:xfrm>
              <a:off x="7954548" y="5320875"/>
              <a:ext cx="755290" cy="338554"/>
            </a:xfrm>
            <a:prstGeom prst="rect">
              <a:avLst/>
            </a:prstGeom>
            <a:noFill/>
          </p:spPr>
          <p:txBody>
            <a:bodyPr wrap="square" rtlCol="0">
              <a:spAutoFit/>
            </a:bodyPr>
            <a:lstStyle/>
            <a:p>
              <a:r>
                <a:rPr lang="en-US" sz="1600" dirty="0" smtClean="0">
                  <a:solidFill>
                    <a:schemeClr val="tx1">
                      <a:lumMod val="75000"/>
                    </a:schemeClr>
                  </a:solidFill>
                  <a:latin typeface="Gotham Medium"/>
                  <a:cs typeface="Gotham Medium"/>
                </a:rPr>
                <a:t>OR</a:t>
              </a:r>
            </a:p>
          </p:txBody>
        </p:sp>
        <p:pic>
          <p:nvPicPr>
            <p:cNvPr id="27" name="Picture 26"/>
            <p:cNvPicPr>
              <a:picLocks noChangeAspect="1"/>
            </p:cNvPicPr>
            <p:nvPr/>
          </p:nvPicPr>
          <p:blipFill rotWithShape="1">
            <a:blip r:embed="rId8" cstate="print">
              <a:duotone>
                <a:schemeClr val="accent3">
                  <a:shade val="45000"/>
                  <a:satMod val="135000"/>
                </a:schemeClr>
                <a:prstClr val="white"/>
              </a:duotone>
              <a:extLst>
                <a:ext uri="{28A0092B-C50C-407E-A947-70E740481C1C}">
                  <a14:useLocalDpi xmlns:a14="http://schemas.microsoft.com/office/drawing/2010/main" val="0"/>
                </a:ext>
              </a:extLst>
            </a:blip>
            <a:srcRect b="18000"/>
            <a:stretch/>
          </p:blipFill>
          <p:spPr>
            <a:xfrm>
              <a:off x="6141365" y="4815035"/>
              <a:ext cx="1031349" cy="986657"/>
            </a:xfrm>
            <a:prstGeom prst="rect">
              <a:avLst/>
            </a:prstGeom>
          </p:spPr>
        </p:pic>
        <p:cxnSp>
          <p:nvCxnSpPr>
            <p:cNvPr id="28" name="Straight Connector 27"/>
            <p:cNvCxnSpPr/>
            <p:nvPr/>
          </p:nvCxnSpPr>
          <p:spPr>
            <a:xfrm>
              <a:off x="5957219" y="4372758"/>
              <a:ext cx="4291177" cy="0"/>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9247735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V="1">
            <a:off x="5471580" y="1851314"/>
            <a:ext cx="45" cy="5062630"/>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025205" y="2062236"/>
            <a:ext cx="6528498" cy="4524315"/>
          </a:xfrm>
          <a:prstGeom prst="rect">
            <a:avLst/>
          </a:prstGeom>
          <a:noFill/>
        </p:spPr>
        <p:txBody>
          <a:bodyPr wrap="square" rtlCol="0">
            <a:spAutoFit/>
          </a:bodyPr>
          <a:lstStyle/>
          <a:p>
            <a:pPr marL="514350" indent="-514350">
              <a:buAutoNum type="arabicPeriod"/>
            </a:pPr>
            <a:r>
              <a:rPr lang="en-US" sz="3200" dirty="0" smtClean="0">
                <a:solidFill>
                  <a:schemeClr val="bg2">
                    <a:lumMod val="25000"/>
                  </a:schemeClr>
                </a:solidFill>
                <a:latin typeface="Gotham Book" pitchFamily="50" charset="0"/>
                <a:cs typeface="Gotham Book" pitchFamily="50" charset="0"/>
              </a:rPr>
              <a:t>Email Draft </a:t>
            </a:r>
          </a:p>
          <a:p>
            <a:pPr marL="514350" indent="-514350">
              <a:buAutoNum type="arabicPeriod"/>
            </a:pPr>
            <a:endParaRPr lang="en-US" sz="3200" dirty="0" smtClean="0">
              <a:solidFill>
                <a:schemeClr val="bg2">
                  <a:lumMod val="25000"/>
                </a:schemeClr>
              </a:solidFill>
              <a:latin typeface="Gotham Light" pitchFamily="50" charset="0"/>
              <a:cs typeface="Gotham Light" pitchFamily="50" charset="0"/>
            </a:endParaRPr>
          </a:p>
          <a:p>
            <a:pPr marL="514350" indent="-514350">
              <a:buAutoNum type="arabicPeriod"/>
            </a:pPr>
            <a:r>
              <a:rPr lang="en-US" sz="3200" dirty="0" smtClean="0">
                <a:solidFill>
                  <a:schemeClr val="bg2">
                    <a:lumMod val="25000"/>
                  </a:schemeClr>
                </a:solidFill>
                <a:latin typeface="Gotham Book"/>
                <a:cs typeface="Gotham Book"/>
              </a:rPr>
              <a:t>Designing Your Emai</a:t>
            </a:r>
            <a:r>
              <a:rPr lang="en-US" sz="3200" dirty="0">
                <a:solidFill>
                  <a:schemeClr val="bg2">
                    <a:lumMod val="25000"/>
                  </a:schemeClr>
                </a:solidFill>
                <a:latin typeface="Gotham Book"/>
                <a:cs typeface="Gotham Book"/>
              </a:rPr>
              <a:t>l</a:t>
            </a:r>
            <a:endParaRPr lang="en-US" sz="3200" dirty="0" smtClean="0">
              <a:solidFill>
                <a:schemeClr val="bg2">
                  <a:lumMod val="25000"/>
                </a:schemeClr>
              </a:solidFill>
              <a:latin typeface="Gotham Book"/>
              <a:cs typeface="Gotham Book"/>
            </a:endParaRPr>
          </a:p>
          <a:p>
            <a:pPr marL="514350" indent="-514350">
              <a:buAutoNum type="arabicPeriod"/>
            </a:pPr>
            <a:endParaRPr lang="en-US" sz="3200" dirty="0" smtClean="0">
              <a:solidFill>
                <a:schemeClr val="bg2">
                  <a:lumMod val="25000"/>
                </a:schemeClr>
              </a:solidFill>
              <a:latin typeface="Gotham Book"/>
              <a:cs typeface="Gotham Book"/>
            </a:endParaRPr>
          </a:p>
          <a:p>
            <a:pPr marL="514350" indent="-514350">
              <a:buAutoNum type="arabicPeriod"/>
            </a:pPr>
            <a:r>
              <a:rPr lang="en-US" sz="3200" dirty="0" smtClean="0">
                <a:solidFill>
                  <a:schemeClr val="bg2">
                    <a:lumMod val="25000"/>
                  </a:schemeClr>
                </a:solidFill>
                <a:latin typeface="Gotham Bold"/>
                <a:cs typeface="Gotham Bold"/>
              </a:rPr>
              <a:t>Drafting Your Email </a:t>
            </a:r>
          </a:p>
          <a:p>
            <a:pPr marL="514350" indent="-514350">
              <a:buAutoNum type="arabicPeriod"/>
            </a:pPr>
            <a:endParaRPr lang="en-US" sz="3200" dirty="0">
              <a:solidFill>
                <a:schemeClr val="bg2">
                  <a:lumMod val="25000"/>
                </a:schemeClr>
              </a:solidFill>
              <a:latin typeface="Gotham Book"/>
              <a:cs typeface="Gotham Book"/>
            </a:endParaRPr>
          </a:p>
          <a:p>
            <a:pPr marL="514350" indent="-514350">
              <a:buAutoNum type="arabicPeriod"/>
            </a:pPr>
            <a:r>
              <a:rPr lang="en-US" sz="3200" dirty="0" smtClean="0">
                <a:solidFill>
                  <a:schemeClr val="bg2">
                    <a:lumMod val="25000"/>
                  </a:schemeClr>
                </a:solidFill>
                <a:latin typeface="Gotham Book"/>
                <a:cs typeface="Gotham Book"/>
              </a:rPr>
              <a:t>Peer Review</a:t>
            </a:r>
          </a:p>
          <a:p>
            <a:pPr marL="514350" indent="-514350">
              <a:buAutoNum type="arabicPeriod"/>
            </a:pPr>
            <a:endParaRPr lang="en-US" sz="3200" dirty="0">
              <a:solidFill>
                <a:schemeClr val="bg2">
                  <a:lumMod val="25000"/>
                </a:schemeClr>
              </a:solidFill>
              <a:latin typeface="Gotham Book"/>
              <a:cs typeface="Gotham Book"/>
            </a:endParaRPr>
          </a:p>
          <a:p>
            <a:pPr marL="514350" indent="-514350">
              <a:buAutoNum type="arabicPeriod"/>
            </a:pPr>
            <a:r>
              <a:rPr lang="en-US" sz="3200" dirty="0" smtClean="0">
                <a:solidFill>
                  <a:schemeClr val="bg2">
                    <a:lumMod val="25000"/>
                  </a:schemeClr>
                </a:solidFill>
                <a:latin typeface="Gotham Book"/>
                <a:cs typeface="Gotham Book"/>
              </a:rPr>
              <a:t>Debrief and Close </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3140" y="2939520"/>
            <a:ext cx="3481727" cy="3481727"/>
          </a:xfrm>
          <a:prstGeom prst="rect">
            <a:avLst/>
          </a:prstGeom>
        </p:spPr>
      </p:pic>
      <p:sp>
        <p:nvSpPr>
          <p:cNvPr id="8" name="Rectangle 7"/>
          <p:cNvSpPr>
            <a:spLocks noChangeArrowheads="1"/>
          </p:cNvSpPr>
          <p:nvPr/>
        </p:nvSpPr>
        <p:spPr bwMode="auto">
          <a:xfrm>
            <a:off x="779956" y="1754933"/>
            <a:ext cx="46988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r>
              <a:rPr lang="en-US" altLang="en-US" sz="4800" dirty="0" smtClean="0">
                <a:solidFill>
                  <a:schemeClr val="tx1"/>
                </a:solidFill>
                <a:latin typeface="Tungsten Medium"/>
                <a:cs typeface="Tungsten Medium"/>
              </a:rPr>
              <a:t>AGENDA </a:t>
            </a:r>
            <a:r>
              <a:rPr lang="en-US" altLang="en-US" sz="4800" dirty="0" smtClean="0">
                <a:solidFill>
                  <a:schemeClr val="tx1"/>
                </a:solidFill>
                <a:latin typeface="Tungsten Medium"/>
                <a:ea typeface="Arial Unicode MS" panose="020B0604020202020204" pitchFamily="34" charset="-128"/>
                <a:cs typeface="Tungsten Medium"/>
              </a:rPr>
              <a:t>FOR TODAY</a:t>
            </a:r>
            <a:endParaRPr lang="en-US" altLang="en-US" sz="4800" dirty="0">
              <a:solidFill>
                <a:schemeClr val="tx1"/>
              </a:solidFill>
              <a:latin typeface="Tungsten Medium"/>
              <a:ea typeface="Arial Unicode MS" panose="020B0604020202020204" pitchFamily="34" charset="-128"/>
              <a:cs typeface="Tungsten Medium"/>
            </a:endParaRPr>
          </a:p>
        </p:txBody>
      </p:sp>
    </p:spTree>
    <p:extLst>
      <p:ext uri="{BB962C8B-B14F-4D97-AF65-F5344CB8AC3E}">
        <p14:creationId xmlns:p14="http://schemas.microsoft.com/office/powerpoint/2010/main" val="362588097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312639"/>
            <a:ext cx="1251337" cy="760788"/>
            <a:chOff x="0" y="312639"/>
            <a:chExt cx="1381539" cy="760788"/>
          </a:xfrm>
        </p:grpSpPr>
        <p:sp>
          <p:nvSpPr>
            <p:cNvPr id="8" name="Rectangle 7"/>
            <p:cNvSpPr/>
            <p:nvPr/>
          </p:nvSpPr>
          <p:spPr bwMode="auto">
            <a:xfrm>
              <a:off x="0" y="312639"/>
              <a:ext cx="1381539" cy="760788"/>
            </a:xfrm>
            <a:prstGeom prst="rect">
              <a:avLst/>
            </a:prstGeom>
            <a:solidFill>
              <a:srgbClr val="ED5340"/>
            </a:solidFill>
            <a:ln w="57150" cap="flat" cmpd="sng" algn="ctr">
              <a:noFill/>
              <a:prstDash val="solid"/>
              <a:round/>
              <a:headEnd type="none" w="med" len="med"/>
              <a:tailEnd type="none" w="med" len="med"/>
            </a:ln>
            <a:effectLst/>
            <a:extLst/>
          </p:spPr>
          <p:txBody>
            <a:bodyPr anchor="ctr"/>
            <a:lstStyle/>
            <a:p>
              <a:pPr algn="ctr" eaLnBrk="1" hangingPunct="1">
                <a:defRPr/>
              </a:pPr>
              <a:r>
                <a:rPr lang="en-US" b="1" spc="300" dirty="0">
                  <a:solidFill>
                    <a:schemeClr val="tx1">
                      <a:lumMod val="75000"/>
                    </a:schemeClr>
                  </a:solidFill>
                  <a:latin typeface="+mj-lt"/>
                  <a:ea typeface="Tahoma" panose="020B0604030504040204" pitchFamily="34" charset="0"/>
                  <a:cs typeface="Tahoma" panose="020B0604030504040204" pitchFamily="34" charset="0"/>
                  <a:sym typeface="Gill Sans" charset="0"/>
                </a:rPr>
                <a:t>      </a:t>
              </a:r>
            </a:p>
          </p:txBody>
        </p:sp>
        <p:pic>
          <p:nvPicPr>
            <p:cNvPr id="9" name="Picture 8"/>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36764" y="338470"/>
              <a:ext cx="770313" cy="734957"/>
            </a:xfrm>
            <a:prstGeom prst="rect">
              <a:avLst/>
            </a:prstGeom>
            <a:solidFill>
              <a:srgbClr val="ED5340"/>
            </a:solidFill>
          </p:spPr>
        </p:pic>
      </p:grpSp>
      <p:cxnSp>
        <p:nvCxnSpPr>
          <p:cNvPr id="10" name="Straight Connector 9"/>
          <p:cNvCxnSpPr/>
          <p:nvPr/>
        </p:nvCxnSpPr>
        <p:spPr>
          <a:xfrm flipV="1">
            <a:off x="0" y="1066096"/>
            <a:ext cx="3198287" cy="0"/>
          </a:xfrm>
          <a:prstGeom prst="line">
            <a:avLst/>
          </a:prstGeom>
          <a:ln w="12700">
            <a:solidFill>
              <a:srgbClr val="ED534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auto">
          <a:xfrm>
            <a:off x="1108499" y="262842"/>
            <a:ext cx="3061075" cy="760788"/>
          </a:xfrm>
          <a:prstGeom prst="rect">
            <a:avLst/>
          </a:prstGeom>
          <a:noFill/>
          <a:ln w="28575" cap="flat" cmpd="sng" algn="ctr">
            <a:noFill/>
            <a:prstDash val="solid"/>
            <a:round/>
            <a:headEnd type="none" w="med" len="med"/>
            <a:tailEnd type="none" w="med" len="med"/>
          </a:ln>
          <a:effectLst/>
          <a:extLst/>
        </p:spPr>
        <p:txBody>
          <a:bodyPr lIns="365760" anchor="ctr"/>
          <a:lstStyle/>
          <a:p>
            <a:pPr eaLnBrk="1" hangingPunct="1">
              <a:defRPr/>
            </a:pPr>
            <a:r>
              <a:rPr lang="en-US" sz="4400" dirty="0" smtClean="0">
                <a:solidFill>
                  <a:srgbClr val="56565A"/>
                </a:solidFill>
                <a:latin typeface="Tungsten Medium"/>
                <a:ea typeface="Tahoma" panose="020B0604030504040204" pitchFamily="34" charset="0"/>
                <a:cs typeface="Tungsten Medium"/>
                <a:sym typeface="Gill Sans" charset="0"/>
              </a:rPr>
              <a:t>Your Turn!</a:t>
            </a:r>
            <a:endParaRPr lang="en-US" sz="4400" dirty="0">
              <a:solidFill>
                <a:srgbClr val="56565A"/>
              </a:solidFill>
              <a:latin typeface="Tungsten Medium"/>
              <a:ea typeface="Tahoma" panose="020B0604030504040204" pitchFamily="34" charset="0"/>
              <a:cs typeface="Tungsten Medium"/>
              <a:sym typeface="Gill Sans" charset="0"/>
            </a:endParaRPr>
          </a:p>
        </p:txBody>
      </p:sp>
      <p:cxnSp>
        <p:nvCxnSpPr>
          <p:cNvPr id="12" name="Straight Connector 11"/>
          <p:cNvCxnSpPr/>
          <p:nvPr/>
        </p:nvCxnSpPr>
        <p:spPr>
          <a:xfrm flipH="1" flipV="1">
            <a:off x="3588842" y="1379700"/>
            <a:ext cx="0" cy="7334672"/>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p:cNvSpPr>
          <p:nvPr/>
        </p:nvSpPr>
        <p:spPr>
          <a:xfrm rot="10800000" flipV="1">
            <a:off x="302372" y="4405267"/>
            <a:ext cx="3346320" cy="70550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2">
                    <a:lumMod val="50000"/>
                  </a:schemeClr>
                </a:solidFill>
                <a:latin typeface="Tungsten Medium"/>
                <a:cs typeface="Tungsten Medium"/>
              </a:rPr>
              <a:t>Experiential Activity #2</a:t>
            </a:r>
          </a:p>
          <a:p>
            <a:pPr algn="ctr"/>
            <a:r>
              <a:rPr lang="en-US" sz="3600" dirty="0">
                <a:solidFill>
                  <a:schemeClr val="bg2">
                    <a:lumMod val="50000"/>
                  </a:schemeClr>
                </a:solidFill>
                <a:latin typeface="Tungsten Medium"/>
                <a:cs typeface="Tungsten Medium"/>
              </a:rPr>
              <a:t>2</a:t>
            </a:r>
            <a:r>
              <a:rPr lang="en-US" sz="3600" dirty="0" smtClean="0">
                <a:solidFill>
                  <a:schemeClr val="bg2">
                    <a:lumMod val="50000"/>
                  </a:schemeClr>
                </a:solidFill>
                <a:latin typeface="Tungsten Medium"/>
                <a:cs typeface="Tungsten Medium"/>
              </a:rPr>
              <a:t>0 Minutes</a:t>
            </a:r>
            <a:endParaRPr lang="en-US" sz="3600" dirty="0">
              <a:solidFill>
                <a:schemeClr val="bg2">
                  <a:lumMod val="50000"/>
                </a:schemeClr>
              </a:solidFill>
              <a:latin typeface="Tungsten Medium"/>
              <a:cs typeface="Tungsten Medium"/>
            </a:endParaRPr>
          </a:p>
        </p:txBody>
      </p:sp>
      <p:pic>
        <p:nvPicPr>
          <p:cNvPr id="18" name="Picture 17"/>
          <p:cNvPicPr>
            <a:picLocks noChangeAspect="1"/>
          </p:cNvPicPr>
          <p:nvPr/>
        </p:nvPicPr>
        <p:blipFill rotWithShape="1">
          <a:blip r:embed="rId5" cstate="print">
            <a:duotone>
              <a:prstClr val="black"/>
              <a:schemeClr val="tx1">
                <a:lumMod val="75000"/>
                <a:tint val="45000"/>
                <a:satMod val="400000"/>
              </a:schemeClr>
            </a:duotone>
            <a:lum bright="36000"/>
            <a:extLst>
              <a:ext uri="{28A0092B-C50C-407E-A947-70E740481C1C}">
                <a14:useLocalDpi xmlns:a14="http://schemas.microsoft.com/office/drawing/2010/main" val="0"/>
              </a:ext>
            </a:extLst>
          </a:blip>
          <a:srcRect b="16423"/>
          <a:stretch/>
        </p:blipFill>
        <p:spPr>
          <a:xfrm>
            <a:off x="1065913" y="2338236"/>
            <a:ext cx="1838816" cy="1792962"/>
          </a:xfrm>
          <a:prstGeom prst="rect">
            <a:avLst/>
          </a:prstGeom>
        </p:spPr>
      </p:pic>
      <p:sp>
        <p:nvSpPr>
          <p:cNvPr id="15" name="Rectangle 14">
            <a:hlinkClick r:id="rId6"/>
          </p:cNvPr>
          <p:cNvSpPr/>
          <p:nvPr/>
        </p:nvSpPr>
        <p:spPr>
          <a:xfrm>
            <a:off x="4077511" y="7925643"/>
            <a:ext cx="2376291" cy="549366"/>
          </a:xfrm>
          <a:prstGeom prst="rect">
            <a:avLst/>
          </a:prstGeom>
          <a:noFill/>
          <a:ln w="38100" cmpd="sng">
            <a:solidFill>
              <a:srgbClr val="ED5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ED5340"/>
                </a:solidFill>
                <a:latin typeface="Tungsten Medium"/>
                <a:cs typeface="Tungsten Medium"/>
              </a:rPr>
              <a:t>ACCESS WORKBOOK</a:t>
            </a:r>
            <a:endParaRPr lang="en-US" sz="2800" dirty="0">
              <a:solidFill>
                <a:srgbClr val="ED5340"/>
              </a:solidFill>
              <a:latin typeface="Tungsten Medium"/>
              <a:cs typeface="Tungsten Medium"/>
            </a:endParaRPr>
          </a:p>
        </p:txBody>
      </p:sp>
      <p:sp>
        <p:nvSpPr>
          <p:cNvPr id="14" name="Rectangle 13"/>
          <p:cNvSpPr/>
          <p:nvPr/>
        </p:nvSpPr>
        <p:spPr>
          <a:xfrm>
            <a:off x="3977838" y="1681641"/>
            <a:ext cx="8186758"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bg2">
                    <a:lumMod val="25000"/>
                  </a:schemeClr>
                </a:solidFill>
                <a:latin typeface="Gotham Bold"/>
                <a:cs typeface="Gotham Bold"/>
              </a:rPr>
              <a:t>Follow the email structure you learned to draft an email that delivers your message and ask to your audience. Remember to keep your message authentic, relevant, and effective. </a:t>
            </a:r>
          </a:p>
        </p:txBody>
      </p:sp>
      <p:sp>
        <p:nvSpPr>
          <p:cNvPr id="16" name="Rectangle 15"/>
          <p:cNvSpPr/>
          <p:nvPr/>
        </p:nvSpPr>
        <p:spPr>
          <a:xfrm>
            <a:off x="4041860" y="2755558"/>
            <a:ext cx="8157479" cy="47400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182880" rIns="365760" rtlCol="0" anchor="ctr"/>
          <a:lstStyle/>
          <a:p>
            <a:r>
              <a:rPr lang="en-US" sz="1800" dirty="0">
                <a:solidFill>
                  <a:schemeClr val="bg2">
                    <a:lumMod val="25000"/>
                  </a:schemeClr>
                </a:solidFill>
                <a:latin typeface="Gotham Book"/>
                <a:cs typeface="Gotham Book"/>
              </a:rPr>
              <a:t>One of the world’s most important sentinel sites for measuring levels of carbon dioxide recently reported that levels had recently risen above the symbolically important figure of 400 parts per million.  It has been millions of years since atmospheric levels of CO2 have risen so high.  Even with all of this information, Climate Deniers in Congress still insist that we should not take any action.  </a:t>
            </a:r>
          </a:p>
          <a:p>
            <a:endParaRPr lang="en-US" sz="1800" dirty="0">
              <a:solidFill>
                <a:schemeClr val="bg2">
                  <a:lumMod val="25000"/>
                </a:schemeClr>
              </a:solidFill>
              <a:latin typeface="Gotham Book"/>
              <a:cs typeface="Gotham Book"/>
            </a:endParaRPr>
          </a:p>
          <a:p>
            <a:r>
              <a:rPr lang="en-US" sz="1800" dirty="0">
                <a:solidFill>
                  <a:schemeClr val="bg2">
                    <a:lumMod val="25000"/>
                  </a:schemeClr>
                </a:solidFill>
                <a:latin typeface="Gotham Book"/>
                <a:cs typeface="Gotham Book"/>
              </a:rPr>
              <a:t>Scientists overwhelmingly agree that acting to curb current global emissions can actually decrease global temperatures. Not acting could contribute to extreme weather, food and water shortage, and global instability.  </a:t>
            </a:r>
          </a:p>
          <a:p>
            <a:endParaRPr lang="en-US" sz="1800" dirty="0">
              <a:solidFill>
                <a:schemeClr val="bg2">
                  <a:lumMod val="25000"/>
                </a:schemeClr>
              </a:solidFill>
              <a:latin typeface="Gotham Book"/>
              <a:cs typeface="Gotham Book"/>
            </a:endParaRPr>
          </a:p>
          <a:p>
            <a:r>
              <a:rPr lang="en-US" sz="1800" dirty="0">
                <a:solidFill>
                  <a:schemeClr val="bg2">
                    <a:lumMod val="25000"/>
                  </a:schemeClr>
                </a:solidFill>
                <a:latin typeface="Gotham Bold"/>
                <a:cs typeface="Gotham Bold"/>
              </a:rPr>
              <a:t>Climate STRONG would like to deliver a petition to Climate Deniers urging them to act on climate. This email should come from Climate STRONG’s Policy Director, Ernesto Garcia and ask active supporters to sign the petition. </a:t>
            </a:r>
            <a:endParaRPr lang="en-US" sz="1800" dirty="0">
              <a:solidFill>
                <a:schemeClr val="bg2">
                  <a:lumMod val="25000"/>
                </a:schemeClr>
              </a:solidFill>
              <a:latin typeface="Gotham Bold"/>
              <a:cs typeface="Gotham Bold"/>
            </a:endParaRPr>
          </a:p>
        </p:txBody>
      </p:sp>
    </p:spTree>
    <p:extLst>
      <p:ext uri="{BB962C8B-B14F-4D97-AF65-F5344CB8AC3E}">
        <p14:creationId xmlns:p14="http://schemas.microsoft.com/office/powerpoint/2010/main" val="233136245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V="1">
            <a:off x="5471580" y="1851314"/>
            <a:ext cx="45" cy="5062630"/>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025205" y="2062236"/>
            <a:ext cx="6528498" cy="4524315"/>
          </a:xfrm>
          <a:prstGeom prst="rect">
            <a:avLst/>
          </a:prstGeom>
          <a:noFill/>
        </p:spPr>
        <p:txBody>
          <a:bodyPr wrap="square" rtlCol="0">
            <a:spAutoFit/>
          </a:bodyPr>
          <a:lstStyle/>
          <a:p>
            <a:pPr marL="514350" indent="-514350">
              <a:buAutoNum type="arabicPeriod"/>
            </a:pPr>
            <a:r>
              <a:rPr lang="en-US" sz="3200" dirty="0" smtClean="0">
                <a:solidFill>
                  <a:schemeClr val="bg2">
                    <a:lumMod val="25000"/>
                  </a:schemeClr>
                </a:solidFill>
                <a:latin typeface="Gotham Book" pitchFamily="50" charset="0"/>
                <a:cs typeface="Gotham Book" pitchFamily="50" charset="0"/>
              </a:rPr>
              <a:t>Email Draft </a:t>
            </a:r>
          </a:p>
          <a:p>
            <a:pPr marL="514350" indent="-514350">
              <a:buAutoNum type="arabicPeriod"/>
            </a:pPr>
            <a:endParaRPr lang="en-US" sz="3200" dirty="0" smtClean="0">
              <a:solidFill>
                <a:schemeClr val="bg2">
                  <a:lumMod val="25000"/>
                </a:schemeClr>
              </a:solidFill>
              <a:latin typeface="Gotham Light" pitchFamily="50" charset="0"/>
              <a:cs typeface="Gotham Light" pitchFamily="50" charset="0"/>
            </a:endParaRPr>
          </a:p>
          <a:p>
            <a:pPr marL="514350" indent="-514350">
              <a:buAutoNum type="arabicPeriod"/>
            </a:pPr>
            <a:r>
              <a:rPr lang="en-US" sz="3200" dirty="0" smtClean="0">
                <a:solidFill>
                  <a:schemeClr val="bg2">
                    <a:lumMod val="25000"/>
                  </a:schemeClr>
                </a:solidFill>
                <a:latin typeface="Gotham Book"/>
                <a:cs typeface="Gotham Book"/>
              </a:rPr>
              <a:t>Designing Your Emai</a:t>
            </a:r>
            <a:r>
              <a:rPr lang="en-US" sz="3200" dirty="0">
                <a:solidFill>
                  <a:schemeClr val="bg2">
                    <a:lumMod val="25000"/>
                  </a:schemeClr>
                </a:solidFill>
                <a:latin typeface="Gotham Book"/>
                <a:cs typeface="Gotham Book"/>
              </a:rPr>
              <a:t>l</a:t>
            </a:r>
            <a:endParaRPr lang="en-US" sz="3200" dirty="0" smtClean="0">
              <a:solidFill>
                <a:schemeClr val="bg2">
                  <a:lumMod val="25000"/>
                </a:schemeClr>
              </a:solidFill>
              <a:latin typeface="Gotham Book"/>
              <a:cs typeface="Gotham Book"/>
            </a:endParaRPr>
          </a:p>
          <a:p>
            <a:pPr marL="514350" indent="-514350">
              <a:buAutoNum type="arabicPeriod"/>
            </a:pPr>
            <a:endParaRPr lang="en-US" sz="3200" dirty="0" smtClean="0">
              <a:solidFill>
                <a:schemeClr val="bg2">
                  <a:lumMod val="25000"/>
                </a:schemeClr>
              </a:solidFill>
              <a:latin typeface="Gotham Book"/>
              <a:cs typeface="Gotham Book"/>
            </a:endParaRPr>
          </a:p>
          <a:p>
            <a:pPr marL="514350" indent="-514350">
              <a:buAutoNum type="arabicPeriod"/>
            </a:pPr>
            <a:r>
              <a:rPr lang="en-US" sz="3200" dirty="0" smtClean="0">
                <a:solidFill>
                  <a:schemeClr val="bg2">
                    <a:lumMod val="25000"/>
                  </a:schemeClr>
                </a:solidFill>
                <a:latin typeface="Gotham Book"/>
                <a:cs typeface="Gotham Book"/>
              </a:rPr>
              <a:t>Drafting Your Email </a:t>
            </a:r>
          </a:p>
          <a:p>
            <a:pPr marL="514350" indent="-514350">
              <a:buAutoNum type="arabicPeriod"/>
            </a:pPr>
            <a:endParaRPr lang="en-US" sz="3200" dirty="0">
              <a:solidFill>
                <a:schemeClr val="bg2">
                  <a:lumMod val="25000"/>
                </a:schemeClr>
              </a:solidFill>
              <a:latin typeface="Gotham Book"/>
              <a:cs typeface="Gotham Book"/>
            </a:endParaRPr>
          </a:p>
          <a:p>
            <a:pPr marL="514350" indent="-514350">
              <a:buAutoNum type="arabicPeriod"/>
            </a:pPr>
            <a:r>
              <a:rPr lang="en-US" sz="3200" dirty="0" smtClean="0">
                <a:solidFill>
                  <a:schemeClr val="bg2">
                    <a:lumMod val="25000"/>
                  </a:schemeClr>
                </a:solidFill>
                <a:latin typeface="Gotham Bold"/>
                <a:cs typeface="Gotham Bold"/>
              </a:rPr>
              <a:t>Peer Review</a:t>
            </a:r>
          </a:p>
          <a:p>
            <a:pPr marL="514350" indent="-514350">
              <a:buAutoNum type="arabicPeriod"/>
            </a:pPr>
            <a:endParaRPr lang="en-US" sz="3200" dirty="0">
              <a:solidFill>
                <a:schemeClr val="bg2">
                  <a:lumMod val="25000"/>
                </a:schemeClr>
              </a:solidFill>
              <a:latin typeface="Gotham Book"/>
              <a:cs typeface="Gotham Book"/>
            </a:endParaRPr>
          </a:p>
          <a:p>
            <a:pPr marL="514350" indent="-514350">
              <a:buAutoNum type="arabicPeriod"/>
            </a:pPr>
            <a:r>
              <a:rPr lang="en-US" sz="3200" dirty="0" smtClean="0">
                <a:solidFill>
                  <a:schemeClr val="bg2">
                    <a:lumMod val="25000"/>
                  </a:schemeClr>
                </a:solidFill>
                <a:latin typeface="Gotham Book"/>
                <a:cs typeface="Gotham Book"/>
              </a:rPr>
              <a:t>Debrief and Close </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3140" y="2939520"/>
            <a:ext cx="3481727" cy="3481727"/>
          </a:xfrm>
          <a:prstGeom prst="rect">
            <a:avLst/>
          </a:prstGeom>
        </p:spPr>
      </p:pic>
      <p:sp>
        <p:nvSpPr>
          <p:cNvPr id="8" name="Rectangle 7"/>
          <p:cNvSpPr>
            <a:spLocks noChangeArrowheads="1"/>
          </p:cNvSpPr>
          <p:nvPr/>
        </p:nvSpPr>
        <p:spPr bwMode="auto">
          <a:xfrm>
            <a:off x="779956" y="1754933"/>
            <a:ext cx="46988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r>
              <a:rPr lang="en-US" altLang="en-US" sz="4800" dirty="0" smtClean="0">
                <a:solidFill>
                  <a:schemeClr val="tx1"/>
                </a:solidFill>
                <a:latin typeface="Tungsten Medium"/>
                <a:cs typeface="Tungsten Medium"/>
              </a:rPr>
              <a:t>AGENDA </a:t>
            </a:r>
            <a:r>
              <a:rPr lang="en-US" altLang="en-US" sz="4800" dirty="0" smtClean="0">
                <a:solidFill>
                  <a:schemeClr val="tx1"/>
                </a:solidFill>
                <a:latin typeface="Tungsten Medium"/>
                <a:ea typeface="Arial Unicode MS" panose="020B0604020202020204" pitchFamily="34" charset="-128"/>
                <a:cs typeface="Tungsten Medium"/>
              </a:rPr>
              <a:t>FOR TODAY</a:t>
            </a:r>
            <a:endParaRPr lang="en-US" altLang="en-US" sz="4800" dirty="0">
              <a:solidFill>
                <a:schemeClr val="tx1"/>
              </a:solidFill>
              <a:latin typeface="Tungsten Medium"/>
              <a:ea typeface="Arial Unicode MS" panose="020B0604020202020204" pitchFamily="34" charset="-128"/>
              <a:cs typeface="Tungsten Medium"/>
            </a:endParaRPr>
          </a:p>
        </p:txBody>
      </p:sp>
    </p:spTree>
    <p:extLst>
      <p:ext uri="{BB962C8B-B14F-4D97-AF65-F5344CB8AC3E}">
        <p14:creationId xmlns:p14="http://schemas.microsoft.com/office/powerpoint/2010/main" val="351580719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0048.jpg"/>
          <p:cNvPicPr>
            <a:picLocks noChangeAspect="1"/>
          </p:cNvPicPr>
          <p:nvPr/>
        </p:nvPicPr>
        <p:blipFill rotWithShape="1">
          <a:blip r:embed="rId3" cstate="print">
            <a:extLst>
              <a:ext uri="{28A0092B-C50C-407E-A947-70E740481C1C}">
                <a14:useLocalDpi xmlns:a14="http://schemas.microsoft.com/office/drawing/2010/main" val="0"/>
              </a:ext>
            </a:extLst>
          </a:blip>
          <a:srcRect l="7838"/>
          <a:stretch/>
        </p:blipFill>
        <p:spPr>
          <a:xfrm>
            <a:off x="0" y="-225761"/>
            <a:ext cx="13117700" cy="10007581"/>
          </a:xfrm>
          <a:prstGeom prst="rect">
            <a:avLst/>
          </a:prstGeom>
        </p:spPr>
      </p:pic>
      <p:sp>
        <p:nvSpPr>
          <p:cNvPr id="11" name="Rectangle 10"/>
          <p:cNvSpPr/>
          <p:nvPr/>
        </p:nvSpPr>
        <p:spPr>
          <a:xfrm>
            <a:off x="-61146" y="-213360"/>
            <a:ext cx="13284199" cy="9895840"/>
          </a:xfrm>
          <a:prstGeom prst="rect">
            <a:avLst/>
          </a:prstGeom>
          <a:solidFill>
            <a:srgbClr val="ED534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1" name="Rectangle 20"/>
          <p:cNvSpPr>
            <a:spLocks/>
          </p:cNvSpPr>
          <p:nvPr/>
        </p:nvSpPr>
        <p:spPr>
          <a:xfrm flipV="1">
            <a:off x="-21527" y="9556060"/>
            <a:ext cx="13026327" cy="217942"/>
          </a:xfrm>
          <a:prstGeom prst="rect">
            <a:avLst/>
          </a:prstGeom>
          <a:solidFill>
            <a:srgbClr val="ED5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White Pencil.png"/>
          <p:cNvPicPr>
            <a:picLocks noChangeAspect="1"/>
          </p:cNvPicPr>
          <p:nvPr/>
        </p:nvPicPr>
        <p:blipFill rotWithShape="1">
          <a:blip r:embed="rId4">
            <a:extLst>
              <a:ext uri="{28A0092B-C50C-407E-A947-70E740481C1C}">
                <a14:useLocalDpi xmlns:a14="http://schemas.microsoft.com/office/drawing/2010/main" val="0"/>
              </a:ext>
            </a:extLst>
          </a:blip>
          <a:srcRect l="40760" t="8303" r="42395" b="68883"/>
          <a:stretch/>
        </p:blipFill>
        <p:spPr>
          <a:xfrm>
            <a:off x="11935341" y="8628851"/>
            <a:ext cx="738768" cy="693270"/>
          </a:xfrm>
          <a:prstGeom prst="rect">
            <a:avLst/>
          </a:prstGeom>
        </p:spPr>
      </p:pic>
      <p:grpSp>
        <p:nvGrpSpPr>
          <p:cNvPr id="13" name="Group 12"/>
          <p:cNvGrpSpPr/>
          <p:nvPr/>
        </p:nvGrpSpPr>
        <p:grpSpPr>
          <a:xfrm>
            <a:off x="6230881" y="3285484"/>
            <a:ext cx="5652742" cy="1706879"/>
            <a:chOff x="2064988" y="6268720"/>
            <a:chExt cx="5652742" cy="1706879"/>
          </a:xfrm>
        </p:grpSpPr>
        <p:sp>
          <p:nvSpPr>
            <p:cNvPr id="14" name="Rectangle 13"/>
            <p:cNvSpPr>
              <a:spLocks/>
            </p:cNvSpPr>
            <p:nvPr/>
          </p:nvSpPr>
          <p:spPr>
            <a:xfrm rot="10800000" flipV="1">
              <a:off x="2064988" y="6268720"/>
              <a:ext cx="5652742" cy="885394"/>
            </a:xfrm>
            <a:prstGeom prst="rect">
              <a:avLst/>
            </a:prstGeom>
            <a:solidFill>
              <a:srgbClr val="ED5340"/>
            </a:solidFill>
            <a:ln>
              <a:noFill/>
            </a:ln>
            <a:effectLst>
              <a:outerShdw blurRad="304800" sx="98000" sy="98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0" bIns="137160" rtlCol="0" anchor="ctr"/>
            <a:lstStyle/>
            <a:p>
              <a:pPr algn="ctr"/>
              <a:r>
                <a:rPr lang="en-US" sz="5400" dirty="0" smtClean="0">
                  <a:solidFill>
                    <a:srgbClr val="FFFFFF"/>
                  </a:solidFill>
                  <a:latin typeface="Tungsten Medium"/>
                  <a:cs typeface="Tungsten Medium"/>
                </a:rPr>
                <a:t>Email Content Production</a:t>
              </a:r>
              <a:endParaRPr lang="en-US" sz="5400" dirty="0">
                <a:solidFill>
                  <a:srgbClr val="FFFFFF"/>
                </a:solidFill>
                <a:latin typeface="Tungsten Medium"/>
                <a:cs typeface="Tungsten Medium"/>
              </a:endParaRPr>
            </a:p>
          </p:txBody>
        </p:sp>
        <p:sp>
          <p:nvSpPr>
            <p:cNvPr id="17" name="Rectangle 16"/>
            <p:cNvSpPr/>
            <p:nvPr/>
          </p:nvSpPr>
          <p:spPr>
            <a:xfrm>
              <a:off x="2064993" y="7248514"/>
              <a:ext cx="3025168" cy="727085"/>
            </a:xfrm>
            <a:prstGeom prst="rect">
              <a:avLst/>
            </a:prstGeom>
            <a:solidFill>
              <a:srgbClr val="FFFFFF">
                <a:alpha val="47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rIns="0" rtlCol="0" anchor="ctr"/>
            <a:lstStyle/>
            <a:p>
              <a:pPr algn="ctr"/>
              <a:r>
                <a:rPr lang="en-US" sz="3600" dirty="0" smtClean="0">
                  <a:solidFill>
                    <a:schemeClr val="bg2">
                      <a:lumMod val="25000"/>
                    </a:schemeClr>
                  </a:solidFill>
                  <a:latin typeface="Tungsten Medium"/>
                  <a:cs typeface="Tungsten Medium"/>
                </a:rPr>
                <a:t>W/ Christina Oliver</a:t>
              </a:r>
              <a:endParaRPr lang="en-US" sz="3600" dirty="0">
                <a:solidFill>
                  <a:schemeClr val="bg2">
                    <a:lumMod val="25000"/>
                  </a:schemeClr>
                </a:solidFill>
                <a:latin typeface="Tungsten Medium"/>
                <a:cs typeface="Tungsten Medium"/>
              </a:endParaRPr>
            </a:p>
          </p:txBody>
        </p:sp>
      </p:grpSp>
    </p:spTree>
    <p:extLst>
      <p:ext uri="{BB962C8B-B14F-4D97-AF65-F5344CB8AC3E}">
        <p14:creationId xmlns:p14="http://schemas.microsoft.com/office/powerpoint/2010/main" val="212786021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73174" y="1341333"/>
            <a:ext cx="10988536" cy="7736678"/>
            <a:chOff x="3322849" y="931008"/>
            <a:chExt cx="10988536" cy="7736678"/>
          </a:xfrm>
        </p:grpSpPr>
        <p:pic>
          <p:nvPicPr>
            <p:cNvPr id="3" name="Picture 2" descr="Screen Shot 2015-07-23 at 12.30.28 PM.png"/>
            <p:cNvPicPr>
              <a:picLocks noChangeAspect="1"/>
            </p:cNvPicPr>
            <p:nvPr/>
          </p:nvPicPr>
          <p:blipFill rotWithShape="1">
            <a:blip r:embed="rId3">
              <a:extLst>
                <a:ext uri="{28A0092B-C50C-407E-A947-70E740481C1C}">
                  <a14:useLocalDpi xmlns:a14="http://schemas.microsoft.com/office/drawing/2010/main" val="0"/>
                </a:ext>
              </a:extLst>
            </a:blip>
            <a:srcRect b="81657"/>
            <a:stretch/>
          </p:blipFill>
          <p:spPr>
            <a:xfrm>
              <a:off x="3322849" y="931008"/>
              <a:ext cx="8987375" cy="1042427"/>
            </a:xfrm>
            <a:prstGeom prst="rect">
              <a:avLst/>
            </a:prstGeom>
          </p:spPr>
        </p:pic>
        <p:sp>
          <p:nvSpPr>
            <p:cNvPr id="4" name="Rectangle 3"/>
            <p:cNvSpPr/>
            <p:nvPr/>
          </p:nvSpPr>
          <p:spPr>
            <a:xfrm>
              <a:off x="3475885" y="1927377"/>
              <a:ext cx="10835500" cy="6740309"/>
            </a:xfrm>
            <a:prstGeom prst="rect">
              <a:avLst/>
            </a:prstGeom>
          </p:spPr>
          <p:txBody>
            <a:bodyPr wrap="square">
              <a:spAutoFit/>
            </a:bodyPr>
            <a:lstStyle/>
            <a:p>
              <a:r>
                <a:rPr lang="en-US" sz="1600" dirty="0"/>
                <a:t>Friend -- </a:t>
              </a:r>
            </a:p>
            <a:p>
              <a:endParaRPr lang="en-US" sz="1600" dirty="0"/>
            </a:p>
            <a:p>
              <a:r>
                <a:rPr lang="en-US" sz="1600" dirty="0"/>
                <a:t>Excited about today's Supreme Court ruling? Me too.</a:t>
              </a:r>
            </a:p>
            <a:p>
              <a:endParaRPr lang="en-US" sz="1600" dirty="0"/>
            </a:p>
            <a:p>
              <a:r>
                <a:rPr lang="en-US" sz="1600" dirty="0"/>
                <a:t>This morning the Supreme Court ruled that discriminatory, anti-gay marriage bans across the country violated the Constitution, and struck them down.</a:t>
              </a:r>
            </a:p>
            <a:p>
              <a:endParaRPr lang="en-US" sz="1600" dirty="0"/>
            </a:p>
            <a:p>
              <a:r>
                <a:rPr lang="en-US" sz="1600" dirty="0"/>
                <a:t>All of them.</a:t>
              </a:r>
            </a:p>
            <a:p>
              <a:endParaRPr lang="en-US" sz="1600" dirty="0"/>
            </a:p>
            <a:p>
              <a:r>
                <a:rPr lang="en-US" sz="1600" dirty="0"/>
                <a:t>Make no mistake -- we're here today because of people like you who fought long and hard to overturn discriminatory laws, challenge prejudice, and change hearts and minds.</a:t>
              </a:r>
            </a:p>
            <a:p>
              <a:endParaRPr lang="en-US" sz="1600" dirty="0"/>
            </a:p>
            <a:p>
              <a:r>
                <a:rPr lang="en-US" sz="1600" b="1" dirty="0">
                  <a:solidFill>
                    <a:srgbClr val="56565A"/>
                  </a:solidFill>
                </a:rPr>
                <a:t>This is something we can all be proud of. Today, join OFA supporters across the country in saying you're proud of the progress we've made:</a:t>
              </a:r>
            </a:p>
            <a:p>
              <a:endParaRPr lang="en-US" sz="1600" dirty="0"/>
            </a:p>
            <a:p>
              <a:r>
                <a:rPr lang="en-US" sz="1600" b="1" dirty="0">
                  <a:solidFill>
                    <a:srgbClr val="3366FF"/>
                  </a:solidFill>
                </a:rPr>
                <a:t>https://</a:t>
              </a:r>
              <a:r>
                <a:rPr lang="en-US" sz="1600" b="1" dirty="0" err="1">
                  <a:solidFill>
                    <a:srgbClr val="3366FF"/>
                  </a:solidFill>
                </a:rPr>
                <a:t>my.barackobama.com</a:t>
              </a:r>
              <a:r>
                <a:rPr lang="en-US" sz="1600" b="1" dirty="0">
                  <a:solidFill>
                    <a:srgbClr val="3366FF"/>
                  </a:solidFill>
                </a:rPr>
                <a:t>/Marriage-Ruling</a:t>
              </a:r>
            </a:p>
            <a:p>
              <a:endParaRPr lang="en-US" sz="1600" dirty="0"/>
            </a:p>
            <a:p>
              <a:r>
                <a:rPr lang="en-US" sz="1600" dirty="0"/>
                <a:t>Days like today should remind everyone why we do the work we do. The big, important fights sometimes take a long time to win, but they're always worth it.</a:t>
              </a:r>
            </a:p>
            <a:p>
              <a:endParaRPr lang="en-US" sz="1600" dirty="0"/>
            </a:p>
            <a:p>
              <a:r>
                <a:rPr lang="en-US" sz="1600" dirty="0"/>
                <a:t>Love is love.</a:t>
              </a:r>
            </a:p>
            <a:p>
              <a:endParaRPr lang="en-US" sz="1600" dirty="0"/>
            </a:p>
            <a:p>
              <a:r>
                <a:rPr lang="en-US" sz="1600" dirty="0"/>
                <a:t>Sara</a:t>
              </a:r>
            </a:p>
            <a:p>
              <a:endParaRPr lang="en-US" sz="1600" dirty="0"/>
            </a:p>
            <a:p>
              <a:r>
                <a:rPr lang="en-US" sz="1600" dirty="0"/>
                <a:t>Sara El-Amine</a:t>
              </a:r>
            </a:p>
            <a:p>
              <a:r>
                <a:rPr lang="en-US" sz="1600" dirty="0"/>
                <a:t>Executive Director</a:t>
              </a:r>
            </a:p>
            <a:p>
              <a:r>
                <a:rPr lang="en-US" sz="1600" dirty="0"/>
                <a:t>Organizing for Action</a:t>
              </a:r>
            </a:p>
          </p:txBody>
        </p:sp>
      </p:grpSp>
      <p:sp>
        <p:nvSpPr>
          <p:cNvPr id="12" name="Rectangle 11"/>
          <p:cNvSpPr/>
          <p:nvPr/>
        </p:nvSpPr>
        <p:spPr>
          <a:xfrm>
            <a:off x="635071" y="457401"/>
            <a:ext cx="11685857"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tx1">
                    <a:lumMod val="75000"/>
                  </a:schemeClr>
                </a:solidFill>
                <a:latin typeface="Tungsten Medium"/>
                <a:cs typeface="Tungsten Medium"/>
              </a:rPr>
              <a:t>AN EMAIL DRAFT LOOKS SOMETHING LIKE THIS</a:t>
            </a:r>
            <a:endParaRPr lang="en-US" sz="3200" dirty="0">
              <a:solidFill>
                <a:srgbClr val="ED5340"/>
              </a:solidFill>
              <a:latin typeface="Tungsten Medium"/>
              <a:cs typeface="Tungsten Medium"/>
            </a:endParaRPr>
          </a:p>
        </p:txBody>
      </p:sp>
      <p:cxnSp>
        <p:nvCxnSpPr>
          <p:cNvPr id="13" name="Straight Connector 12"/>
          <p:cNvCxnSpPr/>
          <p:nvPr/>
        </p:nvCxnSpPr>
        <p:spPr>
          <a:xfrm>
            <a:off x="713504" y="1092259"/>
            <a:ext cx="11167850" cy="0"/>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sp>
        <p:nvSpPr>
          <p:cNvPr id="8" name="Rectangle 7">
            <a:hlinkClick r:id="rId4"/>
          </p:cNvPr>
          <p:cNvSpPr/>
          <p:nvPr/>
        </p:nvSpPr>
        <p:spPr>
          <a:xfrm>
            <a:off x="707014" y="1183204"/>
            <a:ext cx="3806042" cy="647936"/>
          </a:xfrm>
          <a:prstGeom prst="rect">
            <a:avLst/>
          </a:prstGeom>
          <a:noFill/>
          <a:ln w="38100" cmpd="sng">
            <a:solidFill>
              <a:srgbClr val="ED5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ED5340"/>
              </a:solidFill>
              <a:latin typeface="Tungsten Medium"/>
              <a:cs typeface="Tungsten Medium"/>
            </a:endParaRPr>
          </a:p>
        </p:txBody>
      </p:sp>
      <p:sp>
        <p:nvSpPr>
          <p:cNvPr id="9" name="Rectangle 8">
            <a:hlinkClick r:id="rId4"/>
          </p:cNvPr>
          <p:cNvSpPr/>
          <p:nvPr/>
        </p:nvSpPr>
        <p:spPr>
          <a:xfrm>
            <a:off x="4611682" y="1176159"/>
            <a:ext cx="2555372" cy="649539"/>
          </a:xfrm>
          <a:prstGeom prst="rect">
            <a:avLst/>
          </a:prstGeom>
          <a:solidFill>
            <a:srgbClr val="ED5340"/>
          </a:solidFill>
          <a:ln w="38100" cmpd="sng">
            <a:solidFill>
              <a:srgbClr val="ED5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latin typeface="Tungsten Medium"/>
                <a:cs typeface="Tungsten Medium"/>
              </a:rPr>
              <a:t>Subject Line</a:t>
            </a:r>
            <a:endParaRPr lang="en-US" sz="2800" dirty="0">
              <a:solidFill>
                <a:schemeClr val="bg1"/>
              </a:solidFill>
              <a:latin typeface="Tungsten Medium"/>
              <a:cs typeface="Tungsten Medium"/>
            </a:endParaRPr>
          </a:p>
        </p:txBody>
      </p:sp>
      <p:sp>
        <p:nvSpPr>
          <p:cNvPr id="10" name="Rectangle 9">
            <a:hlinkClick r:id="rId4"/>
          </p:cNvPr>
          <p:cNvSpPr/>
          <p:nvPr/>
        </p:nvSpPr>
        <p:spPr>
          <a:xfrm>
            <a:off x="914656" y="1893737"/>
            <a:ext cx="10804077" cy="7212079"/>
          </a:xfrm>
          <a:prstGeom prst="rect">
            <a:avLst/>
          </a:prstGeom>
          <a:solidFill>
            <a:schemeClr val="bg1">
              <a:alpha val="92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ED5340"/>
              </a:solidFill>
              <a:latin typeface="Tungsten Medium"/>
              <a:cs typeface="Tungsten Medium"/>
            </a:endParaRPr>
          </a:p>
        </p:txBody>
      </p:sp>
    </p:spTree>
    <p:extLst>
      <p:ext uri="{BB962C8B-B14F-4D97-AF65-F5344CB8AC3E}">
        <p14:creationId xmlns:p14="http://schemas.microsoft.com/office/powerpoint/2010/main" val="181296315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312639"/>
            <a:ext cx="1251337" cy="760788"/>
            <a:chOff x="0" y="312639"/>
            <a:chExt cx="1381539" cy="760788"/>
          </a:xfrm>
        </p:grpSpPr>
        <p:sp>
          <p:nvSpPr>
            <p:cNvPr id="8" name="Rectangle 7"/>
            <p:cNvSpPr/>
            <p:nvPr/>
          </p:nvSpPr>
          <p:spPr bwMode="auto">
            <a:xfrm>
              <a:off x="0" y="312639"/>
              <a:ext cx="1381539" cy="760788"/>
            </a:xfrm>
            <a:prstGeom prst="rect">
              <a:avLst/>
            </a:prstGeom>
            <a:solidFill>
              <a:srgbClr val="ED5340"/>
            </a:solidFill>
            <a:ln w="57150" cap="flat" cmpd="sng" algn="ctr">
              <a:noFill/>
              <a:prstDash val="solid"/>
              <a:round/>
              <a:headEnd type="none" w="med" len="med"/>
              <a:tailEnd type="none" w="med" len="med"/>
            </a:ln>
            <a:effectLst/>
            <a:extLst/>
          </p:spPr>
          <p:txBody>
            <a:bodyPr anchor="ctr"/>
            <a:lstStyle/>
            <a:p>
              <a:pPr algn="ctr" eaLnBrk="1" hangingPunct="1">
                <a:defRPr/>
              </a:pPr>
              <a:r>
                <a:rPr lang="en-US" b="1" spc="300" dirty="0">
                  <a:solidFill>
                    <a:schemeClr val="tx1">
                      <a:lumMod val="75000"/>
                    </a:schemeClr>
                  </a:solidFill>
                  <a:latin typeface="+mj-lt"/>
                  <a:ea typeface="Tahoma" panose="020B0604030504040204" pitchFamily="34" charset="0"/>
                  <a:cs typeface="Tahoma" panose="020B0604030504040204" pitchFamily="34" charset="0"/>
                  <a:sym typeface="Gill Sans" charset="0"/>
                </a:rPr>
                <a:t>      </a:t>
              </a:r>
            </a:p>
          </p:txBody>
        </p:sp>
        <p:pic>
          <p:nvPicPr>
            <p:cNvPr id="9" name="Picture 8"/>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36764" y="338470"/>
              <a:ext cx="770313" cy="734957"/>
            </a:xfrm>
            <a:prstGeom prst="rect">
              <a:avLst/>
            </a:prstGeom>
            <a:solidFill>
              <a:srgbClr val="ED5340"/>
            </a:solidFill>
          </p:spPr>
        </p:pic>
      </p:grpSp>
      <p:cxnSp>
        <p:nvCxnSpPr>
          <p:cNvPr id="10" name="Straight Connector 9"/>
          <p:cNvCxnSpPr/>
          <p:nvPr/>
        </p:nvCxnSpPr>
        <p:spPr>
          <a:xfrm flipV="1">
            <a:off x="0" y="1066096"/>
            <a:ext cx="3198287" cy="0"/>
          </a:xfrm>
          <a:prstGeom prst="line">
            <a:avLst/>
          </a:prstGeom>
          <a:ln w="12700">
            <a:solidFill>
              <a:srgbClr val="ED534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auto">
          <a:xfrm>
            <a:off x="1108499" y="262842"/>
            <a:ext cx="3061075" cy="760788"/>
          </a:xfrm>
          <a:prstGeom prst="rect">
            <a:avLst/>
          </a:prstGeom>
          <a:noFill/>
          <a:ln w="28575" cap="flat" cmpd="sng" algn="ctr">
            <a:noFill/>
            <a:prstDash val="solid"/>
            <a:round/>
            <a:headEnd type="none" w="med" len="med"/>
            <a:tailEnd type="none" w="med" len="med"/>
          </a:ln>
          <a:effectLst/>
          <a:extLst/>
        </p:spPr>
        <p:txBody>
          <a:bodyPr lIns="365760" anchor="ctr"/>
          <a:lstStyle/>
          <a:p>
            <a:pPr eaLnBrk="1" hangingPunct="1">
              <a:defRPr/>
            </a:pPr>
            <a:r>
              <a:rPr lang="en-US" sz="4400" dirty="0" smtClean="0">
                <a:solidFill>
                  <a:srgbClr val="56565A"/>
                </a:solidFill>
                <a:latin typeface="Tungsten Medium"/>
                <a:ea typeface="Tahoma" panose="020B0604030504040204" pitchFamily="34" charset="0"/>
                <a:cs typeface="Tungsten Medium"/>
                <a:sym typeface="Gill Sans" charset="0"/>
              </a:rPr>
              <a:t>Your Turn!</a:t>
            </a:r>
            <a:endParaRPr lang="en-US" sz="4400" dirty="0">
              <a:solidFill>
                <a:srgbClr val="56565A"/>
              </a:solidFill>
              <a:latin typeface="Tungsten Medium"/>
              <a:ea typeface="Tahoma" panose="020B0604030504040204" pitchFamily="34" charset="0"/>
              <a:cs typeface="Tungsten Medium"/>
              <a:sym typeface="Gill Sans" charset="0"/>
            </a:endParaRPr>
          </a:p>
        </p:txBody>
      </p:sp>
      <p:cxnSp>
        <p:nvCxnSpPr>
          <p:cNvPr id="12" name="Straight Connector 11"/>
          <p:cNvCxnSpPr/>
          <p:nvPr/>
        </p:nvCxnSpPr>
        <p:spPr>
          <a:xfrm flipH="1" flipV="1">
            <a:off x="3608380" y="1692323"/>
            <a:ext cx="0" cy="6471372"/>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p:cNvSpPr>
          <p:nvPr/>
        </p:nvSpPr>
        <p:spPr>
          <a:xfrm rot="10800000" flipV="1">
            <a:off x="302372" y="4405267"/>
            <a:ext cx="3346320" cy="70550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2">
                    <a:lumMod val="50000"/>
                  </a:schemeClr>
                </a:solidFill>
                <a:latin typeface="Tungsten Medium"/>
                <a:cs typeface="Tungsten Medium"/>
              </a:rPr>
              <a:t>Experiential Activity #3</a:t>
            </a:r>
          </a:p>
          <a:p>
            <a:pPr algn="ctr"/>
            <a:r>
              <a:rPr lang="en-US" sz="4800" dirty="0" smtClean="0">
                <a:solidFill>
                  <a:schemeClr val="bg2">
                    <a:lumMod val="50000"/>
                  </a:schemeClr>
                </a:solidFill>
                <a:latin typeface="Tungsten Medium"/>
                <a:cs typeface="Tungsten Medium"/>
              </a:rPr>
              <a:t>10 Minutes</a:t>
            </a:r>
            <a:endParaRPr lang="en-US" sz="4800" dirty="0">
              <a:solidFill>
                <a:schemeClr val="bg2">
                  <a:lumMod val="50000"/>
                </a:schemeClr>
              </a:solidFill>
              <a:latin typeface="Tungsten Medium"/>
              <a:cs typeface="Tungsten Medium"/>
            </a:endParaRPr>
          </a:p>
        </p:txBody>
      </p:sp>
      <p:pic>
        <p:nvPicPr>
          <p:cNvPr id="18" name="Picture 17"/>
          <p:cNvPicPr>
            <a:picLocks noChangeAspect="1"/>
          </p:cNvPicPr>
          <p:nvPr/>
        </p:nvPicPr>
        <p:blipFill rotWithShape="1">
          <a:blip r:embed="rId5" cstate="print">
            <a:duotone>
              <a:prstClr val="black"/>
              <a:schemeClr val="tx1">
                <a:lumMod val="75000"/>
                <a:tint val="45000"/>
                <a:satMod val="400000"/>
              </a:schemeClr>
            </a:duotone>
            <a:lum bright="36000"/>
            <a:extLst>
              <a:ext uri="{28A0092B-C50C-407E-A947-70E740481C1C}">
                <a14:useLocalDpi xmlns:a14="http://schemas.microsoft.com/office/drawing/2010/main" val="0"/>
              </a:ext>
            </a:extLst>
          </a:blip>
          <a:srcRect b="16423"/>
          <a:stretch/>
        </p:blipFill>
        <p:spPr>
          <a:xfrm>
            <a:off x="1065913" y="2338236"/>
            <a:ext cx="1838816" cy="1792962"/>
          </a:xfrm>
          <a:prstGeom prst="rect">
            <a:avLst/>
          </a:prstGeom>
        </p:spPr>
      </p:pic>
      <p:pic>
        <p:nvPicPr>
          <p:cNvPr id="23" name="Picture 22"/>
          <p:cNvPicPr>
            <a:picLocks noChangeAspect="1"/>
          </p:cNvPicPr>
          <p:nvPr/>
        </p:nvPicPr>
        <p:blipFill>
          <a:blip r:embed="rId6" cstate="print">
            <a:duotone>
              <a:prstClr val="black"/>
              <a:schemeClr val="tx2">
                <a:tint val="45000"/>
                <a:satMod val="400000"/>
              </a:schemeClr>
            </a:duotone>
            <a:extLst>
              <a:ext uri="{BEBA8EAE-BF5A-486C-A8C5-ECC9F3942E4B}">
                <a14:imgProps xmlns:a14="http://schemas.microsoft.com/office/drawing/2010/main">
                  <a14:imgLayer r:embed="rId4">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4755689" y="2906413"/>
            <a:ext cx="1651644" cy="1710103"/>
          </a:xfrm>
          <a:prstGeom prst="rect">
            <a:avLst/>
          </a:prstGeom>
          <a:noFill/>
        </p:spPr>
      </p:pic>
      <p:sp>
        <p:nvSpPr>
          <p:cNvPr id="19" name="Rectangle 18"/>
          <p:cNvSpPr>
            <a:spLocks/>
          </p:cNvSpPr>
          <p:nvPr/>
        </p:nvSpPr>
        <p:spPr>
          <a:xfrm rot="10800000" flipV="1">
            <a:off x="7089902" y="3522565"/>
            <a:ext cx="6392567" cy="70550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dirty="0" smtClean="0">
                <a:solidFill>
                  <a:srgbClr val="3B3838"/>
                </a:solidFill>
                <a:latin typeface="Tungsten Medium"/>
                <a:cs typeface="Tungsten Medium"/>
              </a:rPr>
              <a:t>PEER-REVIEW</a:t>
            </a:r>
          </a:p>
          <a:p>
            <a:pPr marL="685800" indent="-685800">
              <a:buFont typeface="Wingdings" charset="2"/>
              <a:buChar char="§"/>
            </a:pPr>
            <a:r>
              <a:rPr lang="en-US" sz="4800" dirty="0" smtClean="0">
                <a:solidFill>
                  <a:srgbClr val="3B3838"/>
                </a:solidFill>
                <a:latin typeface="Tungsten Medium"/>
                <a:cs typeface="Tungsten Medium"/>
              </a:rPr>
              <a:t>ARE? </a:t>
            </a:r>
          </a:p>
          <a:p>
            <a:pPr marL="685800" indent="-685800">
              <a:buFont typeface="Wingdings" charset="2"/>
              <a:buChar char="§"/>
            </a:pPr>
            <a:r>
              <a:rPr lang="en-US" sz="4800" dirty="0" smtClean="0">
                <a:solidFill>
                  <a:srgbClr val="3B3838"/>
                </a:solidFill>
                <a:latin typeface="Tungsten Medium"/>
                <a:cs typeface="Tungsten Medium"/>
              </a:rPr>
              <a:t>Suggest a subject line</a:t>
            </a:r>
            <a:endParaRPr lang="en-US" sz="4800" dirty="0">
              <a:solidFill>
                <a:srgbClr val="3B3838"/>
              </a:solidFill>
              <a:latin typeface="Tungsten Medium"/>
              <a:cs typeface="Tungsten Medium"/>
            </a:endParaRPr>
          </a:p>
        </p:txBody>
      </p:sp>
    </p:spTree>
    <p:extLst>
      <p:ext uri="{BB962C8B-B14F-4D97-AF65-F5344CB8AC3E}">
        <p14:creationId xmlns:p14="http://schemas.microsoft.com/office/powerpoint/2010/main" val="99516165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312639"/>
            <a:ext cx="1251337" cy="760788"/>
            <a:chOff x="0" y="312639"/>
            <a:chExt cx="1381539" cy="760788"/>
          </a:xfrm>
        </p:grpSpPr>
        <p:sp>
          <p:nvSpPr>
            <p:cNvPr id="8" name="Rectangle 7"/>
            <p:cNvSpPr/>
            <p:nvPr/>
          </p:nvSpPr>
          <p:spPr bwMode="auto">
            <a:xfrm>
              <a:off x="0" y="312639"/>
              <a:ext cx="1381539" cy="760788"/>
            </a:xfrm>
            <a:prstGeom prst="rect">
              <a:avLst/>
            </a:prstGeom>
            <a:solidFill>
              <a:srgbClr val="ED5340"/>
            </a:solidFill>
            <a:ln w="57150" cap="flat" cmpd="sng" algn="ctr">
              <a:noFill/>
              <a:prstDash val="solid"/>
              <a:round/>
              <a:headEnd type="none" w="med" len="med"/>
              <a:tailEnd type="none" w="med" len="med"/>
            </a:ln>
            <a:effectLst/>
            <a:extLst/>
          </p:spPr>
          <p:txBody>
            <a:bodyPr anchor="ctr"/>
            <a:lstStyle/>
            <a:p>
              <a:pPr algn="ctr" eaLnBrk="1" hangingPunct="1">
                <a:defRPr/>
              </a:pPr>
              <a:r>
                <a:rPr lang="en-US" b="1" spc="300" dirty="0">
                  <a:solidFill>
                    <a:schemeClr val="tx1">
                      <a:lumMod val="75000"/>
                    </a:schemeClr>
                  </a:solidFill>
                  <a:latin typeface="+mj-lt"/>
                  <a:ea typeface="Tahoma" panose="020B0604030504040204" pitchFamily="34" charset="0"/>
                  <a:cs typeface="Tahoma" panose="020B0604030504040204" pitchFamily="34" charset="0"/>
                  <a:sym typeface="Gill Sans" charset="0"/>
                </a:rPr>
                <a:t>      </a:t>
              </a:r>
            </a:p>
          </p:txBody>
        </p:sp>
        <p:pic>
          <p:nvPicPr>
            <p:cNvPr id="9" name="Picture 8"/>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36764" y="338470"/>
              <a:ext cx="770313" cy="734957"/>
            </a:xfrm>
            <a:prstGeom prst="rect">
              <a:avLst/>
            </a:prstGeom>
            <a:solidFill>
              <a:srgbClr val="ED5340"/>
            </a:solidFill>
          </p:spPr>
        </p:pic>
      </p:grpSp>
      <p:cxnSp>
        <p:nvCxnSpPr>
          <p:cNvPr id="10" name="Straight Connector 9"/>
          <p:cNvCxnSpPr/>
          <p:nvPr/>
        </p:nvCxnSpPr>
        <p:spPr>
          <a:xfrm flipV="1">
            <a:off x="0" y="1066096"/>
            <a:ext cx="3198287" cy="0"/>
          </a:xfrm>
          <a:prstGeom prst="line">
            <a:avLst/>
          </a:prstGeom>
          <a:ln w="12700">
            <a:solidFill>
              <a:srgbClr val="ED534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auto">
          <a:xfrm>
            <a:off x="1108499" y="262842"/>
            <a:ext cx="3061075" cy="760788"/>
          </a:xfrm>
          <a:prstGeom prst="rect">
            <a:avLst/>
          </a:prstGeom>
          <a:noFill/>
          <a:ln w="28575" cap="flat" cmpd="sng" algn="ctr">
            <a:noFill/>
            <a:prstDash val="solid"/>
            <a:round/>
            <a:headEnd type="none" w="med" len="med"/>
            <a:tailEnd type="none" w="med" len="med"/>
          </a:ln>
          <a:effectLst/>
          <a:extLst/>
        </p:spPr>
        <p:txBody>
          <a:bodyPr lIns="365760" anchor="ctr"/>
          <a:lstStyle/>
          <a:p>
            <a:pPr eaLnBrk="1" hangingPunct="1">
              <a:defRPr/>
            </a:pPr>
            <a:r>
              <a:rPr lang="en-US" sz="4400" dirty="0" smtClean="0">
                <a:solidFill>
                  <a:srgbClr val="56565A"/>
                </a:solidFill>
                <a:latin typeface="Tungsten Medium"/>
                <a:ea typeface="Tahoma" panose="020B0604030504040204" pitchFamily="34" charset="0"/>
                <a:cs typeface="Tungsten Medium"/>
                <a:sym typeface="Gill Sans" charset="0"/>
              </a:rPr>
              <a:t>Your Turn!</a:t>
            </a:r>
            <a:endParaRPr lang="en-US" sz="4400" dirty="0">
              <a:solidFill>
                <a:srgbClr val="56565A"/>
              </a:solidFill>
              <a:latin typeface="Tungsten Medium"/>
              <a:ea typeface="Tahoma" panose="020B0604030504040204" pitchFamily="34" charset="0"/>
              <a:cs typeface="Tungsten Medium"/>
              <a:sym typeface="Gill Sans" charset="0"/>
            </a:endParaRPr>
          </a:p>
        </p:txBody>
      </p:sp>
      <p:cxnSp>
        <p:nvCxnSpPr>
          <p:cNvPr id="12" name="Straight Connector 11"/>
          <p:cNvCxnSpPr/>
          <p:nvPr/>
        </p:nvCxnSpPr>
        <p:spPr>
          <a:xfrm flipH="1" flipV="1">
            <a:off x="3608380" y="1692323"/>
            <a:ext cx="0" cy="6471372"/>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p:cNvSpPr>
          <p:nvPr/>
        </p:nvSpPr>
        <p:spPr>
          <a:xfrm rot="10800000" flipV="1">
            <a:off x="302372" y="4405267"/>
            <a:ext cx="3346320" cy="70550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2">
                    <a:lumMod val="50000"/>
                  </a:schemeClr>
                </a:solidFill>
                <a:latin typeface="Tungsten Medium"/>
                <a:cs typeface="Tungsten Medium"/>
              </a:rPr>
              <a:t>Experiential Activity #2</a:t>
            </a:r>
          </a:p>
          <a:p>
            <a:pPr algn="ctr"/>
            <a:r>
              <a:rPr lang="en-US" sz="4800" dirty="0" smtClean="0">
                <a:solidFill>
                  <a:schemeClr val="bg2">
                    <a:lumMod val="50000"/>
                  </a:schemeClr>
                </a:solidFill>
                <a:latin typeface="Tungsten Medium"/>
                <a:cs typeface="Tungsten Medium"/>
              </a:rPr>
              <a:t>DEBRIEF</a:t>
            </a:r>
            <a:endParaRPr lang="en-US" sz="4800" dirty="0">
              <a:solidFill>
                <a:schemeClr val="bg2">
                  <a:lumMod val="50000"/>
                </a:schemeClr>
              </a:solidFill>
              <a:latin typeface="Tungsten Medium"/>
              <a:cs typeface="Tungsten Medium"/>
            </a:endParaRPr>
          </a:p>
        </p:txBody>
      </p:sp>
      <p:pic>
        <p:nvPicPr>
          <p:cNvPr id="18" name="Picture 17"/>
          <p:cNvPicPr>
            <a:picLocks noChangeAspect="1"/>
          </p:cNvPicPr>
          <p:nvPr/>
        </p:nvPicPr>
        <p:blipFill rotWithShape="1">
          <a:blip r:embed="rId5" cstate="print">
            <a:duotone>
              <a:prstClr val="black"/>
              <a:schemeClr val="tx1">
                <a:lumMod val="75000"/>
                <a:tint val="45000"/>
                <a:satMod val="400000"/>
              </a:schemeClr>
            </a:duotone>
            <a:lum bright="36000"/>
            <a:extLst>
              <a:ext uri="{28A0092B-C50C-407E-A947-70E740481C1C}">
                <a14:useLocalDpi xmlns:a14="http://schemas.microsoft.com/office/drawing/2010/main" val="0"/>
              </a:ext>
            </a:extLst>
          </a:blip>
          <a:srcRect b="16423"/>
          <a:stretch/>
        </p:blipFill>
        <p:spPr>
          <a:xfrm>
            <a:off x="1065913" y="2338236"/>
            <a:ext cx="1838816" cy="1792962"/>
          </a:xfrm>
          <a:prstGeom prst="rect">
            <a:avLst/>
          </a:prstGeom>
        </p:spPr>
      </p:pic>
      <p:grpSp>
        <p:nvGrpSpPr>
          <p:cNvPr id="21" name="Group 20"/>
          <p:cNvGrpSpPr/>
          <p:nvPr/>
        </p:nvGrpSpPr>
        <p:grpSpPr>
          <a:xfrm>
            <a:off x="5277271" y="2808173"/>
            <a:ext cx="5693809" cy="3766455"/>
            <a:chOff x="5266233" y="2408998"/>
            <a:chExt cx="5693809" cy="3766455"/>
          </a:xfrm>
        </p:grpSpPr>
        <p:pic>
          <p:nvPicPr>
            <p:cNvPr id="23" name="Picture 22"/>
            <p:cNvPicPr>
              <a:picLocks noChangeAspect="1"/>
            </p:cNvPicPr>
            <p:nvPr/>
          </p:nvPicPr>
          <p:blipFill>
            <a:blip r:embed="rId6" cstate="print">
              <a:duotone>
                <a:prstClr val="black"/>
                <a:schemeClr val="tx2">
                  <a:tint val="45000"/>
                  <a:satMod val="400000"/>
                </a:schemeClr>
              </a:duotone>
              <a:extLst>
                <a:ext uri="{BEBA8EAE-BF5A-486C-A8C5-ECC9F3942E4B}">
                  <a14:imgProps xmlns:a14="http://schemas.microsoft.com/office/drawing/2010/main">
                    <a14:imgLayer r:embed="rId4">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7388900" y="2408998"/>
              <a:ext cx="1481108" cy="1533531"/>
            </a:xfrm>
            <a:prstGeom prst="rect">
              <a:avLst/>
            </a:prstGeom>
            <a:noFill/>
          </p:spPr>
        </p:pic>
        <p:sp>
          <p:nvSpPr>
            <p:cNvPr id="24" name="TextBox 23"/>
            <p:cNvSpPr txBox="1"/>
            <p:nvPr/>
          </p:nvSpPr>
          <p:spPr>
            <a:xfrm>
              <a:off x="5266233" y="5806121"/>
              <a:ext cx="2813090" cy="369332"/>
            </a:xfrm>
            <a:prstGeom prst="rect">
              <a:avLst/>
            </a:prstGeom>
            <a:noFill/>
          </p:spPr>
          <p:txBody>
            <a:bodyPr wrap="square" rtlCol="0">
              <a:spAutoFit/>
            </a:bodyPr>
            <a:lstStyle/>
            <a:p>
              <a:pPr algn="ctr"/>
              <a:r>
                <a:rPr lang="en-US" sz="1800" dirty="0" smtClean="0">
                  <a:solidFill>
                    <a:schemeClr val="tx1">
                      <a:lumMod val="75000"/>
                    </a:schemeClr>
                  </a:solidFill>
                  <a:latin typeface="Gotham Medium"/>
                  <a:cs typeface="Gotham Medium"/>
                </a:rPr>
                <a:t>Press 1 on the phone</a:t>
              </a:r>
            </a:p>
          </p:txBody>
        </p:sp>
        <p:grpSp>
          <p:nvGrpSpPr>
            <p:cNvPr id="25" name="Group 24"/>
            <p:cNvGrpSpPr/>
            <p:nvPr/>
          </p:nvGrpSpPr>
          <p:grpSpPr>
            <a:xfrm>
              <a:off x="8478528" y="4521281"/>
              <a:ext cx="2481514" cy="1602933"/>
              <a:chOff x="7956165" y="3607332"/>
              <a:chExt cx="2481514" cy="1602933"/>
            </a:xfrm>
          </p:grpSpPr>
          <p:pic>
            <p:nvPicPr>
              <p:cNvPr id="29" name="Picture 28"/>
              <p:cNvPicPr>
                <a:picLocks noChangeAspect="1"/>
              </p:cNvPicPr>
              <p:nvPr/>
            </p:nvPicPr>
            <p:blipFill rotWithShape="1">
              <a:blip r:embed="rId7" cstate="print">
                <a:duotone>
                  <a:prstClr val="black"/>
                  <a:schemeClr val="tx2">
                    <a:tint val="45000"/>
                    <a:satMod val="400000"/>
                  </a:schemeClr>
                </a:duotone>
                <a:extLst>
                  <a:ext uri="{28A0092B-C50C-407E-A947-70E740481C1C}">
                    <a14:useLocalDpi xmlns:a14="http://schemas.microsoft.com/office/drawing/2010/main" val="0"/>
                  </a:ext>
                </a:extLst>
              </a:blip>
              <a:srcRect b="29549"/>
              <a:stretch/>
            </p:blipFill>
            <p:spPr>
              <a:xfrm>
                <a:off x="8351850" y="3607332"/>
                <a:ext cx="1374183" cy="1129482"/>
              </a:xfrm>
              <a:prstGeom prst="rect">
                <a:avLst/>
              </a:prstGeom>
            </p:spPr>
          </p:pic>
          <p:sp>
            <p:nvSpPr>
              <p:cNvPr id="30" name="TextBox 29"/>
              <p:cNvSpPr txBox="1"/>
              <p:nvPr/>
            </p:nvSpPr>
            <p:spPr>
              <a:xfrm>
                <a:off x="7956165" y="4840933"/>
                <a:ext cx="2481514" cy="369332"/>
              </a:xfrm>
              <a:prstGeom prst="rect">
                <a:avLst/>
              </a:prstGeom>
              <a:noFill/>
            </p:spPr>
            <p:txBody>
              <a:bodyPr wrap="square" rtlCol="0">
                <a:spAutoFit/>
              </a:bodyPr>
              <a:lstStyle/>
              <a:p>
                <a:r>
                  <a:rPr lang="en-US" sz="1800" dirty="0" smtClean="0">
                    <a:solidFill>
                      <a:schemeClr val="tx1">
                        <a:lumMod val="75000"/>
                      </a:schemeClr>
                    </a:solidFill>
                    <a:latin typeface="Gotham Medium"/>
                    <a:cs typeface="Gotham Medium"/>
                  </a:rPr>
                  <a:t>Type in chat box</a:t>
                </a:r>
              </a:p>
            </p:txBody>
          </p:sp>
        </p:grpSp>
        <p:sp>
          <p:nvSpPr>
            <p:cNvPr id="26" name="TextBox 25"/>
            <p:cNvSpPr txBox="1"/>
            <p:nvPr/>
          </p:nvSpPr>
          <p:spPr>
            <a:xfrm>
              <a:off x="7954548" y="5320875"/>
              <a:ext cx="755290" cy="338554"/>
            </a:xfrm>
            <a:prstGeom prst="rect">
              <a:avLst/>
            </a:prstGeom>
            <a:noFill/>
          </p:spPr>
          <p:txBody>
            <a:bodyPr wrap="square" rtlCol="0">
              <a:spAutoFit/>
            </a:bodyPr>
            <a:lstStyle/>
            <a:p>
              <a:r>
                <a:rPr lang="en-US" sz="1600" dirty="0" smtClean="0">
                  <a:solidFill>
                    <a:schemeClr val="tx1">
                      <a:lumMod val="75000"/>
                    </a:schemeClr>
                  </a:solidFill>
                  <a:latin typeface="Gotham Medium"/>
                  <a:cs typeface="Gotham Medium"/>
                </a:rPr>
                <a:t>OR</a:t>
              </a:r>
            </a:p>
          </p:txBody>
        </p:sp>
        <p:pic>
          <p:nvPicPr>
            <p:cNvPr id="27" name="Picture 26"/>
            <p:cNvPicPr>
              <a:picLocks noChangeAspect="1"/>
            </p:cNvPicPr>
            <p:nvPr/>
          </p:nvPicPr>
          <p:blipFill rotWithShape="1">
            <a:blip r:embed="rId8" cstate="print">
              <a:duotone>
                <a:schemeClr val="accent3">
                  <a:shade val="45000"/>
                  <a:satMod val="135000"/>
                </a:schemeClr>
                <a:prstClr val="white"/>
              </a:duotone>
              <a:extLst>
                <a:ext uri="{28A0092B-C50C-407E-A947-70E740481C1C}">
                  <a14:useLocalDpi xmlns:a14="http://schemas.microsoft.com/office/drawing/2010/main" val="0"/>
                </a:ext>
              </a:extLst>
            </a:blip>
            <a:srcRect b="18000"/>
            <a:stretch/>
          </p:blipFill>
          <p:spPr>
            <a:xfrm>
              <a:off x="6141365" y="4815035"/>
              <a:ext cx="1031349" cy="986657"/>
            </a:xfrm>
            <a:prstGeom prst="rect">
              <a:avLst/>
            </a:prstGeom>
          </p:spPr>
        </p:pic>
        <p:cxnSp>
          <p:nvCxnSpPr>
            <p:cNvPr id="28" name="Straight Connector 27"/>
            <p:cNvCxnSpPr/>
            <p:nvPr/>
          </p:nvCxnSpPr>
          <p:spPr>
            <a:xfrm>
              <a:off x="5957219" y="4372758"/>
              <a:ext cx="4291177" cy="0"/>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3417214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V="1">
            <a:off x="5471580" y="1851314"/>
            <a:ext cx="45" cy="5062630"/>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025205" y="2062236"/>
            <a:ext cx="6528498" cy="4524315"/>
          </a:xfrm>
          <a:prstGeom prst="rect">
            <a:avLst/>
          </a:prstGeom>
          <a:noFill/>
        </p:spPr>
        <p:txBody>
          <a:bodyPr wrap="square" rtlCol="0">
            <a:spAutoFit/>
          </a:bodyPr>
          <a:lstStyle/>
          <a:p>
            <a:pPr marL="514350" indent="-514350">
              <a:buAutoNum type="arabicPeriod"/>
            </a:pPr>
            <a:r>
              <a:rPr lang="en-US" sz="3200" dirty="0" smtClean="0">
                <a:solidFill>
                  <a:schemeClr val="bg2">
                    <a:lumMod val="25000"/>
                  </a:schemeClr>
                </a:solidFill>
                <a:latin typeface="Gotham Book" pitchFamily="50" charset="0"/>
                <a:cs typeface="Gotham Book" pitchFamily="50" charset="0"/>
              </a:rPr>
              <a:t>Email Draft </a:t>
            </a:r>
          </a:p>
          <a:p>
            <a:pPr marL="514350" indent="-514350">
              <a:buAutoNum type="arabicPeriod"/>
            </a:pPr>
            <a:endParaRPr lang="en-US" sz="3200" dirty="0" smtClean="0">
              <a:solidFill>
                <a:schemeClr val="bg2">
                  <a:lumMod val="25000"/>
                </a:schemeClr>
              </a:solidFill>
              <a:latin typeface="Gotham Light" pitchFamily="50" charset="0"/>
              <a:cs typeface="Gotham Light" pitchFamily="50" charset="0"/>
            </a:endParaRPr>
          </a:p>
          <a:p>
            <a:pPr marL="514350" indent="-514350">
              <a:buAutoNum type="arabicPeriod"/>
            </a:pPr>
            <a:r>
              <a:rPr lang="en-US" sz="3200" dirty="0" smtClean="0">
                <a:solidFill>
                  <a:schemeClr val="bg2">
                    <a:lumMod val="25000"/>
                  </a:schemeClr>
                </a:solidFill>
                <a:latin typeface="Gotham Book"/>
                <a:cs typeface="Gotham Book"/>
              </a:rPr>
              <a:t>Designing Your Emai</a:t>
            </a:r>
            <a:r>
              <a:rPr lang="en-US" sz="3200" dirty="0">
                <a:solidFill>
                  <a:schemeClr val="bg2">
                    <a:lumMod val="25000"/>
                  </a:schemeClr>
                </a:solidFill>
                <a:latin typeface="Gotham Book"/>
                <a:cs typeface="Gotham Book"/>
              </a:rPr>
              <a:t>l</a:t>
            </a:r>
            <a:endParaRPr lang="en-US" sz="3200" dirty="0" smtClean="0">
              <a:solidFill>
                <a:schemeClr val="bg2">
                  <a:lumMod val="25000"/>
                </a:schemeClr>
              </a:solidFill>
              <a:latin typeface="Gotham Book"/>
              <a:cs typeface="Gotham Book"/>
            </a:endParaRPr>
          </a:p>
          <a:p>
            <a:pPr marL="514350" indent="-514350">
              <a:buAutoNum type="arabicPeriod"/>
            </a:pPr>
            <a:endParaRPr lang="en-US" sz="3200" dirty="0" smtClean="0">
              <a:solidFill>
                <a:schemeClr val="bg2">
                  <a:lumMod val="25000"/>
                </a:schemeClr>
              </a:solidFill>
              <a:latin typeface="Gotham Book"/>
              <a:cs typeface="Gotham Book"/>
            </a:endParaRPr>
          </a:p>
          <a:p>
            <a:pPr marL="514350" indent="-514350">
              <a:buAutoNum type="arabicPeriod"/>
            </a:pPr>
            <a:r>
              <a:rPr lang="en-US" sz="3200" dirty="0" smtClean="0">
                <a:solidFill>
                  <a:schemeClr val="bg2">
                    <a:lumMod val="25000"/>
                  </a:schemeClr>
                </a:solidFill>
                <a:latin typeface="Gotham Book"/>
                <a:cs typeface="Gotham Book"/>
              </a:rPr>
              <a:t>Drafting Your Email </a:t>
            </a:r>
          </a:p>
          <a:p>
            <a:pPr marL="514350" indent="-514350">
              <a:buAutoNum type="arabicPeriod"/>
            </a:pPr>
            <a:endParaRPr lang="en-US" sz="3200" dirty="0">
              <a:solidFill>
                <a:schemeClr val="bg2">
                  <a:lumMod val="25000"/>
                </a:schemeClr>
              </a:solidFill>
              <a:latin typeface="Gotham Book"/>
              <a:cs typeface="Gotham Book"/>
            </a:endParaRPr>
          </a:p>
          <a:p>
            <a:pPr marL="514350" indent="-514350">
              <a:buAutoNum type="arabicPeriod"/>
            </a:pPr>
            <a:r>
              <a:rPr lang="en-US" sz="3200" dirty="0" smtClean="0">
                <a:solidFill>
                  <a:schemeClr val="bg2">
                    <a:lumMod val="25000"/>
                  </a:schemeClr>
                </a:solidFill>
                <a:latin typeface="Gotham Book"/>
                <a:cs typeface="Gotham Book"/>
              </a:rPr>
              <a:t>Peer Review</a:t>
            </a:r>
          </a:p>
          <a:p>
            <a:pPr marL="514350" indent="-514350">
              <a:buAutoNum type="arabicPeriod"/>
            </a:pPr>
            <a:endParaRPr lang="en-US" sz="3200" dirty="0">
              <a:solidFill>
                <a:schemeClr val="bg2">
                  <a:lumMod val="25000"/>
                </a:schemeClr>
              </a:solidFill>
              <a:latin typeface="Gotham Book"/>
              <a:cs typeface="Gotham Book"/>
            </a:endParaRPr>
          </a:p>
          <a:p>
            <a:pPr marL="514350" indent="-514350">
              <a:buAutoNum type="arabicPeriod"/>
            </a:pPr>
            <a:r>
              <a:rPr lang="en-US" sz="3200" dirty="0" smtClean="0">
                <a:solidFill>
                  <a:schemeClr val="bg2">
                    <a:lumMod val="25000"/>
                  </a:schemeClr>
                </a:solidFill>
                <a:latin typeface="Gotham Bold"/>
                <a:cs typeface="Gotham Bold"/>
              </a:rPr>
              <a:t>Debrief and Close </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3140" y="2939520"/>
            <a:ext cx="3481727" cy="3481727"/>
          </a:xfrm>
          <a:prstGeom prst="rect">
            <a:avLst/>
          </a:prstGeom>
        </p:spPr>
      </p:pic>
      <p:sp>
        <p:nvSpPr>
          <p:cNvPr id="8" name="Rectangle 7"/>
          <p:cNvSpPr>
            <a:spLocks noChangeArrowheads="1"/>
          </p:cNvSpPr>
          <p:nvPr/>
        </p:nvSpPr>
        <p:spPr bwMode="auto">
          <a:xfrm>
            <a:off x="779956" y="1754933"/>
            <a:ext cx="46988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r>
              <a:rPr lang="en-US" altLang="en-US" sz="4800" dirty="0" smtClean="0">
                <a:solidFill>
                  <a:schemeClr val="tx1"/>
                </a:solidFill>
                <a:latin typeface="Tungsten Medium"/>
                <a:cs typeface="Tungsten Medium"/>
              </a:rPr>
              <a:t>AGENDA </a:t>
            </a:r>
            <a:r>
              <a:rPr lang="en-US" altLang="en-US" sz="4800" dirty="0" smtClean="0">
                <a:solidFill>
                  <a:schemeClr val="tx1"/>
                </a:solidFill>
                <a:latin typeface="Tungsten Medium"/>
                <a:ea typeface="Arial Unicode MS" panose="020B0604020202020204" pitchFamily="34" charset="-128"/>
                <a:cs typeface="Tungsten Medium"/>
              </a:rPr>
              <a:t>FOR TODAY</a:t>
            </a:r>
            <a:endParaRPr lang="en-US" altLang="en-US" sz="4800" dirty="0">
              <a:solidFill>
                <a:schemeClr val="tx1"/>
              </a:solidFill>
              <a:latin typeface="Tungsten Medium"/>
              <a:ea typeface="Arial Unicode MS" panose="020B0604020202020204" pitchFamily="34" charset="-128"/>
              <a:cs typeface="Tungsten Medium"/>
            </a:endParaRPr>
          </a:p>
        </p:txBody>
      </p:sp>
    </p:spTree>
    <p:extLst>
      <p:ext uri="{BB962C8B-B14F-4D97-AF65-F5344CB8AC3E}">
        <p14:creationId xmlns:p14="http://schemas.microsoft.com/office/powerpoint/2010/main" val="112373203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p:cNvCxnSpPr/>
          <p:nvPr/>
        </p:nvCxnSpPr>
        <p:spPr>
          <a:xfrm>
            <a:off x="777880" y="881659"/>
            <a:ext cx="11481688"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777880" y="992466"/>
            <a:ext cx="5592588" cy="46777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pc="300" dirty="0" smtClean="0">
                <a:solidFill>
                  <a:schemeClr val="tx1">
                    <a:lumMod val="75000"/>
                  </a:schemeClr>
                </a:solidFill>
                <a:latin typeface="Gotham Bold" pitchFamily="50" charset="0"/>
                <a:cs typeface="Gotham Bold" pitchFamily="50" charset="0"/>
              </a:rPr>
              <a:t>GOALS FOR THIS SESSION</a:t>
            </a:r>
            <a:endParaRPr lang="en-US" sz="2000" spc="300" dirty="0">
              <a:solidFill>
                <a:schemeClr val="tx1">
                  <a:lumMod val="75000"/>
                </a:schemeClr>
              </a:solidFill>
              <a:latin typeface="Gotham Bold" pitchFamily="50" charset="0"/>
              <a:cs typeface="Gotham Bold" pitchFamily="50" charset="0"/>
            </a:endParaRPr>
          </a:p>
        </p:txBody>
      </p:sp>
      <p:sp>
        <p:nvSpPr>
          <p:cNvPr id="18" name="Rectangle 17"/>
          <p:cNvSpPr/>
          <p:nvPr/>
        </p:nvSpPr>
        <p:spPr>
          <a:xfrm>
            <a:off x="798873" y="1748049"/>
            <a:ext cx="5592588" cy="1568751"/>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r>
              <a:rPr lang="en-US" sz="1800" dirty="0">
                <a:solidFill>
                  <a:schemeClr val="bg2">
                    <a:lumMod val="25000"/>
                  </a:schemeClr>
                </a:solidFill>
                <a:latin typeface="Gotham Bold" pitchFamily="50" charset="0"/>
                <a:cs typeface="Gotham Bold" pitchFamily="50" charset="0"/>
              </a:rPr>
              <a:t>Learn</a:t>
            </a:r>
            <a:r>
              <a:rPr lang="en-US" sz="1800" dirty="0">
                <a:solidFill>
                  <a:schemeClr val="bg2">
                    <a:lumMod val="25000"/>
                  </a:schemeClr>
                </a:solidFill>
                <a:latin typeface="Gotham Light" pitchFamily="50" charset="0"/>
                <a:cs typeface="Gotham Light" pitchFamily="50" charset="0"/>
              </a:rPr>
              <a:t> </a:t>
            </a:r>
            <a:r>
              <a:rPr lang="en-US" sz="1800" dirty="0" smtClean="0">
                <a:solidFill>
                  <a:schemeClr val="bg2">
                    <a:lumMod val="25000"/>
                  </a:schemeClr>
                </a:solidFill>
                <a:latin typeface="Gotham Book"/>
                <a:cs typeface="Gotham Book"/>
              </a:rPr>
              <a:t>writing techniques to produce content for an email campaign</a:t>
            </a:r>
            <a:endParaRPr lang="en-US" sz="1800" dirty="0">
              <a:solidFill>
                <a:schemeClr val="bg2">
                  <a:lumMod val="25000"/>
                </a:schemeClr>
              </a:solidFill>
              <a:latin typeface="Gotham Book"/>
              <a:cs typeface="Gotham Book"/>
            </a:endParaRPr>
          </a:p>
        </p:txBody>
      </p:sp>
      <p:sp>
        <p:nvSpPr>
          <p:cNvPr id="10" name="Rectangle 9"/>
          <p:cNvSpPr/>
          <p:nvPr/>
        </p:nvSpPr>
        <p:spPr>
          <a:xfrm>
            <a:off x="6642861" y="992466"/>
            <a:ext cx="5627203" cy="46777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pc="300" dirty="0" smtClean="0">
                <a:solidFill>
                  <a:schemeClr val="tx1">
                    <a:lumMod val="75000"/>
                  </a:schemeClr>
                </a:solidFill>
                <a:latin typeface="Gotham Bold" pitchFamily="50" charset="0"/>
                <a:cs typeface="Gotham Bold" pitchFamily="50" charset="0"/>
              </a:rPr>
              <a:t>KEY TAKEAWAY</a:t>
            </a:r>
            <a:endParaRPr lang="en-US" sz="2000" spc="300" dirty="0">
              <a:solidFill>
                <a:schemeClr val="tx1">
                  <a:lumMod val="75000"/>
                </a:schemeClr>
              </a:solidFill>
              <a:latin typeface="Gotham Bold" pitchFamily="50" charset="0"/>
              <a:cs typeface="Gotham Bold" pitchFamily="50" charset="0"/>
            </a:endParaRPr>
          </a:p>
        </p:txBody>
      </p:sp>
      <p:cxnSp>
        <p:nvCxnSpPr>
          <p:cNvPr id="11" name="Straight Connector 10"/>
          <p:cNvCxnSpPr/>
          <p:nvPr/>
        </p:nvCxnSpPr>
        <p:spPr>
          <a:xfrm flipH="1" flipV="1">
            <a:off x="6517160" y="881658"/>
            <a:ext cx="983" cy="6276754"/>
          </a:xfrm>
          <a:prstGeom prst="line">
            <a:avLst/>
          </a:prstGeom>
          <a:ln w="12700">
            <a:solidFill>
              <a:srgbClr val="76717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777880" y="1542942"/>
            <a:ext cx="11492184" cy="0"/>
          </a:xfrm>
          <a:prstGeom prst="line">
            <a:avLst/>
          </a:prstGeom>
          <a:ln w="12700">
            <a:solidFill>
              <a:srgbClr val="76717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6671706" y="1722013"/>
            <a:ext cx="5592588" cy="1594787"/>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r>
              <a:rPr lang="en-US" sz="1800" dirty="0" smtClean="0">
                <a:solidFill>
                  <a:schemeClr val="bg2">
                    <a:lumMod val="25000"/>
                  </a:schemeClr>
                </a:solidFill>
                <a:latin typeface="Gotham Book"/>
                <a:cs typeface="Gotham Book"/>
              </a:rPr>
              <a:t>Effective email content answers the following questions: What should your reader learn? What should your reader do? Who is your reader? </a:t>
            </a:r>
            <a:endParaRPr lang="en-US" sz="1800" dirty="0">
              <a:solidFill>
                <a:schemeClr val="bg2">
                  <a:lumMod val="25000"/>
                </a:schemeClr>
              </a:solidFill>
              <a:latin typeface="Gotham Book"/>
              <a:cs typeface="Gotham Book"/>
            </a:endParaRPr>
          </a:p>
        </p:txBody>
      </p:sp>
    </p:spTree>
    <p:extLst>
      <p:ext uri="{BB962C8B-B14F-4D97-AF65-F5344CB8AC3E}">
        <p14:creationId xmlns:p14="http://schemas.microsoft.com/office/powerpoint/2010/main" val="365865208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p:cNvCxnSpPr/>
          <p:nvPr/>
        </p:nvCxnSpPr>
        <p:spPr>
          <a:xfrm>
            <a:off x="777880" y="881659"/>
            <a:ext cx="11481688"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777880" y="992466"/>
            <a:ext cx="5592588" cy="46777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pc="300" dirty="0" smtClean="0">
                <a:solidFill>
                  <a:schemeClr val="tx1">
                    <a:lumMod val="75000"/>
                  </a:schemeClr>
                </a:solidFill>
                <a:latin typeface="Gotham Bold" pitchFamily="50" charset="0"/>
                <a:cs typeface="Gotham Bold" pitchFamily="50" charset="0"/>
              </a:rPr>
              <a:t>GOALS FOR THIS SESSION</a:t>
            </a:r>
            <a:endParaRPr lang="en-US" sz="2000" spc="300" dirty="0">
              <a:solidFill>
                <a:schemeClr val="tx1">
                  <a:lumMod val="75000"/>
                </a:schemeClr>
              </a:solidFill>
              <a:latin typeface="Gotham Bold" pitchFamily="50" charset="0"/>
              <a:cs typeface="Gotham Bold" pitchFamily="50" charset="0"/>
            </a:endParaRPr>
          </a:p>
        </p:txBody>
      </p:sp>
      <p:sp>
        <p:nvSpPr>
          <p:cNvPr id="18" name="Rectangle 17"/>
          <p:cNvSpPr/>
          <p:nvPr/>
        </p:nvSpPr>
        <p:spPr>
          <a:xfrm>
            <a:off x="798873" y="1748049"/>
            <a:ext cx="5592588" cy="1568751"/>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r>
              <a:rPr lang="en-US" sz="1800" dirty="0">
                <a:solidFill>
                  <a:schemeClr val="bg2">
                    <a:lumMod val="25000"/>
                  </a:schemeClr>
                </a:solidFill>
                <a:latin typeface="Gotham Bold" pitchFamily="50" charset="0"/>
                <a:cs typeface="Gotham Bold" pitchFamily="50" charset="0"/>
              </a:rPr>
              <a:t>Learn</a:t>
            </a:r>
            <a:r>
              <a:rPr lang="en-US" sz="1800" dirty="0">
                <a:solidFill>
                  <a:schemeClr val="bg2">
                    <a:lumMod val="25000"/>
                  </a:schemeClr>
                </a:solidFill>
                <a:latin typeface="Gotham Light" pitchFamily="50" charset="0"/>
                <a:cs typeface="Gotham Light" pitchFamily="50" charset="0"/>
              </a:rPr>
              <a:t> </a:t>
            </a:r>
            <a:r>
              <a:rPr lang="en-US" sz="1800" dirty="0" smtClean="0">
                <a:solidFill>
                  <a:schemeClr val="bg2">
                    <a:lumMod val="25000"/>
                  </a:schemeClr>
                </a:solidFill>
                <a:latin typeface="Gotham Book"/>
                <a:cs typeface="Gotham Book"/>
              </a:rPr>
              <a:t>writing techniques to produce content for an email campaign</a:t>
            </a:r>
            <a:endParaRPr lang="en-US" sz="1800" dirty="0">
              <a:solidFill>
                <a:schemeClr val="bg2">
                  <a:lumMod val="25000"/>
                </a:schemeClr>
              </a:solidFill>
              <a:latin typeface="Gotham Book"/>
              <a:cs typeface="Gotham Book"/>
            </a:endParaRPr>
          </a:p>
        </p:txBody>
      </p:sp>
      <p:sp>
        <p:nvSpPr>
          <p:cNvPr id="10" name="Rectangle 9"/>
          <p:cNvSpPr/>
          <p:nvPr/>
        </p:nvSpPr>
        <p:spPr>
          <a:xfrm>
            <a:off x="6642861" y="992466"/>
            <a:ext cx="5627203" cy="46777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pc="300" dirty="0" smtClean="0">
                <a:solidFill>
                  <a:schemeClr val="tx1">
                    <a:lumMod val="75000"/>
                  </a:schemeClr>
                </a:solidFill>
                <a:latin typeface="Gotham Bold" pitchFamily="50" charset="0"/>
                <a:cs typeface="Gotham Bold" pitchFamily="50" charset="0"/>
              </a:rPr>
              <a:t>KEY TAKEAWAY</a:t>
            </a:r>
            <a:endParaRPr lang="en-US" sz="2000" spc="300" dirty="0">
              <a:solidFill>
                <a:schemeClr val="tx1">
                  <a:lumMod val="75000"/>
                </a:schemeClr>
              </a:solidFill>
              <a:latin typeface="Gotham Bold" pitchFamily="50" charset="0"/>
              <a:cs typeface="Gotham Bold" pitchFamily="50" charset="0"/>
            </a:endParaRPr>
          </a:p>
        </p:txBody>
      </p:sp>
      <p:cxnSp>
        <p:nvCxnSpPr>
          <p:cNvPr id="11" name="Straight Connector 10"/>
          <p:cNvCxnSpPr/>
          <p:nvPr/>
        </p:nvCxnSpPr>
        <p:spPr>
          <a:xfrm flipH="1" flipV="1">
            <a:off x="6517160" y="881658"/>
            <a:ext cx="983" cy="6276754"/>
          </a:xfrm>
          <a:prstGeom prst="line">
            <a:avLst/>
          </a:prstGeom>
          <a:ln w="12700">
            <a:solidFill>
              <a:srgbClr val="76717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797710" y="3467577"/>
            <a:ext cx="5592588" cy="1581098"/>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r>
              <a:rPr lang="en-US" sz="1800" dirty="0">
                <a:solidFill>
                  <a:schemeClr val="bg2">
                    <a:lumMod val="25000"/>
                  </a:schemeClr>
                </a:solidFill>
                <a:latin typeface="Gotham Bold" pitchFamily="50" charset="0"/>
                <a:cs typeface="Gotham Bold" pitchFamily="50" charset="0"/>
              </a:rPr>
              <a:t>Be able to</a:t>
            </a:r>
            <a:r>
              <a:rPr lang="en-US" sz="1800" dirty="0">
                <a:solidFill>
                  <a:schemeClr val="bg2">
                    <a:lumMod val="25000"/>
                  </a:schemeClr>
                </a:solidFill>
                <a:latin typeface="Gotham Book"/>
                <a:cs typeface="Gotham Book"/>
              </a:rPr>
              <a:t> </a:t>
            </a:r>
            <a:r>
              <a:rPr lang="en-US" sz="1800" dirty="0" smtClean="0">
                <a:solidFill>
                  <a:schemeClr val="bg2">
                    <a:lumMod val="25000"/>
                  </a:schemeClr>
                </a:solidFill>
                <a:latin typeface="Gotham Book"/>
                <a:cs typeface="Gotham Book"/>
              </a:rPr>
              <a:t>follow the structure of an email to produce strategic content for one email</a:t>
            </a:r>
            <a:endParaRPr lang="en-US" sz="1800" dirty="0">
              <a:solidFill>
                <a:schemeClr val="bg2">
                  <a:lumMod val="25000"/>
                </a:schemeClr>
              </a:solidFill>
              <a:latin typeface="Gotham Book"/>
              <a:cs typeface="Gotham Book"/>
            </a:endParaRPr>
          </a:p>
        </p:txBody>
      </p:sp>
      <p:cxnSp>
        <p:nvCxnSpPr>
          <p:cNvPr id="17" name="Straight Connector 16"/>
          <p:cNvCxnSpPr/>
          <p:nvPr/>
        </p:nvCxnSpPr>
        <p:spPr>
          <a:xfrm flipV="1">
            <a:off x="777880" y="1542942"/>
            <a:ext cx="11492184" cy="0"/>
          </a:xfrm>
          <a:prstGeom prst="line">
            <a:avLst/>
          </a:prstGeom>
          <a:ln w="12700">
            <a:solidFill>
              <a:srgbClr val="76717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6671706" y="1722013"/>
            <a:ext cx="5592588" cy="1594787"/>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r>
              <a:rPr lang="en-US" sz="1800" dirty="0" smtClean="0">
                <a:solidFill>
                  <a:schemeClr val="bg2">
                    <a:lumMod val="25000"/>
                  </a:schemeClr>
                </a:solidFill>
                <a:latin typeface="Gotham Book"/>
                <a:cs typeface="Gotham Book"/>
              </a:rPr>
              <a:t>Effective email content answers the following questions: What should your reader learn? What should your reader do? Who is your reader? </a:t>
            </a:r>
            <a:endParaRPr lang="en-US" sz="1800" dirty="0">
              <a:solidFill>
                <a:schemeClr val="bg2">
                  <a:lumMod val="25000"/>
                </a:schemeClr>
              </a:solidFill>
              <a:latin typeface="Gotham Book"/>
              <a:cs typeface="Gotham Book"/>
            </a:endParaRPr>
          </a:p>
        </p:txBody>
      </p:sp>
      <p:sp>
        <p:nvSpPr>
          <p:cNvPr id="20" name="Rectangle 19"/>
          <p:cNvSpPr/>
          <p:nvPr/>
        </p:nvSpPr>
        <p:spPr>
          <a:xfrm>
            <a:off x="6677159" y="3448844"/>
            <a:ext cx="5592588" cy="1594787"/>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r>
              <a:rPr lang="en-US" sz="1800" dirty="0" smtClean="0">
                <a:solidFill>
                  <a:schemeClr val="bg2">
                    <a:lumMod val="25000"/>
                  </a:schemeClr>
                </a:solidFill>
                <a:latin typeface="Gotham Book"/>
                <a:cs typeface="Gotham Book"/>
              </a:rPr>
              <a:t>An email follows a clear structure with 7 to 8 steps – from greeting to closing.  </a:t>
            </a:r>
            <a:endParaRPr lang="en-US" sz="1800" dirty="0">
              <a:solidFill>
                <a:schemeClr val="bg2">
                  <a:lumMod val="25000"/>
                </a:schemeClr>
              </a:solidFill>
              <a:latin typeface="Gotham Book"/>
              <a:cs typeface="Gotham Book"/>
            </a:endParaRPr>
          </a:p>
        </p:txBody>
      </p:sp>
    </p:spTree>
    <p:extLst>
      <p:ext uri="{BB962C8B-B14F-4D97-AF65-F5344CB8AC3E}">
        <p14:creationId xmlns:p14="http://schemas.microsoft.com/office/powerpoint/2010/main" val="419908509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p:cNvCxnSpPr/>
          <p:nvPr/>
        </p:nvCxnSpPr>
        <p:spPr>
          <a:xfrm>
            <a:off x="777880" y="881659"/>
            <a:ext cx="11481688"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777880" y="992466"/>
            <a:ext cx="5592588" cy="46777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pc="300" dirty="0" smtClean="0">
                <a:solidFill>
                  <a:schemeClr val="tx1">
                    <a:lumMod val="75000"/>
                  </a:schemeClr>
                </a:solidFill>
                <a:latin typeface="Gotham Bold" pitchFamily="50" charset="0"/>
                <a:cs typeface="Gotham Bold" pitchFamily="50" charset="0"/>
              </a:rPr>
              <a:t>GOALS FOR THIS SESSION</a:t>
            </a:r>
            <a:endParaRPr lang="en-US" sz="2000" spc="300" dirty="0">
              <a:solidFill>
                <a:schemeClr val="tx1">
                  <a:lumMod val="75000"/>
                </a:schemeClr>
              </a:solidFill>
              <a:latin typeface="Gotham Bold" pitchFamily="50" charset="0"/>
              <a:cs typeface="Gotham Bold" pitchFamily="50" charset="0"/>
            </a:endParaRPr>
          </a:p>
        </p:txBody>
      </p:sp>
      <p:sp>
        <p:nvSpPr>
          <p:cNvPr id="18" name="Rectangle 17"/>
          <p:cNvSpPr/>
          <p:nvPr/>
        </p:nvSpPr>
        <p:spPr>
          <a:xfrm>
            <a:off x="798873" y="1748049"/>
            <a:ext cx="5592588" cy="1568751"/>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r>
              <a:rPr lang="en-US" sz="1800" dirty="0">
                <a:solidFill>
                  <a:schemeClr val="bg2">
                    <a:lumMod val="25000"/>
                  </a:schemeClr>
                </a:solidFill>
                <a:latin typeface="Gotham Bold" pitchFamily="50" charset="0"/>
                <a:cs typeface="Gotham Bold" pitchFamily="50" charset="0"/>
              </a:rPr>
              <a:t>Learn</a:t>
            </a:r>
            <a:r>
              <a:rPr lang="en-US" sz="1800" dirty="0">
                <a:solidFill>
                  <a:schemeClr val="bg2">
                    <a:lumMod val="25000"/>
                  </a:schemeClr>
                </a:solidFill>
                <a:latin typeface="Gotham Light" pitchFamily="50" charset="0"/>
                <a:cs typeface="Gotham Light" pitchFamily="50" charset="0"/>
              </a:rPr>
              <a:t> </a:t>
            </a:r>
            <a:r>
              <a:rPr lang="en-US" sz="1800" dirty="0" smtClean="0">
                <a:solidFill>
                  <a:schemeClr val="bg2">
                    <a:lumMod val="25000"/>
                  </a:schemeClr>
                </a:solidFill>
                <a:latin typeface="Gotham Book"/>
                <a:cs typeface="Gotham Book"/>
              </a:rPr>
              <a:t>writing techniques to produce content for an email campaign</a:t>
            </a:r>
            <a:endParaRPr lang="en-US" sz="1800" dirty="0">
              <a:solidFill>
                <a:schemeClr val="bg2">
                  <a:lumMod val="25000"/>
                </a:schemeClr>
              </a:solidFill>
              <a:latin typeface="Gotham Book"/>
              <a:cs typeface="Gotham Book"/>
            </a:endParaRPr>
          </a:p>
        </p:txBody>
      </p:sp>
      <p:sp>
        <p:nvSpPr>
          <p:cNvPr id="10" name="Rectangle 9"/>
          <p:cNvSpPr/>
          <p:nvPr/>
        </p:nvSpPr>
        <p:spPr>
          <a:xfrm>
            <a:off x="6642861" y="992466"/>
            <a:ext cx="5627203" cy="46777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pc="300" dirty="0" smtClean="0">
                <a:solidFill>
                  <a:schemeClr val="tx1">
                    <a:lumMod val="75000"/>
                  </a:schemeClr>
                </a:solidFill>
                <a:latin typeface="Gotham Bold" pitchFamily="50" charset="0"/>
                <a:cs typeface="Gotham Bold" pitchFamily="50" charset="0"/>
              </a:rPr>
              <a:t>KEY TAKEAWAY</a:t>
            </a:r>
            <a:endParaRPr lang="en-US" sz="2000" spc="300" dirty="0">
              <a:solidFill>
                <a:schemeClr val="tx1">
                  <a:lumMod val="75000"/>
                </a:schemeClr>
              </a:solidFill>
              <a:latin typeface="Gotham Bold" pitchFamily="50" charset="0"/>
              <a:cs typeface="Gotham Bold" pitchFamily="50" charset="0"/>
            </a:endParaRPr>
          </a:p>
        </p:txBody>
      </p:sp>
      <p:cxnSp>
        <p:nvCxnSpPr>
          <p:cNvPr id="11" name="Straight Connector 10"/>
          <p:cNvCxnSpPr/>
          <p:nvPr/>
        </p:nvCxnSpPr>
        <p:spPr>
          <a:xfrm flipH="1" flipV="1">
            <a:off x="6517160" y="881658"/>
            <a:ext cx="983" cy="6276754"/>
          </a:xfrm>
          <a:prstGeom prst="line">
            <a:avLst/>
          </a:prstGeom>
          <a:ln w="12700">
            <a:solidFill>
              <a:srgbClr val="76717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797710" y="3467577"/>
            <a:ext cx="5592588" cy="1581098"/>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r>
              <a:rPr lang="en-US" sz="1800" dirty="0">
                <a:solidFill>
                  <a:schemeClr val="bg2">
                    <a:lumMod val="25000"/>
                  </a:schemeClr>
                </a:solidFill>
                <a:latin typeface="Gotham Bold" pitchFamily="50" charset="0"/>
                <a:cs typeface="Gotham Bold" pitchFamily="50" charset="0"/>
              </a:rPr>
              <a:t>Be able to</a:t>
            </a:r>
            <a:r>
              <a:rPr lang="en-US" sz="1800" dirty="0">
                <a:solidFill>
                  <a:schemeClr val="bg2">
                    <a:lumMod val="25000"/>
                  </a:schemeClr>
                </a:solidFill>
                <a:latin typeface="Gotham Book"/>
                <a:cs typeface="Gotham Book"/>
              </a:rPr>
              <a:t> </a:t>
            </a:r>
            <a:r>
              <a:rPr lang="en-US" sz="1800" dirty="0" smtClean="0">
                <a:solidFill>
                  <a:schemeClr val="bg2">
                    <a:lumMod val="25000"/>
                  </a:schemeClr>
                </a:solidFill>
                <a:latin typeface="Gotham Book"/>
                <a:cs typeface="Gotham Book"/>
              </a:rPr>
              <a:t>follow the structure of an email to produce strategic content for one email</a:t>
            </a:r>
            <a:endParaRPr lang="en-US" sz="1800" dirty="0">
              <a:solidFill>
                <a:schemeClr val="bg2">
                  <a:lumMod val="25000"/>
                </a:schemeClr>
              </a:solidFill>
              <a:latin typeface="Gotham Book"/>
              <a:cs typeface="Gotham Book"/>
            </a:endParaRPr>
          </a:p>
        </p:txBody>
      </p:sp>
      <p:sp>
        <p:nvSpPr>
          <p:cNvPr id="14" name="Rectangle 13"/>
          <p:cNvSpPr/>
          <p:nvPr/>
        </p:nvSpPr>
        <p:spPr>
          <a:xfrm>
            <a:off x="798873" y="5176613"/>
            <a:ext cx="5592588" cy="1887333"/>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r>
              <a:rPr lang="en-US" sz="1800" dirty="0">
                <a:solidFill>
                  <a:schemeClr val="bg2">
                    <a:lumMod val="25000"/>
                  </a:schemeClr>
                </a:solidFill>
                <a:latin typeface="Gotham Bold" pitchFamily="50" charset="0"/>
                <a:cs typeface="Gotham Bold" pitchFamily="50" charset="0"/>
              </a:rPr>
              <a:t>Feel </a:t>
            </a:r>
            <a:r>
              <a:rPr lang="en-US" sz="1800" dirty="0" smtClean="0">
                <a:solidFill>
                  <a:schemeClr val="bg2">
                    <a:lumMod val="25000"/>
                  </a:schemeClr>
                </a:solidFill>
                <a:latin typeface="Gotham Bold" pitchFamily="50" charset="0"/>
                <a:cs typeface="Gotham Bold" pitchFamily="50" charset="0"/>
              </a:rPr>
              <a:t>confident </a:t>
            </a:r>
            <a:r>
              <a:rPr lang="en-US" sz="1800" dirty="0" smtClean="0">
                <a:solidFill>
                  <a:schemeClr val="bg2">
                    <a:lumMod val="25000"/>
                  </a:schemeClr>
                </a:solidFill>
                <a:latin typeface="Gotham Book"/>
                <a:cs typeface="Gotham Book"/>
              </a:rPr>
              <a:t>developing an authentic, relevant, and effective message for email </a:t>
            </a:r>
            <a:endParaRPr lang="en-US" sz="1800" dirty="0">
              <a:solidFill>
                <a:schemeClr val="bg2">
                  <a:lumMod val="25000"/>
                </a:schemeClr>
              </a:solidFill>
              <a:latin typeface="Gotham Book"/>
              <a:cs typeface="Gotham Book"/>
            </a:endParaRPr>
          </a:p>
        </p:txBody>
      </p:sp>
      <p:cxnSp>
        <p:nvCxnSpPr>
          <p:cNvPr id="17" name="Straight Connector 16"/>
          <p:cNvCxnSpPr/>
          <p:nvPr/>
        </p:nvCxnSpPr>
        <p:spPr>
          <a:xfrm flipV="1">
            <a:off x="777880" y="1542942"/>
            <a:ext cx="11492184" cy="0"/>
          </a:xfrm>
          <a:prstGeom prst="line">
            <a:avLst/>
          </a:prstGeom>
          <a:ln w="12700">
            <a:solidFill>
              <a:srgbClr val="76717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6671706" y="1722013"/>
            <a:ext cx="5592588" cy="1594787"/>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r>
              <a:rPr lang="en-US" sz="1800" dirty="0" smtClean="0">
                <a:solidFill>
                  <a:schemeClr val="bg2">
                    <a:lumMod val="25000"/>
                  </a:schemeClr>
                </a:solidFill>
                <a:latin typeface="Gotham Book"/>
                <a:cs typeface="Gotham Book"/>
              </a:rPr>
              <a:t>Effective email content answers the following questions: What should your reader learn? What should your reader do? Who is your reader? </a:t>
            </a:r>
            <a:endParaRPr lang="en-US" sz="1800" dirty="0">
              <a:solidFill>
                <a:schemeClr val="bg2">
                  <a:lumMod val="25000"/>
                </a:schemeClr>
              </a:solidFill>
              <a:latin typeface="Gotham Book"/>
              <a:cs typeface="Gotham Book"/>
            </a:endParaRPr>
          </a:p>
        </p:txBody>
      </p:sp>
      <p:sp>
        <p:nvSpPr>
          <p:cNvPr id="20" name="Rectangle 19"/>
          <p:cNvSpPr/>
          <p:nvPr/>
        </p:nvSpPr>
        <p:spPr>
          <a:xfrm>
            <a:off x="6677159" y="3448844"/>
            <a:ext cx="5592588" cy="1594787"/>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r>
              <a:rPr lang="en-US" sz="1800" dirty="0" smtClean="0">
                <a:solidFill>
                  <a:schemeClr val="bg2">
                    <a:lumMod val="25000"/>
                  </a:schemeClr>
                </a:solidFill>
                <a:latin typeface="Gotham Book"/>
                <a:cs typeface="Gotham Book"/>
              </a:rPr>
              <a:t>An email follows a clear structure with 7 to 8 steps – from greeting to closing.  </a:t>
            </a:r>
            <a:endParaRPr lang="en-US" sz="1800" dirty="0">
              <a:solidFill>
                <a:schemeClr val="bg2">
                  <a:lumMod val="25000"/>
                </a:schemeClr>
              </a:solidFill>
              <a:latin typeface="Gotham Book"/>
              <a:cs typeface="Gotham Book"/>
            </a:endParaRPr>
          </a:p>
        </p:txBody>
      </p:sp>
      <p:sp>
        <p:nvSpPr>
          <p:cNvPr id="21" name="Rectangle 20"/>
          <p:cNvSpPr/>
          <p:nvPr/>
        </p:nvSpPr>
        <p:spPr>
          <a:xfrm>
            <a:off x="6682608" y="5165178"/>
            <a:ext cx="5592588" cy="1898768"/>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r>
              <a:rPr lang="en-US" sz="1800" dirty="0" smtClean="0">
                <a:solidFill>
                  <a:schemeClr val="bg2">
                    <a:lumMod val="25000"/>
                  </a:schemeClr>
                </a:solidFill>
                <a:latin typeface="Gotham Book"/>
                <a:cs typeface="Gotham Book"/>
              </a:rPr>
              <a:t>Your reader will only respond to your call to action if your message is authentic, relevant, and shows the effectiveness of your ask. </a:t>
            </a:r>
            <a:endParaRPr lang="en-US" sz="1800" dirty="0">
              <a:solidFill>
                <a:schemeClr val="bg2">
                  <a:lumMod val="25000"/>
                </a:schemeClr>
              </a:solidFill>
              <a:latin typeface="Gotham Book"/>
              <a:cs typeface="Gotham Book"/>
            </a:endParaRPr>
          </a:p>
        </p:txBody>
      </p:sp>
    </p:spTree>
    <p:extLst>
      <p:ext uri="{BB962C8B-B14F-4D97-AF65-F5344CB8AC3E}">
        <p14:creationId xmlns:p14="http://schemas.microsoft.com/office/powerpoint/2010/main" val="419908509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635071" y="623474"/>
            <a:ext cx="11685857"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dirty="0" smtClean="0">
                <a:solidFill>
                  <a:schemeClr val="tx1">
                    <a:lumMod val="75000"/>
                  </a:schemeClr>
                </a:solidFill>
                <a:latin typeface="Tungsten Medium"/>
                <a:cs typeface="Tungsten Medium"/>
              </a:rPr>
              <a:t>Debrief</a:t>
            </a:r>
            <a:endParaRPr lang="en-US" sz="4400" dirty="0">
              <a:solidFill>
                <a:schemeClr val="tx1">
                  <a:lumMod val="75000"/>
                </a:schemeClr>
              </a:solidFill>
              <a:latin typeface="Tungsten Medium"/>
              <a:cs typeface="Tungsten Medium"/>
            </a:endParaRPr>
          </a:p>
        </p:txBody>
      </p:sp>
      <p:cxnSp>
        <p:nvCxnSpPr>
          <p:cNvPr id="21" name="Straight Connector 20"/>
          <p:cNvCxnSpPr/>
          <p:nvPr/>
        </p:nvCxnSpPr>
        <p:spPr>
          <a:xfrm>
            <a:off x="733042" y="1326715"/>
            <a:ext cx="11167850" cy="0"/>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3930288" y="2744037"/>
            <a:ext cx="5693809" cy="3766455"/>
            <a:chOff x="5266233" y="2408998"/>
            <a:chExt cx="5693809" cy="3766455"/>
          </a:xfrm>
        </p:grpSpPr>
        <p:pic>
          <p:nvPicPr>
            <p:cNvPr id="9" name="Picture 8"/>
            <p:cNvPicPr>
              <a:picLocks noChangeAspect="1"/>
            </p:cNvPicPr>
            <p:nvPr/>
          </p:nvPicPr>
          <p:blipFill>
            <a:blip r:embed="rId3" cstate="print">
              <a:duotone>
                <a:prstClr val="black"/>
                <a:schemeClr val="tx2">
                  <a:tint val="45000"/>
                  <a:satMod val="400000"/>
                </a:schemeClr>
              </a:duotone>
              <a:extLst>
                <a:ext uri="{BEBA8EAE-BF5A-486C-A8C5-ECC9F3942E4B}">
                  <a14:imgProps xmlns:a14="http://schemas.microsoft.com/office/drawing/2010/main">
                    <a14:imgLayer r:embed="rId4">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7388900" y="2408998"/>
              <a:ext cx="1481108" cy="1533531"/>
            </a:xfrm>
            <a:prstGeom prst="rect">
              <a:avLst/>
            </a:prstGeom>
            <a:noFill/>
          </p:spPr>
        </p:pic>
        <p:sp>
          <p:nvSpPr>
            <p:cNvPr id="10" name="TextBox 9"/>
            <p:cNvSpPr txBox="1"/>
            <p:nvPr/>
          </p:nvSpPr>
          <p:spPr>
            <a:xfrm>
              <a:off x="5266233" y="5806121"/>
              <a:ext cx="2813090" cy="369332"/>
            </a:xfrm>
            <a:prstGeom prst="rect">
              <a:avLst/>
            </a:prstGeom>
            <a:noFill/>
          </p:spPr>
          <p:txBody>
            <a:bodyPr wrap="square" rtlCol="0">
              <a:spAutoFit/>
            </a:bodyPr>
            <a:lstStyle/>
            <a:p>
              <a:pPr algn="ctr"/>
              <a:r>
                <a:rPr lang="en-US" sz="1800" dirty="0" smtClean="0">
                  <a:solidFill>
                    <a:schemeClr val="tx1">
                      <a:lumMod val="75000"/>
                    </a:schemeClr>
                  </a:solidFill>
                  <a:latin typeface="Gotham Medium"/>
                  <a:cs typeface="Gotham Medium"/>
                </a:rPr>
                <a:t>Press 1 on the phone</a:t>
              </a:r>
            </a:p>
          </p:txBody>
        </p:sp>
        <p:grpSp>
          <p:nvGrpSpPr>
            <p:cNvPr id="11" name="Group 10"/>
            <p:cNvGrpSpPr/>
            <p:nvPr/>
          </p:nvGrpSpPr>
          <p:grpSpPr>
            <a:xfrm>
              <a:off x="8478528" y="4521281"/>
              <a:ext cx="2481514" cy="1602933"/>
              <a:chOff x="7956165" y="3607332"/>
              <a:chExt cx="2481514" cy="1602933"/>
            </a:xfrm>
          </p:grpSpPr>
          <p:pic>
            <p:nvPicPr>
              <p:cNvPr id="15" name="Picture 14"/>
              <p:cNvPicPr>
                <a:picLocks noChangeAspect="1"/>
              </p:cNvPicPr>
              <p:nvPr/>
            </p:nvPicPr>
            <p:blipFill rotWithShape="1">
              <a:blip r:embed="rId5" cstate="print">
                <a:duotone>
                  <a:prstClr val="black"/>
                  <a:schemeClr val="tx2">
                    <a:tint val="45000"/>
                    <a:satMod val="400000"/>
                  </a:schemeClr>
                </a:duotone>
                <a:extLst>
                  <a:ext uri="{28A0092B-C50C-407E-A947-70E740481C1C}">
                    <a14:useLocalDpi xmlns:a14="http://schemas.microsoft.com/office/drawing/2010/main" val="0"/>
                  </a:ext>
                </a:extLst>
              </a:blip>
              <a:srcRect b="29549"/>
              <a:stretch/>
            </p:blipFill>
            <p:spPr>
              <a:xfrm>
                <a:off x="8351850" y="3607332"/>
                <a:ext cx="1374183" cy="1129482"/>
              </a:xfrm>
              <a:prstGeom prst="rect">
                <a:avLst/>
              </a:prstGeom>
            </p:spPr>
          </p:pic>
          <p:sp>
            <p:nvSpPr>
              <p:cNvPr id="16" name="TextBox 15"/>
              <p:cNvSpPr txBox="1"/>
              <p:nvPr/>
            </p:nvSpPr>
            <p:spPr>
              <a:xfrm>
                <a:off x="7956165" y="4840933"/>
                <a:ext cx="2481514" cy="369332"/>
              </a:xfrm>
              <a:prstGeom prst="rect">
                <a:avLst/>
              </a:prstGeom>
              <a:noFill/>
            </p:spPr>
            <p:txBody>
              <a:bodyPr wrap="square" rtlCol="0">
                <a:spAutoFit/>
              </a:bodyPr>
              <a:lstStyle/>
              <a:p>
                <a:r>
                  <a:rPr lang="en-US" sz="1800" dirty="0" smtClean="0">
                    <a:solidFill>
                      <a:schemeClr val="tx1">
                        <a:lumMod val="75000"/>
                      </a:schemeClr>
                    </a:solidFill>
                    <a:latin typeface="Gotham Medium"/>
                    <a:cs typeface="Gotham Medium"/>
                  </a:rPr>
                  <a:t>Type in chat box</a:t>
                </a:r>
              </a:p>
            </p:txBody>
          </p:sp>
        </p:grpSp>
        <p:sp>
          <p:nvSpPr>
            <p:cNvPr id="12" name="TextBox 11"/>
            <p:cNvSpPr txBox="1"/>
            <p:nvPr/>
          </p:nvSpPr>
          <p:spPr>
            <a:xfrm>
              <a:off x="7954548" y="5320875"/>
              <a:ext cx="755290" cy="338554"/>
            </a:xfrm>
            <a:prstGeom prst="rect">
              <a:avLst/>
            </a:prstGeom>
            <a:noFill/>
          </p:spPr>
          <p:txBody>
            <a:bodyPr wrap="square" rtlCol="0">
              <a:spAutoFit/>
            </a:bodyPr>
            <a:lstStyle/>
            <a:p>
              <a:r>
                <a:rPr lang="en-US" sz="1600" dirty="0" smtClean="0">
                  <a:solidFill>
                    <a:schemeClr val="tx1">
                      <a:lumMod val="75000"/>
                    </a:schemeClr>
                  </a:solidFill>
                  <a:latin typeface="Gotham Medium"/>
                  <a:cs typeface="Gotham Medium"/>
                </a:rPr>
                <a:t>OR</a:t>
              </a:r>
            </a:p>
          </p:txBody>
        </p:sp>
        <p:pic>
          <p:nvPicPr>
            <p:cNvPr id="13" name="Picture 12"/>
            <p:cNvPicPr>
              <a:picLocks noChangeAspect="1"/>
            </p:cNvPicPr>
            <p:nvPr/>
          </p:nvPicPr>
          <p:blipFill rotWithShape="1">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b="18000"/>
            <a:stretch/>
          </p:blipFill>
          <p:spPr>
            <a:xfrm>
              <a:off x="6141365" y="4815035"/>
              <a:ext cx="1031349" cy="986657"/>
            </a:xfrm>
            <a:prstGeom prst="rect">
              <a:avLst/>
            </a:prstGeom>
          </p:spPr>
        </p:pic>
        <p:cxnSp>
          <p:nvCxnSpPr>
            <p:cNvPr id="14" name="Straight Connector 13"/>
            <p:cNvCxnSpPr/>
            <p:nvPr/>
          </p:nvCxnSpPr>
          <p:spPr>
            <a:xfrm>
              <a:off x="5957219" y="4372758"/>
              <a:ext cx="4291177" cy="0"/>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7794633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5071" y="623474"/>
            <a:ext cx="11685857"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dirty="0" smtClean="0">
                <a:solidFill>
                  <a:schemeClr val="tx1">
                    <a:lumMod val="75000"/>
                  </a:schemeClr>
                </a:solidFill>
                <a:latin typeface="Tungsten Medium"/>
                <a:cs typeface="Tungsten Medium"/>
              </a:rPr>
              <a:t>TIPS FOR WRITING BETTER </a:t>
            </a:r>
            <a:endParaRPr lang="en-US" sz="4400" dirty="0">
              <a:solidFill>
                <a:schemeClr val="tx1">
                  <a:lumMod val="75000"/>
                </a:schemeClr>
              </a:solidFill>
              <a:latin typeface="Tungsten Medium"/>
              <a:cs typeface="Tungsten Medium"/>
            </a:endParaRPr>
          </a:p>
        </p:txBody>
      </p:sp>
      <p:cxnSp>
        <p:nvCxnSpPr>
          <p:cNvPr id="4" name="Straight Connector 3"/>
          <p:cNvCxnSpPr/>
          <p:nvPr/>
        </p:nvCxnSpPr>
        <p:spPr>
          <a:xfrm>
            <a:off x="733042" y="1326715"/>
            <a:ext cx="11167850" cy="0"/>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1235467" y="2626301"/>
            <a:ext cx="2807879" cy="2695415"/>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atin typeface="Tungsten Medium"/>
                <a:cs typeface="Tungsten Medium"/>
              </a:rPr>
              <a:t>Read often</a:t>
            </a:r>
            <a:endParaRPr lang="en-US" sz="4800" dirty="0">
              <a:latin typeface="Tungsten Medium"/>
              <a:cs typeface="Tungsten Medium"/>
            </a:endParaRPr>
          </a:p>
        </p:txBody>
      </p:sp>
    </p:spTree>
    <p:extLst>
      <p:ext uri="{BB962C8B-B14F-4D97-AF65-F5344CB8AC3E}">
        <p14:creationId xmlns:p14="http://schemas.microsoft.com/office/powerpoint/2010/main" val="400714237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5071" y="623474"/>
            <a:ext cx="11685857"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dirty="0" smtClean="0">
                <a:solidFill>
                  <a:schemeClr val="tx1">
                    <a:lumMod val="75000"/>
                  </a:schemeClr>
                </a:solidFill>
                <a:latin typeface="Tungsten Medium"/>
                <a:cs typeface="Tungsten Medium"/>
              </a:rPr>
              <a:t>TIPS FOR WRITING BETTER </a:t>
            </a:r>
            <a:endParaRPr lang="en-US" sz="4400" dirty="0">
              <a:solidFill>
                <a:schemeClr val="tx1">
                  <a:lumMod val="75000"/>
                </a:schemeClr>
              </a:solidFill>
              <a:latin typeface="Tungsten Medium"/>
              <a:cs typeface="Tungsten Medium"/>
            </a:endParaRPr>
          </a:p>
        </p:txBody>
      </p:sp>
      <p:cxnSp>
        <p:nvCxnSpPr>
          <p:cNvPr id="4" name="Straight Connector 3"/>
          <p:cNvCxnSpPr/>
          <p:nvPr/>
        </p:nvCxnSpPr>
        <p:spPr>
          <a:xfrm>
            <a:off x="733042" y="1326715"/>
            <a:ext cx="11167850" cy="0"/>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1235467" y="2626301"/>
            <a:ext cx="2807879" cy="2695415"/>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atin typeface="Tungsten Medium"/>
                <a:cs typeface="Tungsten Medium"/>
              </a:rPr>
              <a:t>Read often</a:t>
            </a:r>
            <a:endParaRPr lang="en-US" sz="4800" dirty="0">
              <a:latin typeface="Tungsten Medium"/>
              <a:cs typeface="Tungsten Medium"/>
            </a:endParaRPr>
          </a:p>
        </p:txBody>
      </p:sp>
      <p:sp>
        <p:nvSpPr>
          <p:cNvPr id="7" name="Oval 6"/>
          <p:cNvSpPr/>
          <p:nvPr/>
        </p:nvSpPr>
        <p:spPr>
          <a:xfrm>
            <a:off x="4757322" y="2605918"/>
            <a:ext cx="2807879" cy="2695415"/>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atin typeface="Tungsten Medium"/>
                <a:cs typeface="Tungsten Medium"/>
              </a:rPr>
              <a:t>Write often</a:t>
            </a:r>
            <a:endParaRPr lang="en-US" sz="4800" dirty="0">
              <a:latin typeface="Tungsten Medium"/>
              <a:cs typeface="Tungsten Medium"/>
            </a:endParaRPr>
          </a:p>
        </p:txBody>
      </p:sp>
    </p:spTree>
    <p:extLst>
      <p:ext uri="{BB962C8B-B14F-4D97-AF65-F5344CB8AC3E}">
        <p14:creationId xmlns:p14="http://schemas.microsoft.com/office/powerpoint/2010/main" val="243226693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0048.jpg"/>
          <p:cNvPicPr>
            <a:picLocks noChangeAspect="1"/>
          </p:cNvPicPr>
          <p:nvPr/>
        </p:nvPicPr>
        <p:blipFill rotWithShape="1">
          <a:blip r:embed="rId3" cstate="print">
            <a:extLst>
              <a:ext uri="{28A0092B-C50C-407E-A947-70E740481C1C}">
                <a14:useLocalDpi xmlns:a14="http://schemas.microsoft.com/office/drawing/2010/main" val="0"/>
              </a:ext>
            </a:extLst>
          </a:blip>
          <a:srcRect l="7838"/>
          <a:stretch/>
        </p:blipFill>
        <p:spPr>
          <a:xfrm>
            <a:off x="0" y="-225761"/>
            <a:ext cx="13117700" cy="10007581"/>
          </a:xfrm>
          <a:prstGeom prst="rect">
            <a:avLst/>
          </a:prstGeom>
        </p:spPr>
      </p:pic>
      <p:sp>
        <p:nvSpPr>
          <p:cNvPr id="11" name="Rectangle 10"/>
          <p:cNvSpPr/>
          <p:nvPr/>
        </p:nvSpPr>
        <p:spPr>
          <a:xfrm>
            <a:off x="0" y="-213360"/>
            <a:ext cx="13223053" cy="9966960"/>
          </a:xfrm>
          <a:prstGeom prst="rect">
            <a:avLst/>
          </a:prstGeom>
          <a:solidFill>
            <a:srgbClr val="ED534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1" name="Rectangle 20"/>
          <p:cNvSpPr>
            <a:spLocks/>
          </p:cNvSpPr>
          <p:nvPr/>
        </p:nvSpPr>
        <p:spPr>
          <a:xfrm flipV="1">
            <a:off x="-21527" y="9556060"/>
            <a:ext cx="13026327" cy="217942"/>
          </a:xfrm>
          <a:prstGeom prst="rect">
            <a:avLst/>
          </a:prstGeom>
          <a:solidFill>
            <a:srgbClr val="ED5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White Pencil.png"/>
          <p:cNvPicPr>
            <a:picLocks noChangeAspect="1"/>
          </p:cNvPicPr>
          <p:nvPr/>
        </p:nvPicPr>
        <p:blipFill rotWithShape="1">
          <a:blip r:embed="rId4">
            <a:extLst>
              <a:ext uri="{28A0092B-C50C-407E-A947-70E740481C1C}">
                <a14:useLocalDpi xmlns:a14="http://schemas.microsoft.com/office/drawing/2010/main" val="0"/>
              </a:ext>
            </a:extLst>
          </a:blip>
          <a:srcRect l="40760" t="8303" r="42395" b="68883"/>
          <a:stretch/>
        </p:blipFill>
        <p:spPr>
          <a:xfrm>
            <a:off x="11935341" y="8628851"/>
            <a:ext cx="738768" cy="693270"/>
          </a:xfrm>
          <a:prstGeom prst="rect">
            <a:avLst/>
          </a:prstGeom>
        </p:spPr>
      </p:pic>
      <p:grpSp>
        <p:nvGrpSpPr>
          <p:cNvPr id="13" name="Group 12"/>
          <p:cNvGrpSpPr/>
          <p:nvPr/>
        </p:nvGrpSpPr>
        <p:grpSpPr>
          <a:xfrm>
            <a:off x="6230881" y="2661920"/>
            <a:ext cx="5652742" cy="1508958"/>
            <a:chOff x="2064988" y="5645156"/>
            <a:chExt cx="5652742" cy="1508958"/>
          </a:xfrm>
        </p:grpSpPr>
        <p:sp>
          <p:nvSpPr>
            <p:cNvPr id="14" name="Rectangle 13"/>
            <p:cNvSpPr>
              <a:spLocks/>
            </p:cNvSpPr>
            <p:nvPr/>
          </p:nvSpPr>
          <p:spPr>
            <a:xfrm rot="10800000" flipV="1">
              <a:off x="2064988" y="6268720"/>
              <a:ext cx="5652742" cy="885394"/>
            </a:xfrm>
            <a:prstGeom prst="rect">
              <a:avLst/>
            </a:prstGeom>
            <a:solidFill>
              <a:srgbClr val="ED5340"/>
            </a:solidFill>
            <a:ln>
              <a:noFill/>
            </a:ln>
            <a:effectLst>
              <a:outerShdw blurRad="304800" sx="98000" sy="98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0" bIns="137160" rtlCol="0" anchor="ctr"/>
            <a:lstStyle/>
            <a:p>
              <a:pPr algn="ctr"/>
              <a:r>
                <a:rPr lang="en-US" sz="5400" dirty="0" smtClean="0">
                  <a:solidFill>
                    <a:srgbClr val="FFFFFF"/>
                  </a:solidFill>
                  <a:latin typeface="Tungsten Medium"/>
                  <a:cs typeface="Tungsten Medium"/>
                </a:rPr>
                <a:t>Email Campaign Strategy</a:t>
              </a:r>
              <a:endParaRPr lang="en-US" sz="5400" dirty="0">
                <a:solidFill>
                  <a:srgbClr val="FFFFFF"/>
                </a:solidFill>
                <a:latin typeface="Tungsten Medium"/>
                <a:cs typeface="Tungsten Medium"/>
              </a:endParaRPr>
            </a:p>
          </p:txBody>
        </p:sp>
        <p:sp>
          <p:nvSpPr>
            <p:cNvPr id="17" name="Rectangle 16"/>
            <p:cNvSpPr/>
            <p:nvPr/>
          </p:nvSpPr>
          <p:spPr>
            <a:xfrm>
              <a:off x="2075153" y="5645156"/>
              <a:ext cx="2455914" cy="552443"/>
            </a:xfrm>
            <a:prstGeom prst="rect">
              <a:avLst/>
            </a:prstGeom>
            <a:solidFill>
              <a:srgbClr val="FFFFFF">
                <a:alpha val="47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rIns="0" rtlCol="0" anchor="ctr"/>
            <a:lstStyle/>
            <a:p>
              <a:pPr algn="ctr"/>
              <a:r>
                <a:rPr lang="en-US" sz="3600" dirty="0" smtClean="0">
                  <a:solidFill>
                    <a:schemeClr val="bg2">
                      <a:lumMod val="25000"/>
                    </a:schemeClr>
                  </a:solidFill>
                  <a:latin typeface="Tungsten Medium"/>
                  <a:cs typeface="Tungsten Medium"/>
                </a:rPr>
                <a:t>CLASS REVIEW</a:t>
              </a:r>
              <a:endParaRPr lang="en-US" sz="3600" dirty="0">
                <a:solidFill>
                  <a:schemeClr val="bg2">
                    <a:lumMod val="25000"/>
                  </a:schemeClr>
                </a:solidFill>
                <a:latin typeface="Tungsten Medium"/>
                <a:cs typeface="Tungsten Medium"/>
              </a:endParaRPr>
            </a:p>
          </p:txBody>
        </p:sp>
      </p:grpSp>
    </p:spTree>
    <p:extLst>
      <p:ext uri="{BB962C8B-B14F-4D97-AF65-F5344CB8AC3E}">
        <p14:creationId xmlns:p14="http://schemas.microsoft.com/office/powerpoint/2010/main" val="326308184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5071" y="623474"/>
            <a:ext cx="11685857"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dirty="0" smtClean="0">
                <a:solidFill>
                  <a:schemeClr val="tx1">
                    <a:lumMod val="75000"/>
                  </a:schemeClr>
                </a:solidFill>
                <a:latin typeface="Tungsten Medium"/>
                <a:cs typeface="Tungsten Medium"/>
              </a:rPr>
              <a:t>TIPS FOR WRITING BETTER </a:t>
            </a:r>
            <a:endParaRPr lang="en-US" sz="4400" dirty="0">
              <a:solidFill>
                <a:schemeClr val="tx1">
                  <a:lumMod val="75000"/>
                </a:schemeClr>
              </a:solidFill>
              <a:latin typeface="Tungsten Medium"/>
              <a:cs typeface="Tungsten Medium"/>
            </a:endParaRPr>
          </a:p>
        </p:txBody>
      </p:sp>
      <p:cxnSp>
        <p:nvCxnSpPr>
          <p:cNvPr id="4" name="Straight Connector 3"/>
          <p:cNvCxnSpPr/>
          <p:nvPr/>
        </p:nvCxnSpPr>
        <p:spPr>
          <a:xfrm>
            <a:off x="733042" y="1326715"/>
            <a:ext cx="11167850" cy="0"/>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1235467" y="2626301"/>
            <a:ext cx="2807879" cy="2695415"/>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atin typeface="Tungsten Medium"/>
                <a:cs typeface="Tungsten Medium"/>
              </a:rPr>
              <a:t>Read often</a:t>
            </a:r>
            <a:endParaRPr lang="en-US" sz="4800" dirty="0">
              <a:latin typeface="Tungsten Medium"/>
              <a:cs typeface="Tungsten Medium"/>
            </a:endParaRPr>
          </a:p>
        </p:txBody>
      </p:sp>
      <p:sp>
        <p:nvSpPr>
          <p:cNvPr id="7" name="Oval 6"/>
          <p:cNvSpPr/>
          <p:nvPr/>
        </p:nvSpPr>
        <p:spPr>
          <a:xfrm>
            <a:off x="4757322" y="2605918"/>
            <a:ext cx="2807879" cy="2695415"/>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atin typeface="Tungsten Medium"/>
                <a:cs typeface="Tungsten Medium"/>
              </a:rPr>
              <a:t>Write often</a:t>
            </a:r>
            <a:endParaRPr lang="en-US" sz="4800" dirty="0">
              <a:latin typeface="Tungsten Medium"/>
              <a:cs typeface="Tungsten Medium"/>
            </a:endParaRPr>
          </a:p>
        </p:txBody>
      </p:sp>
      <p:sp>
        <p:nvSpPr>
          <p:cNvPr id="8" name="Oval 7"/>
          <p:cNvSpPr/>
          <p:nvPr/>
        </p:nvSpPr>
        <p:spPr>
          <a:xfrm>
            <a:off x="8244619" y="2628731"/>
            <a:ext cx="2807879" cy="2695415"/>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atin typeface="Tungsten Medium"/>
                <a:cs typeface="Tungsten Medium"/>
              </a:rPr>
              <a:t>Practice </a:t>
            </a:r>
            <a:endParaRPr lang="en-US" sz="4800" dirty="0">
              <a:latin typeface="Tungsten Medium"/>
              <a:cs typeface="Tungsten Medium"/>
            </a:endParaRPr>
          </a:p>
        </p:txBody>
      </p:sp>
    </p:spTree>
    <p:extLst>
      <p:ext uri="{BB962C8B-B14F-4D97-AF65-F5344CB8AC3E}">
        <p14:creationId xmlns:p14="http://schemas.microsoft.com/office/powerpoint/2010/main" val="243226693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44473" y="2154362"/>
            <a:ext cx="8538464" cy="2120723"/>
          </a:xfrm>
          <a:prstGeom prst="rect">
            <a:avLst/>
          </a:prstGeom>
          <a:solidFill>
            <a:schemeClr val="bg1">
              <a:lumMod val="85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b"/>
          <a:lstStyle/>
          <a:p>
            <a:pPr marL="342900" indent="-342900">
              <a:buFont typeface="Wingdings" charset="2"/>
              <a:buChar char="§"/>
            </a:pPr>
            <a:r>
              <a:rPr lang="en-US" sz="2400" dirty="0" smtClean="0">
                <a:solidFill>
                  <a:schemeClr val="bg2">
                    <a:lumMod val="25000"/>
                  </a:schemeClr>
                </a:solidFill>
                <a:latin typeface="Gotham Medium"/>
                <a:cs typeface="Gotham Medium"/>
              </a:rPr>
              <a:t>Review </a:t>
            </a:r>
            <a:r>
              <a:rPr lang="en-US" sz="2400" dirty="0" smtClean="0">
                <a:solidFill>
                  <a:schemeClr val="bg2">
                    <a:lumMod val="25000"/>
                  </a:schemeClr>
                </a:solidFill>
                <a:latin typeface="Gotham Medium"/>
                <a:cs typeface="Gotham Medium"/>
              </a:rPr>
              <a:t>concepts, skills, assignments, and webinars from the entire fellowship this week -- Digital 101 to present.  We will not revisit items during Practicum. </a:t>
            </a:r>
            <a:endParaRPr lang="en-US" sz="2400" dirty="0" smtClean="0">
              <a:solidFill>
                <a:schemeClr val="bg2">
                  <a:lumMod val="25000"/>
                </a:schemeClr>
              </a:solidFill>
              <a:latin typeface="Gotham Medium"/>
              <a:cs typeface="Gotham Medium"/>
            </a:endParaRPr>
          </a:p>
          <a:p>
            <a:endParaRPr lang="en-US" sz="2400" dirty="0" smtClean="0">
              <a:solidFill>
                <a:schemeClr val="bg2">
                  <a:lumMod val="25000"/>
                </a:schemeClr>
              </a:solidFill>
              <a:latin typeface="Gotham Medium"/>
              <a:cs typeface="Gotham Medium"/>
            </a:endParaRPr>
          </a:p>
          <a:p>
            <a:pPr algn="ctr"/>
            <a:r>
              <a:rPr lang="en-US" sz="2400" i="1" dirty="0" smtClean="0">
                <a:solidFill>
                  <a:schemeClr val="bg2">
                    <a:lumMod val="25000"/>
                  </a:schemeClr>
                </a:solidFill>
                <a:latin typeface="Gotham Medium"/>
                <a:cs typeface="Gotham Medium"/>
              </a:rPr>
              <a:t> </a:t>
            </a:r>
            <a:endParaRPr lang="en-US" sz="2400" i="1" dirty="0">
              <a:solidFill>
                <a:schemeClr val="bg2">
                  <a:lumMod val="25000"/>
                </a:schemeClr>
              </a:solidFill>
              <a:latin typeface="Gotham Medium"/>
              <a:cs typeface="Gotham Medium"/>
            </a:endParaRPr>
          </a:p>
        </p:txBody>
      </p:sp>
      <p:sp>
        <p:nvSpPr>
          <p:cNvPr id="5" name="Rectangle 4"/>
          <p:cNvSpPr/>
          <p:nvPr/>
        </p:nvSpPr>
        <p:spPr>
          <a:xfrm>
            <a:off x="2453541" y="1533796"/>
            <a:ext cx="4223217" cy="635060"/>
          </a:xfrm>
          <a:prstGeom prst="rect">
            <a:avLst/>
          </a:prstGeom>
          <a:solidFill>
            <a:schemeClr val="bg2">
              <a:lumMod val="25000"/>
            </a:schemeClr>
          </a:solidFill>
          <a:ln w="381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FFFF"/>
                </a:solidFill>
                <a:latin typeface="Tungsten Medium"/>
                <a:cs typeface="Tungsten Medium"/>
              </a:rPr>
              <a:t>Assignment</a:t>
            </a:r>
            <a:endParaRPr lang="en-US" sz="2800" dirty="0">
              <a:solidFill>
                <a:srgbClr val="FFFFFF"/>
              </a:solidFill>
              <a:latin typeface="Tungsten Medium"/>
              <a:cs typeface="Tungsten Medium"/>
            </a:endParaRPr>
          </a:p>
        </p:txBody>
      </p:sp>
    </p:spTree>
    <p:extLst>
      <p:ext uri="{BB962C8B-B14F-4D97-AF65-F5344CB8AC3E}">
        <p14:creationId xmlns:p14="http://schemas.microsoft.com/office/powerpoint/2010/main" val="129925049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1158" t="11054" r="14249"/>
          <a:stretch/>
        </p:blipFill>
        <p:spPr>
          <a:xfrm>
            <a:off x="-61146" y="-103716"/>
            <a:ext cx="13294546" cy="9979526"/>
          </a:xfrm>
          <a:prstGeom prst="rect">
            <a:avLst/>
          </a:prstGeom>
        </p:spPr>
      </p:pic>
      <p:sp>
        <p:nvSpPr>
          <p:cNvPr id="9" name="Rectangle 8"/>
          <p:cNvSpPr/>
          <p:nvPr/>
        </p:nvSpPr>
        <p:spPr>
          <a:xfrm>
            <a:off x="-61146" y="-103716"/>
            <a:ext cx="13284199" cy="9979526"/>
          </a:xfrm>
          <a:prstGeom prst="rect">
            <a:avLst/>
          </a:prstGeom>
          <a:solidFill>
            <a:srgbClr val="ED534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8" name="TextBox 17"/>
          <p:cNvSpPr txBox="1"/>
          <p:nvPr/>
        </p:nvSpPr>
        <p:spPr>
          <a:xfrm>
            <a:off x="2456416" y="2200365"/>
            <a:ext cx="6466890" cy="923330"/>
          </a:xfrm>
          <a:prstGeom prst="rect">
            <a:avLst/>
          </a:prstGeom>
          <a:noFill/>
        </p:spPr>
        <p:txBody>
          <a:bodyPr wrap="square" rtlCol="0">
            <a:spAutoFit/>
          </a:bodyPr>
          <a:lstStyle/>
          <a:p>
            <a:r>
              <a:rPr lang="en-US" sz="5400" dirty="0" smtClean="0">
                <a:solidFill>
                  <a:schemeClr val="bg1"/>
                </a:solidFill>
                <a:latin typeface="Gotham Bold"/>
                <a:cs typeface="Gotham Bold"/>
              </a:rPr>
              <a:t>OFA</a:t>
            </a:r>
            <a:r>
              <a:rPr lang="en-US" sz="5400" dirty="0" smtClean="0">
                <a:solidFill>
                  <a:schemeClr val="bg1"/>
                </a:solidFill>
                <a:latin typeface="Tungsten Semibold"/>
                <a:cs typeface="Tungsten Semibold"/>
              </a:rPr>
              <a:t> </a:t>
            </a:r>
            <a:r>
              <a:rPr lang="en-US" sz="5400" dirty="0" smtClean="0">
                <a:solidFill>
                  <a:schemeClr val="bg1"/>
                </a:solidFill>
                <a:latin typeface="Gotham Light"/>
                <a:cs typeface="Gotham Light"/>
              </a:rPr>
              <a:t>TRAINING</a:t>
            </a:r>
            <a:endParaRPr lang="en-US" sz="5400" dirty="0">
              <a:solidFill>
                <a:schemeClr val="bg1"/>
              </a:solidFill>
              <a:latin typeface="Gotham Light"/>
              <a:cs typeface="Gotham Light"/>
            </a:endParaRPr>
          </a:p>
        </p:txBody>
      </p:sp>
      <p:sp>
        <p:nvSpPr>
          <p:cNvPr id="11" name="Rectangle 10"/>
          <p:cNvSpPr/>
          <p:nvPr/>
        </p:nvSpPr>
        <p:spPr>
          <a:xfrm>
            <a:off x="2644403" y="4249744"/>
            <a:ext cx="6034375" cy="13190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latin typeface="Gotham Bold" pitchFamily="50" charset="0"/>
                <a:cs typeface="Gotham Bold" pitchFamily="50" charset="0"/>
              </a:rPr>
              <a:t>Thank you for joining today’s webinar. </a:t>
            </a:r>
          </a:p>
          <a:p>
            <a:endParaRPr lang="en-US" sz="2800" dirty="0">
              <a:latin typeface="Gotham Bold" pitchFamily="50" charset="0"/>
              <a:cs typeface="Gotham Bold" pitchFamily="50" charset="0"/>
            </a:endParaRPr>
          </a:p>
          <a:p>
            <a:r>
              <a:rPr lang="en-US" sz="2800" dirty="0" smtClean="0">
                <a:latin typeface="Gotham Bold" pitchFamily="50" charset="0"/>
                <a:cs typeface="Gotham Bold" pitchFamily="50" charset="0"/>
              </a:rPr>
              <a:t>Find the materials we covered, including a video and audio recording of the webinar on the bookshelf.</a:t>
            </a:r>
            <a:endParaRPr lang="en-US" sz="2800" dirty="0">
              <a:latin typeface="Gotham Bold" pitchFamily="50" charset="0"/>
              <a:cs typeface="Gotham Bold" pitchFamily="50" charset="0"/>
            </a:endParaRPr>
          </a:p>
        </p:txBody>
      </p:sp>
      <p:pic>
        <p:nvPicPr>
          <p:cNvPr id="3" name="Picture 2" descr="White Penci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29836"/>
            <a:ext cx="3125326" cy="2081950"/>
          </a:xfrm>
          <a:prstGeom prst="rect">
            <a:avLst/>
          </a:prstGeom>
        </p:spPr>
      </p:pic>
      <p:sp>
        <p:nvSpPr>
          <p:cNvPr id="23" name="Rectangle 22">
            <a:hlinkClick r:id="rId5"/>
          </p:cNvPr>
          <p:cNvSpPr/>
          <p:nvPr/>
        </p:nvSpPr>
        <p:spPr>
          <a:xfrm>
            <a:off x="2777032" y="6739000"/>
            <a:ext cx="2568603" cy="668485"/>
          </a:xfrm>
          <a:prstGeom prst="rect">
            <a:avLst/>
          </a:prstGeom>
          <a:noFill/>
          <a:ln w="2857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FFFF"/>
                </a:solidFill>
                <a:latin typeface="Tungsten Medium"/>
                <a:cs typeface="Tungsten Medium"/>
              </a:rPr>
              <a:t>SEE BOOKSHELF</a:t>
            </a:r>
            <a:endParaRPr lang="en-US" sz="3200" dirty="0">
              <a:solidFill>
                <a:srgbClr val="FFFFFF"/>
              </a:solidFill>
              <a:latin typeface="Tungsten Medium"/>
              <a:cs typeface="Tungsten Medium"/>
            </a:endParaRPr>
          </a:p>
        </p:txBody>
      </p:sp>
    </p:spTree>
    <p:extLst>
      <p:ext uri="{BB962C8B-B14F-4D97-AF65-F5344CB8AC3E}">
        <p14:creationId xmlns:p14="http://schemas.microsoft.com/office/powerpoint/2010/main" val="17311099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5071" y="623474"/>
            <a:ext cx="11685857"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solidFill>
                  <a:schemeClr val="tx1">
                    <a:lumMod val="75000"/>
                  </a:schemeClr>
                </a:solidFill>
                <a:latin typeface="Tungsten Medium"/>
                <a:cs typeface="Tungsten Medium"/>
              </a:rPr>
              <a:t>Digital Ladder of Engagement: Email </a:t>
            </a:r>
            <a:endParaRPr lang="en-US" sz="4000" dirty="0">
              <a:solidFill>
                <a:schemeClr val="tx1">
                  <a:lumMod val="75000"/>
                </a:schemeClr>
              </a:solidFill>
              <a:latin typeface="Tungsten Medium"/>
              <a:cs typeface="Tungsten Medium"/>
            </a:endParaRPr>
          </a:p>
        </p:txBody>
      </p:sp>
      <p:cxnSp>
        <p:nvCxnSpPr>
          <p:cNvPr id="4" name="Straight Connector 3"/>
          <p:cNvCxnSpPr/>
          <p:nvPr/>
        </p:nvCxnSpPr>
        <p:spPr>
          <a:xfrm>
            <a:off x="733042" y="1326715"/>
            <a:ext cx="11167850" cy="0"/>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pic>
        <p:nvPicPr>
          <p:cNvPr id="2" name="Picture 1" descr="Mission-based community.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119" y="1815151"/>
            <a:ext cx="11500514" cy="6469039"/>
          </a:xfrm>
          <a:prstGeom prst="rect">
            <a:avLst/>
          </a:prstGeom>
        </p:spPr>
      </p:pic>
      <p:sp>
        <p:nvSpPr>
          <p:cNvPr id="5" name="Oval 4"/>
          <p:cNvSpPr/>
          <p:nvPr/>
        </p:nvSpPr>
        <p:spPr>
          <a:xfrm>
            <a:off x="4807264" y="3421763"/>
            <a:ext cx="3180350" cy="3253824"/>
          </a:xfrm>
          <a:prstGeom prst="ellipse">
            <a:avLst/>
          </a:prstGeom>
          <a:noFill/>
          <a:ln w="76200" cmpd="sng">
            <a:solidFill>
              <a:srgbClr val="ED5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3412637" y="4727391"/>
            <a:ext cx="1411074" cy="451704"/>
          </a:xfrm>
          <a:prstGeom prst="rect">
            <a:avLst/>
          </a:prstGeom>
          <a:solidFill>
            <a:srgbClr val="ED5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bg1"/>
                </a:solidFill>
                <a:latin typeface="Tungsten Medium"/>
                <a:cs typeface="Tungsten Medium"/>
              </a:rPr>
              <a:t>   EMAIL</a:t>
            </a:r>
            <a:endParaRPr lang="en-US" sz="3200" dirty="0">
              <a:solidFill>
                <a:schemeClr val="bg1"/>
              </a:solidFill>
              <a:latin typeface="Tungsten Medium"/>
              <a:cs typeface="Tungsten Medium"/>
            </a:endParaRPr>
          </a:p>
        </p:txBody>
      </p:sp>
      <p:sp>
        <p:nvSpPr>
          <p:cNvPr id="7" name="Rectangle 6"/>
          <p:cNvSpPr/>
          <p:nvPr/>
        </p:nvSpPr>
        <p:spPr>
          <a:xfrm>
            <a:off x="2316320" y="5109836"/>
            <a:ext cx="2511710"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dirty="0" smtClean="0">
                <a:solidFill>
                  <a:schemeClr val="tx1">
                    <a:lumMod val="75000"/>
                  </a:schemeClr>
                </a:solidFill>
                <a:latin typeface="Tungsten Medium"/>
                <a:cs typeface="Tungsten Medium"/>
              </a:rPr>
              <a:t>CLOSER TO YOUR MISSION. </a:t>
            </a:r>
            <a:endParaRPr lang="en-US" sz="2400" dirty="0">
              <a:solidFill>
                <a:schemeClr val="tx1">
                  <a:lumMod val="75000"/>
                </a:schemeClr>
              </a:solidFill>
              <a:latin typeface="Tungsten Medium"/>
              <a:cs typeface="Tungsten Medium"/>
            </a:endParaRPr>
          </a:p>
        </p:txBody>
      </p:sp>
    </p:spTree>
    <p:extLst>
      <p:ext uri="{BB962C8B-B14F-4D97-AF65-F5344CB8AC3E}">
        <p14:creationId xmlns:p14="http://schemas.microsoft.com/office/powerpoint/2010/main" val="326398726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77935" y="2737967"/>
            <a:ext cx="9651637"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chemeClr val="tx1">
                    <a:lumMod val="75000"/>
                  </a:schemeClr>
                </a:solidFill>
                <a:latin typeface="Tungsten Medium"/>
                <a:cs typeface="Tungsten Medium"/>
              </a:rPr>
              <a:t>Before you write an email, what steps should you take to prepare your content?</a:t>
            </a:r>
            <a:endParaRPr lang="en-US" sz="5400" dirty="0">
              <a:solidFill>
                <a:schemeClr val="tx1">
                  <a:lumMod val="75000"/>
                </a:schemeClr>
              </a:solidFill>
              <a:latin typeface="Tungsten Medium"/>
              <a:cs typeface="Tungsten Medium"/>
            </a:endParaRPr>
          </a:p>
        </p:txBody>
      </p:sp>
      <p:grpSp>
        <p:nvGrpSpPr>
          <p:cNvPr id="10" name="Group 9"/>
          <p:cNvGrpSpPr/>
          <p:nvPr/>
        </p:nvGrpSpPr>
        <p:grpSpPr>
          <a:xfrm>
            <a:off x="3712643" y="4621699"/>
            <a:ext cx="5693809" cy="1802695"/>
            <a:chOff x="5266233" y="4372758"/>
            <a:chExt cx="5693809" cy="1802695"/>
          </a:xfrm>
        </p:grpSpPr>
        <p:sp>
          <p:nvSpPr>
            <p:cNvPr id="11" name="TextBox 10"/>
            <p:cNvSpPr txBox="1"/>
            <p:nvPr/>
          </p:nvSpPr>
          <p:spPr>
            <a:xfrm>
              <a:off x="5266233" y="5806121"/>
              <a:ext cx="2813090" cy="369332"/>
            </a:xfrm>
            <a:prstGeom prst="rect">
              <a:avLst/>
            </a:prstGeom>
            <a:noFill/>
          </p:spPr>
          <p:txBody>
            <a:bodyPr wrap="square" rtlCol="0">
              <a:spAutoFit/>
            </a:bodyPr>
            <a:lstStyle/>
            <a:p>
              <a:pPr algn="ctr"/>
              <a:r>
                <a:rPr lang="en-US" sz="1800" dirty="0" smtClean="0">
                  <a:solidFill>
                    <a:schemeClr val="tx1">
                      <a:lumMod val="75000"/>
                    </a:schemeClr>
                  </a:solidFill>
                  <a:latin typeface="Gotham Medium"/>
                  <a:cs typeface="Gotham Medium"/>
                </a:rPr>
                <a:t>Press 1 on the phone</a:t>
              </a:r>
            </a:p>
          </p:txBody>
        </p:sp>
        <p:grpSp>
          <p:nvGrpSpPr>
            <p:cNvPr id="12" name="Group 11"/>
            <p:cNvGrpSpPr/>
            <p:nvPr/>
          </p:nvGrpSpPr>
          <p:grpSpPr>
            <a:xfrm>
              <a:off x="8478528" y="4521281"/>
              <a:ext cx="2481514" cy="1602933"/>
              <a:chOff x="7956165" y="3607332"/>
              <a:chExt cx="2481514" cy="1602933"/>
            </a:xfrm>
          </p:grpSpPr>
          <p:pic>
            <p:nvPicPr>
              <p:cNvPr id="16" name="Picture 15"/>
              <p:cNvPicPr>
                <a:picLocks noChangeAspect="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b="29549"/>
              <a:stretch/>
            </p:blipFill>
            <p:spPr>
              <a:xfrm>
                <a:off x="8351850" y="3607332"/>
                <a:ext cx="1374183" cy="1129482"/>
              </a:xfrm>
              <a:prstGeom prst="rect">
                <a:avLst/>
              </a:prstGeom>
            </p:spPr>
          </p:pic>
          <p:sp>
            <p:nvSpPr>
              <p:cNvPr id="17" name="TextBox 16"/>
              <p:cNvSpPr txBox="1"/>
              <p:nvPr/>
            </p:nvSpPr>
            <p:spPr>
              <a:xfrm>
                <a:off x="7956165" y="4840933"/>
                <a:ext cx="2481514" cy="369332"/>
              </a:xfrm>
              <a:prstGeom prst="rect">
                <a:avLst/>
              </a:prstGeom>
              <a:noFill/>
            </p:spPr>
            <p:txBody>
              <a:bodyPr wrap="square" rtlCol="0">
                <a:spAutoFit/>
              </a:bodyPr>
              <a:lstStyle/>
              <a:p>
                <a:r>
                  <a:rPr lang="en-US" sz="1800" dirty="0" smtClean="0">
                    <a:solidFill>
                      <a:schemeClr val="tx1">
                        <a:lumMod val="75000"/>
                      </a:schemeClr>
                    </a:solidFill>
                    <a:latin typeface="Gotham Medium"/>
                    <a:cs typeface="Gotham Medium"/>
                  </a:rPr>
                  <a:t>Type in chat box</a:t>
                </a:r>
              </a:p>
            </p:txBody>
          </p:sp>
        </p:grpSp>
        <p:sp>
          <p:nvSpPr>
            <p:cNvPr id="13" name="TextBox 12"/>
            <p:cNvSpPr txBox="1"/>
            <p:nvPr/>
          </p:nvSpPr>
          <p:spPr>
            <a:xfrm>
              <a:off x="7954548" y="5320875"/>
              <a:ext cx="755290" cy="338554"/>
            </a:xfrm>
            <a:prstGeom prst="rect">
              <a:avLst/>
            </a:prstGeom>
            <a:noFill/>
          </p:spPr>
          <p:txBody>
            <a:bodyPr wrap="square" rtlCol="0">
              <a:spAutoFit/>
            </a:bodyPr>
            <a:lstStyle/>
            <a:p>
              <a:r>
                <a:rPr lang="en-US" sz="1600" dirty="0" smtClean="0">
                  <a:solidFill>
                    <a:schemeClr val="tx1">
                      <a:lumMod val="75000"/>
                    </a:schemeClr>
                  </a:solidFill>
                  <a:latin typeface="Gotham Medium"/>
                  <a:cs typeface="Gotham Medium"/>
                </a:rPr>
                <a:t>OR</a:t>
              </a:r>
            </a:p>
          </p:txBody>
        </p:sp>
        <p:pic>
          <p:nvPicPr>
            <p:cNvPr id="14" name="Picture 13"/>
            <p:cNvPicPr>
              <a:picLocks noChangeAspect="1"/>
            </p:cNvPicPr>
            <p:nvPr/>
          </p:nvPicPr>
          <p:blipFill rotWithShape="1">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b="18000"/>
            <a:stretch/>
          </p:blipFill>
          <p:spPr>
            <a:xfrm>
              <a:off x="6141365" y="4815035"/>
              <a:ext cx="1031349" cy="986657"/>
            </a:xfrm>
            <a:prstGeom prst="rect">
              <a:avLst/>
            </a:prstGeom>
          </p:spPr>
        </p:pic>
        <p:cxnSp>
          <p:nvCxnSpPr>
            <p:cNvPr id="15" name="Straight Connector 14"/>
            <p:cNvCxnSpPr/>
            <p:nvPr/>
          </p:nvCxnSpPr>
          <p:spPr>
            <a:xfrm>
              <a:off x="5957219" y="4372758"/>
              <a:ext cx="4291177" cy="0"/>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8725236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49348" y="4161186"/>
            <a:ext cx="5548765"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600" dirty="0" smtClean="0">
                <a:solidFill>
                  <a:schemeClr val="tx1">
                    <a:lumMod val="75000"/>
                  </a:schemeClr>
                </a:solidFill>
                <a:latin typeface="Tungsten Medium"/>
                <a:cs typeface="Tungsten Medium"/>
              </a:rPr>
              <a:t>Brainstorm Goals</a:t>
            </a:r>
          </a:p>
          <a:p>
            <a:r>
              <a:rPr lang="en-US" sz="6600" dirty="0" smtClean="0">
                <a:solidFill>
                  <a:schemeClr val="tx1">
                    <a:lumMod val="75000"/>
                  </a:schemeClr>
                </a:solidFill>
                <a:latin typeface="Tungsten Medium"/>
                <a:cs typeface="Tungsten Medium"/>
              </a:rPr>
              <a:t>Craft Asks</a:t>
            </a:r>
          </a:p>
          <a:p>
            <a:r>
              <a:rPr lang="en-US" sz="6600" dirty="0" smtClean="0">
                <a:solidFill>
                  <a:schemeClr val="tx1">
                    <a:lumMod val="75000"/>
                  </a:schemeClr>
                </a:solidFill>
                <a:latin typeface="Tungsten Medium"/>
                <a:cs typeface="Tungsten Medium"/>
              </a:rPr>
              <a:t>Design Angles</a:t>
            </a:r>
          </a:p>
          <a:p>
            <a:r>
              <a:rPr lang="en-US" sz="6600" dirty="0" smtClean="0">
                <a:solidFill>
                  <a:schemeClr val="tx1">
                    <a:lumMod val="75000"/>
                  </a:schemeClr>
                </a:solidFill>
                <a:latin typeface="Tungsten Medium"/>
                <a:cs typeface="Tungsten Medium"/>
              </a:rPr>
              <a:t>Begin Writing</a:t>
            </a:r>
          </a:p>
          <a:p>
            <a:endParaRPr lang="en-US" sz="6600" dirty="0" smtClean="0">
              <a:solidFill>
                <a:schemeClr val="tx1">
                  <a:lumMod val="75000"/>
                </a:schemeClr>
              </a:solidFill>
              <a:latin typeface="Tungsten Medium"/>
              <a:cs typeface="Tungsten Medium"/>
            </a:endParaRPr>
          </a:p>
        </p:txBody>
      </p:sp>
      <p:sp>
        <p:nvSpPr>
          <p:cNvPr id="3" name="Rectangle 2"/>
          <p:cNvSpPr/>
          <p:nvPr/>
        </p:nvSpPr>
        <p:spPr>
          <a:xfrm>
            <a:off x="3675191" y="2243405"/>
            <a:ext cx="605670" cy="556860"/>
          </a:xfrm>
          <a:prstGeom prst="rect">
            <a:avLst/>
          </a:prstGeom>
          <a:solidFill>
            <a:schemeClr val="bg1">
              <a:alpha val="0"/>
            </a:schemeClr>
          </a:solidFill>
          <a:ln w="57150" cmpd="sng">
            <a:solidFill>
              <a:srgbClr val="ED5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3671289" y="3245750"/>
            <a:ext cx="605670" cy="556860"/>
          </a:xfrm>
          <a:prstGeom prst="rect">
            <a:avLst/>
          </a:prstGeom>
          <a:solidFill>
            <a:schemeClr val="bg1">
              <a:alpha val="0"/>
            </a:schemeClr>
          </a:solidFill>
          <a:ln w="57150" cmpd="sng">
            <a:solidFill>
              <a:srgbClr val="ED5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3681058" y="4291083"/>
            <a:ext cx="605670" cy="556860"/>
          </a:xfrm>
          <a:prstGeom prst="rect">
            <a:avLst/>
          </a:prstGeom>
          <a:solidFill>
            <a:schemeClr val="bg1">
              <a:alpha val="0"/>
            </a:schemeClr>
          </a:solidFill>
          <a:ln w="57150" cmpd="sng">
            <a:solidFill>
              <a:srgbClr val="ED5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3677156" y="5293428"/>
            <a:ext cx="605670" cy="556860"/>
          </a:xfrm>
          <a:prstGeom prst="rect">
            <a:avLst/>
          </a:prstGeom>
          <a:solidFill>
            <a:schemeClr val="bg1">
              <a:alpha val="0"/>
            </a:schemeClr>
          </a:solidFill>
          <a:ln w="57150" cmpd="sng">
            <a:solidFill>
              <a:srgbClr val="ED5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656063" y="623474"/>
            <a:ext cx="11685857" cy="65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solidFill>
                  <a:schemeClr val="tx1">
                    <a:lumMod val="75000"/>
                  </a:schemeClr>
                </a:solidFill>
                <a:latin typeface="Tungsten Medium"/>
                <a:cs typeface="Tungsten Medium"/>
              </a:rPr>
              <a:t>CHECKLIST: Email Campaign</a:t>
            </a:r>
            <a:endParaRPr lang="en-US" sz="4000" dirty="0">
              <a:solidFill>
                <a:schemeClr val="tx1">
                  <a:lumMod val="75000"/>
                </a:schemeClr>
              </a:solidFill>
              <a:latin typeface="Tungsten Medium"/>
              <a:cs typeface="Tungsten Medium"/>
            </a:endParaRPr>
          </a:p>
        </p:txBody>
      </p:sp>
      <p:cxnSp>
        <p:nvCxnSpPr>
          <p:cNvPr id="18" name="Straight Connector 17"/>
          <p:cNvCxnSpPr/>
          <p:nvPr/>
        </p:nvCxnSpPr>
        <p:spPr>
          <a:xfrm>
            <a:off x="733042" y="1326715"/>
            <a:ext cx="11167850" cy="0"/>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pic>
        <p:nvPicPr>
          <p:cNvPr id="10" name="Picture 9" descr="noun_670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4380" y="1890363"/>
            <a:ext cx="808191" cy="808191"/>
          </a:xfrm>
          <a:prstGeom prst="rect">
            <a:avLst/>
          </a:prstGeom>
        </p:spPr>
      </p:pic>
      <p:pic>
        <p:nvPicPr>
          <p:cNvPr id="11" name="Picture 10" descr="noun_670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5667" y="2940678"/>
            <a:ext cx="808191" cy="808191"/>
          </a:xfrm>
          <a:prstGeom prst="rect">
            <a:avLst/>
          </a:prstGeom>
        </p:spPr>
      </p:pic>
      <p:pic>
        <p:nvPicPr>
          <p:cNvPr id="12" name="Picture 11" descr="noun_670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5440" y="3990993"/>
            <a:ext cx="808191" cy="808191"/>
          </a:xfrm>
          <a:prstGeom prst="rect">
            <a:avLst/>
          </a:prstGeom>
        </p:spPr>
      </p:pic>
    </p:spTree>
    <p:extLst>
      <p:ext uri="{BB962C8B-B14F-4D97-AF65-F5344CB8AC3E}">
        <p14:creationId xmlns:p14="http://schemas.microsoft.com/office/powerpoint/2010/main" val="402542789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35"/>
          <p:cNvSpPr>
            <a:spLocks noChangeAspect="1"/>
          </p:cNvSpPr>
          <p:nvPr/>
        </p:nvSpPr>
        <p:spPr bwMode="auto">
          <a:xfrm>
            <a:off x="1147009" y="2192379"/>
            <a:ext cx="762000" cy="762000"/>
          </a:xfrm>
          <a:prstGeom prst="ellipse">
            <a:avLst/>
          </a:prstGeom>
          <a:solidFill>
            <a:srgbClr val="56565A"/>
          </a:solidFill>
          <a:ln w="25400">
            <a:noFill/>
            <a:round/>
            <a:headEnd/>
            <a:tailEnd/>
          </a:ln>
        </p:spPr>
        <p:txBody>
          <a:bodyPr anchor="ctr"/>
          <a:lstStyle>
            <a:lvl1pPr>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1pPr>
            <a:lvl2pPr marL="742950" indent="-28575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2pPr>
            <a:lvl3pPr marL="11430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3pPr>
            <a:lvl4pPr marL="16002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4pPr>
            <a:lvl5pPr marL="20574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5pPr>
            <a:lvl6pPr marL="25146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6pPr>
            <a:lvl7pPr marL="29718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7pPr>
            <a:lvl8pPr marL="34290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8pPr>
            <a:lvl9pPr marL="38862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9pPr>
          </a:lstStyle>
          <a:p>
            <a:pPr algn="ctr" eaLnBrk="1" hangingPunct="1">
              <a:spcBef>
                <a:spcPct val="0"/>
              </a:spcBef>
              <a:buSzTx/>
              <a:buFontTx/>
              <a:buNone/>
            </a:pPr>
            <a:r>
              <a:rPr lang="en-US" altLang="ko-KR" dirty="0">
                <a:solidFill>
                  <a:schemeClr val="bg1"/>
                </a:solidFill>
                <a:latin typeface="Gotham Bold" pitchFamily="50" charset="0"/>
                <a:ea typeface="ヒラギノ角ゴ ProN W3" charset="-128"/>
                <a:cs typeface="Gotham Bold" pitchFamily="50" charset="0"/>
              </a:rPr>
              <a:t>1</a:t>
            </a:r>
          </a:p>
        </p:txBody>
      </p:sp>
      <p:sp>
        <p:nvSpPr>
          <p:cNvPr id="3" name="Oval 36"/>
          <p:cNvSpPr>
            <a:spLocks noChangeAspect="1"/>
          </p:cNvSpPr>
          <p:nvPr/>
        </p:nvSpPr>
        <p:spPr bwMode="auto">
          <a:xfrm>
            <a:off x="1147009" y="3891493"/>
            <a:ext cx="762000" cy="762000"/>
          </a:xfrm>
          <a:prstGeom prst="ellipse">
            <a:avLst/>
          </a:prstGeom>
          <a:solidFill>
            <a:srgbClr val="56565A"/>
          </a:solidFill>
          <a:ln w="25400">
            <a:noFill/>
            <a:round/>
            <a:headEnd/>
            <a:tailEnd/>
          </a:ln>
        </p:spPr>
        <p:txBody>
          <a:bodyPr anchor="ctr"/>
          <a:lstStyle>
            <a:lvl1pPr>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1pPr>
            <a:lvl2pPr marL="742950" indent="-28575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2pPr>
            <a:lvl3pPr marL="11430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3pPr>
            <a:lvl4pPr marL="16002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4pPr>
            <a:lvl5pPr marL="20574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5pPr>
            <a:lvl6pPr marL="25146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6pPr>
            <a:lvl7pPr marL="29718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7pPr>
            <a:lvl8pPr marL="34290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8pPr>
            <a:lvl9pPr marL="38862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9pPr>
          </a:lstStyle>
          <a:p>
            <a:pPr algn="ctr" eaLnBrk="1" hangingPunct="1">
              <a:spcBef>
                <a:spcPct val="0"/>
              </a:spcBef>
              <a:buSzTx/>
              <a:buFontTx/>
              <a:buNone/>
            </a:pPr>
            <a:r>
              <a:rPr lang="en-US" altLang="ko-KR" dirty="0">
                <a:solidFill>
                  <a:schemeClr val="bg1"/>
                </a:solidFill>
                <a:latin typeface="Gotham Bold" pitchFamily="50" charset="0"/>
                <a:ea typeface="ヒラギノ角ゴ ProN W3" charset="-128"/>
                <a:cs typeface="Gotham Bold" pitchFamily="50" charset="0"/>
              </a:rPr>
              <a:t>2</a:t>
            </a:r>
          </a:p>
        </p:txBody>
      </p:sp>
      <p:sp>
        <p:nvSpPr>
          <p:cNvPr id="4" name="Oval 37"/>
          <p:cNvSpPr>
            <a:spLocks noChangeAspect="1"/>
          </p:cNvSpPr>
          <p:nvPr/>
        </p:nvSpPr>
        <p:spPr bwMode="auto">
          <a:xfrm>
            <a:off x="1147009" y="5585996"/>
            <a:ext cx="762000" cy="762000"/>
          </a:xfrm>
          <a:prstGeom prst="ellipse">
            <a:avLst/>
          </a:prstGeom>
          <a:solidFill>
            <a:srgbClr val="56565A"/>
          </a:solidFill>
          <a:ln w="25400">
            <a:noFill/>
            <a:round/>
            <a:headEnd/>
            <a:tailEnd/>
          </a:ln>
        </p:spPr>
        <p:txBody>
          <a:bodyPr anchor="ctr"/>
          <a:lstStyle>
            <a:lvl1pPr>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1pPr>
            <a:lvl2pPr marL="742950" indent="-28575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2pPr>
            <a:lvl3pPr marL="11430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3pPr>
            <a:lvl4pPr marL="16002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4pPr>
            <a:lvl5pPr marL="20574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5pPr>
            <a:lvl6pPr marL="25146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6pPr>
            <a:lvl7pPr marL="29718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7pPr>
            <a:lvl8pPr marL="34290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8pPr>
            <a:lvl9pPr marL="38862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9pPr>
          </a:lstStyle>
          <a:p>
            <a:pPr algn="ctr" eaLnBrk="1" hangingPunct="1">
              <a:spcBef>
                <a:spcPct val="0"/>
              </a:spcBef>
              <a:buSzTx/>
              <a:buFontTx/>
              <a:buNone/>
            </a:pPr>
            <a:r>
              <a:rPr lang="en-US" altLang="ko-KR" dirty="0">
                <a:solidFill>
                  <a:schemeClr val="bg1"/>
                </a:solidFill>
                <a:latin typeface="Gotham Bold" pitchFamily="50" charset="0"/>
                <a:ea typeface="ヒラギノ角ゴ ProN W3" charset="-128"/>
                <a:cs typeface="Gotham Bold" pitchFamily="50" charset="0"/>
              </a:rPr>
              <a:t>3</a:t>
            </a:r>
          </a:p>
        </p:txBody>
      </p:sp>
      <p:sp>
        <p:nvSpPr>
          <p:cNvPr id="5" name="Rectangle 4"/>
          <p:cNvSpPr>
            <a:spLocks noChangeArrowheads="1"/>
          </p:cNvSpPr>
          <p:nvPr/>
        </p:nvSpPr>
        <p:spPr bwMode="auto">
          <a:xfrm>
            <a:off x="827695" y="665985"/>
            <a:ext cx="418212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4000" dirty="0" smtClean="0">
                <a:solidFill>
                  <a:schemeClr val="tx1"/>
                </a:solidFill>
                <a:latin typeface="Tungsten Medium"/>
                <a:cs typeface="Tungsten Medium"/>
              </a:rPr>
              <a:t>GOALS</a:t>
            </a:r>
            <a:r>
              <a:rPr lang="en-US" altLang="en-US" sz="4400" b="1" dirty="0" smtClean="0">
                <a:solidFill>
                  <a:schemeClr val="tx1"/>
                </a:solidFill>
                <a:latin typeface="Tungsten Medium"/>
                <a:cs typeface="Tungsten Medium"/>
              </a:rPr>
              <a:t> </a:t>
            </a:r>
            <a:r>
              <a:rPr lang="en-US" altLang="en-US" sz="4000" dirty="0" smtClean="0">
                <a:solidFill>
                  <a:schemeClr val="tx1"/>
                </a:solidFill>
                <a:latin typeface="Tungsten Medium"/>
                <a:ea typeface="Arial Unicode MS" panose="020B0604020202020204" pitchFamily="34" charset="-128"/>
                <a:cs typeface="Tungsten Medium"/>
              </a:rPr>
              <a:t>FOR TODAY</a:t>
            </a:r>
            <a:endParaRPr lang="en-US" altLang="en-US" sz="4000" dirty="0">
              <a:solidFill>
                <a:schemeClr val="tx1"/>
              </a:solidFill>
              <a:latin typeface="Tungsten Medium"/>
              <a:ea typeface="Arial Unicode MS" panose="020B0604020202020204" pitchFamily="34" charset="-128"/>
              <a:cs typeface="Tungsten Medium"/>
            </a:endParaRPr>
          </a:p>
        </p:txBody>
      </p:sp>
      <p:sp>
        <p:nvSpPr>
          <p:cNvPr id="7" name="TextBox 6"/>
          <p:cNvSpPr txBox="1"/>
          <p:nvPr/>
        </p:nvSpPr>
        <p:spPr>
          <a:xfrm>
            <a:off x="2261975" y="2186477"/>
            <a:ext cx="9818721" cy="954107"/>
          </a:xfrm>
          <a:prstGeom prst="rect">
            <a:avLst/>
          </a:prstGeom>
          <a:noFill/>
        </p:spPr>
        <p:txBody>
          <a:bodyPr wrap="square" rtlCol="0">
            <a:spAutoFit/>
          </a:bodyPr>
          <a:lstStyle/>
          <a:p>
            <a:r>
              <a:rPr lang="en-US" sz="2800" dirty="0" smtClean="0">
                <a:solidFill>
                  <a:schemeClr val="bg2">
                    <a:lumMod val="25000"/>
                  </a:schemeClr>
                </a:solidFill>
                <a:latin typeface="Gotham Bold" pitchFamily="50" charset="0"/>
                <a:cs typeface="Gotham Bold" pitchFamily="50" charset="0"/>
              </a:rPr>
              <a:t>Learn</a:t>
            </a:r>
            <a:r>
              <a:rPr lang="en-US" sz="2800" dirty="0" smtClean="0">
                <a:solidFill>
                  <a:schemeClr val="bg2">
                    <a:lumMod val="25000"/>
                  </a:schemeClr>
                </a:solidFill>
                <a:latin typeface="Gotham Light" pitchFamily="50" charset="0"/>
                <a:cs typeface="Gotham Light" pitchFamily="50" charset="0"/>
              </a:rPr>
              <a:t> </a:t>
            </a:r>
            <a:r>
              <a:rPr lang="en-US" sz="2800" dirty="0" smtClean="0">
                <a:solidFill>
                  <a:schemeClr val="bg2">
                    <a:lumMod val="25000"/>
                  </a:schemeClr>
                </a:solidFill>
                <a:latin typeface="Gotham Book"/>
                <a:cs typeface="Gotham Book"/>
              </a:rPr>
              <a:t>writing techniques to produce content for an email campaign </a:t>
            </a:r>
          </a:p>
        </p:txBody>
      </p:sp>
      <p:sp>
        <p:nvSpPr>
          <p:cNvPr id="10" name="TextBox 9"/>
          <p:cNvSpPr txBox="1"/>
          <p:nvPr/>
        </p:nvSpPr>
        <p:spPr>
          <a:xfrm>
            <a:off x="2261975" y="3842252"/>
            <a:ext cx="10115389" cy="954107"/>
          </a:xfrm>
          <a:prstGeom prst="rect">
            <a:avLst/>
          </a:prstGeom>
          <a:noFill/>
        </p:spPr>
        <p:txBody>
          <a:bodyPr wrap="square" rtlCol="0">
            <a:spAutoFit/>
          </a:bodyPr>
          <a:lstStyle/>
          <a:p>
            <a:r>
              <a:rPr lang="en-US" sz="2800" dirty="0" smtClean="0">
                <a:solidFill>
                  <a:schemeClr val="bg2">
                    <a:lumMod val="25000"/>
                  </a:schemeClr>
                </a:solidFill>
                <a:latin typeface="Gotham Bold" pitchFamily="50" charset="0"/>
                <a:cs typeface="Gotham Bold" pitchFamily="50" charset="0"/>
              </a:rPr>
              <a:t>Be able to </a:t>
            </a:r>
            <a:r>
              <a:rPr lang="en-US" sz="2800" dirty="0" smtClean="0">
                <a:solidFill>
                  <a:schemeClr val="bg2">
                    <a:lumMod val="25000"/>
                  </a:schemeClr>
                </a:solidFill>
                <a:latin typeface="Gotham Book"/>
                <a:cs typeface="Gotham Book"/>
              </a:rPr>
              <a:t>follow the structure of an email to produce strategic content for one email </a:t>
            </a:r>
          </a:p>
        </p:txBody>
      </p:sp>
      <p:sp>
        <p:nvSpPr>
          <p:cNvPr id="11" name="TextBox 10"/>
          <p:cNvSpPr txBox="1"/>
          <p:nvPr/>
        </p:nvSpPr>
        <p:spPr>
          <a:xfrm>
            <a:off x="2261975" y="5557981"/>
            <a:ext cx="9818721" cy="954107"/>
          </a:xfrm>
          <a:prstGeom prst="rect">
            <a:avLst/>
          </a:prstGeom>
          <a:noFill/>
        </p:spPr>
        <p:txBody>
          <a:bodyPr wrap="square" rtlCol="0">
            <a:spAutoFit/>
          </a:bodyPr>
          <a:lstStyle/>
          <a:p>
            <a:r>
              <a:rPr lang="en-US" sz="2800" dirty="0" smtClean="0">
                <a:solidFill>
                  <a:schemeClr val="bg2">
                    <a:lumMod val="25000"/>
                  </a:schemeClr>
                </a:solidFill>
                <a:latin typeface="Gotham Bold" pitchFamily="50" charset="0"/>
                <a:cs typeface="Gotham Bold" pitchFamily="50" charset="0"/>
              </a:rPr>
              <a:t>Feel confident </a:t>
            </a:r>
            <a:r>
              <a:rPr lang="en-US" sz="2800" dirty="0" smtClean="0">
                <a:solidFill>
                  <a:schemeClr val="bg2">
                    <a:lumMod val="25000"/>
                  </a:schemeClr>
                </a:solidFill>
                <a:latin typeface="Gotham Book"/>
                <a:cs typeface="Gotham Book"/>
              </a:rPr>
              <a:t>developing an authentic, relevant, and effective message for email </a:t>
            </a:r>
          </a:p>
        </p:txBody>
      </p:sp>
      <p:cxnSp>
        <p:nvCxnSpPr>
          <p:cNvPr id="12" name="Straight Connector 11"/>
          <p:cNvCxnSpPr/>
          <p:nvPr/>
        </p:nvCxnSpPr>
        <p:spPr>
          <a:xfrm>
            <a:off x="866819" y="1511795"/>
            <a:ext cx="11167850" cy="0"/>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287946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V="1">
            <a:off x="5471580" y="1851314"/>
            <a:ext cx="45" cy="5062630"/>
          </a:xfrm>
          <a:prstGeom prst="line">
            <a:avLst/>
          </a:prstGeom>
          <a:ln w="12700">
            <a:solidFill>
              <a:srgbClr val="56565A"/>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025205" y="2062236"/>
            <a:ext cx="6528498" cy="4524315"/>
          </a:xfrm>
          <a:prstGeom prst="rect">
            <a:avLst/>
          </a:prstGeom>
          <a:noFill/>
        </p:spPr>
        <p:txBody>
          <a:bodyPr wrap="square" rtlCol="0">
            <a:spAutoFit/>
          </a:bodyPr>
          <a:lstStyle/>
          <a:p>
            <a:pPr marL="514350" indent="-514350">
              <a:buAutoNum type="arabicPeriod"/>
            </a:pPr>
            <a:r>
              <a:rPr lang="en-US" sz="3200" dirty="0" smtClean="0">
                <a:solidFill>
                  <a:schemeClr val="bg2">
                    <a:lumMod val="25000"/>
                  </a:schemeClr>
                </a:solidFill>
                <a:latin typeface="Gotham Book" pitchFamily="50" charset="0"/>
                <a:cs typeface="Gotham Book" pitchFamily="50" charset="0"/>
              </a:rPr>
              <a:t>Email Draft </a:t>
            </a:r>
          </a:p>
          <a:p>
            <a:pPr marL="514350" indent="-514350">
              <a:buAutoNum type="arabicPeriod"/>
            </a:pPr>
            <a:endParaRPr lang="en-US" sz="3200" dirty="0" smtClean="0">
              <a:solidFill>
                <a:schemeClr val="bg2">
                  <a:lumMod val="25000"/>
                </a:schemeClr>
              </a:solidFill>
              <a:latin typeface="Gotham Light" pitchFamily="50" charset="0"/>
              <a:cs typeface="Gotham Light" pitchFamily="50" charset="0"/>
            </a:endParaRPr>
          </a:p>
          <a:p>
            <a:pPr marL="514350" indent="-514350">
              <a:buAutoNum type="arabicPeriod"/>
            </a:pPr>
            <a:r>
              <a:rPr lang="en-US" sz="3200" dirty="0" smtClean="0">
                <a:solidFill>
                  <a:schemeClr val="bg2">
                    <a:lumMod val="25000"/>
                  </a:schemeClr>
                </a:solidFill>
                <a:latin typeface="Gotham Book"/>
                <a:cs typeface="Gotham Book"/>
              </a:rPr>
              <a:t>Designing Your Emai</a:t>
            </a:r>
            <a:r>
              <a:rPr lang="en-US" sz="3200" dirty="0">
                <a:solidFill>
                  <a:schemeClr val="bg2">
                    <a:lumMod val="25000"/>
                  </a:schemeClr>
                </a:solidFill>
                <a:latin typeface="Gotham Book"/>
                <a:cs typeface="Gotham Book"/>
              </a:rPr>
              <a:t>l</a:t>
            </a:r>
            <a:endParaRPr lang="en-US" sz="3200" dirty="0" smtClean="0">
              <a:solidFill>
                <a:schemeClr val="bg2">
                  <a:lumMod val="25000"/>
                </a:schemeClr>
              </a:solidFill>
              <a:latin typeface="Gotham Book"/>
              <a:cs typeface="Gotham Book"/>
            </a:endParaRPr>
          </a:p>
          <a:p>
            <a:pPr marL="514350" indent="-514350">
              <a:buAutoNum type="arabicPeriod"/>
            </a:pPr>
            <a:endParaRPr lang="en-US" sz="3200" dirty="0" smtClean="0">
              <a:solidFill>
                <a:schemeClr val="bg2">
                  <a:lumMod val="25000"/>
                </a:schemeClr>
              </a:solidFill>
              <a:latin typeface="Gotham Book"/>
              <a:cs typeface="Gotham Book"/>
            </a:endParaRPr>
          </a:p>
          <a:p>
            <a:pPr marL="514350" indent="-514350">
              <a:buAutoNum type="arabicPeriod"/>
            </a:pPr>
            <a:r>
              <a:rPr lang="en-US" sz="3200" dirty="0" smtClean="0">
                <a:solidFill>
                  <a:schemeClr val="bg2">
                    <a:lumMod val="25000"/>
                  </a:schemeClr>
                </a:solidFill>
                <a:latin typeface="Gotham Book"/>
                <a:cs typeface="Gotham Book"/>
              </a:rPr>
              <a:t>Drafting Your Email </a:t>
            </a:r>
          </a:p>
          <a:p>
            <a:pPr marL="514350" indent="-514350">
              <a:buAutoNum type="arabicPeriod"/>
            </a:pPr>
            <a:endParaRPr lang="en-US" sz="3200" dirty="0">
              <a:solidFill>
                <a:schemeClr val="bg2">
                  <a:lumMod val="25000"/>
                </a:schemeClr>
              </a:solidFill>
              <a:latin typeface="Gotham Book"/>
              <a:cs typeface="Gotham Book"/>
            </a:endParaRPr>
          </a:p>
          <a:p>
            <a:pPr marL="514350" indent="-514350">
              <a:buAutoNum type="arabicPeriod"/>
            </a:pPr>
            <a:r>
              <a:rPr lang="en-US" sz="3200" dirty="0" smtClean="0">
                <a:solidFill>
                  <a:schemeClr val="bg2">
                    <a:lumMod val="25000"/>
                  </a:schemeClr>
                </a:solidFill>
                <a:latin typeface="Gotham Book"/>
                <a:cs typeface="Gotham Book"/>
              </a:rPr>
              <a:t>Peer Review</a:t>
            </a:r>
          </a:p>
          <a:p>
            <a:pPr marL="514350" indent="-514350">
              <a:buAutoNum type="arabicPeriod"/>
            </a:pPr>
            <a:endParaRPr lang="en-US" sz="3200" dirty="0">
              <a:solidFill>
                <a:schemeClr val="bg2">
                  <a:lumMod val="25000"/>
                </a:schemeClr>
              </a:solidFill>
              <a:latin typeface="Gotham Book"/>
              <a:cs typeface="Gotham Book"/>
            </a:endParaRPr>
          </a:p>
          <a:p>
            <a:pPr marL="514350" indent="-514350">
              <a:buAutoNum type="arabicPeriod"/>
            </a:pPr>
            <a:r>
              <a:rPr lang="en-US" sz="3200" dirty="0" smtClean="0">
                <a:solidFill>
                  <a:schemeClr val="bg2">
                    <a:lumMod val="25000"/>
                  </a:schemeClr>
                </a:solidFill>
                <a:latin typeface="Gotham Book"/>
                <a:cs typeface="Gotham Book"/>
              </a:rPr>
              <a:t>Debrief and Close </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3140" y="2939520"/>
            <a:ext cx="3481727" cy="3481727"/>
          </a:xfrm>
          <a:prstGeom prst="rect">
            <a:avLst/>
          </a:prstGeom>
        </p:spPr>
      </p:pic>
      <p:sp>
        <p:nvSpPr>
          <p:cNvPr id="8" name="Rectangle 7"/>
          <p:cNvSpPr>
            <a:spLocks noChangeArrowheads="1"/>
          </p:cNvSpPr>
          <p:nvPr/>
        </p:nvSpPr>
        <p:spPr bwMode="auto">
          <a:xfrm>
            <a:off x="779956" y="1754933"/>
            <a:ext cx="46988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r>
              <a:rPr lang="en-US" altLang="en-US" sz="4800" dirty="0" smtClean="0">
                <a:solidFill>
                  <a:schemeClr val="tx1"/>
                </a:solidFill>
                <a:latin typeface="Tungsten Medium"/>
                <a:cs typeface="Tungsten Medium"/>
              </a:rPr>
              <a:t>AGENDA </a:t>
            </a:r>
            <a:r>
              <a:rPr lang="en-US" altLang="en-US" sz="4800" dirty="0" smtClean="0">
                <a:solidFill>
                  <a:schemeClr val="tx1"/>
                </a:solidFill>
                <a:latin typeface="Tungsten Medium"/>
                <a:ea typeface="Arial Unicode MS" panose="020B0604020202020204" pitchFamily="34" charset="-128"/>
                <a:cs typeface="Tungsten Medium"/>
              </a:rPr>
              <a:t>FOR TODAY</a:t>
            </a:r>
            <a:endParaRPr lang="en-US" altLang="en-US" sz="4800" dirty="0">
              <a:solidFill>
                <a:schemeClr val="tx1"/>
              </a:solidFill>
              <a:latin typeface="Tungsten Medium"/>
              <a:ea typeface="Arial Unicode MS" panose="020B0604020202020204" pitchFamily="34" charset="-128"/>
              <a:cs typeface="Tungsten Medium"/>
            </a:endParaRPr>
          </a:p>
        </p:txBody>
      </p:sp>
    </p:spTree>
    <p:extLst>
      <p:ext uri="{BB962C8B-B14F-4D97-AF65-F5344CB8AC3E}">
        <p14:creationId xmlns:p14="http://schemas.microsoft.com/office/powerpoint/2010/main" val="310414682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2">
      <a:dk1>
        <a:srgbClr val="3A3838"/>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FF"/>
      </a:hlink>
      <a:folHlink>
        <a:srgbClr val="FFFFFF"/>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chemeClr val="tx1">
                <a:alpha val="0"/>
              </a:schemeClr>
            </a:gs>
            <a:gs pos="43000">
              <a:schemeClr val="tx1">
                <a:alpha val="81000"/>
              </a:schemeClr>
            </a:gs>
          </a:gsLst>
          <a:lin ang="10800000" scaled="0"/>
          <a:tileRect/>
        </a:gra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54886</TotalTime>
  <Words>3051</Words>
  <Application>Microsoft Macintosh PowerPoint</Application>
  <PresentationFormat>Custom</PresentationFormat>
  <Paragraphs>513</Paragraphs>
  <Slides>42</Slides>
  <Notes>34</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adamironalcantara</dc:creator>
  <cp:lastModifiedBy>Bobby Brady</cp:lastModifiedBy>
  <cp:revision>887</cp:revision>
  <cp:lastPrinted>2015-03-19T18:27:18Z</cp:lastPrinted>
  <dcterms:created xsi:type="dcterms:W3CDTF">2014-12-18T16:27:37Z</dcterms:created>
  <dcterms:modified xsi:type="dcterms:W3CDTF">2016-10-05T20:40:06Z</dcterms:modified>
</cp:coreProperties>
</file>