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784" r:id="rId2"/>
    <p:sldId id="785" r:id="rId3"/>
    <p:sldId id="997" r:id="rId4"/>
    <p:sldId id="946" r:id="rId5"/>
    <p:sldId id="992" r:id="rId6"/>
    <p:sldId id="994" r:id="rId7"/>
    <p:sldId id="949" r:id="rId8"/>
    <p:sldId id="995" r:id="rId9"/>
    <p:sldId id="993" r:id="rId10"/>
    <p:sldId id="792" r:id="rId11"/>
    <p:sldId id="850" r:id="rId12"/>
    <p:sldId id="955" r:id="rId13"/>
    <p:sldId id="1001" r:id="rId14"/>
    <p:sldId id="893" r:id="rId15"/>
    <p:sldId id="1002" r:id="rId16"/>
    <p:sldId id="1004" r:id="rId17"/>
    <p:sldId id="1003" r:id="rId18"/>
    <p:sldId id="1005" r:id="rId19"/>
    <p:sldId id="1006" r:id="rId20"/>
    <p:sldId id="1007" r:id="rId21"/>
    <p:sldId id="1008" r:id="rId22"/>
    <p:sldId id="1009" r:id="rId23"/>
    <p:sldId id="990" r:id="rId24"/>
    <p:sldId id="1012" r:id="rId25"/>
    <p:sldId id="1010" r:id="rId26"/>
    <p:sldId id="981" r:id="rId27"/>
    <p:sldId id="1011" r:id="rId28"/>
    <p:sldId id="1013" r:id="rId29"/>
    <p:sldId id="1017" r:id="rId30"/>
    <p:sldId id="1016" r:id="rId31"/>
    <p:sldId id="1018" r:id="rId32"/>
    <p:sldId id="1014" r:id="rId33"/>
    <p:sldId id="1019" r:id="rId34"/>
    <p:sldId id="1015" r:id="rId35"/>
    <p:sldId id="1020" r:id="rId36"/>
    <p:sldId id="1029" r:id="rId37"/>
    <p:sldId id="1030" r:id="rId38"/>
    <p:sldId id="972" r:id="rId39"/>
    <p:sldId id="1021" r:id="rId40"/>
    <p:sldId id="1022" r:id="rId41"/>
    <p:sldId id="1024" r:id="rId42"/>
    <p:sldId id="1023" r:id="rId43"/>
    <p:sldId id="975" r:id="rId44"/>
    <p:sldId id="1025" r:id="rId45"/>
    <p:sldId id="1026" r:id="rId46"/>
    <p:sldId id="1000" r:id="rId47"/>
    <p:sldId id="987" r:id="rId48"/>
    <p:sldId id="1028" r:id="rId49"/>
    <p:sldId id="1027" r:id="rId50"/>
  </p:sldIdLst>
  <p:sldSz cx="13004800" cy="9753600"/>
  <p:notesSz cx="6858000" cy="9144000"/>
  <p:defaultTextStyle>
    <a:defPPr>
      <a:defRPr lang="en-US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ironalcantar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838"/>
    <a:srgbClr val="B1AEAE"/>
    <a:srgbClr val="ED5340"/>
    <a:srgbClr val="56565A"/>
    <a:srgbClr val="FFFFFF"/>
    <a:srgbClr val="D9D9D9"/>
    <a:srgbClr val="767171"/>
    <a:srgbClr val="585C60"/>
    <a:srgbClr val="535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9" autoAdjust="0"/>
    <p:restoredTop sz="95175" autoAdjust="0"/>
  </p:normalViewPr>
  <p:slideViewPr>
    <p:cSldViewPr snapToGrid="0">
      <p:cViewPr varScale="1">
        <p:scale>
          <a:sx n="76" d="100"/>
          <a:sy n="76" d="100"/>
        </p:scale>
        <p:origin x="320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41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85F0C-5DEA-4728-8592-C91972CEE311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A6C6-C12F-42A3-9316-E2EB2B2DB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5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36291-A6DC-4AD0-90CD-33D1F1DFFC6E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C1EA-D8F4-4B85-8B01-A01110AD5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9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/>
              <a:t>/4.0/ or send a letter to Creative Commons, PO Box 1866, Mountain View, CA 94042, USA</a:t>
            </a:r>
            <a:endParaRPr lang="en-US" sz="18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00:01</a:t>
            </a:r>
            <a:r>
              <a:rPr lang="en-US" b="1" baseline="0" dirty="0"/>
              <a:t> – 00:03 [2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baseline="0" dirty="0"/>
              <a:t>Before we get started, let’s review some logistics 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4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7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9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5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  <a:prstGeom prst="rect">
            <a:avLst/>
          </a:prstGeo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9569115"/>
            <a:ext cx="13027733" cy="200527"/>
          </a:xfrm>
          <a:prstGeom prst="rect">
            <a:avLst/>
          </a:prstGeom>
          <a:solidFill>
            <a:srgbClr val="ED5340"/>
          </a:solidFill>
          <a:ln>
            <a:noFill/>
          </a:ln>
          <a:extLst/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07" t="6333" r="40510" b="78878"/>
          <a:stretch/>
        </p:blipFill>
        <p:spPr>
          <a:xfrm>
            <a:off x="11917659" y="8709581"/>
            <a:ext cx="820840" cy="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myaccount.maestroconference.com/conference/register/RJKSA4Z4CQL1EKL0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hyperlink" Target="https://docs.google.com/spreadsheets/d/1wCgAHa9vFnF_vSLA7xmVEOoWG0uP3CGDTHsUVAxigGI/edit#gid=188452556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docs.google.com/spreadsheets/d/1VsaG42PN4rTDXhl29NxIWoSx2cU5q3hiRYmddSmtQmI/edit#gid=14968107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hyperlink" Target="https://docs.google.com/spreadsheets/d/1wCgAHa9vFnF_vSLA7xmVEOoWG0uP3CGDTHsUVAxigGI/edit#gid=188452556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spreadsheets/d/1wCgAHa9vFnF_vSLA7xmVEOoWG0uP3CGDTHsUVAxigGI/edit#gid=1884525565" TargetMode="Externa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796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25235" r="26487" b="650"/>
          <a:stretch/>
        </p:blipFill>
        <p:spPr>
          <a:xfrm>
            <a:off x="-78152" y="-146542"/>
            <a:ext cx="13246579" cy="100179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78152" y="-175851"/>
            <a:ext cx="13266117" cy="10033251"/>
          </a:xfrm>
          <a:prstGeom prst="rect">
            <a:avLst/>
          </a:prstGeom>
          <a:solidFill>
            <a:srgbClr val="ED534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/>
          <p:cNvSpPr txBox="1"/>
          <p:nvPr/>
        </p:nvSpPr>
        <p:spPr>
          <a:xfrm>
            <a:off x="2456416" y="2254957"/>
            <a:ext cx="6466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otham Bold"/>
                <a:cs typeface="Gotham Bold"/>
              </a:rPr>
              <a:t>OFA</a:t>
            </a:r>
            <a:r>
              <a:rPr lang="en-US" sz="5400" dirty="0">
                <a:solidFill>
                  <a:schemeClr val="bg1"/>
                </a:solidFill>
                <a:latin typeface="Tungsten Semibold"/>
                <a:cs typeface="Tungsten Semibold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Gotham Light"/>
                <a:cs typeface="Gotham Light"/>
              </a:rPr>
              <a:t>TRAINING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1141" y="4050582"/>
            <a:ext cx="5495259" cy="13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Welcome to today’s webinar. </a:t>
            </a:r>
          </a:p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We will begin shortly.  </a:t>
            </a:r>
          </a:p>
          <a:p>
            <a:endParaRPr lang="en-US" sz="2800" dirty="0">
              <a:latin typeface="Gotham Bold" pitchFamily="50" charset="0"/>
              <a:cs typeface="Gotham Bold" pitchFamily="50" charset="0"/>
            </a:endParaRPr>
          </a:p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For audio, please make sure to also join the call. </a:t>
            </a:r>
          </a:p>
        </p:txBody>
      </p:sp>
      <p:pic>
        <p:nvPicPr>
          <p:cNvPr id="3" name="Picture 2" descr="White Penc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836"/>
            <a:ext cx="3125326" cy="2081950"/>
          </a:xfrm>
          <a:prstGeom prst="rect">
            <a:avLst/>
          </a:prstGeom>
        </p:spPr>
      </p:pic>
      <p:sp>
        <p:nvSpPr>
          <p:cNvPr id="23" name="Rectangle 22">
            <a:hlinkClick r:id="rId5"/>
          </p:cNvPr>
          <p:cNvSpPr/>
          <p:nvPr/>
        </p:nvSpPr>
        <p:spPr>
          <a:xfrm>
            <a:off x="2695145" y="6222240"/>
            <a:ext cx="2568603" cy="668485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ungsten Medium"/>
                <a:cs typeface="Tungsten Medium"/>
              </a:rPr>
              <a:t>DIAL-IN HERE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5EA7E3F3-34CE-D747-B028-BB0127B1D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63" y="909613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5"/>
          <p:cNvSpPr>
            <a:spLocks noChangeAspect="1"/>
          </p:cNvSpPr>
          <p:nvPr/>
        </p:nvSpPr>
        <p:spPr bwMode="auto">
          <a:xfrm>
            <a:off x="1147009" y="2228993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K</a:t>
            </a:r>
          </a:p>
        </p:txBody>
      </p:sp>
      <p:sp>
        <p:nvSpPr>
          <p:cNvPr id="3" name="Oval 36"/>
          <p:cNvSpPr>
            <a:spLocks noChangeAspect="1"/>
          </p:cNvSpPr>
          <p:nvPr/>
        </p:nvSpPr>
        <p:spPr bwMode="auto">
          <a:xfrm>
            <a:off x="1147009" y="3984455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S</a:t>
            </a:r>
          </a:p>
        </p:txBody>
      </p:sp>
      <p:sp>
        <p:nvSpPr>
          <p:cNvPr id="4" name="Oval 37"/>
          <p:cNvSpPr>
            <a:spLocks noChangeAspect="1"/>
          </p:cNvSpPr>
          <p:nvPr/>
        </p:nvSpPr>
        <p:spPr bwMode="auto">
          <a:xfrm>
            <a:off x="1147009" y="5784567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695" y="665985"/>
            <a:ext cx="41821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GOALS</a:t>
            </a:r>
            <a:r>
              <a:rPr lang="en-US" altLang="en-US" sz="4400" b="1" dirty="0">
                <a:solidFill>
                  <a:schemeClr val="tx1"/>
                </a:solidFill>
                <a:latin typeface="Tungsten Medium"/>
                <a:cs typeface="Tungsten Medium"/>
              </a:rPr>
              <a:t> </a:t>
            </a:r>
            <a:r>
              <a:rPr lang="en-US" altLang="en-US" sz="40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1975" y="2148696"/>
            <a:ext cx="9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Learn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management strategies and organizational tools to keep your training project on track and on time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3094" y="4099598"/>
            <a:ext cx="97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Be able to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build a taskmaster and staffing grid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1975" y="5688514"/>
            <a:ext cx="9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Feel comfortable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managing your project before it manages you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66819" y="1511795"/>
            <a:ext cx="11167850" cy="0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4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248274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3220" y="2105341"/>
            <a:ext cx="6988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Project Vs. Tasks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Organizational Tool: Taskmaster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Organizing a Staffing Grid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3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0519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194530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09854" y="1465372"/>
            <a:ext cx="8703171" cy="481352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507689" y="1323275"/>
            <a:ext cx="0" cy="6823443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#1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10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15" name="Rectangle 14">
            <a:hlinkClick r:id="rId4"/>
          </p:cNvPr>
          <p:cNvSpPr/>
          <p:nvPr/>
        </p:nvSpPr>
        <p:spPr>
          <a:xfrm>
            <a:off x="6669326" y="6736035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ACCESS WORKBOOK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7712" y="1576374"/>
            <a:ext cx="85253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OUTCOME-BASED SCENARIO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This weekend is the Train-the-Trainer Workshop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Work with your partner to write a list of the various actions that need to happen in order for the training to begin, run smoothly, and conclude successfully 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Training participants are expected to arrive at 9:00 AM. The training concludes at 5:00 PM 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Training participants will go through four modules throughout the day, taught by experts 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13254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3516791" y="1323275"/>
            <a:ext cx="0" cy="7850838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Tungsten Medium"/>
              <a:cs typeface="Tungsten Medium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224217" y="4813015"/>
            <a:ext cx="5693809" cy="1802695"/>
            <a:chOff x="5266233" y="4372758"/>
            <a:chExt cx="5693809" cy="1802695"/>
          </a:xfrm>
        </p:grpSpPr>
        <p:sp>
          <p:nvSpPr>
            <p:cNvPr id="23" name="TextBox 22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71" y="2380119"/>
            <a:ext cx="1898016" cy="1965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08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295213"/>
            <a:ext cx="1300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80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PROJECTS  VS.  TASKS</a:t>
            </a:r>
          </a:p>
        </p:txBody>
      </p:sp>
    </p:spTree>
    <p:extLst>
      <p:ext uri="{BB962C8B-B14F-4D97-AF65-F5344CB8AC3E}">
        <p14:creationId xmlns:p14="http://schemas.microsoft.com/office/powerpoint/2010/main" val="396366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PROJECT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piece of work with a specific objective and a defined beginning and end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Made up of smaller units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4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PROJECT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piece of work with a specific objective and a defined beginning and end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Made up of smaller units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64895" y="3463665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The smallest unit that a project can be broken down into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piece of work within a project with a defined beginning and end and which contributes to a larger goal</a:t>
            </a:r>
          </a:p>
        </p:txBody>
      </p:sp>
    </p:spTree>
    <p:extLst>
      <p:ext uri="{BB962C8B-B14F-4D97-AF65-F5344CB8AC3E}">
        <p14:creationId xmlns:p14="http://schemas.microsoft.com/office/powerpoint/2010/main" val="11169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12279" y="2444399"/>
            <a:ext cx="2081059" cy="2078734"/>
            <a:chOff x="1463660" y="954088"/>
            <a:chExt cx="1866900" cy="1822110"/>
          </a:xfrm>
        </p:grpSpPr>
        <p:sp>
          <p:nvSpPr>
            <p:cNvPr id="15" name="Oval 14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14322" y="5090574"/>
            <a:ext cx="3671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One-day training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927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12279" y="2444399"/>
            <a:ext cx="2081059" cy="2078734"/>
            <a:chOff x="1463660" y="954088"/>
            <a:chExt cx="1866900" cy="1822110"/>
          </a:xfrm>
        </p:grpSpPr>
        <p:sp>
          <p:nvSpPr>
            <p:cNvPr id="15" name="Oval 14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28065" y="3351000"/>
            <a:ext cx="36718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Confirm training participants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14322" y="5090574"/>
            <a:ext cx="3671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One-day training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6835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12279" y="2444399"/>
            <a:ext cx="2081059" cy="2078734"/>
            <a:chOff x="1463660" y="954088"/>
            <a:chExt cx="1866900" cy="1822110"/>
          </a:xfrm>
        </p:grpSpPr>
        <p:sp>
          <p:nvSpPr>
            <p:cNvPr id="15" name="Oval 14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98471" y="3558340"/>
            <a:ext cx="3671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Place food order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14322" y="5090574"/>
            <a:ext cx="3671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One-day training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94045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8219" y="701446"/>
            <a:ext cx="27546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66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LOGISTICS</a:t>
            </a:r>
            <a:endParaRPr lang="en-US" altLang="en-US" sz="54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5008" y="1202712"/>
            <a:ext cx="587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We will meet for 75 minutes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958825" y="701446"/>
            <a:ext cx="0" cy="7720659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5"/>
          <a:stretch/>
        </p:blipFill>
        <p:spPr>
          <a:xfrm>
            <a:off x="4427896" y="4744834"/>
            <a:ext cx="1399200" cy="133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29" y="2594860"/>
            <a:ext cx="1348553" cy="139628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4452553" y="815379"/>
            <a:ext cx="1395366" cy="1360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7087" y="2881194"/>
            <a:ext cx="587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This is an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interactive training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. You will work in pairs today.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16" name="TextBox 15">
            <a:hlinkClick r:id="rId7"/>
          </p:cNvPr>
          <p:cNvSpPr txBox="1"/>
          <p:nvPr/>
        </p:nvSpPr>
        <p:spPr>
          <a:xfrm>
            <a:off x="6301541" y="4757371"/>
            <a:ext cx="58732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recording of this video and call will be available on the </a:t>
            </a:r>
            <a:r>
              <a:rPr 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Bookshelf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9561" y="6821352"/>
            <a:ext cx="587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It’s cool if you Tweet --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71727" y="6540795"/>
            <a:ext cx="1870913" cy="1789840"/>
            <a:chOff x="4209044" y="6900250"/>
            <a:chExt cx="1870913" cy="1789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4209044" y="6900250"/>
              <a:ext cx="1870913" cy="17898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93" y="7589892"/>
              <a:ext cx="511371" cy="5113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ctangle 18"/>
          <p:cNvSpPr/>
          <p:nvPr/>
        </p:nvSpPr>
        <p:spPr>
          <a:xfrm>
            <a:off x="6319308" y="7268385"/>
            <a:ext cx="2202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+mj-lt"/>
                <a:cs typeface="Gotham Bold" pitchFamily="50" charset="0"/>
              </a:rPr>
              <a:t>#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OFA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otham Book"/>
                <a:cs typeface="Gotham Book"/>
              </a:rPr>
              <a:t>Fellows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78319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12279" y="2444399"/>
            <a:ext cx="2081059" cy="2078734"/>
            <a:chOff x="1463660" y="954088"/>
            <a:chExt cx="1866900" cy="1822110"/>
          </a:xfrm>
        </p:grpSpPr>
        <p:sp>
          <p:nvSpPr>
            <p:cNvPr id="15" name="Oval 14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98471" y="3558340"/>
            <a:ext cx="3671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Practice w/ trainers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14322" y="5090574"/>
            <a:ext cx="36718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One-day training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745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09854" y="1465372"/>
            <a:ext cx="8703171" cy="19211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507689" y="1323275"/>
            <a:ext cx="0" cy="6823443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#2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10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15" name="Rectangle 14">
            <a:hlinkClick r:id="rId4"/>
          </p:cNvPr>
          <p:cNvSpPr/>
          <p:nvPr/>
        </p:nvSpPr>
        <p:spPr>
          <a:xfrm>
            <a:off x="6574290" y="3876476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ACCESS WORKBOOK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6067" y="1576374"/>
            <a:ext cx="84070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Review your previous action list 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Break your projects into smaller tasks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332036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248274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3220" y="2105341"/>
            <a:ext cx="6988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Project Vs. Tasks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Organizational Tool: Taskmaster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Organizing a Staffing Grid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3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0519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318360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91171" y="1439455"/>
            <a:ext cx="11050083" cy="765757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PROJECT: Digital Fellowship Practicum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14265" y="1495165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TASKS: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7094" y="1628872"/>
            <a:ext cx="65024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Order Approval Stations Signs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Schedule dry-run with </a:t>
            </a:r>
            <a:r>
              <a:rPr lang="en-US" sz="2000" dirty="0" err="1">
                <a:latin typeface="Gotham Book"/>
                <a:cs typeface="Gotham Book"/>
              </a:rPr>
              <a:t>Digi</a:t>
            </a:r>
            <a:r>
              <a:rPr lang="en-US" sz="2000" dirty="0">
                <a:latin typeface="Gotham Book"/>
                <a:cs typeface="Gotham Book"/>
              </a:rPr>
              <a:t>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@BO Tweet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Plan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Order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food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Outline: Press Briefing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Write glossary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Buy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Press Briefing Email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Friday Evening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Peer-Review Checklist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Submission 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Glossary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Press Briefing 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Create Evaluations for Sat and Sun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The </a:t>
            </a:r>
            <a:r>
              <a:rPr lang="en-US" sz="2000" dirty="0" err="1">
                <a:latin typeface="Gotham Book"/>
                <a:cs typeface="Gotham Book"/>
              </a:rPr>
              <a:t>Gaunlet</a:t>
            </a:r>
            <a:endParaRPr lang="en-US" sz="2000" dirty="0">
              <a:latin typeface="Gotham Book"/>
              <a:cs typeface="Gotham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Design Simulation Guide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Simulation Guide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Dry-Run W/ </a:t>
            </a:r>
            <a:r>
              <a:rPr lang="en-US" sz="2000" dirty="0" err="1">
                <a:latin typeface="Gotham Book"/>
                <a:cs typeface="Gotham Book"/>
              </a:rPr>
              <a:t>Digi</a:t>
            </a:r>
            <a:r>
              <a:rPr lang="en-US" sz="2000" dirty="0">
                <a:latin typeface="Gotham Book"/>
                <a:cs typeface="Gotham Book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Develop the </a:t>
            </a:r>
            <a:r>
              <a:rPr lang="en-US" sz="2000" dirty="0" err="1">
                <a:latin typeface="Gotham Book"/>
                <a:cs typeface="Gotham Book"/>
              </a:rPr>
              <a:t>Gaunlet</a:t>
            </a:r>
            <a:r>
              <a:rPr lang="en-US" sz="2000" dirty="0">
                <a:latin typeface="Gotham Book"/>
                <a:cs typeface="Gotham Book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Send "See you tomorrow" Email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Complete Slides </a:t>
            </a:r>
          </a:p>
        </p:txBody>
      </p:sp>
    </p:spTree>
    <p:extLst>
      <p:ext uri="{BB962C8B-B14F-4D97-AF65-F5344CB8AC3E}">
        <p14:creationId xmlns:p14="http://schemas.microsoft.com/office/powerpoint/2010/main" val="38479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91171" y="1439455"/>
            <a:ext cx="11050083" cy="765757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PROJECT: Digital Fellowship Practicum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14265" y="1495165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TASKS: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7094" y="1628872"/>
            <a:ext cx="65024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Order Approval Stations Signs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Schedule dry-run with </a:t>
            </a:r>
            <a:r>
              <a:rPr lang="en-US" sz="2000" dirty="0" err="1">
                <a:latin typeface="Gotham Book"/>
                <a:cs typeface="Gotham Book"/>
              </a:rPr>
              <a:t>Digi</a:t>
            </a:r>
            <a:r>
              <a:rPr lang="en-US" sz="2000" dirty="0">
                <a:latin typeface="Gotham Book"/>
                <a:cs typeface="Gotham Book"/>
              </a:rPr>
              <a:t>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@BO Tweet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Plan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Order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food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Outline: Press Briefing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Write glossary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Buy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Press Briefing Email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Friday Evening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Peer-Review Checklist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Submission 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Glossary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Press Briefing 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Create Evaluations for Sat and Sun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The </a:t>
            </a:r>
            <a:r>
              <a:rPr lang="en-US" sz="2000" dirty="0" err="1">
                <a:latin typeface="Gotham Book"/>
                <a:cs typeface="Gotham Book"/>
              </a:rPr>
              <a:t>Gunlet</a:t>
            </a:r>
            <a:endParaRPr lang="en-US" sz="2000" dirty="0">
              <a:latin typeface="Gotham Book"/>
              <a:cs typeface="Gotham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Design Simulation Guide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Simulation Guide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Dry-Run W/ </a:t>
            </a:r>
            <a:r>
              <a:rPr lang="en-US" sz="2000" dirty="0" err="1">
                <a:latin typeface="Gotham Book"/>
                <a:cs typeface="Gotham Book"/>
              </a:rPr>
              <a:t>Digi</a:t>
            </a:r>
            <a:r>
              <a:rPr lang="en-US" sz="2000" dirty="0">
                <a:latin typeface="Gotham Book"/>
                <a:cs typeface="Gotham Book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Develop the </a:t>
            </a:r>
            <a:r>
              <a:rPr lang="en-US" sz="2000" dirty="0" err="1">
                <a:latin typeface="Gotham Book"/>
                <a:cs typeface="Gotham Book"/>
              </a:rPr>
              <a:t>Gaunlet</a:t>
            </a:r>
            <a:r>
              <a:rPr lang="en-US" sz="2000" dirty="0">
                <a:latin typeface="Gotham Book"/>
                <a:cs typeface="Gotham Book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Send "See you tomorrow" Email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Complete Slides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645" y="2349849"/>
            <a:ext cx="6057844" cy="45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92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60661" y="4355313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116709" y="2946079"/>
            <a:ext cx="9477672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Share a moment when you were overwhelmed with a project and unable to delegate to others who wanted to help. </a:t>
            </a:r>
          </a:p>
        </p:txBody>
      </p:sp>
    </p:spTree>
    <p:extLst>
      <p:ext uri="{BB962C8B-B14F-4D97-AF65-F5344CB8AC3E}">
        <p14:creationId xmlns:p14="http://schemas.microsoft.com/office/powerpoint/2010/main" val="1977072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9825" y="3411098"/>
            <a:ext cx="9288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The more organized you are, the more likely others will be able to help you complete a project.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0488" y="3145688"/>
            <a:ext cx="115451" cy="1641190"/>
          </a:xfrm>
          <a:prstGeom prst="rect">
            <a:avLst/>
          </a:prstGeom>
          <a:solidFill>
            <a:srgbClr val="ED534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392982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</p:spTree>
    <p:extLst>
      <p:ext uri="{BB962C8B-B14F-4D97-AF65-F5344CB8AC3E}">
        <p14:creationId xmlns:p14="http://schemas.microsoft.com/office/powerpoint/2010/main" val="2677378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029" y="238220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54562" y="238589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</p:spTree>
    <p:extLst>
      <p:ext uri="{BB962C8B-B14F-4D97-AF65-F5344CB8AC3E}">
        <p14:creationId xmlns:p14="http://schemas.microsoft.com/office/powerpoint/2010/main" val="115969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029" y="238220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54562" y="238589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10837" y="3803341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8/27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1609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938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/>
          <a:stretch/>
        </p:blipFill>
        <p:spPr>
          <a:xfrm>
            <a:off x="-125424" y="-15678"/>
            <a:ext cx="13177257" cy="9877063"/>
          </a:xfrm>
          <a:prstGeom prst="rect">
            <a:avLst/>
          </a:prstGeom>
        </p:spPr>
      </p:pic>
      <p:sp>
        <p:nvSpPr>
          <p:cNvPr id="30" name="Rectangle 29"/>
          <p:cNvSpPr>
            <a:spLocks/>
          </p:cNvSpPr>
          <p:nvPr/>
        </p:nvSpPr>
        <p:spPr>
          <a:xfrm flipV="1">
            <a:off x="-156778" y="9626217"/>
            <a:ext cx="13188874" cy="176204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72457" y="0"/>
            <a:ext cx="13177257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41471" y="3710154"/>
            <a:ext cx="6491435" cy="1755143"/>
            <a:chOff x="5415298" y="5526195"/>
            <a:chExt cx="6491435" cy="1755143"/>
          </a:xfrm>
        </p:grpSpPr>
        <p:sp>
          <p:nvSpPr>
            <p:cNvPr id="12" name="Rectangle 11"/>
            <p:cNvSpPr/>
            <p:nvPr/>
          </p:nvSpPr>
          <p:spPr>
            <a:xfrm>
              <a:off x="5415303" y="6651646"/>
              <a:ext cx="3897056" cy="629692"/>
            </a:xfrm>
            <a:prstGeom prst="rect">
              <a:avLst/>
            </a:prstGeom>
            <a:solidFill>
              <a:srgbClr val="FFFFFF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pPr algn="ctr"/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W/ CHELSEY WININGER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 rot="10800000" flipV="1">
              <a:off x="5415298" y="5526195"/>
              <a:ext cx="6491435" cy="1031050"/>
            </a:xfrm>
            <a:prstGeom prst="rect">
              <a:avLst/>
            </a:prstGeom>
            <a:solidFill>
              <a:srgbClr val="ED5340"/>
            </a:solidFill>
            <a:ln>
              <a:noFill/>
            </a:ln>
            <a:effectLst>
              <a:outerShdw blurRad="428625" sx="80000" sy="8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r>
                <a:rPr lang="en-US" sz="4800" dirty="0">
                  <a:solidFill>
                    <a:srgbClr val="FFFFFF"/>
                  </a:solidFill>
                  <a:latin typeface="Tungsten Medium"/>
                  <a:cs typeface="Tungsten Medium"/>
                </a:rPr>
                <a:t>MANAGING TRAINING LOGISTICS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681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029" y="238220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9875" y="2379104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54562" y="238589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42049" y="237414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10837" y="3803341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8/27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18858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029" y="238220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9875" y="2379104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54562" y="238589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42049" y="237414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10837" y="3803341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8/27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5603" y="3808876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Place food order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1840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029" y="238220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9875" y="2379104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7362" y="238463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OWNER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54562" y="238589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42049" y="237414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10837" y="3803341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8/27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5603" y="3808876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Place food order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229535" y="238832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99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029" y="238220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9875" y="2379104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7362" y="238463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OWNER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54562" y="238589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42049" y="237414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229535" y="238832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10837" y="3803341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8/27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5603" y="3808876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Place food order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11729" y="3831688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Aquiles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85531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029" y="238220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9875" y="2379104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7362" y="2384638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OWNER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84848" y="2381534"/>
            <a:ext cx="266616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HELPER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54562" y="238589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42049" y="237414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229535" y="238832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10837" y="3803341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8/27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5603" y="3808876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Place food order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11729" y="3831688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Aquiles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580648" y="3906336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Chelsey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9699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840" y="2390848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0543" y="2396383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0606" y="2393278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OWNER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33390" y="2390174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HELPER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997951" y="239453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88015" y="238278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69438" y="239696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1099" y="3803342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8/27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94836" y="3808877"/>
            <a:ext cx="2436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1"/>
                </a:solidFill>
                <a:latin typeface="Tungsten Medium"/>
                <a:cs typeface="Tungsten Medium"/>
              </a:rPr>
              <a:t>Place food order</a:t>
            </a:r>
            <a:endParaRPr lang="en-US" altLang="en-US" sz="36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62658" y="3831689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Aquiles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878642" y="3906337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Chelsey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133580" y="238521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223453" y="2387070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STATUS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246259" y="3135571"/>
            <a:ext cx="2231776" cy="46777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Gotham Bold" pitchFamily="50" charset="0"/>
                <a:cs typeface="Gotham Bold" pitchFamily="50" charset="0"/>
              </a:rPr>
              <a:t>Completed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260425" y="3702650"/>
            <a:ext cx="2231776" cy="46777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Gotham Bold" pitchFamily="50" charset="0"/>
                <a:cs typeface="Gotham Bold" pitchFamily="50" charset="0"/>
              </a:rPr>
              <a:t>Pending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265951" y="4312924"/>
            <a:ext cx="2231776" cy="46777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Gotham Bold" pitchFamily="50" charset="0"/>
                <a:cs typeface="Gotham Bold" pitchFamily="50" charset="0"/>
              </a:rPr>
              <a:t>In Review</a:t>
            </a:r>
          </a:p>
        </p:txBody>
      </p:sp>
    </p:spTree>
    <p:extLst>
      <p:ext uri="{BB962C8B-B14F-4D97-AF65-F5344CB8AC3E}">
        <p14:creationId xmlns:p14="http://schemas.microsoft.com/office/powerpoint/2010/main" val="3411749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91171" y="1439455"/>
            <a:ext cx="11050083" cy="765757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PROJECT: Digital Fellowship Practicum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14265" y="1495165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TASKS: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7094" y="1628872"/>
            <a:ext cx="65024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Order Approval Stations Signs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Schedule dry-run with </a:t>
            </a:r>
            <a:r>
              <a:rPr lang="en-US" sz="2000" dirty="0" err="1">
                <a:latin typeface="Gotham Book"/>
                <a:cs typeface="Gotham Book"/>
              </a:rPr>
              <a:t>Digi</a:t>
            </a:r>
            <a:r>
              <a:rPr lang="en-US" sz="2000" dirty="0">
                <a:latin typeface="Gotham Book"/>
                <a:cs typeface="Gotham Book"/>
              </a:rPr>
              <a:t>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@BO Tweet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Plan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Order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food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Outline: Press Briefing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Write glossary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Buy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Press Briefing Email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Friday Evening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Peer-Review Checklist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Submission 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Glossary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Press Briefing 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Create Evaluations for Sat and Sun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The </a:t>
            </a:r>
            <a:r>
              <a:rPr lang="en-US" sz="2000" dirty="0" err="1">
                <a:latin typeface="Gotham Book"/>
                <a:cs typeface="Gotham Book"/>
              </a:rPr>
              <a:t>Gaunlet</a:t>
            </a:r>
            <a:endParaRPr lang="en-US" sz="2000" dirty="0">
              <a:latin typeface="Gotham Book"/>
              <a:cs typeface="Gotham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Design Simulation Guide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Review Simulation Guide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Dry-Run W/ </a:t>
            </a:r>
            <a:r>
              <a:rPr lang="en-US" sz="2000" dirty="0" err="1">
                <a:latin typeface="Gotham Book"/>
                <a:cs typeface="Gotham Book"/>
              </a:rPr>
              <a:t>Digi</a:t>
            </a:r>
            <a:r>
              <a:rPr lang="en-US" sz="2000" dirty="0">
                <a:latin typeface="Gotham Book"/>
                <a:cs typeface="Gotham Book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Develop the </a:t>
            </a:r>
            <a:r>
              <a:rPr lang="en-US" sz="2000" dirty="0" err="1">
                <a:latin typeface="Gotham Book"/>
                <a:cs typeface="Gotham Book"/>
              </a:rPr>
              <a:t>Gaunlet</a:t>
            </a:r>
            <a:r>
              <a:rPr lang="en-US" sz="2000" dirty="0">
                <a:latin typeface="Gotham Book"/>
                <a:cs typeface="Gotham Book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Send "See you tomorrow" Email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Confirm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otham Book"/>
                <a:cs typeface="Gotham Book"/>
              </a:rPr>
              <a:t>Complete Slides </a:t>
            </a:r>
          </a:p>
        </p:txBody>
      </p:sp>
    </p:spTree>
    <p:extLst>
      <p:ext uri="{BB962C8B-B14F-4D97-AF65-F5344CB8AC3E}">
        <p14:creationId xmlns:p14="http://schemas.microsoft.com/office/powerpoint/2010/main" val="2157197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826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Taskmaster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840" y="2390848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DEADLINE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0543" y="2396383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0606" y="2393278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OWNER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33390" y="2390174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HELPER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997951" y="239453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88015" y="238278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69438" y="239696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PROJECT: One day training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1099" y="3803342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8/27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94836" y="3808877"/>
            <a:ext cx="2436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1"/>
                </a:solidFill>
                <a:latin typeface="Tungsten Medium"/>
                <a:cs typeface="Tungsten Medium"/>
              </a:rPr>
              <a:t>Place food order</a:t>
            </a:r>
            <a:endParaRPr lang="en-US" altLang="en-US" sz="36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62658" y="3831689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Aquiles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878642" y="3906337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Chelsey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133580" y="238521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223453" y="2387070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STATUS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246259" y="3135571"/>
            <a:ext cx="2231776" cy="46777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Gotham Bold" pitchFamily="50" charset="0"/>
                <a:cs typeface="Gotham Bold" pitchFamily="50" charset="0"/>
              </a:rPr>
              <a:t>Completed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260425" y="3702650"/>
            <a:ext cx="2231776" cy="46777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Gotham Bold" pitchFamily="50" charset="0"/>
                <a:cs typeface="Gotham Bold" pitchFamily="50" charset="0"/>
              </a:rPr>
              <a:t>Pending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265951" y="4312924"/>
            <a:ext cx="2231776" cy="46777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Gotham Bold" pitchFamily="50" charset="0"/>
                <a:cs typeface="Gotham Bold" pitchFamily="50" charset="0"/>
              </a:rPr>
              <a:t>In Review</a:t>
            </a:r>
          </a:p>
        </p:txBody>
      </p:sp>
    </p:spTree>
    <p:extLst>
      <p:ext uri="{BB962C8B-B14F-4D97-AF65-F5344CB8AC3E}">
        <p14:creationId xmlns:p14="http://schemas.microsoft.com/office/powerpoint/2010/main" val="3496910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3212" y="1909424"/>
            <a:ext cx="8703171" cy="296305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516791" y="1323275"/>
            <a:ext cx="0" cy="7850838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#2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10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4356" y="2168743"/>
            <a:ext cx="8212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Work with your partner to assemble your list of tasks into a taskmaster. Your owners and helpers can be arbitrary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You have until Friday to complete all of your tasks. Use this information to determine your deadlines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15" name="Rectangle 14">
            <a:hlinkClick r:id="rId6"/>
          </p:cNvPr>
          <p:cNvSpPr/>
          <p:nvPr/>
        </p:nvSpPr>
        <p:spPr>
          <a:xfrm>
            <a:off x="6574290" y="5198266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ACCESS WORKBOOK</a:t>
            </a:r>
          </a:p>
        </p:txBody>
      </p:sp>
    </p:spTree>
    <p:extLst>
      <p:ext uri="{BB962C8B-B14F-4D97-AF65-F5344CB8AC3E}">
        <p14:creationId xmlns:p14="http://schemas.microsoft.com/office/powerpoint/2010/main" val="697531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248274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3220" y="2105341"/>
            <a:ext cx="6988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Project Vs. Tasks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Organizational Tool: Taskmaster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Organizing a Staffing Grid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3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0519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36954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" y="0"/>
            <a:ext cx="1301866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>
            <a:spLocks/>
          </p:cNvSpPr>
          <p:nvPr/>
        </p:nvSpPr>
        <p:spPr>
          <a:xfrm flipV="1">
            <a:off x="5768" y="9584479"/>
            <a:ext cx="13026327" cy="217942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3004801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>
          <a:xfrm rot="10800000" flipV="1">
            <a:off x="1444935" y="3600409"/>
            <a:ext cx="5327908" cy="1031050"/>
          </a:xfrm>
          <a:prstGeom prst="rect">
            <a:avLst/>
          </a:prstGeom>
          <a:solidFill>
            <a:srgbClr val="ED5340"/>
          </a:solidFill>
          <a:ln>
            <a:noFill/>
          </a:ln>
          <a:effectLst>
            <a:outerShdw blurRad="428625" sx="80000" sy="8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Tungsten Medium"/>
                <a:cs typeface="Tungsten Medium"/>
              </a:rPr>
              <a:t>OUR TRAINING JOURNEY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292" y="2889348"/>
            <a:ext cx="3209038" cy="629692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/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PROGRAM REVIEW</a:t>
            </a:r>
          </a:p>
        </p:txBody>
      </p:sp>
    </p:spTree>
    <p:extLst>
      <p:ext uri="{BB962C8B-B14F-4D97-AF65-F5344CB8AC3E}">
        <p14:creationId xmlns:p14="http://schemas.microsoft.com/office/powerpoint/2010/main" val="2268084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295213"/>
            <a:ext cx="1300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80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TASKMASTER   VS.   STAFFING GRID</a:t>
            </a:r>
          </a:p>
        </p:txBody>
      </p:sp>
    </p:spTree>
    <p:extLst>
      <p:ext uri="{BB962C8B-B14F-4D97-AF65-F5344CB8AC3E}">
        <p14:creationId xmlns:p14="http://schemas.microsoft.com/office/powerpoint/2010/main" val="14694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309" y="3375710"/>
            <a:ext cx="3958998" cy="1237596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</a:schemeClr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295213"/>
            <a:ext cx="1300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80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TASKMASTER   VS.   STAFFING GRID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93027" y="4814662"/>
            <a:ext cx="46730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Keeps your entire project on track</a:t>
            </a:r>
          </a:p>
        </p:txBody>
      </p:sp>
    </p:spTree>
    <p:extLst>
      <p:ext uri="{BB962C8B-B14F-4D97-AF65-F5344CB8AC3E}">
        <p14:creationId xmlns:p14="http://schemas.microsoft.com/office/powerpoint/2010/main" val="654392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5167" y="3367071"/>
            <a:ext cx="4054034" cy="1237596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</a:schemeClr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295213"/>
            <a:ext cx="1300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80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TASKMASTER   VS.   STAFFING GRID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76804" y="4736909"/>
            <a:ext cx="46730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Keeps your training/event day on track</a:t>
            </a:r>
          </a:p>
        </p:txBody>
      </p:sp>
    </p:spTree>
    <p:extLst>
      <p:ext uri="{BB962C8B-B14F-4D97-AF65-F5344CB8AC3E}">
        <p14:creationId xmlns:p14="http://schemas.microsoft.com/office/powerpoint/2010/main" val="3225592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Staffing Grid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8596" y="2390848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7299" y="2396383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TASK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7362" y="2393278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OWNER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870146" y="2390174"/>
            <a:ext cx="223177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TIMER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34707" y="239453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24771" y="2382787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806194" y="2396961"/>
            <a:ext cx="0" cy="5190644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37855" y="3803342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9:00 – 9:30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31592" y="3808877"/>
            <a:ext cx="2436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1"/>
                </a:solidFill>
                <a:latin typeface="Tungsten Medium"/>
                <a:cs typeface="Tungsten Medium"/>
              </a:rPr>
              <a:t>Set-up breakfast</a:t>
            </a:r>
            <a:endParaRPr lang="en-US" altLang="en-US" sz="36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99414" y="3831689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Aquiles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915398" y="3906337"/>
            <a:ext cx="243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000" dirty="0" err="1">
                <a:solidFill>
                  <a:schemeClr val="tx1"/>
                </a:solidFill>
                <a:latin typeface="Tungsten Medium"/>
                <a:cs typeface="Tungsten Medium"/>
              </a:rPr>
              <a:t>Chelsey</a:t>
            </a:r>
            <a:endParaRPr lang="en-US" altLang="en-US" sz="4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3787" y="1391496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Training Day</a:t>
            </a:r>
          </a:p>
        </p:txBody>
      </p:sp>
    </p:spTree>
    <p:extLst>
      <p:ext uri="{BB962C8B-B14F-4D97-AF65-F5344CB8AC3E}">
        <p14:creationId xmlns:p14="http://schemas.microsoft.com/office/powerpoint/2010/main" val="2949251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Organizational Tools: Staffing Grid</a:t>
            </a:r>
          </a:p>
        </p:txBody>
      </p:sp>
      <p:pic>
        <p:nvPicPr>
          <p:cNvPr id="2" name="Picture 1" descr="Screen Shot 2015-08-11 at 3.3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2" y="1691194"/>
            <a:ext cx="10677380" cy="6732369"/>
          </a:xfrm>
          <a:prstGeom prst="rect">
            <a:avLst/>
          </a:prstGeom>
          <a:effectLst>
            <a:outerShdw blurRad="441325" sx="99000" sy="99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984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60661" y="4355313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116709" y="3136140"/>
            <a:ext cx="9477672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What tasks should be assigned to an owner on training day?</a:t>
            </a:r>
          </a:p>
        </p:txBody>
      </p:sp>
    </p:spTree>
    <p:extLst>
      <p:ext uri="{BB962C8B-B14F-4D97-AF65-F5344CB8AC3E}">
        <p14:creationId xmlns:p14="http://schemas.microsoft.com/office/powerpoint/2010/main" val="2146604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248274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43220" y="2105341"/>
            <a:ext cx="6988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Project Vs. Tasks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Organizational Tool: Taskmaster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Organizing a Staffing Grid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3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0519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1176276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Learn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management strategies and organizational tools to keep your training project on track and on time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Be able to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build a taskmaster and staffing grid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4971" y="5205416"/>
            <a:ext cx="5592588" cy="14998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Feel comfortable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managing your project before it manages you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62156" y="5201504"/>
            <a:ext cx="5592588" cy="14998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You can only manage your project if your know all the tasks that must happen in order to begin and complete the project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4895" y="3463665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Taskmasters and staffing grids include: Deadline or time; tasks; owners; timers; status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taskmaster and staffing grid help managers outline that tasks that need to happen, and delegate accordingly </a:t>
            </a:r>
          </a:p>
        </p:txBody>
      </p:sp>
    </p:spTree>
    <p:extLst>
      <p:ext uri="{BB962C8B-B14F-4D97-AF65-F5344CB8AC3E}">
        <p14:creationId xmlns:p14="http://schemas.microsoft.com/office/powerpoint/2010/main" val="2033417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60661" y="4355313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116709" y="3136140"/>
            <a:ext cx="9477672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What was your biggest “aha” moment?</a:t>
            </a:r>
          </a:p>
        </p:txBody>
      </p:sp>
    </p:spTree>
    <p:extLst>
      <p:ext uri="{BB962C8B-B14F-4D97-AF65-F5344CB8AC3E}">
        <p14:creationId xmlns:p14="http://schemas.microsoft.com/office/powerpoint/2010/main" val="2214609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71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2340" r="10258" b="1119"/>
          <a:stretch/>
        </p:blipFill>
        <p:spPr>
          <a:xfrm>
            <a:off x="-1" y="0"/>
            <a:ext cx="13106401" cy="96418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72457" y="0"/>
            <a:ext cx="13360137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/>
          <p:cNvSpPr>
            <a:spLocks/>
          </p:cNvSpPr>
          <p:nvPr/>
        </p:nvSpPr>
        <p:spPr>
          <a:xfrm flipV="1">
            <a:off x="-156778" y="9626217"/>
            <a:ext cx="13188874" cy="176204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3123" y="2873329"/>
            <a:ext cx="3045815" cy="2526988"/>
            <a:chOff x="789879" y="2116515"/>
            <a:chExt cx="5826828" cy="4828786"/>
          </a:xfrm>
        </p:grpSpPr>
        <p:pic>
          <p:nvPicPr>
            <p:cNvPr id="5" name="Picture 4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6" name="Picture 5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03801" y="3339387"/>
              <a:ext cx="1056768" cy="117584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67221" y="2770710"/>
            <a:ext cx="3130131" cy="2706571"/>
            <a:chOff x="789879" y="2116515"/>
            <a:chExt cx="5826828" cy="4828786"/>
          </a:xfrm>
        </p:grpSpPr>
        <p:pic>
          <p:nvPicPr>
            <p:cNvPr id="9" name="Picture 8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10" name="Picture 9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03801" y="3339387"/>
              <a:ext cx="1056768" cy="1175841"/>
            </a:xfrm>
            <a:prstGeom prst="rect">
              <a:avLst/>
            </a:prstGeom>
          </p:spPr>
        </p:pic>
        <p:pic>
          <p:nvPicPr>
            <p:cNvPr id="11" name="Picture 10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15100" y="4510849"/>
              <a:ext cx="1056768" cy="1175841"/>
            </a:xfrm>
            <a:prstGeom prst="rect">
              <a:avLst/>
            </a:prstGeom>
          </p:spPr>
        </p:pic>
        <p:pic>
          <p:nvPicPr>
            <p:cNvPr id="12" name="Picture 11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61139" y="4365369"/>
              <a:ext cx="1056768" cy="1175841"/>
            </a:xfrm>
            <a:prstGeom prst="rect">
              <a:avLst/>
            </a:prstGeom>
          </p:spPr>
        </p:pic>
        <p:pic>
          <p:nvPicPr>
            <p:cNvPr id="13" name="Picture 12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88115" y="3216505"/>
              <a:ext cx="1056768" cy="1175841"/>
            </a:xfrm>
            <a:prstGeom prst="rect">
              <a:avLst/>
            </a:prstGeom>
          </p:spPr>
        </p:pic>
        <p:pic>
          <p:nvPicPr>
            <p:cNvPr id="14" name="Picture 13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68058" y="5422707"/>
              <a:ext cx="1056768" cy="1175841"/>
            </a:xfrm>
            <a:prstGeom prst="rect">
              <a:avLst/>
            </a:prstGeom>
          </p:spPr>
        </p:pic>
        <p:pic>
          <p:nvPicPr>
            <p:cNvPr id="15" name="Picture 14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5051385" y="4195453"/>
              <a:ext cx="953241" cy="117584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351295" y="2950293"/>
            <a:ext cx="3130132" cy="2668089"/>
            <a:chOff x="752539" y="2116515"/>
            <a:chExt cx="5864168" cy="4828786"/>
          </a:xfrm>
        </p:grpSpPr>
        <p:pic>
          <p:nvPicPr>
            <p:cNvPr id="17" name="Picture 16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18" name="Picture 17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68"/>
            <a:stretch/>
          </p:blipFill>
          <p:spPr>
            <a:xfrm>
              <a:off x="752539" y="2199847"/>
              <a:ext cx="5863526" cy="474545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941885" y="5507809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Training Module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0476" y="5570418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Learning Journey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65836" y="5684336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290592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5366" y="3930311"/>
            <a:ext cx="2763161" cy="4106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97813" y="3930308"/>
            <a:ext cx="2763161" cy="4106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418386" y="2562945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506496" y="2587009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9626684" y="2611073"/>
            <a:ext cx="0" cy="495378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PROCESS TO DESIGN A TRAINING MODULE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485946" y="2960048"/>
            <a:ext cx="762000" cy="762000"/>
          </a:xfrm>
          <a:prstGeom prst="ellipse">
            <a:avLst/>
          </a:prstGeom>
          <a:solidFill>
            <a:srgbClr val="3B383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ea typeface="ヒラギノ角ゴ ProN W3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9141" y="4614944"/>
            <a:ext cx="24756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ESTABLISH LEARNING OBJECTIVES</a:t>
            </a:r>
            <a:endParaRPr lang="en-US" altLang="en-US" sz="2000" dirty="0">
              <a:solidFill>
                <a:srgbClr val="56565A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290" y="4675682"/>
            <a:ext cx="24756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DESIGN LEARNING EXPERIENCE</a:t>
            </a:r>
            <a:endParaRPr lang="en-US" altLang="en-US" sz="2000" dirty="0">
              <a:solidFill>
                <a:srgbClr val="56565A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4590094" y="2960048"/>
            <a:ext cx="762000" cy="762000"/>
          </a:xfrm>
          <a:prstGeom prst="ellipse">
            <a:avLst/>
          </a:prstGeom>
          <a:solidFill>
            <a:srgbClr val="3B383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ea typeface="ヒラギノ角ゴ ProN W3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797813" y="4671530"/>
            <a:ext cx="2763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3B3838"/>
                </a:solidFill>
                <a:latin typeface="Gotham Bold" pitchFamily="50" charset="0"/>
                <a:cs typeface="Gotham Bold" pitchFamily="50" charset="0"/>
              </a:rPr>
              <a:t>PLAN A DEBRIEF</a:t>
            </a:r>
            <a:endParaRPr lang="en-US" altLang="en-US" sz="2000" dirty="0">
              <a:solidFill>
                <a:srgbClr val="3B3838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0798390" y="2866485"/>
            <a:ext cx="762000" cy="762000"/>
          </a:xfrm>
          <a:prstGeom prst="ellipse">
            <a:avLst/>
          </a:prstGeom>
          <a:solidFill>
            <a:srgbClr val="3B383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ea typeface="ヒラギノ角ゴ ProN W3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93664" y="4675682"/>
            <a:ext cx="2763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56565A"/>
                </a:solidFill>
                <a:latin typeface="Gotham Bold" pitchFamily="50" charset="0"/>
                <a:cs typeface="Gotham Bold" pitchFamily="50" charset="0"/>
              </a:rPr>
              <a:t>WRITE UP-FRONT MATERIAL</a:t>
            </a:r>
            <a:endParaRPr lang="en-US" altLang="en-US" sz="2000" dirty="0">
              <a:solidFill>
                <a:srgbClr val="56565A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7694242" y="2960048"/>
            <a:ext cx="762000" cy="762000"/>
          </a:xfrm>
          <a:prstGeom prst="ellipse">
            <a:avLst/>
          </a:prstGeom>
          <a:solidFill>
            <a:srgbClr val="3B3838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ea typeface="ヒラギノ角ゴ ProN W3" charset="-128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791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7028" y="2859078"/>
            <a:ext cx="2081059" cy="2078734"/>
            <a:chOff x="1463660" y="954088"/>
            <a:chExt cx="1866900" cy="1822110"/>
          </a:xfrm>
        </p:grpSpPr>
        <p:sp>
          <p:nvSpPr>
            <p:cNvPr id="17" name="Oval 16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>
          <a:xfrm>
            <a:off x="7123451" y="286059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417846" y="2823445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91144" y="2859837"/>
            <a:ext cx="2081059" cy="2078734"/>
            <a:chOff x="4791144" y="2859837"/>
            <a:chExt cx="2081059" cy="2078734"/>
          </a:xfrm>
        </p:grpSpPr>
        <p:sp>
          <p:nvSpPr>
            <p:cNvPr id="16" name="Oval 15"/>
            <p:cNvSpPr/>
            <p:nvPr/>
          </p:nvSpPr>
          <p:spPr>
            <a:xfrm>
              <a:off x="4791144" y="2859837"/>
              <a:ext cx="2081059" cy="20787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  <a:latin typeface="Tungsten Medium"/>
                <a:cs typeface="Tungsten Medium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4"/>
            <a:stretch/>
          </p:blipFill>
          <p:spPr>
            <a:xfrm>
              <a:off x="5242665" y="3222049"/>
              <a:ext cx="1390685" cy="135907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142" r="17111" b="30000"/>
          <a:stretch/>
        </p:blipFill>
        <p:spPr>
          <a:xfrm>
            <a:off x="9444145" y="3107361"/>
            <a:ext cx="1862941" cy="1641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7"/>
          <a:stretch/>
        </p:blipFill>
        <p:spPr>
          <a:xfrm>
            <a:off x="7452445" y="3288716"/>
            <a:ext cx="1466222" cy="131539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67571" y="5030100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WORKSHEET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28311" y="5106680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ANNOTATED AGENDA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441661" y="5107439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SLIDE DECK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4151300" y="3724683"/>
            <a:ext cx="473892" cy="426490"/>
          </a:xfrm>
          <a:prstGeom prst="mathEqual">
            <a:avLst/>
          </a:prstGeom>
          <a:solidFill>
            <a:srgbClr val="ED5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1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" y="0"/>
            <a:ext cx="1301866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>
            <a:spLocks/>
          </p:cNvSpPr>
          <p:nvPr/>
        </p:nvSpPr>
        <p:spPr>
          <a:xfrm flipV="1">
            <a:off x="5768" y="9584479"/>
            <a:ext cx="13026327" cy="217942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938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/>
          <a:stretch/>
        </p:blipFill>
        <p:spPr>
          <a:xfrm>
            <a:off x="-125424" y="-15678"/>
            <a:ext cx="13177257" cy="9877063"/>
          </a:xfrm>
          <a:prstGeom prst="rect">
            <a:avLst/>
          </a:prstGeom>
        </p:spPr>
      </p:pic>
      <p:sp>
        <p:nvSpPr>
          <p:cNvPr id="30" name="Rectangle 29"/>
          <p:cNvSpPr>
            <a:spLocks/>
          </p:cNvSpPr>
          <p:nvPr/>
        </p:nvSpPr>
        <p:spPr>
          <a:xfrm flipV="1">
            <a:off x="-156778" y="9626217"/>
            <a:ext cx="13188874" cy="176204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72457" y="0"/>
            <a:ext cx="13177257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41471" y="3710154"/>
            <a:ext cx="6491435" cy="1755143"/>
            <a:chOff x="5415298" y="5526195"/>
            <a:chExt cx="6491435" cy="1755143"/>
          </a:xfrm>
        </p:grpSpPr>
        <p:sp>
          <p:nvSpPr>
            <p:cNvPr id="12" name="Rectangle 11"/>
            <p:cNvSpPr/>
            <p:nvPr/>
          </p:nvSpPr>
          <p:spPr>
            <a:xfrm>
              <a:off x="5415303" y="6651646"/>
              <a:ext cx="3897056" cy="629692"/>
            </a:xfrm>
            <a:prstGeom prst="rect">
              <a:avLst/>
            </a:prstGeom>
            <a:solidFill>
              <a:srgbClr val="FFFFFF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pPr algn="ctr"/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W/ CHELSEY WININGER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 rot="10800000" flipV="1">
              <a:off x="5415298" y="5526195"/>
              <a:ext cx="6491435" cy="1031050"/>
            </a:xfrm>
            <a:prstGeom prst="rect">
              <a:avLst/>
            </a:prstGeom>
            <a:solidFill>
              <a:srgbClr val="ED5340"/>
            </a:solidFill>
            <a:ln>
              <a:noFill/>
            </a:ln>
            <a:effectLst>
              <a:outerShdw blurRad="428625" sx="80000" sy="8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r>
                <a:rPr lang="en-US" sz="4800" dirty="0">
                  <a:solidFill>
                    <a:srgbClr val="FFFFFF"/>
                  </a:solidFill>
                  <a:latin typeface="Tungsten Medium"/>
                  <a:cs typeface="Tungsten Medium"/>
                </a:rPr>
                <a:t>MANAGING TRAINING LOGISTICS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674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A3838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45181</TotalTime>
  <Words>1291</Words>
  <Application>Microsoft Macintosh PowerPoint</Application>
  <PresentationFormat>Custom</PresentationFormat>
  <Paragraphs>364</Paragraphs>
  <Slides>49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 Unicode MS</vt:lpstr>
      <vt:lpstr>ヒラギノ角ゴ ProN W3</vt:lpstr>
      <vt:lpstr>Arial</vt:lpstr>
      <vt:lpstr>Calibri</vt:lpstr>
      <vt:lpstr>Gill Sans</vt:lpstr>
      <vt:lpstr>Gotham Bold</vt:lpstr>
      <vt:lpstr>Gotham Book</vt:lpstr>
      <vt:lpstr>Gotham Light</vt:lpstr>
      <vt:lpstr>Gotham Medium</vt:lpstr>
      <vt:lpstr>Tahoma</vt:lpstr>
      <vt:lpstr>Tungsten Medium</vt:lpstr>
      <vt:lpstr>Tungsten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adamironalcantara</dc:creator>
  <cp:lastModifiedBy>aconavay@ofa.us</cp:lastModifiedBy>
  <cp:revision>630</cp:revision>
  <cp:lastPrinted>2015-03-19T18:27:18Z</cp:lastPrinted>
  <dcterms:created xsi:type="dcterms:W3CDTF">2014-12-18T16:27:37Z</dcterms:created>
  <dcterms:modified xsi:type="dcterms:W3CDTF">2019-03-02T23:22:44Z</dcterms:modified>
</cp:coreProperties>
</file>