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handoutMasterIdLst>
    <p:handoutMasterId r:id="rId70"/>
  </p:handoutMasterIdLst>
  <p:sldIdLst>
    <p:sldId id="989" r:id="rId2"/>
    <p:sldId id="990" r:id="rId3"/>
    <p:sldId id="991" r:id="rId4"/>
    <p:sldId id="992" r:id="rId5"/>
    <p:sldId id="993" r:id="rId6"/>
    <p:sldId id="994" r:id="rId7"/>
    <p:sldId id="995" r:id="rId8"/>
    <p:sldId id="1000" r:id="rId9"/>
    <p:sldId id="883" r:id="rId10"/>
    <p:sldId id="997" r:id="rId11"/>
    <p:sldId id="912" r:id="rId12"/>
    <p:sldId id="834" r:id="rId13"/>
    <p:sldId id="718" r:id="rId14"/>
    <p:sldId id="658" r:id="rId15"/>
    <p:sldId id="914" r:id="rId16"/>
    <p:sldId id="955" r:id="rId17"/>
    <p:sldId id="917" r:id="rId18"/>
    <p:sldId id="919" r:id="rId19"/>
    <p:sldId id="959" r:id="rId20"/>
    <p:sldId id="960" r:id="rId21"/>
    <p:sldId id="961" r:id="rId22"/>
    <p:sldId id="962" r:id="rId23"/>
    <p:sldId id="963" r:id="rId24"/>
    <p:sldId id="924" r:id="rId25"/>
    <p:sldId id="964" r:id="rId26"/>
    <p:sldId id="918" r:id="rId27"/>
    <p:sldId id="951" r:id="rId28"/>
    <p:sldId id="965" r:id="rId29"/>
    <p:sldId id="966" r:id="rId30"/>
    <p:sldId id="954" r:id="rId31"/>
    <p:sldId id="925" r:id="rId32"/>
    <p:sldId id="927" r:id="rId33"/>
    <p:sldId id="984" r:id="rId34"/>
    <p:sldId id="930" r:id="rId35"/>
    <p:sldId id="933" r:id="rId36"/>
    <p:sldId id="934" r:id="rId37"/>
    <p:sldId id="935" r:id="rId38"/>
    <p:sldId id="851" r:id="rId39"/>
    <p:sldId id="968" r:id="rId40"/>
    <p:sldId id="977" r:id="rId41"/>
    <p:sldId id="974" r:id="rId42"/>
    <p:sldId id="956" r:id="rId43"/>
    <p:sldId id="938" r:id="rId44"/>
    <p:sldId id="939" r:id="rId45"/>
    <p:sldId id="969" r:id="rId46"/>
    <p:sldId id="940" r:id="rId47"/>
    <p:sldId id="978" r:id="rId48"/>
    <p:sldId id="999" r:id="rId49"/>
    <p:sldId id="1001" r:id="rId50"/>
    <p:sldId id="957" r:id="rId51"/>
    <p:sldId id="943" r:id="rId52"/>
    <p:sldId id="944" r:id="rId53"/>
    <p:sldId id="979" r:id="rId54"/>
    <p:sldId id="945" r:id="rId55"/>
    <p:sldId id="985" r:id="rId56"/>
    <p:sldId id="986" r:id="rId57"/>
    <p:sldId id="987" r:id="rId58"/>
    <p:sldId id="946" r:id="rId59"/>
    <p:sldId id="973" r:id="rId60"/>
    <p:sldId id="958" r:id="rId61"/>
    <p:sldId id="880" r:id="rId62"/>
    <p:sldId id="976" r:id="rId63"/>
    <p:sldId id="812" r:id="rId64"/>
    <p:sldId id="988" r:id="rId65"/>
    <p:sldId id="981" r:id="rId66"/>
    <p:sldId id="828" r:id="rId67"/>
    <p:sldId id="837" r:id="rId68"/>
  </p:sldIdLst>
  <p:sldSz cx="13004800" cy="9753600"/>
  <p:notesSz cx="6858000" cy="9144000"/>
  <p:defaultTex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072">
          <p15:clr>
            <a:srgbClr val="A4A3A4"/>
          </p15:clr>
        </p15:guide>
        <p15:guide id="2" pos="4096">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ironalcantara" initials="a"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7EE6"/>
    <a:srgbClr val="D97070"/>
    <a:srgbClr val="ED5340"/>
    <a:srgbClr val="56565A"/>
    <a:srgbClr val="AFABAB"/>
    <a:srgbClr val="000000"/>
    <a:srgbClr val="828285"/>
    <a:srgbClr val="9D9D9F"/>
    <a:srgbClr val="B1AEA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4" autoAdjust="0"/>
    <p:restoredTop sz="88338" autoAdjust="0"/>
  </p:normalViewPr>
  <p:slideViewPr>
    <p:cSldViewPr snapToGrid="0">
      <p:cViewPr>
        <p:scale>
          <a:sx n="85" d="100"/>
          <a:sy n="85" d="100"/>
        </p:scale>
        <p:origin x="-4888" y="-1808"/>
      </p:cViewPr>
      <p:guideLst>
        <p:guide orient="horz" pos="3072"/>
        <p:guide pos="4096"/>
      </p:guideLst>
    </p:cSldViewPr>
  </p:slideViewPr>
  <p:outlineViewPr>
    <p:cViewPr>
      <p:scale>
        <a:sx n="33" d="100"/>
        <a:sy n="33" d="100"/>
      </p:scale>
      <p:origin x="0" y="-4854"/>
    </p:cViewPr>
  </p:outlineViewPr>
  <p:notesTextViewPr>
    <p:cViewPr>
      <p:scale>
        <a:sx n="3" d="2"/>
        <a:sy n="3" d="2"/>
      </p:scale>
      <p:origin x="0" y="0"/>
    </p:cViewPr>
  </p:notesTextViewPr>
  <p:sorterViewPr>
    <p:cViewPr>
      <p:scale>
        <a:sx n="100" d="100"/>
        <a:sy n="100" d="100"/>
      </p:scale>
      <p:origin x="0" y="-22866"/>
    </p:cViewPr>
  </p:sorterViewPr>
  <p:notesViewPr>
    <p:cSldViewPr snapToGrid="0">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commentAuthors" Target="commentAuthor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885F0C-5DEA-4728-8592-C91972CEE311}" type="datetimeFigureOut">
              <a:rPr lang="en-US" smtClean="0"/>
              <a:t>9/8/16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95A6C6-C12F-42A3-9316-E2EB2B2DB527}" type="slidenum">
              <a:rPr lang="en-US" smtClean="0"/>
              <a:t>‹#›</a:t>
            </a:fld>
            <a:endParaRPr lang="en-US" dirty="0"/>
          </a:p>
        </p:txBody>
      </p:sp>
    </p:spTree>
    <p:extLst>
      <p:ext uri="{BB962C8B-B14F-4D97-AF65-F5344CB8AC3E}">
        <p14:creationId xmlns:p14="http://schemas.microsoft.com/office/powerpoint/2010/main" val="4081858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36291-A6DC-4AD0-90CD-33D1F1DFFC6E}" type="datetimeFigureOut">
              <a:rPr lang="en-US" smtClean="0"/>
              <a:t>9/8/16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3C1EA-D8F4-4B85-8B01-A01110AD5AFE}" type="slidenum">
              <a:rPr lang="en-US" smtClean="0"/>
              <a:t>‹#›</a:t>
            </a:fld>
            <a:endParaRPr lang="en-US" dirty="0"/>
          </a:p>
        </p:txBody>
      </p:sp>
    </p:spTree>
    <p:extLst>
      <p:ext uri="{BB962C8B-B14F-4D97-AF65-F5344CB8AC3E}">
        <p14:creationId xmlns:p14="http://schemas.microsoft.com/office/powerpoint/2010/main" val="1175097750"/>
      </p:ext>
    </p:extLst>
  </p:cSld>
  <p:clrMap bg1="lt1" tx1="dk1" bg2="lt2" tx2="dk2" accent1="accent1" accent2="accent2" accent3="accent3" accent4="accent4" accent5="accent5" accent6="accent6" hlink="hlink" folHlink="folHlink"/>
  <p:notesStyle>
    <a:lvl1pPr marL="0" algn="l" defTabSz="1300460" rtl="0" eaLnBrk="1" latinLnBrk="0" hangingPunct="1">
      <a:defRPr sz="1707" kern="1200">
        <a:solidFill>
          <a:schemeClr val="tx1"/>
        </a:solidFill>
        <a:latin typeface="+mn-lt"/>
        <a:ea typeface="+mn-ea"/>
        <a:cs typeface="+mn-cs"/>
      </a:defRPr>
    </a:lvl1pPr>
    <a:lvl2pPr marL="650230" algn="l" defTabSz="1300460" rtl="0" eaLnBrk="1" latinLnBrk="0" hangingPunct="1">
      <a:defRPr sz="1707" kern="1200">
        <a:solidFill>
          <a:schemeClr val="tx1"/>
        </a:solidFill>
        <a:latin typeface="+mn-lt"/>
        <a:ea typeface="+mn-ea"/>
        <a:cs typeface="+mn-cs"/>
      </a:defRPr>
    </a:lvl2pPr>
    <a:lvl3pPr marL="1300460" algn="l" defTabSz="1300460" rtl="0" eaLnBrk="1" latinLnBrk="0" hangingPunct="1">
      <a:defRPr sz="1707" kern="1200">
        <a:solidFill>
          <a:schemeClr val="tx1"/>
        </a:solidFill>
        <a:latin typeface="+mn-lt"/>
        <a:ea typeface="+mn-ea"/>
        <a:cs typeface="+mn-cs"/>
      </a:defRPr>
    </a:lvl3pPr>
    <a:lvl4pPr marL="1950690" algn="l" defTabSz="1300460" rtl="0" eaLnBrk="1" latinLnBrk="0" hangingPunct="1">
      <a:defRPr sz="1707" kern="1200">
        <a:solidFill>
          <a:schemeClr val="tx1"/>
        </a:solidFill>
        <a:latin typeface="+mn-lt"/>
        <a:ea typeface="+mn-ea"/>
        <a:cs typeface="+mn-cs"/>
      </a:defRPr>
    </a:lvl4pPr>
    <a:lvl5pPr marL="2600919" algn="l" defTabSz="1300460" rtl="0" eaLnBrk="1" latinLnBrk="0" hangingPunct="1">
      <a:defRPr sz="1707" kern="1200">
        <a:solidFill>
          <a:schemeClr val="tx1"/>
        </a:solidFill>
        <a:latin typeface="+mn-lt"/>
        <a:ea typeface="+mn-ea"/>
        <a:cs typeface="+mn-cs"/>
      </a:defRPr>
    </a:lvl5pPr>
    <a:lvl6pPr marL="3251149" algn="l" defTabSz="1300460" rtl="0" eaLnBrk="1" latinLnBrk="0" hangingPunct="1">
      <a:defRPr sz="1707" kern="1200">
        <a:solidFill>
          <a:schemeClr val="tx1"/>
        </a:solidFill>
        <a:latin typeface="+mn-lt"/>
        <a:ea typeface="+mn-ea"/>
        <a:cs typeface="+mn-cs"/>
      </a:defRPr>
    </a:lvl6pPr>
    <a:lvl7pPr marL="3901379" algn="l" defTabSz="1300460" rtl="0" eaLnBrk="1" latinLnBrk="0" hangingPunct="1">
      <a:defRPr sz="1707" kern="1200">
        <a:solidFill>
          <a:schemeClr val="tx1"/>
        </a:solidFill>
        <a:latin typeface="+mn-lt"/>
        <a:ea typeface="+mn-ea"/>
        <a:cs typeface="+mn-cs"/>
      </a:defRPr>
    </a:lvl7pPr>
    <a:lvl8pPr marL="4551609" algn="l" defTabSz="1300460" rtl="0" eaLnBrk="1" latinLnBrk="0" hangingPunct="1">
      <a:defRPr sz="1707" kern="1200">
        <a:solidFill>
          <a:schemeClr val="tx1"/>
        </a:solidFill>
        <a:latin typeface="+mn-lt"/>
        <a:ea typeface="+mn-ea"/>
        <a:cs typeface="+mn-cs"/>
      </a:defRPr>
    </a:lvl8pPr>
    <a:lvl9pPr marL="5201839" algn="l" defTabSz="1300460" rtl="0" eaLnBrk="1" latinLnBrk="0" hangingPunct="1">
      <a:defRPr sz="170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6098"/>
            <a:ext cx="2571750" cy="34290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552559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11</a:t>
            </a:fld>
            <a:endParaRPr lang="en-US" dirty="0"/>
          </a:p>
        </p:txBody>
      </p:sp>
    </p:spTree>
    <p:extLst>
      <p:ext uri="{BB962C8B-B14F-4D97-AF65-F5344CB8AC3E}">
        <p14:creationId xmlns:p14="http://schemas.microsoft.com/office/powerpoint/2010/main" val="3721688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00:11</a:t>
            </a:r>
            <a:r>
              <a:rPr lang="en-US" b="1" baseline="0" dirty="0" smtClean="0"/>
              <a:t> – 00:13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err="1" smtClean="0"/>
              <a:t>Ryanne</a:t>
            </a:r>
            <a:r>
              <a:rPr lang="en-US" b="0" baseline="0" dirty="0" smtClean="0"/>
              <a:t> shares personal story in relation to her job at OFA</a:t>
            </a:r>
          </a:p>
          <a:p>
            <a:pPr marL="285750" indent="-285750">
              <a:buFont typeface="Arial" panose="020B0604020202020204" pitchFamily="34" charset="0"/>
              <a:buChar char="•"/>
            </a:pPr>
            <a:r>
              <a:rPr lang="en-US" b="0" baseline="0" dirty="0" smtClean="0"/>
              <a:t>Bridge story with tonight’s topic: Digital Campaigns (what is your role in helping envision and develop digital campaigns?)</a:t>
            </a:r>
          </a:p>
        </p:txBody>
      </p:sp>
      <p:sp>
        <p:nvSpPr>
          <p:cNvPr id="4" name="Slide Number Placeholder 3"/>
          <p:cNvSpPr>
            <a:spLocks noGrp="1"/>
          </p:cNvSpPr>
          <p:nvPr>
            <p:ph type="sldNum" sz="quarter" idx="10"/>
          </p:nvPr>
        </p:nvSpPr>
        <p:spPr/>
        <p:txBody>
          <a:bodyPr/>
          <a:lstStyle/>
          <a:p>
            <a:fld id="{F1E3C1EA-D8F4-4B85-8B01-A01110AD5AFE}" type="slidenum">
              <a:rPr lang="en-US" smtClean="0"/>
              <a:t>12</a:t>
            </a:fld>
            <a:endParaRPr lang="en-US"/>
          </a:p>
        </p:txBody>
      </p:sp>
    </p:spTree>
    <p:extLst>
      <p:ext uri="{BB962C8B-B14F-4D97-AF65-F5344CB8AC3E}">
        <p14:creationId xmlns:p14="http://schemas.microsoft.com/office/powerpoint/2010/main" val="407543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13</a:t>
            </a:fld>
            <a:endParaRPr lang="en-US" dirty="0"/>
          </a:p>
        </p:txBody>
      </p:sp>
    </p:spTree>
    <p:extLst>
      <p:ext uri="{BB962C8B-B14F-4D97-AF65-F5344CB8AC3E}">
        <p14:creationId xmlns:p14="http://schemas.microsoft.com/office/powerpoint/2010/main" val="1245670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14</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15</a:t>
            </a:fld>
            <a:endParaRPr lang="en-US" dirty="0"/>
          </a:p>
        </p:txBody>
      </p:sp>
    </p:spTree>
    <p:extLst>
      <p:ext uri="{BB962C8B-B14F-4D97-AF65-F5344CB8AC3E}">
        <p14:creationId xmlns:p14="http://schemas.microsoft.com/office/powerpoint/2010/main" val="3721688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16</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17</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18</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19</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20</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BB786D-71A4-FF4C-9112-CB0BC0CC1E48}" type="slidenum">
              <a:rPr lang="en-US" smtClean="0"/>
              <a:t>3</a:t>
            </a:fld>
            <a:endParaRPr lang="en-US"/>
          </a:p>
        </p:txBody>
      </p:sp>
    </p:spTree>
    <p:extLst>
      <p:ext uri="{BB962C8B-B14F-4D97-AF65-F5344CB8AC3E}">
        <p14:creationId xmlns:p14="http://schemas.microsoft.com/office/powerpoint/2010/main" val="276806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21</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22</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23</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24</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25</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00:29</a:t>
            </a:r>
            <a:r>
              <a:rPr lang="en-US" b="1" baseline="0" dirty="0" smtClean="0"/>
              <a:t>– 00:31 [2 min] – Caleb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26</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00:29</a:t>
            </a:r>
            <a:r>
              <a:rPr lang="en-US" b="1" baseline="0" dirty="0" smtClean="0"/>
              <a:t>– 00:31 [2 min] – Caleb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27</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00:29</a:t>
            </a:r>
            <a:r>
              <a:rPr lang="en-US" b="1" baseline="0" dirty="0" smtClean="0"/>
              <a:t>– 00:31 [2 min] – Caleb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28</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00:29</a:t>
            </a:r>
            <a:r>
              <a:rPr lang="en-US" b="1" baseline="0" dirty="0" smtClean="0"/>
              <a:t>– 00:31 [2 min] – Caleb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29</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00:29</a:t>
            </a:r>
            <a:r>
              <a:rPr lang="en-US" b="1" baseline="0" dirty="0" smtClean="0"/>
              <a:t>– 00:31 [2 min] – Caleb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sz="1707" b="0" i="0" u="none" strike="noStrike" kern="1200" dirty="0" smtClean="0">
              <a:solidFill>
                <a:schemeClr val="tx1"/>
              </a:solidFill>
              <a:effectLst/>
              <a:latin typeface="+mn-lt"/>
              <a:ea typeface="+mn-ea"/>
              <a:cs typeface="+mn-cs"/>
            </a:endParaRP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30</a:t>
            </a:fld>
            <a:endParaRPr lang="en-US" dirty="0"/>
          </a:p>
        </p:txBody>
      </p:sp>
    </p:spTree>
    <p:extLst>
      <p:ext uri="{BB962C8B-B14F-4D97-AF65-F5344CB8AC3E}">
        <p14:creationId xmlns:p14="http://schemas.microsoft.com/office/powerpoint/2010/main" val="949487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1300393">
              <a:defRPr/>
            </a:pPr>
            <a:endParaRPr lang="en-US" b="1" dirty="0" smtClean="0"/>
          </a:p>
          <a:p>
            <a:pPr defTabSz="1300393">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00:09</a:t>
            </a:r>
            <a:r>
              <a:rPr lang="en-US" b="1" baseline="0" dirty="0" smtClean="0"/>
              <a:t> – 00:10 [1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We will accomplish these goals by following this agenda </a:t>
            </a:r>
          </a:p>
        </p:txBody>
      </p:sp>
      <p:sp>
        <p:nvSpPr>
          <p:cNvPr id="4" name="Slide Number Placeholder 3"/>
          <p:cNvSpPr>
            <a:spLocks noGrp="1"/>
          </p:cNvSpPr>
          <p:nvPr>
            <p:ph type="sldNum" sz="quarter" idx="10"/>
          </p:nvPr>
        </p:nvSpPr>
        <p:spPr/>
        <p:txBody>
          <a:bodyPr/>
          <a:lstStyle/>
          <a:p>
            <a:fld id="{F1E3C1EA-D8F4-4B85-8B01-A01110AD5AFE}" type="slidenum">
              <a:rPr lang="en-US" smtClean="0"/>
              <a:t>31</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00:13</a:t>
            </a:r>
            <a:r>
              <a:rPr lang="en-US" b="1" baseline="0" dirty="0" smtClean="0"/>
              <a:t> – 00:15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smtClean="0"/>
              <a:t>Trainer’s Notes:</a:t>
            </a:r>
            <a:r>
              <a:rPr lang="en-US" b="0" baseline="0" dirty="0" smtClean="0"/>
              <a:t> The goal of this activity is to introduce the characteristics of a digital campaign. By not telling learners what these characteristics are, and allowing them to figure it out on their own based on their previous knowledge, we will meet them where they are. Following this activity, we will review the key characteristics of a digital campaign and answer remaining questions </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Introduce activity </a:t>
            </a:r>
          </a:p>
          <a:p>
            <a:pPr marL="285750" indent="-285750">
              <a:buFont typeface="Arial" panose="020B0604020202020204" pitchFamily="34" charset="0"/>
              <a:buChar char="•"/>
            </a:pPr>
            <a:r>
              <a:rPr lang="en-US" b="0" baseline="0" dirty="0" smtClean="0"/>
              <a:t>Instructions: </a:t>
            </a:r>
          </a:p>
          <a:p>
            <a:pPr marL="935980" lvl="1" indent="-285750">
              <a:buFont typeface="Arial" panose="020B0604020202020204" pitchFamily="34" charset="0"/>
              <a:buChar char="•"/>
            </a:pPr>
            <a:r>
              <a:rPr lang="en-US" b="0" baseline="0" dirty="0" smtClean="0"/>
              <a:t>Together, we will review a total of 5 digital products one at a time </a:t>
            </a:r>
          </a:p>
          <a:p>
            <a:pPr marL="935980" lvl="1" indent="-285750">
              <a:buFont typeface="Arial" panose="020B0604020202020204" pitchFamily="34" charset="0"/>
              <a:buChar char="•"/>
            </a:pPr>
            <a:r>
              <a:rPr lang="en-US" b="0" baseline="0" dirty="0" smtClean="0"/>
              <a:t>You will have one minute per product to determine: </a:t>
            </a:r>
          </a:p>
          <a:p>
            <a:pPr marL="1586210" lvl="2" indent="-285750">
              <a:buFont typeface="Arial" panose="020B0604020202020204" pitchFamily="34" charset="0"/>
              <a:buChar char="•"/>
            </a:pPr>
            <a:r>
              <a:rPr lang="en-US" b="0" baseline="0" dirty="0" smtClean="0"/>
              <a:t>What is the target audience? </a:t>
            </a:r>
          </a:p>
          <a:p>
            <a:pPr marL="1586210" lvl="2" indent="-285750">
              <a:buFont typeface="Arial" panose="020B0604020202020204" pitchFamily="34" charset="0"/>
              <a:buChar char="•"/>
            </a:pPr>
            <a:r>
              <a:rPr lang="en-US" b="0" baseline="0" dirty="0" smtClean="0"/>
              <a:t>What is the message? </a:t>
            </a:r>
          </a:p>
          <a:p>
            <a:pPr marL="1586210" lvl="2" indent="-285750">
              <a:buFont typeface="Arial" panose="020B0604020202020204" pitchFamily="34" charset="0"/>
              <a:buChar char="•"/>
            </a:pPr>
            <a:r>
              <a:rPr lang="en-US" b="0" baseline="0" dirty="0" smtClean="0"/>
              <a:t>What is consistent? </a:t>
            </a:r>
          </a:p>
          <a:p>
            <a:pPr marL="0" indent="0">
              <a:buFont typeface="Arial" panose="020B0604020202020204" pitchFamily="34" charset="0"/>
              <a:buNone/>
            </a:pPr>
            <a:endParaRPr lang="en-US" b="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38</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00:13</a:t>
            </a:r>
            <a:r>
              <a:rPr lang="en-US" b="1" baseline="0" dirty="0" smtClean="0"/>
              <a:t> – 00:15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smtClean="0"/>
              <a:t>Trainer’s Notes:</a:t>
            </a:r>
            <a:r>
              <a:rPr lang="en-US" b="0" baseline="0" dirty="0" smtClean="0"/>
              <a:t> The goal of this activity is to introduce the characteristics of a digital campaign. By not telling learners what these characteristics are, and allowing them to figure it out on their own based on their previous knowledge, we will meet them where they are. Following this activity, we will review the key characteristics of a digital campaign and answer remaining questions </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Introduce activity </a:t>
            </a:r>
          </a:p>
          <a:p>
            <a:pPr marL="285750" indent="-285750">
              <a:buFont typeface="Arial" panose="020B0604020202020204" pitchFamily="34" charset="0"/>
              <a:buChar char="•"/>
            </a:pPr>
            <a:r>
              <a:rPr lang="en-US" b="0" baseline="0" dirty="0" smtClean="0"/>
              <a:t>Instructions: </a:t>
            </a:r>
          </a:p>
          <a:p>
            <a:pPr marL="935980" lvl="1" indent="-285750">
              <a:buFont typeface="Arial" panose="020B0604020202020204" pitchFamily="34" charset="0"/>
              <a:buChar char="•"/>
            </a:pPr>
            <a:r>
              <a:rPr lang="en-US" b="0" baseline="0" dirty="0" smtClean="0"/>
              <a:t>Together, we will review a total of 5 digital products one at a time </a:t>
            </a:r>
          </a:p>
          <a:p>
            <a:pPr marL="935980" lvl="1" indent="-285750">
              <a:buFont typeface="Arial" panose="020B0604020202020204" pitchFamily="34" charset="0"/>
              <a:buChar char="•"/>
            </a:pPr>
            <a:r>
              <a:rPr lang="en-US" b="0" baseline="0" dirty="0" smtClean="0"/>
              <a:t>You will have one minute per product to determine: </a:t>
            </a:r>
          </a:p>
          <a:p>
            <a:pPr marL="1586210" lvl="2" indent="-285750">
              <a:buFont typeface="Arial" panose="020B0604020202020204" pitchFamily="34" charset="0"/>
              <a:buChar char="•"/>
            </a:pPr>
            <a:r>
              <a:rPr lang="en-US" b="0" baseline="0" dirty="0" smtClean="0"/>
              <a:t>What is the target audience? </a:t>
            </a:r>
          </a:p>
          <a:p>
            <a:pPr marL="1586210" lvl="2" indent="-285750">
              <a:buFont typeface="Arial" panose="020B0604020202020204" pitchFamily="34" charset="0"/>
              <a:buChar char="•"/>
            </a:pPr>
            <a:r>
              <a:rPr lang="en-US" b="0" baseline="0" dirty="0" smtClean="0"/>
              <a:t>What is the message? </a:t>
            </a:r>
          </a:p>
          <a:p>
            <a:pPr marL="1586210" lvl="2" indent="-285750">
              <a:buFont typeface="Arial" panose="020B0604020202020204" pitchFamily="34" charset="0"/>
              <a:buChar char="•"/>
            </a:pPr>
            <a:r>
              <a:rPr lang="en-US" b="0" baseline="0" dirty="0" smtClean="0"/>
              <a:t>What is consistent? </a:t>
            </a:r>
          </a:p>
          <a:p>
            <a:pPr marL="0" indent="0">
              <a:buFont typeface="Arial" panose="020B0604020202020204" pitchFamily="34" charset="0"/>
              <a:buNone/>
            </a:pPr>
            <a:endParaRPr lang="en-US" b="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39</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00:13</a:t>
            </a:r>
            <a:r>
              <a:rPr lang="en-US" b="1" baseline="0" dirty="0" smtClean="0"/>
              <a:t> – 00:15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smtClean="0"/>
              <a:t>Trainer’s Notes:</a:t>
            </a:r>
            <a:r>
              <a:rPr lang="en-US" b="0" baseline="0" dirty="0" smtClean="0"/>
              <a:t> The goal of this activity is to introduce the characteristics of a digital campaign. By not telling learners what these characteristics are, and allowing them to figure it out on their own based on their previous knowledge, we will meet them where they are. Following this activity, we will review the key characteristics of a digital campaign and answer remaining questions </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Introduce activity </a:t>
            </a:r>
          </a:p>
          <a:p>
            <a:pPr marL="285750" indent="-285750">
              <a:buFont typeface="Arial" panose="020B0604020202020204" pitchFamily="34" charset="0"/>
              <a:buChar char="•"/>
            </a:pPr>
            <a:r>
              <a:rPr lang="en-US" b="0" baseline="0" dirty="0" smtClean="0"/>
              <a:t>Instructions: </a:t>
            </a:r>
          </a:p>
          <a:p>
            <a:pPr marL="935980" lvl="1" indent="-285750">
              <a:buFont typeface="Arial" panose="020B0604020202020204" pitchFamily="34" charset="0"/>
              <a:buChar char="•"/>
            </a:pPr>
            <a:r>
              <a:rPr lang="en-US" b="0" baseline="0" dirty="0" smtClean="0"/>
              <a:t>Together, we will review a total of 5 digital products one at a time </a:t>
            </a:r>
          </a:p>
          <a:p>
            <a:pPr marL="935980" lvl="1" indent="-285750">
              <a:buFont typeface="Arial" panose="020B0604020202020204" pitchFamily="34" charset="0"/>
              <a:buChar char="•"/>
            </a:pPr>
            <a:r>
              <a:rPr lang="en-US" b="0" baseline="0" dirty="0" smtClean="0"/>
              <a:t>You will have one minute per product to determine: </a:t>
            </a:r>
          </a:p>
          <a:p>
            <a:pPr marL="1586210" lvl="2" indent="-285750">
              <a:buFont typeface="Arial" panose="020B0604020202020204" pitchFamily="34" charset="0"/>
              <a:buChar char="•"/>
            </a:pPr>
            <a:r>
              <a:rPr lang="en-US" b="0" baseline="0" dirty="0" smtClean="0"/>
              <a:t>What is the target audience? </a:t>
            </a:r>
          </a:p>
          <a:p>
            <a:pPr marL="1586210" lvl="2" indent="-285750">
              <a:buFont typeface="Arial" panose="020B0604020202020204" pitchFamily="34" charset="0"/>
              <a:buChar char="•"/>
            </a:pPr>
            <a:r>
              <a:rPr lang="en-US" b="0" baseline="0" dirty="0" smtClean="0"/>
              <a:t>What is the message? </a:t>
            </a:r>
          </a:p>
          <a:p>
            <a:pPr marL="1586210" lvl="2" indent="-285750">
              <a:buFont typeface="Arial" panose="020B0604020202020204" pitchFamily="34" charset="0"/>
              <a:buChar char="•"/>
            </a:pPr>
            <a:r>
              <a:rPr lang="en-US" b="0" baseline="0" dirty="0" smtClean="0"/>
              <a:t>What is consistent? </a:t>
            </a:r>
          </a:p>
          <a:p>
            <a:pPr marL="0" indent="0">
              <a:buFont typeface="Arial" panose="020B0604020202020204" pitchFamily="34" charset="0"/>
              <a:buNone/>
            </a:pPr>
            <a:endParaRPr lang="en-US" b="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40</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41</a:t>
            </a:fld>
            <a:endParaRPr lang="en-US" dirty="0"/>
          </a:p>
        </p:txBody>
      </p:sp>
    </p:spTree>
    <p:extLst>
      <p:ext uri="{BB962C8B-B14F-4D97-AF65-F5344CB8AC3E}">
        <p14:creationId xmlns:p14="http://schemas.microsoft.com/office/powerpoint/2010/main" val="3013261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00:09</a:t>
            </a:r>
            <a:r>
              <a:rPr lang="en-US" b="1" baseline="0" dirty="0" smtClean="0"/>
              <a:t> – 00:10 [1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We will accomplish these goals by following this agenda </a:t>
            </a:r>
          </a:p>
        </p:txBody>
      </p:sp>
      <p:sp>
        <p:nvSpPr>
          <p:cNvPr id="4" name="Slide Number Placeholder 3"/>
          <p:cNvSpPr>
            <a:spLocks noGrp="1"/>
          </p:cNvSpPr>
          <p:nvPr>
            <p:ph type="sldNum" sz="quarter" idx="10"/>
          </p:nvPr>
        </p:nvSpPr>
        <p:spPr/>
        <p:txBody>
          <a:bodyPr/>
          <a:lstStyle/>
          <a:p>
            <a:fld id="{F1E3C1EA-D8F4-4B85-8B01-A01110AD5AFE}" type="slidenum">
              <a:rPr lang="en-US" smtClean="0"/>
              <a:t>42</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00:13</a:t>
            </a:r>
            <a:r>
              <a:rPr lang="en-US" b="1" baseline="0" dirty="0" smtClean="0"/>
              <a:t> – 00:15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smtClean="0"/>
              <a:t>Trainer’s Notes:</a:t>
            </a:r>
            <a:r>
              <a:rPr lang="en-US" b="0" baseline="0" dirty="0" smtClean="0"/>
              <a:t> The goal of this activity is to introduce the characteristics of a digital campaign. By not telling learners what these characteristics are, and allowing them to figure it out on their own based on their previous knowledge, we will meet them where they are. Following this activity, we will review the key characteristics of a digital campaign and answer remaining questions </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Introduce activity </a:t>
            </a:r>
          </a:p>
          <a:p>
            <a:pPr marL="285750" indent="-285750">
              <a:buFont typeface="Arial" panose="020B0604020202020204" pitchFamily="34" charset="0"/>
              <a:buChar char="•"/>
            </a:pPr>
            <a:r>
              <a:rPr lang="en-US" b="0" baseline="0" dirty="0" smtClean="0"/>
              <a:t>Instructions: </a:t>
            </a:r>
          </a:p>
          <a:p>
            <a:pPr marL="935980" lvl="1" indent="-285750">
              <a:buFont typeface="Arial" panose="020B0604020202020204" pitchFamily="34" charset="0"/>
              <a:buChar char="•"/>
            </a:pPr>
            <a:r>
              <a:rPr lang="en-US" b="0" baseline="0" dirty="0" smtClean="0"/>
              <a:t>Together, we will review a total of 5 digital products one at a time </a:t>
            </a:r>
          </a:p>
          <a:p>
            <a:pPr marL="935980" lvl="1" indent="-285750">
              <a:buFont typeface="Arial" panose="020B0604020202020204" pitchFamily="34" charset="0"/>
              <a:buChar char="•"/>
            </a:pPr>
            <a:r>
              <a:rPr lang="en-US" b="0" baseline="0" dirty="0" smtClean="0"/>
              <a:t>You will have one minute per product to determine: </a:t>
            </a:r>
          </a:p>
          <a:p>
            <a:pPr marL="1586210" lvl="2" indent="-285750">
              <a:buFont typeface="Arial" panose="020B0604020202020204" pitchFamily="34" charset="0"/>
              <a:buChar char="•"/>
            </a:pPr>
            <a:r>
              <a:rPr lang="en-US" b="0" baseline="0" dirty="0" smtClean="0"/>
              <a:t>What is the target audience? </a:t>
            </a:r>
          </a:p>
          <a:p>
            <a:pPr marL="1586210" lvl="2" indent="-285750">
              <a:buFont typeface="Arial" panose="020B0604020202020204" pitchFamily="34" charset="0"/>
              <a:buChar char="•"/>
            </a:pPr>
            <a:r>
              <a:rPr lang="en-US" b="0" baseline="0" dirty="0" smtClean="0"/>
              <a:t>What is the message? </a:t>
            </a:r>
          </a:p>
          <a:p>
            <a:pPr marL="1586210" lvl="2" indent="-285750">
              <a:buFont typeface="Arial" panose="020B0604020202020204" pitchFamily="34" charset="0"/>
              <a:buChar char="•"/>
            </a:pPr>
            <a:r>
              <a:rPr lang="en-US" b="0" baseline="0" dirty="0" smtClean="0"/>
              <a:t>What is consistent? </a:t>
            </a:r>
          </a:p>
          <a:p>
            <a:pPr marL="0" indent="0">
              <a:buFont typeface="Arial" panose="020B0604020202020204" pitchFamily="34" charset="0"/>
              <a:buNone/>
            </a:pPr>
            <a:endParaRPr lang="en-US" b="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49</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00:09</a:t>
            </a:r>
            <a:r>
              <a:rPr lang="en-US" b="1" baseline="0" dirty="0" smtClean="0"/>
              <a:t> – 00:10 [1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We will accomplish these goals by following this agenda </a:t>
            </a:r>
          </a:p>
        </p:txBody>
      </p:sp>
      <p:sp>
        <p:nvSpPr>
          <p:cNvPr id="4" name="Slide Number Placeholder 3"/>
          <p:cNvSpPr>
            <a:spLocks noGrp="1"/>
          </p:cNvSpPr>
          <p:nvPr>
            <p:ph type="sldNum" sz="quarter" idx="10"/>
          </p:nvPr>
        </p:nvSpPr>
        <p:spPr/>
        <p:txBody>
          <a:bodyPr/>
          <a:lstStyle/>
          <a:p>
            <a:fld id="{F1E3C1EA-D8F4-4B85-8B01-A01110AD5AFE}" type="slidenum">
              <a:rPr lang="en-US" smtClean="0"/>
              <a:t>50</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00:13</a:t>
            </a:r>
            <a:r>
              <a:rPr lang="en-US" b="1" baseline="0" dirty="0" smtClean="0"/>
              <a:t> – 00:15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smtClean="0"/>
              <a:t>Trainer’s Notes:</a:t>
            </a:r>
            <a:r>
              <a:rPr lang="en-US" b="0" baseline="0" dirty="0" smtClean="0"/>
              <a:t> The goal of this activity is to introduce the characteristics of a digital campaign. By not telling learners what these characteristics are, and allowing them to figure it out on their own based on their previous knowledge, we will meet them where they are. Following this activity, we will review the key characteristics of a digital campaign and answer remaining questions </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Introduce activity </a:t>
            </a:r>
          </a:p>
          <a:p>
            <a:pPr marL="285750" indent="-285750">
              <a:buFont typeface="Arial" panose="020B0604020202020204" pitchFamily="34" charset="0"/>
              <a:buChar char="•"/>
            </a:pPr>
            <a:r>
              <a:rPr lang="en-US" b="0" baseline="0" dirty="0" smtClean="0"/>
              <a:t>Instructions: </a:t>
            </a:r>
          </a:p>
          <a:p>
            <a:pPr marL="935980" lvl="1" indent="-285750">
              <a:buFont typeface="Arial" panose="020B0604020202020204" pitchFamily="34" charset="0"/>
              <a:buChar char="•"/>
            </a:pPr>
            <a:r>
              <a:rPr lang="en-US" b="0" baseline="0" dirty="0" smtClean="0"/>
              <a:t>Together, we will review a total of 5 digital products one at a time </a:t>
            </a:r>
          </a:p>
          <a:p>
            <a:pPr marL="935980" lvl="1" indent="-285750">
              <a:buFont typeface="Arial" panose="020B0604020202020204" pitchFamily="34" charset="0"/>
              <a:buChar char="•"/>
            </a:pPr>
            <a:r>
              <a:rPr lang="en-US" b="0" baseline="0" dirty="0" smtClean="0"/>
              <a:t>You will have one minute per product to determine: </a:t>
            </a:r>
          </a:p>
          <a:p>
            <a:pPr marL="1586210" lvl="2" indent="-285750">
              <a:buFont typeface="Arial" panose="020B0604020202020204" pitchFamily="34" charset="0"/>
              <a:buChar char="•"/>
            </a:pPr>
            <a:r>
              <a:rPr lang="en-US" b="0" baseline="0" dirty="0" smtClean="0"/>
              <a:t>What is the target audience? </a:t>
            </a:r>
          </a:p>
          <a:p>
            <a:pPr marL="1586210" lvl="2" indent="-285750">
              <a:buFont typeface="Arial" panose="020B0604020202020204" pitchFamily="34" charset="0"/>
              <a:buChar char="•"/>
            </a:pPr>
            <a:r>
              <a:rPr lang="en-US" b="0" baseline="0" dirty="0" smtClean="0"/>
              <a:t>What is the message? </a:t>
            </a:r>
          </a:p>
          <a:p>
            <a:pPr marL="1586210" lvl="2" indent="-285750">
              <a:buFont typeface="Arial" panose="020B0604020202020204" pitchFamily="34" charset="0"/>
              <a:buChar char="•"/>
            </a:pPr>
            <a:r>
              <a:rPr lang="en-US" b="0" baseline="0" dirty="0" smtClean="0"/>
              <a:t>What is consistent? </a:t>
            </a:r>
          </a:p>
          <a:p>
            <a:pPr marL="0" indent="0">
              <a:buFont typeface="Arial" panose="020B0604020202020204" pitchFamily="34" charset="0"/>
              <a:buNone/>
            </a:pPr>
            <a:endParaRPr lang="en-US" b="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58</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00:13</a:t>
            </a:r>
            <a:r>
              <a:rPr lang="en-US" b="1" baseline="0" dirty="0" smtClean="0"/>
              <a:t> – 00:15 [2 min] – </a:t>
            </a:r>
            <a:r>
              <a:rPr lang="en-US" b="1" baseline="0" dirty="0" err="1" smtClean="0"/>
              <a:t>Ryanne</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smtClean="0"/>
              <a:t>Trainer’s Notes:</a:t>
            </a:r>
            <a:r>
              <a:rPr lang="en-US" b="0" baseline="0" dirty="0" smtClean="0"/>
              <a:t> The goal of this activity is to introduce the characteristics of a digital campaign. By not telling learners what these characteristics are, and allowing them to figure it out on their own based on their previous knowledge, we will meet them where they are. Following this activity, we will review the key characteristics of a digital campaign and answer remaining questions </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Introduce activity </a:t>
            </a:r>
          </a:p>
          <a:p>
            <a:pPr marL="285750" indent="-285750">
              <a:buFont typeface="Arial" panose="020B0604020202020204" pitchFamily="34" charset="0"/>
              <a:buChar char="•"/>
            </a:pPr>
            <a:r>
              <a:rPr lang="en-US" b="0" baseline="0" dirty="0" smtClean="0"/>
              <a:t>Instructions: </a:t>
            </a:r>
          </a:p>
          <a:p>
            <a:pPr marL="935980" lvl="1" indent="-285750">
              <a:buFont typeface="Arial" panose="020B0604020202020204" pitchFamily="34" charset="0"/>
              <a:buChar char="•"/>
            </a:pPr>
            <a:r>
              <a:rPr lang="en-US" b="0" baseline="0" dirty="0" smtClean="0"/>
              <a:t>Together, we will review a total of 5 digital products one at a time </a:t>
            </a:r>
          </a:p>
          <a:p>
            <a:pPr marL="935980" lvl="1" indent="-285750">
              <a:buFont typeface="Arial" panose="020B0604020202020204" pitchFamily="34" charset="0"/>
              <a:buChar char="•"/>
            </a:pPr>
            <a:r>
              <a:rPr lang="en-US" b="0" baseline="0" dirty="0" smtClean="0"/>
              <a:t>You will have one minute per product to determine: </a:t>
            </a:r>
          </a:p>
          <a:p>
            <a:pPr marL="1586210" lvl="2" indent="-285750">
              <a:buFont typeface="Arial" panose="020B0604020202020204" pitchFamily="34" charset="0"/>
              <a:buChar char="•"/>
            </a:pPr>
            <a:r>
              <a:rPr lang="en-US" b="0" baseline="0" dirty="0" smtClean="0"/>
              <a:t>What is the target audience? </a:t>
            </a:r>
          </a:p>
          <a:p>
            <a:pPr marL="1586210" lvl="2" indent="-285750">
              <a:buFont typeface="Arial" panose="020B0604020202020204" pitchFamily="34" charset="0"/>
              <a:buChar char="•"/>
            </a:pPr>
            <a:r>
              <a:rPr lang="en-US" b="0" baseline="0" dirty="0" smtClean="0"/>
              <a:t>What is the message? </a:t>
            </a:r>
          </a:p>
          <a:p>
            <a:pPr marL="1586210" lvl="2" indent="-285750">
              <a:buFont typeface="Arial" panose="020B0604020202020204" pitchFamily="34" charset="0"/>
              <a:buChar char="•"/>
            </a:pPr>
            <a:r>
              <a:rPr lang="en-US" b="0" baseline="0" dirty="0" smtClean="0"/>
              <a:t>What is consistent? </a:t>
            </a:r>
          </a:p>
          <a:p>
            <a:pPr marL="0" indent="0">
              <a:buFont typeface="Arial" panose="020B0604020202020204" pitchFamily="34" charset="0"/>
              <a:buNone/>
            </a:pPr>
            <a:endParaRPr lang="en-US" b="0"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sz="1707" b="0" i="0" u="none" strike="noStrike"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59</a:t>
            </a:fld>
            <a:endParaRPr lang="en-US" dirty="0"/>
          </a:p>
        </p:txBody>
      </p:sp>
    </p:spTree>
    <p:extLst>
      <p:ext uri="{BB962C8B-B14F-4D97-AF65-F5344CB8AC3E}">
        <p14:creationId xmlns:p14="http://schemas.microsoft.com/office/powerpoint/2010/main" val="359819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6098"/>
            <a:ext cx="2571750" cy="3429000"/>
          </a:xfrm>
        </p:spPr>
      </p:sp>
      <p:sp>
        <p:nvSpPr>
          <p:cNvPr id="3" name="Notes Placeholder 2"/>
          <p:cNvSpPr>
            <a:spLocks noGrp="1"/>
          </p:cNvSpPr>
          <p:nvPr>
            <p:ph type="body" idx="1"/>
          </p:nvPr>
        </p:nvSpPr>
        <p:spPr/>
        <p:txBody>
          <a:bodyPr/>
          <a:lstStyle/>
          <a:p>
            <a:pPr defTabSz="1300393">
              <a:defRPr/>
            </a:pPr>
            <a:endParaRPr lang="en-US" b="1" dirty="0" smtClean="0"/>
          </a:p>
          <a:p>
            <a:pPr defTabSz="1300393">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00:09</a:t>
            </a:r>
            <a:r>
              <a:rPr lang="en-US" b="1" baseline="0" dirty="0" smtClean="0"/>
              <a:t> – 00:10 [1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We will accomplish these goals by following this agenda </a:t>
            </a:r>
          </a:p>
        </p:txBody>
      </p:sp>
      <p:sp>
        <p:nvSpPr>
          <p:cNvPr id="4" name="Slide Number Placeholder 3"/>
          <p:cNvSpPr>
            <a:spLocks noGrp="1"/>
          </p:cNvSpPr>
          <p:nvPr>
            <p:ph type="sldNum" sz="quarter" idx="10"/>
          </p:nvPr>
        </p:nvSpPr>
        <p:spPr/>
        <p:txBody>
          <a:bodyPr/>
          <a:lstStyle/>
          <a:p>
            <a:fld id="{F1E3C1EA-D8F4-4B85-8B01-A01110AD5AFE}" type="slidenum">
              <a:rPr lang="en-US" smtClean="0"/>
              <a:t>60</a:t>
            </a:fld>
            <a:endParaRPr lang="en-US" dirty="0"/>
          </a:p>
        </p:txBody>
      </p:sp>
    </p:spTree>
    <p:extLst>
      <p:ext uri="{BB962C8B-B14F-4D97-AF65-F5344CB8AC3E}">
        <p14:creationId xmlns:p14="http://schemas.microsoft.com/office/powerpoint/2010/main" val="2464691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61</a:t>
            </a:fld>
            <a:endParaRPr lang="en-US" dirty="0"/>
          </a:p>
        </p:txBody>
      </p:sp>
    </p:spTree>
    <p:extLst>
      <p:ext uri="{BB962C8B-B14F-4D97-AF65-F5344CB8AC3E}">
        <p14:creationId xmlns:p14="http://schemas.microsoft.com/office/powerpoint/2010/main" val="3984912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00:27</a:t>
            </a:r>
            <a:r>
              <a:rPr lang="en-US" b="1" baseline="0" dirty="0" smtClean="0"/>
              <a:t>– 00:29 [2 min] – Caleb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smtClean="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7" b="0" i="0" u="none" strike="noStrike" kern="1200" dirty="0" smtClean="0">
                <a:solidFill>
                  <a:schemeClr val="tx1"/>
                </a:solidFill>
                <a:effectLst/>
                <a:latin typeface="+mn-lt"/>
                <a:ea typeface="+mn-ea"/>
                <a:cs typeface="+mn-cs"/>
              </a:rPr>
              <a:t>We</a:t>
            </a:r>
            <a:r>
              <a:rPr lang="en-US" sz="1707" b="0" i="0" u="none" strike="noStrike" kern="1200" baseline="0" dirty="0" smtClean="0">
                <a:solidFill>
                  <a:schemeClr val="tx1"/>
                </a:solidFill>
                <a:effectLst/>
                <a:latin typeface="+mn-lt"/>
                <a:ea typeface="+mn-ea"/>
                <a:cs typeface="+mn-cs"/>
              </a:rPr>
              <a:t> are going to explore the digital ladder of engagement and how we engage our audience next.</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7" b="0" i="0" u="none" strike="noStrike" kern="1200" baseline="0" dirty="0" smtClean="0">
                <a:solidFill>
                  <a:schemeClr val="tx1"/>
                </a:solidFill>
                <a:effectLst/>
                <a:latin typeface="+mn-lt"/>
                <a:ea typeface="+mn-ea"/>
                <a:cs typeface="+mn-cs"/>
              </a:rPr>
              <a:t>Before we move on – What questions do you have? </a:t>
            </a:r>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62</a:t>
            </a:fld>
            <a:endParaRPr lang="en-US" dirty="0"/>
          </a:p>
        </p:txBody>
      </p:sp>
    </p:spTree>
    <p:extLst>
      <p:ext uri="{BB962C8B-B14F-4D97-AF65-F5344CB8AC3E}">
        <p14:creationId xmlns:p14="http://schemas.microsoft.com/office/powerpoint/2010/main" val="3013261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00:74</a:t>
            </a:r>
            <a:r>
              <a:rPr lang="en-US" b="1" baseline="0" dirty="0" smtClean="0"/>
              <a:t> – 00:75 [1 min] – </a:t>
            </a:r>
            <a:r>
              <a:rPr lang="en-US" b="1" baseline="0" dirty="0" err="1" smtClean="0"/>
              <a:t>Ryanne</a:t>
            </a:r>
            <a:endParaRPr lang="en-US" b="1" baseline="0" dirty="0" smtClean="0"/>
          </a:p>
          <a:p>
            <a:endParaRPr lang="x-none" dirty="0" smtClean="0"/>
          </a:p>
          <a:p>
            <a:pPr marL="285750" indent="-285750">
              <a:buFont typeface="Arial" panose="020B0604020202020204" pitchFamily="34" charset="0"/>
              <a:buChar char="•"/>
            </a:pPr>
            <a:r>
              <a:rPr lang="en-US" sz="1800" dirty="0" smtClean="0">
                <a:solidFill>
                  <a:schemeClr val="bg2">
                    <a:lumMod val="25000"/>
                  </a:schemeClr>
                </a:solidFill>
                <a:latin typeface="Gotham Book" pitchFamily="50" charset="0"/>
                <a:cs typeface="Gotham Book" pitchFamily="50" charset="0"/>
              </a:rPr>
              <a:t>Digital campaigns achieve measurable goals, broadcast relevant messaging, integrate all digital platforms, and are consistent.  </a:t>
            </a:r>
            <a:endParaRPr lang="en-US" sz="1800" dirty="0">
              <a:solidFill>
                <a:schemeClr val="bg2">
                  <a:lumMod val="25000"/>
                </a:schemeClr>
              </a:solidFill>
              <a:latin typeface="Gotham Book" pitchFamily="50" charset="0"/>
              <a:cs typeface="Gotham Book" pitchFamily="50" charset="0"/>
            </a:endParaRPr>
          </a:p>
        </p:txBody>
      </p:sp>
      <p:sp>
        <p:nvSpPr>
          <p:cNvPr id="4" name="Slide Number Placeholder 3"/>
          <p:cNvSpPr>
            <a:spLocks noGrp="1"/>
          </p:cNvSpPr>
          <p:nvPr>
            <p:ph type="sldNum" sz="quarter" idx="10"/>
          </p:nvPr>
        </p:nvSpPr>
        <p:spPr/>
        <p:txBody>
          <a:bodyPr/>
          <a:lstStyle/>
          <a:p>
            <a:fld id="{F1E3C1EA-D8F4-4B85-8B01-A01110AD5AFE}" type="slidenum">
              <a:rPr lang="en-US" smtClean="0"/>
              <a:t>63</a:t>
            </a:fld>
            <a:endParaRPr lang="en-US" dirty="0"/>
          </a:p>
        </p:txBody>
      </p:sp>
    </p:spTree>
    <p:extLst>
      <p:ext uri="{BB962C8B-B14F-4D97-AF65-F5344CB8AC3E}">
        <p14:creationId xmlns:p14="http://schemas.microsoft.com/office/powerpoint/2010/main" val="4286614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00:08 </a:t>
            </a:r>
            <a:r>
              <a:rPr lang="en-US" b="1" baseline="0" dirty="0" smtClean="0"/>
              <a:t>– 00:09 [1 min] – </a:t>
            </a:r>
            <a:r>
              <a:rPr lang="en-US" b="1" baseline="0" dirty="0" err="1" smtClean="0"/>
              <a:t>Aquiles</a:t>
            </a:r>
            <a:endParaRPr lang="en-US" b="1" baseline="0" dirty="0" smtClean="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smtClean="0"/>
          </a:p>
          <a:p>
            <a:pPr marL="285750" indent="-285750">
              <a:buFont typeface="Arial" panose="020B0604020202020204" pitchFamily="34" charset="0"/>
              <a:buChar char="•"/>
            </a:pPr>
            <a:r>
              <a:rPr lang="en-US" b="0" baseline="0" dirty="0" smtClean="0"/>
              <a:t>We have three key goals tonight</a:t>
            </a:r>
          </a:p>
        </p:txBody>
      </p:sp>
      <p:sp>
        <p:nvSpPr>
          <p:cNvPr id="4" name="Slide Number Placeholder 3"/>
          <p:cNvSpPr>
            <a:spLocks noGrp="1"/>
          </p:cNvSpPr>
          <p:nvPr>
            <p:ph type="sldNum" sz="quarter" idx="10"/>
          </p:nvPr>
        </p:nvSpPr>
        <p:spPr/>
        <p:txBody>
          <a:bodyPr/>
          <a:lstStyle/>
          <a:p>
            <a:fld id="{F1E3C1EA-D8F4-4B85-8B01-A01110AD5AFE}" type="slidenum">
              <a:rPr lang="en-US" smtClean="0"/>
              <a:t>64</a:t>
            </a:fld>
            <a:endParaRPr lang="en-US" dirty="0"/>
          </a:p>
        </p:txBody>
      </p:sp>
    </p:spTree>
    <p:extLst>
      <p:ext uri="{BB962C8B-B14F-4D97-AF65-F5344CB8AC3E}">
        <p14:creationId xmlns:p14="http://schemas.microsoft.com/office/powerpoint/2010/main" val="1245670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smtClean="0"/>
              <a:t>00:72</a:t>
            </a:r>
            <a:r>
              <a:rPr lang="en-US" b="1" baseline="0" dirty="0" smtClean="0"/>
              <a:t> – 00:73 [2 min] – </a:t>
            </a:r>
            <a:r>
              <a:rPr lang="en-US" b="1" baseline="0" dirty="0" err="1" smtClean="0"/>
              <a:t>Aquiles</a:t>
            </a:r>
            <a:endParaRPr lang="en-US" b="1" baseline="0" dirty="0" smtClean="0"/>
          </a:p>
          <a:p>
            <a:endParaRPr lang="x-none" dirty="0" smtClean="0"/>
          </a:p>
          <a:p>
            <a:pPr marL="285750" indent="-285750">
              <a:buFont typeface="Arial" panose="020B0604020202020204" pitchFamily="34" charset="0"/>
              <a:buChar char="•"/>
            </a:pPr>
            <a:r>
              <a:rPr lang="x-none" dirty="0" err="1" smtClean="0"/>
              <a:t>Review</a:t>
            </a:r>
            <a:r>
              <a:rPr lang="x-none" baseline="0" dirty="0" smtClean="0"/>
              <a:t> </a:t>
            </a:r>
            <a:r>
              <a:rPr lang="x-none" baseline="0" dirty="0" err="1" smtClean="0"/>
              <a:t>assignment</a:t>
            </a:r>
            <a:r>
              <a:rPr lang="x-none" baseline="0" dirty="0" smtClean="0"/>
              <a:t> </a:t>
            </a:r>
            <a:endParaRPr lang="x-none" dirty="0" smtClean="0"/>
          </a:p>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65</a:t>
            </a:fld>
            <a:endParaRPr lang="en-US" dirty="0"/>
          </a:p>
        </p:txBody>
      </p:sp>
    </p:spTree>
    <p:extLst>
      <p:ext uri="{BB962C8B-B14F-4D97-AF65-F5344CB8AC3E}">
        <p14:creationId xmlns:p14="http://schemas.microsoft.com/office/powerpoint/2010/main" val="1203290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66</a:t>
            </a:fld>
            <a:endParaRPr lang="en-US" dirty="0"/>
          </a:p>
        </p:txBody>
      </p:sp>
    </p:spTree>
    <p:extLst>
      <p:ext uri="{BB962C8B-B14F-4D97-AF65-F5344CB8AC3E}">
        <p14:creationId xmlns:p14="http://schemas.microsoft.com/office/powerpoint/2010/main" val="34917090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00:00 – 00:00</a:t>
            </a:r>
            <a:r>
              <a:rPr lang="en-US" b="1" baseline="0" dirty="0" smtClean="0"/>
              <a:t> [General Closing Slide] </a:t>
            </a:r>
            <a:endParaRPr lang="en-US" b="1" dirty="0"/>
          </a:p>
        </p:txBody>
      </p:sp>
      <p:sp>
        <p:nvSpPr>
          <p:cNvPr id="4" name="Slide Number Placeholder 3"/>
          <p:cNvSpPr>
            <a:spLocks noGrp="1"/>
          </p:cNvSpPr>
          <p:nvPr>
            <p:ph type="sldNum" sz="quarter" idx="10"/>
          </p:nvPr>
        </p:nvSpPr>
        <p:spPr/>
        <p:txBody>
          <a:bodyPr/>
          <a:lstStyle/>
          <a:p>
            <a:fld id="{F1E3C1EA-D8F4-4B85-8B01-A01110AD5AFE}" type="slidenum">
              <a:rPr lang="en-US" smtClean="0"/>
              <a:t>67</a:t>
            </a:fld>
            <a:endParaRPr lang="en-US"/>
          </a:p>
        </p:txBody>
      </p:sp>
    </p:spTree>
    <p:extLst>
      <p:ext uri="{BB962C8B-B14F-4D97-AF65-F5344CB8AC3E}">
        <p14:creationId xmlns:p14="http://schemas.microsoft.com/office/powerpoint/2010/main" val="1881713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6098"/>
            <a:ext cx="2571750" cy="3429000"/>
          </a:xfrm>
        </p:spPr>
      </p:sp>
      <p:sp>
        <p:nvSpPr>
          <p:cNvPr id="3" name="Notes Placeholder 2"/>
          <p:cNvSpPr>
            <a:spLocks noGrp="1"/>
          </p:cNvSpPr>
          <p:nvPr>
            <p:ph type="body" idx="1"/>
          </p:nvPr>
        </p:nvSpPr>
        <p:spPr/>
        <p:txBody>
          <a:bodyPr/>
          <a:lstStyle/>
          <a:p>
            <a:pPr defTabSz="1300393">
              <a:defRPr/>
            </a:pPr>
            <a:endParaRPr lang="en-US" b="1" dirty="0" smtClean="0"/>
          </a:p>
          <a:p>
            <a:pPr defTabSz="1300393">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6098"/>
            <a:ext cx="2571750" cy="3429000"/>
          </a:xfrm>
        </p:spPr>
      </p:sp>
      <p:sp>
        <p:nvSpPr>
          <p:cNvPr id="3" name="Notes Placeholder 2"/>
          <p:cNvSpPr>
            <a:spLocks noGrp="1"/>
          </p:cNvSpPr>
          <p:nvPr>
            <p:ph type="body" idx="1"/>
          </p:nvPr>
        </p:nvSpPr>
        <p:spPr/>
        <p:txBody>
          <a:bodyPr/>
          <a:lstStyle/>
          <a:p>
            <a:pPr defTabSz="1300393">
              <a:defRPr/>
            </a:pPr>
            <a:endParaRPr lang="en-US" b="1" dirty="0" smtClean="0"/>
          </a:p>
          <a:p>
            <a:pPr defTabSz="1300393">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132159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F1E3C1EA-D8F4-4B85-8B01-A01110AD5AFE}" type="slidenum">
              <a:rPr lang="en-US" smtClean="0"/>
              <a:t>8</a:t>
            </a:fld>
            <a:endParaRPr lang="en-US" dirty="0"/>
          </a:p>
        </p:txBody>
      </p:sp>
    </p:spTree>
    <p:extLst>
      <p:ext uri="{BB962C8B-B14F-4D97-AF65-F5344CB8AC3E}">
        <p14:creationId xmlns:p14="http://schemas.microsoft.com/office/powerpoint/2010/main" val="372168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9</a:t>
            </a:fld>
            <a:endParaRPr lang="en-US" dirty="0"/>
          </a:p>
        </p:txBody>
      </p:sp>
    </p:spTree>
    <p:extLst>
      <p:ext uri="{BB962C8B-B14F-4D97-AF65-F5344CB8AC3E}">
        <p14:creationId xmlns:p14="http://schemas.microsoft.com/office/powerpoint/2010/main" val="2742082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F1E3C1EA-D8F4-4B85-8B01-A01110AD5AFE}" type="slidenum">
              <a:rPr lang="en-US" smtClean="0"/>
              <a:t>10</a:t>
            </a:fld>
            <a:endParaRPr lang="en-US" dirty="0"/>
          </a:p>
        </p:txBody>
      </p:sp>
    </p:spTree>
    <p:extLst>
      <p:ext uri="{BB962C8B-B14F-4D97-AF65-F5344CB8AC3E}">
        <p14:creationId xmlns:p14="http://schemas.microsoft.com/office/powerpoint/2010/main" val="358260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9043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4080" y="2596444"/>
            <a:ext cx="11216640" cy="61885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9/8/16</a:t>
            </a:fld>
            <a:endParaRPr lang="en-US" dirty="0"/>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896887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9/8/16</a:t>
            </a:fld>
            <a:endParaRPr lang="en-US" dirty="0"/>
          </a:p>
        </p:txBody>
      </p:sp>
      <p:sp>
        <p:nvSpPr>
          <p:cNvPr id="5" name="Footer Placeholder 4"/>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6" name="Slide Number Placeholder 5"/>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6704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8539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5304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92120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94080" y="2596444"/>
            <a:ext cx="5527040" cy="618857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83680" y="2596444"/>
            <a:ext cx="5527040" cy="618857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701598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95775" y="2390987"/>
            <a:ext cx="5501639"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895775" y="3562773"/>
            <a:ext cx="5501639" cy="524030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83681" y="2390987"/>
            <a:ext cx="5528734" cy="1171786"/>
          </a:xfrm>
          <a:prstGeom prst="rect">
            <a:avLst/>
          </a:prstGeo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583681" y="3562773"/>
            <a:ext cx="5528734" cy="524030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057907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4080" y="519291"/>
            <a:ext cx="11216640" cy="1885245"/>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3878142688"/>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4190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smtClean="0"/>
              <a:t>Click to edit Master title style</a:t>
            </a:r>
            <a:endParaRPr lang="en-US" dirty="0"/>
          </a:p>
        </p:txBody>
      </p:sp>
      <p:sp>
        <p:nvSpPr>
          <p:cNvPr id="3" name="Content Placeholder 2"/>
          <p:cNvSpPr>
            <a:spLocks noGrp="1"/>
          </p:cNvSpPr>
          <p:nvPr>
            <p:ph idx="1"/>
          </p:nvPr>
        </p:nvSpPr>
        <p:spPr>
          <a:xfrm>
            <a:off x="5528734" y="1404340"/>
            <a:ext cx="6583680" cy="6931378"/>
          </a:xfrm>
          <a:prstGeom prst="rect">
            <a:avLst/>
          </a:prstGeo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smtClean="0"/>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9/8/16</a:t>
            </a:fld>
            <a:endParaRPr lang="en-US" dirty="0"/>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4068742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a:prstGeom prst="rect">
            <a:avLst/>
          </a:prstGeom>
        </p:spPr>
        <p:txBody>
          <a:bodyPr anchor="b"/>
          <a:lstStyle>
            <a:lvl1pPr>
              <a:defRPr sz="455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a:prstGeom prst="rect">
            <a:avLst/>
          </a:prstGeo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smtClean="0"/>
              <a:t>Click icon to add picture</a:t>
            </a:r>
            <a:endParaRPr lang="en-US" dirty="0"/>
          </a:p>
        </p:txBody>
      </p:sp>
      <p:sp>
        <p:nvSpPr>
          <p:cNvPr id="4" name="Text Placeholder 3"/>
          <p:cNvSpPr>
            <a:spLocks noGrp="1"/>
          </p:cNvSpPr>
          <p:nvPr>
            <p:ph type="body" sz="half" idx="2"/>
          </p:nvPr>
        </p:nvSpPr>
        <p:spPr>
          <a:xfrm>
            <a:off x="895774" y="2926080"/>
            <a:ext cx="4194386" cy="5420925"/>
          </a:xfrm>
          <a:prstGeom prst="rect">
            <a:avLst/>
          </a:prstGeo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smtClean="0"/>
              <a:t>Click to edit Master text styles</a:t>
            </a:r>
          </a:p>
        </p:txBody>
      </p:sp>
      <p:sp>
        <p:nvSpPr>
          <p:cNvPr id="5" name="Date Placeholder 4"/>
          <p:cNvSpPr>
            <a:spLocks noGrp="1"/>
          </p:cNvSpPr>
          <p:nvPr>
            <p:ph type="dt" sz="half" idx="10"/>
          </p:nvPr>
        </p:nvSpPr>
        <p:spPr>
          <a:xfrm>
            <a:off x="894080" y="9040144"/>
            <a:ext cx="2926080" cy="519289"/>
          </a:xfrm>
          <a:prstGeom prst="rect">
            <a:avLst/>
          </a:prstGeom>
        </p:spPr>
        <p:txBody>
          <a:bodyPr/>
          <a:lstStyle/>
          <a:p>
            <a:fld id="{9281E488-CD91-40B9-87F8-EA698337F79C}" type="datetimeFigureOut">
              <a:rPr lang="en-US" smtClean="0"/>
              <a:t>9/8/16</a:t>
            </a:fld>
            <a:endParaRPr lang="en-US" dirty="0"/>
          </a:p>
        </p:txBody>
      </p:sp>
      <p:sp>
        <p:nvSpPr>
          <p:cNvPr id="6" name="Footer Placeholder 5"/>
          <p:cNvSpPr>
            <a:spLocks noGrp="1"/>
          </p:cNvSpPr>
          <p:nvPr>
            <p:ph type="ftr" sz="quarter" idx="11"/>
          </p:nvPr>
        </p:nvSpPr>
        <p:spPr>
          <a:xfrm>
            <a:off x="4307840" y="9040144"/>
            <a:ext cx="4389120" cy="519289"/>
          </a:xfrm>
          <a:prstGeom prst="rect">
            <a:avLst/>
          </a:prstGeom>
        </p:spPr>
        <p:txBody>
          <a:bodyPr/>
          <a:lstStyle/>
          <a:p>
            <a:endParaRPr lang="en-US" dirty="0"/>
          </a:p>
        </p:txBody>
      </p:sp>
      <p:sp>
        <p:nvSpPr>
          <p:cNvPr id="7" name="Slide Number Placeholder 6"/>
          <p:cNvSpPr>
            <a:spLocks noGrp="1"/>
          </p:cNvSpPr>
          <p:nvPr>
            <p:ph type="sldNum" sz="quarter" idx="12"/>
          </p:nvPr>
        </p:nvSpPr>
        <p:spPr>
          <a:xfrm>
            <a:off x="9184640" y="9040144"/>
            <a:ext cx="2926080" cy="519289"/>
          </a:xfrm>
          <a:prstGeom prst="rect">
            <a:avLst/>
          </a:prstGeom>
        </p:spPr>
        <p:txBody>
          <a:bodyPr/>
          <a:lstStyle/>
          <a:p>
            <a:fld id="{996B68ED-6C50-460A-B1B3-134F142BBA6E}" type="slidenum">
              <a:rPr lang="en-US" smtClean="0"/>
              <a:t>‹#›</a:t>
            </a:fld>
            <a:endParaRPr lang="en-US" dirty="0"/>
          </a:p>
        </p:txBody>
      </p:sp>
    </p:spTree>
    <p:extLst>
      <p:ext uri="{BB962C8B-B14F-4D97-AF65-F5344CB8AC3E}">
        <p14:creationId xmlns:p14="http://schemas.microsoft.com/office/powerpoint/2010/main" val="14202352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0" y="9569115"/>
            <a:ext cx="13027733" cy="200527"/>
          </a:xfrm>
          <a:prstGeom prst="rect">
            <a:avLst/>
          </a:prstGeom>
          <a:solidFill>
            <a:srgbClr val="ED5340"/>
          </a:solidFill>
          <a:ln>
            <a:noFill/>
          </a:ln>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endParaRPr lang="en-US" altLang="en-US" dirty="0" smtClean="0">
              <a:cs typeface="+mn-cs"/>
            </a:endParaRPr>
          </a:p>
        </p:txBody>
      </p:sp>
      <p:pic>
        <p:nvPicPr>
          <p:cNvPr id="12" name="Picture 11"/>
          <p:cNvPicPr>
            <a:picLocks noChangeAspect="1"/>
          </p:cNvPicPr>
          <p:nvPr userDrawn="1"/>
        </p:nvPicPr>
        <p:blipFill rotWithShape="1">
          <a:blip r:embed="rId14" cstate="print">
            <a:clrChange>
              <a:clrFrom>
                <a:srgbClr val="000000">
                  <a:alpha val="0"/>
                </a:srgbClr>
              </a:clrFrom>
              <a:clrTo>
                <a:srgbClr val="000000">
                  <a:alpha val="0"/>
                </a:srgbClr>
              </a:clrTo>
            </a:clrChange>
            <a:duotone>
              <a:prstClr val="black"/>
              <a:schemeClr val="tx1">
                <a:lumMod val="50000"/>
                <a:tint val="45000"/>
                <a:satMod val="400000"/>
              </a:schemeClr>
            </a:duotone>
            <a:extLst>
              <a:ext uri="{BEBA8EAE-BF5A-486C-A8C5-ECC9F3942E4B}">
                <a14:imgProps xmlns:a14="http://schemas.microsoft.com/office/drawing/2010/main">
                  <a14:imgLayer r:embed="rId15">
                    <a14:imgEffect>
                      <a14:brightnessContrast bright="-2000" contrast="-9000"/>
                    </a14:imgEffect>
                  </a14:imgLayer>
                </a14:imgProps>
              </a:ext>
              <a:ext uri="{28A0092B-C50C-407E-A947-70E740481C1C}">
                <a14:useLocalDpi xmlns:a14="http://schemas.microsoft.com/office/drawing/2010/main" val="0"/>
              </a:ext>
            </a:extLst>
          </a:blip>
          <a:srcRect l="40907" t="6333" r="40510" b="78878"/>
          <a:stretch/>
        </p:blipFill>
        <p:spPr>
          <a:xfrm>
            <a:off x="11917659" y="8709581"/>
            <a:ext cx="820840" cy="679950"/>
          </a:xfrm>
          <a:prstGeom prst="rect">
            <a:avLst/>
          </a:prstGeom>
        </p:spPr>
      </p:pic>
    </p:spTree>
    <p:extLst>
      <p:ext uri="{BB962C8B-B14F-4D97-AF65-F5344CB8AC3E}">
        <p14:creationId xmlns:p14="http://schemas.microsoft.com/office/powerpoint/2010/main" val="37858757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xmlns:p14="http://schemas.microsoft.com/office/powerpoint/2010/main" id="1" dur="indefinite" restart="never" nodeType="tmRoot"/>
      </p:par>
    </p:tnLst>
  </p:timing>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emf"/><Relationship Id="rId6"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2.wdp"/><Relationship Id="rId5" Type="http://schemas.openxmlformats.org/officeDocument/2006/relationships/image" Target="../media/image7.png"/><Relationship Id="rId6" Type="http://schemas.openxmlformats.org/officeDocument/2006/relationships/hyperlink" Target="https://docs.google.com/spreadsheets/d/18ZJQWLArg_gmmNPMqL2EPT8IcSqu_eV3yVtMUKDfXPc/edit%23gid=0" TargetMode="External"/><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2.wdp"/><Relationship Id="rId5" Type="http://schemas.openxmlformats.org/officeDocument/2006/relationships/image" Target="../media/image7.png"/><Relationship Id="rId6" Type="http://schemas.openxmlformats.org/officeDocument/2006/relationships/image" Target="../media/image16.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2.wdp"/><Relationship Id="rId5" Type="http://schemas.openxmlformats.org/officeDocument/2006/relationships/image" Target="../media/image7.png"/><Relationship Id="rId6"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2.wdp"/><Relationship Id="rId5" Type="http://schemas.openxmlformats.org/officeDocument/2006/relationships/image" Target="../media/image7.png"/><Relationship Id="rId6" Type="http://schemas.openxmlformats.org/officeDocument/2006/relationships/hyperlink" Target="https://docs.google.com/spreadsheets/d/18ZJQWLArg_gmmNPMqL2EPT8IcSqu_eV3yVtMUKDfXPc/edit%23gid=0" TargetMode="External"/><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2.wdp"/><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docs.google.com/spreadsheets/d/18ZJQWLArg_gmmNPMqL2EPT8IcSqu_eV3yVtMUKDfXPc/edit%23gid=0" TargetMode="External"/><Relationship Id="rId5" Type="http://schemas.openxmlformats.org/officeDocument/2006/relationships/image" Target="../media/image27.png"/><Relationship Id="rId6"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7.png"/><Relationship Id="rId5" Type="http://schemas.microsoft.com/office/2007/relationships/hdphoto" Target="../media/hdphoto2.wdp"/><Relationship Id="rId6" Type="http://schemas.openxmlformats.org/officeDocument/2006/relationships/image" Target="../media/image16.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5" Type="http://schemas.microsoft.com/office/2007/relationships/hdphoto" Target="../media/hdphoto2.wdp"/><Relationship Id="rId6" Type="http://schemas.openxmlformats.org/officeDocument/2006/relationships/image" Target="../media/image7.png"/><Relationship Id="rId7" Type="http://schemas.openxmlformats.org/officeDocument/2006/relationships/hyperlink" Target="https://docs.google.com/spreadsheets/d/13XNqUTflioSlkxMCAV9ML98pG8zj-7_uYBQ6YzjJKws/edit%23gid=1496810796" TargetMode="External"/><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15.png"/><Relationship Id="rId5" Type="http://schemas.openxmlformats.org/officeDocument/2006/relationships/hyperlink" Target="https://docs.google.com/spreadsheets/d/1dCJtY7-bWalWggan_wR8MU3ePsFvGirFcY4wciaEm8s/edit%23gid=1496810796" TargetMode="External"/><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5" Type="http://schemas.microsoft.com/office/2007/relationships/hdphoto" Target="../media/hdphoto2.wdp"/><Relationship Id="rId6" Type="http://schemas.openxmlformats.org/officeDocument/2006/relationships/image" Target="../media/image7.png"/><Relationship Id="rId7" Type="http://schemas.openxmlformats.org/officeDocument/2006/relationships/hyperlink" Target="https://docs.google.com/spreadsheets/d/13XNqUTflioSlkxMCAV9ML98pG8zj-7_uYBQ6YzjJKws/edit%23gid=1496810796" TargetMode="External"/><Relationship Id="rId8" Type="http://schemas.openxmlformats.org/officeDocument/2006/relationships/image" Target="../media/image12.png"/><Relationship Id="rId9" Type="http://schemas.microsoft.com/office/2007/relationships/hdphoto" Target="../media/hdphoto3.wdp"/><Relationship Id="rId10"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2.wdp"/><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49319"/>
            <a:ext cx="13004800" cy="9819205"/>
            <a:chOff x="0" y="-49324"/>
            <a:chExt cx="13004800" cy="9819205"/>
          </a:xfrm>
        </p:grpSpPr>
        <p:sp>
          <p:nvSpPr>
            <p:cNvPr id="10" name="Rectangle 9"/>
            <p:cNvSpPr/>
            <p:nvPr/>
          </p:nvSpPr>
          <p:spPr>
            <a:xfrm>
              <a:off x="0" y="-49324"/>
              <a:ext cx="13004800" cy="9819205"/>
            </a:xfrm>
            <a:prstGeom prst="rect">
              <a:avLst/>
            </a:prstGeom>
            <a:solidFill>
              <a:srgbClr val="FFFFFF"/>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300460"/>
              <a:endParaRPr lang="en-US" sz="2560">
                <a:solidFill>
                  <a:prstClr val="white"/>
                </a:solidFill>
                <a:latin typeface="Arial"/>
              </a:endParaRPr>
            </a:p>
          </p:txBody>
        </p:sp>
        <p:sp>
          <p:nvSpPr>
            <p:cNvPr id="16" name="Rectangle 15"/>
            <p:cNvSpPr/>
            <p:nvPr/>
          </p:nvSpPr>
          <p:spPr>
            <a:xfrm>
              <a:off x="203097" y="3511640"/>
              <a:ext cx="12696261" cy="3262432"/>
            </a:xfrm>
            <a:prstGeom prst="rect">
              <a:avLst/>
            </a:prstGeom>
          </p:spPr>
          <p:txBody>
            <a:bodyPr wrap="square" lIns="0" tIns="0" rIns="0" bIns="0" anchor="t">
              <a:spAutoFit/>
            </a:bodyPr>
            <a:lstStyle/>
            <a:p>
              <a:pPr algn="ctr" defTabSz="1300460"/>
              <a:r>
                <a:rPr lang="en-US" sz="4000" dirty="0">
                  <a:solidFill>
                    <a:srgbClr val="E7E6E6">
                      <a:lumMod val="25000"/>
                    </a:srgbClr>
                  </a:solidFill>
                  <a:latin typeface="Gotham Bold"/>
                  <a:cs typeface="Gotham Bold"/>
                </a:rPr>
                <a:t> </a:t>
              </a:r>
            </a:p>
            <a:p>
              <a:pPr algn="ctr" defTabSz="1300460"/>
              <a:r>
                <a:rPr lang="en-US" sz="2800" dirty="0">
                  <a:solidFill>
                    <a:srgbClr val="E7E6E6">
                      <a:lumMod val="25000"/>
                    </a:srgbClr>
                  </a:solidFill>
                  <a:latin typeface="Gotham Book"/>
                  <a:cs typeface="Gotham Book"/>
                </a:rPr>
                <a:t>We will begin at 7:30 PM Central Time. </a:t>
              </a:r>
            </a:p>
            <a:p>
              <a:pPr algn="ctr" defTabSz="1300460"/>
              <a:endParaRPr lang="en-US" sz="4000" dirty="0">
                <a:solidFill>
                  <a:srgbClr val="E7E6E6">
                    <a:lumMod val="25000"/>
                  </a:srgbClr>
                </a:solidFill>
                <a:latin typeface="Gotham Bold"/>
                <a:cs typeface="Gotham Bold"/>
              </a:endParaRPr>
            </a:p>
            <a:p>
              <a:pPr algn="ctr" defTabSz="1300460"/>
              <a:endParaRPr lang="en-US" sz="2400" dirty="0">
                <a:solidFill>
                  <a:srgbClr val="E7E6E6">
                    <a:lumMod val="25000"/>
                  </a:srgbClr>
                </a:solidFill>
                <a:latin typeface="Gotham Bold"/>
                <a:cs typeface="Gotham Bold"/>
              </a:endParaRPr>
            </a:p>
            <a:p>
              <a:pPr algn="ctr" defTabSz="1300460"/>
              <a:r>
                <a:rPr lang="en-US" sz="4000" dirty="0">
                  <a:solidFill>
                    <a:srgbClr val="E7E6E6">
                      <a:lumMod val="25000"/>
                    </a:srgbClr>
                  </a:solidFill>
                  <a:latin typeface="Gotham Bold"/>
                  <a:cs typeface="Gotham Bold"/>
                </a:rPr>
                <a:t>One more thing—call in for audio. </a:t>
              </a:r>
            </a:p>
            <a:p>
              <a:pPr algn="ctr" defTabSz="1300460"/>
              <a:r>
                <a:rPr lang="en-US" sz="4000" dirty="0">
                  <a:solidFill>
                    <a:srgbClr val="E7E6E6">
                      <a:lumMod val="25000"/>
                    </a:srgbClr>
                  </a:solidFill>
                  <a:latin typeface="Gotham Bold"/>
                  <a:cs typeface="Gotham Bold"/>
                </a:rPr>
                <a:t>Check your email for phone number and pin.</a:t>
              </a:r>
            </a:p>
          </p:txBody>
        </p:sp>
        <p:pic>
          <p:nvPicPr>
            <p:cNvPr id="18" name="Picture 17"/>
            <p:cNvPicPr>
              <a:picLocks noChangeAspect="1"/>
            </p:cNvPicPr>
            <p:nvPr/>
          </p:nvPicPr>
          <p:blipFill rotWithShape="1">
            <a:blip r:embed="rId2"/>
            <a:srcRect t="-11230" r="86539"/>
            <a:stretch/>
          </p:blipFill>
          <p:spPr>
            <a:xfrm>
              <a:off x="5909269" y="1154021"/>
              <a:ext cx="1176553" cy="1227057"/>
            </a:xfrm>
            <a:prstGeom prst="rect">
              <a:avLst/>
            </a:prstGeom>
          </p:spPr>
        </p:pic>
        <p:sp>
          <p:nvSpPr>
            <p:cNvPr id="7" name="Rectangle 6"/>
            <p:cNvSpPr/>
            <p:nvPr/>
          </p:nvSpPr>
          <p:spPr>
            <a:xfrm>
              <a:off x="5107404" y="3232392"/>
              <a:ext cx="2789994" cy="707886"/>
            </a:xfrm>
            <a:prstGeom prst="rect">
              <a:avLst/>
            </a:prstGeom>
          </p:spPr>
          <p:txBody>
            <a:bodyPr wrap="none">
              <a:spAutoFit/>
            </a:bodyPr>
            <a:lstStyle/>
            <a:p>
              <a:pPr algn="ctr" defTabSz="1300460"/>
              <a:r>
                <a:rPr lang="en-US" sz="4000" dirty="0">
                  <a:solidFill>
                    <a:srgbClr val="E7E6E6">
                      <a:lumMod val="25000"/>
                    </a:srgbClr>
                  </a:solidFill>
                  <a:latin typeface="Gotham Bold"/>
                  <a:cs typeface="Gotham Bold"/>
                </a:rPr>
                <a:t>Welcome!</a:t>
              </a:r>
            </a:p>
          </p:txBody>
        </p:sp>
        <p:cxnSp>
          <p:nvCxnSpPr>
            <p:cNvPr id="19" name="Straight Connector 18"/>
            <p:cNvCxnSpPr/>
            <p:nvPr/>
          </p:nvCxnSpPr>
          <p:spPr>
            <a:xfrm flipH="1">
              <a:off x="1658123" y="5124434"/>
              <a:ext cx="9931099" cy="0"/>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9233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2470" y="1862638"/>
            <a:ext cx="11128562" cy="10249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dirty="0" smtClean="0">
                <a:solidFill>
                  <a:schemeClr val="bg2">
                    <a:lumMod val="25000"/>
                  </a:schemeClr>
                </a:solidFill>
                <a:latin typeface="Gotham Bold" pitchFamily="50" charset="0"/>
                <a:cs typeface="Gotham Bold" pitchFamily="50" charset="0"/>
              </a:rPr>
              <a:t>What are the three key goals of a digital department? </a:t>
            </a:r>
            <a:endParaRPr lang="en-US" sz="2400" dirty="0">
              <a:solidFill>
                <a:schemeClr val="bg2">
                  <a:lumMod val="25000"/>
                </a:schemeClr>
              </a:solidFill>
              <a:latin typeface="Gotham Bold" pitchFamily="50" charset="0"/>
              <a:cs typeface="Gotham Bold" pitchFamily="50" charset="0"/>
            </a:endParaRPr>
          </a:p>
        </p:txBody>
      </p:sp>
      <p:sp>
        <p:nvSpPr>
          <p:cNvPr id="20" name="Rectangle 19"/>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lumMod val="75000"/>
                  </a:schemeClr>
                </a:solidFill>
                <a:latin typeface="Gotham Bold"/>
                <a:cs typeface="Gotham Bold"/>
              </a:rPr>
              <a:t>Review: Digital 101</a:t>
            </a:r>
            <a:endParaRPr lang="en-US" sz="2400" dirty="0">
              <a:solidFill>
                <a:schemeClr val="tx1">
                  <a:lumMod val="75000"/>
                </a:schemeClr>
              </a:solidFill>
              <a:latin typeface="Gotham Bold"/>
              <a:cs typeface="Gotham Bold"/>
            </a:endParaRPr>
          </a:p>
        </p:txBody>
      </p:sp>
      <p:cxnSp>
        <p:nvCxnSpPr>
          <p:cNvPr id="21" name="Straight Connector 20"/>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603576" y="3925740"/>
            <a:ext cx="2899221" cy="297594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Tungsten Medium"/>
                <a:cs typeface="Tungsten Medium"/>
              </a:rPr>
              <a:t>MESSAGE</a:t>
            </a:r>
            <a:endParaRPr lang="en-US" sz="4800" dirty="0">
              <a:latin typeface="Tungsten Medium"/>
              <a:cs typeface="Tungsten Medium"/>
            </a:endParaRPr>
          </a:p>
        </p:txBody>
      </p:sp>
      <p:sp>
        <p:nvSpPr>
          <p:cNvPr id="22" name="Oval 21"/>
          <p:cNvSpPr/>
          <p:nvPr/>
        </p:nvSpPr>
        <p:spPr>
          <a:xfrm>
            <a:off x="4950250" y="3885730"/>
            <a:ext cx="2899221" cy="297594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Tungsten Medium"/>
                <a:cs typeface="Tungsten Medium"/>
              </a:rPr>
              <a:t>MOBILIZE</a:t>
            </a:r>
            <a:endParaRPr lang="en-US" sz="4800" dirty="0">
              <a:latin typeface="Tungsten Medium"/>
              <a:cs typeface="Tungsten Medium"/>
            </a:endParaRPr>
          </a:p>
        </p:txBody>
      </p:sp>
      <p:sp>
        <p:nvSpPr>
          <p:cNvPr id="23" name="Oval 22"/>
          <p:cNvSpPr/>
          <p:nvPr/>
        </p:nvSpPr>
        <p:spPr>
          <a:xfrm>
            <a:off x="8258438" y="3909856"/>
            <a:ext cx="2899221" cy="297594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Tungsten Medium"/>
                <a:cs typeface="Tungsten Medium"/>
              </a:rPr>
              <a:t>MONEY</a:t>
            </a:r>
            <a:endParaRPr lang="en-US" sz="4800" dirty="0">
              <a:latin typeface="Tungsten Medium"/>
              <a:cs typeface="Tungsten Medium"/>
            </a:endParaRPr>
          </a:p>
        </p:txBody>
      </p:sp>
    </p:spTree>
    <p:extLst>
      <p:ext uri="{BB962C8B-B14F-4D97-AF65-F5344CB8AC3E}">
        <p14:creationId xmlns:p14="http://schemas.microsoft.com/office/powerpoint/2010/main" val="36242735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634" t="3944" r="21569" b="10911"/>
          <a:stretch/>
        </p:blipFill>
        <p:spPr>
          <a:xfrm>
            <a:off x="-1" y="-320817"/>
            <a:ext cx="13133671" cy="10130857"/>
          </a:xfrm>
          <a:prstGeom prst="rect">
            <a:avLst/>
          </a:prstGeom>
        </p:spPr>
      </p:pic>
      <p:sp>
        <p:nvSpPr>
          <p:cNvPr id="17" name="Rectangle 16"/>
          <p:cNvSpPr/>
          <p:nvPr/>
        </p:nvSpPr>
        <p:spPr>
          <a:xfrm>
            <a:off x="-1" y="-338642"/>
            <a:ext cx="13133672" cy="10120463"/>
          </a:xfrm>
          <a:prstGeom prst="rect">
            <a:avLst/>
          </a:prstGeom>
          <a:gradFill flip="none" rotWithShape="1">
            <a:gsLst>
              <a:gs pos="65000">
                <a:schemeClr val="accent4">
                  <a:lumMod val="40000"/>
                  <a:lumOff val="60000"/>
                  <a:alpha val="35000"/>
                </a:schemeClr>
              </a:gs>
              <a:gs pos="28000">
                <a:srgbClr val="ED5340">
                  <a:alpha val="39000"/>
                </a:srgbClr>
              </a:gs>
              <a:gs pos="86000">
                <a:schemeClr val="tx1">
                  <a:alpha val="4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Rectangle 23"/>
          <p:cNvSpPr>
            <a:spLocks/>
          </p:cNvSpPr>
          <p:nvPr/>
        </p:nvSpPr>
        <p:spPr>
          <a:xfrm flipV="1">
            <a:off x="-587" y="9548143"/>
            <a:ext cx="13134258" cy="265225"/>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a:spLocks/>
          </p:cNvSpPr>
          <p:nvPr/>
        </p:nvSpPr>
        <p:spPr>
          <a:xfrm rot="10800000" flipV="1">
            <a:off x="914830" y="3505432"/>
            <a:ext cx="6451379" cy="791094"/>
          </a:xfrm>
          <a:prstGeom prst="rect">
            <a:avLst/>
          </a:prstGeom>
          <a:solidFill>
            <a:srgbClr val="ED5340"/>
          </a:solidFill>
          <a:ln>
            <a:noFill/>
          </a:ln>
          <a:effectLst>
            <a:outerShdw blurRad="939800" dist="381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smtClean="0">
                <a:solidFill>
                  <a:srgbClr val="FFFFFF"/>
                </a:solidFill>
                <a:latin typeface="Tungsten Medium"/>
                <a:cs typeface="Tungsten Medium"/>
              </a:rPr>
              <a:t>Principles of Digital Communication</a:t>
            </a:r>
            <a:endParaRPr lang="en-US" sz="4800" dirty="0">
              <a:solidFill>
                <a:srgbClr val="FFFFFF"/>
              </a:solidFill>
              <a:latin typeface="Tungsten Medium"/>
              <a:cs typeface="Tungsten Medium"/>
            </a:endParaRPr>
          </a:p>
        </p:txBody>
      </p:sp>
      <p:sp>
        <p:nvSpPr>
          <p:cNvPr id="40" name="Rectangle 39"/>
          <p:cNvSpPr/>
          <p:nvPr/>
        </p:nvSpPr>
        <p:spPr>
          <a:xfrm>
            <a:off x="914832" y="4390927"/>
            <a:ext cx="3223800"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smtClean="0">
                <a:solidFill>
                  <a:schemeClr val="bg2">
                    <a:lumMod val="25000"/>
                  </a:schemeClr>
                </a:solidFill>
                <a:latin typeface="Tungsten Medium"/>
                <a:cs typeface="Tungsten Medium"/>
              </a:rPr>
              <a:t>W/ ALEX WOODWARD</a:t>
            </a:r>
            <a:endParaRPr lang="en-US" sz="3600" dirty="0">
              <a:solidFill>
                <a:schemeClr val="bg2">
                  <a:lumMod val="25000"/>
                </a:schemeClr>
              </a:solidFill>
              <a:latin typeface="Tungsten Medium"/>
              <a:cs typeface="Tungsten Medium"/>
            </a:endParaRPr>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27095"/>
            <a:ext cx="738768" cy="693270"/>
          </a:xfrm>
          <a:prstGeom prst="rect">
            <a:avLst/>
          </a:prstGeom>
        </p:spPr>
      </p:pic>
    </p:spTree>
    <p:extLst>
      <p:ext uri="{BB962C8B-B14F-4D97-AF65-F5344CB8AC3E}">
        <p14:creationId xmlns:p14="http://schemas.microsoft.com/office/powerpoint/2010/main" val="28851700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6-07-08 at 2.1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8136" y="-436304"/>
            <a:ext cx="31532763" cy="13744508"/>
          </a:xfrm>
          <a:prstGeom prst="rect">
            <a:avLst/>
          </a:prstGeom>
        </p:spPr>
      </p:pic>
      <p:pic>
        <p:nvPicPr>
          <p:cNvPr id="2" name="Picture 1" descr="Alex Woodward.png"/>
          <p:cNvPicPr>
            <a:picLocks noChangeAspect="1"/>
          </p:cNvPicPr>
          <p:nvPr/>
        </p:nvPicPr>
        <p:blipFill rotWithShape="1">
          <a:blip r:embed="rId4">
            <a:extLst>
              <a:ext uri="{28A0092B-C50C-407E-A947-70E740481C1C}">
                <a14:useLocalDpi xmlns:a14="http://schemas.microsoft.com/office/drawing/2010/main" val="0"/>
              </a:ext>
            </a:extLst>
          </a:blip>
          <a:srcRect l="14188"/>
          <a:stretch/>
        </p:blipFill>
        <p:spPr>
          <a:xfrm>
            <a:off x="552839" y="508041"/>
            <a:ext cx="11914062" cy="8771142"/>
          </a:xfrm>
          <a:prstGeom prst="rect">
            <a:avLst/>
          </a:prstGeom>
        </p:spPr>
      </p:pic>
      <p:sp>
        <p:nvSpPr>
          <p:cNvPr id="4" name="Rectangle 3"/>
          <p:cNvSpPr/>
          <p:nvPr/>
        </p:nvSpPr>
        <p:spPr>
          <a:xfrm>
            <a:off x="496957" y="463212"/>
            <a:ext cx="12006469" cy="88398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White Pencil.png"/>
          <p:cNvPicPr>
            <a:picLocks noChangeAspect="1"/>
          </p:cNvPicPr>
          <p:nvPr/>
        </p:nvPicPr>
        <p:blipFill rotWithShape="1">
          <a:blip r:embed="rId5">
            <a:extLst>
              <a:ext uri="{28A0092B-C50C-407E-A947-70E740481C1C}">
                <a14:useLocalDpi xmlns:a14="http://schemas.microsoft.com/office/drawing/2010/main" val="0"/>
              </a:ext>
            </a:extLst>
          </a:blip>
          <a:srcRect l="40760" t="8303" r="42395" b="68883"/>
          <a:stretch/>
        </p:blipFill>
        <p:spPr>
          <a:xfrm>
            <a:off x="11510304" y="8379743"/>
            <a:ext cx="738768" cy="693270"/>
          </a:xfrm>
          <a:prstGeom prst="rect">
            <a:avLst/>
          </a:prstGeom>
        </p:spPr>
      </p:pic>
      <p:sp>
        <p:nvSpPr>
          <p:cNvPr id="14" name="Rectangle 13"/>
          <p:cNvSpPr/>
          <p:nvPr/>
        </p:nvSpPr>
        <p:spPr>
          <a:xfrm>
            <a:off x="7919618" y="1939853"/>
            <a:ext cx="6377431" cy="461665"/>
          </a:xfrm>
          <a:prstGeom prst="rect">
            <a:avLst/>
          </a:prstGeom>
        </p:spPr>
        <p:txBody>
          <a:bodyPr wrap="square">
            <a:spAutoFit/>
          </a:bodyPr>
          <a:lstStyle/>
          <a:p>
            <a:r>
              <a:rPr lang="en-US" sz="2400" dirty="0" smtClean="0">
                <a:solidFill>
                  <a:schemeClr val="bg1"/>
                </a:solidFill>
                <a:latin typeface="Gotham Medium"/>
                <a:cs typeface="Gotham Medium"/>
              </a:rPr>
              <a:t>Digital Training Manager</a:t>
            </a:r>
            <a:endParaRPr lang="en-US" sz="3600" dirty="0">
              <a:solidFill>
                <a:schemeClr val="bg1"/>
              </a:solidFill>
              <a:latin typeface="Gotham Light"/>
              <a:cs typeface="Gotham Light"/>
            </a:endParaRPr>
          </a:p>
        </p:txBody>
      </p:sp>
      <p:sp>
        <p:nvSpPr>
          <p:cNvPr id="23" name="Rectangle 22"/>
          <p:cNvSpPr/>
          <p:nvPr/>
        </p:nvSpPr>
        <p:spPr>
          <a:xfrm>
            <a:off x="7775696" y="1188464"/>
            <a:ext cx="72748" cy="1355286"/>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bg2">
                  <a:lumMod val="25000"/>
                </a:schemeClr>
              </a:solidFill>
              <a:latin typeface="Tungsten Medium"/>
              <a:cs typeface="Tungsten Medium"/>
            </a:endParaRPr>
          </a:p>
        </p:txBody>
      </p:sp>
      <p:sp>
        <p:nvSpPr>
          <p:cNvPr id="13" name="Rectangle 12"/>
          <p:cNvSpPr/>
          <p:nvPr/>
        </p:nvSpPr>
        <p:spPr>
          <a:xfrm>
            <a:off x="7883614" y="893686"/>
            <a:ext cx="6314476" cy="1107996"/>
          </a:xfrm>
          <a:prstGeom prst="rect">
            <a:avLst/>
          </a:prstGeom>
        </p:spPr>
        <p:txBody>
          <a:bodyPr wrap="square">
            <a:spAutoFit/>
          </a:bodyPr>
          <a:lstStyle/>
          <a:p>
            <a:r>
              <a:rPr lang="en-US" sz="6600" dirty="0" smtClean="0">
                <a:solidFill>
                  <a:schemeClr val="bg1"/>
                </a:solidFill>
                <a:latin typeface="Tungsten Medium"/>
                <a:cs typeface="Tungsten Medium"/>
              </a:rPr>
              <a:t>ALEX WOODWARD</a:t>
            </a:r>
            <a:endParaRPr lang="en-US" sz="8800" dirty="0">
              <a:solidFill>
                <a:schemeClr val="bg1"/>
              </a:solidFill>
              <a:latin typeface="Tungsten Medium"/>
              <a:cs typeface="Tungsten Medium"/>
            </a:endParaRPr>
          </a:p>
        </p:txBody>
      </p:sp>
    </p:spTree>
    <p:extLst>
      <p:ext uri="{BB962C8B-B14F-4D97-AF65-F5344CB8AC3E}">
        <p14:creationId xmlns:p14="http://schemas.microsoft.com/office/powerpoint/2010/main" val="23656970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5"/>
          <p:cNvSpPr>
            <a:spLocks noChangeAspect="1"/>
          </p:cNvSpPr>
          <p:nvPr/>
        </p:nvSpPr>
        <p:spPr bwMode="auto">
          <a:xfrm>
            <a:off x="1147009" y="219237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sp>
        <p:nvSpPr>
          <p:cNvPr id="3" name="Oval 36"/>
          <p:cNvSpPr>
            <a:spLocks noChangeAspect="1"/>
          </p:cNvSpPr>
          <p:nvPr/>
        </p:nvSpPr>
        <p:spPr bwMode="auto">
          <a:xfrm>
            <a:off x="1147009" y="4072933"/>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sp>
        <p:nvSpPr>
          <p:cNvPr id="4" name="Oval 37"/>
          <p:cNvSpPr>
            <a:spLocks noChangeAspect="1"/>
          </p:cNvSpPr>
          <p:nvPr/>
        </p:nvSpPr>
        <p:spPr bwMode="auto">
          <a:xfrm>
            <a:off x="1147009" y="5809516"/>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3</a:t>
            </a:r>
          </a:p>
        </p:txBody>
      </p:sp>
      <p:sp>
        <p:nvSpPr>
          <p:cNvPr id="5" name="Rectangle 4"/>
          <p:cNvSpPr>
            <a:spLocks noChangeArrowheads="1"/>
          </p:cNvSpPr>
          <p:nvPr/>
        </p:nvSpPr>
        <p:spPr bwMode="auto">
          <a:xfrm>
            <a:off x="827695" y="665985"/>
            <a:ext cx="418212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4000" dirty="0" smtClean="0">
                <a:solidFill>
                  <a:schemeClr val="tx1"/>
                </a:solidFill>
                <a:latin typeface="Tungsten Medium"/>
                <a:cs typeface="Tungsten Medium"/>
              </a:rPr>
              <a:t>GOALS</a:t>
            </a:r>
            <a:r>
              <a:rPr lang="en-US" altLang="en-US" sz="4400" b="1" dirty="0" smtClean="0">
                <a:solidFill>
                  <a:schemeClr val="tx1"/>
                </a:solidFill>
                <a:latin typeface="Tungsten Medium"/>
                <a:cs typeface="Tungsten Medium"/>
              </a:rPr>
              <a:t> </a:t>
            </a:r>
            <a:r>
              <a:rPr lang="en-US" altLang="en-US" sz="4000" dirty="0" smtClean="0">
                <a:solidFill>
                  <a:schemeClr val="tx1"/>
                </a:solidFill>
                <a:latin typeface="Tungsten Medium"/>
                <a:ea typeface="Arial Unicode MS" panose="020B0604020202020204" pitchFamily="34" charset="-128"/>
                <a:cs typeface="Tungsten Medium"/>
              </a:rPr>
              <a:t>FOR TODAY</a:t>
            </a:r>
            <a:endParaRPr lang="en-US" altLang="en-US" sz="4000" dirty="0">
              <a:solidFill>
                <a:schemeClr val="tx1"/>
              </a:solidFill>
              <a:latin typeface="Tungsten Medium"/>
              <a:ea typeface="Arial Unicode MS" panose="020B0604020202020204" pitchFamily="34" charset="-128"/>
              <a:cs typeface="Tungsten Medium"/>
            </a:endParaRPr>
          </a:p>
        </p:txBody>
      </p:sp>
      <p:sp>
        <p:nvSpPr>
          <p:cNvPr id="7" name="TextBox 6"/>
          <p:cNvSpPr txBox="1"/>
          <p:nvPr/>
        </p:nvSpPr>
        <p:spPr>
          <a:xfrm>
            <a:off x="2261975" y="2112082"/>
            <a:ext cx="9818721" cy="954107"/>
          </a:xfrm>
          <a:prstGeom prst="rect">
            <a:avLst/>
          </a:prstGeom>
          <a:noFill/>
        </p:spPr>
        <p:txBody>
          <a:bodyPr wrap="square" rtlCol="0">
            <a:spAutoFit/>
          </a:bodyPr>
          <a:lstStyle/>
          <a:p>
            <a:r>
              <a:rPr lang="en-US" sz="2800" dirty="0" smtClean="0">
                <a:solidFill>
                  <a:schemeClr val="bg2">
                    <a:lumMod val="25000"/>
                  </a:schemeClr>
                </a:solidFill>
                <a:latin typeface="Gotham Bold" pitchFamily="50" charset="0"/>
                <a:cs typeface="Gotham Bold" pitchFamily="50" charset="0"/>
              </a:rPr>
              <a:t>Understand</a:t>
            </a:r>
            <a:r>
              <a:rPr lang="en-US" sz="2800" dirty="0" smtClean="0">
                <a:solidFill>
                  <a:schemeClr val="bg2">
                    <a:lumMod val="25000"/>
                  </a:schemeClr>
                </a:solidFill>
                <a:latin typeface="Gotham Light" pitchFamily="50" charset="0"/>
                <a:cs typeface="Gotham Light" pitchFamily="50" charset="0"/>
              </a:rPr>
              <a:t> </a:t>
            </a:r>
            <a:r>
              <a:rPr lang="en-US" sz="2800" dirty="0" smtClean="0">
                <a:solidFill>
                  <a:schemeClr val="bg2">
                    <a:lumMod val="25000"/>
                  </a:schemeClr>
                </a:solidFill>
                <a:latin typeface="Gotham Book"/>
                <a:cs typeface="Gotham Book"/>
              </a:rPr>
              <a:t>the importance of building trust with your online audience </a:t>
            </a:r>
          </a:p>
        </p:txBody>
      </p:sp>
      <p:sp>
        <p:nvSpPr>
          <p:cNvPr id="10" name="TextBox 9"/>
          <p:cNvSpPr txBox="1"/>
          <p:nvPr/>
        </p:nvSpPr>
        <p:spPr>
          <a:xfrm>
            <a:off x="2261975" y="3763181"/>
            <a:ext cx="10115389" cy="1384995"/>
          </a:xfrm>
          <a:prstGeom prst="rect">
            <a:avLst/>
          </a:prstGeom>
          <a:noFill/>
        </p:spPr>
        <p:txBody>
          <a:bodyPr wrap="square" rtlCol="0">
            <a:spAutoFit/>
          </a:bodyPr>
          <a:lstStyle/>
          <a:p>
            <a:r>
              <a:rPr lang="en-US" sz="2800" dirty="0" smtClean="0">
                <a:solidFill>
                  <a:schemeClr val="bg2">
                    <a:lumMod val="25000"/>
                  </a:schemeClr>
                </a:solidFill>
                <a:latin typeface="Gotham Bold" pitchFamily="50" charset="0"/>
                <a:cs typeface="Gotham Bold" pitchFamily="50" charset="0"/>
              </a:rPr>
              <a:t>Be able to </a:t>
            </a:r>
            <a:r>
              <a:rPr lang="en-US" sz="2800" dirty="0" smtClean="0">
                <a:solidFill>
                  <a:schemeClr val="bg2">
                    <a:lumMod val="25000"/>
                  </a:schemeClr>
                </a:solidFill>
                <a:latin typeface="Gotham Book"/>
                <a:cs typeface="Gotham Book"/>
              </a:rPr>
              <a:t>build and maintain trust with your online audience by being </a:t>
            </a:r>
            <a:r>
              <a:rPr lang="en-US" sz="2800" dirty="0" smtClean="0">
                <a:solidFill>
                  <a:schemeClr val="bg2">
                    <a:lumMod val="25000"/>
                  </a:schemeClr>
                </a:solidFill>
                <a:latin typeface="Gotham Bold"/>
                <a:cs typeface="Gotham Bold"/>
              </a:rPr>
              <a:t>authentic</a:t>
            </a:r>
            <a:r>
              <a:rPr lang="en-US" sz="2800" dirty="0" smtClean="0">
                <a:solidFill>
                  <a:schemeClr val="bg2">
                    <a:lumMod val="25000"/>
                  </a:schemeClr>
                </a:solidFill>
                <a:latin typeface="Gotham Book"/>
                <a:cs typeface="Gotham Book"/>
              </a:rPr>
              <a:t>, </a:t>
            </a:r>
            <a:r>
              <a:rPr lang="en-US" sz="2800" dirty="0" smtClean="0">
                <a:solidFill>
                  <a:schemeClr val="bg2">
                    <a:lumMod val="25000"/>
                  </a:schemeClr>
                </a:solidFill>
                <a:latin typeface="Gotham Bold"/>
                <a:cs typeface="Gotham Bold"/>
              </a:rPr>
              <a:t>relevant</a:t>
            </a:r>
            <a:r>
              <a:rPr lang="en-US" sz="2800" dirty="0" smtClean="0">
                <a:solidFill>
                  <a:schemeClr val="bg2">
                    <a:lumMod val="25000"/>
                  </a:schemeClr>
                </a:solidFill>
                <a:latin typeface="Gotham Book"/>
                <a:cs typeface="Gotham Book"/>
              </a:rPr>
              <a:t>, and showing </a:t>
            </a:r>
            <a:r>
              <a:rPr lang="en-US" sz="2800" dirty="0" smtClean="0">
                <a:solidFill>
                  <a:schemeClr val="bg2">
                    <a:lumMod val="25000"/>
                  </a:schemeClr>
                </a:solidFill>
                <a:latin typeface="Gotham Bold"/>
                <a:cs typeface="Gotham Bold"/>
              </a:rPr>
              <a:t>efficacy</a:t>
            </a:r>
            <a:r>
              <a:rPr lang="en-US" sz="2800" dirty="0" smtClean="0">
                <a:solidFill>
                  <a:schemeClr val="bg2">
                    <a:lumMod val="25000"/>
                  </a:schemeClr>
                </a:solidFill>
                <a:latin typeface="Gotham Book"/>
                <a:cs typeface="Gotham Book"/>
              </a:rPr>
              <a:t> </a:t>
            </a:r>
          </a:p>
        </p:txBody>
      </p:sp>
      <p:sp>
        <p:nvSpPr>
          <p:cNvPr id="11" name="TextBox 10"/>
          <p:cNvSpPr txBox="1"/>
          <p:nvPr/>
        </p:nvSpPr>
        <p:spPr>
          <a:xfrm>
            <a:off x="2261975" y="5713463"/>
            <a:ext cx="9818721" cy="954107"/>
          </a:xfrm>
          <a:prstGeom prst="rect">
            <a:avLst/>
          </a:prstGeom>
          <a:noFill/>
        </p:spPr>
        <p:txBody>
          <a:bodyPr wrap="square" rtlCol="0">
            <a:spAutoFit/>
          </a:bodyPr>
          <a:lstStyle/>
          <a:p>
            <a:r>
              <a:rPr lang="en-US" sz="2800" dirty="0" smtClean="0">
                <a:solidFill>
                  <a:schemeClr val="bg2">
                    <a:lumMod val="25000"/>
                  </a:schemeClr>
                </a:solidFill>
                <a:latin typeface="Gotham Bold" pitchFamily="50" charset="0"/>
                <a:cs typeface="Gotham Bold" pitchFamily="50" charset="0"/>
              </a:rPr>
              <a:t>Feel comfortable </a:t>
            </a:r>
            <a:r>
              <a:rPr lang="en-US" sz="2800" dirty="0" smtClean="0">
                <a:solidFill>
                  <a:schemeClr val="bg2">
                    <a:lumMod val="25000"/>
                  </a:schemeClr>
                </a:solidFill>
                <a:latin typeface="Gotham Book"/>
                <a:cs typeface="Gotham Book"/>
              </a:rPr>
              <a:t>writing a digital content strategy that builds trust among your online audience</a:t>
            </a:r>
          </a:p>
        </p:txBody>
      </p:sp>
      <p:cxnSp>
        <p:nvCxnSpPr>
          <p:cNvPr id="12" name="Straight Connector 11"/>
          <p:cNvCxnSpPr/>
          <p:nvPr/>
        </p:nvCxnSpPr>
        <p:spPr>
          <a:xfrm>
            <a:off x="866819" y="151179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8794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5614665" y="1569111"/>
            <a:ext cx="671" cy="5984759"/>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1746787"/>
            <a:ext cx="6528498" cy="5509200"/>
          </a:xfrm>
          <a:prstGeom prst="rect">
            <a:avLst/>
          </a:prstGeom>
          <a:noFill/>
        </p:spPr>
        <p:txBody>
          <a:bodyPr wrap="square" rtlCol="0">
            <a:spAutoFit/>
          </a:bodyPr>
          <a:lstStyle/>
          <a:p>
            <a:pPr marL="514350" indent="-514350">
              <a:buAutoNum type="arabicPeriod"/>
            </a:pPr>
            <a:r>
              <a:rPr lang="en-US" sz="3200" dirty="0" smtClean="0">
                <a:solidFill>
                  <a:schemeClr val="bg2">
                    <a:lumMod val="25000"/>
                  </a:schemeClr>
                </a:solidFill>
                <a:latin typeface="Gotham Book" pitchFamily="50" charset="0"/>
                <a:cs typeface="Gotham Book" pitchFamily="50" charset="0"/>
              </a:rPr>
              <a:t>Building Trust </a:t>
            </a:r>
          </a:p>
          <a:p>
            <a:pPr marL="514350" indent="-514350">
              <a:buAutoNum type="arabicPeriod"/>
            </a:pPr>
            <a:endParaRPr lang="en-US" sz="3200" dirty="0" smtClean="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smtClean="0">
                <a:solidFill>
                  <a:schemeClr val="bg2">
                    <a:lumMod val="25000"/>
                  </a:schemeClr>
                </a:solidFill>
                <a:latin typeface="Gotham Book"/>
                <a:cs typeface="Gotham Book"/>
              </a:rPr>
              <a:t>Authenticity </a:t>
            </a:r>
          </a:p>
          <a:p>
            <a:pPr marL="514350" indent="-514350">
              <a:buAutoNum type="arabicPeriod"/>
            </a:pPr>
            <a:endParaRPr lang="en-US" sz="3200" dirty="0" smtClean="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Relevance</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Efficacy </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General Principles </a:t>
            </a:r>
            <a:endParaRPr lang="en-US" sz="3200" dirty="0">
              <a:solidFill>
                <a:schemeClr val="bg2">
                  <a:lumMod val="25000"/>
                </a:schemeClr>
              </a:solidFill>
              <a:latin typeface="Gotham Book"/>
              <a:cs typeface="Gotham Book"/>
            </a:endParaRP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8" name="Rectangle 7"/>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smtClean="0">
                <a:solidFill>
                  <a:schemeClr val="tx1"/>
                </a:solidFill>
                <a:latin typeface="Tungsten Medium"/>
                <a:cs typeface="Tungsten Medium"/>
              </a:rPr>
              <a:t>AGENDA </a:t>
            </a:r>
            <a:r>
              <a:rPr lang="en-US" altLang="en-US" sz="4800" dirty="0" smtClean="0">
                <a:solidFill>
                  <a:schemeClr val="tx1"/>
                </a:solidFill>
                <a:latin typeface="Tungsten Medium"/>
                <a:ea typeface="Arial Unicode MS" panose="020B0604020202020204" pitchFamily="34" charset="-128"/>
                <a:cs typeface="Tungsten Medium"/>
              </a:rPr>
              <a:t>FOR TODAY</a:t>
            </a:r>
            <a:endParaRPr lang="en-US" altLang="en-US" sz="4800" dirty="0">
              <a:solidFill>
                <a:schemeClr val="tx1"/>
              </a:solidFill>
              <a:latin typeface="Tungsten Medium"/>
              <a:ea typeface="Arial Unicode MS" panose="020B0604020202020204" pitchFamily="34" charset="-128"/>
              <a:cs typeface="Tungsten Medium"/>
            </a:endParaRPr>
          </a:p>
        </p:txBody>
      </p:sp>
    </p:spTree>
    <p:extLst>
      <p:ext uri="{BB962C8B-B14F-4D97-AF65-F5344CB8AC3E}">
        <p14:creationId xmlns:p14="http://schemas.microsoft.com/office/powerpoint/2010/main" val="31041468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634" t="3944" r="21569" b="10911"/>
          <a:stretch/>
        </p:blipFill>
        <p:spPr>
          <a:xfrm>
            <a:off x="-1" y="-320817"/>
            <a:ext cx="13133671" cy="10130857"/>
          </a:xfrm>
          <a:prstGeom prst="rect">
            <a:avLst/>
          </a:prstGeom>
        </p:spPr>
      </p:pic>
      <p:sp>
        <p:nvSpPr>
          <p:cNvPr id="17" name="Rectangle 16"/>
          <p:cNvSpPr/>
          <p:nvPr/>
        </p:nvSpPr>
        <p:spPr>
          <a:xfrm>
            <a:off x="-1" y="-338642"/>
            <a:ext cx="13133672" cy="10120463"/>
          </a:xfrm>
          <a:prstGeom prst="rect">
            <a:avLst/>
          </a:prstGeom>
          <a:gradFill flip="none" rotWithShape="1">
            <a:gsLst>
              <a:gs pos="65000">
                <a:schemeClr val="accent4">
                  <a:lumMod val="40000"/>
                  <a:lumOff val="60000"/>
                  <a:alpha val="35000"/>
                </a:schemeClr>
              </a:gs>
              <a:gs pos="28000">
                <a:srgbClr val="ED5340">
                  <a:alpha val="39000"/>
                </a:srgbClr>
              </a:gs>
              <a:gs pos="86000">
                <a:schemeClr val="tx1">
                  <a:alpha val="4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Rectangle 23"/>
          <p:cNvSpPr>
            <a:spLocks/>
          </p:cNvSpPr>
          <p:nvPr/>
        </p:nvSpPr>
        <p:spPr>
          <a:xfrm flipV="1">
            <a:off x="-587" y="9548143"/>
            <a:ext cx="13134258" cy="265225"/>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a:spLocks/>
          </p:cNvSpPr>
          <p:nvPr/>
        </p:nvSpPr>
        <p:spPr>
          <a:xfrm rot="10800000" flipV="1">
            <a:off x="914830" y="3505432"/>
            <a:ext cx="6451379" cy="791094"/>
          </a:xfrm>
          <a:prstGeom prst="rect">
            <a:avLst/>
          </a:prstGeom>
          <a:solidFill>
            <a:srgbClr val="ED5340"/>
          </a:solidFill>
          <a:ln>
            <a:noFill/>
          </a:ln>
          <a:effectLst>
            <a:outerShdw blurRad="939800" dist="381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smtClean="0">
                <a:solidFill>
                  <a:srgbClr val="FFFFFF"/>
                </a:solidFill>
                <a:latin typeface="Tungsten Medium"/>
                <a:cs typeface="Tungsten Medium"/>
              </a:rPr>
              <a:t>Principles of Digital Communication</a:t>
            </a:r>
            <a:endParaRPr lang="en-US" sz="4800" dirty="0">
              <a:solidFill>
                <a:srgbClr val="FFFFFF"/>
              </a:solidFill>
              <a:latin typeface="Tungsten Medium"/>
              <a:cs typeface="Tungsten Medium"/>
            </a:endParaRPr>
          </a:p>
        </p:txBody>
      </p:sp>
      <p:sp>
        <p:nvSpPr>
          <p:cNvPr id="40" name="Rectangle 39"/>
          <p:cNvSpPr/>
          <p:nvPr/>
        </p:nvSpPr>
        <p:spPr>
          <a:xfrm>
            <a:off x="914832" y="4390927"/>
            <a:ext cx="3223800"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smtClean="0">
                <a:solidFill>
                  <a:schemeClr val="bg2">
                    <a:lumMod val="25000"/>
                  </a:schemeClr>
                </a:solidFill>
                <a:latin typeface="Tungsten Medium"/>
                <a:cs typeface="Tungsten Medium"/>
              </a:rPr>
              <a:t>W/ ALEX WOODWARD</a:t>
            </a:r>
            <a:endParaRPr lang="en-US" sz="3600" dirty="0">
              <a:solidFill>
                <a:schemeClr val="bg2">
                  <a:lumMod val="25000"/>
                </a:schemeClr>
              </a:solidFill>
              <a:latin typeface="Tungsten Medium"/>
              <a:cs typeface="Tungsten Medium"/>
            </a:endParaRPr>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27095"/>
            <a:ext cx="738768" cy="693270"/>
          </a:xfrm>
          <a:prstGeom prst="rect">
            <a:avLst/>
          </a:prstGeom>
        </p:spPr>
      </p:pic>
    </p:spTree>
    <p:extLst>
      <p:ext uri="{BB962C8B-B14F-4D97-AF65-F5344CB8AC3E}">
        <p14:creationId xmlns:p14="http://schemas.microsoft.com/office/powerpoint/2010/main" val="2800376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5614665" y="1569111"/>
            <a:ext cx="671" cy="5984759"/>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2213690"/>
            <a:ext cx="6528498" cy="4524315"/>
          </a:xfrm>
          <a:prstGeom prst="rect">
            <a:avLst/>
          </a:prstGeom>
          <a:noFill/>
        </p:spPr>
        <p:txBody>
          <a:bodyPr wrap="square" rtlCol="0">
            <a:spAutoFit/>
          </a:bodyPr>
          <a:lstStyle/>
          <a:p>
            <a:pPr marL="514350" indent="-514350">
              <a:buAutoNum type="arabicPeriod"/>
            </a:pPr>
            <a:r>
              <a:rPr lang="en-US" sz="3200" dirty="0" smtClean="0">
                <a:solidFill>
                  <a:schemeClr val="bg2">
                    <a:lumMod val="25000"/>
                  </a:schemeClr>
                </a:solidFill>
                <a:latin typeface="Gotham Bold"/>
                <a:cs typeface="Gotham Bold"/>
              </a:rPr>
              <a:t>Building Trust </a:t>
            </a:r>
          </a:p>
          <a:p>
            <a:pPr marL="514350" indent="-514350">
              <a:buAutoNum type="arabicPeriod"/>
            </a:pPr>
            <a:endParaRPr lang="en-US" sz="3200" dirty="0" smtClean="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smtClean="0">
                <a:solidFill>
                  <a:schemeClr val="bg2">
                    <a:lumMod val="25000"/>
                  </a:schemeClr>
                </a:solidFill>
                <a:latin typeface="Gotham Book"/>
                <a:cs typeface="Gotham Book"/>
              </a:rPr>
              <a:t>Authenticity </a:t>
            </a:r>
          </a:p>
          <a:p>
            <a:pPr marL="514350" indent="-514350">
              <a:buAutoNum type="arabicPeriod"/>
            </a:pPr>
            <a:endParaRPr lang="en-US" sz="3200" dirty="0" smtClean="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Relevance</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Efficacy </a:t>
            </a:r>
          </a:p>
          <a:p>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Debrief and Close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10" name="Rectangle 9"/>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smtClean="0">
                <a:solidFill>
                  <a:schemeClr val="tx1"/>
                </a:solidFill>
                <a:latin typeface="Tungsten Medium"/>
                <a:cs typeface="Tungsten Medium"/>
              </a:rPr>
              <a:t>AGENDA </a:t>
            </a:r>
            <a:r>
              <a:rPr lang="en-US" altLang="en-US" sz="4800" dirty="0" smtClean="0">
                <a:solidFill>
                  <a:schemeClr val="tx1"/>
                </a:solidFill>
                <a:latin typeface="Tungsten Medium"/>
                <a:ea typeface="Arial Unicode MS" panose="020B0604020202020204" pitchFamily="34" charset="-128"/>
                <a:cs typeface="Tungsten Medium"/>
              </a:rPr>
              <a:t>FOR TODAY</a:t>
            </a:r>
            <a:endParaRPr lang="en-US" altLang="en-US" sz="4800" dirty="0">
              <a:solidFill>
                <a:schemeClr val="tx1"/>
              </a:solidFill>
              <a:latin typeface="Tungsten Medium"/>
              <a:ea typeface="Arial Unicode MS" panose="020B0604020202020204" pitchFamily="34" charset="-128"/>
              <a:cs typeface="Tungsten Medium"/>
            </a:endParaRPr>
          </a:p>
        </p:txBody>
      </p:sp>
    </p:spTree>
    <p:extLst>
      <p:ext uri="{BB962C8B-B14F-4D97-AF65-F5344CB8AC3E}">
        <p14:creationId xmlns:p14="http://schemas.microsoft.com/office/powerpoint/2010/main" val="7987348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9409" y="3782060"/>
            <a:ext cx="10176500"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smtClean="0">
                <a:solidFill>
                  <a:schemeClr val="tx1">
                    <a:lumMod val="75000"/>
                  </a:schemeClr>
                </a:solidFill>
                <a:latin typeface="Tungsten Medium"/>
                <a:cs typeface="Tungsten Medium"/>
              </a:rPr>
              <a:t>At the core of any relationship there is</a:t>
            </a:r>
            <a:endParaRPr lang="en-US" sz="6000" dirty="0">
              <a:solidFill>
                <a:schemeClr val="tx1">
                  <a:lumMod val="75000"/>
                </a:schemeClr>
              </a:solidFill>
              <a:latin typeface="Tungsten Medium"/>
              <a:cs typeface="Tungsten Medium"/>
            </a:endParaRPr>
          </a:p>
        </p:txBody>
      </p:sp>
      <p:sp>
        <p:nvSpPr>
          <p:cNvPr id="9" name="Oval 8"/>
          <p:cNvSpPr/>
          <p:nvPr/>
        </p:nvSpPr>
        <p:spPr>
          <a:xfrm>
            <a:off x="8962943" y="2687975"/>
            <a:ext cx="2899221" cy="297594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atin typeface="Tungsten Medium"/>
                <a:cs typeface="Tungsten Medium"/>
              </a:rPr>
              <a:t>TRUST</a:t>
            </a:r>
            <a:endParaRPr lang="en-US" sz="7200" dirty="0">
              <a:latin typeface="Tungsten Medium"/>
              <a:cs typeface="Tungsten Medium"/>
            </a:endParaRPr>
          </a:p>
        </p:txBody>
      </p:sp>
    </p:spTree>
    <p:extLst>
      <p:ext uri="{BB962C8B-B14F-4D97-AF65-F5344CB8AC3E}">
        <p14:creationId xmlns:p14="http://schemas.microsoft.com/office/powerpoint/2010/main" val="30877261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889" y="3706594"/>
            <a:ext cx="3531007" cy="1008509"/>
          </a:xfrm>
          <a:prstGeom prst="rect">
            <a:avLst/>
          </a:prstGeom>
          <a:solidFill>
            <a:srgbClr val="D97070"/>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DO NOT TRUST</a:t>
            </a:r>
            <a:endParaRPr lang="en-US" sz="3600" dirty="0">
              <a:solidFill>
                <a:schemeClr val="bg2">
                  <a:lumMod val="25000"/>
                </a:schemeClr>
              </a:solidFill>
              <a:latin typeface="Tungsten Medium"/>
              <a:cs typeface="Tungsten Medium"/>
            </a:endParaRPr>
          </a:p>
        </p:txBody>
      </p:sp>
      <p:sp>
        <p:nvSpPr>
          <p:cNvPr id="5" name="Rectangle 4"/>
          <p:cNvSpPr/>
          <p:nvPr/>
        </p:nvSpPr>
        <p:spPr>
          <a:xfrm>
            <a:off x="621076" y="2524432"/>
            <a:ext cx="3531007" cy="10085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MAYBE -- TRUST</a:t>
            </a:r>
            <a:endParaRPr lang="en-US" sz="3600" dirty="0">
              <a:solidFill>
                <a:schemeClr val="bg2">
                  <a:lumMod val="25000"/>
                </a:schemeClr>
              </a:solidFill>
              <a:latin typeface="Tungsten Medium"/>
              <a:cs typeface="Tungsten Medium"/>
            </a:endParaRPr>
          </a:p>
        </p:txBody>
      </p:sp>
      <p:sp>
        <p:nvSpPr>
          <p:cNvPr id="6" name="Rectangle 5"/>
          <p:cNvSpPr/>
          <p:nvPr/>
        </p:nvSpPr>
        <p:spPr>
          <a:xfrm>
            <a:off x="622789" y="1363795"/>
            <a:ext cx="3531007" cy="1008509"/>
          </a:xfrm>
          <a:prstGeom prst="rect">
            <a:avLst/>
          </a:prstGeom>
          <a:solidFill>
            <a:srgbClr val="867EE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HIGHLY TRUST</a:t>
            </a:r>
            <a:endParaRPr lang="en-US" sz="3600" dirty="0">
              <a:solidFill>
                <a:schemeClr val="bg2">
                  <a:lumMod val="25000"/>
                </a:schemeClr>
              </a:solidFill>
              <a:latin typeface="Tungsten Medium"/>
              <a:cs typeface="Tungsten Medium"/>
            </a:endParaRPr>
          </a:p>
        </p:txBody>
      </p:sp>
      <p:sp>
        <p:nvSpPr>
          <p:cNvPr id="7" name="Rectangle 6"/>
          <p:cNvSpPr/>
          <p:nvPr/>
        </p:nvSpPr>
        <p:spPr>
          <a:xfrm>
            <a:off x="624917" y="589062"/>
            <a:ext cx="313341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rgbClr val="FFFFFF"/>
                </a:solidFill>
                <a:latin typeface="Tungsten Medium"/>
                <a:cs typeface="Tungsten Medium"/>
              </a:rPr>
              <a:t>TRUST-METER</a:t>
            </a:r>
            <a:endParaRPr lang="en-US" sz="3600" dirty="0">
              <a:solidFill>
                <a:srgbClr val="FFFFFF"/>
              </a:solidFill>
              <a:latin typeface="Tungsten Medium"/>
              <a:cs typeface="Tungsten Medium"/>
            </a:endParaRPr>
          </a:p>
        </p:txBody>
      </p:sp>
      <p:sp>
        <p:nvSpPr>
          <p:cNvPr id="8" name="Rectangle 7"/>
          <p:cNvSpPr/>
          <p:nvPr/>
        </p:nvSpPr>
        <p:spPr>
          <a:xfrm flipH="1">
            <a:off x="4265853" y="630696"/>
            <a:ext cx="45719" cy="789583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0" name="Rectangle 9"/>
          <p:cNvSpPr/>
          <p:nvPr/>
        </p:nvSpPr>
        <p:spPr>
          <a:xfrm>
            <a:off x="3793282" y="584492"/>
            <a:ext cx="21476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1" name="Rectangle 10"/>
          <p:cNvSpPr/>
          <p:nvPr/>
        </p:nvSpPr>
        <p:spPr>
          <a:xfrm>
            <a:off x="4052703" y="587056"/>
            <a:ext cx="112309"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2" name="Rectangle 11"/>
          <p:cNvSpPr/>
          <p:nvPr/>
        </p:nvSpPr>
        <p:spPr>
          <a:xfrm>
            <a:off x="4205103" y="582485"/>
            <a:ext cx="74065"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3" name="Rectangle 12"/>
          <p:cNvSpPr/>
          <p:nvPr/>
        </p:nvSpPr>
        <p:spPr>
          <a:xfrm>
            <a:off x="423330" y="382991"/>
            <a:ext cx="4118529" cy="258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4" name="Rectangle 13"/>
          <p:cNvSpPr/>
          <p:nvPr/>
        </p:nvSpPr>
        <p:spPr>
          <a:xfrm flipV="1">
            <a:off x="483806" y="1224943"/>
            <a:ext cx="3769649" cy="85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grpSp>
        <p:nvGrpSpPr>
          <p:cNvPr id="2" name="Group 1"/>
          <p:cNvGrpSpPr/>
          <p:nvPr/>
        </p:nvGrpSpPr>
        <p:grpSpPr>
          <a:xfrm>
            <a:off x="508352" y="1341405"/>
            <a:ext cx="1031349" cy="986657"/>
            <a:chOff x="560648" y="1333935"/>
            <a:chExt cx="1031349" cy="986657"/>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18000"/>
            <a:stretch/>
          </p:blipFill>
          <p:spPr>
            <a:xfrm>
              <a:off x="560648" y="1333935"/>
              <a:ext cx="1031349" cy="986657"/>
            </a:xfrm>
            <a:prstGeom prst="rect">
              <a:avLst/>
            </a:prstGeom>
          </p:spPr>
        </p:pic>
        <p:sp>
          <p:nvSpPr>
            <p:cNvPr id="25" name="Rectangle 24"/>
            <p:cNvSpPr/>
            <p:nvPr/>
          </p:nvSpPr>
          <p:spPr>
            <a:xfrm>
              <a:off x="909664" y="1538606"/>
              <a:ext cx="330489" cy="627823"/>
            </a:xfrm>
            <a:prstGeom prst="rect">
              <a:avLst/>
            </a:prstGeom>
            <a:solidFill>
              <a:srgbClr val="FF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chemeClr val="bg2">
                    <a:lumMod val="25000"/>
                  </a:schemeClr>
                </a:solidFill>
                <a:latin typeface="Tungsten Medium"/>
                <a:cs typeface="Tungsten Medium"/>
              </a:endParaRPr>
            </a:p>
          </p:txBody>
        </p:sp>
        <p:sp>
          <p:nvSpPr>
            <p:cNvPr id="18" name="TextBox 17"/>
            <p:cNvSpPr txBox="1"/>
            <p:nvPr/>
          </p:nvSpPr>
          <p:spPr>
            <a:xfrm>
              <a:off x="799305" y="1643952"/>
              <a:ext cx="515557"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#1</a:t>
              </a:r>
            </a:p>
          </p:txBody>
        </p:sp>
      </p:grpSp>
      <p:grpSp>
        <p:nvGrpSpPr>
          <p:cNvPr id="26" name="Group 25"/>
          <p:cNvGrpSpPr/>
          <p:nvPr/>
        </p:nvGrpSpPr>
        <p:grpSpPr>
          <a:xfrm>
            <a:off x="511337" y="2494845"/>
            <a:ext cx="1031349" cy="986657"/>
            <a:chOff x="560648" y="1333935"/>
            <a:chExt cx="1031349" cy="986657"/>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b="18000"/>
            <a:stretch/>
          </p:blipFill>
          <p:spPr>
            <a:xfrm>
              <a:off x="560648" y="1333935"/>
              <a:ext cx="1031349" cy="986657"/>
            </a:xfrm>
            <a:prstGeom prst="rect">
              <a:avLst/>
            </a:prstGeom>
          </p:spPr>
        </p:pic>
        <p:sp>
          <p:nvSpPr>
            <p:cNvPr id="28" name="Rectangle 27"/>
            <p:cNvSpPr/>
            <p:nvPr/>
          </p:nvSpPr>
          <p:spPr>
            <a:xfrm>
              <a:off x="909664" y="1538606"/>
              <a:ext cx="330489" cy="627823"/>
            </a:xfrm>
            <a:prstGeom prst="rect">
              <a:avLst/>
            </a:prstGeom>
            <a:solidFill>
              <a:srgbClr val="FF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chemeClr val="bg2">
                    <a:lumMod val="25000"/>
                  </a:schemeClr>
                </a:solidFill>
                <a:latin typeface="Tungsten Medium"/>
                <a:cs typeface="Tungsten Medium"/>
              </a:endParaRPr>
            </a:p>
          </p:txBody>
        </p:sp>
        <p:sp>
          <p:nvSpPr>
            <p:cNvPr id="29" name="TextBox 28"/>
            <p:cNvSpPr txBox="1"/>
            <p:nvPr/>
          </p:nvSpPr>
          <p:spPr>
            <a:xfrm>
              <a:off x="799305" y="1643952"/>
              <a:ext cx="515557"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#2</a:t>
              </a:r>
            </a:p>
          </p:txBody>
        </p:sp>
      </p:grpSp>
      <p:grpSp>
        <p:nvGrpSpPr>
          <p:cNvPr id="30" name="Group 29"/>
          <p:cNvGrpSpPr/>
          <p:nvPr/>
        </p:nvGrpSpPr>
        <p:grpSpPr>
          <a:xfrm>
            <a:off x="511336" y="3690117"/>
            <a:ext cx="1031349" cy="986657"/>
            <a:chOff x="560648" y="1333935"/>
            <a:chExt cx="1031349" cy="986657"/>
          </a:xfrm>
        </p:grpSpPr>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b="18000"/>
            <a:stretch/>
          </p:blipFill>
          <p:spPr>
            <a:xfrm>
              <a:off x="560648" y="1333935"/>
              <a:ext cx="1031349" cy="986657"/>
            </a:xfrm>
            <a:prstGeom prst="rect">
              <a:avLst/>
            </a:prstGeom>
          </p:spPr>
        </p:pic>
        <p:sp>
          <p:nvSpPr>
            <p:cNvPr id="32" name="Rectangle 31"/>
            <p:cNvSpPr/>
            <p:nvPr/>
          </p:nvSpPr>
          <p:spPr>
            <a:xfrm>
              <a:off x="909664" y="1538606"/>
              <a:ext cx="330489" cy="627823"/>
            </a:xfrm>
            <a:prstGeom prst="rect">
              <a:avLst/>
            </a:prstGeom>
            <a:solidFill>
              <a:srgbClr val="FF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chemeClr val="bg2">
                    <a:lumMod val="25000"/>
                  </a:schemeClr>
                </a:solidFill>
                <a:latin typeface="Tungsten Medium"/>
                <a:cs typeface="Tungsten Medium"/>
              </a:endParaRPr>
            </a:p>
          </p:txBody>
        </p:sp>
        <p:sp>
          <p:nvSpPr>
            <p:cNvPr id="33" name="TextBox 32"/>
            <p:cNvSpPr txBox="1"/>
            <p:nvPr/>
          </p:nvSpPr>
          <p:spPr>
            <a:xfrm>
              <a:off x="799305" y="1643952"/>
              <a:ext cx="515557"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#3</a:t>
              </a:r>
            </a:p>
          </p:txBody>
        </p:sp>
      </p:grpSp>
      <p:pic>
        <p:nvPicPr>
          <p:cNvPr id="9" name="Picture 8"/>
          <p:cNvPicPr>
            <a:picLocks noChangeAspect="1"/>
          </p:cNvPicPr>
          <p:nvPr/>
        </p:nvPicPr>
        <p:blipFill>
          <a:blip r:embed="rId4"/>
          <a:stretch>
            <a:fillRect/>
          </a:stretch>
        </p:blipFill>
        <p:spPr>
          <a:xfrm>
            <a:off x="4654357" y="776633"/>
            <a:ext cx="7998433" cy="775543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848876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889" y="3706594"/>
            <a:ext cx="3531007" cy="10085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DO NOT TRUST</a:t>
            </a:r>
            <a:endParaRPr lang="en-US" sz="3600" dirty="0">
              <a:solidFill>
                <a:schemeClr val="bg2">
                  <a:lumMod val="25000"/>
                </a:schemeClr>
              </a:solidFill>
              <a:latin typeface="Tungsten Medium"/>
              <a:cs typeface="Tungsten Medium"/>
            </a:endParaRPr>
          </a:p>
        </p:txBody>
      </p:sp>
      <p:sp>
        <p:nvSpPr>
          <p:cNvPr id="5" name="Rectangle 4"/>
          <p:cNvSpPr/>
          <p:nvPr/>
        </p:nvSpPr>
        <p:spPr>
          <a:xfrm>
            <a:off x="621076" y="2524432"/>
            <a:ext cx="3531007" cy="10085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MAYBE -- TRUST</a:t>
            </a:r>
            <a:endParaRPr lang="en-US" sz="3600" dirty="0">
              <a:solidFill>
                <a:schemeClr val="bg2">
                  <a:lumMod val="25000"/>
                </a:schemeClr>
              </a:solidFill>
              <a:latin typeface="Tungsten Medium"/>
              <a:cs typeface="Tungsten Medium"/>
            </a:endParaRPr>
          </a:p>
        </p:txBody>
      </p:sp>
      <p:sp>
        <p:nvSpPr>
          <p:cNvPr id="6" name="Rectangle 5"/>
          <p:cNvSpPr/>
          <p:nvPr/>
        </p:nvSpPr>
        <p:spPr>
          <a:xfrm>
            <a:off x="622789" y="1363795"/>
            <a:ext cx="3531007" cy="100850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HIGHLY TRUST</a:t>
            </a:r>
            <a:endParaRPr lang="en-US" sz="3600" dirty="0">
              <a:solidFill>
                <a:schemeClr val="bg2">
                  <a:lumMod val="25000"/>
                </a:schemeClr>
              </a:solidFill>
              <a:latin typeface="Tungsten Medium"/>
              <a:cs typeface="Tungsten Medium"/>
            </a:endParaRPr>
          </a:p>
        </p:txBody>
      </p:sp>
      <p:sp>
        <p:nvSpPr>
          <p:cNvPr id="7" name="Rectangle 6"/>
          <p:cNvSpPr/>
          <p:nvPr/>
        </p:nvSpPr>
        <p:spPr>
          <a:xfrm>
            <a:off x="624917" y="589062"/>
            <a:ext cx="313341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rgbClr val="FFFFFF"/>
                </a:solidFill>
                <a:latin typeface="Tungsten Medium"/>
                <a:cs typeface="Tungsten Medium"/>
              </a:rPr>
              <a:t>TRUST-METER</a:t>
            </a:r>
            <a:endParaRPr lang="en-US" sz="3600" dirty="0">
              <a:solidFill>
                <a:srgbClr val="FFFFFF"/>
              </a:solidFill>
              <a:latin typeface="Tungsten Medium"/>
              <a:cs typeface="Tungsten Medium"/>
            </a:endParaRPr>
          </a:p>
        </p:txBody>
      </p:sp>
      <p:sp>
        <p:nvSpPr>
          <p:cNvPr id="8" name="Rectangle 7"/>
          <p:cNvSpPr/>
          <p:nvPr/>
        </p:nvSpPr>
        <p:spPr>
          <a:xfrm flipH="1">
            <a:off x="4265853" y="630696"/>
            <a:ext cx="45719" cy="789583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0" name="Rectangle 9"/>
          <p:cNvSpPr/>
          <p:nvPr/>
        </p:nvSpPr>
        <p:spPr>
          <a:xfrm>
            <a:off x="3793282" y="584492"/>
            <a:ext cx="21476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1" name="Rectangle 10"/>
          <p:cNvSpPr/>
          <p:nvPr/>
        </p:nvSpPr>
        <p:spPr>
          <a:xfrm>
            <a:off x="4052703" y="587056"/>
            <a:ext cx="112309"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2" name="Rectangle 11"/>
          <p:cNvSpPr/>
          <p:nvPr/>
        </p:nvSpPr>
        <p:spPr>
          <a:xfrm>
            <a:off x="4205103" y="582485"/>
            <a:ext cx="74065"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3" name="Rectangle 12"/>
          <p:cNvSpPr/>
          <p:nvPr/>
        </p:nvSpPr>
        <p:spPr>
          <a:xfrm>
            <a:off x="423330" y="382991"/>
            <a:ext cx="4118529" cy="258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6" name="Rectangle 15"/>
          <p:cNvSpPr/>
          <p:nvPr/>
        </p:nvSpPr>
        <p:spPr>
          <a:xfrm flipV="1">
            <a:off x="483806" y="1224943"/>
            <a:ext cx="3769649" cy="85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pic>
        <p:nvPicPr>
          <p:cNvPr id="14" name="Picture 13"/>
          <p:cNvPicPr>
            <a:picLocks noChangeAspect="1"/>
          </p:cNvPicPr>
          <p:nvPr/>
        </p:nvPicPr>
        <p:blipFill>
          <a:blip r:embed="rId3"/>
          <a:stretch>
            <a:fillRect/>
          </a:stretch>
        </p:blipFill>
        <p:spPr>
          <a:xfrm>
            <a:off x="4654358" y="776634"/>
            <a:ext cx="7498629" cy="608918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836413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7-08 at 2.1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1793" y="-152400"/>
            <a:ext cx="31532763" cy="13744508"/>
          </a:xfrm>
          <a:prstGeom prst="rect">
            <a:avLst/>
          </a:prstGeom>
        </p:spPr>
      </p:pic>
      <p:grpSp>
        <p:nvGrpSpPr>
          <p:cNvPr id="3" name="Group 2"/>
          <p:cNvGrpSpPr/>
          <p:nvPr/>
        </p:nvGrpSpPr>
        <p:grpSpPr>
          <a:xfrm>
            <a:off x="468244" y="400544"/>
            <a:ext cx="12068312" cy="8952523"/>
            <a:chOff x="496957" y="685799"/>
            <a:chExt cx="12068312" cy="8952523"/>
          </a:xfrm>
        </p:grpSpPr>
        <p:sp>
          <p:nvSpPr>
            <p:cNvPr id="4" name="Rectangle 3"/>
            <p:cNvSpPr/>
            <p:nvPr/>
          </p:nvSpPr>
          <p:spPr>
            <a:xfrm>
              <a:off x="496957" y="762000"/>
              <a:ext cx="12006469" cy="8541026"/>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a:solidFill>
                  <a:prstClr val="white"/>
                </a:solidFill>
                <a:latin typeface="Arial"/>
              </a:endParaRPr>
            </a:p>
          </p:txBody>
        </p:sp>
        <p:sp>
          <p:nvSpPr>
            <p:cNvPr id="5" name="Rectangle 4"/>
            <p:cNvSpPr/>
            <p:nvPr/>
          </p:nvSpPr>
          <p:spPr>
            <a:xfrm>
              <a:off x="496957" y="685800"/>
              <a:ext cx="6034421" cy="891540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a:solidFill>
                  <a:prstClr val="white"/>
                </a:solidFill>
                <a:latin typeface="Aria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09" y="8011633"/>
              <a:ext cx="490014" cy="702546"/>
            </a:xfrm>
            <a:prstGeom prst="rect">
              <a:avLst/>
            </a:prstGeom>
          </p:spPr>
        </p:pic>
        <p:sp>
          <p:nvSpPr>
            <p:cNvPr id="13" name="Rectangle 12"/>
            <p:cNvSpPr/>
            <p:nvPr/>
          </p:nvSpPr>
          <p:spPr>
            <a:xfrm>
              <a:off x="995356" y="3152532"/>
              <a:ext cx="5117736" cy="646331"/>
            </a:xfrm>
            <a:prstGeom prst="rect">
              <a:avLst/>
            </a:prstGeom>
          </p:spPr>
          <p:txBody>
            <a:bodyPr wrap="square">
              <a:spAutoFit/>
            </a:bodyPr>
            <a:lstStyle/>
            <a:p>
              <a:pPr defTabSz="1300460"/>
              <a:r>
                <a:rPr lang="en-US" sz="3600" dirty="0" smtClean="0">
                  <a:solidFill>
                    <a:srgbClr val="E7E6E6">
                      <a:lumMod val="25000"/>
                    </a:srgbClr>
                  </a:solidFill>
                  <a:latin typeface="Gotham Bold" pitchFamily="50" charset="0"/>
                  <a:cs typeface="Gotham Bold" pitchFamily="50" charset="0"/>
                </a:rPr>
                <a:t>Bobby Brady-Sharp</a:t>
              </a:r>
              <a:endParaRPr lang="en-US" sz="4800" dirty="0">
                <a:solidFill>
                  <a:srgbClr val="E7E6E6">
                    <a:lumMod val="25000"/>
                  </a:srgbClr>
                </a:solidFill>
                <a:latin typeface="Gotham Bold" pitchFamily="50" charset="0"/>
                <a:cs typeface="Gotham Bold" pitchFamily="50" charset="0"/>
              </a:endParaRPr>
            </a:p>
          </p:txBody>
        </p:sp>
        <p:sp>
          <p:nvSpPr>
            <p:cNvPr id="14" name="Rectangle 13"/>
            <p:cNvSpPr/>
            <p:nvPr/>
          </p:nvSpPr>
          <p:spPr>
            <a:xfrm>
              <a:off x="983938" y="3759210"/>
              <a:ext cx="5983741" cy="954107"/>
            </a:xfrm>
            <a:prstGeom prst="rect">
              <a:avLst/>
            </a:prstGeom>
          </p:spPr>
          <p:txBody>
            <a:bodyPr wrap="square">
              <a:spAutoFit/>
            </a:bodyPr>
            <a:lstStyle/>
            <a:p>
              <a:pPr defTabSz="1300460"/>
              <a:r>
                <a:rPr lang="en-US" sz="3200" dirty="0">
                  <a:solidFill>
                    <a:srgbClr val="E7E6E6">
                      <a:lumMod val="25000"/>
                    </a:srgbClr>
                  </a:solidFill>
                  <a:latin typeface="Gotham Light" pitchFamily="50" charset="0"/>
                  <a:cs typeface="Gotham Light" pitchFamily="50" charset="0"/>
                </a:rPr>
                <a:t>Program </a:t>
              </a:r>
              <a:r>
                <a:rPr lang="en-US" sz="3200" dirty="0" smtClean="0">
                  <a:solidFill>
                    <a:srgbClr val="E7E6E6">
                      <a:lumMod val="25000"/>
                    </a:srgbClr>
                  </a:solidFill>
                  <a:latin typeface="Gotham Light" pitchFamily="50" charset="0"/>
                  <a:cs typeface="Gotham Light" pitchFamily="50" charset="0"/>
                </a:rPr>
                <a:t>Manager</a:t>
              </a:r>
            </a:p>
            <a:p>
              <a:pPr defTabSz="1300460"/>
              <a:r>
                <a:rPr lang="en-US" sz="2400" dirty="0" smtClean="0">
                  <a:solidFill>
                    <a:srgbClr val="E7E6E6">
                      <a:lumMod val="25000"/>
                    </a:srgbClr>
                  </a:solidFill>
                  <a:latin typeface="Gotham Light" pitchFamily="50" charset="0"/>
                  <a:cs typeface="Gotham Light" pitchFamily="50" charset="0"/>
                </a:rPr>
                <a:t>@</a:t>
              </a:r>
              <a:r>
                <a:rPr lang="en-US" sz="2400" dirty="0" err="1" smtClean="0">
                  <a:solidFill>
                    <a:srgbClr val="E7E6E6">
                      <a:lumMod val="25000"/>
                    </a:srgbClr>
                  </a:solidFill>
                  <a:latin typeface="Gotham Light" pitchFamily="50" charset="0"/>
                  <a:cs typeface="Gotham Light" pitchFamily="50" charset="0"/>
                </a:rPr>
                <a:t>bobbyhtx</a:t>
              </a:r>
              <a:endParaRPr lang="en-US" sz="2400" dirty="0">
                <a:solidFill>
                  <a:srgbClr val="E7E6E6">
                    <a:lumMod val="25000"/>
                  </a:srgbClr>
                </a:solidFill>
                <a:latin typeface="Gotham Light" pitchFamily="50" charset="0"/>
                <a:cs typeface="Gotham Light" pitchFamily="50" charset="0"/>
              </a:endParaRPr>
            </a:p>
          </p:txBody>
        </p:sp>
        <p:pic>
          <p:nvPicPr>
            <p:cNvPr id="8" name="Picture 7"/>
            <p:cNvPicPr>
              <a:picLocks noChangeAspect="1"/>
            </p:cNvPicPr>
            <p:nvPr/>
          </p:nvPicPr>
          <p:blipFill>
            <a:blip r:embed="rId5">
              <a:duotone>
                <a:prstClr val="black"/>
                <a:schemeClr val="accent3">
                  <a:tint val="45000"/>
                  <a:satMod val="400000"/>
                </a:schemeClr>
              </a:duotone>
              <a:lum bright="-20000" contrast="-40000"/>
            </a:blip>
            <a:stretch>
              <a:fillRect/>
            </a:stretch>
          </p:blipFill>
          <p:spPr>
            <a:xfrm>
              <a:off x="1016000" y="8610600"/>
              <a:ext cx="552108" cy="552108"/>
            </a:xfrm>
            <a:prstGeom prst="rect">
              <a:avLst/>
            </a:prstGeom>
          </p:spPr>
        </p:pic>
        <p:pic>
          <p:nvPicPr>
            <p:cNvPr id="2" name="Picture 1" descr="Bobby Headshot 3"/>
            <p:cNvPicPr>
              <a:picLocks noChangeAspect="1"/>
            </p:cNvPicPr>
            <p:nvPr/>
          </p:nvPicPr>
          <p:blipFill rotWithShape="1">
            <a:blip r:embed="rId6">
              <a:extLst>
                <a:ext uri="{28A0092B-C50C-407E-A947-70E740481C1C}">
                  <a14:useLocalDpi xmlns:a14="http://schemas.microsoft.com/office/drawing/2010/main" val="0"/>
                </a:ext>
              </a:extLst>
            </a:blip>
            <a:srcRect t="8522" r="7430"/>
            <a:stretch/>
          </p:blipFill>
          <p:spPr>
            <a:xfrm>
              <a:off x="6516757" y="685799"/>
              <a:ext cx="6019800" cy="8952523"/>
            </a:xfrm>
            <a:prstGeom prst="rect">
              <a:avLst/>
            </a:prstGeom>
          </p:spPr>
        </p:pic>
        <p:sp>
          <p:nvSpPr>
            <p:cNvPr id="11" name="Rectangle 10"/>
            <p:cNvSpPr/>
            <p:nvPr/>
          </p:nvSpPr>
          <p:spPr>
            <a:xfrm>
              <a:off x="558800" y="685800"/>
              <a:ext cx="12006469" cy="89154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a:solidFill>
                  <a:prstClr val="white"/>
                </a:solidFill>
                <a:latin typeface="Arial"/>
              </a:endParaRPr>
            </a:p>
          </p:txBody>
        </p:sp>
      </p:grpSp>
    </p:spTree>
    <p:extLst>
      <p:ext uri="{BB962C8B-B14F-4D97-AF65-F5344CB8AC3E}">
        <p14:creationId xmlns:p14="http://schemas.microsoft.com/office/powerpoint/2010/main" val="39146304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889" y="3706594"/>
            <a:ext cx="3531007" cy="1008509"/>
          </a:xfrm>
          <a:prstGeom prst="rect">
            <a:avLst/>
          </a:prstGeom>
          <a:solidFill>
            <a:srgbClr val="D97070"/>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DO NOT TRUST</a:t>
            </a:r>
            <a:endParaRPr lang="en-US" sz="3600" dirty="0">
              <a:solidFill>
                <a:schemeClr val="bg2">
                  <a:lumMod val="25000"/>
                </a:schemeClr>
              </a:solidFill>
              <a:latin typeface="Tungsten Medium"/>
              <a:cs typeface="Tungsten Medium"/>
            </a:endParaRPr>
          </a:p>
        </p:txBody>
      </p:sp>
      <p:sp>
        <p:nvSpPr>
          <p:cNvPr id="5" name="Rectangle 4"/>
          <p:cNvSpPr/>
          <p:nvPr/>
        </p:nvSpPr>
        <p:spPr>
          <a:xfrm>
            <a:off x="621076" y="2524432"/>
            <a:ext cx="3531007" cy="10085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MAYBE -- TRUST</a:t>
            </a:r>
            <a:endParaRPr lang="en-US" sz="3600" dirty="0">
              <a:solidFill>
                <a:schemeClr val="bg2">
                  <a:lumMod val="25000"/>
                </a:schemeClr>
              </a:solidFill>
              <a:latin typeface="Tungsten Medium"/>
              <a:cs typeface="Tungsten Medium"/>
            </a:endParaRPr>
          </a:p>
        </p:txBody>
      </p:sp>
      <p:sp>
        <p:nvSpPr>
          <p:cNvPr id="6" name="Rectangle 5"/>
          <p:cNvSpPr/>
          <p:nvPr/>
        </p:nvSpPr>
        <p:spPr>
          <a:xfrm>
            <a:off x="622789" y="1363795"/>
            <a:ext cx="3531007" cy="1008509"/>
          </a:xfrm>
          <a:prstGeom prst="rect">
            <a:avLst/>
          </a:prstGeom>
          <a:solidFill>
            <a:srgbClr val="867EE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HIGHLY TRUST</a:t>
            </a:r>
            <a:endParaRPr lang="en-US" sz="3600" dirty="0">
              <a:solidFill>
                <a:schemeClr val="bg2">
                  <a:lumMod val="25000"/>
                </a:schemeClr>
              </a:solidFill>
              <a:latin typeface="Tungsten Medium"/>
              <a:cs typeface="Tungsten Medium"/>
            </a:endParaRPr>
          </a:p>
        </p:txBody>
      </p:sp>
      <p:sp>
        <p:nvSpPr>
          <p:cNvPr id="7" name="Rectangle 6"/>
          <p:cNvSpPr/>
          <p:nvPr/>
        </p:nvSpPr>
        <p:spPr>
          <a:xfrm>
            <a:off x="624917" y="589062"/>
            <a:ext cx="313341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rgbClr val="FFFFFF"/>
                </a:solidFill>
                <a:latin typeface="Tungsten Medium"/>
                <a:cs typeface="Tungsten Medium"/>
              </a:rPr>
              <a:t>TRUST-METER</a:t>
            </a:r>
            <a:endParaRPr lang="en-US" sz="3600" dirty="0">
              <a:solidFill>
                <a:srgbClr val="FFFFFF"/>
              </a:solidFill>
              <a:latin typeface="Tungsten Medium"/>
              <a:cs typeface="Tungsten Medium"/>
            </a:endParaRPr>
          </a:p>
        </p:txBody>
      </p:sp>
      <p:sp>
        <p:nvSpPr>
          <p:cNvPr id="8" name="Rectangle 7"/>
          <p:cNvSpPr/>
          <p:nvPr/>
        </p:nvSpPr>
        <p:spPr>
          <a:xfrm flipH="1">
            <a:off x="4265853" y="630696"/>
            <a:ext cx="45719" cy="789583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0" name="Rectangle 9"/>
          <p:cNvSpPr/>
          <p:nvPr/>
        </p:nvSpPr>
        <p:spPr>
          <a:xfrm>
            <a:off x="3793282" y="584492"/>
            <a:ext cx="21476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1" name="Rectangle 10"/>
          <p:cNvSpPr/>
          <p:nvPr/>
        </p:nvSpPr>
        <p:spPr>
          <a:xfrm>
            <a:off x="4052703" y="587056"/>
            <a:ext cx="112309"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2" name="Rectangle 11"/>
          <p:cNvSpPr/>
          <p:nvPr/>
        </p:nvSpPr>
        <p:spPr>
          <a:xfrm>
            <a:off x="4205103" y="582485"/>
            <a:ext cx="74065"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3" name="Rectangle 12"/>
          <p:cNvSpPr/>
          <p:nvPr/>
        </p:nvSpPr>
        <p:spPr>
          <a:xfrm>
            <a:off x="423330" y="382991"/>
            <a:ext cx="4118529" cy="258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4" name="Rectangle 13"/>
          <p:cNvSpPr/>
          <p:nvPr/>
        </p:nvSpPr>
        <p:spPr>
          <a:xfrm flipV="1">
            <a:off x="483806" y="1224943"/>
            <a:ext cx="3769649" cy="85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grpSp>
        <p:nvGrpSpPr>
          <p:cNvPr id="16" name="Group 15"/>
          <p:cNvGrpSpPr/>
          <p:nvPr/>
        </p:nvGrpSpPr>
        <p:grpSpPr>
          <a:xfrm>
            <a:off x="508352" y="1341405"/>
            <a:ext cx="1031349" cy="986657"/>
            <a:chOff x="560648" y="1333935"/>
            <a:chExt cx="1031349" cy="986657"/>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b="18000"/>
            <a:stretch/>
          </p:blipFill>
          <p:spPr>
            <a:xfrm>
              <a:off x="560648" y="1333935"/>
              <a:ext cx="1031349" cy="986657"/>
            </a:xfrm>
            <a:prstGeom prst="rect">
              <a:avLst/>
            </a:prstGeom>
          </p:spPr>
        </p:pic>
        <p:sp>
          <p:nvSpPr>
            <p:cNvPr id="18" name="Rectangle 17"/>
            <p:cNvSpPr/>
            <p:nvPr/>
          </p:nvSpPr>
          <p:spPr>
            <a:xfrm>
              <a:off x="909664" y="1538606"/>
              <a:ext cx="330489" cy="627823"/>
            </a:xfrm>
            <a:prstGeom prst="rect">
              <a:avLst/>
            </a:prstGeom>
            <a:solidFill>
              <a:srgbClr val="FF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chemeClr val="bg2">
                    <a:lumMod val="25000"/>
                  </a:schemeClr>
                </a:solidFill>
                <a:latin typeface="Tungsten Medium"/>
                <a:cs typeface="Tungsten Medium"/>
              </a:endParaRPr>
            </a:p>
          </p:txBody>
        </p:sp>
        <p:sp>
          <p:nvSpPr>
            <p:cNvPr id="19" name="TextBox 18"/>
            <p:cNvSpPr txBox="1"/>
            <p:nvPr/>
          </p:nvSpPr>
          <p:spPr>
            <a:xfrm>
              <a:off x="799305" y="1643952"/>
              <a:ext cx="515557"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#1</a:t>
              </a:r>
            </a:p>
          </p:txBody>
        </p:sp>
      </p:grpSp>
      <p:grpSp>
        <p:nvGrpSpPr>
          <p:cNvPr id="20" name="Group 19"/>
          <p:cNvGrpSpPr/>
          <p:nvPr/>
        </p:nvGrpSpPr>
        <p:grpSpPr>
          <a:xfrm>
            <a:off x="511337" y="2494845"/>
            <a:ext cx="1031349" cy="986657"/>
            <a:chOff x="560648" y="1333935"/>
            <a:chExt cx="1031349" cy="986657"/>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18000"/>
            <a:stretch/>
          </p:blipFill>
          <p:spPr>
            <a:xfrm>
              <a:off x="560648" y="1333935"/>
              <a:ext cx="1031349" cy="986657"/>
            </a:xfrm>
            <a:prstGeom prst="rect">
              <a:avLst/>
            </a:prstGeom>
          </p:spPr>
        </p:pic>
        <p:sp>
          <p:nvSpPr>
            <p:cNvPr id="22" name="Rectangle 21"/>
            <p:cNvSpPr/>
            <p:nvPr/>
          </p:nvSpPr>
          <p:spPr>
            <a:xfrm>
              <a:off x="909664" y="1538606"/>
              <a:ext cx="330489" cy="627823"/>
            </a:xfrm>
            <a:prstGeom prst="rect">
              <a:avLst/>
            </a:prstGeom>
            <a:solidFill>
              <a:srgbClr val="FF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chemeClr val="bg2">
                    <a:lumMod val="25000"/>
                  </a:schemeClr>
                </a:solidFill>
                <a:latin typeface="Tungsten Medium"/>
                <a:cs typeface="Tungsten Medium"/>
              </a:endParaRPr>
            </a:p>
          </p:txBody>
        </p:sp>
        <p:sp>
          <p:nvSpPr>
            <p:cNvPr id="23" name="TextBox 22"/>
            <p:cNvSpPr txBox="1"/>
            <p:nvPr/>
          </p:nvSpPr>
          <p:spPr>
            <a:xfrm>
              <a:off x="799305" y="1643952"/>
              <a:ext cx="515557"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#2</a:t>
              </a:r>
            </a:p>
          </p:txBody>
        </p:sp>
      </p:grpSp>
      <p:grpSp>
        <p:nvGrpSpPr>
          <p:cNvPr id="24" name="Group 23"/>
          <p:cNvGrpSpPr/>
          <p:nvPr/>
        </p:nvGrpSpPr>
        <p:grpSpPr>
          <a:xfrm>
            <a:off x="511336" y="3690117"/>
            <a:ext cx="1031349" cy="986657"/>
            <a:chOff x="560648" y="1333935"/>
            <a:chExt cx="1031349" cy="986657"/>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18000"/>
            <a:stretch/>
          </p:blipFill>
          <p:spPr>
            <a:xfrm>
              <a:off x="560648" y="1333935"/>
              <a:ext cx="1031349" cy="986657"/>
            </a:xfrm>
            <a:prstGeom prst="rect">
              <a:avLst/>
            </a:prstGeom>
          </p:spPr>
        </p:pic>
        <p:sp>
          <p:nvSpPr>
            <p:cNvPr id="26" name="Rectangle 25"/>
            <p:cNvSpPr/>
            <p:nvPr/>
          </p:nvSpPr>
          <p:spPr>
            <a:xfrm>
              <a:off x="909664" y="1538606"/>
              <a:ext cx="330489" cy="627823"/>
            </a:xfrm>
            <a:prstGeom prst="rect">
              <a:avLst/>
            </a:prstGeom>
            <a:solidFill>
              <a:srgbClr val="FF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chemeClr val="bg2">
                    <a:lumMod val="25000"/>
                  </a:schemeClr>
                </a:solidFill>
                <a:latin typeface="Tungsten Medium"/>
                <a:cs typeface="Tungsten Medium"/>
              </a:endParaRPr>
            </a:p>
          </p:txBody>
        </p:sp>
        <p:sp>
          <p:nvSpPr>
            <p:cNvPr id="27" name="TextBox 26"/>
            <p:cNvSpPr txBox="1"/>
            <p:nvPr/>
          </p:nvSpPr>
          <p:spPr>
            <a:xfrm>
              <a:off x="799305" y="1643952"/>
              <a:ext cx="515557"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#3</a:t>
              </a:r>
            </a:p>
          </p:txBody>
        </p:sp>
      </p:grpSp>
      <p:pic>
        <p:nvPicPr>
          <p:cNvPr id="28" name="Picture 27"/>
          <p:cNvPicPr>
            <a:picLocks noChangeAspect="1"/>
          </p:cNvPicPr>
          <p:nvPr/>
        </p:nvPicPr>
        <p:blipFill>
          <a:blip r:embed="rId4"/>
          <a:stretch>
            <a:fillRect/>
          </a:stretch>
        </p:blipFill>
        <p:spPr>
          <a:xfrm>
            <a:off x="4506610" y="668903"/>
            <a:ext cx="7799740" cy="4354694"/>
          </a:xfrm>
          <a:prstGeom prst="rect">
            <a:avLst/>
          </a:prstGeom>
          <a:effectLst/>
        </p:spPr>
      </p:pic>
      <p:sp>
        <p:nvSpPr>
          <p:cNvPr id="29" name="Rectangle 28"/>
          <p:cNvSpPr/>
          <p:nvPr/>
        </p:nvSpPr>
        <p:spPr>
          <a:xfrm>
            <a:off x="4869805" y="2238531"/>
            <a:ext cx="7345822" cy="3015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4933761" y="2141776"/>
            <a:ext cx="7053452" cy="5909311"/>
          </a:xfrm>
          <a:prstGeom prst="rect">
            <a:avLst/>
          </a:prstGeom>
        </p:spPr>
        <p:txBody>
          <a:bodyPr wrap="square">
            <a:spAutoFit/>
          </a:bodyPr>
          <a:lstStyle/>
          <a:p>
            <a:r>
              <a:rPr lang="en-US" sz="1800" dirty="0"/>
              <a:t>Alex -- </a:t>
            </a:r>
          </a:p>
          <a:p>
            <a:endParaRPr lang="en-US" sz="1800" dirty="0"/>
          </a:p>
          <a:p>
            <a:r>
              <a:rPr lang="en-US" sz="1800" dirty="0"/>
              <a:t>Here's a reminder for anybody who thinks that Americans should work longer hours: They deserve to get paid for it, too.</a:t>
            </a:r>
          </a:p>
          <a:p>
            <a:endParaRPr lang="en-US" sz="1800" dirty="0"/>
          </a:p>
          <a:p>
            <a:r>
              <a:rPr lang="en-US" sz="1800" dirty="0"/>
              <a:t>On measure after measure, our economy is improving, but for too long too many Americans have struggled with stagnant wages.</a:t>
            </a:r>
          </a:p>
          <a:p>
            <a:endParaRPr lang="en-US" sz="1800" dirty="0"/>
          </a:p>
          <a:p>
            <a:r>
              <a:rPr lang="en-US" sz="1800" dirty="0"/>
              <a:t>You can help change that today -- join OFA supporters in telling the Department of Labor to expand overtime eligibility.</a:t>
            </a:r>
          </a:p>
          <a:p>
            <a:endParaRPr lang="en-US" sz="1800" dirty="0"/>
          </a:p>
          <a:p>
            <a:r>
              <a:rPr lang="en-US" sz="1800" dirty="0"/>
              <a:t>President Obama's announcement last week that he's raising the threshold for overtime pay will make nearly five million workers eligible for overtime. This proposal extends a big step up into the middle class, and it's the exact sort of common-sense economic policy we've been fighting for</a:t>
            </a:r>
            <a:r>
              <a:rPr lang="en-US" sz="1800" dirty="0" smtClean="0"/>
              <a:t>.</a:t>
            </a:r>
          </a:p>
          <a:p>
            <a:endParaRPr lang="en-US" sz="1800" dirty="0"/>
          </a:p>
          <a:p>
            <a:r>
              <a:rPr lang="en-US" sz="1800" dirty="0" smtClean="0"/>
              <a:t>Thanks, </a:t>
            </a:r>
          </a:p>
          <a:p>
            <a:endParaRPr lang="en-US" sz="1800" dirty="0"/>
          </a:p>
          <a:p>
            <a:r>
              <a:rPr lang="en-US" sz="1800" dirty="0" smtClean="0"/>
              <a:t>Jack Shapiro</a:t>
            </a:r>
          </a:p>
          <a:p>
            <a:r>
              <a:rPr lang="en-US" sz="1800" dirty="0" smtClean="0"/>
              <a:t>National Issues Campaign Manager </a:t>
            </a:r>
          </a:p>
        </p:txBody>
      </p:sp>
    </p:spTree>
    <p:extLst>
      <p:ext uri="{BB962C8B-B14F-4D97-AF65-F5344CB8AC3E}">
        <p14:creationId xmlns:p14="http://schemas.microsoft.com/office/powerpoint/2010/main" val="15616438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889" y="3706594"/>
            <a:ext cx="3531007" cy="10085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DO NOT TRUST</a:t>
            </a:r>
            <a:endParaRPr lang="en-US" sz="3600" dirty="0">
              <a:solidFill>
                <a:schemeClr val="bg2">
                  <a:lumMod val="25000"/>
                </a:schemeClr>
              </a:solidFill>
              <a:latin typeface="Tungsten Medium"/>
              <a:cs typeface="Tungsten Medium"/>
            </a:endParaRPr>
          </a:p>
        </p:txBody>
      </p:sp>
      <p:sp>
        <p:nvSpPr>
          <p:cNvPr id="5" name="Rectangle 4"/>
          <p:cNvSpPr/>
          <p:nvPr/>
        </p:nvSpPr>
        <p:spPr>
          <a:xfrm>
            <a:off x="621076" y="2524432"/>
            <a:ext cx="3531007" cy="100850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MAYBE -- TRUST</a:t>
            </a:r>
            <a:endParaRPr lang="en-US" sz="3600" dirty="0">
              <a:solidFill>
                <a:schemeClr val="bg2">
                  <a:lumMod val="25000"/>
                </a:schemeClr>
              </a:solidFill>
              <a:latin typeface="Tungsten Medium"/>
              <a:cs typeface="Tungsten Medium"/>
            </a:endParaRPr>
          </a:p>
        </p:txBody>
      </p:sp>
      <p:sp>
        <p:nvSpPr>
          <p:cNvPr id="7" name="Rectangle 6"/>
          <p:cNvSpPr/>
          <p:nvPr/>
        </p:nvSpPr>
        <p:spPr>
          <a:xfrm>
            <a:off x="624917" y="589062"/>
            <a:ext cx="313341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rgbClr val="FFFFFF"/>
                </a:solidFill>
                <a:latin typeface="Tungsten Medium"/>
                <a:cs typeface="Tungsten Medium"/>
              </a:rPr>
              <a:t>TRUST-METER</a:t>
            </a:r>
            <a:endParaRPr lang="en-US" sz="3600" dirty="0">
              <a:solidFill>
                <a:srgbClr val="FFFFFF"/>
              </a:solidFill>
              <a:latin typeface="Tungsten Medium"/>
              <a:cs typeface="Tungsten Medium"/>
            </a:endParaRPr>
          </a:p>
        </p:txBody>
      </p:sp>
      <p:sp>
        <p:nvSpPr>
          <p:cNvPr id="8" name="Rectangle 7"/>
          <p:cNvSpPr/>
          <p:nvPr/>
        </p:nvSpPr>
        <p:spPr>
          <a:xfrm flipH="1">
            <a:off x="4265853" y="630696"/>
            <a:ext cx="45719" cy="789583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0" name="Rectangle 9"/>
          <p:cNvSpPr/>
          <p:nvPr/>
        </p:nvSpPr>
        <p:spPr>
          <a:xfrm>
            <a:off x="3793282" y="584492"/>
            <a:ext cx="21476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1" name="Rectangle 10"/>
          <p:cNvSpPr/>
          <p:nvPr/>
        </p:nvSpPr>
        <p:spPr>
          <a:xfrm>
            <a:off x="4052703" y="587056"/>
            <a:ext cx="112309"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2" name="Rectangle 11"/>
          <p:cNvSpPr/>
          <p:nvPr/>
        </p:nvSpPr>
        <p:spPr>
          <a:xfrm>
            <a:off x="4205103" y="582485"/>
            <a:ext cx="74065"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3" name="Rectangle 12"/>
          <p:cNvSpPr/>
          <p:nvPr/>
        </p:nvSpPr>
        <p:spPr>
          <a:xfrm>
            <a:off x="423330" y="382991"/>
            <a:ext cx="4118529" cy="258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6" name="Rectangle 15"/>
          <p:cNvSpPr/>
          <p:nvPr/>
        </p:nvSpPr>
        <p:spPr>
          <a:xfrm flipV="1">
            <a:off x="483806" y="1224943"/>
            <a:ext cx="3769649" cy="85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4" name="Rectangle 13"/>
          <p:cNvSpPr/>
          <p:nvPr/>
        </p:nvSpPr>
        <p:spPr>
          <a:xfrm>
            <a:off x="622789" y="1363795"/>
            <a:ext cx="3531007" cy="1008509"/>
          </a:xfrm>
          <a:prstGeom prst="rect">
            <a:avLst/>
          </a:prstGeom>
          <a:solidFill>
            <a:srgbClr val="867EE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HIGHLY TRUST</a:t>
            </a:r>
            <a:endParaRPr lang="en-US" sz="3600" dirty="0">
              <a:solidFill>
                <a:schemeClr val="bg2">
                  <a:lumMod val="25000"/>
                </a:schemeClr>
              </a:solidFill>
              <a:latin typeface="Tungsten Medium"/>
              <a:cs typeface="Tungsten Medium"/>
            </a:endParaRPr>
          </a:p>
        </p:txBody>
      </p:sp>
      <p:pic>
        <p:nvPicPr>
          <p:cNvPr id="17" name="Picture 16"/>
          <p:cNvPicPr>
            <a:picLocks noChangeAspect="1"/>
          </p:cNvPicPr>
          <p:nvPr/>
        </p:nvPicPr>
        <p:blipFill>
          <a:blip r:embed="rId3"/>
          <a:stretch>
            <a:fillRect/>
          </a:stretch>
        </p:blipFill>
        <p:spPr>
          <a:xfrm>
            <a:off x="4506610" y="668903"/>
            <a:ext cx="7799740" cy="4354694"/>
          </a:xfrm>
          <a:prstGeom prst="rect">
            <a:avLst/>
          </a:prstGeom>
          <a:effectLst/>
        </p:spPr>
      </p:pic>
      <p:sp>
        <p:nvSpPr>
          <p:cNvPr id="3" name="Rectangle 2"/>
          <p:cNvSpPr/>
          <p:nvPr/>
        </p:nvSpPr>
        <p:spPr>
          <a:xfrm>
            <a:off x="4869805" y="2238531"/>
            <a:ext cx="7345822" cy="3015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933761" y="2141776"/>
            <a:ext cx="7053452" cy="5909311"/>
          </a:xfrm>
          <a:prstGeom prst="rect">
            <a:avLst/>
          </a:prstGeom>
        </p:spPr>
        <p:txBody>
          <a:bodyPr wrap="square">
            <a:spAutoFit/>
          </a:bodyPr>
          <a:lstStyle/>
          <a:p>
            <a:r>
              <a:rPr lang="en-US" sz="1800" dirty="0"/>
              <a:t>Alex -- </a:t>
            </a:r>
          </a:p>
          <a:p>
            <a:endParaRPr lang="en-US" sz="1800" dirty="0"/>
          </a:p>
          <a:p>
            <a:r>
              <a:rPr lang="en-US" sz="1800" dirty="0"/>
              <a:t>Here's a reminder for anybody who thinks that Americans should work longer hours: They deserve to get paid for it, too.</a:t>
            </a:r>
          </a:p>
          <a:p>
            <a:endParaRPr lang="en-US" sz="1800" dirty="0"/>
          </a:p>
          <a:p>
            <a:r>
              <a:rPr lang="en-US" sz="1800" dirty="0"/>
              <a:t>On measure after measure, our economy is improving, but for too long too many Americans have struggled with stagnant wages.</a:t>
            </a:r>
          </a:p>
          <a:p>
            <a:endParaRPr lang="en-US" sz="1800" dirty="0"/>
          </a:p>
          <a:p>
            <a:r>
              <a:rPr lang="en-US" sz="1800" dirty="0"/>
              <a:t>You can help change that today -- join OFA supporters in telling the Department of Labor to expand overtime eligibility.</a:t>
            </a:r>
          </a:p>
          <a:p>
            <a:endParaRPr lang="en-US" sz="1800" dirty="0"/>
          </a:p>
          <a:p>
            <a:r>
              <a:rPr lang="en-US" sz="1800" dirty="0"/>
              <a:t>President Obama's announcement last week that he's raising the threshold for overtime pay will make nearly five million workers eligible for overtime. This proposal extends a big step up into the middle class, and it's the exact sort of common-sense economic policy we've been fighting for</a:t>
            </a:r>
            <a:r>
              <a:rPr lang="en-US" sz="1800" dirty="0" smtClean="0"/>
              <a:t>.</a:t>
            </a:r>
          </a:p>
          <a:p>
            <a:endParaRPr lang="en-US" sz="1800" dirty="0"/>
          </a:p>
          <a:p>
            <a:r>
              <a:rPr lang="en-US" sz="1800" dirty="0" smtClean="0"/>
              <a:t>Thanks, </a:t>
            </a:r>
          </a:p>
          <a:p>
            <a:endParaRPr lang="en-US" sz="1800" dirty="0"/>
          </a:p>
          <a:p>
            <a:r>
              <a:rPr lang="en-US" sz="1800" dirty="0" smtClean="0"/>
              <a:t>Jack Shapiro</a:t>
            </a:r>
          </a:p>
          <a:p>
            <a:r>
              <a:rPr lang="en-US" sz="1800" dirty="0" smtClean="0"/>
              <a:t>National Issues Campaign Manager </a:t>
            </a:r>
          </a:p>
        </p:txBody>
      </p:sp>
    </p:spTree>
    <p:extLst>
      <p:ext uri="{BB962C8B-B14F-4D97-AF65-F5344CB8AC3E}">
        <p14:creationId xmlns:p14="http://schemas.microsoft.com/office/powerpoint/2010/main" val="27948200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889" y="3706594"/>
            <a:ext cx="3531007" cy="1008509"/>
          </a:xfrm>
          <a:prstGeom prst="rect">
            <a:avLst/>
          </a:prstGeom>
          <a:solidFill>
            <a:srgbClr val="D97070"/>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DO NOT TRUST</a:t>
            </a:r>
            <a:endParaRPr lang="en-US" sz="3600" dirty="0">
              <a:solidFill>
                <a:schemeClr val="bg2">
                  <a:lumMod val="25000"/>
                </a:schemeClr>
              </a:solidFill>
              <a:latin typeface="Tungsten Medium"/>
              <a:cs typeface="Tungsten Medium"/>
            </a:endParaRPr>
          </a:p>
        </p:txBody>
      </p:sp>
      <p:sp>
        <p:nvSpPr>
          <p:cNvPr id="5" name="Rectangle 4"/>
          <p:cNvSpPr/>
          <p:nvPr/>
        </p:nvSpPr>
        <p:spPr>
          <a:xfrm>
            <a:off x="621076" y="2524432"/>
            <a:ext cx="3531007" cy="10085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MAYBE -- TRUST</a:t>
            </a:r>
            <a:endParaRPr lang="en-US" sz="3600" dirty="0">
              <a:solidFill>
                <a:schemeClr val="bg2">
                  <a:lumMod val="25000"/>
                </a:schemeClr>
              </a:solidFill>
              <a:latin typeface="Tungsten Medium"/>
              <a:cs typeface="Tungsten Medium"/>
            </a:endParaRPr>
          </a:p>
        </p:txBody>
      </p:sp>
      <p:sp>
        <p:nvSpPr>
          <p:cNvPr id="6" name="Rectangle 5"/>
          <p:cNvSpPr/>
          <p:nvPr/>
        </p:nvSpPr>
        <p:spPr>
          <a:xfrm>
            <a:off x="622789" y="1363795"/>
            <a:ext cx="3531007" cy="1008509"/>
          </a:xfrm>
          <a:prstGeom prst="rect">
            <a:avLst/>
          </a:prstGeom>
          <a:solidFill>
            <a:srgbClr val="867EE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HIGHLY TRUST</a:t>
            </a:r>
            <a:endParaRPr lang="en-US" sz="3600" dirty="0">
              <a:solidFill>
                <a:schemeClr val="bg2">
                  <a:lumMod val="25000"/>
                </a:schemeClr>
              </a:solidFill>
              <a:latin typeface="Tungsten Medium"/>
              <a:cs typeface="Tungsten Medium"/>
            </a:endParaRPr>
          </a:p>
        </p:txBody>
      </p:sp>
      <p:sp>
        <p:nvSpPr>
          <p:cNvPr id="7" name="Rectangle 6"/>
          <p:cNvSpPr/>
          <p:nvPr/>
        </p:nvSpPr>
        <p:spPr>
          <a:xfrm>
            <a:off x="624917" y="589062"/>
            <a:ext cx="313341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rgbClr val="FFFFFF"/>
                </a:solidFill>
                <a:latin typeface="Tungsten Medium"/>
                <a:cs typeface="Tungsten Medium"/>
              </a:rPr>
              <a:t>TRUST-METER</a:t>
            </a:r>
            <a:endParaRPr lang="en-US" sz="3600" dirty="0">
              <a:solidFill>
                <a:srgbClr val="FFFFFF"/>
              </a:solidFill>
              <a:latin typeface="Tungsten Medium"/>
              <a:cs typeface="Tungsten Medium"/>
            </a:endParaRPr>
          </a:p>
        </p:txBody>
      </p:sp>
      <p:sp>
        <p:nvSpPr>
          <p:cNvPr id="8" name="Rectangle 7"/>
          <p:cNvSpPr/>
          <p:nvPr/>
        </p:nvSpPr>
        <p:spPr>
          <a:xfrm flipH="1">
            <a:off x="4265853" y="630696"/>
            <a:ext cx="45719" cy="789583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0" name="Rectangle 9"/>
          <p:cNvSpPr/>
          <p:nvPr/>
        </p:nvSpPr>
        <p:spPr>
          <a:xfrm>
            <a:off x="3793282" y="584492"/>
            <a:ext cx="21476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1" name="Rectangle 10"/>
          <p:cNvSpPr/>
          <p:nvPr/>
        </p:nvSpPr>
        <p:spPr>
          <a:xfrm>
            <a:off x="4052703" y="587056"/>
            <a:ext cx="112309"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2" name="Rectangle 11"/>
          <p:cNvSpPr/>
          <p:nvPr/>
        </p:nvSpPr>
        <p:spPr>
          <a:xfrm>
            <a:off x="4205103" y="582485"/>
            <a:ext cx="74065"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3" name="Rectangle 12"/>
          <p:cNvSpPr/>
          <p:nvPr/>
        </p:nvSpPr>
        <p:spPr>
          <a:xfrm>
            <a:off x="423330" y="382991"/>
            <a:ext cx="4118529" cy="258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4" name="Rectangle 13"/>
          <p:cNvSpPr/>
          <p:nvPr/>
        </p:nvSpPr>
        <p:spPr>
          <a:xfrm flipV="1">
            <a:off x="483806" y="1224943"/>
            <a:ext cx="3769649" cy="85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grpSp>
        <p:nvGrpSpPr>
          <p:cNvPr id="16" name="Group 15"/>
          <p:cNvGrpSpPr/>
          <p:nvPr/>
        </p:nvGrpSpPr>
        <p:grpSpPr>
          <a:xfrm>
            <a:off x="508352" y="1341405"/>
            <a:ext cx="1031349" cy="986657"/>
            <a:chOff x="560648" y="1333935"/>
            <a:chExt cx="1031349" cy="986657"/>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b="18000"/>
            <a:stretch/>
          </p:blipFill>
          <p:spPr>
            <a:xfrm>
              <a:off x="560648" y="1333935"/>
              <a:ext cx="1031349" cy="986657"/>
            </a:xfrm>
            <a:prstGeom prst="rect">
              <a:avLst/>
            </a:prstGeom>
          </p:spPr>
        </p:pic>
        <p:sp>
          <p:nvSpPr>
            <p:cNvPr id="18" name="Rectangle 17"/>
            <p:cNvSpPr/>
            <p:nvPr/>
          </p:nvSpPr>
          <p:spPr>
            <a:xfrm>
              <a:off x="909664" y="1538606"/>
              <a:ext cx="330489" cy="627823"/>
            </a:xfrm>
            <a:prstGeom prst="rect">
              <a:avLst/>
            </a:prstGeom>
            <a:solidFill>
              <a:srgbClr val="FF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chemeClr val="bg2">
                    <a:lumMod val="25000"/>
                  </a:schemeClr>
                </a:solidFill>
                <a:latin typeface="Tungsten Medium"/>
                <a:cs typeface="Tungsten Medium"/>
              </a:endParaRPr>
            </a:p>
          </p:txBody>
        </p:sp>
        <p:sp>
          <p:nvSpPr>
            <p:cNvPr id="19" name="TextBox 18"/>
            <p:cNvSpPr txBox="1"/>
            <p:nvPr/>
          </p:nvSpPr>
          <p:spPr>
            <a:xfrm>
              <a:off x="799305" y="1643952"/>
              <a:ext cx="515557"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#1</a:t>
              </a:r>
            </a:p>
          </p:txBody>
        </p:sp>
      </p:grpSp>
      <p:grpSp>
        <p:nvGrpSpPr>
          <p:cNvPr id="20" name="Group 19"/>
          <p:cNvGrpSpPr/>
          <p:nvPr/>
        </p:nvGrpSpPr>
        <p:grpSpPr>
          <a:xfrm>
            <a:off x="511337" y="2494845"/>
            <a:ext cx="1031349" cy="986657"/>
            <a:chOff x="560648" y="1333935"/>
            <a:chExt cx="1031349" cy="986657"/>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b="18000"/>
            <a:stretch/>
          </p:blipFill>
          <p:spPr>
            <a:xfrm>
              <a:off x="560648" y="1333935"/>
              <a:ext cx="1031349" cy="986657"/>
            </a:xfrm>
            <a:prstGeom prst="rect">
              <a:avLst/>
            </a:prstGeom>
          </p:spPr>
        </p:pic>
        <p:sp>
          <p:nvSpPr>
            <p:cNvPr id="22" name="Rectangle 21"/>
            <p:cNvSpPr/>
            <p:nvPr/>
          </p:nvSpPr>
          <p:spPr>
            <a:xfrm>
              <a:off x="909664" y="1538606"/>
              <a:ext cx="330489" cy="627823"/>
            </a:xfrm>
            <a:prstGeom prst="rect">
              <a:avLst/>
            </a:prstGeom>
            <a:solidFill>
              <a:srgbClr val="FF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chemeClr val="bg2">
                    <a:lumMod val="25000"/>
                  </a:schemeClr>
                </a:solidFill>
                <a:latin typeface="Tungsten Medium"/>
                <a:cs typeface="Tungsten Medium"/>
              </a:endParaRPr>
            </a:p>
          </p:txBody>
        </p:sp>
        <p:sp>
          <p:nvSpPr>
            <p:cNvPr id="23" name="TextBox 22"/>
            <p:cNvSpPr txBox="1"/>
            <p:nvPr/>
          </p:nvSpPr>
          <p:spPr>
            <a:xfrm>
              <a:off x="799305" y="1643952"/>
              <a:ext cx="515557"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#2</a:t>
              </a:r>
            </a:p>
          </p:txBody>
        </p:sp>
      </p:grpSp>
      <p:grpSp>
        <p:nvGrpSpPr>
          <p:cNvPr id="24" name="Group 23"/>
          <p:cNvGrpSpPr/>
          <p:nvPr/>
        </p:nvGrpSpPr>
        <p:grpSpPr>
          <a:xfrm>
            <a:off x="511336" y="3690117"/>
            <a:ext cx="1031349" cy="986657"/>
            <a:chOff x="560648" y="1333935"/>
            <a:chExt cx="1031349" cy="986657"/>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b="18000"/>
            <a:stretch/>
          </p:blipFill>
          <p:spPr>
            <a:xfrm>
              <a:off x="560648" y="1333935"/>
              <a:ext cx="1031349" cy="986657"/>
            </a:xfrm>
            <a:prstGeom prst="rect">
              <a:avLst/>
            </a:prstGeom>
          </p:spPr>
        </p:pic>
        <p:sp>
          <p:nvSpPr>
            <p:cNvPr id="26" name="Rectangle 25"/>
            <p:cNvSpPr/>
            <p:nvPr/>
          </p:nvSpPr>
          <p:spPr>
            <a:xfrm>
              <a:off x="909664" y="1538606"/>
              <a:ext cx="330489" cy="627823"/>
            </a:xfrm>
            <a:prstGeom prst="rect">
              <a:avLst/>
            </a:prstGeom>
            <a:solidFill>
              <a:srgbClr val="FFFF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chemeClr val="bg2">
                    <a:lumMod val="25000"/>
                  </a:schemeClr>
                </a:solidFill>
                <a:latin typeface="Tungsten Medium"/>
                <a:cs typeface="Tungsten Medium"/>
              </a:endParaRPr>
            </a:p>
          </p:txBody>
        </p:sp>
        <p:sp>
          <p:nvSpPr>
            <p:cNvPr id="27" name="TextBox 26"/>
            <p:cNvSpPr txBox="1"/>
            <p:nvPr/>
          </p:nvSpPr>
          <p:spPr>
            <a:xfrm>
              <a:off x="799305" y="1643952"/>
              <a:ext cx="515557"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#3</a:t>
              </a:r>
            </a:p>
          </p:txBody>
        </p:sp>
      </p:grpSp>
      <p:pic>
        <p:nvPicPr>
          <p:cNvPr id="2" name="Picture 1"/>
          <p:cNvPicPr>
            <a:picLocks noChangeAspect="1"/>
          </p:cNvPicPr>
          <p:nvPr/>
        </p:nvPicPr>
        <p:blipFill>
          <a:blip r:embed="rId4"/>
          <a:stretch>
            <a:fillRect/>
          </a:stretch>
        </p:blipFill>
        <p:spPr>
          <a:xfrm>
            <a:off x="5897618" y="998775"/>
            <a:ext cx="5294709" cy="62170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032103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889" y="3706594"/>
            <a:ext cx="3531007" cy="1008509"/>
          </a:xfrm>
          <a:prstGeom prst="rect">
            <a:avLst/>
          </a:prstGeom>
          <a:solidFill>
            <a:srgbClr val="D97070"/>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DO NOT TRUST</a:t>
            </a:r>
            <a:endParaRPr lang="en-US" sz="3600" dirty="0">
              <a:solidFill>
                <a:schemeClr val="bg2">
                  <a:lumMod val="25000"/>
                </a:schemeClr>
              </a:solidFill>
              <a:latin typeface="Tungsten Medium"/>
              <a:cs typeface="Tungsten Medium"/>
            </a:endParaRPr>
          </a:p>
        </p:txBody>
      </p:sp>
      <p:sp>
        <p:nvSpPr>
          <p:cNvPr id="5" name="Rectangle 4"/>
          <p:cNvSpPr/>
          <p:nvPr/>
        </p:nvSpPr>
        <p:spPr>
          <a:xfrm>
            <a:off x="621076" y="2524432"/>
            <a:ext cx="3531007" cy="100850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MAYBE -- TRUST</a:t>
            </a:r>
            <a:endParaRPr lang="en-US" sz="3600" dirty="0">
              <a:solidFill>
                <a:schemeClr val="bg2">
                  <a:lumMod val="25000"/>
                </a:schemeClr>
              </a:solidFill>
              <a:latin typeface="Tungsten Medium"/>
              <a:cs typeface="Tungsten Medium"/>
            </a:endParaRPr>
          </a:p>
        </p:txBody>
      </p:sp>
      <p:sp>
        <p:nvSpPr>
          <p:cNvPr id="6" name="Rectangle 5"/>
          <p:cNvSpPr/>
          <p:nvPr/>
        </p:nvSpPr>
        <p:spPr>
          <a:xfrm>
            <a:off x="622789" y="1363795"/>
            <a:ext cx="3531007" cy="100850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chemeClr val="bg2">
                    <a:lumMod val="25000"/>
                  </a:schemeClr>
                </a:solidFill>
                <a:latin typeface="Tungsten Medium"/>
                <a:cs typeface="Tungsten Medium"/>
              </a:rPr>
              <a:t>HIGHLY TRUST</a:t>
            </a:r>
            <a:endParaRPr lang="en-US" sz="3600" dirty="0">
              <a:solidFill>
                <a:schemeClr val="bg2">
                  <a:lumMod val="25000"/>
                </a:schemeClr>
              </a:solidFill>
              <a:latin typeface="Tungsten Medium"/>
              <a:cs typeface="Tungsten Medium"/>
            </a:endParaRPr>
          </a:p>
        </p:txBody>
      </p:sp>
      <p:sp>
        <p:nvSpPr>
          <p:cNvPr id="7" name="Rectangle 6"/>
          <p:cNvSpPr/>
          <p:nvPr/>
        </p:nvSpPr>
        <p:spPr>
          <a:xfrm>
            <a:off x="624917" y="589062"/>
            <a:ext cx="313341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3600" dirty="0" smtClean="0">
                <a:solidFill>
                  <a:srgbClr val="FFFFFF"/>
                </a:solidFill>
                <a:latin typeface="Tungsten Medium"/>
                <a:cs typeface="Tungsten Medium"/>
              </a:rPr>
              <a:t>TRUST-METER</a:t>
            </a:r>
            <a:endParaRPr lang="en-US" sz="3600" dirty="0">
              <a:solidFill>
                <a:srgbClr val="FFFFFF"/>
              </a:solidFill>
              <a:latin typeface="Tungsten Medium"/>
              <a:cs typeface="Tungsten Medium"/>
            </a:endParaRPr>
          </a:p>
        </p:txBody>
      </p:sp>
      <p:sp>
        <p:nvSpPr>
          <p:cNvPr id="8" name="Rectangle 7"/>
          <p:cNvSpPr/>
          <p:nvPr/>
        </p:nvSpPr>
        <p:spPr>
          <a:xfrm flipH="1">
            <a:off x="4265853" y="630696"/>
            <a:ext cx="45719" cy="789583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0" name="Rectangle 9"/>
          <p:cNvSpPr/>
          <p:nvPr/>
        </p:nvSpPr>
        <p:spPr>
          <a:xfrm>
            <a:off x="3793282" y="584492"/>
            <a:ext cx="214768"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1" name="Rectangle 10"/>
          <p:cNvSpPr/>
          <p:nvPr/>
        </p:nvSpPr>
        <p:spPr>
          <a:xfrm>
            <a:off x="4052703" y="587056"/>
            <a:ext cx="112309"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2" name="Rectangle 11"/>
          <p:cNvSpPr/>
          <p:nvPr/>
        </p:nvSpPr>
        <p:spPr>
          <a:xfrm>
            <a:off x="4205103" y="582485"/>
            <a:ext cx="74065" cy="64575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3" name="Rectangle 12"/>
          <p:cNvSpPr/>
          <p:nvPr/>
        </p:nvSpPr>
        <p:spPr>
          <a:xfrm>
            <a:off x="423330" y="382991"/>
            <a:ext cx="4118529" cy="258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sp>
        <p:nvSpPr>
          <p:cNvPr id="14" name="Rectangle 13"/>
          <p:cNvSpPr/>
          <p:nvPr/>
        </p:nvSpPr>
        <p:spPr>
          <a:xfrm flipV="1">
            <a:off x="483806" y="1224943"/>
            <a:ext cx="3769649" cy="85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endParaRPr lang="en-US" sz="3600" dirty="0">
              <a:solidFill>
                <a:srgbClr val="FFFFFF"/>
              </a:solidFill>
              <a:latin typeface="Tungsten Medium"/>
              <a:cs typeface="Tungsten Medium"/>
            </a:endParaRPr>
          </a:p>
        </p:txBody>
      </p:sp>
      <p:pic>
        <p:nvPicPr>
          <p:cNvPr id="16" name="Picture 15"/>
          <p:cNvPicPr>
            <a:picLocks noChangeAspect="1"/>
          </p:cNvPicPr>
          <p:nvPr/>
        </p:nvPicPr>
        <p:blipFill>
          <a:blip r:embed="rId3"/>
          <a:stretch>
            <a:fillRect/>
          </a:stretch>
        </p:blipFill>
        <p:spPr>
          <a:xfrm>
            <a:off x="5897618" y="998775"/>
            <a:ext cx="5294709" cy="62170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768492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0783" y="2253314"/>
            <a:ext cx="10744520" cy="2862322"/>
          </a:xfrm>
          <a:prstGeom prst="rect">
            <a:avLst/>
          </a:prstGeom>
        </p:spPr>
        <p:txBody>
          <a:bodyPr wrap="square">
            <a:spAutoFit/>
          </a:bodyPr>
          <a:lstStyle/>
          <a:p>
            <a:r>
              <a:rPr lang="en-US" sz="6000" dirty="0">
                <a:latin typeface="Tungsten Medium"/>
                <a:cs typeface="Tungsten Medium"/>
              </a:rPr>
              <a:t>If you do not </a:t>
            </a:r>
            <a:r>
              <a:rPr lang="en-US" sz="6000" dirty="0" smtClean="0">
                <a:latin typeface="Tungsten Medium"/>
                <a:cs typeface="Tungsten Medium"/>
              </a:rPr>
              <a:t>        t         a </a:t>
            </a:r>
            <a:r>
              <a:rPr lang="en-US" sz="6000" dirty="0">
                <a:latin typeface="Tungsten Medium"/>
                <a:cs typeface="Tungsten Medium"/>
              </a:rPr>
              <a:t>brand, an organization, you are not likely to respond to the ask, </a:t>
            </a:r>
            <a:r>
              <a:rPr lang="en-US" sz="6000" dirty="0" smtClean="0">
                <a:latin typeface="Tungsten Medium"/>
                <a:cs typeface="Tungsten Medium"/>
              </a:rPr>
              <a:t>or </a:t>
            </a:r>
            <a:r>
              <a:rPr lang="en-US" sz="6000" dirty="0">
                <a:latin typeface="Tungsten Medium"/>
                <a:cs typeface="Tungsten Medium"/>
              </a:rPr>
              <a:t>even worse, </a:t>
            </a:r>
            <a:r>
              <a:rPr lang="en-US" sz="6000" dirty="0" smtClean="0">
                <a:latin typeface="Tungsten Medium"/>
                <a:cs typeface="Tungsten Medium"/>
              </a:rPr>
              <a:t>continue </a:t>
            </a:r>
            <a:r>
              <a:rPr lang="en-US" sz="6000" dirty="0">
                <a:latin typeface="Tungsten Medium"/>
                <a:cs typeface="Tungsten Medium"/>
              </a:rPr>
              <a:t>your subscription. </a:t>
            </a:r>
            <a:endParaRPr lang="en-US" sz="6000" dirty="0"/>
          </a:p>
        </p:txBody>
      </p:sp>
      <p:sp>
        <p:nvSpPr>
          <p:cNvPr id="4" name="Oval 3"/>
          <p:cNvSpPr/>
          <p:nvPr/>
        </p:nvSpPr>
        <p:spPr>
          <a:xfrm>
            <a:off x="4095068" y="2021048"/>
            <a:ext cx="1466455" cy="142359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ungsten Medium"/>
                <a:cs typeface="Tungsten Medium"/>
              </a:rPr>
              <a:t>TRUST</a:t>
            </a:r>
            <a:endParaRPr lang="en-US" sz="4000" dirty="0">
              <a:latin typeface="Tungsten Medium"/>
              <a:cs typeface="Tungsten Medium"/>
            </a:endParaRPr>
          </a:p>
        </p:txBody>
      </p:sp>
    </p:spTree>
    <p:extLst>
      <p:ext uri="{BB962C8B-B14F-4D97-AF65-F5344CB8AC3E}">
        <p14:creationId xmlns:p14="http://schemas.microsoft.com/office/powerpoint/2010/main" val="21094250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0783" y="2253314"/>
            <a:ext cx="10744520" cy="2862322"/>
          </a:xfrm>
          <a:prstGeom prst="rect">
            <a:avLst/>
          </a:prstGeom>
        </p:spPr>
        <p:txBody>
          <a:bodyPr wrap="square">
            <a:spAutoFit/>
          </a:bodyPr>
          <a:lstStyle/>
          <a:p>
            <a:r>
              <a:rPr lang="en-US" sz="6000" dirty="0">
                <a:latin typeface="Tungsten Medium"/>
                <a:cs typeface="Tungsten Medium"/>
              </a:rPr>
              <a:t>If you do not </a:t>
            </a:r>
            <a:r>
              <a:rPr lang="en-US" sz="6000" dirty="0" smtClean="0">
                <a:latin typeface="Tungsten Medium"/>
                <a:cs typeface="Tungsten Medium"/>
              </a:rPr>
              <a:t>        t         a </a:t>
            </a:r>
            <a:r>
              <a:rPr lang="en-US" sz="6000" dirty="0">
                <a:latin typeface="Tungsten Medium"/>
                <a:cs typeface="Tungsten Medium"/>
              </a:rPr>
              <a:t>brand, an organization, you are not likely to respond to the ask, </a:t>
            </a:r>
            <a:r>
              <a:rPr lang="en-US" sz="6000" dirty="0" smtClean="0">
                <a:latin typeface="Tungsten Medium"/>
                <a:cs typeface="Tungsten Medium"/>
              </a:rPr>
              <a:t>or </a:t>
            </a:r>
            <a:r>
              <a:rPr lang="en-US" sz="6000" dirty="0">
                <a:latin typeface="Tungsten Medium"/>
                <a:cs typeface="Tungsten Medium"/>
              </a:rPr>
              <a:t>even worse, </a:t>
            </a:r>
            <a:r>
              <a:rPr lang="en-US" sz="6000" dirty="0" smtClean="0">
                <a:latin typeface="Tungsten Medium"/>
                <a:cs typeface="Tungsten Medium"/>
              </a:rPr>
              <a:t>continue </a:t>
            </a:r>
            <a:r>
              <a:rPr lang="en-US" sz="6000" dirty="0">
                <a:latin typeface="Tungsten Medium"/>
                <a:cs typeface="Tungsten Medium"/>
              </a:rPr>
              <a:t>your subscription. </a:t>
            </a:r>
            <a:endParaRPr lang="en-US" sz="6000" dirty="0"/>
          </a:p>
        </p:txBody>
      </p:sp>
      <p:sp>
        <p:nvSpPr>
          <p:cNvPr id="11" name="Rectangle 10"/>
          <p:cNvSpPr>
            <a:spLocks/>
          </p:cNvSpPr>
          <p:nvPr/>
        </p:nvSpPr>
        <p:spPr>
          <a:xfrm rot="10800000" flipV="1">
            <a:off x="1390941" y="5299417"/>
            <a:ext cx="5462969" cy="791094"/>
          </a:xfrm>
          <a:prstGeom prst="rect">
            <a:avLst/>
          </a:prstGeom>
          <a:solidFill>
            <a:srgbClr val="ED53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000" dirty="0" smtClean="0">
                <a:solidFill>
                  <a:srgbClr val="FFFFFF"/>
                </a:solidFill>
                <a:latin typeface="Tungsten Medium"/>
                <a:cs typeface="Tungsten Medium"/>
              </a:rPr>
              <a:t>AND IF YOUR LIST DOES NOT TRUST YOU</a:t>
            </a:r>
            <a:endParaRPr lang="en-US" sz="4000" dirty="0">
              <a:solidFill>
                <a:srgbClr val="FFFFFF"/>
              </a:solidFill>
              <a:latin typeface="Tungsten Medium"/>
              <a:cs typeface="Tungsten Medium"/>
            </a:endParaRPr>
          </a:p>
        </p:txBody>
      </p:sp>
      <p:sp>
        <p:nvSpPr>
          <p:cNvPr id="12" name="Rectangle 11"/>
          <p:cNvSpPr/>
          <p:nvPr/>
        </p:nvSpPr>
        <p:spPr>
          <a:xfrm>
            <a:off x="6934545" y="5301351"/>
            <a:ext cx="3966731" cy="79135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4000" dirty="0" smtClean="0">
                <a:solidFill>
                  <a:srgbClr val="FFFFFF"/>
                </a:solidFill>
                <a:latin typeface="Tungsten Medium"/>
                <a:cs typeface="Tungsten Medium"/>
              </a:rPr>
              <a:t>YOU HAVE NO CHANCE</a:t>
            </a:r>
            <a:endParaRPr lang="en-US" sz="4000" dirty="0">
              <a:solidFill>
                <a:srgbClr val="FFFFFF"/>
              </a:solidFill>
              <a:latin typeface="Tungsten Medium"/>
              <a:cs typeface="Tungsten Medium"/>
            </a:endParaRPr>
          </a:p>
        </p:txBody>
      </p:sp>
      <p:sp>
        <p:nvSpPr>
          <p:cNvPr id="6" name="Oval 5"/>
          <p:cNvSpPr/>
          <p:nvPr/>
        </p:nvSpPr>
        <p:spPr>
          <a:xfrm>
            <a:off x="4095068" y="2021048"/>
            <a:ext cx="1466455" cy="142359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ungsten Medium"/>
                <a:cs typeface="Tungsten Medium"/>
              </a:rPr>
              <a:t>TRUST</a:t>
            </a:r>
            <a:endParaRPr lang="en-US" sz="4000" dirty="0">
              <a:latin typeface="Tungsten Medium"/>
              <a:cs typeface="Tungsten Medium"/>
            </a:endParaRPr>
          </a:p>
        </p:txBody>
      </p:sp>
    </p:spTree>
    <p:extLst>
      <p:ext uri="{BB962C8B-B14F-4D97-AF65-F5344CB8AC3E}">
        <p14:creationId xmlns:p14="http://schemas.microsoft.com/office/powerpoint/2010/main" val="34663023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7509" y="3695054"/>
            <a:ext cx="8265742"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smtClean="0">
                <a:solidFill>
                  <a:schemeClr val="tx1">
                    <a:lumMod val="75000"/>
                  </a:schemeClr>
                </a:solidFill>
                <a:latin typeface="Tungsten Medium"/>
                <a:cs typeface="Tungsten Medium"/>
              </a:rPr>
              <a:t>But, how do you build		          ? </a:t>
            </a:r>
            <a:endParaRPr lang="en-US" sz="6000" dirty="0">
              <a:solidFill>
                <a:schemeClr val="tx1">
                  <a:lumMod val="75000"/>
                </a:schemeClr>
              </a:solidFill>
              <a:latin typeface="Tungsten Medium"/>
              <a:cs typeface="Tungsten Medium"/>
            </a:endParaRPr>
          </a:p>
        </p:txBody>
      </p:sp>
      <p:sp>
        <p:nvSpPr>
          <p:cNvPr id="9" name="Oval 8"/>
          <p:cNvSpPr/>
          <p:nvPr/>
        </p:nvSpPr>
        <p:spPr>
          <a:xfrm>
            <a:off x="6818719" y="2567544"/>
            <a:ext cx="2899221" cy="2975946"/>
          </a:xfrm>
          <a:prstGeom prst="ellipse">
            <a:avLst/>
          </a:prstGeom>
          <a:solidFill>
            <a:srgbClr val="565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atin typeface="Tungsten Medium"/>
                <a:cs typeface="Tungsten Medium"/>
              </a:rPr>
              <a:t>TRUST</a:t>
            </a:r>
            <a:endParaRPr lang="en-US" sz="7200" dirty="0">
              <a:latin typeface="Tungsten Medium"/>
              <a:cs typeface="Tungsten Medium"/>
            </a:endParaRPr>
          </a:p>
        </p:txBody>
      </p:sp>
    </p:spTree>
    <p:extLst>
      <p:ext uri="{BB962C8B-B14F-4D97-AF65-F5344CB8AC3E}">
        <p14:creationId xmlns:p14="http://schemas.microsoft.com/office/powerpoint/2010/main" val="41810306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0248" y="727032"/>
            <a:ext cx="10176500"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chemeClr val="tx1">
                    <a:lumMod val="75000"/>
                  </a:schemeClr>
                </a:solidFill>
                <a:latin typeface="Tungsten Medium"/>
                <a:cs typeface="Tungsten Medium"/>
              </a:rPr>
              <a:t>YOUR TONE </a:t>
            </a:r>
            <a:endParaRPr lang="en-US" sz="4800" dirty="0">
              <a:solidFill>
                <a:schemeClr val="tx1">
                  <a:lumMod val="75000"/>
                </a:schemeClr>
              </a:solidFill>
              <a:latin typeface="Tungsten Medium"/>
              <a:cs typeface="Tungsten Medium"/>
            </a:endParaRPr>
          </a:p>
        </p:txBody>
      </p:sp>
      <p:cxnSp>
        <p:nvCxnSpPr>
          <p:cNvPr id="6" name="Straight Connector 5"/>
          <p:cNvCxnSpPr/>
          <p:nvPr/>
        </p:nvCxnSpPr>
        <p:spPr>
          <a:xfrm>
            <a:off x="903082" y="1546901"/>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855985" y="2478519"/>
            <a:ext cx="7682647" cy="2123658"/>
          </a:xfrm>
          <a:prstGeom prst="rect">
            <a:avLst/>
          </a:prstGeom>
        </p:spPr>
        <p:txBody>
          <a:bodyPr wrap="square">
            <a:spAutoFit/>
          </a:bodyPr>
          <a:lstStyle/>
          <a:p>
            <a:r>
              <a:rPr lang="en-US" sz="6600" dirty="0" smtClean="0">
                <a:solidFill>
                  <a:schemeClr val="bg2">
                    <a:lumMod val="25000"/>
                  </a:schemeClr>
                </a:solidFill>
                <a:latin typeface="Tungsten Medium"/>
                <a:cs typeface="Tungsten Medium"/>
              </a:rPr>
              <a:t>How would you explain [this] to your mom?</a:t>
            </a:r>
            <a:endParaRPr lang="en-US" sz="6600" dirty="0">
              <a:solidFill>
                <a:schemeClr val="bg2">
                  <a:lumMod val="25000"/>
                </a:schemeClr>
              </a:solidFill>
              <a:latin typeface="Tungsten Medium"/>
              <a:cs typeface="Tungsten Medium"/>
            </a:endParaRPr>
          </a:p>
        </p:txBody>
      </p:sp>
      <p:sp>
        <p:nvSpPr>
          <p:cNvPr id="5" name="Rectangle 4"/>
          <p:cNvSpPr/>
          <p:nvPr/>
        </p:nvSpPr>
        <p:spPr>
          <a:xfrm flipH="1">
            <a:off x="3809969" y="2332469"/>
            <a:ext cx="141111" cy="266653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rIns="274320" rtlCol="0" anchor="ctr"/>
          <a:lstStyle/>
          <a:p>
            <a:endParaRPr lang="en-US" sz="5400" dirty="0">
              <a:solidFill>
                <a:schemeClr val="bg1"/>
              </a:solidFill>
              <a:latin typeface="Tungsten Medium"/>
              <a:cs typeface="Tungsten Medium"/>
            </a:endParaRPr>
          </a:p>
        </p:txBody>
      </p:sp>
      <p:sp>
        <p:nvSpPr>
          <p:cNvPr id="7" name="Rectangle 6"/>
          <p:cNvSpPr/>
          <p:nvPr/>
        </p:nvSpPr>
        <p:spPr>
          <a:xfrm flipH="1" flipV="1">
            <a:off x="3821260" y="4878071"/>
            <a:ext cx="835371" cy="12094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rIns="274320" rtlCol="0" anchor="ctr"/>
          <a:lstStyle/>
          <a:p>
            <a:endParaRPr lang="en-US" sz="5400" dirty="0">
              <a:solidFill>
                <a:schemeClr val="bg1"/>
              </a:solidFill>
              <a:latin typeface="Tungsten Medium"/>
              <a:cs typeface="Tungsten Medium"/>
            </a:endParaRPr>
          </a:p>
        </p:txBody>
      </p:sp>
      <p:sp>
        <p:nvSpPr>
          <p:cNvPr id="8" name="Rectangle 7"/>
          <p:cNvSpPr/>
          <p:nvPr/>
        </p:nvSpPr>
        <p:spPr>
          <a:xfrm flipH="1" flipV="1">
            <a:off x="3812392" y="2329384"/>
            <a:ext cx="835371" cy="12094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rIns="274320" rtlCol="0" anchor="ctr"/>
          <a:lstStyle/>
          <a:p>
            <a:endParaRPr lang="en-US" sz="5400" dirty="0">
              <a:solidFill>
                <a:schemeClr val="bg1"/>
              </a:solidFill>
              <a:latin typeface="Tungsten Medium"/>
              <a:cs typeface="Tungsten Medium"/>
            </a:endParaRPr>
          </a:p>
        </p:txBody>
      </p:sp>
      <p:sp>
        <p:nvSpPr>
          <p:cNvPr id="4" name="Rectangle 3"/>
          <p:cNvSpPr/>
          <p:nvPr/>
        </p:nvSpPr>
        <p:spPr>
          <a:xfrm>
            <a:off x="1381143" y="2541174"/>
            <a:ext cx="3271296" cy="10085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4000" dirty="0" smtClean="0">
                <a:solidFill>
                  <a:schemeClr val="bg2">
                    <a:lumMod val="25000"/>
                  </a:schemeClr>
                </a:solidFill>
                <a:latin typeface="Tungsten Medium"/>
                <a:cs typeface="Tungsten Medium"/>
              </a:rPr>
              <a:t>RESPECTFUL</a:t>
            </a:r>
            <a:endParaRPr lang="en-US" sz="4000"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8216655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H="1">
            <a:off x="3809968" y="2332469"/>
            <a:ext cx="141111" cy="190055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rIns="274320" rtlCol="0" anchor="ctr"/>
          <a:lstStyle/>
          <a:p>
            <a:endParaRPr lang="en-US" sz="5400" dirty="0">
              <a:solidFill>
                <a:schemeClr val="bg1"/>
              </a:solidFill>
              <a:latin typeface="Tungsten Medium"/>
              <a:cs typeface="Tungsten Medium"/>
            </a:endParaRPr>
          </a:p>
        </p:txBody>
      </p:sp>
      <p:sp>
        <p:nvSpPr>
          <p:cNvPr id="10" name="Rectangle 9"/>
          <p:cNvSpPr/>
          <p:nvPr/>
        </p:nvSpPr>
        <p:spPr>
          <a:xfrm flipH="1" flipV="1">
            <a:off x="3821260" y="4132252"/>
            <a:ext cx="835371" cy="12094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rIns="274320" rtlCol="0" anchor="ctr"/>
          <a:lstStyle/>
          <a:p>
            <a:endParaRPr lang="en-US" sz="5400" dirty="0">
              <a:solidFill>
                <a:schemeClr val="bg1"/>
              </a:solidFill>
              <a:latin typeface="Tungsten Medium"/>
              <a:cs typeface="Tungsten Medium"/>
            </a:endParaRPr>
          </a:p>
        </p:txBody>
      </p:sp>
      <p:sp>
        <p:nvSpPr>
          <p:cNvPr id="11" name="Rectangle 10"/>
          <p:cNvSpPr/>
          <p:nvPr/>
        </p:nvSpPr>
        <p:spPr>
          <a:xfrm flipH="1" flipV="1">
            <a:off x="3812392" y="2329384"/>
            <a:ext cx="835371" cy="12094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rIns="274320" rtlCol="0" anchor="ctr"/>
          <a:lstStyle/>
          <a:p>
            <a:endParaRPr lang="en-US" sz="5400" dirty="0">
              <a:solidFill>
                <a:schemeClr val="bg1"/>
              </a:solidFill>
              <a:latin typeface="Tungsten Medium"/>
              <a:cs typeface="Tungsten Medium"/>
            </a:endParaRPr>
          </a:p>
        </p:txBody>
      </p:sp>
      <p:sp>
        <p:nvSpPr>
          <p:cNvPr id="2" name="Rectangle 1"/>
          <p:cNvSpPr/>
          <p:nvPr/>
        </p:nvSpPr>
        <p:spPr>
          <a:xfrm>
            <a:off x="860248" y="727032"/>
            <a:ext cx="10176500"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chemeClr val="tx1">
                    <a:lumMod val="75000"/>
                  </a:schemeClr>
                </a:solidFill>
                <a:latin typeface="Tungsten Medium"/>
                <a:cs typeface="Tungsten Medium"/>
              </a:rPr>
              <a:t>YOUR TONE</a:t>
            </a:r>
            <a:endParaRPr lang="en-US" sz="4800" dirty="0">
              <a:solidFill>
                <a:schemeClr val="tx1">
                  <a:lumMod val="75000"/>
                </a:schemeClr>
              </a:solidFill>
              <a:latin typeface="Tungsten Medium"/>
              <a:cs typeface="Tungsten Medium"/>
            </a:endParaRPr>
          </a:p>
        </p:txBody>
      </p:sp>
      <p:cxnSp>
        <p:nvCxnSpPr>
          <p:cNvPr id="6" name="Straight Connector 5"/>
          <p:cNvCxnSpPr/>
          <p:nvPr/>
        </p:nvCxnSpPr>
        <p:spPr>
          <a:xfrm>
            <a:off x="903082" y="1546901"/>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997095" y="2559147"/>
            <a:ext cx="7682647" cy="1107996"/>
          </a:xfrm>
          <a:prstGeom prst="rect">
            <a:avLst/>
          </a:prstGeom>
        </p:spPr>
        <p:txBody>
          <a:bodyPr wrap="square">
            <a:spAutoFit/>
          </a:bodyPr>
          <a:lstStyle/>
          <a:p>
            <a:r>
              <a:rPr lang="en-US" sz="6600" dirty="0">
                <a:solidFill>
                  <a:schemeClr val="bg2">
                    <a:lumMod val="25000"/>
                  </a:schemeClr>
                </a:solidFill>
                <a:latin typeface="Tungsten Medium"/>
                <a:cs typeface="Tungsten Medium"/>
              </a:rPr>
              <a:t>Your readers are your peers.</a:t>
            </a:r>
          </a:p>
        </p:txBody>
      </p:sp>
      <p:sp>
        <p:nvSpPr>
          <p:cNvPr id="4" name="Rectangle 3"/>
          <p:cNvSpPr/>
          <p:nvPr/>
        </p:nvSpPr>
        <p:spPr>
          <a:xfrm>
            <a:off x="1381143" y="2541174"/>
            <a:ext cx="3271296" cy="10085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4000" dirty="0" smtClean="0">
                <a:solidFill>
                  <a:schemeClr val="bg2">
                    <a:lumMod val="25000"/>
                  </a:schemeClr>
                </a:solidFill>
                <a:latin typeface="Tungsten Medium"/>
                <a:cs typeface="Tungsten Medium"/>
              </a:rPr>
              <a:t>INCLUSIVE</a:t>
            </a:r>
            <a:endParaRPr lang="en-US" sz="4000"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28368169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0248" y="727032"/>
            <a:ext cx="10176500"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chemeClr val="tx1">
                    <a:lumMod val="75000"/>
                  </a:schemeClr>
                </a:solidFill>
                <a:latin typeface="Tungsten Medium"/>
                <a:cs typeface="Tungsten Medium"/>
              </a:rPr>
              <a:t>YOUR TONE </a:t>
            </a:r>
            <a:endParaRPr lang="en-US" sz="4800" dirty="0">
              <a:solidFill>
                <a:schemeClr val="tx1">
                  <a:lumMod val="75000"/>
                </a:schemeClr>
              </a:solidFill>
              <a:latin typeface="Tungsten Medium"/>
              <a:cs typeface="Tungsten Medium"/>
            </a:endParaRPr>
          </a:p>
        </p:txBody>
      </p:sp>
      <p:cxnSp>
        <p:nvCxnSpPr>
          <p:cNvPr id="6" name="Straight Connector 5"/>
          <p:cNvCxnSpPr/>
          <p:nvPr/>
        </p:nvCxnSpPr>
        <p:spPr>
          <a:xfrm>
            <a:off x="903082" y="1546901"/>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flipH="1">
            <a:off x="3809968" y="2332469"/>
            <a:ext cx="120953" cy="290842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rIns="274320" rtlCol="0" anchor="ctr"/>
          <a:lstStyle/>
          <a:p>
            <a:endParaRPr lang="en-US" sz="5400" dirty="0">
              <a:solidFill>
                <a:schemeClr val="bg1"/>
              </a:solidFill>
              <a:latin typeface="Tungsten Medium"/>
              <a:cs typeface="Tungsten Medium"/>
            </a:endParaRPr>
          </a:p>
        </p:txBody>
      </p:sp>
      <p:sp>
        <p:nvSpPr>
          <p:cNvPr id="7" name="Rectangle 6"/>
          <p:cNvSpPr/>
          <p:nvPr/>
        </p:nvSpPr>
        <p:spPr>
          <a:xfrm flipH="1" flipV="1">
            <a:off x="3841419" y="5119958"/>
            <a:ext cx="835371" cy="12094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rIns="274320" rtlCol="0" anchor="ctr"/>
          <a:lstStyle/>
          <a:p>
            <a:endParaRPr lang="en-US" sz="5400" dirty="0">
              <a:solidFill>
                <a:schemeClr val="bg1"/>
              </a:solidFill>
              <a:latin typeface="Tungsten Medium"/>
              <a:cs typeface="Tungsten Medium"/>
            </a:endParaRPr>
          </a:p>
        </p:txBody>
      </p:sp>
      <p:sp>
        <p:nvSpPr>
          <p:cNvPr id="8" name="Rectangle 7"/>
          <p:cNvSpPr/>
          <p:nvPr/>
        </p:nvSpPr>
        <p:spPr>
          <a:xfrm flipH="1" flipV="1">
            <a:off x="3812392" y="2329384"/>
            <a:ext cx="835371" cy="12094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0" rIns="274320" rtlCol="0" anchor="ctr"/>
          <a:lstStyle/>
          <a:p>
            <a:endParaRPr lang="en-US" sz="5400" dirty="0">
              <a:solidFill>
                <a:schemeClr val="bg1"/>
              </a:solidFill>
              <a:latin typeface="Tungsten Medium"/>
              <a:cs typeface="Tungsten Medium"/>
            </a:endParaRPr>
          </a:p>
        </p:txBody>
      </p:sp>
      <p:sp>
        <p:nvSpPr>
          <p:cNvPr id="4" name="Rectangle 3"/>
          <p:cNvSpPr/>
          <p:nvPr/>
        </p:nvSpPr>
        <p:spPr>
          <a:xfrm>
            <a:off x="1381143" y="2541174"/>
            <a:ext cx="3271296" cy="100850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4000" dirty="0" smtClean="0">
                <a:solidFill>
                  <a:schemeClr val="bg2">
                    <a:lumMod val="25000"/>
                  </a:schemeClr>
                </a:solidFill>
                <a:latin typeface="Tungsten Medium"/>
                <a:cs typeface="Tungsten Medium"/>
              </a:rPr>
              <a:t>NATURAL</a:t>
            </a:r>
            <a:endParaRPr lang="en-US" sz="4000" dirty="0">
              <a:solidFill>
                <a:schemeClr val="bg2">
                  <a:lumMod val="25000"/>
                </a:schemeClr>
              </a:solidFill>
              <a:latin typeface="Tungsten Medium"/>
              <a:cs typeface="Tungsten Medium"/>
            </a:endParaRPr>
          </a:p>
        </p:txBody>
      </p:sp>
      <p:sp>
        <p:nvSpPr>
          <p:cNvPr id="9" name="Rectangle 8"/>
          <p:cNvSpPr/>
          <p:nvPr/>
        </p:nvSpPr>
        <p:spPr>
          <a:xfrm>
            <a:off x="4803410" y="2424335"/>
            <a:ext cx="6502400" cy="2585323"/>
          </a:xfrm>
          <a:prstGeom prst="rect">
            <a:avLst/>
          </a:prstGeom>
        </p:spPr>
        <p:txBody>
          <a:bodyPr>
            <a:spAutoFit/>
          </a:bodyPr>
          <a:lstStyle/>
          <a:p>
            <a:r>
              <a:rPr lang="en-US" sz="5400" dirty="0">
                <a:solidFill>
                  <a:schemeClr val="bg2">
                    <a:lumMod val="25000"/>
                  </a:schemeClr>
                </a:solidFill>
                <a:latin typeface="Tungsten Medium"/>
                <a:cs typeface="Tungsten Medium"/>
              </a:rPr>
              <a:t>Would you read the email or post if you did not work for your organization?</a:t>
            </a:r>
          </a:p>
        </p:txBody>
      </p:sp>
    </p:spTree>
    <p:extLst>
      <p:ext uri="{BB962C8B-B14F-4D97-AF65-F5344CB8AC3E}">
        <p14:creationId xmlns:p14="http://schemas.microsoft.com/office/powerpoint/2010/main" val="16324351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5200" y="1131125"/>
            <a:ext cx="4640355" cy="95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9663" tIns="29832" rIns="59663" bIns="29832">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900" dirty="0" smtClean="0">
                <a:solidFill>
                  <a:schemeClr val="tx1"/>
                </a:solidFill>
                <a:latin typeface="Gotham Bold"/>
                <a:cs typeface="Gotham Bold"/>
              </a:rPr>
              <a:t>Amazing things ahead: </a:t>
            </a:r>
          </a:p>
          <a:p>
            <a:r>
              <a:rPr lang="en-US" altLang="en-US" sz="2900" dirty="0" smtClean="0">
                <a:solidFill>
                  <a:schemeClr val="tx1"/>
                </a:solidFill>
                <a:latin typeface="Gotham Bold"/>
                <a:cs typeface="Gotham Bold"/>
              </a:rPr>
              <a:t>Our learning journey</a:t>
            </a:r>
            <a:endParaRPr lang="en-US" altLang="en-US" sz="2900" dirty="0">
              <a:solidFill>
                <a:schemeClr val="tx1"/>
              </a:solidFill>
              <a:latin typeface="Gotham Bold"/>
              <a:ea typeface="Arial Unicode MS" panose="020B0604020202020204" pitchFamily="34" charset="-128"/>
              <a:cs typeface="Gotham Bold"/>
            </a:endParaRPr>
          </a:p>
        </p:txBody>
      </p:sp>
      <p:grpSp>
        <p:nvGrpSpPr>
          <p:cNvPr id="3" name="Group 2"/>
          <p:cNvGrpSpPr/>
          <p:nvPr/>
        </p:nvGrpSpPr>
        <p:grpSpPr>
          <a:xfrm>
            <a:off x="4902208" y="-19707"/>
            <a:ext cx="6627561" cy="8401707"/>
            <a:chOff x="4867546" y="947626"/>
            <a:chExt cx="6627561" cy="8401707"/>
          </a:xfrm>
        </p:grpSpPr>
        <p:grpSp>
          <p:nvGrpSpPr>
            <p:cNvPr id="2" name="Group 1"/>
            <p:cNvGrpSpPr/>
            <p:nvPr/>
          </p:nvGrpSpPr>
          <p:grpSpPr>
            <a:xfrm>
              <a:off x="7602308" y="947626"/>
              <a:ext cx="3892799" cy="8401707"/>
              <a:chOff x="7602308" y="947626"/>
              <a:chExt cx="3892799" cy="8401707"/>
            </a:xfrm>
          </p:grpSpPr>
          <p:sp>
            <p:nvSpPr>
              <p:cNvPr id="9" name="Rectangle 8"/>
              <p:cNvSpPr>
                <a:spLocks/>
              </p:cNvSpPr>
              <p:nvPr/>
            </p:nvSpPr>
            <p:spPr>
              <a:xfrm rot="10800000" flipV="1">
                <a:off x="8046330" y="947626"/>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Digital Organizing 101</a:t>
                </a:r>
                <a:endParaRPr lang="en-US" sz="2000" dirty="0">
                  <a:solidFill>
                    <a:srgbClr val="404040"/>
                  </a:solidFill>
                  <a:latin typeface="Gotham Bold"/>
                  <a:cs typeface="Gotham Bold"/>
                </a:endParaRPr>
              </a:p>
            </p:txBody>
          </p:sp>
          <p:cxnSp>
            <p:nvCxnSpPr>
              <p:cNvPr id="4" name="Straight Connector 3"/>
              <p:cNvCxnSpPr>
                <a:endCxn id="30" idx="0"/>
              </p:cNvCxnSpPr>
              <p:nvPr/>
            </p:nvCxnSpPr>
            <p:spPr>
              <a:xfrm flipH="1">
                <a:off x="7715902" y="1236940"/>
                <a:ext cx="5888" cy="8112393"/>
              </a:xfrm>
              <a:prstGeom prst="line">
                <a:avLst/>
              </a:prstGeom>
              <a:ln w="38100" cmpd="sng">
                <a:solidFill>
                  <a:srgbClr val="FF4B4C"/>
                </a:solidFill>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7602309" y="1236940"/>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p:cNvSpPr>
              <p:nvPr/>
            </p:nvSpPr>
            <p:spPr>
              <a:xfrm rot="10800000" flipV="1">
                <a:off x="8148787" y="2415133"/>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Principles of Digital Communication</a:t>
                </a:r>
                <a:endParaRPr lang="en-US" sz="2000" dirty="0">
                  <a:solidFill>
                    <a:srgbClr val="404040"/>
                  </a:solidFill>
                  <a:latin typeface="Gotham Bold"/>
                  <a:cs typeface="Gotham Bold"/>
                </a:endParaRPr>
              </a:p>
            </p:txBody>
          </p:sp>
          <p:sp>
            <p:nvSpPr>
              <p:cNvPr id="13" name="Oval 12"/>
              <p:cNvSpPr/>
              <p:nvPr/>
            </p:nvSpPr>
            <p:spPr>
              <a:xfrm>
                <a:off x="7602309" y="2687917"/>
                <a:ext cx="210312" cy="208902"/>
              </a:xfrm>
              <a:prstGeom prst="ellipse">
                <a:avLst/>
              </a:prstGeom>
              <a:solidFill>
                <a:schemeClr val="accent1"/>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rot="10800000" flipV="1">
                <a:off x="8148787" y="3799439"/>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Social Media Strategy</a:t>
                </a:r>
                <a:endParaRPr lang="en-US" sz="2000" dirty="0">
                  <a:solidFill>
                    <a:srgbClr val="404040"/>
                  </a:solidFill>
                  <a:latin typeface="Gotham Bold"/>
                  <a:cs typeface="Gotham Bold"/>
                </a:endParaRPr>
              </a:p>
            </p:txBody>
          </p:sp>
          <p:sp>
            <p:nvSpPr>
              <p:cNvPr id="15" name="Oval 14"/>
              <p:cNvSpPr/>
              <p:nvPr/>
            </p:nvSpPr>
            <p:spPr>
              <a:xfrm>
                <a:off x="7602309" y="4081814"/>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p:cNvSpPr>
              <p:nvPr/>
            </p:nvSpPr>
            <p:spPr>
              <a:xfrm rot="10800000" flipV="1">
                <a:off x="8148787" y="5189160"/>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Social Media Content Production</a:t>
                </a:r>
                <a:endParaRPr lang="en-US" sz="2000" dirty="0">
                  <a:solidFill>
                    <a:srgbClr val="404040"/>
                  </a:solidFill>
                  <a:latin typeface="Gotham Bold"/>
                  <a:cs typeface="Gotham Bold"/>
                </a:endParaRPr>
              </a:p>
            </p:txBody>
          </p:sp>
          <p:sp>
            <p:nvSpPr>
              <p:cNvPr id="17" name="Oval 16"/>
              <p:cNvSpPr/>
              <p:nvPr/>
            </p:nvSpPr>
            <p:spPr>
              <a:xfrm>
                <a:off x="7602309" y="5390091"/>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a:spLocks/>
              </p:cNvSpPr>
              <p:nvPr/>
            </p:nvSpPr>
            <p:spPr>
              <a:xfrm rot="10800000" flipV="1">
                <a:off x="8148786" y="661159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Email Campaign Strategy</a:t>
                </a:r>
                <a:endParaRPr lang="en-US" sz="2000" dirty="0">
                  <a:solidFill>
                    <a:srgbClr val="404040"/>
                  </a:solidFill>
                  <a:latin typeface="Gotham Bold"/>
                  <a:cs typeface="Gotham Bold"/>
                </a:endParaRPr>
              </a:p>
            </p:txBody>
          </p:sp>
          <p:sp>
            <p:nvSpPr>
              <p:cNvPr id="20" name="Oval 19"/>
              <p:cNvSpPr/>
              <p:nvPr/>
            </p:nvSpPr>
            <p:spPr>
              <a:xfrm>
                <a:off x="7602308" y="6812528"/>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p:cNvSpPr>
              <p:nvPr/>
            </p:nvSpPr>
            <p:spPr>
              <a:xfrm rot="10800000" flipV="1">
                <a:off x="8148787" y="7749133"/>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Email Content Production</a:t>
                </a:r>
                <a:endParaRPr lang="en-US" sz="2000" dirty="0">
                  <a:solidFill>
                    <a:srgbClr val="404040"/>
                  </a:solidFill>
                  <a:latin typeface="Gotham Bold"/>
                  <a:cs typeface="Gotham Bold"/>
                </a:endParaRPr>
              </a:p>
            </p:txBody>
          </p:sp>
          <p:sp>
            <p:nvSpPr>
              <p:cNvPr id="22" name="Oval 21"/>
              <p:cNvSpPr/>
              <p:nvPr/>
            </p:nvSpPr>
            <p:spPr>
              <a:xfrm>
                <a:off x="7602309" y="8004052"/>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Rectangle 23"/>
            <p:cNvSpPr>
              <a:spLocks/>
            </p:cNvSpPr>
            <p:nvPr/>
          </p:nvSpPr>
          <p:spPr>
            <a:xfrm rot="10800000" flipV="1">
              <a:off x="4867547" y="987567"/>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1</a:t>
              </a:r>
              <a:endParaRPr lang="en-US" sz="2000" dirty="0">
                <a:solidFill>
                  <a:srgbClr val="404040"/>
                </a:solidFill>
                <a:latin typeface="Gotham Bold"/>
                <a:cs typeface="Gotham Bold"/>
              </a:endParaRPr>
            </a:p>
          </p:txBody>
        </p:sp>
        <p:sp>
          <p:nvSpPr>
            <p:cNvPr id="25" name="Rectangle 24"/>
            <p:cNvSpPr>
              <a:spLocks/>
            </p:cNvSpPr>
            <p:nvPr/>
          </p:nvSpPr>
          <p:spPr>
            <a:xfrm rot="10800000" flipV="1">
              <a:off x="4867546" y="2408636"/>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2</a:t>
              </a:r>
              <a:endParaRPr lang="en-US" sz="2000" dirty="0">
                <a:solidFill>
                  <a:srgbClr val="404040"/>
                </a:solidFill>
                <a:latin typeface="Gotham Bold"/>
                <a:cs typeface="Gotham Bold"/>
              </a:endParaRPr>
            </a:p>
          </p:txBody>
        </p:sp>
        <p:sp>
          <p:nvSpPr>
            <p:cNvPr id="26" name="Rectangle 25"/>
            <p:cNvSpPr>
              <a:spLocks/>
            </p:cNvSpPr>
            <p:nvPr/>
          </p:nvSpPr>
          <p:spPr>
            <a:xfrm rot="10800000" flipV="1">
              <a:off x="4867547" y="3802533"/>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3</a:t>
              </a:r>
              <a:endParaRPr lang="en-US" sz="2000" dirty="0">
                <a:solidFill>
                  <a:srgbClr val="404040"/>
                </a:solidFill>
                <a:latin typeface="Gotham Bold"/>
                <a:cs typeface="Gotham Bold"/>
              </a:endParaRPr>
            </a:p>
          </p:txBody>
        </p:sp>
        <p:sp>
          <p:nvSpPr>
            <p:cNvPr id="27" name="Rectangle 26"/>
            <p:cNvSpPr>
              <a:spLocks/>
            </p:cNvSpPr>
            <p:nvPr/>
          </p:nvSpPr>
          <p:spPr>
            <a:xfrm rot="10800000" flipV="1">
              <a:off x="4885633" y="5122818"/>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4</a:t>
              </a:r>
              <a:endParaRPr lang="en-US" sz="2000" dirty="0">
                <a:solidFill>
                  <a:srgbClr val="404040"/>
                </a:solidFill>
                <a:latin typeface="Gotham Bold"/>
                <a:cs typeface="Gotham Bold"/>
              </a:endParaRPr>
            </a:p>
          </p:txBody>
        </p:sp>
        <p:sp>
          <p:nvSpPr>
            <p:cNvPr id="28" name="Rectangle 27"/>
            <p:cNvSpPr>
              <a:spLocks/>
            </p:cNvSpPr>
            <p:nvPr/>
          </p:nvSpPr>
          <p:spPr>
            <a:xfrm rot="10800000" flipV="1">
              <a:off x="4885632" y="6543887"/>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5</a:t>
              </a:r>
              <a:endParaRPr lang="en-US" sz="2000" dirty="0">
                <a:solidFill>
                  <a:srgbClr val="404040"/>
                </a:solidFill>
                <a:latin typeface="Gotham Bold"/>
                <a:cs typeface="Gotham Bold"/>
              </a:endParaRPr>
            </a:p>
          </p:txBody>
        </p:sp>
        <p:sp>
          <p:nvSpPr>
            <p:cNvPr id="29" name="Rectangle 28"/>
            <p:cNvSpPr>
              <a:spLocks/>
            </p:cNvSpPr>
            <p:nvPr/>
          </p:nvSpPr>
          <p:spPr>
            <a:xfrm rot="10800000" flipV="1">
              <a:off x="4885633" y="7749133"/>
              <a:ext cx="2499128"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6</a:t>
              </a:r>
              <a:endParaRPr lang="en-US" sz="2000" dirty="0">
                <a:solidFill>
                  <a:srgbClr val="404040"/>
                </a:solidFill>
                <a:latin typeface="Gotham Bold"/>
                <a:cs typeface="Gotham Bold"/>
              </a:endParaRPr>
            </a:p>
          </p:txBody>
        </p:sp>
      </p:grpSp>
      <p:sp>
        <p:nvSpPr>
          <p:cNvPr id="30" name="Oval 29"/>
          <p:cNvSpPr/>
          <p:nvPr/>
        </p:nvSpPr>
        <p:spPr>
          <a:xfrm>
            <a:off x="7645400" y="8382000"/>
            <a:ext cx="210312" cy="208902"/>
          </a:xfrm>
          <a:prstGeom prst="ellipse">
            <a:avLst/>
          </a:prstGeom>
          <a:solidFill>
            <a:srgbClr val="FF4B4C"/>
          </a:solidFill>
          <a:ln>
            <a:solidFill>
              <a:srgbClr val="FF4B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a:spLocks/>
          </p:cNvSpPr>
          <p:nvPr/>
        </p:nvSpPr>
        <p:spPr>
          <a:xfrm rot="10800000" flipV="1">
            <a:off x="4902209" y="8153400"/>
            <a:ext cx="2499127"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r"/>
            <a:r>
              <a:rPr lang="en-US" sz="2000" dirty="0" smtClean="0">
                <a:solidFill>
                  <a:srgbClr val="404040"/>
                </a:solidFill>
                <a:latin typeface="Gotham Bold"/>
                <a:cs typeface="Gotham Bold"/>
              </a:rPr>
              <a:t>Week </a:t>
            </a:r>
            <a:r>
              <a:rPr lang="en-US" sz="2000" dirty="0">
                <a:solidFill>
                  <a:srgbClr val="404040"/>
                </a:solidFill>
                <a:latin typeface="Gotham Bold"/>
                <a:cs typeface="Gotham Bold"/>
              </a:rPr>
              <a:t>7</a:t>
            </a:r>
          </a:p>
        </p:txBody>
      </p:sp>
      <p:sp>
        <p:nvSpPr>
          <p:cNvPr id="32" name="Rectangle 31"/>
          <p:cNvSpPr>
            <a:spLocks/>
          </p:cNvSpPr>
          <p:nvPr/>
        </p:nvSpPr>
        <p:spPr>
          <a:xfrm rot="10800000" flipV="1">
            <a:off x="8178804" y="8120988"/>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r>
              <a:rPr lang="en-US" sz="2000" dirty="0" smtClean="0">
                <a:solidFill>
                  <a:srgbClr val="404040"/>
                </a:solidFill>
                <a:latin typeface="Gotham Bold"/>
                <a:cs typeface="Gotham Bold"/>
              </a:rPr>
              <a:t>Planning a Digital Campaign</a:t>
            </a:r>
            <a:endParaRPr lang="en-US" sz="2000" dirty="0">
              <a:solidFill>
                <a:srgbClr val="404040"/>
              </a:solidFill>
              <a:latin typeface="Gotham Bold"/>
              <a:cs typeface="Gotham Bold"/>
            </a:endParaRPr>
          </a:p>
        </p:txBody>
      </p:sp>
    </p:spTree>
    <p:extLst>
      <p:ext uri="{BB962C8B-B14F-4D97-AF65-F5344CB8AC3E}">
        <p14:creationId xmlns:p14="http://schemas.microsoft.com/office/powerpoint/2010/main" val="2532233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20548" y="2187760"/>
            <a:ext cx="4930200" cy="136070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0" dirty="0" smtClean="0">
                <a:solidFill>
                  <a:schemeClr val="bg1"/>
                </a:solidFill>
                <a:latin typeface="Tungsten Medium"/>
                <a:cs typeface="Tungsten Medium"/>
              </a:rPr>
              <a:t>AUTHENTICITY</a:t>
            </a:r>
            <a:endParaRPr lang="en-US" sz="6000" dirty="0">
              <a:solidFill>
                <a:schemeClr val="bg1"/>
              </a:solidFill>
              <a:latin typeface="Tungsten Medium"/>
              <a:cs typeface="Tungsten Medium"/>
            </a:endParaRPr>
          </a:p>
        </p:txBody>
      </p:sp>
      <p:sp>
        <p:nvSpPr>
          <p:cNvPr id="2" name="Rectangle 1"/>
          <p:cNvSpPr/>
          <p:nvPr/>
        </p:nvSpPr>
        <p:spPr>
          <a:xfrm>
            <a:off x="860248" y="727032"/>
            <a:ext cx="10176500"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chemeClr val="tx1">
                    <a:lumMod val="75000"/>
                  </a:schemeClr>
                </a:solidFill>
                <a:latin typeface="Tungsten Medium"/>
                <a:cs typeface="Tungsten Medium"/>
              </a:rPr>
              <a:t>3 KEY PRINCIPLES TO BUILD TRUST</a:t>
            </a:r>
            <a:endParaRPr lang="en-US" sz="4800" dirty="0">
              <a:solidFill>
                <a:schemeClr val="tx1">
                  <a:lumMod val="75000"/>
                </a:schemeClr>
              </a:solidFill>
              <a:latin typeface="Tungsten Medium"/>
              <a:cs typeface="Tungsten Medium"/>
            </a:endParaRPr>
          </a:p>
        </p:txBody>
      </p:sp>
      <p:cxnSp>
        <p:nvCxnSpPr>
          <p:cNvPr id="6" name="Straight Connector 5"/>
          <p:cNvCxnSpPr/>
          <p:nvPr/>
        </p:nvCxnSpPr>
        <p:spPr>
          <a:xfrm>
            <a:off x="903082" y="1546901"/>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23548" y="3722192"/>
            <a:ext cx="4930200" cy="136070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0" dirty="0" smtClean="0">
                <a:solidFill>
                  <a:schemeClr val="bg1"/>
                </a:solidFill>
                <a:latin typeface="Tungsten Medium"/>
                <a:cs typeface="Tungsten Medium"/>
              </a:rPr>
              <a:t>RELEVANCE</a:t>
            </a:r>
            <a:endParaRPr lang="en-US" sz="6000" dirty="0">
              <a:solidFill>
                <a:schemeClr val="bg1"/>
              </a:solidFill>
              <a:latin typeface="Tungsten Medium"/>
              <a:cs typeface="Tungsten Medium"/>
            </a:endParaRPr>
          </a:p>
        </p:txBody>
      </p:sp>
      <p:sp>
        <p:nvSpPr>
          <p:cNvPr id="8" name="Rectangle 7"/>
          <p:cNvSpPr/>
          <p:nvPr/>
        </p:nvSpPr>
        <p:spPr>
          <a:xfrm>
            <a:off x="4204873" y="5234958"/>
            <a:ext cx="4930200" cy="136070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0" dirty="0" smtClean="0">
                <a:solidFill>
                  <a:schemeClr val="bg1"/>
                </a:solidFill>
                <a:latin typeface="Tungsten Medium"/>
                <a:cs typeface="Tungsten Medium"/>
              </a:rPr>
              <a:t>EFFICACY</a:t>
            </a:r>
            <a:endParaRPr lang="en-US" sz="6000" dirty="0">
              <a:solidFill>
                <a:schemeClr val="bg1"/>
              </a:solidFill>
              <a:latin typeface="Tungsten Medium"/>
              <a:cs typeface="Tungsten Medium"/>
            </a:endParaRPr>
          </a:p>
        </p:txBody>
      </p:sp>
    </p:spTree>
    <p:extLst>
      <p:ext uri="{BB962C8B-B14F-4D97-AF65-F5344CB8AC3E}">
        <p14:creationId xmlns:p14="http://schemas.microsoft.com/office/powerpoint/2010/main" val="5073167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5614665" y="1569111"/>
            <a:ext cx="671" cy="5984759"/>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2213690"/>
            <a:ext cx="6528498" cy="4524315"/>
          </a:xfrm>
          <a:prstGeom prst="rect">
            <a:avLst/>
          </a:prstGeom>
          <a:noFill/>
        </p:spPr>
        <p:txBody>
          <a:bodyPr wrap="square" rtlCol="0">
            <a:spAutoFit/>
          </a:bodyPr>
          <a:lstStyle/>
          <a:p>
            <a:pPr marL="514350" indent="-514350">
              <a:buAutoNum type="arabicPeriod"/>
            </a:pPr>
            <a:r>
              <a:rPr lang="en-US" sz="3200" dirty="0" smtClean="0">
                <a:solidFill>
                  <a:schemeClr val="bg2">
                    <a:lumMod val="25000"/>
                  </a:schemeClr>
                </a:solidFill>
                <a:latin typeface="Gotham Book" pitchFamily="50" charset="0"/>
                <a:cs typeface="Gotham Book" pitchFamily="50" charset="0"/>
              </a:rPr>
              <a:t>Building Trust </a:t>
            </a:r>
          </a:p>
          <a:p>
            <a:pPr marL="514350" indent="-514350">
              <a:buAutoNum type="arabicPeriod"/>
            </a:pPr>
            <a:endParaRPr lang="en-US" sz="3200" dirty="0" smtClean="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smtClean="0">
                <a:solidFill>
                  <a:schemeClr val="bg2">
                    <a:lumMod val="25000"/>
                  </a:schemeClr>
                </a:solidFill>
                <a:latin typeface="Gotham Bold"/>
                <a:cs typeface="Gotham Bold"/>
              </a:rPr>
              <a:t>Authenticity </a:t>
            </a:r>
          </a:p>
          <a:p>
            <a:pPr marL="514350" indent="-514350">
              <a:buAutoNum type="arabicPeriod"/>
            </a:pPr>
            <a:endParaRPr lang="en-US" sz="3200" dirty="0" smtClean="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Relevance</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Efficacy </a:t>
            </a:r>
          </a:p>
          <a:p>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Debrief and Close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10" name="Rectangle 9"/>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smtClean="0">
                <a:solidFill>
                  <a:schemeClr val="tx1"/>
                </a:solidFill>
                <a:latin typeface="Tungsten Medium"/>
                <a:cs typeface="Tungsten Medium"/>
              </a:rPr>
              <a:t>AGENDA </a:t>
            </a:r>
            <a:r>
              <a:rPr lang="en-US" altLang="en-US" sz="4800" dirty="0" smtClean="0">
                <a:solidFill>
                  <a:schemeClr val="tx1"/>
                </a:solidFill>
                <a:latin typeface="Tungsten Medium"/>
                <a:ea typeface="Arial Unicode MS" panose="020B0604020202020204" pitchFamily="34" charset="-128"/>
                <a:cs typeface="Tungsten Medium"/>
              </a:rPr>
              <a:t>FOR TODAY</a:t>
            </a:r>
            <a:endParaRPr lang="en-US" altLang="en-US" sz="4800" dirty="0">
              <a:solidFill>
                <a:schemeClr val="tx1"/>
              </a:solidFill>
              <a:latin typeface="Tungsten Medium"/>
              <a:ea typeface="Arial Unicode MS" panose="020B0604020202020204" pitchFamily="34" charset="-128"/>
              <a:cs typeface="Tungsten Medium"/>
            </a:endParaRPr>
          </a:p>
        </p:txBody>
      </p:sp>
    </p:spTree>
    <p:extLst>
      <p:ext uri="{BB962C8B-B14F-4D97-AF65-F5344CB8AC3E}">
        <p14:creationId xmlns:p14="http://schemas.microsoft.com/office/powerpoint/2010/main" val="236477935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99616" y="784397"/>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8" name="Rectangle 7"/>
          <p:cNvSpPr/>
          <p:nvPr/>
        </p:nvSpPr>
        <p:spPr>
          <a:xfrm>
            <a:off x="9434590" y="787388"/>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9" name="Rectangle 8"/>
          <p:cNvSpPr/>
          <p:nvPr/>
        </p:nvSpPr>
        <p:spPr>
          <a:xfrm>
            <a:off x="952425" y="712349"/>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0" name="Rectangle 9"/>
          <p:cNvSpPr/>
          <p:nvPr/>
        </p:nvSpPr>
        <p:spPr>
          <a:xfrm>
            <a:off x="3582427" y="765722"/>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AUTHENTICITY</a:t>
            </a:r>
            <a:endParaRPr lang="en-US" sz="3600" dirty="0">
              <a:solidFill>
                <a:schemeClr val="bg2">
                  <a:lumMod val="25000"/>
                </a:schemeClr>
              </a:solidFill>
              <a:latin typeface="Tungsten Medium"/>
              <a:cs typeface="Tungsten Medium"/>
            </a:endParaRPr>
          </a:p>
        </p:txBody>
      </p:sp>
      <p:sp>
        <p:nvSpPr>
          <p:cNvPr id="13" name="Rectangle 12"/>
          <p:cNvSpPr/>
          <p:nvPr/>
        </p:nvSpPr>
        <p:spPr>
          <a:xfrm>
            <a:off x="1379654" y="3507016"/>
            <a:ext cx="10378756" cy="18903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200" dirty="0">
                <a:solidFill>
                  <a:schemeClr val="bg2">
                    <a:lumMod val="25000"/>
                  </a:schemeClr>
                </a:solidFill>
                <a:latin typeface="Gotham Book"/>
                <a:cs typeface="Gotham Book"/>
              </a:rPr>
              <a:t>You can build trust by showing that you mean what you </a:t>
            </a:r>
            <a:r>
              <a:rPr lang="en-US" sz="3200" dirty="0" smtClean="0">
                <a:solidFill>
                  <a:schemeClr val="bg2">
                    <a:lumMod val="25000"/>
                  </a:schemeClr>
                </a:solidFill>
                <a:latin typeface="Gotham Book"/>
                <a:cs typeface="Gotham Book"/>
              </a:rPr>
              <a:t>say</a:t>
            </a:r>
            <a:r>
              <a:rPr lang="en-US" sz="3200" dirty="0">
                <a:solidFill>
                  <a:schemeClr val="bg2">
                    <a:lumMod val="25000"/>
                  </a:schemeClr>
                </a:solidFill>
                <a:latin typeface="Gotham Book"/>
                <a:cs typeface="Gotham Book"/>
              </a:rPr>
              <a:t> </a:t>
            </a:r>
            <a:r>
              <a:rPr lang="en-US" sz="3200" dirty="0" smtClean="0">
                <a:solidFill>
                  <a:schemeClr val="bg2">
                    <a:lumMod val="25000"/>
                  </a:schemeClr>
                </a:solidFill>
                <a:latin typeface="Gotham Book"/>
                <a:cs typeface="Gotham Book"/>
              </a:rPr>
              <a:t>-- </a:t>
            </a:r>
            <a:r>
              <a:rPr lang="en-US" sz="3200" dirty="0" smtClean="0">
                <a:solidFill>
                  <a:schemeClr val="bg2">
                    <a:lumMod val="25000"/>
                  </a:schemeClr>
                </a:solidFill>
                <a:latin typeface="Gotham Bold" pitchFamily="50" charset="0"/>
                <a:cs typeface="Gotham Bold" pitchFamily="50" charset="0"/>
              </a:rPr>
              <a:t>being </a:t>
            </a:r>
            <a:r>
              <a:rPr lang="en-US" sz="3200" dirty="0">
                <a:solidFill>
                  <a:schemeClr val="bg2">
                    <a:lumMod val="25000"/>
                  </a:schemeClr>
                </a:solidFill>
                <a:latin typeface="Gotham Bold" pitchFamily="50" charset="0"/>
                <a:cs typeface="Gotham Bold" pitchFamily="50" charset="0"/>
              </a:rPr>
              <a:t>authentic. </a:t>
            </a:r>
            <a:endParaRPr lang="en-US" sz="3200" dirty="0">
              <a:solidFill>
                <a:schemeClr val="bg2">
                  <a:lumMod val="2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623075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99616" y="784397"/>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8" name="Rectangle 7"/>
          <p:cNvSpPr/>
          <p:nvPr/>
        </p:nvSpPr>
        <p:spPr>
          <a:xfrm>
            <a:off x="9434590" y="787388"/>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9" name="Rectangle 8"/>
          <p:cNvSpPr/>
          <p:nvPr/>
        </p:nvSpPr>
        <p:spPr>
          <a:xfrm>
            <a:off x="952425" y="712349"/>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0" name="Rectangle 9"/>
          <p:cNvSpPr/>
          <p:nvPr/>
        </p:nvSpPr>
        <p:spPr>
          <a:xfrm>
            <a:off x="3582427" y="765722"/>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AUTHENTICITY</a:t>
            </a:r>
            <a:endParaRPr lang="en-US" sz="3600" dirty="0">
              <a:solidFill>
                <a:schemeClr val="bg2">
                  <a:lumMod val="25000"/>
                </a:schemeClr>
              </a:solidFill>
              <a:latin typeface="Tungsten Medium"/>
              <a:cs typeface="Tungsten Medium"/>
            </a:endParaRPr>
          </a:p>
        </p:txBody>
      </p:sp>
      <p:pic>
        <p:nvPicPr>
          <p:cNvPr id="2" name="Picture 1"/>
          <p:cNvPicPr>
            <a:picLocks noChangeAspect="1"/>
          </p:cNvPicPr>
          <p:nvPr/>
        </p:nvPicPr>
        <p:blipFill>
          <a:blip r:embed="rId2"/>
          <a:stretch>
            <a:fillRect/>
          </a:stretch>
        </p:blipFill>
        <p:spPr>
          <a:xfrm>
            <a:off x="3055987" y="2177111"/>
            <a:ext cx="7582436" cy="71535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68475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99616" y="784397"/>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8" name="Rectangle 7"/>
          <p:cNvSpPr/>
          <p:nvPr/>
        </p:nvSpPr>
        <p:spPr>
          <a:xfrm>
            <a:off x="9434590" y="787388"/>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9" name="Rectangle 8"/>
          <p:cNvSpPr/>
          <p:nvPr/>
        </p:nvSpPr>
        <p:spPr>
          <a:xfrm>
            <a:off x="952425" y="712349"/>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0" name="Rectangle 9"/>
          <p:cNvSpPr/>
          <p:nvPr/>
        </p:nvSpPr>
        <p:spPr>
          <a:xfrm>
            <a:off x="3582427" y="765722"/>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AUTHENTICITY</a:t>
            </a:r>
            <a:endParaRPr lang="en-US" sz="3600" dirty="0">
              <a:solidFill>
                <a:schemeClr val="bg2">
                  <a:lumMod val="25000"/>
                </a:schemeClr>
              </a:solidFill>
              <a:latin typeface="Tungsten Medium"/>
              <a:cs typeface="Tungsten Medium"/>
            </a:endParaRPr>
          </a:p>
        </p:txBody>
      </p:sp>
      <p:sp>
        <p:nvSpPr>
          <p:cNvPr id="3" name="Rectangle 2"/>
          <p:cNvSpPr/>
          <p:nvPr/>
        </p:nvSpPr>
        <p:spPr>
          <a:xfrm>
            <a:off x="4431247" y="3088259"/>
            <a:ext cx="1461855" cy="127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 Shot 2016-07-20 at 4.42.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574" y="2073105"/>
            <a:ext cx="10235002" cy="7051050"/>
          </a:xfrm>
          <a:prstGeom prst="rect">
            <a:avLst/>
          </a:prstGeom>
        </p:spPr>
      </p:pic>
      <p:sp>
        <p:nvSpPr>
          <p:cNvPr id="2" name="Rectangle 1"/>
          <p:cNvSpPr/>
          <p:nvPr/>
        </p:nvSpPr>
        <p:spPr>
          <a:xfrm>
            <a:off x="1494161" y="2017214"/>
            <a:ext cx="2958437" cy="23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867701" y="8561950"/>
            <a:ext cx="1090737" cy="5528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9270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99616" y="784397"/>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8" name="Rectangle 7"/>
          <p:cNvSpPr/>
          <p:nvPr/>
        </p:nvSpPr>
        <p:spPr>
          <a:xfrm>
            <a:off x="9434590" y="787388"/>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9" name="Rectangle 8"/>
          <p:cNvSpPr/>
          <p:nvPr/>
        </p:nvSpPr>
        <p:spPr>
          <a:xfrm>
            <a:off x="952425" y="712349"/>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0" name="Rectangle 9"/>
          <p:cNvSpPr/>
          <p:nvPr/>
        </p:nvSpPr>
        <p:spPr>
          <a:xfrm>
            <a:off x="3582427" y="765722"/>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AUTHENTICITY</a:t>
            </a:r>
            <a:endParaRPr lang="en-US" sz="3600" dirty="0">
              <a:solidFill>
                <a:schemeClr val="bg2">
                  <a:lumMod val="25000"/>
                </a:schemeClr>
              </a:solidFill>
              <a:latin typeface="Tungsten Medium"/>
              <a:cs typeface="Tungsten Medium"/>
            </a:endParaRPr>
          </a:p>
        </p:txBody>
      </p:sp>
      <p:sp>
        <p:nvSpPr>
          <p:cNvPr id="13" name="Rectangle 12"/>
          <p:cNvSpPr/>
          <p:nvPr/>
        </p:nvSpPr>
        <p:spPr>
          <a:xfrm>
            <a:off x="4481999" y="3450988"/>
            <a:ext cx="7750124" cy="18903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200" dirty="0" smtClean="0">
                <a:solidFill>
                  <a:schemeClr val="bg2">
                    <a:lumMod val="25000"/>
                  </a:schemeClr>
                </a:solidFill>
                <a:latin typeface="Gotham Bold" pitchFamily="50" charset="0"/>
                <a:cs typeface="Gotham Bold" pitchFamily="50" charset="0"/>
              </a:rPr>
              <a:t>Your inbox is a personal space. Hence, your digital communication must be real, honest, legitimate. </a:t>
            </a:r>
            <a:endParaRPr lang="en-US" sz="3200" dirty="0">
              <a:solidFill>
                <a:schemeClr val="bg2">
                  <a:lumMod val="25000"/>
                </a:schemeClr>
              </a:solidFill>
              <a:latin typeface="Gotham Book" pitchFamily="50" charset="0"/>
              <a:cs typeface="Gotham Book" pitchFamily="50" charset="0"/>
            </a:endParaRPr>
          </a:p>
        </p:txBody>
      </p:sp>
      <p:pic>
        <p:nvPicPr>
          <p:cNvPr id="2" name="Picture 1" descr="noun_17921_cc.png"/>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18909"/>
          <a:stretch/>
        </p:blipFill>
        <p:spPr>
          <a:xfrm>
            <a:off x="915075" y="3286996"/>
            <a:ext cx="3286799" cy="2665295"/>
          </a:xfrm>
          <a:prstGeom prst="rect">
            <a:avLst/>
          </a:prstGeom>
        </p:spPr>
      </p:pic>
      <p:sp>
        <p:nvSpPr>
          <p:cNvPr id="3" name="Rectangle 2"/>
          <p:cNvSpPr/>
          <p:nvPr/>
        </p:nvSpPr>
        <p:spPr>
          <a:xfrm>
            <a:off x="4682349" y="5306207"/>
            <a:ext cx="3980577" cy="646331"/>
          </a:xfrm>
          <a:prstGeom prst="rect">
            <a:avLst/>
          </a:prstGeom>
        </p:spPr>
        <p:txBody>
          <a:bodyPr wrap="none">
            <a:spAutoFit/>
          </a:bodyPr>
          <a:lstStyle/>
          <a:p>
            <a:r>
              <a:rPr lang="en-US" sz="3600" dirty="0" smtClean="0">
                <a:solidFill>
                  <a:srgbClr val="ED5340"/>
                </a:solidFill>
                <a:latin typeface="Tungsten Medium"/>
                <a:cs typeface="Tungsten Medium"/>
              </a:rPr>
              <a:t>|  DO NOT TRICK YOUR AUDIENCE</a:t>
            </a:r>
            <a:endParaRPr lang="en-US" sz="3600" dirty="0">
              <a:solidFill>
                <a:srgbClr val="ED5340"/>
              </a:solidFill>
              <a:latin typeface="Tungsten Medium"/>
              <a:cs typeface="Tungsten Medium"/>
            </a:endParaRPr>
          </a:p>
        </p:txBody>
      </p:sp>
    </p:spTree>
    <p:extLst>
      <p:ext uri="{BB962C8B-B14F-4D97-AF65-F5344CB8AC3E}">
        <p14:creationId xmlns:p14="http://schemas.microsoft.com/office/powerpoint/2010/main" val="14948746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99616" y="784397"/>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8" name="Rectangle 7"/>
          <p:cNvSpPr/>
          <p:nvPr/>
        </p:nvSpPr>
        <p:spPr>
          <a:xfrm>
            <a:off x="9434590" y="787388"/>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9" name="Rectangle 8"/>
          <p:cNvSpPr/>
          <p:nvPr/>
        </p:nvSpPr>
        <p:spPr>
          <a:xfrm>
            <a:off x="952425" y="712349"/>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0" name="Rectangle 9"/>
          <p:cNvSpPr/>
          <p:nvPr/>
        </p:nvSpPr>
        <p:spPr>
          <a:xfrm>
            <a:off x="3582427" y="765722"/>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AUTHENTICITY</a:t>
            </a:r>
            <a:endParaRPr lang="en-US" sz="3600" dirty="0">
              <a:solidFill>
                <a:schemeClr val="bg2">
                  <a:lumMod val="25000"/>
                </a:schemeClr>
              </a:solidFill>
              <a:latin typeface="Tungsten Medium"/>
              <a:cs typeface="Tungsten Medium"/>
            </a:endParaRPr>
          </a:p>
        </p:txBody>
      </p:sp>
      <p:sp>
        <p:nvSpPr>
          <p:cNvPr id="13" name="Rectangle 12"/>
          <p:cNvSpPr/>
          <p:nvPr/>
        </p:nvSpPr>
        <p:spPr>
          <a:xfrm>
            <a:off x="1904850" y="2261713"/>
            <a:ext cx="10383298" cy="11246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800" dirty="0" smtClean="0">
                <a:solidFill>
                  <a:schemeClr val="bg2">
                    <a:lumMod val="25000"/>
                  </a:schemeClr>
                </a:solidFill>
                <a:latin typeface="Gotham Medium"/>
                <a:cs typeface="Gotham Medium"/>
              </a:rPr>
              <a:t>BE TRANSPARENT</a:t>
            </a:r>
            <a:endParaRPr lang="en-US" sz="2800" dirty="0">
              <a:solidFill>
                <a:schemeClr val="bg2">
                  <a:lumMod val="25000"/>
                </a:schemeClr>
              </a:solidFill>
              <a:latin typeface="Gotham Medium"/>
              <a:cs typeface="Gotham Medium"/>
            </a:endParaRPr>
          </a:p>
        </p:txBody>
      </p:sp>
      <p:sp>
        <p:nvSpPr>
          <p:cNvPr id="11" name="Oval 35"/>
          <p:cNvSpPr>
            <a:spLocks noChangeAspect="1"/>
          </p:cNvSpPr>
          <p:nvPr/>
        </p:nvSpPr>
        <p:spPr bwMode="auto">
          <a:xfrm>
            <a:off x="1147009" y="247251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pic>
        <p:nvPicPr>
          <p:cNvPr id="5" name="Picture 4" descr="Screen Shot 2016-07-20 at 4.44.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324" y="3116038"/>
            <a:ext cx="6381675" cy="6090864"/>
          </a:xfrm>
          <a:prstGeom prst="rect">
            <a:avLst/>
          </a:prstGeom>
        </p:spPr>
      </p:pic>
    </p:spTree>
    <p:extLst>
      <p:ext uri="{BB962C8B-B14F-4D97-AF65-F5344CB8AC3E}">
        <p14:creationId xmlns:p14="http://schemas.microsoft.com/office/powerpoint/2010/main" val="18013147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99616" y="784397"/>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8" name="Rectangle 7"/>
          <p:cNvSpPr/>
          <p:nvPr/>
        </p:nvSpPr>
        <p:spPr>
          <a:xfrm>
            <a:off x="9434590" y="787388"/>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9" name="Rectangle 8"/>
          <p:cNvSpPr/>
          <p:nvPr/>
        </p:nvSpPr>
        <p:spPr>
          <a:xfrm>
            <a:off x="952425" y="712349"/>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0" name="Rectangle 9"/>
          <p:cNvSpPr/>
          <p:nvPr/>
        </p:nvSpPr>
        <p:spPr>
          <a:xfrm>
            <a:off x="3582427" y="765722"/>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AUTHENTICITY</a:t>
            </a:r>
            <a:endParaRPr lang="en-US" sz="3600" dirty="0">
              <a:solidFill>
                <a:schemeClr val="bg2">
                  <a:lumMod val="25000"/>
                </a:schemeClr>
              </a:solidFill>
              <a:latin typeface="Tungsten Medium"/>
              <a:cs typeface="Tungsten Medium"/>
            </a:endParaRPr>
          </a:p>
        </p:txBody>
      </p:sp>
      <p:sp>
        <p:nvSpPr>
          <p:cNvPr id="13" name="Rectangle 12"/>
          <p:cNvSpPr/>
          <p:nvPr/>
        </p:nvSpPr>
        <p:spPr>
          <a:xfrm>
            <a:off x="1927467" y="2308011"/>
            <a:ext cx="10674455" cy="11246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a:r>
              <a:rPr lang="en-US" sz="2800" dirty="0" smtClean="0">
                <a:solidFill>
                  <a:schemeClr val="bg2">
                    <a:lumMod val="25000"/>
                  </a:schemeClr>
                </a:solidFill>
                <a:latin typeface="Gotham Medium"/>
                <a:cs typeface="Gotham Medium"/>
              </a:rPr>
              <a:t>SHOW HOW THIS AFFECTS REAL </a:t>
            </a:r>
            <a:r>
              <a:rPr lang="en-US" sz="2800" dirty="0" smtClean="0">
                <a:solidFill>
                  <a:schemeClr val="bg2">
                    <a:lumMod val="25000"/>
                  </a:schemeClr>
                </a:solidFill>
                <a:latin typeface="Gotham Medium"/>
                <a:cs typeface="Gotham Medium"/>
              </a:rPr>
              <a:t>PEOPLE </a:t>
            </a:r>
            <a:r>
              <a:rPr lang="en-US" sz="2800" dirty="0" smtClean="0">
                <a:solidFill>
                  <a:schemeClr val="bg2">
                    <a:lumMod val="25000"/>
                  </a:schemeClr>
                </a:solidFill>
                <a:latin typeface="Gotham Medium"/>
                <a:cs typeface="Gotham Medium"/>
              </a:rPr>
              <a:t>– </a:t>
            </a:r>
            <a:r>
              <a:rPr lang="en-US" sz="2800" dirty="0" smtClean="0">
                <a:solidFill>
                  <a:schemeClr val="bg2">
                    <a:lumMod val="25000"/>
                  </a:schemeClr>
                </a:solidFill>
                <a:latin typeface="Gotham Medium"/>
                <a:cs typeface="Gotham Medium"/>
              </a:rPr>
              <a:t>Personal Story</a:t>
            </a:r>
            <a:endParaRPr lang="en-US" sz="2800" dirty="0">
              <a:solidFill>
                <a:schemeClr val="bg2">
                  <a:lumMod val="25000"/>
                </a:schemeClr>
              </a:solidFill>
              <a:latin typeface="Gotham Medium"/>
              <a:cs typeface="Gotham Medium"/>
            </a:endParaRPr>
          </a:p>
        </p:txBody>
      </p:sp>
      <p:sp>
        <p:nvSpPr>
          <p:cNvPr id="11" name="Oval 35"/>
          <p:cNvSpPr>
            <a:spLocks noChangeAspect="1"/>
          </p:cNvSpPr>
          <p:nvPr/>
        </p:nvSpPr>
        <p:spPr bwMode="auto">
          <a:xfrm>
            <a:off x="1147009" y="247251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pic>
        <p:nvPicPr>
          <p:cNvPr id="4" name="Picture 3" descr="Screen Shot 2016-07-20 at 4.07.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131" y="3307415"/>
            <a:ext cx="4960613" cy="6151160"/>
          </a:xfrm>
          <a:prstGeom prst="rect">
            <a:avLst/>
          </a:prstGeom>
        </p:spPr>
      </p:pic>
    </p:spTree>
    <p:extLst>
      <p:ext uri="{BB962C8B-B14F-4D97-AF65-F5344CB8AC3E}">
        <p14:creationId xmlns:p14="http://schemas.microsoft.com/office/powerpoint/2010/main" val="283915051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smtClean="0">
                <a:solidFill>
                  <a:srgbClr val="56565A"/>
                </a:solidFill>
                <a:latin typeface="Tungsten Medium"/>
                <a:ea typeface="Tahoma" panose="020B0604030504040204" pitchFamily="34" charset="0"/>
                <a:cs typeface="Tungsten Medium"/>
                <a:sym typeface="Gill Sans" charset="0"/>
              </a:rPr>
              <a:t>Your Turn!</a:t>
            </a:r>
            <a:endParaRPr lang="en-US" sz="4400" dirty="0">
              <a:solidFill>
                <a:srgbClr val="56565A"/>
              </a:solidFill>
              <a:latin typeface="Tungsten Medium"/>
              <a:ea typeface="Tahoma" panose="020B0604030504040204" pitchFamily="34" charset="0"/>
              <a:cs typeface="Tungsten Medium"/>
              <a:sym typeface="Gill Sans" charset="0"/>
            </a:endParaRP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50000"/>
                  </a:schemeClr>
                </a:solidFill>
                <a:latin typeface="Tungsten Medium"/>
                <a:cs typeface="Tungsten Medium"/>
              </a:rPr>
              <a:t>Experiential Activity #1</a:t>
            </a:r>
          </a:p>
          <a:p>
            <a:pPr algn="ctr"/>
            <a:r>
              <a:rPr lang="en-US" sz="3600" dirty="0" smtClean="0">
                <a:solidFill>
                  <a:schemeClr val="bg2">
                    <a:lumMod val="50000"/>
                  </a:schemeClr>
                </a:solidFill>
                <a:latin typeface="Tungsten Medium"/>
                <a:cs typeface="Tungsten Medium"/>
              </a:rPr>
              <a:t>6 Minutes</a:t>
            </a:r>
            <a:endParaRPr lang="en-US" sz="3600" dirty="0">
              <a:solidFill>
                <a:schemeClr val="bg2">
                  <a:lumMod val="50000"/>
                </a:schemeClr>
              </a:solidFill>
              <a:latin typeface="Tungsten Medium"/>
              <a:cs typeface="Tungsten Medium"/>
            </a:endParaRP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sp>
        <p:nvSpPr>
          <p:cNvPr id="15" name="Rectangle 14">
            <a:hlinkClick r:id="rId6"/>
          </p:cNvPr>
          <p:cNvSpPr/>
          <p:nvPr/>
        </p:nvSpPr>
        <p:spPr>
          <a:xfrm>
            <a:off x="6772485" y="7164840"/>
            <a:ext cx="2781623"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ED5340"/>
                </a:solidFill>
                <a:latin typeface="Tungsten Medium"/>
                <a:cs typeface="Tungsten Medium"/>
              </a:rPr>
              <a:t>ACCESS WORKBOOK</a:t>
            </a:r>
            <a:endParaRPr lang="en-US" sz="2800" dirty="0">
              <a:solidFill>
                <a:srgbClr val="ED5340"/>
              </a:solidFill>
              <a:latin typeface="Tungsten Medium"/>
              <a:cs typeface="Tungsten Medium"/>
            </a:endParaRPr>
          </a:p>
        </p:txBody>
      </p:sp>
      <p:sp>
        <p:nvSpPr>
          <p:cNvPr id="3" name="Rectangle 2"/>
          <p:cNvSpPr/>
          <p:nvPr/>
        </p:nvSpPr>
        <p:spPr>
          <a:xfrm>
            <a:off x="5163892" y="2188959"/>
            <a:ext cx="7205954" cy="880241"/>
          </a:xfrm>
          <a:prstGeom prst="rect">
            <a:avLst/>
          </a:prstGeom>
        </p:spPr>
        <p:txBody>
          <a:bodyPr wrap="square">
            <a:spAutoFit/>
          </a:bodyPr>
          <a:lstStyle/>
          <a:p>
            <a:r>
              <a:rPr lang="en-US" dirty="0" smtClean="0">
                <a:latin typeface="Gotham Medium"/>
                <a:cs typeface="Gotham Medium"/>
              </a:rPr>
              <a:t>Read through the email </a:t>
            </a:r>
            <a:r>
              <a:rPr lang="en-US" dirty="0" smtClean="0">
                <a:latin typeface="Gotham Medium"/>
                <a:cs typeface="Gotham Medium"/>
              </a:rPr>
              <a:t>in </a:t>
            </a:r>
            <a:r>
              <a:rPr lang="en-US" dirty="0" smtClean="0">
                <a:latin typeface="Gotham Medium"/>
                <a:cs typeface="Gotham Medium"/>
              </a:rPr>
              <a:t>your Workbook </a:t>
            </a:r>
          </a:p>
          <a:p>
            <a:endParaRPr lang="en-US" dirty="0">
              <a:latin typeface="Gotham Medium"/>
              <a:cs typeface="Gotham Medium"/>
            </a:endParaRPr>
          </a:p>
        </p:txBody>
      </p:sp>
      <p:sp>
        <p:nvSpPr>
          <p:cNvPr id="16" name="Oval 35"/>
          <p:cNvSpPr>
            <a:spLocks noChangeAspect="1"/>
          </p:cNvSpPr>
          <p:nvPr/>
        </p:nvSpPr>
        <p:spPr bwMode="auto">
          <a:xfrm>
            <a:off x="4141484" y="2064894"/>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sp>
        <p:nvSpPr>
          <p:cNvPr id="17" name="Rectangle 16"/>
          <p:cNvSpPr/>
          <p:nvPr/>
        </p:nvSpPr>
        <p:spPr>
          <a:xfrm>
            <a:off x="5159513" y="3470165"/>
            <a:ext cx="7205954" cy="1274195"/>
          </a:xfrm>
          <a:prstGeom prst="rect">
            <a:avLst/>
          </a:prstGeom>
        </p:spPr>
        <p:txBody>
          <a:bodyPr wrap="square">
            <a:spAutoFit/>
          </a:bodyPr>
          <a:lstStyle/>
          <a:p>
            <a:r>
              <a:rPr lang="en-US" dirty="0" smtClean="0">
                <a:latin typeface="Gotham Medium"/>
                <a:cs typeface="Gotham Medium"/>
              </a:rPr>
              <a:t>Draft four subject lines for the email that are authentic</a:t>
            </a:r>
          </a:p>
          <a:p>
            <a:endParaRPr lang="en-US" dirty="0">
              <a:latin typeface="Gotham Medium"/>
              <a:cs typeface="Gotham Medium"/>
            </a:endParaRPr>
          </a:p>
        </p:txBody>
      </p:sp>
      <p:sp>
        <p:nvSpPr>
          <p:cNvPr id="19" name="Oval 35"/>
          <p:cNvSpPr>
            <a:spLocks noChangeAspect="1"/>
          </p:cNvSpPr>
          <p:nvPr/>
        </p:nvSpPr>
        <p:spPr bwMode="auto">
          <a:xfrm>
            <a:off x="4137105" y="3455846"/>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sp>
        <p:nvSpPr>
          <p:cNvPr id="20" name="Rectangle 19"/>
          <p:cNvSpPr/>
          <p:nvPr/>
        </p:nvSpPr>
        <p:spPr>
          <a:xfrm>
            <a:off x="4969887" y="4854994"/>
            <a:ext cx="6678777" cy="20119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lstStyle/>
          <a:p>
            <a:r>
              <a:rPr lang="en-US" sz="3200" dirty="0" smtClean="0">
                <a:solidFill>
                  <a:schemeClr val="bg2">
                    <a:lumMod val="25000"/>
                  </a:schemeClr>
                </a:solidFill>
                <a:latin typeface="Tungsten Medium"/>
                <a:cs typeface="Tungsten Medium"/>
              </a:rPr>
              <a:t>PRO-TIP</a:t>
            </a:r>
            <a:endParaRPr lang="en-US" sz="3200" dirty="0">
              <a:solidFill>
                <a:schemeClr val="bg2">
                  <a:lumMod val="25000"/>
                </a:schemeClr>
              </a:solidFill>
              <a:latin typeface="Tungsten Medium"/>
              <a:cs typeface="Tungsten Medium"/>
            </a:endParaRPr>
          </a:p>
        </p:txBody>
      </p:sp>
      <p:sp>
        <p:nvSpPr>
          <p:cNvPr id="22" name="Rectangle 21"/>
          <p:cNvSpPr/>
          <p:nvPr/>
        </p:nvSpPr>
        <p:spPr>
          <a:xfrm>
            <a:off x="5158022" y="5503911"/>
            <a:ext cx="6584709" cy="1323439"/>
          </a:xfrm>
          <a:prstGeom prst="rect">
            <a:avLst/>
          </a:prstGeom>
        </p:spPr>
        <p:txBody>
          <a:bodyPr wrap="square">
            <a:spAutoFit/>
          </a:bodyPr>
          <a:lstStyle/>
          <a:p>
            <a:pPr marL="457200" indent="-457200">
              <a:buFont typeface="Wingdings" charset="2"/>
              <a:buChar char="§"/>
            </a:pPr>
            <a:r>
              <a:rPr lang="en-US" sz="2000" dirty="0" smtClean="0">
                <a:latin typeface="Gotham Medium"/>
                <a:cs typeface="Gotham Medium"/>
              </a:rPr>
              <a:t>Be real, honest, and mean what you say</a:t>
            </a:r>
          </a:p>
          <a:p>
            <a:pPr marL="457200" indent="-457200">
              <a:buFont typeface="Wingdings" charset="2"/>
              <a:buChar char="§"/>
            </a:pPr>
            <a:r>
              <a:rPr lang="en-US" sz="2000" dirty="0" smtClean="0">
                <a:latin typeface="Gotham Medium"/>
                <a:cs typeface="Gotham Medium"/>
              </a:rPr>
              <a:t>Story telling increases authenticity </a:t>
            </a:r>
          </a:p>
          <a:p>
            <a:pPr marL="457200" indent="-457200">
              <a:buFont typeface="Wingdings" charset="2"/>
              <a:buChar char="§"/>
            </a:pPr>
            <a:r>
              <a:rPr lang="en-US" sz="2000" dirty="0" smtClean="0">
                <a:latin typeface="Gotham Medium"/>
                <a:cs typeface="Gotham Medium"/>
              </a:rPr>
              <a:t>Plain language makes your personable</a:t>
            </a:r>
          </a:p>
          <a:p>
            <a:pPr marL="457200" indent="-457200">
              <a:buFont typeface="Wingdings" charset="2"/>
              <a:buChar char="§"/>
            </a:pPr>
            <a:endParaRPr lang="en-US" sz="2000" dirty="0">
              <a:latin typeface="Gotham Medium"/>
              <a:cs typeface="Gotham Medium"/>
            </a:endParaRPr>
          </a:p>
        </p:txBody>
      </p:sp>
    </p:spTree>
    <p:extLst>
      <p:ext uri="{BB962C8B-B14F-4D97-AF65-F5344CB8AC3E}">
        <p14:creationId xmlns:p14="http://schemas.microsoft.com/office/powerpoint/2010/main" val="2489035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smtClean="0">
                <a:solidFill>
                  <a:srgbClr val="56565A"/>
                </a:solidFill>
                <a:latin typeface="Tungsten Medium"/>
                <a:ea typeface="Tahoma" panose="020B0604030504040204" pitchFamily="34" charset="0"/>
                <a:cs typeface="Tungsten Medium"/>
                <a:sym typeface="Gill Sans" charset="0"/>
              </a:rPr>
              <a:t>Your Turn!</a:t>
            </a:r>
            <a:endParaRPr lang="en-US" sz="4400" dirty="0">
              <a:solidFill>
                <a:srgbClr val="56565A"/>
              </a:solidFill>
              <a:latin typeface="Tungsten Medium"/>
              <a:ea typeface="Tahoma" panose="020B0604030504040204" pitchFamily="34" charset="0"/>
              <a:cs typeface="Tungsten Medium"/>
              <a:sym typeface="Gill Sans" charset="0"/>
            </a:endParaRP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50000"/>
                  </a:schemeClr>
                </a:solidFill>
                <a:latin typeface="Tungsten Medium"/>
                <a:cs typeface="Tungsten Medium"/>
              </a:rPr>
              <a:t>Experiential Activity #1</a:t>
            </a:r>
          </a:p>
          <a:p>
            <a:pPr algn="ctr"/>
            <a:r>
              <a:rPr lang="en-US" sz="4800" dirty="0" smtClean="0">
                <a:solidFill>
                  <a:schemeClr val="bg2">
                    <a:lumMod val="50000"/>
                  </a:schemeClr>
                </a:solidFill>
                <a:latin typeface="Tungsten Medium"/>
                <a:cs typeface="Tungsten Medium"/>
              </a:rPr>
              <a:t>DEBRIEF</a:t>
            </a:r>
            <a:endParaRPr lang="en-US" sz="4800" dirty="0">
              <a:solidFill>
                <a:schemeClr val="bg2">
                  <a:lumMod val="50000"/>
                </a:schemeClr>
              </a:solidFill>
              <a:latin typeface="Tungsten Medium"/>
              <a:cs typeface="Tungsten Medium"/>
            </a:endParaRP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grpSp>
        <p:nvGrpSpPr>
          <p:cNvPr id="21" name="Group 20"/>
          <p:cNvGrpSpPr/>
          <p:nvPr/>
        </p:nvGrpSpPr>
        <p:grpSpPr>
          <a:xfrm>
            <a:off x="5277271" y="2808173"/>
            <a:ext cx="5693809" cy="3766455"/>
            <a:chOff x="5266233" y="2408998"/>
            <a:chExt cx="5693809" cy="3766455"/>
          </a:xfrm>
        </p:grpSpPr>
        <p:pic>
          <p:nvPicPr>
            <p:cNvPr id="23" name="Picture 22"/>
            <p:cNvPicPr>
              <a:picLocks noChangeAspect="1"/>
            </p:cNvPicPr>
            <p:nvPr/>
          </p:nvPicPr>
          <p:blipFill>
            <a:blip r:embed="rId6"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24" name="TextBox 23"/>
            <p:cNvSpPr txBox="1"/>
            <p:nvPr/>
          </p:nvSpPr>
          <p:spPr>
            <a:xfrm>
              <a:off x="5266233" y="5806121"/>
              <a:ext cx="2813090"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Press 1 on the phone</a:t>
              </a:r>
            </a:p>
          </p:txBody>
        </p:sp>
        <p:grpSp>
          <p:nvGrpSpPr>
            <p:cNvPr id="25" name="Group 24"/>
            <p:cNvGrpSpPr/>
            <p:nvPr/>
          </p:nvGrpSpPr>
          <p:grpSpPr>
            <a:xfrm>
              <a:off x="8478528" y="4521281"/>
              <a:ext cx="2481514" cy="1602933"/>
              <a:chOff x="7956165" y="3607332"/>
              <a:chExt cx="2481514" cy="1602933"/>
            </a:xfrm>
          </p:grpSpPr>
          <p:pic>
            <p:nvPicPr>
              <p:cNvPr id="29" name="Picture 28"/>
              <p:cNvPicPr>
                <a:picLocks noChangeAspect="1"/>
              </p:cNvPicPr>
              <p:nvPr/>
            </p:nvPicPr>
            <p:blipFill rotWithShape="1">
              <a:blip r:embed="rId7"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30" name="TextBox 29"/>
              <p:cNvSpPr txBox="1"/>
              <p:nvPr/>
            </p:nvSpPr>
            <p:spPr>
              <a:xfrm>
                <a:off x="7956165" y="4840933"/>
                <a:ext cx="2481514" cy="369332"/>
              </a:xfrm>
              <a:prstGeom prst="rect">
                <a:avLst/>
              </a:prstGeom>
              <a:noFill/>
            </p:spPr>
            <p:txBody>
              <a:bodyPr wrap="square" rtlCol="0">
                <a:spAutoFit/>
              </a:bodyPr>
              <a:lstStyle/>
              <a:p>
                <a:r>
                  <a:rPr lang="en-US" sz="1800" dirty="0" smtClean="0">
                    <a:solidFill>
                      <a:schemeClr val="tx1">
                        <a:lumMod val="75000"/>
                      </a:schemeClr>
                    </a:solidFill>
                    <a:latin typeface="Gotham Medium"/>
                    <a:cs typeface="Gotham Medium"/>
                  </a:rPr>
                  <a:t>Type in chat box</a:t>
                </a:r>
              </a:p>
            </p:txBody>
          </p:sp>
        </p:grpSp>
        <p:sp>
          <p:nvSpPr>
            <p:cNvPr id="26" name="TextBox 25"/>
            <p:cNvSpPr txBox="1"/>
            <p:nvPr/>
          </p:nvSpPr>
          <p:spPr>
            <a:xfrm>
              <a:off x="7954548" y="5320875"/>
              <a:ext cx="755290" cy="338554"/>
            </a:xfrm>
            <a:prstGeom prst="rect">
              <a:avLst/>
            </a:prstGeom>
            <a:noFill/>
          </p:spPr>
          <p:txBody>
            <a:bodyPr wrap="square" rtlCol="0">
              <a:spAutoFit/>
            </a:bodyPr>
            <a:lstStyle/>
            <a:p>
              <a:r>
                <a:rPr lang="en-US" sz="1600" dirty="0" smtClean="0">
                  <a:solidFill>
                    <a:schemeClr val="tx1">
                      <a:lumMod val="75000"/>
                    </a:schemeClr>
                  </a:solidFill>
                  <a:latin typeface="Gotham Medium"/>
                  <a:cs typeface="Gotham Medium"/>
                </a:rPr>
                <a:t>OR</a:t>
              </a:r>
            </a:p>
          </p:txBody>
        </p:sp>
        <p:pic>
          <p:nvPicPr>
            <p:cNvPr id="27" name="Picture 26"/>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28" name="Straight Connector 27"/>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09203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8"/>
            <a:ext cx="5873274" cy="2246765"/>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every </a:t>
            </a:r>
            <a:r>
              <a:rPr lang="en-US" sz="2800" dirty="0" smtClean="0">
                <a:solidFill>
                  <a:srgbClr val="E7E6E6">
                    <a:lumMod val="25000"/>
                  </a:srgbClr>
                </a:solidFill>
                <a:latin typeface="Gotham Book"/>
                <a:cs typeface="Gotham Book"/>
              </a:rPr>
              <a:t>Thursday </a:t>
            </a:r>
            <a:r>
              <a:rPr lang="en-US" sz="2800" dirty="0">
                <a:solidFill>
                  <a:srgbClr val="E7E6E6">
                    <a:lumMod val="25000"/>
                  </a:srgbClr>
                </a:solidFill>
                <a:latin typeface="Gotham Book"/>
                <a:cs typeface="Gotham Book"/>
              </a:rPr>
              <a:t>for 90 minutes. </a:t>
            </a:r>
          </a:p>
          <a:p>
            <a:pPr defTabSz="1300460"/>
            <a:endParaRPr lang="en-US" sz="2800" dirty="0">
              <a:solidFill>
                <a:srgbClr val="E7E6E6">
                  <a:lumMod val="25000"/>
                </a:srgbClr>
              </a:solidFill>
              <a:latin typeface="Gotham Book"/>
              <a:cs typeface="Gotham Book"/>
            </a:endParaRPr>
          </a:p>
          <a:p>
            <a:pPr defTabSz="1300460"/>
            <a:r>
              <a:rPr lang="en-US" sz="2800" i="1" dirty="0" smtClean="0">
                <a:solidFill>
                  <a:srgbClr val="E7E6E6">
                    <a:lumMod val="25000"/>
                  </a:srgbClr>
                </a:solidFill>
                <a:latin typeface="Gotham Book"/>
                <a:cs typeface="Gotham Book"/>
              </a:rPr>
              <a:t>If you cannot attend, email </a:t>
            </a:r>
            <a:r>
              <a:rPr lang="en-US" sz="2800" i="1" dirty="0" err="1" smtClean="0">
                <a:solidFill>
                  <a:srgbClr val="E7E6E6">
                    <a:lumMod val="25000"/>
                  </a:srgbClr>
                </a:solidFill>
                <a:latin typeface="Gotham Book"/>
                <a:cs typeface="Gotham Book"/>
              </a:rPr>
              <a:t>fellows@barackobama.com</a:t>
            </a:r>
            <a:endParaRPr lang="en-US" sz="2800" i="1" dirty="0">
              <a:solidFill>
                <a:srgbClr val="E7E6E6">
                  <a:lumMod val="25000"/>
                </a:srgbClr>
              </a:solidFill>
              <a:latin typeface="Gotham Book"/>
              <a:cs typeface="Gotham Book"/>
            </a:endParaRP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Tree>
    <p:extLst>
      <p:ext uri="{BB962C8B-B14F-4D97-AF65-F5344CB8AC3E}">
        <p14:creationId xmlns:p14="http://schemas.microsoft.com/office/powerpoint/2010/main" val="22129436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280061" y="2900408"/>
            <a:ext cx="7415636" cy="2445749"/>
          </a:xfrm>
          <a:prstGeom prst="roundRect">
            <a:avLst>
              <a:gd name="adj" fmla="val 5129"/>
            </a:avLst>
          </a:prstGeom>
          <a:solidFill>
            <a:srgbClr val="FFFFFF">
              <a:alpha val="0"/>
            </a:srgb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smtClean="0">
                <a:solidFill>
                  <a:srgbClr val="56565A"/>
                </a:solidFill>
                <a:latin typeface="Tungsten Medium"/>
                <a:ea typeface="Tahoma" panose="020B0604030504040204" pitchFamily="34" charset="0"/>
                <a:cs typeface="Tungsten Medium"/>
                <a:sym typeface="Gill Sans" charset="0"/>
              </a:rPr>
              <a:t>Your Turn!</a:t>
            </a:r>
            <a:endParaRPr lang="en-US" sz="4400" dirty="0">
              <a:solidFill>
                <a:srgbClr val="56565A"/>
              </a:solidFill>
              <a:latin typeface="Tungsten Medium"/>
              <a:ea typeface="Tahoma" panose="020B0604030504040204" pitchFamily="34" charset="0"/>
              <a:cs typeface="Tungsten Medium"/>
              <a:sym typeface="Gill Sans" charset="0"/>
            </a:endParaRP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50000"/>
                  </a:schemeClr>
                </a:solidFill>
                <a:latin typeface="Tungsten Medium"/>
                <a:cs typeface="Tungsten Medium"/>
              </a:rPr>
              <a:t>Experiential Activity #1</a:t>
            </a:r>
          </a:p>
          <a:p>
            <a:pPr algn="ctr"/>
            <a:r>
              <a:rPr lang="en-US" sz="4800" dirty="0" smtClean="0">
                <a:solidFill>
                  <a:schemeClr val="bg2">
                    <a:lumMod val="50000"/>
                  </a:schemeClr>
                </a:solidFill>
                <a:latin typeface="Tungsten Medium"/>
                <a:cs typeface="Tungsten Medium"/>
              </a:rPr>
              <a:t>DEBRIEF</a:t>
            </a:r>
            <a:endParaRPr lang="en-US" sz="4800" dirty="0">
              <a:solidFill>
                <a:schemeClr val="bg2">
                  <a:lumMod val="50000"/>
                </a:schemeClr>
              </a:solidFill>
              <a:latin typeface="Tungsten Medium"/>
              <a:cs typeface="Tungsten Medium"/>
            </a:endParaRP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pic>
        <p:nvPicPr>
          <p:cNvPr id="2" name="Picture 1" descr="Screen Shot 2015-07-12 at 5.07.0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3677" y="3155279"/>
            <a:ext cx="6514649" cy="1832245"/>
          </a:xfrm>
          <a:prstGeom prst="rect">
            <a:avLst/>
          </a:prstGeom>
        </p:spPr>
      </p:pic>
      <p:sp>
        <p:nvSpPr>
          <p:cNvPr id="4" name="TextBox 3"/>
          <p:cNvSpPr txBox="1"/>
          <p:nvPr/>
        </p:nvSpPr>
        <p:spPr>
          <a:xfrm>
            <a:off x="4653626" y="3288715"/>
            <a:ext cx="4511459" cy="486287"/>
          </a:xfrm>
          <a:prstGeom prst="rect">
            <a:avLst/>
          </a:prstGeom>
          <a:solidFill>
            <a:srgbClr val="FFFFFF"/>
          </a:solidFill>
        </p:spPr>
        <p:txBody>
          <a:bodyPr wrap="square" rtlCol="0">
            <a:spAutoFit/>
          </a:bodyPr>
          <a:lstStyle/>
          <a:p>
            <a:r>
              <a:rPr lang="en-US" dirty="0" smtClean="0"/>
              <a:t>A trip to Hawaii – are you in?</a:t>
            </a:r>
            <a:endParaRPr lang="en-US" dirty="0"/>
          </a:p>
        </p:txBody>
      </p:sp>
    </p:spTree>
    <p:extLst>
      <p:ext uri="{BB962C8B-B14F-4D97-AF65-F5344CB8AC3E}">
        <p14:creationId xmlns:p14="http://schemas.microsoft.com/office/powerpoint/2010/main" val="20803319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r="926"/>
          <a:stretch/>
        </p:blipFill>
        <p:spPr>
          <a:xfrm>
            <a:off x="-167103" y="0"/>
            <a:ext cx="13334829" cy="9770167"/>
          </a:xfrm>
          <a:prstGeom prst="rect">
            <a:avLst/>
          </a:prstGeom>
        </p:spPr>
      </p:pic>
      <p:sp>
        <p:nvSpPr>
          <p:cNvPr id="3" name="Rectangle 2"/>
          <p:cNvSpPr/>
          <p:nvPr/>
        </p:nvSpPr>
        <p:spPr>
          <a:xfrm>
            <a:off x="496957" y="417443"/>
            <a:ext cx="12006469" cy="888558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4730" y="1821619"/>
            <a:ext cx="6968200" cy="1563986"/>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bg2">
                    <a:lumMod val="25000"/>
                  </a:schemeClr>
                </a:solidFill>
                <a:latin typeface="Tungsten Medium"/>
                <a:cs typeface="Tungsten Medium"/>
              </a:rPr>
              <a:t>What questions do you have?</a:t>
            </a:r>
            <a:endParaRPr lang="en-US" sz="5400" dirty="0">
              <a:solidFill>
                <a:schemeClr val="bg2">
                  <a:lumMod val="25000"/>
                </a:schemeClr>
              </a:solidFill>
              <a:latin typeface="Tungsten Medium"/>
              <a:cs typeface="Tungsten Medium"/>
            </a:endParaRPr>
          </a:p>
        </p:txBody>
      </p:sp>
      <p:sp>
        <p:nvSpPr>
          <p:cNvPr id="10" name="Rectangle 9"/>
          <p:cNvSpPr/>
          <p:nvPr/>
        </p:nvSpPr>
        <p:spPr>
          <a:xfrm>
            <a:off x="7402668" y="1821619"/>
            <a:ext cx="100262" cy="1565977"/>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2">
                  <a:lumMod val="25000"/>
                </a:schemeClr>
              </a:solidFill>
              <a:latin typeface="Tungsten Medium"/>
              <a:cs typeface="Tungsten Medium"/>
            </a:endParaRPr>
          </a:p>
        </p:txBody>
      </p:sp>
      <p:pic>
        <p:nvPicPr>
          <p:cNvPr id="11" name="Picture 1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411242" y="8309565"/>
            <a:ext cx="738768" cy="693270"/>
          </a:xfrm>
          <a:prstGeom prst="rect">
            <a:avLst/>
          </a:prstGeom>
        </p:spPr>
      </p:pic>
    </p:spTree>
    <p:extLst>
      <p:ext uri="{BB962C8B-B14F-4D97-AF65-F5344CB8AC3E}">
        <p14:creationId xmlns:p14="http://schemas.microsoft.com/office/powerpoint/2010/main" val="42352136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5614665" y="1569111"/>
            <a:ext cx="671" cy="5984759"/>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2213690"/>
            <a:ext cx="6528498" cy="4524315"/>
          </a:xfrm>
          <a:prstGeom prst="rect">
            <a:avLst/>
          </a:prstGeom>
          <a:noFill/>
        </p:spPr>
        <p:txBody>
          <a:bodyPr wrap="square" rtlCol="0">
            <a:spAutoFit/>
          </a:bodyPr>
          <a:lstStyle/>
          <a:p>
            <a:pPr marL="514350" indent="-514350">
              <a:buAutoNum type="arabicPeriod"/>
            </a:pPr>
            <a:r>
              <a:rPr lang="en-US" sz="3200" dirty="0" smtClean="0">
                <a:solidFill>
                  <a:schemeClr val="bg2">
                    <a:lumMod val="25000"/>
                  </a:schemeClr>
                </a:solidFill>
                <a:latin typeface="Gotham Book" pitchFamily="50" charset="0"/>
                <a:cs typeface="Gotham Book" pitchFamily="50" charset="0"/>
              </a:rPr>
              <a:t>Building Trust </a:t>
            </a:r>
          </a:p>
          <a:p>
            <a:pPr marL="514350" indent="-514350">
              <a:buAutoNum type="arabicPeriod"/>
            </a:pPr>
            <a:endParaRPr lang="en-US" sz="3200" dirty="0" smtClean="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smtClean="0">
                <a:solidFill>
                  <a:schemeClr val="bg2">
                    <a:lumMod val="25000"/>
                  </a:schemeClr>
                </a:solidFill>
                <a:latin typeface="Gotham Book"/>
                <a:cs typeface="Gotham Book"/>
              </a:rPr>
              <a:t>Authenticity </a:t>
            </a:r>
          </a:p>
          <a:p>
            <a:pPr marL="514350" indent="-514350">
              <a:buAutoNum type="arabicPeriod"/>
            </a:pPr>
            <a:endParaRPr lang="en-US" sz="3200" dirty="0" smtClean="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ld"/>
                <a:cs typeface="Gotham Bold"/>
              </a:rPr>
              <a:t>Relevance</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Efficacy </a:t>
            </a:r>
          </a:p>
          <a:p>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Debrief and Close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10" name="Rectangle 9"/>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smtClean="0">
                <a:solidFill>
                  <a:schemeClr val="tx1"/>
                </a:solidFill>
                <a:latin typeface="Tungsten Medium"/>
                <a:cs typeface="Tungsten Medium"/>
              </a:rPr>
              <a:t>AGENDA </a:t>
            </a:r>
            <a:r>
              <a:rPr lang="en-US" altLang="en-US" sz="4800" dirty="0" smtClean="0">
                <a:solidFill>
                  <a:schemeClr val="tx1"/>
                </a:solidFill>
                <a:latin typeface="Tungsten Medium"/>
                <a:ea typeface="Arial Unicode MS" panose="020B0604020202020204" pitchFamily="34" charset="-128"/>
                <a:cs typeface="Tungsten Medium"/>
              </a:rPr>
              <a:t>FOR TODAY</a:t>
            </a:r>
            <a:endParaRPr lang="en-US" altLang="en-US" sz="4800" dirty="0">
              <a:solidFill>
                <a:schemeClr val="tx1"/>
              </a:solidFill>
              <a:latin typeface="Tungsten Medium"/>
              <a:ea typeface="Arial Unicode MS" panose="020B0604020202020204" pitchFamily="34" charset="-128"/>
              <a:cs typeface="Tungsten Medium"/>
            </a:endParaRPr>
          </a:p>
        </p:txBody>
      </p:sp>
    </p:spTree>
    <p:extLst>
      <p:ext uri="{BB962C8B-B14F-4D97-AF65-F5344CB8AC3E}">
        <p14:creationId xmlns:p14="http://schemas.microsoft.com/office/powerpoint/2010/main" val="15836445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40559" y="3507016"/>
            <a:ext cx="10900051" cy="18903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200" dirty="0" smtClean="0">
                <a:solidFill>
                  <a:schemeClr val="bg2">
                    <a:lumMod val="25000"/>
                  </a:schemeClr>
                </a:solidFill>
                <a:latin typeface="Gotham Bold" pitchFamily="50" charset="0"/>
                <a:cs typeface="Gotham Bold" pitchFamily="50" charset="0"/>
              </a:rPr>
              <a:t>Relevance is tapping into what matters to your audience – </a:t>
            </a:r>
            <a:r>
              <a:rPr lang="en-US" sz="3200" dirty="0" smtClean="0">
                <a:solidFill>
                  <a:schemeClr val="bg2">
                    <a:lumMod val="25000"/>
                  </a:schemeClr>
                </a:solidFill>
                <a:latin typeface="Gotham Medium"/>
                <a:cs typeface="Gotham Medium"/>
              </a:rPr>
              <a:t>it is all about capturing the true feeling of the moment. </a:t>
            </a:r>
            <a:endParaRPr lang="en-US" sz="3200" dirty="0">
              <a:solidFill>
                <a:schemeClr val="bg2">
                  <a:lumMod val="25000"/>
                </a:schemeClr>
              </a:solidFill>
              <a:latin typeface="Gotham Medium"/>
              <a:cs typeface="Gotham Medium"/>
            </a:endParaRPr>
          </a:p>
        </p:txBody>
      </p:sp>
      <p:sp>
        <p:nvSpPr>
          <p:cNvPr id="11" name="Rectangle 10"/>
          <p:cNvSpPr/>
          <p:nvPr/>
        </p:nvSpPr>
        <p:spPr>
          <a:xfrm>
            <a:off x="9434590" y="71269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12" name="Rectangle 11"/>
          <p:cNvSpPr/>
          <p:nvPr/>
        </p:nvSpPr>
        <p:spPr>
          <a:xfrm>
            <a:off x="3589317" y="69402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14" name="Rectangle 13"/>
          <p:cNvSpPr/>
          <p:nvPr/>
        </p:nvSpPr>
        <p:spPr>
          <a:xfrm>
            <a:off x="952425" y="63765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5" name="Rectangle 14"/>
          <p:cNvSpPr/>
          <p:nvPr/>
        </p:nvSpPr>
        <p:spPr>
          <a:xfrm>
            <a:off x="6499616" y="70970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16" name="Rectangle 15"/>
          <p:cNvSpPr/>
          <p:nvPr/>
        </p:nvSpPr>
        <p:spPr>
          <a:xfrm>
            <a:off x="6495726" y="691030"/>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RELEVANCE</a:t>
            </a:r>
            <a:endParaRPr lang="en-US" sz="3600"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2480397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04850" y="2293069"/>
            <a:ext cx="10383298" cy="11246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800" dirty="0" smtClean="0">
                <a:solidFill>
                  <a:schemeClr val="bg2">
                    <a:lumMod val="25000"/>
                  </a:schemeClr>
                </a:solidFill>
                <a:latin typeface="Gotham Medium"/>
                <a:cs typeface="Gotham Medium"/>
              </a:rPr>
              <a:t>KNOW YOUR AUDIENCE</a:t>
            </a:r>
            <a:endParaRPr lang="en-US" sz="2800" dirty="0">
              <a:solidFill>
                <a:schemeClr val="bg2">
                  <a:lumMod val="25000"/>
                </a:schemeClr>
              </a:solidFill>
              <a:latin typeface="Gotham Medium"/>
              <a:cs typeface="Gotham Medium"/>
            </a:endParaRPr>
          </a:p>
        </p:txBody>
      </p:sp>
      <p:sp>
        <p:nvSpPr>
          <p:cNvPr id="11" name="Oval 35"/>
          <p:cNvSpPr>
            <a:spLocks noChangeAspect="1"/>
          </p:cNvSpPr>
          <p:nvPr/>
        </p:nvSpPr>
        <p:spPr bwMode="auto">
          <a:xfrm>
            <a:off x="1147009" y="247251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sp>
        <p:nvSpPr>
          <p:cNvPr id="14" name="Rectangle 13"/>
          <p:cNvSpPr/>
          <p:nvPr/>
        </p:nvSpPr>
        <p:spPr>
          <a:xfrm>
            <a:off x="9434590" y="71269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15" name="Rectangle 14"/>
          <p:cNvSpPr/>
          <p:nvPr/>
        </p:nvSpPr>
        <p:spPr>
          <a:xfrm>
            <a:off x="3589317" y="69402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16" name="Rectangle 15"/>
          <p:cNvSpPr/>
          <p:nvPr/>
        </p:nvSpPr>
        <p:spPr>
          <a:xfrm>
            <a:off x="952425" y="63765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7" name="Rectangle 16"/>
          <p:cNvSpPr/>
          <p:nvPr/>
        </p:nvSpPr>
        <p:spPr>
          <a:xfrm>
            <a:off x="6499616" y="70970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18" name="Rectangle 17"/>
          <p:cNvSpPr/>
          <p:nvPr/>
        </p:nvSpPr>
        <p:spPr>
          <a:xfrm>
            <a:off x="6495726" y="691030"/>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RELEVANCE</a:t>
            </a:r>
            <a:endParaRPr lang="en-US" sz="3600" dirty="0">
              <a:solidFill>
                <a:schemeClr val="bg2">
                  <a:lumMod val="25000"/>
                </a:schemeClr>
              </a:solidFill>
              <a:latin typeface="Tungsten Medium"/>
              <a:cs typeface="Tungsten Medium"/>
            </a:endParaRPr>
          </a:p>
        </p:txBody>
      </p:sp>
      <p:pic>
        <p:nvPicPr>
          <p:cNvPr id="4" name="Picture 3" descr="Screen Shot 2015-07-12 at 5.17.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765" y="4312656"/>
            <a:ext cx="2026527" cy="1895783"/>
          </a:xfrm>
          <a:prstGeom prst="rect">
            <a:avLst/>
          </a:prstGeom>
        </p:spPr>
      </p:pic>
      <p:sp>
        <p:nvSpPr>
          <p:cNvPr id="21" name="Oval 35"/>
          <p:cNvSpPr>
            <a:spLocks noChangeAspect="1"/>
          </p:cNvSpPr>
          <p:nvPr/>
        </p:nvSpPr>
        <p:spPr bwMode="auto">
          <a:xfrm>
            <a:off x="1754067" y="3871079"/>
            <a:ext cx="2745484" cy="2745484"/>
          </a:xfrm>
          <a:prstGeom prst="ellipse">
            <a:avLst/>
          </a:prstGeom>
          <a:noFill/>
          <a:ln w="28575" cmpd="sng">
            <a:solidFill>
              <a:schemeClr val="bg2">
                <a:lumMod val="50000"/>
              </a:schemeClr>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endParaRPr lang="en-US" altLang="ko-KR" dirty="0">
              <a:solidFill>
                <a:schemeClr val="bg1"/>
              </a:solidFill>
              <a:latin typeface="Gotham Bold" pitchFamily="50" charset="0"/>
              <a:ea typeface="ヒラギノ角ゴ ProN W3" charset="-128"/>
              <a:cs typeface="Gotham Bold" pitchFamily="50" charset="0"/>
            </a:endParaRPr>
          </a:p>
        </p:txBody>
      </p:sp>
      <p:cxnSp>
        <p:nvCxnSpPr>
          <p:cNvPr id="6" name="Straight Connector 5"/>
          <p:cNvCxnSpPr>
            <a:stCxn id="21" idx="6"/>
          </p:cNvCxnSpPr>
          <p:nvPr/>
        </p:nvCxnSpPr>
        <p:spPr>
          <a:xfrm flipV="1">
            <a:off x="4499551" y="4546585"/>
            <a:ext cx="2633884" cy="697236"/>
          </a:xfrm>
          <a:prstGeom prst="line">
            <a:avLst/>
          </a:prstGeom>
          <a:ln w="38100" cmpd="sng">
            <a:solidFill>
              <a:srgbClr val="76717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510850" y="5223764"/>
            <a:ext cx="2889109" cy="1266878"/>
          </a:xfrm>
          <a:prstGeom prst="line">
            <a:avLst/>
          </a:prstGeom>
          <a:ln w="38100" cmpd="sng">
            <a:solidFill>
              <a:srgbClr val="767171"/>
            </a:solidFill>
          </a:ln>
        </p:spPr>
        <p:style>
          <a:lnRef idx="2">
            <a:schemeClr val="accent1"/>
          </a:lnRef>
          <a:fillRef idx="0">
            <a:schemeClr val="accent1"/>
          </a:fillRef>
          <a:effectRef idx="1">
            <a:schemeClr val="accent1"/>
          </a:effectRef>
          <a:fontRef idx="minor">
            <a:schemeClr val="tx1"/>
          </a:fontRef>
        </p:style>
      </p:cxnSp>
      <p:sp>
        <p:nvSpPr>
          <p:cNvPr id="23" name="Oval 35"/>
          <p:cNvSpPr>
            <a:spLocks noChangeAspect="1"/>
          </p:cNvSpPr>
          <p:nvPr/>
        </p:nvSpPr>
        <p:spPr bwMode="auto">
          <a:xfrm>
            <a:off x="7111523" y="2847638"/>
            <a:ext cx="2745484" cy="2745484"/>
          </a:xfrm>
          <a:prstGeom prst="ellipse">
            <a:avLst/>
          </a:prstGeom>
          <a:noFill/>
          <a:ln w="28575" cmpd="sng">
            <a:solidFill>
              <a:schemeClr val="bg2">
                <a:lumMod val="50000"/>
              </a:schemeClr>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endParaRPr lang="en-US" altLang="ko-KR" dirty="0">
              <a:solidFill>
                <a:schemeClr val="bg1"/>
              </a:solidFill>
              <a:latin typeface="Gotham Bold" pitchFamily="50" charset="0"/>
              <a:ea typeface="ヒラギノ角ゴ ProN W3" charset="-128"/>
              <a:cs typeface="Gotham Bold" pitchFamily="50" charset="0"/>
            </a:endParaRPr>
          </a:p>
        </p:txBody>
      </p:sp>
      <p:sp>
        <p:nvSpPr>
          <p:cNvPr id="24" name="Oval 35"/>
          <p:cNvSpPr>
            <a:spLocks noChangeAspect="1"/>
          </p:cNvSpPr>
          <p:nvPr/>
        </p:nvSpPr>
        <p:spPr bwMode="auto">
          <a:xfrm>
            <a:off x="7138500" y="5931801"/>
            <a:ext cx="2745484" cy="2745484"/>
          </a:xfrm>
          <a:prstGeom prst="ellipse">
            <a:avLst/>
          </a:prstGeom>
          <a:noFill/>
          <a:ln w="28575" cmpd="sng">
            <a:solidFill>
              <a:schemeClr val="bg2">
                <a:lumMod val="50000"/>
              </a:schemeClr>
            </a:solid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endParaRPr lang="en-US" altLang="ko-KR" dirty="0">
              <a:solidFill>
                <a:schemeClr val="bg1"/>
              </a:solidFill>
              <a:latin typeface="Gotham Bold" pitchFamily="50" charset="0"/>
              <a:ea typeface="ヒラギノ角ゴ ProN W3" charset="-128"/>
              <a:cs typeface="Gotham Bold" pitchFamily="50" charset="0"/>
            </a:endParaRPr>
          </a:p>
        </p:txBody>
      </p:sp>
      <p:pic>
        <p:nvPicPr>
          <p:cNvPr id="27" name="Picture 26" descr="noun_13762_cc.png"/>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14211"/>
          <a:stretch/>
        </p:blipFill>
        <p:spPr>
          <a:xfrm>
            <a:off x="7481946" y="3269496"/>
            <a:ext cx="2000339" cy="1716068"/>
          </a:xfrm>
          <a:prstGeom prst="rect">
            <a:avLst/>
          </a:prstGeom>
        </p:spPr>
      </p:pic>
      <p:pic>
        <p:nvPicPr>
          <p:cNvPr id="28" name="Picture 27" descr="noun_24922_cc.png"/>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b="12813"/>
          <a:stretch/>
        </p:blipFill>
        <p:spPr>
          <a:xfrm>
            <a:off x="7466267" y="6467784"/>
            <a:ext cx="2058173" cy="1794458"/>
          </a:xfrm>
          <a:prstGeom prst="rect">
            <a:avLst/>
          </a:prstGeom>
        </p:spPr>
      </p:pic>
    </p:spTree>
    <p:extLst>
      <p:ext uri="{BB962C8B-B14F-4D97-AF65-F5344CB8AC3E}">
        <p14:creationId xmlns:p14="http://schemas.microsoft.com/office/powerpoint/2010/main" val="1789385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04850" y="2293069"/>
            <a:ext cx="10383298" cy="11246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800" dirty="0" smtClean="0">
                <a:solidFill>
                  <a:schemeClr val="bg2">
                    <a:lumMod val="25000"/>
                  </a:schemeClr>
                </a:solidFill>
                <a:latin typeface="Gotham Medium"/>
                <a:cs typeface="Gotham Medium"/>
              </a:rPr>
              <a:t>KNOW YOUR AUDIENCE</a:t>
            </a:r>
            <a:endParaRPr lang="en-US" sz="2800" dirty="0">
              <a:solidFill>
                <a:schemeClr val="bg2">
                  <a:lumMod val="25000"/>
                </a:schemeClr>
              </a:solidFill>
              <a:latin typeface="Gotham Medium"/>
              <a:cs typeface="Gotham Medium"/>
            </a:endParaRPr>
          </a:p>
        </p:txBody>
      </p:sp>
      <p:sp>
        <p:nvSpPr>
          <p:cNvPr id="11" name="Oval 35"/>
          <p:cNvSpPr>
            <a:spLocks noChangeAspect="1"/>
          </p:cNvSpPr>
          <p:nvPr/>
        </p:nvSpPr>
        <p:spPr bwMode="auto">
          <a:xfrm>
            <a:off x="1147009" y="247251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sp>
        <p:nvSpPr>
          <p:cNvPr id="14" name="Rectangle 13"/>
          <p:cNvSpPr/>
          <p:nvPr/>
        </p:nvSpPr>
        <p:spPr>
          <a:xfrm>
            <a:off x="9434590" y="71269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15" name="Rectangle 14"/>
          <p:cNvSpPr/>
          <p:nvPr/>
        </p:nvSpPr>
        <p:spPr>
          <a:xfrm>
            <a:off x="3589317" y="69402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16" name="Rectangle 15"/>
          <p:cNvSpPr/>
          <p:nvPr/>
        </p:nvSpPr>
        <p:spPr>
          <a:xfrm>
            <a:off x="952425" y="63765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7" name="Rectangle 16"/>
          <p:cNvSpPr/>
          <p:nvPr/>
        </p:nvSpPr>
        <p:spPr>
          <a:xfrm>
            <a:off x="6499616" y="70970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18" name="Rectangle 17"/>
          <p:cNvSpPr/>
          <p:nvPr/>
        </p:nvSpPr>
        <p:spPr>
          <a:xfrm>
            <a:off x="6495726" y="691030"/>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RELEVANCE</a:t>
            </a:r>
            <a:endParaRPr lang="en-US" sz="3600" dirty="0">
              <a:solidFill>
                <a:schemeClr val="bg2">
                  <a:lumMod val="25000"/>
                </a:schemeClr>
              </a:solidFill>
              <a:latin typeface="Tungsten Medium"/>
              <a:cs typeface="Tungsten Medium"/>
            </a:endParaRPr>
          </a:p>
        </p:txBody>
      </p:sp>
      <p:pic>
        <p:nvPicPr>
          <p:cNvPr id="2" name="Picture 1" descr="Screen Shot 2016-07-20 at 4.48.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428" y="3152830"/>
            <a:ext cx="5730834" cy="6325256"/>
          </a:xfrm>
          <a:prstGeom prst="rect">
            <a:avLst/>
          </a:prstGeom>
        </p:spPr>
      </p:pic>
    </p:spTree>
    <p:extLst>
      <p:ext uri="{BB962C8B-B14F-4D97-AF65-F5344CB8AC3E}">
        <p14:creationId xmlns:p14="http://schemas.microsoft.com/office/powerpoint/2010/main" val="1081604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04850" y="2293069"/>
            <a:ext cx="10383298" cy="11246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800" dirty="0" smtClean="0">
                <a:solidFill>
                  <a:schemeClr val="bg2">
                    <a:lumMod val="25000"/>
                  </a:schemeClr>
                </a:solidFill>
                <a:latin typeface="Gotham Medium"/>
                <a:cs typeface="Gotham Medium"/>
              </a:rPr>
              <a:t>UNDERSTAND WHAT TALKS TO THEIR HEARTS</a:t>
            </a:r>
            <a:endParaRPr lang="en-US" sz="2800" dirty="0">
              <a:solidFill>
                <a:schemeClr val="bg2">
                  <a:lumMod val="25000"/>
                </a:schemeClr>
              </a:solidFill>
              <a:latin typeface="Gotham Medium"/>
              <a:cs typeface="Gotham Medium"/>
            </a:endParaRPr>
          </a:p>
        </p:txBody>
      </p:sp>
      <p:sp>
        <p:nvSpPr>
          <p:cNvPr id="11" name="Oval 35"/>
          <p:cNvSpPr>
            <a:spLocks noChangeAspect="1"/>
          </p:cNvSpPr>
          <p:nvPr/>
        </p:nvSpPr>
        <p:spPr bwMode="auto">
          <a:xfrm>
            <a:off x="1147009" y="247251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sp>
        <p:nvSpPr>
          <p:cNvPr id="12" name="Rectangle 11"/>
          <p:cNvSpPr/>
          <p:nvPr/>
        </p:nvSpPr>
        <p:spPr>
          <a:xfrm>
            <a:off x="2178297" y="3406517"/>
            <a:ext cx="9783924" cy="266082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457200" indent="-457200">
              <a:buFont typeface="Wingdings" charset="2"/>
              <a:buChar char="§"/>
            </a:pPr>
            <a:r>
              <a:rPr lang="en-US" sz="2800" dirty="0" smtClean="0">
                <a:solidFill>
                  <a:schemeClr val="bg2">
                    <a:lumMod val="25000"/>
                  </a:schemeClr>
                </a:solidFill>
                <a:latin typeface="Gotham Medium"/>
                <a:cs typeface="Gotham Medium"/>
              </a:rPr>
              <a:t>How does this problem affect the reader? </a:t>
            </a:r>
          </a:p>
          <a:p>
            <a:pPr marL="457200" indent="-457200">
              <a:buFont typeface="Wingdings" charset="2"/>
              <a:buChar char="§"/>
            </a:pPr>
            <a:endParaRPr lang="en-US" sz="2800" dirty="0">
              <a:solidFill>
                <a:schemeClr val="bg2">
                  <a:lumMod val="25000"/>
                </a:schemeClr>
              </a:solidFill>
              <a:latin typeface="Gotham Medium"/>
              <a:cs typeface="Gotham Medium"/>
            </a:endParaRPr>
          </a:p>
          <a:p>
            <a:pPr marL="457200" indent="-457200">
              <a:buFont typeface="Wingdings" charset="2"/>
              <a:buChar char="§"/>
            </a:pPr>
            <a:r>
              <a:rPr lang="en-US" sz="2800" dirty="0" smtClean="0">
                <a:solidFill>
                  <a:schemeClr val="bg2">
                    <a:lumMod val="25000"/>
                  </a:schemeClr>
                </a:solidFill>
                <a:latin typeface="Gotham Medium"/>
                <a:cs typeface="Gotham Medium"/>
              </a:rPr>
              <a:t>What do you want your reader to feel after reading/engaging with your content?</a:t>
            </a:r>
            <a:endParaRPr lang="en-US" sz="2800" dirty="0">
              <a:solidFill>
                <a:schemeClr val="bg2">
                  <a:lumMod val="25000"/>
                </a:schemeClr>
              </a:solidFill>
              <a:latin typeface="Gotham Medium"/>
              <a:cs typeface="Gotham Medium"/>
            </a:endParaRPr>
          </a:p>
        </p:txBody>
      </p:sp>
      <p:sp>
        <p:nvSpPr>
          <p:cNvPr id="14" name="Rectangle 13"/>
          <p:cNvSpPr/>
          <p:nvPr/>
        </p:nvSpPr>
        <p:spPr>
          <a:xfrm>
            <a:off x="9434590" y="71269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15" name="Rectangle 14"/>
          <p:cNvSpPr/>
          <p:nvPr/>
        </p:nvSpPr>
        <p:spPr>
          <a:xfrm>
            <a:off x="3589317" y="69402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16" name="Rectangle 15"/>
          <p:cNvSpPr/>
          <p:nvPr/>
        </p:nvSpPr>
        <p:spPr>
          <a:xfrm>
            <a:off x="952425" y="63765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7" name="Rectangle 16"/>
          <p:cNvSpPr/>
          <p:nvPr/>
        </p:nvSpPr>
        <p:spPr>
          <a:xfrm>
            <a:off x="6499616" y="70970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18" name="Rectangle 17"/>
          <p:cNvSpPr/>
          <p:nvPr/>
        </p:nvSpPr>
        <p:spPr>
          <a:xfrm>
            <a:off x="6495726" y="691030"/>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RELEVANCE</a:t>
            </a:r>
            <a:endParaRPr lang="en-US" sz="3600" dirty="0">
              <a:solidFill>
                <a:schemeClr val="bg2">
                  <a:lumMod val="25000"/>
                </a:schemeClr>
              </a:solidFill>
              <a:latin typeface="Tungsten Medium"/>
              <a:cs typeface="Tungsten Medium"/>
            </a:endParaRPr>
          </a:p>
        </p:txBody>
      </p:sp>
    </p:spTree>
    <p:extLst>
      <p:ext uri="{BB962C8B-B14F-4D97-AF65-F5344CB8AC3E}">
        <p14:creationId xmlns:p14="http://schemas.microsoft.com/office/powerpoint/2010/main" val="2572148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04850" y="2293069"/>
            <a:ext cx="10383298" cy="11246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800" dirty="0" smtClean="0">
                <a:solidFill>
                  <a:schemeClr val="bg2">
                    <a:lumMod val="25000"/>
                  </a:schemeClr>
                </a:solidFill>
                <a:latin typeface="Gotham Medium"/>
                <a:cs typeface="Gotham Medium"/>
              </a:rPr>
              <a:t>UNDERSTAND WHAT TALKS TO THEIR HEARTS</a:t>
            </a:r>
            <a:endParaRPr lang="en-US" sz="2800" dirty="0">
              <a:solidFill>
                <a:schemeClr val="bg2">
                  <a:lumMod val="25000"/>
                </a:schemeClr>
              </a:solidFill>
              <a:latin typeface="Gotham Medium"/>
              <a:cs typeface="Gotham Medium"/>
            </a:endParaRPr>
          </a:p>
        </p:txBody>
      </p:sp>
      <p:sp>
        <p:nvSpPr>
          <p:cNvPr id="11" name="Oval 35"/>
          <p:cNvSpPr>
            <a:spLocks noChangeAspect="1"/>
          </p:cNvSpPr>
          <p:nvPr/>
        </p:nvSpPr>
        <p:spPr bwMode="auto">
          <a:xfrm>
            <a:off x="1147009" y="247251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sp>
        <p:nvSpPr>
          <p:cNvPr id="14" name="Rectangle 13"/>
          <p:cNvSpPr/>
          <p:nvPr/>
        </p:nvSpPr>
        <p:spPr>
          <a:xfrm>
            <a:off x="9434590" y="71269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15" name="Rectangle 14"/>
          <p:cNvSpPr/>
          <p:nvPr/>
        </p:nvSpPr>
        <p:spPr>
          <a:xfrm>
            <a:off x="3589317" y="69402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16" name="Rectangle 15"/>
          <p:cNvSpPr/>
          <p:nvPr/>
        </p:nvSpPr>
        <p:spPr>
          <a:xfrm>
            <a:off x="952425" y="63765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7" name="Rectangle 16"/>
          <p:cNvSpPr/>
          <p:nvPr/>
        </p:nvSpPr>
        <p:spPr>
          <a:xfrm>
            <a:off x="6499616" y="70970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18" name="Rectangle 17"/>
          <p:cNvSpPr/>
          <p:nvPr/>
        </p:nvSpPr>
        <p:spPr>
          <a:xfrm>
            <a:off x="6495726" y="691030"/>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RELEVANCE</a:t>
            </a:r>
            <a:endParaRPr lang="en-US" sz="3600" dirty="0">
              <a:solidFill>
                <a:schemeClr val="bg2">
                  <a:lumMod val="25000"/>
                </a:schemeClr>
              </a:solidFill>
              <a:latin typeface="Tungsten Medium"/>
              <a:cs typeface="Tungsten Medium"/>
            </a:endParaRPr>
          </a:p>
        </p:txBody>
      </p:sp>
      <p:pic>
        <p:nvPicPr>
          <p:cNvPr id="10" name="Picture 9" descr="Screen Shot 2016-07-20 at 4.48.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428" y="3152830"/>
            <a:ext cx="5730834" cy="6325256"/>
          </a:xfrm>
          <a:prstGeom prst="rect">
            <a:avLst/>
          </a:prstGeom>
        </p:spPr>
      </p:pic>
    </p:spTree>
    <p:extLst>
      <p:ext uri="{BB962C8B-B14F-4D97-AF65-F5344CB8AC3E}">
        <p14:creationId xmlns:p14="http://schemas.microsoft.com/office/powerpoint/2010/main" val="214199290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904850" y="2293069"/>
            <a:ext cx="10383298" cy="11246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800" dirty="0" smtClean="0">
                <a:solidFill>
                  <a:schemeClr val="bg2">
                    <a:lumMod val="25000"/>
                  </a:schemeClr>
                </a:solidFill>
                <a:latin typeface="Gotham Medium"/>
                <a:cs typeface="Gotham Medium"/>
              </a:rPr>
              <a:t>BE AWARE OF THE CONTEXT</a:t>
            </a:r>
            <a:endParaRPr lang="en-US" sz="2800" dirty="0">
              <a:solidFill>
                <a:schemeClr val="bg2">
                  <a:lumMod val="25000"/>
                </a:schemeClr>
              </a:solidFill>
              <a:latin typeface="Gotham Medium"/>
              <a:cs typeface="Gotham Medium"/>
            </a:endParaRPr>
          </a:p>
        </p:txBody>
      </p:sp>
      <p:sp>
        <p:nvSpPr>
          <p:cNvPr id="11" name="Oval 35"/>
          <p:cNvSpPr>
            <a:spLocks noChangeAspect="1"/>
          </p:cNvSpPr>
          <p:nvPr/>
        </p:nvSpPr>
        <p:spPr bwMode="auto">
          <a:xfrm>
            <a:off x="1147009" y="247251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3</a:t>
            </a:r>
          </a:p>
        </p:txBody>
      </p:sp>
      <p:sp>
        <p:nvSpPr>
          <p:cNvPr id="14" name="Rectangle 13"/>
          <p:cNvSpPr/>
          <p:nvPr/>
        </p:nvSpPr>
        <p:spPr>
          <a:xfrm>
            <a:off x="9434590" y="71269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15" name="Rectangle 14"/>
          <p:cNvSpPr/>
          <p:nvPr/>
        </p:nvSpPr>
        <p:spPr>
          <a:xfrm>
            <a:off x="3589317" y="69402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16" name="Rectangle 15"/>
          <p:cNvSpPr/>
          <p:nvPr/>
        </p:nvSpPr>
        <p:spPr>
          <a:xfrm>
            <a:off x="952425" y="63765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17" name="Rectangle 16"/>
          <p:cNvSpPr/>
          <p:nvPr/>
        </p:nvSpPr>
        <p:spPr>
          <a:xfrm>
            <a:off x="6499616" y="70970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18" name="Rectangle 17"/>
          <p:cNvSpPr/>
          <p:nvPr/>
        </p:nvSpPr>
        <p:spPr>
          <a:xfrm>
            <a:off x="6495726" y="691030"/>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RELEVANCE</a:t>
            </a:r>
            <a:endParaRPr lang="en-US" sz="3600" dirty="0">
              <a:solidFill>
                <a:schemeClr val="bg2">
                  <a:lumMod val="25000"/>
                </a:schemeClr>
              </a:solidFill>
              <a:latin typeface="Tungsten Medium"/>
              <a:cs typeface="Tungsten Medium"/>
            </a:endParaRPr>
          </a:p>
        </p:txBody>
      </p:sp>
      <p:pic>
        <p:nvPicPr>
          <p:cNvPr id="2" name="Picture 1" descr="Screen Shot 2016-07-20 at 4.19.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181" y="3063417"/>
            <a:ext cx="8830489" cy="6287532"/>
          </a:xfrm>
          <a:prstGeom prst="rect">
            <a:avLst/>
          </a:prstGeom>
        </p:spPr>
      </p:pic>
    </p:spTree>
    <p:extLst>
      <p:ext uri="{BB962C8B-B14F-4D97-AF65-F5344CB8AC3E}">
        <p14:creationId xmlns:p14="http://schemas.microsoft.com/office/powerpoint/2010/main" val="67041868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12639"/>
            <a:ext cx="1251337" cy="760788"/>
            <a:chOff x="0" y="312639"/>
            <a:chExt cx="1381539" cy="760788"/>
          </a:xfrm>
        </p:grpSpPr>
        <p:sp>
          <p:nvSpPr>
            <p:cNvPr id="8" name="Rectangle 7"/>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9" name="Picture 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10" name="Straight Connector 9"/>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bwMode="auto">
          <a:xfrm>
            <a:off x="1108499" y="262842"/>
            <a:ext cx="3061075"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smtClean="0">
                <a:solidFill>
                  <a:srgbClr val="56565A"/>
                </a:solidFill>
                <a:latin typeface="Tungsten Medium"/>
                <a:ea typeface="Tahoma" panose="020B0604030504040204" pitchFamily="34" charset="0"/>
                <a:cs typeface="Tungsten Medium"/>
                <a:sym typeface="Gill Sans" charset="0"/>
              </a:rPr>
              <a:t>Your Turn!</a:t>
            </a:r>
            <a:endParaRPr lang="en-US" sz="4400" dirty="0">
              <a:solidFill>
                <a:srgbClr val="56565A"/>
              </a:solidFill>
              <a:latin typeface="Tungsten Medium"/>
              <a:ea typeface="Tahoma" panose="020B0604030504040204" pitchFamily="34" charset="0"/>
              <a:cs typeface="Tungsten Medium"/>
              <a:sym typeface="Gill Sans" charset="0"/>
            </a:endParaRPr>
          </a:p>
        </p:txBody>
      </p:sp>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50000"/>
                  </a:schemeClr>
                </a:solidFill>
                <a:latin typeface="Tungsten Medium"/>
                <a:cs typeface="Tungsten Medium"/>
              </a:rPr>
              <a:t>Experiential Activity #2</a:t>
            </a:r>
          </a:p>
          <a:p>
            <a:pPr algn="ctr"/>
            <a:r>
              <a:rPr lang="en-US" sz="3600" dirty="0" smtClean="0">
                <a:solidFill>
                  <a:schemeClr val="bg2">
                    <a:lumMod val="50000"/>
                  </a:schemeClr>
                </a:solidFill>
                <a:latin typeface="Tungsten Medium"/>
                <a:cs typeface="Tungsten Medium"/>
              </a:rPr>
              <a:t>10 Minutes</a:t>
            </a:r>
            <a:endParaRPr lang="en-US" sz="3600" dirty="0">
              <a:solidFill>
                <a:schemeClr val="bg2">
                  <a:lumMod val="50000"/>
                </a:schemeClr>
              </a:solidFill>
              <a:latin typeface="Tungsten Medium"/>
              <a:cs typeface="Tungsten Medium"/>
            </a:endParaRPr>
          </a:p>
        </p:txBody>
      </p:sp>
      <p:pic>
        <p:nvPicPr>
          <p:cNvPr id="18" name="Picture 17"/>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sp>
        <p:nvSpPr>
          <p:cNvPr id="15" name="Rectangle 14">
            <a:hlinkClick r:id="rId6"/>
          </p:cNvPr>
          <p:cNvSpPr/>
          <p:nvPr/>
        </p:nvSpPr>
        <p:spPr>
          <a:xfrm>
            <a:off x="6802368" y="8076322"/>
            <a:ext cx="2781623"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ED5340"/>
                </a:solidFill>
                <a:latin typeface="Tungsten Medium"/>
                <a:cs typeface="Tungsten Medium"/>
              </a:rPr>
              <a:t>ACCESS WORKBOOK</a:t>
            </a:r>
            <a:endParaRPr lang="en-US" sz="2800" dirty="0">
              <a:solidFill>
                <a:srgbClr val="ED5340"/>
              </a:solidFill>
              <a:latin typeface="Tungsten Medium"/>
              <a:cs typeface="Tungsten Medium"/>
            </a:endParaRPr>
          </a:p>
        </p:txBody>
      </p:sp>
      <p:sp>
        <p:nvSpPr>
          <p:cNvPr id="3" name="Rectangle 2"/>
          <p:cNvSpPr/>
          <p:nvPr/>
        </p:nvSpPr>
        <p:spPr>
          <a:xfrm>
            <a:off x="5148950" y="1860228"/>
            <a:ext cx="7205954" cy="1668148"/>
          </a:xfrm>
          <a:prstGeom prst="rect">
            <a:avLst/>
          </a:prstGeom>
        </p:spPr>
        <p:txBody>
          <a:bodyPr wrap="square">
            <a:spAutoFit/>
          </a:bodyPr>
          <a:lstStyle/>
          <a:p>
            <a:r>
              <a:rPr lang="en-US" dirty="0" smtClean="0">
                <a:latin typeface="Gotham Medium"/>
                <a:cs typeface="Gotham Medium"/>
              </a:rPr>
              <a:t>Read the assignment instructions and background on a climate denier campaign Climate STRONG is working on </a:t>
            </a:r>
          </a:p>
          <a:p>
            <a:endParaRPr lang="en-US" dirty="0">
              <a:latin typeface="Gotham Medium"/>
              <a:cs typeface="Gotham Medium"/>
            </a:endParaRPr>
          </a:p>
        </p:txBody>
      </p:sp>
      <p:sp>
        <p:nvSpPr>
          <p:cNvPr id="16" name="Oval 35"/>
          <p:cNvSpPr>
            <a:spLocks noChangeAspect="1"/>
          </p:cNvSpPr>
          <p:nvPr/>
        </p:nvSpPr>
        <p:spPr bwMode="auto">
          <a:xfrm>
            <a:off x="4141484" y="2064894"/>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sp>
        <p:nvSpPr>
          <p:cNvPr id="17" name="Rectangle 16"/>
          <p:cNvSpPr/>
          <p:nvPr/>
        </p:nvSpPr>
        <p:spPr>
          <a:xfrm>
            <a:off x="5159513" y="3470165"/>
            <a:ext cx="7205954" cy="2062102"/>
          </a:xfrm>
          <a:prstGeom prst="rect">
            <a:avLst/>
          </a:prstGeom>
        </p:spPr>
        <p:txBody>
          <a:bodyPr wrap="square">
            <a:spAutoFit/>
          </a:bodyPr>
          <a:lstStyle/>
          <a:p>
            <a:r>
              <a:rPr lang="en-US" dirty="0" smtClean="0">
                <a:latin typeface="Gotham Medium"/>
                <a:cs typeface="Gotham Medium"/>
              </a:rPr>
              <a:t>Brainstorm an audience based off of the background information, then list how climate change affects the audience, and brainstorm a relevant message</a:t>
            </a:r>
          </a:p>
          <a:p>
            <a:endParaRPr lang="en-US" dirty="0">
              <a:latin typeface="Gotham Medium"/>
              <a:cs typeface="Gotham Medium"/>
            </a:endParaRPr>
          </a:p>
        </p:txBody>
      </p:sp>
      <p:sp>
        <p:nvSpPr>
          <p:cNvPr id="19" name="Oval 35"/>
          <p:cNvSpPr>
            <a:spLocks noChangeAspect="1"/>
          </p:cNvSpPr>
          <p:nvPr/>
        </p:nvSpPr>
        <p:spPr bwMode="auto">
          <a:xfrm>
            <a:off x="4137105" y="3455846"/>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sp>
        <p:nvSpPr>
          <p:cNvPr id="20" name="Rectangle 19"/>
          <p:cNvSpPr/>
          <p:nvPr/>
        </p:nvSpPr>
        <p:spPr>
          <a:xfrm>
            <a:off x="4910120" y="5691763"/>
            <a:ext cx="6678777" cy="21828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t"/>
          <a:lstStyle/>
          <a:p>
            <a:r>
              <a:rPr lang="en-US" sz="3200" dirty="0" smtClean="0">
                <a:solidFill>
                  <a:schemeClr val="bg2">
                    <a:lumMod val="25000"/>
                  </a:schemeClr>
                </a:solidFill>
                <a:latin typeface="Tungsten Medium"/>
                <a:cs typeface="Tungsten Medium"/>
              </a:rPr>
              <a:t>PRO-TIP</a:t>
            </a:r>
            <a:endParaRPr lang="en-US" sz="3200" dirty="0">
              <a:solidFill>
                <a:schemeClr val="bg2">
                  <a:lumMod val="25000"/>
                </a:schemeClr>
              </a:solidFill>
              <a:latin typeface="Tungsten Medium"/>
              <a:cs typeface="Tungsten Medium"/>
            </a:endParaRPr>
          </a:p>
        </p:txBody>
      </p:sp>
      <p:sp>
        <p:nvSpPr>
          <p:cNvPr id="22" name="Rectangle 21"/>
          <p:cNvSpPr/>
          <p:nvPr/>
        </p:nvSpPr>
        <p:spPr>
          <a:xfrm>
            <a:off x="5023548" y="6206200"/>
            <a:ext cx="6584709" cy="1938992"/>
          </a:xfrm>
          <a:prstGeom prst="rect">
            <a:avLst/>
          </a:prstGeom>
        </p:spPr>
        <p:txBody>
          <a:bodyPr wrap="square">
            <a:spAutoFit/>
          </a:bodyPr>
          <a:lstStyle/>
          <a:p>
            <a:pPr marL="457200" indent="-457200">
              <a:buFont typeface="Wingdings" charset="2"/>
              <a:buChar char="§"/>
            </a:pPr>
            <a:r>
              <a:rPr lang="en-US" sz="2000" dirty="0" smtClean="0">
                <a:latin typeface="Gotham Medium"/>
                <a:cs typeface="Gotham Medium"/>
              </a:rPr>
              <a:t>Messages are relevant when you understand your audience – How does the problem affect them?</a:t>
            </a:r>
          </a:p>
          <a:p>
            <a:endParaRPr lang="en-US" sz="2000" dirty="0" smtClean="0">
              <a:latin typeface="Gotham Medium"/>
              <a:cs typeface="Gotham Medium"/>
            </a:endParaRPr>
          </a:p>
          <a:p>
            <a:pPr marL="457200" indent="-457200">
              <a:buFont typeface="Wingdings" charset="2"/>
              <a:buChar char="§"/>
            </a:pPr>
            <a:r>
              <a:rPr lang="en-US" sz="2000" dirty="0" smtClean="0">
                <a:latin typeface="Gotham Medium"/>
                <a:cs typeface="Gotham Medium"/>
              </a:rPr>
              <a:t> A message has a hook and a call to action – which should be authentic and relevant</a:t>
            </a:r>
          </a:p>
          <a:p>
            <a:pPr marL="457200" indent="-457200">
              <a:buFont typeface="Wingdings" charset="2"/>
              <a:buChar char="§"/>
            </a:pPr>
            <a:endParaRPr lang="en-US" sz="2000" dirty="0">
              <a:latin typeface="Gotham Medium"/>
              <a:cs typeface="Gotham Medium"/>
            </a:endParaRPr>
          </a:p>
        </p:txBody>
      </p:sp>
    </p:spTree>
    <p:extLst>
      <p:ext uri="{BB962C8B-B14F-4D97-AF65-F5344CB8AC3E}">
        <p14:creationId xmlns:p14="http://schemas.microsoft.com/office/powerpoint/2010/main" val="14110389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8"/>
            <a:ext cx="5873274" cy="954103"/>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every </a:t>
            </a:r>
            <a:r>
              <a:rPr lang="en-US" sz="2800" dirty="0" smtClean="0">
                <a:solidFill>
                  <a:srgbClr val="E7E6E6">
                    <a:lumMod val="25000"/>
                  </a:srgbClr>
                </a:solidFill>
                <a:latin typeface="Gotham Book"/>
                <a:cs typeface="Gotham Book"/>
              </a:rPr>
              <a:t>Thursday </a:t>
            </a:r>
            <a:r>
              <a:rPr lang="en-US" sz="2800" dirty="0">
                <a:solidFill>
                  <a:srgbClr val="E7E6E6">
                    <a:lumMod val="25000"/>
                  </a:srgbClr>
                </a:solidFill>
                <a:latin typeface="Gotham Book"/>
                <a:cs typeface="Gotham Book"/>
              </a:rPr>
              <a:t>for 90 minutes.</a:t>
            </a: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duotone>
              <a:prstClr val="black"/>
              <a:schemeClr val="tx2">
                <a:tint val="45000"/>
                <a:satMod val="400000"/>
              </a:schemeClr>
            </a:duotone>
            <a:alphaModFix/>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39" y="2594860"/>
            <a:ext cx="1348553" cy="1396284"/>
          </a:xfrm>
          <a:prstGeom prst="rect">
            <a:avLst/>
          </a:prstGeom>
          <a:noFill/>
        </p:spPr>
      </p:pic>
      <p:pic>
        <p:nvPicPr>
          <p:cNvPr id="6" name="Picture 5"/>
          <p:cNvPicPr>
            <a:picLocks noChangeAspect="1"/>
          </p:cNvPicPr>
          <p:nvPr/>
        </p:nvPicPr>
        <p:blipFill rotWithShape="1">
          <a:blip r:embed="rId5"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307086" y="2998429"/>
            <a:ext cx="5873274" cy="1384990"/>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This is an </a:t>
            </a:r>
            <a:r>
              <a:rPr lang="en-US" sz="2800" dirty="0">
                <a:solidFill>
                  <a:srgbClr val="E7E6E6">
                    <a:lumMod val="25000"/>
                  </a:srgbClr>
                </a:solidFill>
                <a:latin typeface="Gotham Bold" pitchFamily="50" charset="0"/>
                <a:cs typeface="Gotham Bold" pitchFamily="50" charset="0"/>
              </a:rPr>
              <a:t>interactive training</a:t>
            </a:r>
            <a:r>
              <a:rPr lang="en-US" sz="2800" dirty="0">
                <a:solidFill>
                  <a:srgbClr val="E7E6E6">
                    <a:lumMod val="25000"/>
                  </a:srgbClr>
                </a:solidFill>
                <a:latin typeface="Gotham Light" pitchFamily="50" charset="0"/>
                <a:cs typeface="Gotham Light" pitchFamily="50" charset="0"/>
              </a:rPr>
              <a:t>. </a:t>
            </a:r>
            <a:r>
              <a:rPr lang="en-US" sz="2800" i="1" dirty="0">
                <a:solidFill>
                  <a:srgbClr val="E7E6E6">
                    <a:lumMod val="25000"/>
                  </a:srgbClr>
                </a:solidFill>
                <a:latin typeface="Gotham Light" pitchFamily="50" charset="0"/>
                <a:cs typeface="Gotham Light" pitchFamily="50" charset="0"/>
              </a:rPr>
              <a:t>(Mute your </a:t>
            </a:r>
            <a:r>
              <a:rPr lang="en-US" sz="2800" i="1" dirty="0" smtClean="0">
                <a:solidFill>
                  <a:srgbClr val="E7E6E6">
                    <a:lumMod val="25000"/>
                  </a:srgbClr>
                </a:solidFill>
                <a:latin typeface="Gotham Light" pitchFamily="50" charset="0"/>
                <a:cs typeface="Gotham Light" pitchFamily="50" charset="0"/>
              </a:rPr>
              <a:t>computers and listen on the phone) </a:t>
            </a:r>
            <a:endParaRPr lang="en-US" sz="2800" i="1" dirty="0">
              <a:solidFill>
                <a:srgbClr val="E7E6E6">
                  <a:lumMod val="25000"/>
                </a:srgbClr>
              </a:solidFill>
              <a:latin typeface="Gotham Book"/>
              <a:cs typeface="Gotham Book"/>
            </a:endParaRPr>
          </a:p>
        </p:txBody>
      </p:sp>
      <p:grpSp>
        <p:nvGrpSpPr>
          <p:cNvPr id="20" name="Group 19"/>
          <p:cNvGrpSpPr/>
          <p:nvPr/>
        </p:nvGrpSpPr>
        <p:grpSpPr>
          <a:xfrm>
            <a:off x="7058415" y="4380389"/>
            <a:ext cx="4003459" cy="1195789"/>
            <a:chOff x="5266233" y="4521281"/>
            <a:chExt cx="5693809" cy="1700680"/>
          </a:xfrm>
        </p:grpSpPr>
        <p:sp>
          <p:nvSpPr>
            <p:cNvPr id="22" name="TextBox 21"/>
            <p:cNvSpPr txBox="1"/>
            <p:nvPr/>
          </p:nvSpPr>
          <p:spPr>
            <a:xfrm>
              <a:off x="5266233" y="5806120"/>
              <a:ext cx="2813089" cy="415841"/>
            </a:xfrm>
            <a:prstGeom prst="rect">
              <a:avLst/>
            </a:prstGeom>
            <a:noFill/>
          </p:spPr>
          <p:txBody>
            <a:bodyPr wrap="square" rtlCol="0">
              <a:spAutoFit/>
            </a:bodyPr>
            <a:lstStyle/>
            <a:p>
              <a:pPr algn="ctr" defTabSz="1300460"/>
              <a:r>
                <a:rPr lang="en-US" sz="1300" dirty="0">
                  <a:solidFill>
                    <a:srgbClr val="3A3838">
                      <a:lumMod val="75000"/>
                    </a:srgbClr>
                  </a:solidFill>
                  <a:latin typeface="Gotham Medium"/>
                  <a:cs typeface="Gotham Medium"/>
                </a:rPr>
                <a:t>Press 1 on the phone</a:t>
              </a:r>
            </a:p>
          </p:txBody>
        </p:sp>
        <p:grpSp>
          <p:nvGrpSpPr>
            <p:cNvPr id="23" name="Group 22"/>
            <p:cNvGrpSpPr/>
            <p:nvPr/>
          </p:nvGrpSpPr>
          <p:grpSpPr>
            <a:xfrm>
              <a:off x="8478528" y="4521281"/>
              <a:ext cx="2481514" cy="1649441"/>
              <a:chOff x="7956165" y="3607332"/>
              <a:chExt cx="2481514" cy="1649441"/>
            </a:xfrm>
          </p:grpSpPr>
          <p:pic>
            <p:nvPicPr>
              <p:cNvPr id="27" name="Picture 26"/>
              <p:cNvPicPr>
                <a:picLocks noChangeAspect="1"/>
              </p:cNvPicPr>
              <p:nvPr/>
            </p:nvPicPr>
            <p:blipFill rotWithShape="1">
              <a:blip r:embed="rId6"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28" name="TextBox 27"/>
              <p:cNvSpPr txBox="1"/>
              <p:nvPr/>
            </p:nvSpPr>
            <p:spPr>
              <a:xfrm>
                <a:off x="7956165" y="4840932"/>
                <a:ext cx="2481514" cy="415841"/>
              </a:xfrm>
              <a:prstGeom prst="rect">
                <a:avLst/>
              </a:prstGeom>
              <a:noFill/>
            </p:spPr>
            <p:txBody>
              <a:bodyPr wrap="square" rtlCol="0">
                <a:spAutoFit/>
              </a:bodyPr>
              <a:lstStyle/>
              <a:p>
                <a:pPr defTabSz="1300460"/>
                <a:r>
                  <a:rPr lang="en-US" sz="1300" dirty="0">
                    <a:solidFill>
                      <a:srgbClr val="3A3838">
                        <a:lumMod val="75000"/>
                      </a:srgbClr>
                    </a:solidFill>
                    <a:latin typeface="Gotham Medium"/>
                    <a:cs typeface="Gotham Medium"/>
                  </a:rPr>
                  <a:t>Type in chat box</a:t>
                </a:r>
              </a:p>
            </p:txBody>
          </p:sp>
        </p:grpSp>
        <p:sp>
          <p:nvSpPr>
            <p:cNvPr id="24" name="TextBox 23"/>
            <p:cNvSpPr txBox="1"/>
            <p:nvPr/>
          </p:nvSpPr>
          <p:spPr>
            <a:xfrm>
              <a:off x="7954548" y="5320875"/>
              <a:ext cx="755290" cy="372068"/>
            </a:xfrm>
            <a:prstGeom prst="rect">
              <a:avLst/>
            </a:prstGeom>
            <a:noFill/>
          </p:spPr>
          <p:txBody>
            <a:bodyPr wrap="square" rtlCol="0">
              <a:spAutoFit/>
            </a:bodyPr>
            <a:lstStyle/>
            <a:p>
              <a:pPr defTabSz="1300460"/>
              <a:r>
                <a:rPr lang="en-US" sz="1100" dirty="0">
                  <a:solidFill>
                    <a:srgbClr val="3A3838">
                      <a:lumMod val="75000"/>
                    </a:srgbClr>
                  </a:solidFill>
                  <a:latin typeface="Gotham Medium"/>
                  <a:cs typeface="Gotham Medium"/>
                </a:rPr>
                <a:t>OR</a:t>
              </a:r>
            </a:p>
          </p:txBody>
        </p:sp>
        <p:pic>
          <p:nvPicPr>
            <p:cNvPr id="25" name="Picture 24"/>
            <p:cNvPicPr>
              <a:picLocks noChangeAspect="1"/>
            </p:cNvPicPr>
            <p:nvPr/>
          </p:nvPicPr>
          <p:blipFill rotWithShape="1">
            <a:blip r:embed="rId7" cstate="print">
              <a:duotone>
                <a:prstClr val="black"/>
                <a:schemeClr val="accent4">
                  <a:tint val="45000"/>
                  <a:satMod val="400000"/>
                </a:schemeClr>
              </a:duotone>
              <a:alphaModFix amt="72000"/>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grpSp>
    </p:spTree>
    <p:extLst>
      <p:ext uri="{BB962C8B-B14F-4D97-AF65-F5344CB8AC3E}">
        <p14:creationId xmlns:p14="http://schemas.microsoft.com/office/powerpoint/2010/main" val="134975802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5614665" y="1569111"/>
            <a:ext cx="671" cy="5984759"/>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2213690"/>
            <a:ext cx="6528498" cy="4524315"/>
          </a:xfrm>
          <a:prstGeom prst="rect">
            <a:avLst/>
          </a:prstGeom>
          <a:noFill/>
        </p:spPr>
        <p:txBody>
          <a:bodyPr wrap="square" rtlCol="0">
            <a:spAutoFit/>
          </a:bodyPr>
          <a:lstStyle/>
          <a:p>
            <a:pPr marL="514350" indent="-514350">
              <a:buAutoNum type="arabicPeriod"/>
            </a:pPr>
            <a:r>
              <a:rPr lang="en-US" sz="3200" dirty="0" smtClean="0">
                <a:solidFill>
                  <a:schemeClr val="bg2">
                    <a:lumMod val="25000"/>
                  </a:schemeClr>
                </a:solidFill>
                <a:latin typeface="Gotham Book" pitchFamily="50" charset="0"/>
                <a:cs typeface="Gotham Book" pitchFamily="50" charset="0"/>
              </a:rPr>
              <a:t>Building Trust </a:t>
            </a:r>
          </a:p>
          <a:p>
            <a:pPr marL="514350" indent="-514350">
              <a:buAutoNum type="arabicPeriod"/>
            </a:pPr>
            <a:endParaRPr lang="en-US" sz="3200" dirty="0" smtClean="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smtClean="0">
                <a:solidFill>
                  <a:schemeClr val="bg2">
                    <a:lumMod val="25000"/>
                  </a:schemeClr>
                </a:solidFill>
                <a:latin typeface="Gotham Book"/>
                <a:cs typeface="Gotham Book"/>
              </a:rPr>
              <a:t>Authenticity </a:t>
            </a:r>
          </a:p>
          <a:p>
            <a:pPr marL="514350" indent="-514350">
              <a:buAutoNum type="arabicPeriod"/>
            </a:pPr>
            <a:endParaRPr lang="en-US" sz="3200" dirty="0" smtClean="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Relevance</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ld"/>
                <a:cs typeface="Gotham Bold"/>
              </a:rPr>
              <a:t>Efficacy </a:t>
            </a:r>
          </a:p>
          <a:p>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Debrief and Close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2585612"/>
            <a:ext cx="3481727" cy="3481727"/>
          </a:xfrm>
          <a:prstGeom prst="rect">
            <a:avLst/>
          </a:prstGeom>
        </p:spPr>
      </p:pic>
      <p:sp>
        <p:nvSpPr>
          <p:cNvPr id="8" name="Rectangle 7"/>
          <p:cNvSpPr>
            <a:spLocks noChangeArrowheads="1"/>
          </p:cNvSpPr>
          <p:nvPr/>
        </p:nvSpPr>
        <p:spPr bwMode="auto">
          <a:xfrm>
            <a:off x="832291" y="1569110"/>
            <a:ext cx="4698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3200" b="1" dirty="0" smtClean="0">
                <a:solidFill>
                  <a:schemeClr val="tx1"/>
                </a:solidFill>
                <a:latin typeface="Gotham Bold" pitchFamily="50" charset="0"/>
                <a:cs typeface="Gotham Bold" pitchFamily="50" charset="0"/>
              </a:rPr>
              <a:t>AGENDA </a:t>
            </a:r>
            <a:r>
              <a:rPr lang="en-US" altLang="en-US" sz="2800" dirty="0" smtClean="0">
                <a:solidFill>
                  <a:schemeClr val="tx1"/>
                </a:solidFill>
                <a:latin typeface="Gotham Light" pitchFamily="50" charset="0"/>
                <a:ea typeface="Arial Unicode MS" panose="020B0604020202020204" pitchFamily="34" charset="-128"/>
                <a:cs typeface="Gotham Light" pitchFamily="50" charset="0"/>
              </a:rPr>
              <a:t>FOR TODAY</a:t>
            </a:r>
            <a:endParaRPr lang="en-US" altLang="en-US" sz="2800" dirty="0">
              <a:solidFill>
                <a:schemeClr val="tx1"/>
              </a:solidFill>
              <a:latin typeface="Gotham Light" pitchFamily="50" charset="0"/>
              <a:ea typeface="Arial Unicode MS" panose="020B0604020202020204" pitchFamily="34" charset="-128"/>
              <a:cs typeface="Gotham Light" pitchFamily="50" charset="0"/>
            </a:endParaRPr>
          </a:p>
        </p:txBody>
      </p:sp>
    </p:spTree>
    <p:extLst>
      <p:ext uri="{BB962C8B-B14F-4D97-AF65-F5344CB8AC3E}">
        <p14:creationId xmlns:p14="http://schemas.microsoft.com/office/powerpoint/2010/main" val="158364458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7566" y="84042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3" name="Rectangle 2"/>
          <p:cNvSpPr/>
          <p:nvPr/>
        </p:nvSpPr>
        <p:spPr>
          <a:xfrm>
            <a:off x="9322540" y="84341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4" name="Rectangle 3"/>
          <p:cNvSpPr/>
          <p:nvPr/>
        </p:nvSpPr>
        <p:spPr>
          <a:xfrm>
            <a:off x="3477267" y="82474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5" name="Rectangle 4"/>
          <p:cNvSpPr/>
          <p:nvPr/>
        </p:nvSpPr>
        <p:spPr>
          <a:xfrm>
            <a:off x="840375" y="76837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6" name="Rectangle 5"/>
          <p:cNvSpPr/>
          <p:nvPr/>
        </p:nvSpPr>
        <p:spPr>
          <a:xfrm>
            <a:off x="9318650" y="824741"/>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EFFICACY</a:t>
            </a:r>
            <a:endParaRPr lang="en-US" sz="3600" dirty="0">
              <a:solidFill>
                <a:schemeClr val="bg2">
                  <a:lumMod val="25000"/>
                </a:schemeClr>
              </a:solidFill>
              <a:latin typeface="Tungsten Medium"/>
              <a:cs typeface="Tungsten Medium"/>
            </a:endParaRPr>
          </a:p>
        </p:txBody>
      </p:sp>
      <p:sp>
        <p:nvSpPr>
          <p:cNvPr id="7" name="Rectangle 6"/>
          <p:cNvSpPr/>
          <p:nvPr/>
        </p:nvSpPr>
        <p:spPr>
          <a:xfrm>
            <a:off x="1238552" y="3507016"/>
            <a:ext cx="10598246" cy="22078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200" dirty="0" smtClean="0">
                <a:solidFill>
                  <a:schemeClr val="bg2">
                    <a:lumMod val="25000"/>
                  </a:schemeClr>
                </a:solidFill>
                <a:latin typeface="Gotham Bold" pitchFamily="50" charset="0"/>
                <a:cs typeface="Gotham Bold" pitchFamily="50" charset="0"/>
              </a:rPr>
              <a:t>Efficacy is the capacity for beneficial change as a result of a given action – </a:t>
            </a:r>
            <a:r>
              <a:rPr lang="en-US" sz="3200" dirty="0" smtClean="0">
                <a:solidFill>
                  <a:schemeClr val="bg2">
                    <a:lumMod val="25000"/>
                  </a:schemeClr>
                </a:solidFill>
                <a:latin typeface="Gotham Book"/>
                <a:cs typeface="Gotham Book"/>
              </a:rPr>
              <a:t>How will taking X action help solve the issue/problem?</a:t>
            </a:r>
            <a:endParaRPr lang="en-US" sz="3200" dirty="0">
              <a:solidFill>
                <a:schemeClr val="bg2">
                  <a:lumMod val="25000"/>
                </a:schemeClr>
              </a:solidFill>
              <a:latin typeface="Gotham Book"/>
              <a:cs typeface="Gotham Book"/>
            </a:endParaRPr>
          </a:p>
        </p:txBody>
      </p:sp>
    </p:spTree>
    <p:extLst>
      <p:ext uri="{BB962C8B-B14F-4D97-AF65-F5344CB8AC3E}">
        <p14:creationId xmlns:p14="http://schemas.microsoft.com/office/powerpoint/2010/main" val="2314421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7566" y="84042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3" name="Rectangle 2"/>
          <p:cNvSpPr/>
          <p:nvPr/>
        </p:nvSpPr>
        <p:spPr>
          <a:xfrm>
            <a:off x="9322540" y="84341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4" name="Rectangle 3"/>
          <p:cNvSpPr/>
          <p:nvPr/>
        </p:nvSpPr>
        <p:spPr>
          <a:xfrm>
            <a:off x="3477267" y="82474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5" name="Rectangle 4"/>
          <p:cNvSpPr/>
          <p:nvPr/>
        </p:nvSpPr>
        <p:spPr>
          <a:xfrm>
            <a:off x="840375" y="76837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6" name="Rectangle 5"/>
          <p:cNvSpPr/>
          <p:nvPr/>
        </p:nvSpPr>
        <p:spPr>
          <a:xfrm>
            <a:off x="9318650" y="824741"/>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EFFICACY</a:t>
            </a:r>
            <a:endParaRPr lang="en-US" sz="3600" dirty="0">
              <a:solidFill>
                <a:schemeClr val="bg2">
                  <a:lumMod val="25000"/>
                </a:schemeClr>
              </a:solidFill>
              <a:latin typeface="Tungsten Medium"/>
              <a:cs typeface="Tungsten Medium"/>
            </a:endParaRPr>
          </a:p>
        </p:txBody>
      </p:sp>
      <p:pic>
        <p:nvPicPr>
          <p:cNvPr id="8" name="Picture 7" descr="10210990864_94a25c6a4a_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768" y="2529123"/>
            <a:ext cx="9351853" cy="6233046"/>
          </a:xfrm>
          <a:prstGeom prst="rect">
            <a:avLst/>
          </a:prstGeom>
        </p:spPr>
      </p:pic>
      <p:sp>
        <p:nvSpPr>
          <p:cNvPr id="18" name="Rectangle 17"/>
          <p:cNvSpPr/>
          <p:nvPr/>
        </p:nvSpPr>
        <p:spPr>
          <a:xfrm>
            <a:off x="1991091" y="2555494"/>
            <a:ext cx="9359693" cy="6224118"/>
          </a:xfrm>
          <a:prstGeom prst="rect">
            <a:avLst/>
          </a:prstGeom>
          <a:solidFill>
            <a:srgbClr val="00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ular Callout 12"/>
          <p:cNvSpPr/>
          <p:nvPr/>
        </p:nvSpPr>
        <p:spPr>
          <a:xfrm>
            <a:off x="1113130" y="3668624"/>
            <a:ext cx="3762690" cy="1128808"/>
          </a:xfrm>
          <a:prstGeom prst="wedgeRectCallout">
            <a:avLst>
              <a:gd name="adj1" fmla="val -19688"/>
              <a:gd name="adj2" fmla="val 66455"/>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smtClean="0">
                <a:latin typeface="Gotham Medium"/>
                <a:cs typeface="Gotham Medium"/>
              </a:rPr>
              <a:t>Hi friend – let’s knock on doors on Saturday. Are you in?</a:t>
            </a:r>
          </a:p>
          <a:p>
            <a:endParaRPr lang="en-US" sz="1800" dirty="0">
              <a:latin typeface="Gotham Medium"/>
              <a:cs typeface="Gotham Medium"/>
            </a:endParaRPr>
          </a:p>
        </p:txBody>
      </p:sp>
      <p:sp>
        <p:nvSpPr>
          <p:cNvPr id="15" name="Rectangular Callout 14"/>
          <p:cNvSpPr/>
          <p:nvPr/>
        </p:nvSpPr>
        <p:spPr>
          <a:xfrm>
            <a:off x="2786285" y="5263390"/>
            <a:ext cx="2512838" cy="987707"/>
          </a:xfrm>
          <a:prstGeom prst="wedgeRectCallout">
            <a:avLst>
              <a:gd name="adj1" fmla="val -19688"/>
              <a:gd name="adj2" fmla="val 66455"/>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smtClean="0">
                <a:solidFill>
                  <a:srgbClr val="000000"/>
                </a:solidFill>
                <a:latin typeface="Gotham Medium"/>
                <a:cs typeface="Gotham Medium"/>
              </a:rPr>
              <a:t>…maybe?</a:t>
            </a:r>
            <a:endParaRPr lang="en-US" sz="1800" dirty="0">
              <a:solidFill>
                <a:srgbClr val="000000"/>
              </a:solidFill>
              <a:latin typeface="Gotham Medium"/>
              <a:cs typeface="Gotham Medium"/>
            </a:endParaRPr>
          </a:p>
        </p:txBody>
      </p:sp>
      <p:sp>
        <p:nvSpPr>
          <p:cNvPr id="16" name="Rectangle 15"/>
          <p:cNvSpPr/>
          <p:nvPr/>
        </p:nvSpPr>
        <p:spPr>
          <a:xfrm>
            <a:off x="3370749" y="3329605"/>
            <a:ext cx="2351682" cy="307777"/>
          </a:xfrm>
          <a:prstGeom prst="rect">
            <a:avLst/>
          </a:prstGeom>
        </p:spPr>
        <p:txBody>
          <a:bodyPr wrap="square">
            <a:spAutoFit/>
          </a:bodyPr>
          <a:lstStyle/>
          <a:p>
            <a:r>
              <a:rPr lang="en-US" sz="1400" dirty="0" smtClean="0">
                <a:solidFill>
                  <a:schemeClr val="bg1"/>
                </a:solidFill>
                <a:latin typeface="Gotham Medium"/>
                <a:cs typeface="Gotham Medium"/>
              </a:rPr>
              <a:t>Alex W. 7:17 PM</a:t>
            </a:r>
            <a:endParaRPr lang="en-US" sz="1400" dirty="0">
              <a:solidFill>
                <a:schemeClr val="bg1"/>
              </a:solidFill>
              <a:latin typeface="Gotham Medium"/>
              <a:cs typeface="Gotham Medium"/>
            </a:endParaRPr>
          </a:p>
        </p:txBody>
      </p:sp>
      <p:sp>
        <p:nvSpPr>
          <p:cNvPr id="17" name="Rectangle 16"/>
          <p:cNvSpPr/>
          <p:nvPr/>
        </p:nvSpPr>
        <p:spPr>
          <a:xfrm>
            <a:off x="3491793" y="4971405"/>
            <a:ext cx="2351682" cy="307777"/>
          </a:xfrm>
          <a:prstGeom prst="rect">
            <a:avLst/>
          </a:prstGeom>
        </p:spPr>
        <p:txBody>
          <a:bodyPr wrap="square">
            <a:spAutoFit/>
          </a:bodyPr>
          <a:lstStyle/>
          <a:p>
            <a:r>
              <a:rPr lang="en-US" sz="1400" dirty="0" err="1" smtClean="0">
                <a:solidFill>
                  <a:schemeClr val="bg1"/>
                </a:solidFill>
                <a:latin typeface="Gotham Medium"/>
                <a:cs typeface="Gotham Medium"/>
              </a:rPr>
              <a:t>Aquiles</a:t>
            </a:r>
            <a:r>
              <a:rPr lang="en-US" sz="1400" dirty="0" smtClean="0">
                <a:solidFill>
                  <a:schemeClr val="bg1"/>
                </a:solidFill>
                <a:latin typeface="Gotham Medium"/>
                <a:cs typeface="Gotham Medium"/>
              </a:rPr>
              <a:t> D. 7:22 PM</a:t>
            </a:r>
            <a:endParaRPr lang="en-US" sz="1400" dirty="0">
              <a:solidFill>
                <a:schemeClr val="bg1"/>
              </a:solidFill>
              <a:latin typeface="Gotham Medium"/>
              <a:cs typeface="Gotham Medium"/>
            </a:endParaRPr>
          </a:p>
        </p:txBody>
      </p:sp>
      <p:sp>
        <p:nvSpPr>
          <p:cNvPr id="20" name="Rectangle 19"/>
          <p:cNvSpPr/>
          <p:nvPr/>
        </p:nvSpPr>
        <p:spPr>
          <a:xfrm>
            <a:off x="3034012" y="4422677"/>
            <a:ext cx="1841808" cy="307777"/>
          </a:xfrm>
          <a:prstGeom prst="rect">
            <a:avLst/>
          </a:prstGeom>
        </p:spPr>
        <p:txBody>
          <a:bodyPr wrap="square">
            <a:spAutoFit/>
          </a:bodyPr>
          <a:lstStyle/>
          <a:p>
            <a:r>
              <a:rPr lang="en-US" sz="1400" dirty="0" smtClean="0">
                <a:solidFill>
                  <a:schemeClr val="bg1"/>
                </a:solidFill>
                <a:latin typeface="Gotham Light"/>
                <a:cs typeface="Gotham Light"/>
              </a:rPr>
              <a:t>Sent to: </a:t>
            </a:r>
            <a:r>
              <a:rPr lang="en-US" sz="1400" dirty="0" err="1" smtClean="0">
                <a:solidFill>
                  <a:schemeClr val="bg1"/>
                </a:solidFill>
                <a:latin typeface="Gotham Light"/>
                <a:cs typeface="Gotham Light"/>
              </a:rPr>
              <a:t>Aquiles</a:t>
            </a:r>
            <a:r>
              <a:rPr lang="en-US" sz="1400" dirty="0" smtClean="0">
                <a:solidFill>
                  <a:schemeClr val="bg1"/>
                </a:solidFill>
                <a:latin typeface="Gotham Light"/>
                <a:cs typeface="Gotham Light"/>
              </a:rPr>
              <a:t> D.</a:t>
            </a:r>
            <a:endParaRPr lang="en-US" sz="1400" dirty="0">
              <a:solidFill>
                <a:schemeClr val="bg1"/>
              </a:solidFill>
              <a:latin typeface="Gotham Light"/>
              <a:cs typeface="Gotham Light"/>
            </a:endParaRPr>
          </a:p>
        </p:txBody>
      </p:sp>
      <p:sp>
        <p:nvSpPr>
          <p:cNvPr id="21" name="Rectangle 20"/>
          <p:cNvSpPr/>
          <p:nvPr/>
        </p:nvSpPr>
        <p:spPr>
          <a:xfrm>
            <a:off x="3761752" y="5892019"/>
            <a:ext cx="1681906" cy="307777"/>
          </a:xfrm>
          <a:prstGeom prst="rect">
            <a:avLst/>
          </a:prstGeom>
        </p:spPr>
        <p:txBody>
          <a:bodyPr wrap="square">
            <a:spAutoFit/>
          </a:bodyPr>
          <a:lstStyle/>
          <a:p>
            <a:r>
              <a:rPr lang="en-US" sz="1400" dirty="0" smtClean="0">
                <a:solidFill>
                  <a:srgbClr val="000000"/>
                </a:solidFill>
                <a:latin typeface="Gotham Light"/>
                <a:cs typeface="Gotham Light"/>
              </a:rPr>
              <a:t>Sent to: Alex W </a:t>
            </a:r>
            <a:endParaRPr lang="en-US" sz="1400" dirty="0">
              <a:solidFill>
                <a:srgbClr val="000000"/>
              </a:solidFill>
              <a:latin typeface="Gotham Light"/>
              <a:cs typeface="Gotham Light"/>
            </a:endParaRPr>
          </a:p>
        </p:txBody>
      </p:sp>
    </p:spTree>
    <p:extLst>
      <p:ext uri="{BB962C8B-B14F-4D97-AF65-F5344CB8AC3E}">
        <p14:creationId xmlns:p14="http://schemas.microsoft.com/office/powerpoint/2010/main" val="15103644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7566" y="84042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3" name="Rectangle 2"/>
          <p:cNvSpPr/>
          <p:nvPr/>
        </p:nvSpPr>
        <p:spPr>
          <a:xfrm>
            <a:off x="9322540" y="84341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4" name="Rectangle 3"/>
          <p:cNvSpPr/>
          <p:nvPr/>
        </p:nvSpPr>
        <p:spPr>
          <a:xfrm>
            <a:off x="3477267" y="82474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5" name="Rectangle 4"/>
          <p:cNvSpPr/>
          <p:nvPr/>
        </p:nvSpPr>
        <p:spPr>
          <a:xfrm>
            <a:off x="840375" y="76837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6" name="Rectangle 5"/>
          <p:cNvSpPr/>
          <p:nvPr/>
        </p:nvSpPr>
        <p:spPr>
          <a:xfrm>
            <a:off x="9318650" y="824741"/>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EFFICACY</a:t>
            </a:r>
            <a:endParaRPr lang="en-US" sz="3600" dirty="0">
              <a:solidFill>
                <a:schemeClr val="bg2">
                  <a:lumMod val="25000"/>
                </a:schemeClr>
              </a:solidFill>
              <a:latin typeface="Tungsten Medium"/>
              <a:cs typeface="Tungsten Medium"/>
            </a:endParaRPr>
          </a:p>
        </p:txBody>
      </p:sp>
      <p:pic>
        <p:nvPicPr>
          <p:cNvPr id="8" name="Picture 7" descr="10210990864_94a25c6a4a_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768" y="2529123"/>
            <a:ext cx="9351853" cy="6233046"/>
          </a:xfrm>
          <a:prstGeom prst="rect">
            <a:avLst/>
          </a:prstGeom>
        </p:spPr>
      </p:pic>
      <p:sp>
        <p:nvSpPr>
          <p:cNvPr id="18" name="Rectangle 17"/>
          <p:cNvSpPr/>
          <p:nvPr/>
        </p:nvSpPr>
        <p:spPr>
          <a:xfrm>
            <a:off x="1991091" y="2555494"/>
            <a:ext cx="9359693" cy="6224118"/>
          </a:xfrm>
          <a:prstGeom prst="rect">
            <a:avLst/>
          </a:prstGeom>
          <a:solidFill>
            <a:srgbClr val="00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Rectangular Callout 12"/>
          <p:cNvSpPr/>
          <p:nvPr/>
        </p:nvSpPr>
        <p:spPr>
          <a:xfrm>
            <a:off x="1097452" y="3119898"/>
            <a:ext cx="3762690" cy="1348297"/>
          </a:xfrm>
          <a:prstGeom prst="wedgeRectCallout">
            <a:avLst>
              <a:gd name="adj1" fmla="val -19688"/>
              <a:gd name="adj2" fmla="val 66455"/>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smtClean="0">
                <a:latin typeface="Gotham Medium"/>
                <a:cs typeface="Gotham Medium"/>
              </a:rPr>
              <a:t>Hi friend – remember Maria from the last time we canvassed together?</a:t>
            </a:r>
          </a:p>
          <a:p>
            <a:endParaRPr lang="en-US" sz="1800" dirty="0">
              <a:latin typeface="Gotham Medium"/>
              <a:cs typeface="Gotham Medium"/>
            </a:endParaRPr>
          </a:p>
        </p:txBody>
      </p:sp>
      <p:sp>
        <p:nvSpPr>
          <p:cNvPr id="15" name="Rectangular Callout 14"/>
          <p:cNvSpPr/>
          <p:nvPr/>
        </p:nvSpPr>
        <p:spPr>
          <a:xfrm>
            <a:off x="2754929" y="4918477"/>
            <a:ext cx="2842074" cy="987707"/>
          </a:xfrm>
          <a:prstGeom prst="wedgeRectCallout">
            <a:avLst>
              <a:gd name="adj1" fmla="val -19688"/>
              <a:gd name="adj2" fmla="val 66455"/>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smtClean="0">
                <a:solidFill>
                  <a:srgbClr val="000000"/>
                </a:solidFill>
                <a:latin typeface="Gotham Medium"/>
                <a:cs typeface="Gotham Medium"/>
              </a:rPr>
              <a:t> Yes! </a:t>
            </a:r>
            <a:endParaRPr lang="en-US" sz="1800" dirty="0">
              <a:solidFill>
                <a:srgbClr val="000000"/>
              </a:solidFill>
              <a:latin typeface="Gotham Medium"/>
              <a:cs typeface="Gotham Medium"/>
            </a:endParaRPr>
          </a:p>
        </p:txBody>
      </p:sp>
      <p:sp>
        <p:nvSpPr>
          <p:cNvPr id="16" name="Rectangle 15"/>
          <p:cNvSpPr/>
          <p:nvPr/>
        </p:nvSpPr>
        <p:spPr>
          <a:xfrm>
            <a:off x="3355071" y="2780879"/>
            <a:ext cx="2351682" cy="307777"/>
          </a:xfrm>
          <a:prstGeom prst="rect">
            <a:avLst/>
          </a:prstGeom>
        </p:spPr>
        <p:txBody>
          <a:bodyPr wrap="square">
            <a:spAutoFit/>
          </a:bodyPr>
          <a:lstStyle/>
          <a:p>
            <a:r>
              <a:rPr lang="en-US" sz="1400" dirty="0" smtClean="0">
                <a:solidFill>
                  <a:schemeClr val="bg1"/>
                </a:solidFill>
                <a:latin typeface="Gotham Medium"/>
                <a:cs typeface="Gotham Medium"/>
              </a:rPr>
              <a:t>Alex W. 7:17 PM</a:t>
            </a:r>
            <a:endParaRPr lang="en-US" sz="1400" dirty="0">
              <a:solidFill>
                <a:schemeClr val="bg1"/>
              </a:solidFill>
              <a:latin typeface="Gotham Medium"/>
              <a:cs typeface="Gotham Medium"/>
            </a:endParaRPr>
          </a:p>
        </p:txBody>
      </p:sp>
      <p:sp>
        <p:nvSpPr>
          <p:cNvPr id="17" name="Rectangle 16"/>
          <p:cNvSpPr/>
          <p:nvPr/>
        </p:nvSpPr>
        <p:spPr>
          <a:xfrm>
            <a:off x="2723577" y="4626492"/>
            <a:ext cx="2351682" cy="307777"/>
          </a:xfrm>
          <a:prstGeom prst="rect">
            <a:avLst/>
          </a:prstGeom>
        </p:spPr>
        <p:txBody>
          <a:bodyPr wrap="square">
            <a:spAutoFit/>
          </a:bodyPr>
          <a:lstStyle/>
          <a:p>
            <a:r>
              <a:rPr lang="en-US" sz="1400" dirty="0" err="1" smtClean="0">
                <a:solidFill>
                  <a:schemeClr val="bg1"/>
                </a:solidFill>
                <a:latin typeface="Gotham Medium"/>
                <a:cs typeface="Gotham Medium"/>
              </a:rPr>
              <a:t>Aquiles</a:t>
            </a:r>
            <a:r>
              <a:rPr lang="en-US" sz="1400" dirty="0" smtClean="0">
                <a:solidFill>
                  <a:schemeClr val="bg1"/>
                </a:solidFill>
                <a:latin typeface="Gotham Medium"/>
                <a:cs typeface="Gotham Medium"/>
              </a:rPr>
              <a:t> D. 7:22 PM</a:t>
            </a:r>
            <a:endParaRPr lang="en-US" sz="1400" dirty="0">
              <a:solidFill>
                <a:schemeClr val="bg1"/>
              </a:solidFill>
              <a:latin typeface="Gotham Medium"/>
              <a:cs typeface="Gotham Medium"/>
            </a:endParaRPr>
          </a:p>
        </p:txBody>
      </p:sp>
      <p:sp>
        <p:nvSpPr>
          <p:cNvPr id="20" name="Rectangle 19"/>
          <p:cNvSpPr/>
          <p:nvPr/>
        </p:nvSpPr>
        <p:spPr>
          <a:xfrm>
            <a:off x="2804697" y="4109119"/>
            <a:ext cx="2024089" cy="307777"/>
          </a:xfrm>
          <a:prstGeom prst="rect">
            <a:avLst/>
          </a:prstGeom>
        </p:spPr>
        <p:txBody>
          <a:bodyPr wrap="square">
            <a:spAutoFit/>
          </a:bodyPr>
          <a:lstStyle/>
          <a:p>
            <a:r>
              <a:rPr lang="en-US" sz="1400" dirty="0" smtClean="0">
                <a:solidFill>
                  <a:schemeClr val="bg1"/>
                </a:solidFill>
                <a:latin typeface="Gotham Light"/>
                <a:cs typeface="Gotham Light"/>
              </a:rPr>
              <a:t>Sent to: </a:t>
            </a:r>
            <a:r>
              <a:rPr lang="en-US" sz="1400" dirty="0" err="1" smtClean="0">
                <a:solidFill>
                  <a:schemeClr val="bg1"/>
                </a:solidFill>
                <a:latin typeface="Gotham Light"/>
                <a:cs typeface="Gotham Light"/>
              </a:rPr>
              <a:t>Aquiles</a:t>
            </a:r>
            <a:r>
              <a:rPr lang="en-US" sz="1400" dirty="0" smtClean="0">
                <a:solidFill>
                  <a:schemeClr val="bg1"/>
                </a:solidFill>
                <a:latin typeface="Gotham Light"/>
                <a:cs typeface="Gotham Light"/>
              </a:rPr>
              <a:t> D.</a:t>
            </a:r>
            <a:endParaRPr lang="en-US" sz="1400" dirty="0">
              <a:solidFill>
                <a:schemeClr val="bg1"/>
              </a:solidFill>
              <a:latin typeface="Gotham Light"/>
              <a:cs typeface="Gotham Light"/>
            </a:endParaRPr>
          </a:p>
        </p:txBody>
      </p:sp>
      <p:sp>
        <p:nvSpPr>
          <p:cNvPr id="21" name="Rectangle 20"/>
          <p:cNvSpPr/>
          <p:nvPr/>
        </p:nvSpPr>
        <p:spPr>
          <a:xfrm>
            <a:off x="4018488" y="5500072"/>
            <a:ext cx="1681906" cy="307777"/>
          </a:xfrm>
          <a:prstGeom prst="rect">
            <a:avLst/>
          </a:prstGeom>
        </p:spPr>
        <p:txBody>
          <a:bodyPr wrap="square">
            <a:spAutoFit/>
          </a:bodyPr>
          <a:lstStyle/>
          <a:p>
            <a:r>
              <a:rPr lang="en-US" sz="1400" dirty="0" smtClean="0">
                <a:solidFill>
                  <a:srgbClr val="000000"/>
                </a:solidFill>
                <a:latin typeface="Gotham Light"/>
                <a:cs typeface="Gotham Light"/>
              </a:rPr>
              <a:t>Sent to: Alex W </a:t>
            </a:r>
            <a:endParaRPr lang="en-US" sz="1400" dirty="0">
              <a:solidFill>
                <a:srgbClr val="000000"/>
              </a:solidFill>
              <a:latin typeface="Gotham Light"/>
              <a:cs typeface="Gotham Light"/>
            </a:endParaRPr>
          </a:p>
        </p:txBody>
      </p:sp>
      <p:sp>
        <p:nvSpPr>
          <p:cNvPr id="23" name="Rectangular Callout 22"/>
          <p:cNvSpPr/>
          <p:nvPr/>
        </p:nvSpPr>
        <p:spPr>
          <a:xfrm>
            <a:off x="4056191" y="6235418"/>
            <a:ext cx="3762690" cy="1348297"/>
          </a:xfrm>
          <a:prstGeom prst="wedgeRectCallout">
            <a:avLst>
              <a:gd name="adj1" fmla="val -19688"/>
              <a:gd name="adj2" fmla="val 66455"/>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smtClean="0">
                <a:latin typeface="Gotham Medium"/>
                <a:cs typeface="Gotham Medium"/>
              </a:rPr>
              <a:t>Well, she just became a </a:t>
            </a:r>
            <a:r>
              <a:rPr lang="en-US" sz="1800" dirty="0" err="1" smtClean="0">
                <a:latin typeface="Gotham Medium"/>
                <a:cs typeface="Gotham Medium"/>
              </a:rPr>
              <a:t>vol</a:t>
            </a:r>
            <a:r>
              <a:rPr lang="en-US" sz="1800" dirty="0" smtClean="0">
                <a:latin typeface="Gotham Medium"/>
                <a:cs typeface="Gotham Medium"/>
              </a:rPr>
              <a:t> leader b/c of us. Let’s canvass again this weekend?</a:t>
            </a:r>
          </a:p>
          <a:p>
            <a:endParaRPr lang="en-US" sz="1800" dirty="0">
              <a:latin typeface="Gotham Medium"/>
              <a:cs typeface="Gotham Medium"/>
            </a:endParaRPr>
          </a:p>
        </p:txBody>
      </p:sp>
      <p:sp>
        <p:nvSpPr>
          <p:cNvPr id="24" name="Rectangle 23"/>
          <p:cNvSpPr/>
          <p:nvPr/>
        </p:nvSpPr>
        <p:spPr>
          <a:xfrm>
            <a:off x="5803431" y="7208961"/>
            <a:ext cx="1999772" cy="307777"/>
          </a:xfrm>
          <a:prstGeom prst="rect">
            <a:avLst/>
          </a:prstGeom>
        </p:spPr>
        <p:txBody>
          <a:bodyPr wrap="square">
            <a:spAutoFit/>
          </a:bodyPr>
          <a:lstStyle/>
          <a:p>
            <a:r>
              <a:rPr lang="en-US" sz="1400" dirty="0" smtClean="0">
                <a:solidFill>
                  <a:schemeClr val="bg1"/>
                </a:solidFill>
                <a:latin typeface="Gotham Light"/>
                <a:cs typeface="Gotham Light"/>
              </a:rPr>
              <a:t>Sent to: </a:t>
            </a:r>
            <a:r>
              <a:rPr lang="en-US" sz="1400" dirty="0" err="1" smtClean="0">
                <a:solidFill>
                  <a:schemeClr val="bg1"/>
                </a:solidFill>
                <a:latin typeface="Gotham Light"/>
                <a:cs typeface="Gotham Light"/>
              </a:rPr>
              <a:t>Aquiles</a:t>
            </a:r>
            <a:r>
              <a:rPr lang="en-US" sz="1400" dirty="0" smtClean="0">
                <a:solidFill>
                  <a:schemeClr val="bg1"/>
                </a:solidFill>
                <a:latin typeface="Gotham Light"/>
                <a:cs typeface="Gotham Light"/>
              </a:rPr>
              <a:t> D.</a:t>
            </a:r>
            <a:endParaRPr lang="en-US" sz="1400" dirty="0">
              <a:solidFill>
                <a:schemeClr val="bg1"/>
              </a:solidFill>
              <a:latin typeface="Gotham Light"/>
              <a:cs typeface="Gotham Light"/>
            </a:endParaRPr>
          </a:p>
        </p:txBody>
      </p:sp>
      <p:sp>
        <p:nvSpPr>
          <p:cNvPr id="25" name="Rectangle 24"/>
          <p:cNvSpPr/>
          <p:nvPr/>
        </p:nvSpPr>
        <p:spPr>
          <a:xfrm>
            <a:off x="6219744" y="5927754"/>
            <a:ext cx="2351682" cy="307777"/>
          </a:xfrm>
          <a:prstGeom prst="rect">
            <a:avLst/>
          </a:prstGeom>
        </p:spPr>
        <p:txBody>
          <a:bodyPr wrap="square">
            <a:spAutoFit/>
          </a:bodyPr>
          <a:lstStyle/>
          <a:p>
            <a:r>
              <a:rPr lang="en-US" sz="1400" dirty="0" smtClean="0">
                <a:solidFill>
                  <a:schemeClr val="bg1"/>
                </a:solidFill>
                <a:latin typeface="Gotham Medium"/>
                <a:cs typeface="Gotham Medium"/>
              </a:rPr>
              <a:t>Alex W. 7:23 PM</a:t>
            </a:r>
            <a:endParaRPr lang="en-US" sz="1400" dirty="0">
              <a:solidFill>
                <a:schemeClr val="bg1"/>
              </a:solidFill>
              <a:latin typeface="Gotham Medium"/>
              <a:cs typeface="Gotham Medium"/>
            </a:endParaRPr>
          </a:p>
        </p:txBody>
      </p:sp>
    </p:spTree>
    <p:extLst>
      <p:ext uri="{BB962C8B-B14F-4D97-AF65-F5344CB8AC3E}">
        <p14:creationId xmlns:p14="http://schemas.microsoft.com/office/powerpoint/2010/main" val="14120653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7566" y="84042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3" name="Rectangle 2"/>
          <p:cNvSpPr/>
          <p:nvPr/>
        </p:nvSpPr>
        <p:spPr>
          <a:xfrm>
            <a:off x="9322540" y="84341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4" name="Rectangle 3"/>
          <p:cNvSpPr/>
          <p:nvPr/>
        </p:nvSpPr>
        <p:spPr>
          <a:xfrm>
            <a:off x="3477267" y="82474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5" name="Rectangle 4"/>
          <p:cNvSpPr/>
          <p:nvPr/>
        </p:nvSpPr>
        <p:spPr>
          <a:xfrm>
            <a:off x="840375" y="76837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6" name="Rectangle 5"/>
          <p:cNvSpPr/>
          <p:nvPr/>
        </p:nvSpPr>
        <p:spPr>
          <a:xfrm>
            <a:off x="9318650" y="824741"/>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EFFICACY</a:t>
            </a:r>
            <a:endParaRPr lang="en-US" sz="3600" dirty="0">
              <a:solidFill>
                <a:schemeClr val="bg2">
                  <a:lumMod val="25000"/>
                </a:schemeClr>
              </a:solidFill>
              <a:latin typeface="Tungsten Medium"/>
              <a:cs typeface="Tungsten Medium"/>
            </a:endParaRPr>
          </a:p>
        </p:txBody>
      </p:sp>
      <p:pic>
        <p:nvPicPr>
          <p:cNvPr id="9" name="Picture 8"/>
          <p:cNvPicPr>
            <a:picLocks noChangeAspect="1"/>
          </p:cNvPicPr>
          <p:nvPr/>
        </p:nvPicPr>
        <p:blipFill>
          <a:blip r:embed="rId2"/>
          <a:stretch>
            <a:fillRect/>
          </a:stretch>
        </p:blipFill>
        <p:spPr>
          <a:xfrm>
            <a:off x="1316252" y="2965643"/>
            <a:ext cx="4750866" cy="51844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4941799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7566" y="84042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3" name="Rectangle 2"/>
          <p:cNvSpPr/>
          <p:nvPr/>
        </p:nvSpPr>
        <p:spPr>
          <a:xfrm>
            <a:off x="9322540" y="84341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4" name="Rectangle 3"/>
          <p:cNvSpPr/>
          <p:nvPr/>
        </p:nvSpPr>
        <p:spPr>
          <a:xfrm>
            <a:off x="3477267" y="82474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5" name="Rectangle 4"/>
          <p:cNvSpPr/>
          <p:nvPr/>
        </p:nvSpPr>
        <p:spPr>
          <a:xfrm>
            <a:off x="840375" y="76837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6" name="Rectangle 5"/>
          <p:cNvSpPr/>
          <p:nvPr/>
        </p:nvSpPr>
        <p:spPr>
          <a:xfrm>
            <a:off x="9318650" y="824741"/>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EFFICACY</a:t>
            </a:r>
            <a:endParaRPr lang="en-US" sz="3600" dirty="0">
              <a:solidFill>
                <a:schemeClr val="bg2">
                  <a:lumMod val="25000"/>
                </a:schemeClr>
              </a:solidFill>
              <a:latin typeface="Tungsten Medium"/>
              <a:cs typeface="Tungsten Medium"/>
            </a:endParaRPr>
          </a:p>
        </p:txBody>
      </p:sp>
      <p:pic>
        <p:nvPicPr>
          <p:cNvPr id="9" name="Picture 8"/>
          <p:cNvPicPr>
            <a:picLocks noChangeAspect="1"/>
          </p:cNvPicPr>
          <p:nvPr/>
        </p:nvPicPr>
        <p:blipFill>
          <a:blip r:embed="rId2"/>
          <a:stretch>
            <a:fillRect/>
          </a:stretch>
        </p:blipFill>
        <p:spPr>
          <a:xfrm>
            <a:off x="1316252" y="2965643"/>
            <a:ext cx="4750866" cy="518444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a:stretch>
            <a:fillRect/>
          </a:stretch>
        </p:blipFill>
        <p:spPr>
          <a:xfrm>
            <a:off x="5061673" y="3181590"/>
            <a:ext cx="6830987" cy="47998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3156705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7566" y="84042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3" name="Rectangle 2"/>
          <p:cNvSpPr/>
          <p:nvPr/>
        </p:nvSpPr>
        <p:spPr>
          <a:xfrm>
            <a:off x="9322540" y="84341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4" name="Rectangle 3"/>
          <p:cNvSpPr/>
          <p:nvPr/>
        </p:nvSpPr>
        <p:spPr>
          <a:xfrm>
            <a:off x="3477267" y="82474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5" name="Rectangle 4"/>
          <p:cNvSpPr/>
          <p:nvPr/>
        </p:nvSpPr>
        <p:spPr>
          <a:xfrm>
            <a:off x="840375" y="76837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6" name="Rectangle 5"/>
          <p:cNvSpPr/>
          <p:nvPr/>
        </p:nvSpPr>
        <p:spPr>
          <a:xfrm>
            <a:off x="9318650" y="824741"/>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EFFICACY</a:t>
            </a:r>
            <a:endParaRPr lang="en-US" sz="3600" dirty="0">
              <a:solidFill>
                <a:schemeClr val="bg2">
                  <a:lumMod val="25000"/>
                </a:schemeClr>
              </a:solidFill>
              <a:latin typeface="Tungsten Medium"/>
              <a:cs typeface="Tungsten Medium"/>
            </a:endParaRPr>
          </a:p>
        </p:txBody>
      </p:sp>
      <p:pic>
        <p:nvPicPr>
          <p:cNvPr id="9" name="Picture 8"/>
          <p:cNvPicPr>
            <a:picLocks noChangeAspect="1"/>
          </p:cNvPicPr>
          <p:nvPr/>
        </p:nvPicPr>
        <p:blipFill>
          <a:blip r:embed="rId2"/>
          <a:stretch>
            <a:fillRect/>
          </a:stretch>
        </p:blipFill>
        <p:spPr>
          <a:xfrm>
            <a:off x="1316252" y="2965643"/>
            <a:ext cx="4750866" cy="518444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a:stretch>
            <a:fillRect/>
          </a:stretch>
        </p:blipFill>
        <p:spPr>
          <a:xfrm>
            <a:off x="5061673" y="3181590"/>
            <a:ext cx="6830987" cy="4799803"/>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4"/>
          <a:stretch>
            <a:fillRect/>
          </a:stretch>
        </p:blipFill>
        <p:spPr>
          <a:xfrm>
            <a:off x="3512968" y="2583775"/>
            <a:ext cx="5600700" cy="56515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0082858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7566" y="840425"/>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RELEVANCE</a:t>
            </a:r>
            <a:endParaRPr lang="en-US" sz="3600" dirty="0">
              <a:solidFill>
                <a:schemeClr val="bg2">
                  <a:lumMod val="75000"/>
                </a:schemeClr>
              </a:solidFill>
              <a:latin typeface="Tungsten Medium"/>
              <a:cs typeface="Tungsten Medium"/>
            </a:endParaRPr>
          </a:p>
        </p:txBody>
      </p:sp>
      <p:sp>
        <p:nvSpPr>
          <p:cNvPr id="3" name="Rectangle 2"/>
          <p:cNvSpPr/>
          <p:nvPr/>
        </p:nvSpPr>
        <p:spPr>
          <a:xfrm>
            <a:off x="9322540" y="843416"/>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EFFICACY</a:t>
            </a:r>
            <a:endParaRPr lang="en-US" sz="3600" dirty="0">
              <a:solidFill>
                <a:schemeClr val="bg2">
                  <a:lumMod val="75000"/>
                </a:schemeClr>
              </a:solidFill>
              <a:latin typeface="Tungsten Medium"/>
              <a:cs typeface="Tungsten Medium"/>
            </a:endParaRPr>
          </a:p>
        </p:txBody>
      </p:sp>
      <p:sp>
        <p:nvSpPr>
          <p:cNvPr id="4" name="Rectangle 3"/>
          <p:cNvSpPr/>
          <p:nvPr/>
        </p:nvSpPr>
        <p:spPr>
          <a:xfrm>
            <a:off x="3477267" y="824740"/>
            <a:ext cx="2656433" cy="1191531"/>
          </a:xfrm>
          <a:prstGeom prst="rect">
            <a:avLst/>
          </a:prstGeom>
          <a:solidFill>
            <a:srgbClr val="FFFFFF">
              <a:alpha val="24000"/>
            </a:srgbClr>
          </a:solidFill>
          <a:ln w="3175" cmpd="sng">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75000"/>
                  </a:schemeClr>
                </a:solidFill>
                <a:latin typeface="Tungsten Medium"/>
                <a:cs typeface="Tungsten Medium"/>
              </a:rPr>
              <a:t>AUTHENTICITY</a:t>
            </a:r>
            <a:endParaRPr lang="en-US" sz="3600" dirty="0">
              <a:solidFill>
                <a:schemeClr val="bg2">
                  <a:lumMod val="75000"/>
                </a:schemeClr>
              </a:solidFill>
              <a:latin typeface="Tungsten Medium"/>
              <a:cs typeface="Tungsten Medium"/>
            </a:endParaRPr>
          </a:p>
        </p:txBody>
      </p:sp>
      <p:sp>
        <p:nvSpPr>
          <p:cNvPr id="5" name="Rectangle 4"/>
          <p:cNvSpPr/>
          <p:nvPr/>
        </p:nvSpPr>
        <p:spPr>
          <a:xfrm>
            <a:off x="840375" y="768377"/>
            <a:ext cx="11319991" cy="6786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3600" dirty="0" smtClean="0">
                <a:solidFill>
                  <a:schemeClr val="bg1"/>
                </a:solidFill>
                <a:latin typeface="Tungsten Medium"/>
                <a:cs typeface="Tungsten Medium"/>
              </a:rPr>
              <a:t>BUILDING TRUST</a:t>
            </a:r>
            <a:endParaRPr lang="en-US" sz="3600" dirty="0">
              <a:solidFill>
                <a:schemeClr val="bg1"/>
              </a:solidFill>
              <a:latin typeface="Tungsten Medium"/>
              <a:cs typeface="Tungsten Medium"/>
            </a:endParaRPr>
          </a:p>
        </p:txBody>
      </p:sp>
      <p:sp>
        <p:nvSpPr>
          <p:cNvPr id="6" name="Rectangle 5"/>
          <p:cNvSpPr/>
          <p:nvPr/>
        </p:nvSpPr>
        <p:spPr>
          <a:xfrm>
            <a:off x="9318650" y="824741"/>
            <a:ext cx="2656433" cy="12139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b"/>
          <a:lstStyle/>
          <a:p>
            <a:pPr algn="ctr"/>
            <a:r>
              <a:rPr lang="en-US" sz="3600" dirty="0" smtClean="0">
                <a:solidFill>
                  <a:schemeClr val="bg2">
                    <a:lumMod val="25000"/>
                  </a:schemeClr>
                </a:solidFill>
                <a:latin typeface="Tungsten Medium"/>
                <a:cs typeface="Tungsten Medium"/>
              </a:rPr>
              <a:t>EFFICACY</a:t>
            </a:r>
            <a:endParaRPr lang="en-US" sz="3600" dirty="0">
              <a:solidFill>
                <a:schemeClr val="bg2">
                  <a:lumMod val="25000"/>
                </a:schemeClr>
              </a:solidFill>
              <a:latin typeface="Tungsten Medium"/>
              <a:cs typeface="Tungsten Medium"/>
            </a:endParaRPr>
          </a:p>
        </p:txBody>
      </p:sp>
      <p:pic>
        <p:nvPicPr>
          <p:cNvPr id="9" name="Picture 8"/>
          <p:cNvPicPr>
            <a:picLocks noChangeAspect="1"/>
          </p:cNvPicPr>
          <p:nvPr/>
        </p:nvPicPr>
        <p:blipFill>
          <a:blip r:embed="rId2"/>
          <a:stretch>
            <a:fillRect/>
          </a:stretch>
        </p:blipFill>
        <p:spPr>
          <a:xfrm>
            <a:off x="1316252" y="2965643"/>
            <a:ext cx="4750866" cy="5184440"/>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a:stretch>
            <a:fillRect/>
          </a:stretch>
        </p:blipFill>
        <p:spPr>
          <a:xfrm>
            <a:off x="5061673" y="3181590"/>
            <a:ext cx="6830987" cy="4799803"/>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4"/>
          <a:stretch>
            <a:fillRect/>
          </a:stretch>
        </p:blipFill>
        <p:spPr>
          <a:xfrm>
            <a:off x="3512968" y="2583775"/>
            <a:ext cx="5600700" cy="5651500"/>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stretch>
            <a:fillRect/>
          </a:stretch>
        </p:blipFill>
        <p:spPr>
          <a:xfrm>
            <a:off x="3063029" y="834112"/>
            <a:ext cx="6334539" cy="82336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1735353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50000"/>
                  </a:schemeClr>
                </a:solidFill>
                <a:latin typeface="Tungsten Medium"/>
                <a:cs typeface="Tungsten Medium"/>
              </a:rPr>
              <a:t>Experiential Activity #3</a:t>
            </a:r>
          </a:p>
          <a:p>
            <a:pPr algn="ctr"/>
            <a:r>
              <a:rPr lang="en-US" sz="3600" dirty="0" smtClean="0">
                <a:solidFill>
                  <a:schemeClr val="bg2">
                    <a:lumMod val="50000"/>
                  </a:schemeClr>
                </a:solidFill>
                <a:latin typeface="Tungsten Medium"/>
                <a:cs typeface="Tungsten Medium"/>
              </a:rPr>
              <a:t>10 Minutes</a:t>
            </a:r>
            <a:endParaRPr lang="en-US" sz="3600" dirty="0">
              <a:solidFill>
                <a:schemeClr val="bg2">
                  <a:lumMod val="50000"/>
                </a:schemeClr>
              </a:solidFill>
              <a:latin typeface="Tungsten Medium"/>
              <a:cs typeface="Tungsten Medium"/>
            </a:endParaRPr>
          </a:p>
        </p:txBody>
      </p: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sp>
        <p:nvSpPr>
          <p:cNvPr id="21" name="Rectangle 20"/>
          <p:cNvSpPr/>
          <p:nvPr/>
        </p:nvSpPr>
        <p:spPr>
          <a:xfrm>
            <a:off x="3944140" y="1844843"/>
            <a:ext cx="8595094" cy="20275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r>
              <a:rPr lang="en-US" sz="2400" dirty="0" smtClean="0">
                <a:solidFill>
                  <a:schemeClr val="bg2">
                    <a:lumMod val="25000"/>
                  </a:schemeClr>
                </a:solidFill>
                <a:latin typeface="Gotham Medium"/>
                <a:cs typeface="Gotham Medium"/>
              </a:rPr>
              <a:t>Review the relevant and authentic </a:t>
            </a:r>
            <a:r>
              <a:rPr lang="en-US" sz="2400" dirty="0" smtClean="0">
                <a:solidFill>
                  <a:schemeClr val="bg2">
                    <a:lumMod val="25000"/>
                  </a:schemeClr>
                </a:solidFill>
                <a:latin typeface="Gotham Medium"/>
                <a:cs typeface="Gotham Medium"/>
              </a:rPr>
              <a:t>message </a:t>
            </a:r>
            <a:r>
              <a:rPr lang="en-US" sz="2400" dirty="0" smtClean="0">
                <a:solidFill>
                  <a:schemeClr val="bg2">
                    <a:lumMod val="25000"/>
                  </a:schemeClr>
                </a:solidFill>
                <a:latin typeface="Gotham Medium"/>
                <a:cs typeface="Gotham Medium"/>
              </a:rPr>
              <a:t>you wrote on Experiential Activity #2. Either revise, or re-write your call to action to enhance its efficacy. </a:t>
            </a:r>
            <a:endParaRPr lang="en-US" sz="2400" dirty="0">
              <a:solidFill>
                <a:schemeClr val="bg2">
                  <a:lumMod val="25000"/>
                </a:schemeClr>
              </a:solidFill>
              <a:latin typeface="Gotham Medium"/>
              <a:cs typeface="Gotham Medium"/>
            </a:endParaRPr>
          </a:p>
        </p:txBody>
      </p:sp>
      <p:sp>
        <p:nvSpPr>
          <p:cNvPr id="15" name="Rectangle 14">
            <a:hlinkClick r:id="rId4"/>
          </p:cNvPr>
          <p:cNvSpPr/>
          <p:nvPr/>
        </p:nvSpPr>
        <p:spPr>
          <a:xfrm>
            <a:off x="6850874" y="6600434"/>
            <a:ext cx="2781623" cy="786133"/>
          </a:xfrm>
          <a:prstGeom prst="rect">
            <a:avLst/>
          </a:prstGeom>
          <a:noFill/>
          <a:ln w="38100" cmpd="sng">
            <a:solidFill>
              <a:srgbClr val="ED5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ED5340"/>
                </a:solidFill>
                <a:latin typeface="Tungsten Medium"/>
                <a:cs typeface="Tungsten Medium"/>
              </a:rPr>
              <a:t>ACCESS WORKBOOK</a:t>
            </a:r>
            <a:endParaRPr lang="en-US" sz="2800" dirty="0">
              <a:solidFill>
                <a:srgbClr val="ED5340"/>
              </a:solidFill>
              <a:latin typeface="Tungsten Medium"/>
              <a:cs typeface="Tungsten Medium"/>
            </a:endParaRPr>
          </a:p>
        </p:txBody>
      </p:sp>
      <p:grpSp>
        <p:nvGrpSpPr>
          <p:cNvPr id="20" name="Group 19"/>
          <p:cNvGrpSpPr/>
          <p:nvPr/>
        </p:nvGrpSpPr>
        <p:grpSpPr>
          <a:xfrm>
            <a:off x="0" y="262842"/>
            <a:ext cx="3433456" cy="810585"/>
            <a:chOff x="0" y="262842"/>
            <a:chExt cx="3433456" cy="810585"/>
          </a:xfrm>
        </p:grpSpPr>
        <p:grpSp>
          <p:nvGrpSpPr>
            <p:cNvPr id="22" name="Group 21"/>
            <p:cNvGrpSpPr/>
            <p:nvPr/>
          </p:nvGrpSpPr>
          <p:grpSpPr>
            <a:xfrm>
              <a:off x="0" y="312639"/>
              <a:ext cx="1251337" cy="760788"/>
              <a:chOff x="0" y="312639"/>
              <a:chExt cx="1381539" cy="760788"/>
            </a:xfrm>
          </p:grpSpPr>
          <p:sp>
            <p:nvSpPr>
              <p:cNvPr id="25" name="Rectangle 24"/>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6" name="Picture 25"/>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3" name="Straight Connector 22"/>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1108500" y="262842"/>
              <a:ext cx="2324956"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smtClean="0">
                  <a:solidFill>
                    <a:srgbClr val="56565A"/>
                  </a:solidFill>
                  <a:latin typeface="Tungsten Medium"/>
                  <a:ea typeface="Tahoma" panose="020B0604030504040204" pitchFamily="34" charset="0"/>
                  <a:cs typeface="Tungsten Medium"/>
                  <a:sym typeface="Gill Sans" charset="0"/>
                </a:rPr>
                <a:t>Your Turn!</a:t>
              </a:r>
              <a:endParaRPr lang="en-US" sz="4400" dirty="0">
                <a:solidFill>
                  <a:srgbClr val="56565A"/>
                </a:solidFill>
                <a:latin typeface="Tungsten Medium"/>
                <a:ea typeface="Tahoma" panose="020B0604030504040204" pitchFamily="34" charset="0"/>
                <a:cs typeface="Tungsten Medium"/>
                <a:sym typeface="Gill Sans" charset="0"/>
              </a:endParaRPr>
            </a:p>
          </p:txBody>
        </p:sp>
      </p:grpSp>
      <p:sp>
        <p:nvSpPr>
          <p:cNvPr id="27" name="Rectangle 26"/>
          <p:cNvSpPr/>
          <p:nvPr/>
        </p:nvSpPr>
        <p:spPr>
          <a:xfrm>
            <a:off x="4050761" y="4869876"/>
            <a:ext cx="8099595" cy="1569660"/>
          </a:xfrm>
          <a:prstGeom prst="rect">
            <a:avLst/>
          </a:prstGeom>
        </p:spPr>
        <p:txBody>
          <a:bodyPr wrap="square">
            <a:spAutoFit/>
          </a:bodyPr>
          <a:lstStyle/>
          <a:p>
            <a:pPr marL="457200" indent="-457200">
              <a:buFont typeface="Wingdings" charset="2"/>
              <a:buChar char="§"/>
            </a:pPr>
            <a:r>
              <a:rPr lang="en-US" sz="2400" dirty="0" smtClean="0">
                <a:latin typeface="Gotham Book"/>
                <a:cs typeface="Gotham Book"/>
              </a:rPr>
              <a:t>Efficacy tells your reader/audience how exactly your relevant and authentic </a:t>
            </a:r>
            <a:r>
              <a:rPr lang="en-US" sz="2400" dirty="0" smtClean="0">
                <a:latin typeface="Gotham Bold"/>
                <a:cs typeface="Gotham Bold"/>
              </a:rPr>
              <a:t>call to action </a:t>
            </a:r>
            <a:r>
              <a:rPr lang="en-US" sz="2400" dirty="0" smtClean="0">
                <a:latin typeface="Gotham Book"/>
                <a:cs typeface="Gotham Book"/>
              </a:rPr>
              <a:t>will help solve the issue/problem </a:t>
            </a:r>
          </a:p>
          <a:p>
            <a:endParaRPr lang="en-US" sz="2400" dirty="0">
              <a:latin typeface="Gotham Book"/>
              <a:cs typeface="Gotham Book"/>
            </a:endParaRPr>
          </a:p>
        </p:txBody>
      </p:sp>
      <p:sp>
        <p:nvSpPr>
          <p:cNvPr id="28" name="Rectangle 27"/>
          <p:cNvSpPr/>
          <p:nvPr/>
        </p:nvSpPr>
        <p:spPr>
          <a:xfrm>
            <a:off x="3952316" y="4003214"/>
            <a:ext cx="6502400" cy="1200329"/>
          </a:xfrm>
          <a:prstGeom prst="rect">
            <a:avLst/>
          </a:prstGeom>
        </p:spPr>
        <p:txBody>
          <a:bodyPr>
            <a:spAutoFit/>
          </a:bodyPr>
          <a:lstStyle/>
          <a:p>
            <a:r>
              <a:rPr lang="en-US" sz="3600" dirty="0" smtClean="0">
                <a:latin typeface="Tungsten Medium"/>
                <a:cs typeface="Tungsten Medium"/>
              </a:rPr>
              <a:t>REMEMBER: </a:t>
            </a:r>
          </a:p>
          <a:p>
            <a:endParaRPr lang="en-US" sz="3600" dirty="0">
              <a:latin typeface="Tungsten Medium"/>
              <a:cs typeface="Tungsten Medium"/>
            </a:endParaRPr>
          </a:p>
        </p:txBody>
      </p:sp>
    </p:spTree>
    <p:extLst>
      <p:ext uri="{BB962C8B-B14F-4D97-AF65-F5344CB8AC3E}">
        <p14:creationId xmlns:p14="http://schemas.microsoft.com/office/powerpoint/2010/main" val="353244943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flipV="1">
            <a:off x="3608380" y="1692323"/>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13" name="Rectangle 12"/>
          <p:cNvSpPr>
            <a:spLocks/>
          </p:cNvSpPr>
          <p:nvPr/>
        </p:nvSpPr>
        <p:spPr>
          <a:xfrm rot="10800000" flipV="1">
            <a:off x="302372" y="4405267"/>
            <a:ext cx="3346320" cy="705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2">
                    <a:lumMod val="50000"/>
                  </a:schemeClr>
                </a:solidFill>
                <a:latin typeface="Tungsten Medium"/>
                <a:cs typeface="Tungsten Medium"/>
              </a:rPr>
              <a:t>Experiential Activity #3</a:t>
            </a:r>
          </a:p>
          <a:p>
            <a:pPr algn="ctr"/>
            <a:r>
              <a:rPr lang="en-US" sz="3600" dirty="0" smtClean="0">
                <a:solidFill>
                  <a:schemeClr val="bg2">
                    <a:lumMod val="50000"/>
                  </a:schemeClr>
                </a:solidFill>
                <a:latin typeface="Tungsten Medium"/>
                <a:cs typeface="Tungsten Medium"/>
              </a:rPr>
              <a:t>10 Minutes</a:t>
            </a:r>
            <a:endParaRPr lang="en-US" sz="3600" dirty="0">
              <a:solidFill>
                <a:schemeClr val="bg2">
                  <a:lumMod val="50000"/>
                </a:schemeClr>
              </a:solidFill>
              <a:latin typeface="Tungsten Medium"/>
              <a:cs typeface="Tungsten Medium"/>
            </a:endParaRPr>
          </a:p>
        </p:txBody>
      </p:sp>
      <p:pic>
        <p:nvPicPr>
          <p:cNvPr id="18" name="Picture 17"/>
          <p:cNvPicPr>
            <a:picLocks noChangeAspect="1"/>
          </p:cNvPicPr>
          <p:nvPr/>
        </p:nvPicPr>
        <p:blipFill rotWithShape="1">
          <a:blip r:embed="rId3"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1065913" y="2338236"/>
            <a:ext cx="1838816" cy="1792962"/>
          </a:xfrm>
          <a:prstGeom prst="rect">
            <a:avLst/>
          </a:prstGeom>
        </p:spPr>
      </p:pic>
      <p:grpSp>
        <p:nvGrpSpPr>
          <p:cNvPr id="20" name="Group 19"/>
          <p:cNvGrpSpPr/>
          <p:nvPr/>
        </p:nvGrpSpPr>
        <p:grpSpPr>
          <a:xfrm>
            <a:off x="0" y="262842"/>
            <a:ext cx="3433456" cy="810585"/>
            <a:chOff x="0" y="262842"/>
            <a:chExt cx="3433456" cy="810585"/>
          </a:xfrm>
        </p:grpSpPr>
        <p:grpSp>
          <p:nvGrpSpPr>
            <p:cNvPr id="22" name="Group 21"/>
            <p:cNvGrpSpPr/>
            <p:nvPr/>
          </p:nvGrpSpPr>
          <p:grpSpPr>
            <a:xfrm>
              <a:off x="0" y="312639"/>
              <a:ext cx="1251337" cy="760788"/>
              <a:chOff x="0" y="312639"/>
              <a:chExt cx="1381539" cy="760788"/>
            </a:xfrm>
          </p:grpSpPr>
          <p:sp>
            <p:nvSpPr>
              <p:cNvPr id="25" name="Rectangle 24"/>
              <p:cNvSpPr/>
              <p:nvPr/>
            </p:nvSpPr>
            <p:spPr bwMode="auto">
              <a:xfrm>
                <a:off x="0" y="312639"/>
                <a:ext cx="1381539" cy="760788"/>
              </a:xfrm>
              <a:prstGeom prst="rect">
                <a:avLst/>
              </a:prstGeom>
              <a:solidFill>
                <a:srgbClr val="ED5340"/>
              </a:solidFill>
              <a:ln w="57150" cap="flat" cmpd="sng" algn="ctr">
                <a:noFill/>
                <a:prstDash val="solid"/>
                <a:round/>
                <a:headEnd type="none" w="med" len="med"/>
                <a:tailEnd type="none" w="med" len="med"/>
              </a:ln>
              <a:effectLst/>
              <a:extLst/>
            </p:spPr>
            <p:txBody>
              <a:bodyPr anchor="ctr"/>
              <a:lstStyle/>
              <a:p>
                <a:pPr algn="ctr" eaLnBrk="1" hangingPunct="1">
                  <a:defRPr/>
                </a:pPr>
                <a:r>
                  <a:rPr lang="en-US" b="1" spc="300" dirty="0">
                    <a:solidFill>
                      <a:schemeClr val="tx1">
                        <a:lumMod val="75000"/>
                      </a:schemeClr>
                    </a:solidFill>
                    <a:latin typeface="+mj-lt"/>
                    <a:ea typeface="Tahoma" panose="020B0604030504040204" pitchFamily="34" charset="0"/>
                    <a:cs typeface="Tahoma" panose="020B0604030504040204" pitchFamily="34" charset="0"/>
                    <a:sym typeface="Gill Sans" charset="0"/>
                  </a:rPr>
                  <a:t>      </a:t>
                </a:r>
              </a:p>
            </p:txBody>
          </p:sp>
          <p:pic>
            <p:nvPicPr>
              <p:cNvPr id="26" name="Picture 25"/>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6764" y="338470"/>
                <a:ext cx="770313" cy="734957"/>
              </a:xfrm>
              <a:prstGeom prst="rect">
                <a:avLst/>
              </a:prstGeom>
              <a:solidFill>
                <a:srgbClr val="ED5340"/>
              </a:solidFill>
            </p:spPr>
          </p:pic>
        </p:grpSp>
        <p:cxnSp>
          <p:nvCxnSpPr>
            <p:cNvPr id="23" name="Straight Connector 22"/>
            <p:cNvCxnSpPr/>
            <p:nvPr/>
          </p:nvCxnSpPr>
          <p:spPr>
            <a:xfrm flipV="1">
              <a:off x="0" y="1066096"/>
              <a:ext cx="3198287" cy="0"/>
            </a:xfrm>
            <a:prstGeom prst="line">
              <a:avLst/>
            </a:prstGeom>
            <a:ln w="12700">
              <a:solidFill>
                <a:srgbClr val="ED534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bwMode="auto">
            <a:xfrm>
              <a:off x="1108500" y="262842"/>
              <a:ext cx="2324956" cy="760788"/>
            </a:xfrm>
            <a:prstGeom prst="rect">
              <a:avLst/>
            </a:prstGeom>
            <a:noFill/>
            <a:ln w="28575" cap="flat" cmpd="sng" algn="ctr">
              <a:noFill/>
              <a:prstDash val="solid"/>
              <a:round/>
              <a:headEnd type="none" w="med" len="med"/>
              <a:tailEnd type="none" w="med" len="med"/>
            </a:ln>
            <a:effectLst/>
            <a:extLst/>
          </p:spPr>
          <p:txBody>
            <a:bodyPr lIns="365760" anchor="ctr"/>
            <a:lstStyle/>
            <a:p>
              <a:pPr eaLnBrk="1" hangingPunct="1">
                <a:defRPr/>
              </a:pPr>
              <a:r>
                <a:rPr lang="en-US" sz="4400" dirty="0" smtClean="0">
                  <a:solidFill>
                    <a:srgbClr val="56565A"/>
                  </a:solidFill>
                  <a:latin typeface="Tungsten Medium"/>
                  <a:ea typeface="Tahoma" panose="020B0604030504040204" pitchFamily="34" charset="0"/>
                  <a:cs typeface="Tungsten Medium"/>
                  <a:sym typeface="Gill Sans" charset="0"/>
                </a:rPr>
                <a:t>Your Turn!</a:t>
              </a:r>
              <a:endParaRPr lang="en-US" sz="4400" dirty="0">
                <a:solidFill>
                  <a:srgbClr val="56565A"/>
                </a:solidFill>
                <a:latin typeface="Tungsten Medium"/>
                <a:ea typeface="Tahoma" panose="020B0604030504040204" pitchFamily="34" charset="0"/>
                <a:cs typeface="Tungsten Medium"/>
                <a:sym typeface="Gill Sans" charset="0"/>
              </a:endParaRPr>
            </a:p>
          </p:txBody>
        </p:sp>
      </p:grpSp>
      <p:grpSp>
        <p:nvGrpSpPr>
          <p:cNvPr id="16" name="Group 15"/>
          <p:cNvGrpSpPr/>
          <p:nvPr/>
        </p:nvGrpSpPr>
        <p:grpSpPr>
          <a:xfrm>
            <a:off x="5277271" y="2808173"/>
            <a:ext cx="5693809" cy="3766455"/>
            <a:chOff x="5266233" y="2408998"/>
            <a:chExt cx="5693809" cy="3766455"/>
          </a:xfrm>
        </p:grpSpPr>
        <p:pic>
          <p:nvPicPr>
            <p:cNvPr id="17" name="Picture 16"/>
            <p:cNvPicPr>
              <a:picLocks noChangeAspect="1"/>
            </p:cNvPicPr>
            <p:nvPr/>
          </p:nvPicPr>
          <p:blipFill>
            <a:blip r:embed="rId6" cstate="print">
              <a:duotone>
                <a:prstClr val="black"/>
                <a:schemeClr val="tx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19" name="TextBox 18"/>
            <p:cNvSpPr txBox="1"/>
            <p:nvPr/>
          </p:nvSpPr>
          <p:spPr>
            <a:xfrm>
              <a:off x="5266233" y="5806121"/>
              <a:ext cx="2813090"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Press 1 on the phone</a:t>
              </a:r>
            </a:p>
          </p:txBody>
        </p:sp>
        <p:grpSp>
          <p:nvGrpSpPr>
            <p:cNvPr id="29" name="Group 28"/>
            <p:cNvGrpSpPr/>
            <p:nvPr/>
          </p:nvGrpSpPr>
          <p:grpSpPr>
            <a:xfrm>
              <a:off x="8478528" y="4521281"/>
              <a:ext cx="2481514" cy="1602933"/>
              <a:chOff x="7956165" y="3607332"/>
              <a:chExt cx="2481514" cy="1602933"/>
            </a:xfrm>
          </p:grpSpPr>
          <p:pic>
            <p:nvPicPr>
              <p:cNvPr id="33" name="Picture 32"/>
              <p:cNvPicPr>
                <a:picLocks noChangeAspect="1"/>
              </p:cNvPicPr>
              <p:nvPr/>
            </p:nvPicPr>
            <p:blipFill rotWithShape="1">
              <a:blip r:embed="rId7"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34" name="TextBox 33"/>
              <p:cNvSpPr txBox="1"/>
              <p:nvPr/>
            </p:nvSpPr>
            <p:spPr>
              <a:xfrm>
                <a:off x="7956165" y="4840933"/>
                <a:ext cx="2481514" cy="369332"/>
              </a:xfrm>
              <a:prstGeom prst="rect">
                <a:avLst/>
              </a:prstGeom>
              <a:noFill/>
            </p:spPr>
            <p:txBody>
              <a:bodyPr wrap="square" rtlCol="0">
                <a:spAutoFit/>
              </a:bodyPr>
              <a:lstStyle/>
              <a:p>
                <a:r>
                  <a:rPr lang="en-US" sz="1800" dirty="0" smtClean="0">
                    <a:solidFill>
                      <a:schemeClr val="tx1">
                        <a:lumMod val="75000"/>
                      </a:schemeClr>
                    </a:solidFill>
                    <a:latin typeface="Gotham Medium"/>
                    <a:cs typeface="Gotham Medium"/>
                  </a:rPr>
                  <a:t>Type in chat box</a:t>
                </a:r>
              </a:p>
            </p:txBody>
          </p:sp>
        </p:grpSp>
        <p:sp>
          <p:nvSpPr>
            <p:cNvPr id="30" name="TextBox 29"/>
            <p:cNvSpPr txBox="1"/>
            <p:nvPr/>
          </p:nvSpPr>
          <p:spPr>
            <a:xfrm>
              <a:off x="7954548" y="5320875"/>
              <a:ext cx="755290" cy="338554"/>
            </a:xfrm>
            <a:prstGeom prst="rect">
              <a:avLst/>
            </a:prstGeom>
            <a:noFill/>
          </p:spPr>
          <p:txBody>
            <a:bodyPr wrap="square" rtlCol="0">
              <a:spAutoFit/>
            </a:bodyPr>
            <a:lstStyle/>
            <a:p>
              <a:r>
                <a:rPr lang="en-US" sz="1600" dirty="0" smtClean="0">
                  <a:solidFill>
                    <a:schemeClr val="tx1">
                      <a:lumMod val="75000"/>
                    </a:schemeClr>
                  </a:solidFill>
                  <a:latin typeface="Gotham Medium"/>
                  <a:cs typeface="Gotham Medium"/>
                </a:rPr>
                <a:t>OR</a:t>
              </a:r>
            </a:p>
          </p:txBody>
        </p:sp>
        <p:pic>
          <p:nvPicPr>
            <p:cNvPr id="31" name="Picture 30"/>
            <p:cNvPicPr>
              <a:picLocks noChangeAspect="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32" name="Straight Connector 31"/>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01583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for 90 minutes</a:t>
            </a: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duotone>
              <a:schemeClr val="bg2">
                <a:shade val="45000"/>
                <a:satMod val="135000"/>
              </a:schemeClr>
              <a:prstClr val="white"/>
            </a:duotone>
            <a:lum bright="-28000"/>
            <a:extLst>
              <a:ext uri="{28A0092B-C50C-407E-A947-70E740481C1C}">
                <a14:useLocalDpi xmlns:a14="http://schemas.microsoft.com/office/drawing/2010/main" val="0"/>
              </a:ext>
            </a:extLst>
          </a:blip>
          <a:srcRect b="18415"/>
          <a:stretch/>
        </p:blipFill>
        <p:spPr>
          <a:xfrm>
            <a:off x="4427904" y="4744839"/>
            <a:ext cx="1399201" cy="1331785"/>
          </a:xfrm>
          <a:prstGeom prst="rect">
            <a:avLst/>
          </a:prstGeom>
        </p:spPr>
      </p:pic>
      <p:pic>
        <p:nvPicPr>
          <p:cNvPr id="13" name="Picture 12"/>
          <p:cNvPicPr>
            <a:picLocks noChangeAspect="1"/>
          </p:cNvPicPr>
          <p:nvPr/>
        </p:nvPicPr>
        <p:blipFill>
          <a:blip r:embed="rId4" cstate="print">
            <a:duotone>
              <a:prstClr val="black"/>
              <a:schemeClr val="tx2">
                <a:tint val="45000"/>
                <a:satMod val="400000"/>
              </a:schemeClr>
            </a:duotone>
            <a:alphaModFix/>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39" y="2594860"/>
            <a:ext cx="1348553" cy="1396284"/>
          </a:xfrm>
          <a:prstGeom prst="rect">
            <a:avLst/>
          </a:prstGeom>
          <a:noFill/>
        </p:spPr>
      </p:pic>
      <p:pic>
        <p:nvPicPr>
          <p:cNvPr id="6" name="Picture 5"/>
          <p:cNvPicPr>
            <a:picLocks noChangeAspect="1"/>
          </p:cNvPicPr>
          <p:nvPr/>
        </p:nvPicPr>
        <p:blipFill rotWithShape="1">
          <a:blip r:embed="rId6"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307086" y="299842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This is an </a:t>
            </a:r>
            <a:r>
              <a:rPr lang="en-US" sz="2800" dirty="0">
                <a:solidFill>
                  <a:srgbClr val="E7E6E6">
                    <a:lumMod val="25000"/>
                  </a:srgbClr>
                </a:solidFill>
                <a:latin typeface="Gotham Bold" pitchFamily="50" charset="0"/>
                <a:cs typeface="Gotham Bold" pitchFamily="50" charset="0"/>
              </a:rPr>
              <a:t>interactive training</a:t>
            </a:r>
            <a:r>
              <a:rPr lang="en-US" sz="2800" dirty="0">
                <a:solidFill>
                  <a:srgbClr val="E7E6E6">
                    <a:lumMod val="25000"/>
                  </a:srgbClr>
                </a:solidFill>
                <a:latin typeface="Gotham Light" pitchFamily="50" charset="0"/>
                <a:cs typeface="Gotham Light" pitchFamily="50" charset="0"/>
              </a:rPr>
              <a:t>. </a:t>
            </a:r>
            <a:endParaRPr lang="en-US" sz="2800" dirty="0">
              <a:solidFill>
                <a:srgbClr val="E7E6E6">
                  <a:lumMod val="25000"/>
                </a:srgbClr>
              </a:solidFill>
              <a:latin typeface="Gotham Book"/>
              <a:cs typeface="Gotham Book"/>
            </a:endParaRPr>
          </a:p>
        </p:txBody>
      </p:sp>
      <p:sp>
        <p:nvSpPr>
          <p:cNvPr id="16" name="TextBox 15">
            <a:hlinkClick r:id="rId7"/>
          </p:cNvPr>
          <p:cNvSpPr txBox="1"/>
          <p:nvPr/>
        </p:nvSpPr>
        <p:spPr>
          <a:xfrm>
            <a:off x="6309564" y="4770154"/>
            <a:ext cx="5873274" cy="1815878"/>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A recording of this video and call will be available on the Fellows Bookshelf tomorrow </a:t>
            </a:r>
            <a:r>
              <a:rPr lang="en-US" sz="2800" dirty="0" smtClean="0">
                <a:solidFill>
                  <a:srgbClr val="E7E6E6">
                    <a:lumMod val="25000"/>
                  </a:srgbClr>
                </a:solidFill>
                <a:latin typeface="Gotham Book"/>
                <a:cs typeface="Gotham Book"/>
              </a:rPr>
              <a:t>afternoon.</a:t>
            </a:r>
            <a:endParaRPr lang="en-US" sz="3600" dirty="0">
              <a:solidFill>
                <a:srgbClr val="ED5340"/>
              </a:solidFill>
              <a:latin typeface="Tungsten Medium"/>
              <a:cs typeface="Tungsten Medium"/>
            </a:endParaRPr>
          </a:p>
        </p:txBody>
      </p:sp>
    </p:spTree>
    <p:extLst>
      <p:ext uri="{BB962C8B-B14F-4D97-AF65-F5344CB8AC3E}">
        <p14:creationId xmlns:p14="http://schemas.microsoft.com/office/powerpoint/2010/main" val="342179829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5614665" y="1569111"/>
            <a:ext cx="671" cy="5984759"/>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164818" y="2213690"/>
            <a:ext cx="6528498" cy="4524315"/>
          </a:xfrm>
          <a:prstGeom prst="rect">
            <a:avLst/>
          </a:prstGeom>
          <a:noFill/>
        </p:spPr>
        <p:txBody>
          <a:bodyPr wrap="square" rtlCol="0">
            <a:spAutoFit/>
          </a:bodyPr>
          <a:lstStyle/>
          <a:p>
            <a:pPr marL="514350" indent="-514350">
              <a:buAutoNum type="arabicPeriod"/>
            </a:pPr>
            <a:r>
              <a:rPr lang="en-US" sz="3200" dirty="0" smtClean="0">
                <a:solidFill>
                  <a:schemeClr val="bg2">
                    <a:lumMod val="25000"/>
                  </a:schemeClr>
                </a:solidFill>
                <a:latin typeface="Gotham Book" pitchFamily="50" charset="0"/>
                <a:cs typeface="Gotham Book" pitchFamily="50" charset="0"/>
              </a:rPr>
              <a:t>Building Trust </a:t>
            </a:r>
          </a:p>
          <a:p>
            <a:pPr marL="514350" indent="-514350">
              <a:buAutoNum type="arabicPeriod"/>
            </a:pPr>
            <a:endParaRPr lang="en-US" sz="3200" dirty="0" smtClean="0">
              <a:solidFill>
                <a:schemeClr val="bg2">
                  <a:lumMod val="25000"/>
                </a:schemeClr>
              </a:solidFill>
              <a:latin typeface="Gotham Light" pitchFamily="50" charset="0"/>
              <a:cs typeface="Gotham Light" pitchFamily="50" charset="0"/>
            </a:endParaRPr>
          </a:p>
          <a:p>
            <a:pPr marL="514350" indent="-514350">
              <a:buAutoNum type="arabicPeriod"/>
            </a:pPr>
            <a:r>
              <a:rPr lang="en-US" sz="3200" dirty="0" smtClean="0">
                <a:solidFill>
                  <a:schemeClr val="bg2">
                    <a:lumMod val="25000"/>
                  </a:schemeClr>
                </a:solidFill>
                <a:latin typeface="Gotham Book"/>
                <a:cs typeface="Gotham Book"/>
              </a:rPr>
              <a:t>Authenticity </a:t>
            </a:r>
          </a:p>
          <a:p>
            <a:pPr marL="514350" indent="-514350">
              <a:buAutoNum type="arabicPeriod"/>
            </a:pPr>
            <a:endParaRPr lang="en-US" sz="3200" dirty="0" smtClean="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Relevance</a:t>
            </a:r>
          </a:p>
          <a:p>
            <a:pPr marL="514350" indent="-514350">
              <a:buAutoNum type="arabicPeriod"/>
            </a:pPr>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ok"/>
                <a:cs typeface="Gotham Book"/>
              </a:rPr>
              <a:t>Efficacy </a:t>
            </a:r>
          </a:p>
          <a:p>
            <a:endParaRPr lang="en-US" sz="3200" dirty="0">
              <a:solidFill>
                <a:schemeClr val="bg2">
                  <a:lumMod val="25000"/>
                </a:schemeClr>
              </a:solidFill>
              <a:latin typeface="Gotham Book"/>
              <a:cs typeface="Gotham Book"/>
            </a:endParaRPr>
          </a:p>
          <a:p>
            <a:pPr marL="514350" indent="-514350">
              <a:buAutoNum type="arabicPeriod"/>
            </a:pPr>
            <a:r>
              <a:rPr lang="en-US" sz="3200" dirty="0" smtClean="0">
                <a:solidFill>
                  <a:schemeClr val="bg2">
                    <a:lumMod val="25000"/>
                  </a:schemeClr>
                </a:solidFill>
                <a:latin typeface="Gotham Bold"/>
                <a:cs typeface="Gotham Bold"/>
              </a:rPr>
              <a:t>Debrief and Close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750" y="2641640"/>
            <a:ext cx="3481727" cy="3481727"/>
          </a:xfrm>
          <a:prstGeom prst="rect">
            <a:avLst/>
          </a:prstGeom>
        </p:spPr>
      </p:pic>
      <p:sp>
        <p:nvSpPr>
          <p:cNvPr id="10" name="Rectangle 9"/>
          <p:cNvSpPr>
            <a:spLocks noChangeArrowheads="1"/>
          </p:cNvSpPr>
          <p:nvPr/>
        </p:nvSpPr>
        <p:spPr bwMode="auto">
          <a:xfrm>
            <a:off x="701566" y="1457053"/>
            <a:ext cx="46988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800" dirty="0" smtClean="0">
                <a:solidFill>
                  <a:schemeClr val="tx1"/>
                </a:solidFill>
                <a:latin typeface="Tungsten Medium"/>
                <a:cs typeface="Tungsten Medium"/>
              </a:rPr>
              <a:t>AGENDA </a:t>
            </a:r>
            <a:r>
              <a:rPr lang="en-US" altLang="en-US" sz="4800" dirty="0" smtClean="0">
                <a:solidFill>
                  <a:schemeClr val="tx1"/>
                </a:solidFill>
                <a:latin typeface="Tungsten Medium"/>
                <a:ea typeface="Arial Unicode MS" panose="020B0604020202020204" pitchFamily="34" charset="-128"/>
                <a:cs typeface="Tungsten Medium"/>
              </a:rPr>
              <a:t>FOR TODAY</a:t>
            </a:r>
            <a:endParaRPr lang="en-US" altLang="en-US" sz="4800" dirty="0">
              <a:solidFill>
                <a:schemeClr val="tx1"/>
              </a:solidFill>
              <a:latin typeface="Tungsten Medium"/>
              <a:ea typeface="Arial Unicode MS" panose="020B0604020202020204" pitchFamily="34" charset="-128"/>
              <a:cs typeface="Tungsten Medium"/>
            </a:endParaRPr>
          </a:p>
        </p:txBody>
      </p:sp>
    </p:spTree>
    <p:extLst>
      <p:ext uri="{BB962C8B-B14F-4D97-AF65-F5344CB8AC3E}">
        <p14:creationId xmlns:p14="http://schemas.microsoft.com/office/powerpoint/2010/main" val="158364458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17819" y="3451855"/>
            <a:ext cx="7753585" cy="21232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800" dirty="0" smtClean="0">
                <a:solidFill>
                  <a:schemeClr val="bg2">
                    <a:lumMod val="25000"/>
                  </a:schemeClr>
                </a:solidFill>
                <a:latin typeface="Gotham Medium"/>
                <a:cs typeface="Gotham Medium"/>
              </a:rPr>
              <a:t>Tweet with #</a:t>
            </a:r>
            <a:r>
              <a:rPr lang="en-US" sz="2800" dirty="0" err="1" smtClean="0">
                <a:solidFill>
                  <a:schemeClr val="bg2">
                    <a:lumMod val="25000"/>
                  </a:schemeClr>
                </a:solidFill>
                <a:latin typeface="Gotham Medium"/>
                <a:cs typeface="Gotham Medium"/>
              </a:rPr>
              <a:t>ofafellows</a:t>
            </a:r>
            <a:r>
              <a:rPr lang="en-US" sz="2800" dirty="0" smtClean="0">
                <a:solidFill>
                  <a:schemeClr val="bg2">
                    <a:lumMod val="25000"/>
                  </a:schemeClr>
                </a:solidFill>
                <a:latin typeface="Gotham Medium"/>
                <a:cs typeface="Gotham Medium"/>
              </a:rPr>
              <a:t>, or type in the </a:t>
            </a:r>
            <a:r>
              <a:rPr lang="en-US" sz="2800" dirty="0" err="1" smtClean="0">
                <a:solidFill>
                  <a:schemeClr val="bg2">
                    <a:lumMod val="25000"/>
                  </a:schemeClr>
                </a:solidFill>
                <a:latin typeface="Gotham Medium"/>
                <a:cs typeface="Gotham Medium"/>
              </a:rPr>
              <a:t>chatbox</a:t>
            </a:r>
            <a:r>
              <a:rPr lang="en-US" sz="2800" dirty="0" smtClean="0">
                <a:solidFill>
                  <a:schemeClr val="bg2">
                    <a:lumMod val="25000"/>
                  </a:schemeClr>
                </a:solidFill>
                <a:latin typeface="Gotham Medium"/>
                <a:cs typeface="Gotham Medium"/>
              </a:rPr>
              <a:t>:</a:t>
            </a:r>
          </a:p>
          <a:p>
            <a:endParaRPr lang="en-US" sz="2800" dirty="0">
              <a:solidFill>
                <a:schemeClr val="bg2">
                  <a:lumMod val="25000"/>
                </a:schemeClr>
              </a:solidFill>
              <a:latin typeface="Gotham Medium"/>
              <a:cs typeface="Gotham Medium"/>
            </a:endParaRPr>
          </a:p>
          <a:p>
            <a:r>
              <a:rPr lang="en-US" sz="2800" dirty="0" smtClean="0">
                <a:solidFill>
                  <a:schemeClr val="bg2">
                    <a:lumMod val="25000"/>
                  </a:schemeClr>
                </a:solidFill>
                <a:latin typeface="Gotham Medium"/>
                <a:cs typeface="Gotham Medium"/>
              </a:rPr>
              <a:t>What </a:t>
            </a:r>
            <a:r>
              <a:rPr lang="en-US" sz="2800" dirty="0" smtClean="0">
                <a:solidFill>
                  <a:schemeClr val="bg2">
                    <a:lumMod val="25000"/>
                  </a:schemeClr>
                </a:solidFill>
                <a:latin typeface="Gotham Medium"/>
                <a:cs typeface="Gotham Medium"/>
              </a:rPr>
              <a:t>is your biggest takeaway and why? </a:t>
            </a:r>
            <a:endParaRPr lang="en-US" sz="2800" dirty="0">
              <a:solidFill>
                <a:schemeClr val="bg2">
                  <a:lumMod val="25000"/>
                </a:schemeClr>
              </a:solidFill>
              <a:latin typeface="Gotham Medium"/>
              <a:cs typeface="Gotham Medium"/>
            </a:endParaRPr>
          </a:p>
        </p:txBody>
      </p:sp>
      <p:sp>
        <p:nvSpPr>
          <p:cNvPr id="20" name="Rectangle 19"/>
          <p:cNvSpPr/>
          <p:nvPr/>
        </p:nvSpPr>
        <p:spPr>
          <a:xfrm>
            <a:off x="691096"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chemeClr val="tx1">
                    <a:lumMod val="75000"/>
                  </a:schemeClr>
                </a:solidFill>
                <a:latin typeface="Tungsten Medium"/>
                <a:cs typeface="Tungsten Medium"/>
              </a:rPr>
              <a:t>Debrief</a:t>
            </a:r>
            <a:endParaRPr lang="en-US" sz="4000" dirty="0">
              <a:solidFill>
                <a:schemeClr val="tx1">
                  <a:lumMod val="75000"/>
                </a:schemeClr>
              </a:solidFill>
              <a:latin typeface="Tungsten Medium"/>
              <a:cs typeface="Tungsten Medium"/>
            </a:endParaRPr>
          </a:p>
        </p:txBody>
      </p:sp>
      <p:cxnSp>
        <p:nvCxnSpPr>
          <p:cNvPr id="21" name="Straight Connector 20"/>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608380" y="1341371"/>
            <a:ext cx="0" cy="6471372"/>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03794" y="1974484"/>
            <a:ext cx="2813090" cy="5637107"/>
            <a:chOff x="503794" y="1974484"/>
            <a:chExt cx="2813090" cy="5637107"/>
          </a:xfrm>
        </p:grpSpPr>
        <p:pic>
          <p:nvPicPr>
            <p:cNvPr id="26" name="Picture 2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172664" y="1974484"/>
              <a:ext cx="1481108" cy="1533531"/>
            </a:xfrm>
            <a:prstGeom prst="rect">
              <a:avLst/>
            </a:prstGeom>
            <a:noFill/>
          </p:spPr>
        </p:pic>
        <p:sp>
          <p:nvSpPr>
            <p:cNvPr id="27" name="TextBox 26"/>
            <p:cNvSpPr txBox="1"/>
            <p:nvPr/>
          </p:nvSpPr>
          <p:spPr>
            <a:xfrm>
              <a:off x="503794" y="4836819"/>
              <a:ext cx="2813090"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Press 1 on the phone</a:t>
              </a:r>
            </a:p>
          </p:txBody>
        </p:sp>
        <p:grpSp>
          <p:nvGrpSpPr>
            <p:cNvPr id="28" name="Group 27"/>
            <p:cNvGrpSpPr/>
            <p:nvPr/>
          </p:nvGrpSpPr>
          <p:grpSpPr>
            <a:xfrm>
              <a:off x="791784" y="6008658"/>
              <a:ext cx="2481514" cy="1602933"/>
              <a:chOff x="7956165" y="3607332"/>
              <a:chExt cx="2481514" cy="1602933"/>
            </a:xfrm>
          </p:grpSpPr>
          <p:pic>
            <p:nvPicPr>
              <p:cNvPr id="32" name="Picture 31"/>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33" name="TextBox 32"/>
              <p:cNvSpPr txBox="1"/>
              <p:nvPr/>
            </p:nvSpPr>
            <p:spPr>
              <a:xfrm>
                <a:off x="7956165" y="4840933"/>
                <a:ext cx="2481514" cy="369332"/>
              </a:xfrm>
              <a:prstGeom prst="rect">
                <a:avLst/>
              </a:prstGeom>
              <a:noFill/>
            </p:spPr>
            <p:txBody>
              <a:bodyPr wrap="square" rtlCol="0">
                <a:spAutoFit/>
              </a:bodyPr>
              <a:lstStyle/>
              <a:p>
                <a:r>
                  <a:rPr lang="en-US" sz="1800" dirty="0" smtClean="0">
                    <a:solidFill>
                      <a:schemeClr val="tx1">
                        <a:lumMod val="75000"/>
                      </a:schemeClr>
                    </a:solidFill>
                    <a:latin typeface="Gotham Medium"/>
                    <a:cs typeface="Gotham Medium"/>
                  </a:rPr>
                  <a:t>Type in chat box</a:t>
                </a:r>
              </a:p>
            </p:txBody>
          </p:sp>
        </p:grpSp>
        <p:sp>
          <p:nvSpPr>
            <p:cNvPr id="29" name="TextBox 28"/>
            <p:cNvSpPr txBox="1"/>
            <p:nvPr/>
          </p:nvSpPr>
          <p:spPr>
            <a:xfrm>
              <a:off x="1537788" y="5604981"/>
              <a:ext cx="755290" cy="338554"/>
            </a:xfrm>
            <a:prstGeom prst="rect">
              <a:avLst/>
            </a:prstGeom>
            <a:noFill/>
          </p:spPr>
          <p:txBody>
            <a:bodyPr wrap="square" rtlCol="0">
              <a:spAutoFit/>
            </a:bodyPr>
            <a:lstStyle/>
            <a:p>
              <a:r>
                <a:rPr lang="en-US" sz="1600" dirty="0" smtClean="0">
                  <a:solidFill>
                    <a:schemeClr val="tx1">
                      <a:lumMod val="75000"/>
                    </a:schemeClr>
                  </a:solidFill>
                  <a:latin typeface="Gotham Medium"/>
                  <a:cs typeface="Gotham Medium"/>
                </a:rPr>
                <a:t>OR</a:t>
              </a:r>
            </a:p>
          </p:txBody>
        </p:sp>
        <p:pic>
          <p:nvPicPr>
            <p:cNvPr id="30" name="Picture 29"/>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1378926" y="3845733"/>
              <a:ext cx="1031349" cy="986657"/>
            </a:xfrm>
            <a:prstGeom prst="rect">
              <a:avLst/>
            </a:prstGeom>
          </p:spPr>
        </p:pic>
      </p:grpSp>
    </p:spTree>
    <p:extLst>
      <p:ext uri="{BB962C8B-B14F-4D97-AF65-F5344CB8AC3E}">
        <p14:creationId xmlns:p14="http://schemas.microsoft.com/office/powerpoint/2010/main" val="228980064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r="926"/>
          <a:stretch/>
        </p:blipFill>
        <p:spPr>
          <a:xfrm>
            <a:off x="-167103" y="0"/>
            <a:ext cx="13334829" cy="9770167"/>
          </a:xfrm>
          <a:prstGeom prst="rect">
            <a:avLst/>
          </a:prstGeom>
        </p:spPr>
      </p:pic>
      <p:sp>
        <p:nvSpPr>
          <p:cNvPr id="3" name="Rectangle 2"/>
          <p:cNvSpPr/>
          <p:nvPr/>
        </p:nvSpPr>
        <p:spPr>
          <a:xfrm>
            <a:off x="496957" y="417443"/>
            <a:ext cx="12006469" cy="8885583"/>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4730" y="1821619"/>
            <a:ext cx="6968200" cy="1563986"/>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bg2">
                    <a:lumMod val="25000"/>
                  </a:schemeClr>
                </a:solidFill>
                <a:latin typeface="Tungsten Medium"/>
                <a:cs typeface="Tungsten Medium"/>
              </a:rPr>
              <a:t>What questions do you have?</a:t>
            </a:r>
            <a:endParaRPr lang="en-US" sz="5400" dirty="0">
              <a:solidFill>
                <a:schemeClr val="bg2">
                  <a:lumMod val="25000"/>
                </a:schemeClr>
              </a:solidFill>
              <a:latin typeface="Tungsten Medium"/>
              <a:cs typeface="Tungsten Medium"/>
            </a:endParaRPr>
          </a:p>
        </p:txBody>
      </p:sp>
      <p:sp>
        <p:nvSpPr>
          <p:cNvPr id="10" name="Rectangle 9"/>
          <p:cNvSpPr/>
          <p:nvPr/>
        </p:nvSpPr>
        <p:spPr>
          <a:xfrm>
            <a:off x="7402668" y="1821619"/>
            <a:ext cx="100262" cy="1565977"/>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bg2">
                  <a:lumMod val="25000"/>
                </a:schemeClr>
              </a:solidFill>
              <a:latin typeface="Tungsten Medium"/>
              <a:cs typeface="Tungsten Medium"/>
            </a:endParaRPr>
          </a:p>
        </p:txBody>
      </p:sp>
      <p:pic>
        <p:nvPicPr>
          <p:cNvPr id="11" name="Picture 1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411242" y="8309565"/>
            <a:ext cx="738768" cy="693270"/>
          </a:xfrm>
          <a:prstGeom prst="rect">
            <a:avLst/>
          </a:prstGeom>
        </p:spPr>
      </p:pic>
    </p:spTree>
    <p:extLst>
      <p:ext uri="{BB962C8B-B14F-4D97-AF65-F5344CB8AC3E}">
        <p14:creationId xmlns:p14="http://schemas.microsoft.com/office/powerpoint/2010/main" val="423521360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2470" y="1862638"/>
            <a:ext cx="11453152" cy="15800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smtClean="0">
                <a:solidFill>
                  <a:schemeClr val="bg2">
                    <a:lumMod val="25000"/>
                  </a:schemeClr>
                </a:solidFill>
                <a:latin typeface="Gotham Book" pitchFamily="50" charset="0"/>
                <a:cs typeface="Gotham Book" pitchFamily="50" charset="0"/>
              </a:rPr>
              <a:t>Whether you engage your audience through email or social media, building trust is essential to building an online relationship.  </a:t>
            </a:r>
            <a:endParaRPr lang="en-US" sz="2400" dirty="0">
              <a:solidFill>
                <a:schemeClr val="bg2">
                  <a:lumMod val="25000"/>
                </a:schemeClr>
              </a:solidFill>
              <a:latin typeface="Gotham Book" pitchFamily="50" charset="0"/>
              <a:cs typeface="Gotham Book" pitchFamily="50" charset="0"/>
            </a:endParaRPr>
          </a:p>
        </p:txBody>
      </p:sp>
      <p:sp>
        <p:nvSpPr>
          <p:cNvPr id="20" name="Rectangle 19"/>
          <p:cNvSpPr/>
          <p:nvPr/>
        </p:nvSpPr>
        <p:spPr>
          <a:xfrm>
            <a:off x="635071" y="623474"/>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chemeClr val="tx1">
                    <a:lumMod val="75000"/>
                  </a:schemeClr>
                </a:solidFill>
                <a:latin typeface="Tungsten Medium"/>
                <a:cs typeface="Tungsten Medium"/>
              </a:rPr>
              <a:t>KEY TAKEAWAYS</a:t>
            </a:r>
            <a:endParaRPr lang="en-US" sz="4000" dirty="0">
              <a:solidFill>
                <a:schemeClr val="tx1">
                  <a:lumMod val="75000"/>
                </a:schemeClr>
              </a:solidFill>
              <a:latin typeface="Tungsten Medium"/>
              <a:cs typeface="Tungsten Medium"/>
            </a:endParaRPr>
          </a:p>
        </p:txBody>
      </p:sp>
      <p:cxnSp>
        <p:nvCxnSpPr>
          <p:cNvPr id="21" name="Straight Connector 20"/>
          <p:cNvCxnSpPr/>
          <p:nvPr/>
        </p:nvCxnSpPr>
        <p:spPr>
          <a:xfrm flipV="1">
            <a:off x="711515" y="1334562"/>
            <a:ext cx="11429527"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36794" y="3733240"/>
            <a:ext cx="11511882" cy="1841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2400" dirty="0" smtClean="0">
                <a:solidFill>
                  <a:schemeClr val="bg2">
                    <a:lumMod val="25000"/>
                  </a:schemeClr>
                </a:solidFill>
                <a:latin typeface="Gotham Book" pitchFamily="50" charset="0"/>
                <a:cs typeface="Gotham Book" pitchFamily="50" charset="0"/>
              </a:rPr>
              <a:t>You can build trust by showing that you mean what you say </a:t>
            </a:r>
            <a:r>
              <a:rPr lang="en-US" sz="2400" dirty="0" smtClean="0">
                <a:solidFill>
                  <a:schemeClr val="bg2">
                    <a:lumMod val="25000"/>
                  </a:schemeClr>
                </a:solidFill>
                <a:latin typeface="Gotham Bold"/>
                <a:cs typeface="Gotham Bold"/>
              </a:rPr>
              <a:t>(Authenticity)</a:t>
            </a:r>
            <a:r>
              <a:rPr lang="en-US" sz="2400" dirty="0" smtClean="0">
                <a:solidFill>
                  <a:schemeClr val="bg2">
                    <a:lumMod val="25000"/>
                  </a:schemeClr>
                </a:solidFill>
                <a:latin typeface="Gotham Book" pitchFamily="50" charset="0"/>
                <a:cs typeface="Gotham Book" pitchFamily="50" charset="0"/>
              </a:rPr>
              <a:t>; Tapping into what matters to your audience </a:t>
            </a:r>
            <a:r>
              <a:rPr lang="en-US" sz="2400" dirty="0" smtClean="0">
                <a:solidFill>
                  <a:schemeClr val="bg2">
                    <a:lumMod val="25000"/>
                  </a:schemeClr>
                </a:solidFill>
                <a:latin typeface="Gotham Bold"/>
                <a:cs typeface="Gotham Bold"/>
              </a:rPr>
              <a:t>(Relevance)</a:t>
            </a:r>
            <a:r>
              <a:rPr lang="en-US" sz="2400" dirty="0" smtClean="0">
                <a:solidFill>
                  <a:schemeClr val="bg2">
                    <a:lumMod val="25000"/>
                  </a:schemeClr>
                </a:solidFill>
                <a:latin typeface="Gotham Book" pitchFamily="50" charset="0"/>
                <a:cs typeface="Gotham Book" pitchFamily="50" charset="0"/>
              </a:rPr>
              <a:t>; And </a:t>
            </a:r>
            <a:r>
              <a:rPr lang="en-US" sz="2400" dirty="0">
                <a:solidFill>
                  <a:schemeClr val="bg2">
                    <a:lumMod val="25000"/>
                  </a:schemeClr>
                </a:solidFill>
                <a:latin typeface="Gotham Book" pitchFamily="50" charset="0"/>
                <a:cs typeface="Gotham Book" pitchFamily="50" charset="0"/>
              </a:rPr>
              <a:t>d</a:t>
            </a:r>
            <a:r>
              <a:rPr lang="en-US" sz="2400" dirty="0" smtClean="0">
                <a:solidFill>
                  <a:schemeClr val="bg2">
                    <a:lumMod val="25000"/>
                  </a:schemeClr>
                </a:solidFill>
                <a:latin typeface="Gotham Book" pitchFamily="50" charset="0"/>
                <a:cs typeface="Gotham Book" pitchFamily="50" charset="0"/>
              </a:rPr>
              <a:t>emonstrating that taking action has an impact </a:t>
            </a:r>
            <a:r>
              <a:rPr lang="en-US" sz="2400" dirty="0" smtClean="0">
                <a:solidFill>
                  <a:schemeClr val="bg2">
                    <a:lumMod val="25000"/>
                  </a:schemeClr>
                </a:solidFill>
                <a:latin typeface="Gotham Bold"/>
                <a:cs typeface="Gotham Bold"/>
              </a:rPr>
              <a:t>(Efficacy)</a:t>
            </a:r>
            <a:r>
              <a:rPr lang="en-US" sz="2400" dirty="0" smtClean="0">
                <a:solidFill>
                  <a:schemeClr val="bg2">
                    <a:lumMod val="25000"/>
                  </a:schemeClr>
                </a:solidFill>
                <a:latin typeface="Gotham Book" pitchFamily="50" charset="0"/>
                <a:cs typeface="Gotham Book" pitchFamily="50" charset="0"/>
              </a:rPr>
              <a:t>.</a:t>
            </a:r>
            <a:endParaRPr lang="en-US" sz="2400" dirty="0">
              <a:solidFill>
                <a:schemeClr val="bg2">
                  <a:lumMod val="2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188949858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5"/>
          <p:cNvSpPr>
            <a:spLocks noChangeAspect="1"/>
          </p:cNvSpPr>
          <p:nvPr/>
        </p:nvSpPr>
        <p:spPr bwMode="auto">
          <a:xfrm>
            <a:off x="1147009" y="2192379"/>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1</a:t>
            </a:r>
          </a:p>
        </p:txBody>
      </p:sp>
      <p:sp>
        <p:nvSpPr>
          <p:cNvPr id="3" name="Oval 36"/>
          <p:cNvSpPr>
            <a:spLocks noChangeAspect="1"/>
          </p:cNvSpPr>
          <p:nvPr/>
        </p:nvSpPr>
        <p:spPr bwMode="auto">
          <a:xfrm>
            <a:off x="1147009" y="4072933"/>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2</a:t>
            </a:r>
          </a:p>
        </p:txBody>
      </p:sp>
      <p:sp>
        <p:nvSpPr>
          <p:cNvPr id="4" name="Oval 37"/>
          <p:cNvSpPr>
            <a:spLocks noChangeAspect="1"/>
          </p:cNvSpPr>
          <p:nvPr/>
        </p:nvSpPr>
        <p:spPr bwMode="auto">
          <a:xfrm>
            <a:off x="1147009" y="5809516"/>
            <a:ext cx="762000" cy="762000"/>
          </a:xfrm>
          <a:prstGeom prst="ellipse">
            <a:avLst/>
          </a:prstGeom>
          <a:solidFill>
            <a:srgbClr val="56565A"/>
          </a:solidFill>
          <a:ln w="25400">
            <a:noFill/>
            <a:round/>
            <a:headEnd/>
            <a:tailEnd/>
          </a:ln>
        </p:spPr>
        <p:txBody>
          <a:bodyPr anchor="ct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eaLnBrk="1" hangingPunct="1">
              <a:spcBef>
                <a:spcPct val="0"/>
              </a:spcBef>
              <a:buSzTx/>
              <a:buFontTx/>
              <a:buNone/>
            </a:pPr>
            <a:r>
              <a:rPr lang="en-US" altLang="ko-KR" dirty="0">
                <a:solidFill>
                  <a:schemeClr val="bg1"/>
                </a:solidFill>
                <a:latin typeface="Gotham Bold" pitchFamily="50" charset="0"/>
                <a:ea typeface="ヒラギノ角ゴ ProN W3" charset="-128"/>
                <a:cs typeface="Gotham Bold" pitchFamily="50" charset="0"/>
              </a:rPr>
              <a:t>3</a:t>
            </a:r>
          </a:p>
        </p:txBody>
      </p:sp>
      <p:sp>
        <p:nvSpPr>
          <p:cNvPr id="5" name="Rectangle 4"/>
          <p:cNvSpPr>
            <a:spLocks noChangeArrowheads="1"/>
          </p:cNvSpPr>
          <p:nvPr/>
        </p:nvSpPr>
        <p:spPr bwMode="auto">
          <a:xfrm>
            <a:off x="827695" y="665985"/>
            <a:ext cx="418212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4000" dirty="0" smtClean="0">
                <a:solidFill>
                  <a:schemeClr val="tx1"/>
                </a:solidFill>
                <a:latin typeface="Tungsten Medium"/>
                <a:cs typeface="Tungsten Medium"/>
              </a:rPr>
              <a:t>GOALS</a:t>
            </a:r>
            <a:r>
              <a:rPr lang="en-US" altLang="en-US" sz="4400" b="1" dirty="0" smtClean="0">
                <a:solidFill>
                  <a:schemeClr val="tx1"/>
                </a:solidFill>
                <a:latin typeface="Tungsten Medium"/>
                <a:cs typeface="Tungsten Medium"/>
              </a:rPr>
              <a:t> </a:t>
            </a:r>
            <a:r>
              <a:rPr lang="en-US" altLang="en-US" sz="4000" dirty="0" smtClean="0">
                <a:solidFill>
                  <a:schemeClr val="tx1"/>
                </a:solidFill>
                <a:latin typeface="Tungsten Medium"/>
                <a:ea typeface="Arial Unicode MS" panose="020B0604020202020204" pitchFamily="34" charset="-128"/>
                <a:cs typeface="Tungsten Medium"/>
              </a:rPr>
              <a:t>FOR TODAY</a:t>
            </a:r>
            <a:endParaRPr lang="en-US" altLang="en-US" sz="4000" dirty="0">
              <a:solidFill>
                <a:schemeClr val="tx1"/>
              </a:solidFill>
              <a:latin typeface="Tungsten Medium"/>
              <a:ea typeface="Arial Unicode MS" panose="020B0604020202020204" pitchFamily="34" charset="-128"/>
              <a:cs typeface="Tungsten Medium"/>
            </a:endParaRPr>
          </a:p>
        </p:txBody>
      </p:sp>
      <p:sp>
        <p:nvSpPr>
          <p:cNvPr id="7" name="TextBox 6"/>
          <p:cNvSpPr txBox="1"/>
          <p:nvPr/>
        </p:nvSpPr>
        <p:spPr>
          <a:xfrm>
            <a:off x="2261975" y="2112082"/>
            <a:ext cx="9818721" cy="954107"/>
          </a:xfrm>
          <a:prstGeom prst="rect">
            <a:avLst/>
          </a:prstGeom>
          <a:noFill/>
        </p:spPr>
        <p:txBody>
          <a:bodyPr wrap="square" rtlCol="0">
            <a:spAutoFit/>
          </a:bodyPr>
          <a:lstStyle/>
          <a:p>
            <a:r>
              <a:rPr lang="en-US" sz="2800" dirty="0" smtClean="0">
                <a:solidFill>
                  <a:schemeClr val="bg2">
                    <a:lumMod val="25000"/>
                  </a:schemeClr>
                </a:solidFill>
                <a:latin typeface="Gotham Bold" pitchFamily="50" charset="0"/>
                <a:cs typeface="Gotham Bold" pitchFamily="50" charset="0"/>
              </a:rPr>
              <a:t>Understand</a:t>
            </a:r>
            <a:r>
              <a:rPr lang="en-US" sz="2800" dirty="0" smtClean="0">
                <a:solidFill>
                  <a:schemeClr val="bg2">
                    <a:lumMod val="25000"/>
                  </a:schemeClr>
                </a:solidFill>
                <a:latin typeface="Gotham Light" pitchFamily="50" charset="0"/>
                <a:cs typeface="Gotham Light" pitchFamily="50" charset="0"/>
              </a:rPr>
              <a:t> </a:t>
            </a:r>
            <a:r>
              <a:rPr lang="en-US" sz="2800" dirty="0" smtClean="0">
                <a:solidFill>
                  <a:schemeClr val="bg2">
                    <a:lumMod val="25000"/>
                  </a:schemeClr>
                </a:solidFill>
                <a:latin typeface="Gotham Book"/>
                <a:cs typeface="Gotham Book"/>
              </a:rPr>
              <a:t>the importance of building trust with your online audience </a:t>
            </a:r>
          </a:p>
        </p:txBody>
      </p:sp>
      <p:sp>
        <p:nvSpPr>
          <p:cNvPr id="10" name="TextBox 9"/>
          <p:cNvSpPr txBox="1"/>
          <p:nvPr/>
        </p:nvSpPr>
        <p:spPr>
          <a:xfrm>
            <a:off x="2261975" y="3763181"/>
            <a:ext cx="10115389" cy="1384995"/>
          </a:xfrm>
          <a:prstGeom prst="rect">
            <a:avLst/>
          </a:prstGeom>
          <a:noFill/>
        </p:spPr>
        <p:txBody>
          <a:bodyPr wrap="square" rtlCol="0">
            <a:spAutoFit/>
          </a:bodyPr>
          <a:lstStyle/>
          <a:p>
            <a:r>
              <a:rPr lang="en-US" sz="2800" dirty="0" smtClean="0">
                <a:solidFill>
                  <a:schemeClr val="bg2">
                    <a:lumMod val="25000"/>
                  </a:schemeClr>
                </a:solidFill>
                <a:latin typeface="Gotham Bold" pitchFamily="50" charset="0"/>
                <a:cs typeface="Gotham Bold" pitchFamily="50" charset="0"/>
              </a:rPr>
              <a:t>Be able to </a:t>
            </a:r>
            <a:r>
              <a:rPr lang="en-US" sz="2800" dirty="0" smtClean="0">
                <a:solidFill>
                  <a:schemeClr val="bg2">
                    <a:lumMod val="25000"/>
                  </a:schemeClr>
                </a:solidFill>
                <a:latin typeface="Gotham Book"/>
                <a:cs typeface="Gotham Book"/>
              </a:rPr>
              <a:t>build and maintain trust with your online audience by being </a:t>
            </a:r>
            <a:r>
              <a:rPr lang="en-US" sz="2800" dirty="0" smtClean="0">
                <a:solidFill>
                  <a:schemeClr val="bg2">
                    <a:lumMod val="25000"/>
                  </a:schemeClr>
                </a:solidFill>
                <a:latin typeface="Gotham Bold"/>
                <a:cs typeface="Gotham Bold"/>
              </a:rPr>
              <a:t>authentic</a:t>
            </a:r>
            <a:r>
              <a:rPr lang="en-US" sz="2800" dirty="0" smtClean="0">
                <a:solidFill>
                  <a:schemeClr val="bg2">
                    <a:lumMod val="25000"/>
                  </a:schemeClr>
                </a:solidFill>
                <a:latin typeface="Gotham Book"/>
                <a:cs typeface="Gotham Book"/>
              </a:rPr>
              <a:t>, </a:t>
            </a:r>
            <a:r>
              <a:rPr lang="en-US" sz="2800" dirty="0" smtClean="0">
                <a:solidFill>
                  <a:schemeClr val="bg2">
                    <a:lumMod val="25000"/>
                  </a:schemeClr>
                </a:solidFill>
                <a:latin typeface="Gotham Bold"/>
                <a:cs typeface="Gotham Bold"/>
              </a:rPr>
              <a:t>relevant</a:t>
            </a:r>
            <a:r>
              <a:rPr lang="en-US" sz="2800" dirty="0" smtClean="0">
                <a:solidFill>
                  <a:schemeClr val="bg2">
                    <a:lumMod val="25000"/>
                  </a:schemeClr>
                </a:solidFill>
                <a:latin typeface="Gotham Book"/>
                <a:cs typeface="Gotham Book"/>
              </a:rPr>
              <a:t>, and practicing </a:t>
            </a:r>
            <a:r>
              <a:rPr lang="en-US" sz="2800" dirty="0" smtClean="0">
                <a:solidFill>
                  <a:schemeClr val="bg2">
                    <a:lumMod val="25000"/>
                  </a:schemeClr>
                </a:solidFill>
                <a:latin typeface="Gotham Bold"/>
                <a:cs typeface="Gotham Bold"/>
              </a:rPr>
              <a:t>efficacy</a:t>
            </a:r>
            <a:r>
              <a:rPr lang="en-US" sz="2800" dirty="0" smtClean="0">
                <a:solidFill>
                  <a:schemeClr val="bg2">
                    <a:lumMod val="25000"/>
                  </a:schemeClr>
                </a:solidFill>
                <a:latin typeface="Gotham Book"/>
                <a:cs typeface="Gotham Book"/>
              </a:rPr>
              <a:t> </a:t>
            </a:r>
          </a:p>
        </p:txBody>
      </p:sp>
      <p:sp>
        <p:nvSpPr>
          <p:cNvPr id="11" name="TextBox 10"/>
          <p:cNvSpPr txBox="1"/>
          <p:nvPr/>
        </p:nvSpPr>
        <p:spPr>
          <a:xfrm>
            <a:off x="2261975" y="5713463"/>
            <a:ext cx="9818721" cy="954107"/>
          </a:xfrm>
          <a:prstGeom prst="rect">
            <a:avLst/>
          </a:prstGeom>
          <a:noFill/>
        </p:spPr>
        <p:txBody>
          <a:bodyPr wrap="square" rtlCol="0">
            <a:spAutoFit/>
          </a:bodyPr>
          <a:lstStyle/>
          <a:p>
            <a:r>
              <a:rPr lang="en-US" sz="2800" dirty="0" smtClean="0">
                <a:solidFill>
                  <a:schemeClr val="bg2">
                    <a:lumMod val="25000"/>
                  </a:schemeClr>
                </a:solidFill>
                <a:latin typeface="Gotham Bold" pitchFamily="50" charset="0"/>
                <a:cs typeface="Gotham Bold" pitchFamily="50" charset="0"/>
              </a:rPr>
              <a:t>Feel comfortable </a:t>
            </a:r>
            <a:r>
              <a:rPr lang="en-US" sz="2800" dirty="0" smtClean="0">
                <a:solidFill>
                  <a:schemeClr val="bg2">
                    <a:lumMod val="25000"/>
                  </a:schemeClr>
                </a:solidFill>
                <a:latin typeface="Gotham Book"/>
                <a:cs typeface="Gotham Book"/>
              </a:rPr>
              <a:t>writing a digital content strategy that build trust among your online audience</a:t>
            </a:r>
          </a:p>
        </p:txBody>
      </p:sp>
      <p:cxnSp>
        <p:nvCxnSpPr>
          <p:cNvPr id="12" name="Straight Connector 11"/>
          <p:cNvCxnSpPr/>
          <p:nvPr/>
        </p:nvCxnSpPr>
        <p:spPr>
          <a:xfrm>
            <a:off x="866819" y="151179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26973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3135" y="2271233"/>
            <a:ext cx="8538464" cy="6305659"/>
          </a:xfrm>
          <a:prstGeom prst="rect">
            <a:avLst/>
          </a:prstGeom>
          <a:solidFill>
            <a:schemeClr val="bg1">
              <a:lumMod val="85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342900" indent="-342900">
              <a:buFont typeface="Wingdings" charset="2"/>
              <a:buChar char="§"/>
            </a:pPr>
            <a:r>
              <a:rPr lang="en-US" sz="2400" dirty="0" smtClean="0">
                <a:solidFill>
                  <a:schemeClr val="bg2">
                    <a:lumMod val="25000"/>
                  </a:schemeClr>
                </a:solidFill>
                <a:latin typeface="Gotham Medium"/>
                <a:cs typeface="Gotham Medium"/>
              </a:rPr>
              <a:t>Review concepts and skills learned today</a:t>
            </a:r>
          </a:p>
          <a:p>
            <a:pPr marL="342900" indent="-342900">
              <a:buFont typeface="Wingdings" charset="2"/>
              <a:buChar char="§"/>
            </a:pPr>
            <a:endParaRPr lang="en-US" sz="2400" dirty="0">
              <a:solidFill>
                <a:schemeClr val="bg2">
                  <a:lumMod val="25000"/>
                </a:schemeClr>
              </a:solidFill>
              <a:latin typeface="Gotham Medium"/>
              <a:cs typeface="Gotham Medium"/>
            </a:endParaRPr>
          </a:p>
          <a:p>
            <a:pPr marL="342900" indent="-342900">
              <a:buFont typeface="Wingdings" charset="2"/>
              <a:buChar char="§"/>
            </a:pPr>
            <a:r>
              <a:rPr lang="en-US" sz="2400" dirty="0" smtClean="0">
                <a:solidFill>
                  <a:schemeClr val="bg2">
                    <a:lumMod val="25000"/>
                  </a:schemeClr>
                </a:solidFill>
                <a:latin typeface="Gotham Medium"/>
                <a:cs typeface="Gotham Medium"/>
              </a:rPr>
              <a:t>Read: </a:t>
            </a:r>
            <a:r>
              <a:rPr lang="en-US" sz="2400" i="1" dirty="0" smtClean="0">
                <a:solidFill>
                  <a:schemeClr val="bg2">
                    <a:lumMod val="25000"/>
                  </a:schemeClr>
                </a:solidFill>
                <a:latin typeface="Gotham Medium"/>
                <a:cs typeface="Gotham Medium"/>
              </a:rPr>
              <a:t>Your Digital Strategy Shouldn’t Be About Attention</a:t>
            </a:r>
            <a:r>
              <a:rPr lang="en-US" sz="2400" dirty="0" smtClean="0">
                <a:solidFill>
                  <a:schemeClr val="bg2">
                    <a:lumMod val="25000"/>
                  </a:schemeClr>
                </a:solidFill>
                <a:latin typeface="Gotham Medium"/>
                <a:cs typeface="Gotham Medium"/>
              </a:rPr>
              <a:t> and post your key takeaways in the Connect discussion post</a:t>
            </a:r>
          </a:p>
          <a:p>
            <a:endParaRPr lang="en-US" sz="2400" dirty="0" smtClean="0">
              <a:solidFill>
                <a:schemeClr val="bg2">
                  <a:lumMod val="25000"/>
                </a:schemeClr>
              </a:solidFill>
              <a:latin typeface="Gotham Medium"/>
              <a:cs typeface="Gotham Medium"/>
            </a:endParaRPr>
          </a:p>
          <a:p>
            <a:endParaRPr lang="en-US" sz="2400" i="1" dirty="0" smtClean="0">
              <a:solidFill>
                <a:schemeClr val="bg2">
                  <a:lumMod val="25000"/>
                </a:schemeClr>
              </a:solidFill>
              <a:latin typeface="Gotham Medium"/>
              <a:cs typeface="Gotham Medium"/>
            </a:endParaRPr>
          </a:p>
          <a:p>
            <a:pPr algn="ctr"/>
            <a:r>
              <a:rPr lang="en-US" sz="2400" i="1" dirty="0" smtClean="0">
                <a:solidFill>
                  <a:schemeClr val="bg2">
                    <a:lumMod val="25000"/>
                  </a:schemeClr>
                </a:solidFill>
                <a:latin typeface="Gotham Medium"/>
                <a:cs typeface="Gotham Medium"/>
              </a:rPr>
              <a:t>   </a:t>
            </a:r>
            <a:endParaRPr lang="en-US" sz="2400" b="1" dirty="0">
              <a:solidFill>
                <a:schemeClr val="bg2">
                  <a:lumMod val="25000"/>
                </a:schemeClr>
              </a:solidFill>
              <a:latin typeface="Gotham Medium"/>
              <a:cs typeface="Gotham Medium"/>
            </a:endParaRPr>
          </a:p>
          <a:p>
            <a:pPr algn="ctr"/>
            <a:r>
              <a:rPr lang="en-US" sz="2400" b="1" dirty="0" smtClean="0">
                <a:solidFill>
                  <a:schemeClr val="bg2">
                    <a:lumMod val="25000"/>
                  </a:schemeClr>
                </a:solidFill>
                <a:latin typeface="Gotham Medium"/>
                <a:cs typeface="Gotham Medium"/>
              </a:rPr>
              <a:t>DUE TUESDAY, 9/13 AT 5:00PM CT</a:t>
            </a:r>
            <a:endParaRPr lang="en-US" sz="2400" b="1" dirty="0">
              <a:solidFill>
                <a:schemeClr val="bg2">
                  <a:lumMod val="25000"/>
                </a:schemeClr>
              </a:solidFill>
              <a:latin typeface="Gotham Medium"/>
              <a:cs typeface="Gotham Medium"/>
            </a:endParaRPr>
          </a:p>
          <a:p>
            <a:pPr algn="ctr"/>
            <a:r>
              <a:rPr lang="en-US" sz="2400" i="1" dirty="0" smtClean="0">
                <a:solidFill>
                  <a:schemeClr val="bg2">
                    <a:lumMod val="25000"/>
                  </a:schemeClr>
                </a:solidFill>
                <a:latin typeface="Gotham Medium"/>
                <a:cs typeface="Gotham Medium"/>
              </a:rPr>
              <a:t> </a:t>
            </a:r>
            <a:endParaRPr lang="en-US" sz="2400" i="1" dirty="0">
              <a:solidFill>
                <a:schemeClr val="bg2">
                  <a:lumMod val="25000"/>
                </a:schemeClr>
              </a:solidFill>
              <a:latin typeface="Gotham Medium"/>
              <a:cs typeface="Gotham Medium"/>
            </a:endParaRPr>
          </a:p>
        </p:txBody>
      </p:sp>
      <p:sp>
        <p:nvSpPr>
          <p:cNvPr id="5" name="Rectangle 4"/>
          <p:cNvSpPr/>
          <p:nvPr/>
        </p:nvSpPr>
        <p:spPr>
          <a:xfrm>
            <a:off x="2453541" y="1533796"/>
            <a:ext cx="4223217" cy="635060"/>
          </a:xfrm>
          <a:prstGeom prst="rect">
            <a:avLst/>
          </a:prstGeom>
          <a:solidFill>
            <a:schemeClr val="bg2">
              <a:lumMod val="25000"/>
            </a:schemeClr>
          </a:solidFill>
          <a:ln w="381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FF"/>
                </a:solidFill>
                <a:latin typeface="Tungsten Medium"/>
                <a:cs typeface="Tungsten Medium"/>
              </a:rPr>
              <a:t>Class Review and Additional Reading</a:t>
            </a:r>
            <a:endParaRPr lang="en-US" sz="2800" dirty="0">
              <a:solidFill>
                <a:srgbClr val="FFFFFF"/>
              </a:solidFill>
              <a:latin typeface="Tungsten Medium"/>
              <a:cs typeface="Tungsten Medium"/>
            </a:endParaRPr>
          </a:p>
        </p:txBody>
      </p:sp>
    </p:spTree>
    <p:extLst>
      <p:ext uri="{BB962C8B-B14F-4D97-AF65-F5344CB8AC3E}">
        <p14:creationId xmlns:p14="http://schemas.microsoft.com/office/powerpoint/2010/main" val="129925049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676" y="-65598"/>
            <a:ext cx="13060826" cy="9868019"/>
            <a:chOff x="-18676" y="-65598"/>
            <a:chExt cx="13060826" cy="9868019"/>
          </a:xfrm>
        </p:grpSpPr>
        <p:pic>
          <p:nvPicPr>
            <p:cNvPr id="2" name="Picture 1" descr="DSC_0067.jpg"/>
            <p:cNvPicPr>
              <a:picLocks noChangeAspect="1"/>
            </p:cNvPicPr>
            <p:nvPr/>
          </p:nvPicPr>
          <p:blipFill rotWithShape="1">
            <a:blip r:embed="rId3" cstate="print">
              <a:extLst>
                <a:ext uri="{28A0092B-C50C-407E-A947-70E740481C1C}">
                  <a14:useLocalDpi xmlns:a14="http://schemas.microsoft.com/office/drawing/2010/main" val="0"/>
                </a:ext>
              </a:extLst>
            </a:blip>
            <a:srcRect r="9407"/>
            <a:stretch/>
          </p:blipFill>
          <p:spPr>
            <a:xfrm>
              <a:off x="-18676" y="-65598"/>
              <a:ext cx="13060826" cy="9651115"/>
            </a:xfrm>
            <a:prstGeom prst="rect">
              <a:avLst/>
            </a:prstGeom>
          </p:spPr>
        </p:pic>
        <p:sp>
          <p:nvSpPr>
            <p:cNvPr id="7" name="Rectangle 6"/>
            <p:cNvSpPr/>
            <p:nvPr/>
          </p:nvSpPr>
          <p:spPr>
            <a:xfrm>
              <a:off x="-18676" y="-33423"/>
              <a:ext cx="13023475" cy="9787023"/>
            </a:xfrm>
            <a:prstGeom prst="rect">
              <a:avLst/>
            </a:prstGeom>
            <a:gradFill flip="none" rotWithShape="1">
              <a:gsLst>
                <a:gs pos="89000">
                  <a:srgbClr val="ED5340">
                    <a:alpha val="46000"/>
                  </a:srgbClr>
                </a:gs>
                <a:gs pos="43000">
                  <a:schemeClr val="accent2">
                    <a:alpha val="25000"/>
                  </a:schemeClr>
                </a:gs>
                <a:gs pos="10000">
                  <a:schemeClr val="bg2">
                    <a:lumMod val="25000"/>
                    <a:alpha val="36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45771"/>
              <a:ext cx="738768" cy="693270"/>
            </a:xfrm>
            <a:prstGeom prst="rect">
              <a:avLst/>
            </a:prstGeom>
          </p:spPr>
        </p:pic>
        <p:sp>
          <p:nvSpPr>
            <p:cNvPr id="8" name="TextBox 7"/>
            <p:cNvSpPr txBox="1"/>
            <p:nvPr/>
          </p:nvSpPr>
          <p:spPr>
            <a:xfrm>
              <a:off x="6813883" y="4533681"/>
              <a:ext cx="6015839" cy="1200329"/>
            </a:xfrm>
            <a:prstGeom prst="rect">
              <a:avLst/>
            </a:prstGeom>
            <a:noFill/>
          </p:spPr>
          <p:txBody>
            <a:bodyPr wrap="square" rtlCol="0">
              <a:spAutoFit/>
            </a:bodyPr>
            <a:lstStyle/>
            <a:p>
              <a:r>
                <a:rPr lang="en-US" sz="7200" dirty="0" smtClean="0">
                  <a:solidFill>
                    <a:srgbClr val="FFFFFF"/>
                  </a:solidFill>
                  <a:latin typeface="Tungsten Medium"/>
                  <a:cs typeface="Tungsten Medium"/>
                </a:rPr>
                <a:t>Social Media Strategy</a:t>
              </a:r>
              <a:endParaRPr lang="en-US" sz="7200" dirty="0">
                <a:solidFill>
                  <a:srgbClr val="FFFFFF"/>
                </a:solidFill>
                <a:latin typeface="Tungsten Medium"/>
                <a:cs typeface="Tungsten Medium"/>
              </a:endParaRPr>
            </a:p>
          </p:txBody>
        </p:sp>
        <p:sp>
          <p:nvSpPr>
            <p:cNvPr id="9" name="TextBox 8"/>
            <p:cNvSpPr txBox="1"/>
            <p:nvPr/>
          </p:nvSpPr>
          <p:spPr>
            <a:xfrm>
              <a:off x="9211309" y="5623468"/>
              <a:ext cx="2930212" cy="369332"/>
            </a:xfrm>
            <a:prstGeom prst="rect">
              <a:avLst/>
            </a:prstGeom>
            <a:noFill/>
          </p:spPr>
          <p:txBody>
            <a:bodyPr wrap="square" rtlCol="0">
              <a:spAutoFit/>
            </a:bodyPr>
            <a:lstStyle/>
            <a:p>
              <a:pPr algn="r"/>
              <a:r>
                <a:rPr lang="en-US" sz="1800" dirty="0" smtClean="0">
                  <a:solidFill>
                    <a:srgbClr val="FFFFFF"/>
                  </a:solidFill>
                  <a:latin typeface="Gotham Book"/>
                  <a:cs typeface="Gotham Book"/>
                </a:rPr>
                <a:t>W/ </a:t>
              </a:r>
              <a:r>
                <a:rPr lang="en-US" sz="1800" dirty="0" smtClean="0">
                  <a:solidFill>
                    <a:srgbClr val="FFFFFF"/>
                  </a:solidFill>
                  <a:latin typeface="Gotham Book"/>
                  <a:cs typeface="Gotham Book"/>
                </a:rPr>
                <a:t>JONATHAN KIBORT</a:t>
              </a:r>
              <a:endParaRPr lang="en-US" sz="1800" dirty="0">
                <a:solidFill>
                  <a:srgbClr val="FFFFFF"/>
                </a:solidFill>
                <a:latin typeface="Gotham Book"/>
                <a:cs typeface="Gotham Book"/>
              </a:endParaRPr>
            </a:p>
          </p:txBody>
        </p:sp>
        <p:sp>
          <p:nvSpPr>
            <p:cNvPr id="10" name="Rectangle 9"/>
            <p:cNvSpPr>
              <a:spLocks/>
            </p:cNvSpPr>
            <p:nvPr/>
          </p:nvSpPr>
          <p:spPr>
            <a:xfrm rot="10800000" flipV="1">
              <a:off x="6937295" y="4056651"/>
              <a:ext cx="1920706" cy="630960"/>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FFFF"/>
                  </a:solidFill>
                  <a:latin typeface="Tungsten Medium"/>
                  <a:cs typeface="Tungsten Medium"/>
                </a:rPr>
                <a:t>THURSDAY</a:t>
              </a:r>
              <a:endParaRPr lang="en-US" sz="4000" dirty="0">
                <a:solidFill>
                  <a:srgbClr val="FFFFFF"/>
                </a:solidFill>
                <a:latin typeface="Tungsten Medium"/>
                <a:cs typeface="Tungsten Medium"/>
              </a:endParaRPr>
            </a:p>
          </p:txBody>
        </p:sp>
        <p:sp>
          <p:nvSpPr>
            <p:cNvPr id="11" name="Rectangle 10"/>
            <p:cNvSpPr/>
            <p:nvPr/>
          </p:nvSpPr>
          <p:spPr>
            <a:xfrm>
              <a:off x="8946600" y="4054401"/>
              <a:ext cx="1695933" cy="618225"/>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2">
                      <a:lumMod val="25000"/>
                    </a:schemeClr>
                  </a:solidFill>
                  <a:latin typeface="Tungsten Medium"/>
                  <a:cs typeface="Tungsten Medium"/>
                </a:rPr>
                <a:t>7:30 PM CT</a:t>
              </a:r>
              <a:endParaRPr lang="en-US" sz="3200" dirty="0">
                <a:solidFill>
                  <a:schemeClr val="bg2">
                    <a:lumMod val="25000"/>
                  </a:schemeClr>
                </a:solidFill>
                <a:latin typeface="Tungsten Medium"/>
                <a:cs typeface="Tungsten Medium"/>
              </a:endParaRPr>
            </a:p>
          </p:txBody>
        </p:sp>
      </p:grpSp>
    </p:spTree>
    <p:extLst>
      <p:ext uri="{BB962C8B-B14F-4D97-AF65-F5344CB8AC3E}">
        <p14:creationId xmlns:p14="http://schemas.microsoft.com/office/powerpoint/2010/main" val="109180427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158" t="11054" r="14249"/>
          <a:stretch/>
        </p:blipFill>
        <p:spPr>
          <a:xfrm>
            <a:off x="-61146" y="-103716"/>
            <a:ext cx="13294546" cy="9979526"/>
          </a:xfrm>
          <a:prstGeom prst="rect">
            <a:avLst/>
          </a:prstGeom>
        </p:spPr>
      </p:pic>
      <p:sp>
        <p:nvSpPr>
          <p:cNvPr id="9" name="Rectangle 8"/>
          <p:cNvSpPr/>
          <p:nvPr/>
        </p:nvSpPr>
        <p:spPr>
          <a:xfrm>
            <a:off x="-61146" y="-103716"/>
            <a:ext cx="13284199" cy="9979526"/>
          </a:xfrm>
          <a:prstGeom prst="rect">
            <a:avLst/>
          </a:prstGeom>
          <a:solidFill>
            <a:srgbClr val="ED5340">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TextBox 17"/>
          <p:cNvSpPr txBox="1"/>
          <p:nvPr/>
        </p:nvSpPr>
        <p:spPr>
          <a:xfrm>
            <a:off x="2456416" y="2200365"/>
            <a:ext cx="6466890" cy="923330"/>
          </a:xfrm>
          <a:prstGeom prst="rect">
            <a:avLst/>
          </a:prstGeom>
          <a:noFill/>
        </p:spPr>
        <p:txBody>
          <a:bodyPr wrap="square" rtlCol="0">
            <a:spAutoFit/>
          </a:bodyPr>
          <a:lstStyle/>
          <a:p>
            <a:r>
              <a:rPr lang="en-US" sz="5400" dirty="0" smtClean="0">
                <a:solidFill>
                  <a:schemeClr val="bg1"/>
                </a:solidFill>
                <a:latin typeface="Gotham Bold"/>
                <a:cs typeface="Gotham Bold"/>
              </a:rPr>
              <a:t>OFA</a:t>
            </a:r>
            <a:r>
              <a:rPr lang="en-US" sz="5400" dirty="0" smtClean="0">
                <a:solidFill>
                  <a:schemeClr val="bg1"/>
                </a:solidFill>
                <a:latin typeface="Tungsten Semibold"/>
                <a:cs typeface="Tungsten Semibold"/>
              </a:rPr>
              <a:t> </a:t>
            </a:r>
            <a:r>
              <a:rPr lang="en-US" sz="5400" dirty="0" smtClean="0">
                <a:solidFill>
                  <a:schemeClr val="bg1"/>
                </a:solidFill>
                <a:latin typeface="Gotham Light"/>
                <a:cs typeface="Gotham Light"/>
              </a:rPr>
              <a:t>TRAINING</a:t>
            </a:r>
            <a:endParaRPr lang="en-US" sz="5400" dirty="0">
              <a:solidFill>
                <a:schemeClr val="bg1"/>
              </a:solidFill>
              <a:latin typeface="Gotham Light"/>
              <a:cs typeface="Gotham Light"/>
            </a:endParaRPr>
          </a:p>
        </p:txBody>
      </p:sp>
      <p:sp>
        <p:nvSpPr>
          <p:cNvPr id="11" name="Rectangle 10"/>
          <p:cNvSpPr/>
          <p:nvPr/>
        </p:nvSpPr>
        <p:spPr>
          <a:xfrm>
            <a:off x="2644403" y="4249744"/>
            <a:ext cx="6034375" cy="1319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latin typeface="Gotham Bold" pitchFamily="50" charset="0"/>
                <a:cs typeface="Gotham Bold" pitchFamily="50" charset="0"/>
              </a:rPr>
              <a:t>Thank you for joining today’s webinar. </a:t>
            </a:r>
          </a:p>
          <a:p>
            <a:endParaRPr lang="en-US" sz="2800" dirty="0">
              <a:latin typeface="Gotham Bold" pitchFamily="50" charset="0"/>
              <a:cs typeface="Gotham Bold" pitchFamily="50" charset="0"/>
            </a:endParaRPr>
          </a:p>
          <a:p>
            <a:r>
              <a:rPr lang="en-US" sz="2800" dirty="0" smtClean="0">
                <a:latin typeface="Gotham Bold" pitchFamily="50" charset="0"/>
                <a:cs typeface="Gotham Bold" pitchFamily="50" charset="0"/>
              </a:rPr>
              <a:t>Find the materials we covered, including a video and audio recording of the webinar on the bookshelf.</a:t>
            </a:r>
            <a:endParaRPr lang="en-US" sz="2800" dirty="0">
              <a:latin typeface="Gotham Bold" pitchFamily="50" charset="0"/>
              <a:cs typeface="Gotham Bold" pitchFamily="50" charset="0"/>
            </a:endParaRPr>
          </a:p>
        </p:txBody>
      </p:sp>
      <p:pic>
        <p:nvPicPr>
          <p:cNvPr id="3" name="Picture 2" descr="White Penci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29836"/>
            <a:ext cx="3125326" cy="2081950"/>
          </a:xfrm>
          <a:prstGeom prst="rect">
            <a:avLst/>
          </a:prstGeom>
        </p:spPr>
      </p:pic>
      <p:sp>
        <p:nvSpPr>
          <p:cNvPr id="23" name="Rectangle 22">
            <a:hlinkClick r:id="rId5"/>
          </p:cNvPr>
          <p:cNvSpPr/>
          <p:nvPr/>
        </p:nvSpPr>
        <p:spPr>
          <a:xfrm>
            <a:off x="2777032" y="6739000"/>
            <a:ext cx="2568603" cy="668485"/>
          </a:xfrm>
          <a:prstGeom prst="rect">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FF"/>
                </a:solidFill>
                <a:latin typeface="Tungsten Medium"/>
                <a:cs typeface="Tungsten Medium"/>
              </a:rPr>
              <a:t>SEE BOOKSHELF</a:t>
            </a:r>
            <a:endParaRPr lang="en-US" sz="3200" dirty="0">
              <a:solidFill>
                <a:srgbClr val="FFFFFF"/>
              </a:solidFill>
              <a:latin typeface="Tungsten Medium"/>
              <a:cs typeface="Tungsten Medium"/>
            </a:endParaRPr>
          </a:p>
        </p:txBody>
      </p:sp>
    </p:spTree>
    <p:extLst>
      <p:ext uri="{BB962C8B-B14F-4D97-AF65-F5344CB8AC3E}">
        <p14:creationId xmlns:p14="http://schemas.microsoft.com/office/powerpoint/2010/main" val="1731109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2434" y="701451"/>
            <a:ext cx="3010428"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defTabSz="1300460"/>
            <a:r>
              <a:rPr lang="en-US" altLang="en-US" sz="3600" dirty="0">
                <a:solidFill>
                  <a:srgbClr val="3A3838"/>
                </a:solidFill>
                <a:latin typeface="Gotham Bold"/>
                <a:ea typeface="Arial Unicode MS" panose="020B0604020202020204" pitchFamily="34" charset="-128"/>
                <a:cs typeface="Gotham Bold"/>
              </a:rPr>
              <a:t>LOGISTICS</a:t>
            </a:r>
            <a:endParaRPr lang="en-US" altLang="en-US" sz="2800" dirty="0">
              <a:solidFill>
                <a:srgbClr val="3A3838"/>
              </a:solidFill>
              <a:latin typeface="Gotham Bold"/>
              <a:ea typeface="Arial Unicode MS" panose="020B0604020202020204" pitchFamily="34" charset="-128"/>
              <a:cs typeface="Gotham Bold"/>
            </a:endParaRPr>
          </a:p>
        </p:txBody>
      </p:sp>
      <p:sp>
        <p:nvSpPr>
          <p:cNvPr id="11" name="TextBox 10"/>
          <p:cNvSpPr txBox="1"/>
          <p:nvPr/>
        </p:nvSpPr>
        <p:spPr>
          <a:xfrm>
            <a:off x="6325011" y="107570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We will meet for 90 minutes</a:t>
            </a:r>
          </a:p>
        </p:txBody>
      </p:sp>
      <p:cxnSp>
        <p:nvCxnSpPr>
          <p:cNvPr id="14" name="Straight Connector 13"/>
          <p:cNvCxnSpPr/>
          <p:nvPr/>
        </p:nvCxnSpPr>
        <p:spPr>
          <a:xfrm flipH="1" flipV="1">
            <a:off x="3958826" y="701447"/>
            <a:ext cx="0" cy="7720658"/>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cstate="print">
            <a:duotone>
              <a:schemeClr val="bg2">
                <a:shade val="45000"/>
                <a:satMod val="135000"/>
              </a:schemeClr>
              <a:prstClr val="white"/>
            </a:duotone>
            <a:lum bright="-28000"/>
            <a:extLst>
              <a:ext uri="{28A0092B-C50C-407E-A947-70E740481C1C}">
                <a14:useLocalDpi xmlns:a14="http://schemas.microsoft.com/office/drawing/2010/main" val="0"/>
              </a:ext>
            </a:extLst>
          </a:blip>
          <a:srcRect b="18415"/>
          <a:stretch/>
        </p:blipFill>
        <p:spPr>
          <a:xfrm>
            <a:off x="4427904" y="4744839"/>
            <a:ext cx="1399201" cy="1331785"/>
          </a:xfrm>
          <a:prstGeom prst="rect">
            <a:avLst/>
          </a:prstGeom>
        </p:spPr>
      </p:pic>
      <p:pic>
        <p:nvPicPr>
          <p:cNvPr id="13" name="Picture 12"/>
          <p:cNvPicPr>
            <a:picLocks noChangeAspect="1"/>
          </p:cNvPicPr>
          <p:nvPr/>
        </p:nvPicPr>
        <p:blipFill>
          <a:blip r:embed="rId4" cstate="print">
            <a:duotone>
              <a:prstClr val="black"/>
              <a:schemeClr val="tx2">
                <a:tint val="45000"/>
                <a:satMod val="400000"/>
              </a:schemeClr>
            </a:duotone>
            <a:alphaModFix/>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523439" y="2594860"/>
            <a:ext cx="1348553" cy="1396284"/>
          </a:xfrm>
          <a:prstGeom prst="rect">
            <a:avLst/>
          </a:prstGeom>
          <a:noFill/>
        </p:spPr>
      </p:pic>
      <p:pic>
        <p:nvPicPr>
          <p:cNvPr id="6" name="Picture 5"/>
          <p:cNvPicPr>
            <a:picLocks noChangeAspect="1"/>
          </p:cNvPicPr>
          <p:nvPr/>
        </p:nvPicPr>
        <p:blipFill rotWithShape="1">
          <a:blip r:embed="rId6" cstate="print">
            <a:duotone>
              <a:prstClr val="black"/>
              <a:schemeClr val="tx1">
                <a:lumMod val="75000"/>
                <a:tint val="45000"/>
                <a:satMod val="400000"/>
              </a:schemeClr>
            </a:duotone>
            <a:lum bright="36000"/>
            <a:extLst>
              <a:ext uri="{28A0092B-C50C-407E-A947-70E740481C1C}">
                <a14:useLocalDpi xmlns:a14="http://schemas.microsoft.com/office/drawing/2010/main" val="0"/>
              </a:ext>
            </a:extLst>
          </a:blip>
          <a:srcRect b="16423"/>
          <a:stretch/>
        </p:blipFill>
        <p:spPr>
          <a:xfrm>
            <a:off x="4452553" y="815379"/>
            <a:ext cx="1395366" cy="1360570"/>
          </a:xfrm>
          <a:prstGeom prst="rect">
            <a:avLst/>
          </a:prstGeom>
        </p:spPr>
      </p:pic>
      <p:sp>
        <p:nvSpPr>
          <p:cNvPr id="15" name="TextBox 14"/>
          <p:cNvSpPr txBox="1"/>
          <p:nvPr/>
        </p:nvSpPr>
        <p:spPr>
          <a:xfrm>
            <a:off x="6307086" y="2998429"/>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This is an </a:t>
            </a:r>
            <a:r>
              <a:rPr lang="en-US" sz="2800" dirty="0">
                <a:solidFill>
                  <a:srgbClr val="E7E6E6">
                    <a:lumMod val="25000"/>
                  </a:srgbClr>
                </a:solidFill>
                <a:latin typeface="Gotham Bold" pitchFamily="50" charset="0"/>
                <a:cs typeface="Gotham Bold" pitchFamily="50" charset="0"/>
              </a:rPr>
              <a:t>interactive training</a:t>
            </a:r>
            <a:r>
              <a:rPr lang="en-US" sz="2800" dirty="0">
                <a:solidFill>
                  <a:srgbClr val="E7E6E6">
                    <a:lumMod val="25000"/>
                  </a:srgbClr>
                </a:solidFill>
                <a:latin typeface="Gotham Light" pitchFamily="50" charset="0"/>
                <a:cs typeface="Gotham Light" pitchFamily="50" charset="0"/>
              </a:rPr>
              <a:t>. </a:t>
            </a:r>
            <a:endParaRPr lang="en-US" sz="2800" dirty="0">
              <a:solidFill>
                <a:srgbClr val="E7E6E6">
                  <a:lumMod val="25000"/>
                </a:srgbClr>
              </a:solidFill>
              <a:latin typeface="Gotham Book"/>
              <a:cs typeface="Gotham Book"/>
            </a:endParaRPr>
          </a:p>
        </p:txBody>
      </p:sp>
      <p:sp>
        <p:nvSpPr>
          <p:cNvPr id="16" name="TextBox 15">
            <a:hlinkClick r:id="rId7"/>
          </p:cNvPr>
          <p:cNvSpPr txBox="1"/>
          <p:nvPr/>
        </p:nvSpPr>
        <p:spPr>
          <a:xfrm>
            <a:off x="6309564" y="4770154"/>
            <a:ext cx="5873274" cy="1815878"/>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A recording of this video and call will be available on the Fellows Bookshelf tomorrow </a:t>
            </a:r>
            <a:r>
              <a:rPr lang="en-US" sz="2800" dirty="0" smtClean="0">
                <a:solidFill>
                  <a:srgbClr val="E7E6E6">
                    <a:lumMod val="25000"/>
                  </a:srgbClr>
                </a:solidFill>
                <a:latin typeface="Gotham Book"/>
                <a:cs typeface="Gotham Book"/>
              </a:rPr>
              <a:t>afternoon.</a:t>
            </a:r>
            <a:endParaRPr lang="en-US" sz="3600" dirty="0">
              <a:solidFill>
                <a:srgbClr val="ED5340"/>
              </a:solidFill>
              <a:latin typeface="Tungsten Medium"/>
              <a:cs typeface="Tungsten Medium"/>
            </a:endParaRPr>
          </a:p>
        </p:txBody>
      </p:sp>
      <p:sp>
        <p:nvSpPr>
          <p:cNvPr id="17" name="TextBox 16"/>
          <p:cNvSpPr txBox="1"/>
          <p:nvPr/>
        </p:nvSpPr>
        <p:spPr>
          <a:xfrm>
            <a:off x="6309564" y="7086381"/>
            <a:ext cx="5873274" cy="523216"/>
          </a:xfrm>
          <a:prstGeom prst="rect">
            <a:avLst/>
          </a:prstGeom>
          <a:noFill/>
        </p:spPr>
        <p:txBody>
          <a:bodyPr wrap="square" lIns="91435" tIns="45718" rIns="91435" bIns="45718" rtlCol="0">
            <a:spAutoFit/>
          </a:bodyPr>
          <a:lstStyle/>
          <a:p>
            <a:pPr defTabSz="1300460"/>
            <a:r>
              <a:rPr lang="en-US" sz="2800" dirty="0">
                <a:solidFill>
                  <a:srgbClr val="E7E6E6">
                    <a:lumMod val="25000"/>
                  </a:srgbClr>
                </a:solidFill>
                <a:latin typeface="Gotham Book"/>
                <a:cs typeface="Gotham Book"/>
              </a:rPr>
              <a:t>It’s cool if you Tweet -- </a:t>
            </a:r>
          </a:p>
        </p:txBody>
      </p:sp>
      <p:grpSp>
        <p:nvGrpSpPr>
          <p:cNvPr id="21" name="Group 20"/>
          <p:cNvGrpSpPr/>
          <p:nvPr/>
        </p:nvGrpSpPr>
        <p:grpSpPr>
          <a:xfrm>
            <a:off x="4171737" y="6540801"/>
            <a:ext cx="1870913" cy="1789840"/>
            <a:chOff x="4209044" y="6900250"/>
            <a:chExt cx="1870913" cy="1789840"/>
          </a:xfrm>
        </p:grpSpPr>
        <p:pic>
          <p:nvPicPr>
            <p:cNvPr id="9" name="Picture 8"/>
            <p:cNvPicPr>
              <a:picLocks noChangeAspect="1"/>
            </p:cNvPicPr>
            <p:nvPr/>
          </p:nvPicPr>
          <p:blipFill rotWithShape="1">
            <a:blip r:embed="rId8" cstate="print">
              <a:duotone>
                <a:prstClr val="black"/>
                <a:schemeClr val="accent6">
                  <a:tint val="45000"/>
                  <a:satMod val="400000"/>
                </a:schemeClr>
              </a:duotone>
              <a:alphaModFix amt="54000"/>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b="18000"/>
            <a:stretch/>
          </p:blipFill>
          <p:spPr>
            <a:xfrm>
              <a:off x="4209044" y="6900250"/>
              <a:ext cx="1870913" cy="1789840"/>
            </a:xfrm>
            <a:prstGeom prst="rect">
              <a:avLst/>
            </a:prstGeom>
          </p:spPr>
        </p:pic>
        <p:pic>
          <p:nvPicPr>
            <p:cNvPr id="18" name="Picture 17"/>
            <p:cNvPicPr>
              <a:picLocks noChangeAspect="1"/>
            </p:cNvPicPr>
            <p:nvPr/>
          </p:nvPicPr>
          <p:blipFill>
            <a:blip r:embed="rId10" cstate="print">
              <a:duotone>
                <a:prstClr val="black"/>
                <a:schemeClr val="accent6">
                  <a:tint val="45000"/>
                  <a:satMod val="400000"/>
                </a:schemeClr>
              </a:duotone>
              <a:alphaModFix amt="63000"/>
              <a:extLst>
                <a:ext uri="{28A0092B-C50C-407E-A947-70E740481C1C}">
                  <a14:useLocalDpi xmlns:a14="http://schemas.microsoft.com/office/drawing/2010/main" val="0"/>
                </a:ext>
              </a:extLst>
            </a:blip>
            <a:stretch>
              <a:fillRect/>
            </a:stretch>
          </p:blipFill>
          <p:spPr>
            <a:xfrm>
              <a:off x="4905793" y="7589892"/>
              <a:ext cx="511371" cy="511371"/>
            </a:xfrm>
            <a:prstGeom prst="rect">
              <a:avLst/>
            </a:prstGeom>
            <a:ln>
              <a:noFill/>
            </a:ln>
          </p:spPr>
        </p:pic>
      </p:grpSp>
      <p:sp>
        <p:nvSpPr>
          <p:cNvPr id="19" name="Rectangle 18"/>
          <p:cNvSpPr/>
          <p:nvPr/>
        </p:nvSpPr>
        <p:spPr>
          <a:xfrm>
            <a:off x="6319310" y="7522559"/>
            <a:ext cx="2202744" cy="461661"/>
          </a:xfrm>
          <a:prstGeom prst="rect">
            <a:avLst/>
          </a:prstGeom>
        </p:spPr>
        <p:txBody>
          <a:bodyPr wrap="square" lIns="91435" tIns="45718" rIns="91435" bIns="45718">
            <a:spAutoFit/>
          </a:bodyPr>
          <a:lstStyle/>
          <a:p>
            <a:pPr defTabSz="1300460"/>
            <a:r>
              <a:rPr lang="en-US" sz="2400" dirty="0">
                <a:solidFill>
                  <a:srgbClr val="3A3838">
                    <a:lumMod val="75000"/>
                  </a:srgbClr>
                </a:solidFill>
                <a:latin typeface="Arial"/>
                <a:cs typeface="Gotham Bold" pitchFamily="50" charset="0"/>
              </a:rPr>
              <a:t>#</a:t>
            </a:r>
            <a:r>
              <a:rPr lang="en-US" sz="2400" dirty="0">
                <a:solidFill>
                  <a:srgbClr val="3A3838">
                    <a:lumMod val="75000"/>
                  </a:srgbClr>
                </a:solidFill>
                <a:latin typeface="Gotham Bold" pitchFamily="50" charset="0"/>
                <a:cs typeface="Gotham Bold" pitchFamily="50" charset="0"/>
              </a:rPr>
              <a:t>OFA</a:t>
            </a:r>
            <a:r>
              <a:rPr lang="en-US" sz="2400" dirty="0">
                <a:solidFill>
                  <a:srgbClr val="3A3838">
                    <a:lumMod val="75000"/>
                  </a:srgbClr>
                </a:solidFill>
                <a:latin typeface="Gotham Book"/>
                <a:cs typeface="Gotham Book"/>
              </a:rPr>
              <a:t>Fellows</a:t>
            </a:r>
            <a:endParaRPr lang="en-US" sz="3600" dirty="0">
              <a:solidFill>
                <a:srgbClr val="3A3838">
                  <a:lumMod val="75000"/>
                </a:srgbClr>
              </a:solidFill>
              <a:latin typeface="Gotham Book"/>
              <a:cs typeface="Gotham Book"/>
            </a:endParaRPr>
          </a:p>
        </p:txBody>
      </p:sp>
    </p:spTree>
    <p:extLst>
      <p:ext uri="{BB962C8B-B14F-4D97-AF65-F5344CB8AC3E}">
        <p14:creationId xmlns:p14="http://schemas.microsoft.com/office/powerpoint/2010/main" val="12437110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p:cNvSpPr>
          <p:nvPr/>
        </p:nvSpPr>
        <p:spPr>
          <a:xfrm flipV="1">
            <a:off x="5768" y="9584479"/>
            <a:ext cx="13026327" cy="217942"/>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634" t="3944" r="21569" b="10911"/>
          <a:stretch/>
        </p:blipFill>
        <p:spPr>
          <a:xfrm>
            <a:off x="-1" y="-320817"/>
            <a:ext cx="13133671" cy="10130857"/>
          </a:xfrm>
          <a:prstGeom prst="rect">
            <a:avLst/>
          </a:prstGeom>
        </p:spPr>
      </p:pic>
      <p:sp>
        <p:nvSpPr>
          <p:cNvPr id="17" name="Rectangle 16"/>
          <p:cNvSpPr/>
          <p:nvPr/>
        </p:nvSpPr>
        <p:spPr>
          <a:xfrm>
            <a:off x="-1" y="-338642"/>
            <a:ext cx="13133672" cy="10120463"/>
          </a:xfrm>
          <a:prstGeom prst="rect">
            <a:avLst/>
          </a:prstGeom>
          <a:gradFill flip="none" rotWithShape="1">
            <a:gsLst>
              <a:gs pos="65000">
                <a:schemeClr val="accent4">
                  <a:lumMod val="40000"/>
                  <a:lumOff val="60000"/>
                  <a:alpha val="35000"/>
                </a:schemeClr>
              </a:gs>
              <a:gs pos="28000">
                <a:srgbClr val="ED5340">
                  <a:alpha val="39000"/>
                </a:srgbClr>
              </a:gs>
              <a:gs pos="86000">
                <a:schemeClr val="tx1">
                  <a:alpha val="4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Rectangle 23"/>
          <p:cNvSpPr>
            <a:spLocks/>
          </p:cNvSpPr>
          <p:nvPr/>
        </p:nvSpPr>
        <p:spPr>
          <a:xfrm flipV="1">
            <a:off x="-587" y="9548143"/>
            <a:ext cx="13134258" cy="265225"/>
          </a:xfrm>
          <a:prstGeom prst="rect">
            <a:avLst/>
          </a:prstGeom>
          <a:solidFill>
            <a:srgbClr val="ED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a:spLocks/>
          </p:cNvSpPr>
          <p:nvPr/>
        </p:nvSpPr>
        <p:spPr>
          <a:xfrm rot="10800000" flipV="1">
            <a:off x="914830" y="3505432"/>
            <a:ext cx="6451379" cy="791094"/>
          </a:xfrm>
          <a:prstGeom prst="rect">
            <a:avLst/>
          </a:prstGeom>
          <a:solidFill>
            <a:srgbClr val="ED5340"/>
          </a:solidFill>
          <a:ln>
            <a:noFill/>
          </a:ln>
          <a:effectLst>
            <a:outerShdw blurRad="939800" dist="38100" algn="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smtClean="0">
                <a:solidFill>
                  <a:srgbClr val="FFFFFF"/>
                </a:solidFill>
                <a:latin typeface="Tungsten Medium"/>
                <a:cs typeface="Tungsten Medium"/>
              </a:rPr>
              <a:t>Principles of Digital Communication</a:t>
            </a:r>
            <a:endParaRPr lang="en-US" sz="4800" dirty="0">
              <a:solidFill>
                <a:srgbClr val="FFFFFF"/>
              </a:solidFill>
              <a:latin typeface="Tungsten Medium"/>
              <a:cs typeface="Tungsten Medium"/>
            </a:endParaRPr>
          </a:p>
        </p:txBody>
      </p:sp>
      <p:sp>
        <p:nvSpPr>
          <p:cNvPr id="40" name="Rectangle 39"/>
          <p:cNvSpPr/>
          <p:nvPr/>
        </p:nvSpPr>
        <p:spPr>
          <a:xfrm>
            <a:off x="914832" y="4390927"/>
            <a:ext cx="3223800" cy="629692"/>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pPr algn="ctr"/>
            <a:r>
              <a:rPr lang="en-US" sz="3600" dirty="0" smtClean="0">
                <a:solidFill>
                  <a:schemeClr val="bg2">
                    <a:lumMod val="25000"/>
                  </a:schemeClr>
                </a:solidFill>
                <a:latin typeface="Tungsten Medium"/>
                <a:cs typeface="Tungsten Medium"/>
              </a:rPr>
              <a:t>W/ ALEX WOODWARD</a:t>
            </a:r>
            <a:endParaRPr lang="en-US" sz="3600" dirty="0">
              <a:solidFill>
                <a:schemeClr val="bg2">
                  <a:lumMod val="25000"/>
                </a:schemeClr>
              </a:solidFill>
              <a:latin typeface="Tungsten Medium"/>
              <a:cs typeface="Tungsten Medium"/>
            </a:endParaRPr>
          </a:p>
        </p:txBody>
      </p:sp>
      <p:pic>
        <p:nvPicPr>
          <p:cNvPr id="31" name="Picture 30" descr="White Pencil.png"/>
          <p:cNvPicPr>
            <a:picLocks noChangeAspect="1"/>
          </p:cNvPicPr>
          <p:nvPr/>
        </p:nvPicPr>
        <p:blipFill rotWithShape="1">
          <a:blip r:embed="rId4">
            <a:extLst>
              <a:ext uri="{28A0092B-C50C-407E-A947-70E740481C1C}">
                <a14:useLocalDpi xmlns:a14="http://schemas.microsoft.com/office/drawing/2010/main" val="0"/>
              </a:ext>
            </a:extLst>
          </a:blip>
          <a:srcRect l="40760" t="8303" r="42395" b="68883"/>
          <a:stretch/>
        </p:blipFill>
        <p:spPr>
          <a:xfrm>
            <a:off x="11895841" y="8627095"/>
            <a:ext cx="738768" cy="693270"/>
          </a:xfrm>
          <a:prstGeom prst="rect">
            <a:avLst/>
          </a:prstGeom>
        </p:spPr>
      </p:pic>
    </p:spTree>
    <p:extLst>
      <p:ext uri="{BB962C8B-B14F-4D97-AF65-F5344CB8AC3E}">
        <p14:creationId xmlns:p14="http://schemas.microsoft.com/office/powerpoint/2010/main" val="37453356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2470" y="1862638"/>
            <a:ext cx="11128562" cy="14844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US" sz="2400" dirty="0" smtClean="0">
                <a:solidFill>
                  <a:schemeClr val="bg2">
                    <a:lumMod val="25000"/>
                  </a:schemeClr>
                </a:solidFill>
                <a:latin typeface="Gotham Medium"/>
                <a:cs typeface="Gotham Medium"/>
              </a:rPr>
              <a:t>What are the three key goals of a digital department and what is an example of each?</a:t>
            </a:r>
            <a:endParaRPr lang="en-US" sz="2400" dirty="0">
              <a:solidFill>
                <a:schemeClr val="bg2">
                  <a:lumMod val="25000"/>
                </a:schemeClr>
              </a:solidFill>
              <a:latin typeface="Gotham Medium"/>
              <a:cs typeface="Gotham Medium"/>
            </a:endParaRPr>
          </a:p>
        </p:txBody>
      </p:sp>
      <p:sp>
        <p:nvSpPr>
          <p:cNvPr id="20" name="Rectangle 19"/>
          <p:cNvSpPr/>
          <p:nvPr/>
        </p:nvSpPr>
        <p:spPr>
          <a:xfrm>
            <a:off x="653746" y="548770"/>
            <a:ext cx="11685857" cy="65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smtClean="0">
                <a:solidFill>
                  <a:schemeClr val="tx1">
                    <a:lumMod val="75000"/>
                  </a:schemeClr>
                </a:solidFill>
                <a:latin typeface="Tungsten Medium"/>
                <a:cs typeface="Tungsten Medium"/>
              </a:rPr>
              <a:t>Review: Digital 101</a:t>
            </a:r>
            <a:endParaRPr lang="en-US" sz="4000" dirty="0">
              <a:solidFill>
                <a:schemeClr val="tx1">
                  <a:lumMod val="75000"/>
                </a:schemeClr>
              </a:solidFill>
              <a:latin typeface="Tungsten Medium"/>
              <a:cs typeface="Tungsten Medium"/>
            </a:endParaRPr>
          </a:p>
        </p:txBody>
      </p:sp>
      <p:cxnSp>
        <p:nvCxnSpPr>
          <p:cNvPr id="21" name="Straight Connector 20"/>
          <p:cNvCxnSpPr/>
          <p:nvPr/>
        </p:nvCxnSpPr>
        <p:spPr>
          <a:xfrm>
            <a:off x="733042" y="1326715"/>
            <a:ext cx="11167850" cy="0"/>
          </a:xfrm>
          <a:prstGeom prst="line">
            <a:avLst/>
          </a:prstGeom>
          <a:ln w="12700">
            <a:solidFill>
              <a:srgbClr val="56565A"/>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631094" y="3905624"/>
            <a:ext cx="5693809" cy="3766455"/>
            <a:chOff x="5266233" y="2408998"/>
            <a:chExt cx="5693809" cy="3766455"/>
          </a:xfrm>
        </p:grpSpPr>
        <p:pic>
          <p:nvPicPr>
            <p:cNvPr id="8" name="Picture 7"/>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388900" y="2408998"/>
              <a:ext cx="1481108" cy="1533531"/>
            </a:xfrm>
            <a:prstGeom prst="rect">
              <a:avLst/>
            </a:prstGeom>
            <a:noFill/>
          </p:spPr>
        </p:pic>
        <p:sp>
          <p:nvSpPr>
            <p:cNvPr id="11" name="TextBox 10"/>
            <p:cNvSpPr txBox="1"/>
            <p:nvPr/>
          </p:nvSpPr>
          <p:spPr>
            <a:xfrm>
              <a:off x="5266233" y="5806121"/>
              <a:ext cx="2813090" cy="369332"/>
            </a:xfrm>
            <a:prstGeom prst="rect">
              <a:avLst/>
            </a:prstGeom>
            <a:noFill/>
          </p:spPr>
          <p:txBody>
            <a:bodyPr wrap="square" rtlCol="0">
              <a:spAutoFit/>
            </a:bodyPr>
            <a:lstStyle/>
            <a:p>
              <a:pPr algn="ctr"/>
              <a:r>
                <a:rPr lang="en-US" sz="1800" dirty="0" smtClean="0">
                  <a:solidFill>
                    <a:schemeClr val="tx1">
                      <a:lumMod val="75000"/>
                    </a:schemeClr>
                  </a:solidFill>
                  <a:latin typeface="Gotham Medium"/>
                  <a:cs typeface="Gotham Medium"/>
                </a:rPr>
                <a:t>Press 1 on the phone</a:t>
              </a:r>
            </a:p>
          </p:txBody>
        </p:sp>
        <p:grpSp>
          <p:nvGrpSpPr>
            <p:cNvPr id="12" name="Group 11"/>
            <p:cNvGrpSpPr/>
            <p:nvPr/>
          </p:nvGrpSpPr>
          <p:grpSpPr>
            <a:xfrm>
              <a:off x="8478528" y="4521281"/>
              <a:ext cx="2481514" cy="1602933"/>
              <a:chOff x="7956165" y="3607332"/>
              <a:chExt cx="2481514" cy="1602933"/>
            </a:xfrm>
          </p:grpSpPr>
          <p:pic>
            <p:nvPicPr>
              <p:cNvPr id="17" name="Picture 16"/>
              <p:cNvPicPr>
                <a:picLocks noChangeAspect="1"/>
              </p:cNvPicPr>
              <p:nvPr/>
            </p:nvPicPr>
            <p:blipFill rotWithShape="1">
              <a:blip r:embed="rId5" cstate="print">
                <a:duotone>
                  <a:prstClr val="black"/>
                  <a:schemeClr val="tx2">
                    <a:tint val="45000"/>
                    <a:satMod val="400000"/>
                  </a:schemeClr>
                </a:duotone>
                <a:extLst>
                  <a:ext uri="{28A0092B-C50C-407E-A947-70E740481C1C}">
                    <a14:useLocalDpi xmlns:a14="http://schemas.microsoft.com/office/drawing/2010/main" val="0"/>
                  </a:ext>
                </a:extLst>
              </a:blip>
              <a:srcRect b="29549"/>
              <a:stretch/>
            </p:blipFill>
            <p:spPr>
              <a:xfrm>
                <a:off x="8351850" y="3607332"/>
                <a:ext cx="1374183" cy="1129482"/>
              </a:xfrm>
              <a:prstGeom prst="rect">
                <a:avLst/>
              </a:prstGeom>
            </p:spPr>
          </p:pic>
          <p:sp>
            <p:nvSpPr>
              <p:cNvPr id="18" name="TextBox 17"/>
              <p:cNvSpPr txBox="1"/>
              <p:nvPr/>
            </p:nvSpPr>
            <p:spPr>
              <a:xfrm>
                <a:off x="7956165" y="4840933"/>
                <a:ext cx="2481514" cy="369332"/>
              </a:xfrm>
              <a:prstGeom prst="rect">
                <a:avLst/>
              </a:prstGeom>
              <a:noFill/>
            </p:spPr>
            <p:txBody>
              <a:bodyPr wrap="square" rtlCol="0">
                <a:spAutoFit/>
              </a:bodyPr>
              <a:lstStyle/>
              <a:p>
                <a:r>
                  <a:rPr lang="en-US" sz="1800" dirty="0" smtClean="0">
                    <a:solidFill>
                      <a:schemeClr val="tx1">
                        <a:lumMod val="75000"/>
                      </a:schemeClr>
                    </a:solidFill>
                    <a:latin typeface="Gotham Medium"/>
                    <a:cs typeface="Gotham Medium"/>
                  </a:rPr>
                  <a:t>Type in chat box</a:t>
                </a:r>
              </a:p>
            </p:txBody>
          </p:sp>
        </p:grpSp>
        <p:sp>
          <p:nvSpPr>
            <p:cNvPr id="13" name="TextBox 12"/>
            <p:cNvSpPr txBox="1"/>
            <p:nvPr/>
          </p:nvSpPr>
          <p:spPr>
            <a:xfrm>
              <a:off x="7954548" y="5320875"/>
              <a:ext cx="755290" cy="338554"/>
            </a:xfrm>
            <a:prstGeom prst="rect">
              <a:avLst/>
            </a:prstGeom>
            <a:noFill/>
          </p:spPr>
          <p:txBody>
            <a:bodyPr wrap="square" rtlCol="0">
              <a:spAutoFit/>
            </a:bodyPr>
            <a:lstStyle/>
            <a:p>
              <a:r>
                <a:rPr lang="en-US" sz="1600" dirty="0" smtClean="0">
                  <a:solidFill>
                    <a:schemeClr val="tx1">
                      <a:lumMod val="75000"/>
                    </a:schemeClr>
                  </a:solidFill>
                  <a:latin typeface="Gotham Medium"/>
                  <a:cs typeface="Gotham Medium"/>
                </a:rPr>
                <a:t>OR</a:t>
              </a:r>
            </a:p>
          </p:txBody>
        </p:sp>
        <p:pic>
          <p:nvPicPr>
            <p:cNvPr id="14" name="Picture 13"/>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b="18000"/>
            <a:stretch/>
          </p:blipFill>
          <p:spPr>
            <a:xfrm>
              <a:off x="6141365" y="4815035"/>
              <a:ext cx="1031349" cy="986657"/>
            </a:xfrm>
            <a:prstGeom prst="rect">
              <a:avLst/>
            </a:prstGeom>
          </p:spPr>
        </p:pic>
        <p:cxnSp>
          <p:nvCxnSpPr>
            <p:cNvPr id="16" name="Straight Connector 15"/>
            <p:cNvCxnSpPr/>
            <p:nvPr/>
          </p:nvCxnSpPr>
          <p:spPr>
            <a:xfrm>
              <a:off x="5957219" y="4372758"/>
              <a:ext cx="429117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92512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2">
      <a:dk1>
        <a:srgbClr val="3A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tx1">
                <a:alpha val="0"/>
              </a:schemeClr>
            </a:gs>
            <a:gs pos="43000">
              <a:schemeClr val="tx1">
                <a:alpha val="81000"/>
              </a:schemeClr>
            </a:gs>
          </a:gsLst>
          <a:lin ang="10800000" scaled="0"/>
          <a:tileRect/>
        </a:gra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54061</TotalTime>
  <Words>2907</Words>
  <Application>Microsoft Macintosh PowerPoint</Application>
  <PresentationFormat>Custom</PresentationFormat>
  <Paragraphs>585</Paragraphs>
  <Slides>67</Slides>
  <Notes>47</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adamironalcantara</dc:creator>
  <cp:keywords/>
  <dc:description/>
  <cp:lastModifiedBy>Bobby Brady</cp:lastModifiedBy>
  <cp:revision>735</cp:revision>
  <cp:lastPrinted>2015-03-19T18:27:18Z</cp:lastPrinted>
  <dcterms:created xsi:type="dcterms:W3CDTF">2014-12-18T16:27:37Z</dcterms:created>
  <dcterms:modified xsi:type="dcterms:W3CDTF">2016-09-08T18:36:41Z</dcterms:modified>
  <cp:category/>
</cp:coreProperties>
</file>