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08" r:id="rId2"/>
    <p:sldId id="515" r:id="rId3"/>
    <p:sldId id="514" r:id="rId4"/>
    <p:sldId id="265" r:id="rId5"/>
    <p:sldId id="264" r:id="rId6"/>
    <p:sldId id="266" r:id="rId7"/>
    <p:sldId id="267" r:id="rId8"/>
    <p:sldId id="268" r:id="rId9"/>
    <p:sldId id="269" r:id="rId10"/>
    <p:sldId id="276" r:id="rId11"/>
    <p:sldId id="509" r:id="rId12"/>
    <p:sldId id="510" r:id="rId13"/>
    <p:sldId id="270" r:id="rId14"/>
    <p:sldId id="511" r:id="rId15"/>
    <p:sldId id="504" r:id="rId16"/>
    <p:sldId id="516" r:id="rId17"/>
    <p:sldId id="517" r:id="rId18"/>
    <p:sldId id="518" r:id="rId19"/>
    <p:sldId id="519" r:id="rId20"/>
    <p:sldId id="520" r:id="rId21"/>
    <p:sldId id="521" r:id="rId22"/>
    <p:sldId id="501" r:id="rId23"/>
    <p:sldId id="507" r:id="rId24"/>
    <p:sldId id="512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DA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2544" autoAdjust="0"/>
  </p:normalViewPr>
  <p:slideViewPr>
    <p:cSldViewPr snapToGrid="0" snapToObjects="1">
      <p:cViewPr varScale="1">
        <p:scale>
          <a:sx n="111" d="100"/>
          <a:sy n="111" d="100"/>
        </p:scale>
        <p:origin x="208" y="4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D7088-ABEF-EB44-9048-741CAC37FCC9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829A-FB99-C744-9A39-63D0D03EB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0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work is licensed under the Creative Commons Attribution-</a:t>
            </a:r>
            <a:r>
              <a:rPr lang="en-US" dirty="0" err="1"/>
              <a:t>NonCommercial</a:t>
            </a:r>
            <a:r>
              <a:rPr lang="en-US" dirty="0"/>
              <a:t> 4.0 International License. To view a copy of this license, visit 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nc</a:t>
            </a:r>
            <a:r>
              <a:rPr lang="en-US"/>
              <a:t>/4.0/ or send a letter to Creative Commons, PO Box 1866, Mountain View, CA 94042, USA</a:t>
            </a:r>
            <a:endParaRPr lang="en-US" sz="12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B829A-FB99-C744-9A39-63D0D03EB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1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00:75</a:t>
            </a:r>
            <a:r>
              <a:rPr lang="en-US" b="1" baseline="0" dirty="0"/>
              <a:t> – 00:77 [2 min] – </a:t>
            </a:r>
            <a:r>
              <a:rPr lang="en-US" b="1" baseline="0" dirty="0" err="1"/>
              <a:t>Aquiles</a:t>
            </a:r>
            <a:endParaRPr lang="en-US" b="1" baseline="0" dirty="0"/>
          </a:p>
          <a:p>
            <a:endParaRPr lang="x-non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err="1"/>
              <a:t>Close</a:t>
            </a:r>
            <a:endParaRPr lang="x-none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0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2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449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0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6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3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6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3096382E-CA0B-E248-8AC8-C83D51D8FD08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0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flipV="1">
            <a:off x="0" y="5094361"/>
            <a:ext cx="9144000" cy="71608"/>
          </a:xfrm>
          <a:prstGeom prst="rect">
            <a:avLst/>
          </a:prstGeom>
          <a:solidFill>
            <a:srgbClr val="ED5340"/>
          </a:solidFill>
          <a:ln>
            <a:noFill/>
          </a:ln>
          <a:effectLst/>
          <a:extLst/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6333" r="40510" b="78878"/>
          <a:stretch/>
        </p:blipFill>
        <p:spPr>
          <a:xfrm>
            <a:off x="8528531" y="4631613"/>
            <a:ext cx="381706" cy="3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3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Dragons - On Top Of The World (Official Music Vide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5780" t="94690"/>
          <a:stretch/>
        </p:blipFill>
        <p:spPr>
          <a:xfrm>
            <a:off x="7690221" y="3171411"/>
            <a:ext cx="343001" cy="242786"/>
          </a:xfrm>
          <a:prstGeom prst="rect">
            <a:avLst/>
          </a:prstGeom>
        </p:spPr>
      </p:pic>
      <p:pic>
        <p:nvPicPr>
          <p:cNvPr id="11" name="Picture 10" descr="IMG_796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13103"/>
          <a:stretch/>
        </p:blipFill>
        <p:spPr>
          <a:xfrm>
            <a:off x="-141100" y="-346321"/>
            <a:ext cx="9452970" cy="56367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1100" y="-346321"/>
            <a:ext cx="9452970" cy="5636705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 descr="White Penci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2" y="944725"/>
            <a:ext cx="2318818" cy="145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1101" y="2398924"/>
            <a:ext cx="943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ungsten Medium"/>
                <a:cs typeface="Tungsten Medium"/>
              </a:rPr>
              <a:t>OFA PROFESSIONAL FELLOWSHIP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41101" y="3212686"/>
            <a:ext cx="945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Gotham Book"/>
                <a:cs typeface="Gotham Book"/>
              </a:rPr>
              <a:t>CHICAGO PRACTICUM</a:t>
            </a:r>
          </a:p>
        </p:txBody>
      </p:sp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EFFEA2D1-CD97-B243-A586-74021A449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9" y="4674313"/>
            <a:ext cx="1219200" cy="419100"/>
          </a:xfrm>
          <a:prstGeom prst="rect">
            <a:avLst/>
          </a:prstGeom>
        </p:spPr>
      </p:pic>
      <p:pic>
        <p:nvPicPr>
          <p:cNvPr id="14" name="Picture 13" descr="A drawing of a face&#10;&#10;Description automatically generated">
            <a:extLst>
              <a:ext uri="{FF2B5EF4-FFF2-40B4-BE49-F238E27FC236}">
                <a16:creationId xmlns:a16="http://schemas.microsoft.com/office/drawing/2014/main" id="{9FE9349E-010A-E346-BC40-BD7BBAB82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49" y="6403732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0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973488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7849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WRITE/EDIT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One hour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75779" y="1284695"/>
            <a:ext cx="0" cy="343844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13711" y="1284695"/>
            <a:ext cx="0" cy="343844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27849" y="275252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WORKSHOP STRUCTURE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58912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13273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PEER-REVIEW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20 minutes</a:t>
            </a:r>
          </a:p>
        </p:txBody>
      </p:sp>
      <p:sp>
        <p:nvSpPr>
          <p:cNvPr id="34" name="Oval 33"/>
          <p:cNvSpPr/>
          <p:nvPr/>
        </p:nvSpPr>
        <p:spPr>
          <a:xfrm>
            <a:off x="7067724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22085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SUBMIT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10 minutes</a:t>
            </a:r>
          </a:p>
        </p:txBody>
      </p:sp>
      <p:pic>
        <p:nvPicPr>
          <p:cNvPr id="2" name="Picture 1" descr="noun_50761_cc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2"/>
          <a:stretch/>
        </p:blipFill>
        <p:spPr>
          <a:xfrm>
            <a:off x="7199042" y="1850185"/>
            <a:ext cx="955429" cy="725831"/>
          </a:xfrm>
          <a:prstGeom prst="rect">
            <a:avLst/>
          </a:prstGeom>
        </p:spPr>
      </p:pic>
      <p:pic>
        <p:nvPicPr>
          <p:cNvPr id="3" name="Picture 2" descr="noun_25603_cc.png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6"/>
          <a:stretch/>
        </p:blipFill>
        <p:spPr>
          <a:xfrm>
            <a:off x="1208562" y="1878976"/>
            <a:ext cx="827050" cy="697040"/>
          </a:xfrm>
          <a:prstGeom prst="rect">
            <a:avLst/>
          </a:prstGeom>
        </p:spPr>
      </p:pic>
      <p:pic>
        <p:nvPicPr>
          <p:cNvPr id="4" name="Picture 3" descr="noun_166268_cc.png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5"/>
          <a:stretch/>
        </p:blipFill>
        <p:spPr>
          <a:xfrm>
            <a:off x="4108260" y="1820467"/>
            <a:ext cx="1067212" cy="7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6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767" y="80622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27849" y="275252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PEER REVIEW ASSIGNMENTS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45" y="1276962"/>
            <a:ext cx="14651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1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Adrian S.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Beverly S.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Elizabeth H.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Jeremy T.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Whitney"/>
              </a:rPr>
              <a:t>Jomar</a:t>
            </a:r>
            <a:r>
              <a:rPr lang="en-US" dirty="0">
                <a:latin typeface="Whitney"/>
              </a:rPr>
              <a:t> F.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7970" y="1275302"/>
            <a:ext cx="14651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2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Whitney"/>
              </a:rPr>
              <a:t>Shivanna</a:t>
            </a:r>
            <a:r>
              <a:rPr lang="en-US" dirty="0">
                <a:latin typeface="Whitney"/>
              </a:rPr>
              <a:t> H.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Reggie M.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MaryAnn P.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Marielle A.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Jose D.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17274" y="1005673"/>
            <a:ext cx="0" cy="3300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33494" y="1278622"/>
            <a:ext cx="16247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1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Andrew G.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Caryn C.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Francesca A.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Jim B.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4655" y="1276962"/>
            <a:ext cx="1465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2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Ryan A.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Mary D.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Lexie W.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Justin W.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118868" y="1005673"/>
            <a:ext cx="0" cy="3300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42679" y="1283557"/>
            <a:ext cx="1465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1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Benjamin G.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Curtis O.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Howard C.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Jimmy L.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1333" y="1281897"/>
            <a:ext cx="1465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Whitney Black" pitchFamily="50" charset="0"/>
              </a:rPr>
              <a:t>Partner 2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Renee H.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Matthew B.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Whitney"/>
              </a:rPr>
              <a:t>Marika</a:t>
            </a:r>
            <a:r>
              <a:rPr lang="en-US" dirty="0">
                <a:latin typeface="Whitney"/>
              </a:rPr>
              <a:t> B.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Whitney"/>
              </a:rPr>
              <a:t>Kevin P.</a:t>
            </a:r>
          </a:p>
        </p:txBody>
      </p:sp>
    </p:spTree>
    <p:extLst>
      <p:ext uri="{BB962C8B-B14F-4D97-AF65-F5344CB8AC3E}">
        <p14:creationId xmlns:p14="http://schemas.microsoft.com/office/powerpoint/2010/main" val="165807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973488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7849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WRITE/EDIT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One hour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75779" y="1284695"/>
            <a:ext cx="0" cy="343844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13711" y="1284695"/>
            <a:ext cx="0" cy="343844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27849" y="275252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WORKSHOP STRUCTURE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58912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13273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PEER-REVIEW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20 minutes</a:t>
            </a:r>
          </a:p>
        </p:txBody>
      </p:sp>
      <p:sp>
        <p:nvSpPr>
          <p:cNvPr id="34" name="Oval 33"/>
          <p:cNvSpPr/>
          <p:nvPr/>
        </p:nvSpPr>
        <p:spPr>
          <a:xfrm>
            <a:off x="7067724" y="1682788"/>
            <a:ext cx="1158972" cy="1086214"/>
          </a:xfrm>
          <a:prstGeom prst="ellipse">
            <a:avLst/>
          </a:prstGeom>
          <a:noFill/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22085" y="2985528"/>
            <a:ext cx="2149329" cy="41682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SUBMIT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10 minutes</a:t>
            </a:r>
          </a:p>
        </p:txBody>
      </p:sp>
      <p:pic>
        <p:nvPicPr>
          <p:cNvPr id="2" name="Picture 1" descr="noun_50761_cc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2"/>
          <a:stretch/>
        </p:blipFill>
        <p:spPr>
          <a:xfrm>
            <a:off x="7199042" y="1850185"/>
            <a:ext cx="955429" cy="725831"/>
          </a:xfrm>
          <a:prstGeom prst="rect">
            <a:avLst/>
          </a:prstGeom>
        </p:spPr>
      </p:pic>
      <p:pic>
        <p:nvPicPr>
          <p:cNvPr id="3" name="Picture 2" descr="noun_25603_cc.png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6"/>
          <a:stretch/>
        </p:blipFill>
        <p:spPr>
          <a:xfrm>
            <a:off x="1208562" y="1878976"/>
            <a:ext cx="827050" cy="697040"/>
          </a:xfrm>
          <a:prstGeom prst="rect">
            <a:avLst/>
          </a:prstGeom>
        </p:spPr>
      </p:pic>
      <p:pic>
        <p:nvPicPr>
          <p:cNvPr id="4" name="Picture 3" descr="noun_166268_cc.png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5"/>
          <a:stretch/>
        </p:blipFill>
        <p:spPr>
          <a:xfrm>
            <a:off x="4108260" y="1820467"/>
            <a:ext cx="1067212" cy="7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12912" r="1258" b="8982"/>
          <a:stretch/>
        </p:blipFill>
        <p:spPr>
          <a:xfrm flipH="1">
            <a:off x="-13262" y="-173679"/>
            <a:ext cx="9579056" cy="5503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1403" y="-173679"/>
            <a:ext cx="9587197" cy="5503334"/>
          </a:xfrm>
          <a:prstGeom prst="rect">
            <a:avLst/>
          </a:prstGeom>
          <a:solidFill>
            <a:srgbClr val="ED534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White Penc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95" y="4363483"/>
            <a:ext cx="919189" cy="5903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17439" y="914209"/>
            <a:ext cx="1944029" cy="715018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Lunch</a:t>
            </a:r>
          </a:p>
        </p:txBody>
      </p:sp>
      <p:sp>
        <p:nvSpPr>
          <p:cNvPr id="9" name="Rectangle 8"/>
          <p:cNvSpPr/>
          <p:nvPr/>
        </p:nvSpPr>
        <p:spPr>
          <a:xfrm>
            <a:off x="-21403" y="914209"/>
            <a:ext cx="1959710" cy="715018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ungsten Medium"/>
                <a:cs typeface="Tungsten Medium"/>
              </a:rPr>
              <a:t>12:30 – 1:30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7439" y="1782766"/>
            <a:ext cx="3580145" cy="715018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Exit Interviews, Part 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1403" y="1782766"/>
            <a:ext cx="1959710" cy="715018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ungsten Medium"/>
                <a:cs typeface="Tungsten Medium"/>
              </a:rPr>
              <a:t>12:40 – 1:30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17439" y="2651323"/>
            <a:ext cx="2240128" cy="715018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Closing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1403" y="2651323"/>
            <a:ext cx="1959710" cy="715018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ungsten Medium"/>
                <a:cs typeface="Tungsten Medium"/>
              </a:rPr>
              <a:t>1:30 – 2:00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17439" y="3519881"/>
            <a:ext cx="3580145" cy="715018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ungsten Medium"/>
                <a:cs typeface="Tungsten Medium"/>
              </a:rPr>
              <a:t>Exit Interviews, Part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1403" y="3519881"/>
            <a:ext cx="1959710" cy="715018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ungsten Medium"/>
                <a:cs typeface="Tungsten Medium"/>
              </a:rPr>
              <a:t>2:00 – 2:30</a:t>
            </a:r>
          </a:p>
        </p:txBody>
      </p:sp>
    </p:spTree>
    <p:extLst>
      <p:ext uri="{BB962C8B-B14F-4D97-AF65-F5344CB8AC3E}">
        <p14:creationId xmlns:p14="http://schemas.microsoft.com/office/powerpoint/2010/main" val="81663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7849" y="275252"/>
            <a:ext cx="52350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EXIT INTERVIEW SCHEDULE &amp; ASSIGNMENTS, PART I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93564"/>
              </p:ext>
            </p:extLst>
          </p:nvPr>
        </p:nvGraphicFramePr>
        <p:xfrm>
          <a:off x="427847" y="1133307"/>
          <a:ext cx="8022415" cy="2966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60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  <a:latin typeface="Whitney Black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Ashley</a:t>
                      </a:r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 </a:t>
                      </a:r>
                      <a:endParaRPr lang="en-US" b="0" dirty="0">
                        <a:solidFill>
                          <a:srgbClr val="000000"/>
                        </a:solidFill>
                        <a:latin typeface="Whitney Black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Chelsey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Jennifer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Justin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12:40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Andrew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Benjamin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Beverly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Curtis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6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12:50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Elizabeth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Francesca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Jeremy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Jimmy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6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1:00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Whitney"/>
                        </a:rPr>
                        <a:t>Jomar</a:t>
                      </a:r>
                      <a:endParaRPr lang="en-US" dirty="0">
                        <a:latin typeface="Whitney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Jose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Kevin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Lexie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6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1:10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Marielle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MaryAnn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Matthew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Reggie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6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1:20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Whitney"/>
                        </a:rPr>
                        <a:t>Shivanna</a:t>
                      </a:r>
                      <a:endParaRPr lang="en-US" dirty="0">
                        <a:latin typeface="Whitney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Ryan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Whitney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Whitney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43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796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13103"/>
          <a:stretch/>
        </p:blipFill>
        <p:spPr>
          <a:xfrm>
            <a:off x="-141100" y="-346321"/>
            <a:ext cx="9452970" cy="56367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1100" y="-346321"/>
            <a:ext cx="9452970" cy="5636705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 descr="White Penc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2" y="944725"/>
            <a:ext cx="2318818" cy="145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1101" y="2398924"/>
            <a:ext cx="943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ungsten Medium"/>
                <a:cs typeface="Tungsten Medium"/>
              </a:rPr>
              <a:t>OFA PROFESSIONAL FELLOWSHIP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41101" y="3212686"/>
            <a:ext cx="945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Gotham Book"/>
                <a:cs typeface="Gotham Book"/>
              </a:rPr>
              <a:t>CHICAGO PRACTICUM</a:t>
            </a:r>
          </a:p>
        </p:txBody>
      </p:sp>
    </p:spTree>
    <p:extLst>
      <p:ext uri="{BB962C8B-B14F-4D97-AF65-F5344CB8AC3E}">
        <p14:creationId xmlns:p14="http://schemas.microsoft.com/office/powerpoint/2010/main" val="74986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77" y="-295025"/>
            <a:ext cx="9641766" cy="57751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7871" y="-295025"/>
            <a:ext cx="9652860" cy="577517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6000"/>
                </a:schemeClr>
              </a:gs>
              <a:gs pos="100000">
                <a:schemeClr val="tx2">
                  <a:alpha val="56000"/>
                </a:schemeClr>
              </a:gs>
              <a:gs pos="62000">
                <a:schemeClr val="tx2">
                  <a:lumMod val="75000"/>
                  <a:alpha val="56000"/>
                </a:schemeClr>
              </a:gs>
              <a:gs pos="38000">
                <a:schemeClr val="accent1">
                  <a:lumMod val="5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/>
          <p:cNvSpPr/>
          <p:nvPr/>
        </p:nvSpPr>
        <p:spPr>
          <a:xfrm>
            <a:off x="4400714" y="2006499"/>
            <a:ext cx="3171142" cy="50006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otham Light" pitchFamily="50" charset="0"/>
                <a:cs typeface="Gotham Light" pitchFamily="50" charset="0"/>
              </a:rPr>
              <a:t>HOW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otham Bold" pitchFamily="50" charset="0"/>
                <a:cs typeface="Gotham Bold" pitchFamily="50" charset="0"/>
              </a:rPr>
              <a:t>DID IT GO?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5636" y="2570813"/>
            <a:ext cx="4028364" cy="555754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bit.ly/Day2Practicum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8479" y="2570812"/>
            <a:ext cx="635063" cy="555755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       </a:t>
            </a:r>
          </a:p>
        </p:txBody>
      </p:sp>
      <p:pic>
        <p:nvPicPr>
          <p:cNvPr id="13" name="Picture 12" descr="White Penc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0" y="2673726"/>
            <a:ext cx="602222" cy="4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9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atest Smooth Jazz Song Of All 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3148" y="3317824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77" y="-295025"/>
            <a:ext cx="9641766" cy="57751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7871" y="-295025"/>
            <a:ext cx="9652860" cy="577517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6000"/>
                </a:schemeClr>
              </a:gs>
              <a:gs pos="100000">
                <a:schemeClr val="tx2">
                  <a:alpha val="56000"/>
                </a:schemeClr>
              </a:gs>
              <a:gs pos="62000">
                <a:schemeClr val="tx2">
                  <a:lumMod val="75000"/>
                  <a:alpha val="56000"/>
                </a:schemeClr>
              </a:gs>
              <a:gs pos="38000">
                <a:schemeClr val="accent1">
                  <a:lumMod val="5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/>
          <p:cNvSpPr/>
          <p:nvPr/>
        </p:nvSpPr>
        <p:spPr>
          <a:xfrm>
            <a:off x="4400714" y="2006499"/>
            <a:ext cx="3171142" cy="50006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otham Light" pitchFamily="50" charset="0"/>
                <a:cs typeface="Gotham Light" pitchFamily="50" charset="0"/>
              </a:rPr>
              <a:t>HOW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otham Bold" pitchFamily="50" charset="0"/>
                <a:cs typeface="Gotham Bold" pitchFamily="50" charset="0"/>
              </a:rPr>
              <a:t>DID IT GO?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15636" y="2570813"/>
            <a:ext cx="4028364" cy="555754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bit.ly/Day2Practicum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8479" y="2570812"/>
            <a:ext cx="635063" cy="555755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       </a:t>
            </a:r>
          </a:p>
        </p:txBody>
      </p:sp>
      <p:pic>
        <p:nvPicPr>
          <p:cNvPr id="16" name="Picture 15" descr="White Penci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0" y="2673726"/>
            <a:ext cx="602222" cy="4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2767"/>
            <a:ext cx="9144000" cy="5140734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862566" y="2023248"/>
            <a:ext cx="2474739" cy="534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000" dirty="0">
                <a:solidFill>
                  <a:srgbClr val="FFFFFF"/>
                </a:solidFill>
                <a:latin typeface="Gotham Book"/>
                <a:cs typeface="Gotham Book"/>
              </a:rPr>
              <a:t>Agenda for today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26000"/>
            <a:duotone>
              <a:prstClr val="black"/>
              <a:srgbClr val="F9C8C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1"/>
          <a:stretch/>
        </p:blipFill>
        <p:spPr>
          <a:xfrm>
            <a:off x="1436" y="930767"/>
            <a:ext cx="2076742" cy="29115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17917" y="1102215"/>
            <a:ext cx="1337392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Welcome Back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4770" y="1102215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9:00 – 9:10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17915" y="1519199"/>
            <a:ext cx="2903800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Field Manager Panel and Speed Dating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4770" y="1519199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9:10 – 10:30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17916" y="1946767"/>
            <a:ext cx="160773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Resume Workshop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4770" y="1946767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10:30 – 12:30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17915" y="2369042"/>
            <a:ext cx="240286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Lunch and Exit Interviews, Part 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84770" y="2369042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12:30 – 1:30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7916" y="2791317"/>
            <a:ext cx="2307451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Debrief and Program Closing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84771" y="2791317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1:30 – 2:00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17916" y="3208300"/>
            <a:ext cx="179061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Exit Interviews, Part 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84771" y="3208300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2:10 – 2:30</a:t>
            </a:r>
          </a:p>
        </p:txBody>
      </p:sp>
    </p:spTree>
    <p:extLst>
      <p:ext uri="{BB962C8B-B14F-4D97-AF65-F5344CB8AC3E}">
        <p14:creationId xmlns:p14="http://schemas.microsoft.com/office/powerpoint/2010/main" val="1314513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7849" y="303475"/>
            <a:ext cx="4182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DEBRIEF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849" y="1314267"/>
            <a:ext cx="802241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Whitney Light" pitchFamily="50" charset="0"/>
              </a:rPr>
              <a:t>What was your </a:t>
            </a:r>
            <a:r>
              <a:rPr lang="en-US" sz="2400" dirty="0">
                <a:latin typeface="Whitney Black" pitchFamily="50" charset="0"/>
              </a:rPr>
              <a:t>biggest takeaway </a:t>
            </a:r>
            <a:r>
              <a:rPr lang="en-US" sz="2400" dirty="0">
                <a:latin typeface="Whitney Light" pitchFamily="50" charset="0"/>
              </a:rPr>
              <a:t>today?</a:t>
            </a:r>
          </a:p>
        </p:txBody>
      </p:sp>
    </p:spTree>
    <p:extLst>
      <p:ext uri="{BB962C8B-B14F-4D97-AF65-F5344CB8AC3E}">
        <p14:creationId xmlns:p14="http://schemas.microsoft.com/office/powerpoint/2010/main" val="1558317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2767"/>
            <a:ext cx="9144000" cy="5140734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862566" y="2023248"/>
            <a:ext cx="2474739" cy="534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000" dirty="0">
                <a:solidFill>
                  <a:srgbClr val="FFFFFF"/>
                </a:solidFill>
                <a:latin typeface="Gotham Book"/>
                <a:cs typeface="Gotham Book"/>
              </a:rPr>
              <a:t>Agenda for today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26000"/>
            <a:duotone>
              <a:prstClr val="black"/>
              <a:srgbClr val="F9C8C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1"/>
          <a:stretch/>
        </p:blipFill>
        <p:spPr>
          <a:xfrm>
            <a:off x="1436" y="930767"/>
            <a:ext cx="2076742" cy="29115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17917" y="1102215"/>
            <a:ext cx="1337392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Welcome Back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4770" y="1102215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9:00 – 9:10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17915" y="1519199"/>
            <a:ext cx="2903800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Field Manager Panel and Speed Dating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4770" y="1519199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9:10 – 10:30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17916" y="1946767"/>
            <a:ext cx="160773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Resume Workshop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4770" y="1946767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10:30 – 12:30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17915" y="2369042"/>
            <a:ext cx="240286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Lunch and Exit Interviews, Part 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84770" y="2369042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12:30 – 1:30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7916" y="2791317"/>
            <a:ext cx="2307451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Debrief and Program Closing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84771" y="2791317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1:30 – 2:00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17916" y="3208300"/>
            <a:ext cx="1790617" cy="342896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2880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Exit Interviews, Part 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84771" y="3208300"/>
            <a:ext cx="1069646" cy="342896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2:10 – 2:30</a:t>
            </a:r>
          </a:p>
        </p:txBody>
      </p:sp>
    </p:spTree>
    <p:extLst>
      <p:ext uri="{BB962C8B-B14F-4D97-AF65-F5344CB8AC3E}">
        <p14:creationId xmlns:p14="http://schemas.microsoft.com/office/powerpoint/2010/main" val="2117657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7849" y="303475"/>
            <a:ext cx="4182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DEBRIEF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849" y="1314267"/>
            <a:ext cx="80224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What was your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Black" pitchFamily="50" charset="0"/>
              </a:rPr>
              <a:t>biggest takeaway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today?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849" y="2487939"/>
            <a:ext cx="802241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Whitney Light" pitchFamily="50" charset="0"/>
              </a:rPr>
              <a:t>What is still </a:t>
            </a:r>
            <a:r>
              <a:rPr lang="en-US" sz="2400" dirty="0">
                <a:latin typeface="Whitney Black" pitchFamily="50" charset="0"/>
              </a:rPr>
              <a:t>challenging</a:t>
            </a:r>
            <a:r>
              <a:rPr lang="en-US" sz="2400" dirty="0">
                <a:latin typeface="Whitney Light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0798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7849" y="303475"/>
            <a:ext cx="4182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DEBRIEF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849" y="1314267"/>
            <a:ext cx="80224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What was your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Black" pitchFamily="50" charset="0"/>
              </a:rPr>
              <a:t>biggest takeaway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today?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849" y="2487939"/>
            <a:ext cx="80224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What is still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Black" pitchFamily="50" charset="0"/>
              </a:rPr>
              <a:t>challenging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Whitney Light" pitchFamily="50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849" y="3661611"/>
            <a:ext cx="802241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Whitney Light" pitchFamily="50" charset="0"/>
              </a:rPr>
              <a:t>How do you see yourself </a:t>
            </a:r>
            <a:r>
              <a:rPr lang="en-US" sz="2400" dirty="0">
                <a:latin typeface="Whitney Black" pitchFamily="50" charset="0"/>
              </a:rPr>
              <a:t>applying what you learned </a:t>
            </a:r>
            <a:r>
              <a:rPr lang="en-US" sz="2400" dirty="0">
                <a:latin typeface="Whitney Light" pitchFamily="50" charset="0"/>
              </a:rPr>
              <a:t>today?</a:t>
            </a:r>
          </a:p>
        </p:txBody>
      </p:sp>
    </p:spTree>
    <p:extLst>
      <p:ext uri="{BB962C8B-B14F-4D97-AF65-F5344CB8AC3E}">
        <p14:creationId xmlns:p14="http://schemas.microsoft.com/office/powerpoint/2010/main" val="49433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 Withers - Lean On 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3946" t="93763"/>
          <a:stretch/>
        </p:blipFill>
        <p:spPr>
          <a:xfrm>
            <a:off x="7627697" y="3694544"/>
            <a:ext cx="369022" cy="285173"/>
          </a:xfrm>
          <a:prstGeom prst="rect">
            <a:avLst/>
          </a:prstGeom>
        </p:spPr>
      </p:pic>
      <p:pic>
        <p:nvPicPr>
          <p:cNvPr id="2" name="Picture 1" descr="IMG_140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3"/>
          <a:stretch/>
        </p:blipFill>
        <p:spPr>
          <a:xfrm>
            <a:off x="-90932" y="-127600"/>
            <a:ext cx="9394662" cy="53472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90932" y="-152277"/>
            <a:ext cx="9397247" cy="5371913"/>
          </a:xfrm>
          <a:prstGeom prst="rect">
            <a:avLst/>
          </a:prstGeom>
          <a:gradFill flip="none" rotWithShape="1">
            <a:gsLst>
              <a:gs pos="45000">
                <a:srgbClr val="ED5340">
                  <a:alpha val="63000"/>
                </a:srgbClr>
              </a:gs>
              <a:gs pos="100000">
                <a:srgbClr val="FF6600">
                  <a:alpha val="6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White Penci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2" y="944725"/>
            <a:ext cx="2318818" cy="145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41101" y="2398924"/>
            <a:ext cx="943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ungsten Medium"/>
                <a:cs typeface="Tungsten Medium"/>
              </a:rPr>
              <a:t>OFA PROFESSIONAL FELLOWSHIP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1101" y="3212686"/>
            <a:ext cx="945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Gotham Light"/>
                <a:cs typeface="Gotham Light"/>
              </a:rPr>
              <a:t>CHICAGO PRACTICUM</a:t>
            </a:r>
          </a:p>
        </p:txBody>
      </p:sp>
    </p:spTree>
    <p:extLst>
      <p:ext uri="{BB962C8B-B14F-4D97-AF65-F5344CB8AC3E}">
        <p14:creationId xmlns:p14="http://schemas.microsoft.com/office/powerpoint/2010/main" val="7717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 I do is W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047750"/>
            <a:ext cx="4064000" cy="3048000"/>
          </a:xfrm>
          <a:prstGeom prst="rect">
            <a:avLst/>
          </a:prstGeom>
        </p:spPr>
      </p:pic>
      <p:pic>
        <p:nvPicPr>
          <p:cNvPr id="11" name="Picture 10" descr="IMG_7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13103"/>
          <a:stretch/>
        </p:blipFill>
        <p:spPr>
          <a:xfrm>
            <a:off x="-141100" y="-346321"/>
            <a:ext cx="9452970" cy="56367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1100" y="-346321"/>
            <a:ext cx="9452970" cy="5636705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 descr="White Penci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2" y="944725"/>
            <a:ext cx="2318818" cy="145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1101" y="2398924"/>
            <a:ext cx="943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ungsten Medium"/>
                <a:cs typeface="Tungsten Medium"/>
              </a:rPr>
              <a:t>OFA PROFESSIONAL FELLOWSHIP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41101" y="3212686"/>
            <a:ext cx="945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Gotham Book"/>
                <a:cs typeface="Gotham Book"/>
              </a:rPr>
              <a:t>CHICAGO PRACTICUM</a:t>
            </a:r>
          </a:p>
        </p:txBody>
      </p:sp>
    </p:spTree>
    <p:extLst>
      <p:ext uri="{BB962C8B-B14F-4D97-AF65-F5344CB8AC3E}">
        <p14:creationId xmlns:p14="http://schemas.microsoft.com/office/powerpoint/2010/main" val="33373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7849" y="275252"/>
            <a:ext cx="52350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EXIT INTERVIEW SCHEDULE &amp; ASSIGNMENTS, PART II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37702"/>
              </p:ext>
            </p:extLst>
          </p:nvPr>
        </p:nvGraphicFramePr>
        <p:xfrm>
          <a:off x="427847" y="1133307"/>
          <a:ext cx="8022415" cy="1455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4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60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  <a:latin typeface="Whitney Black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Ashley</a:t>
                      </a:r>
                      <a:r>
                        <a:rPr lang="en-US" b="0" baseline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 </a:t>
                      </a:r>
                      <a:endParaRPr lang="en-US" b="0" dirty="0">
                        <a:solidFill>
                          <a:srgbClr val="000000"/>
                        </a:solidFill>
                        <a:latin typeface="Whitney Black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Chelsey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Jennifer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  <a:latin typeface="Whitney Black" pitchFamily="50" charset="0"/>
                        </a:rPr>
                        <a:t>Justin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2:10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Adrian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Caryn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Howard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Jim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6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2:20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Jordan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Whitney"/>
                        </a:rPr>
                        <a:t>Marika</a:t>
                      </a:r>
                      <a:endParaRPr lang="en-US" dirty="0">
                        <a:latin typeface="Whitney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Mary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Whitney"/>
                        </a:rPr>
                        <a:t>Renee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82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1030" y="0"/>
            <a:ext cx="9165029" cy="5358339"/>
          </a:xfrm>
          <a:prstGeom prst="rect">
            <a:avLst/>
          </a:prstGeom>
          <a:solidFill>
            <a:srgbClr val="ED534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/>
          <p:cNvSpPr/>
          <p:nvPr/>
        </p:nvSpPr>
        <p:spPr>
          <a:xfrm>
            <a:off x="1538578" y="857647"/>
            <a:ext cx="2349610" cy="534749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FIELD MANAGER PANEL</a:t>
            </a:r>
          </a:p>
        </p:txBody>
      </p:sp>
      <p:sp>
        <p:nvSpPr>
          <p:cNvPr id="9" name="Rectangle 8"/>
          <p:cNvSpPr/>
          <p:nvPr/>
        </p:nvSpPr>
        <p:spPr>
          <a:xfrm>
            <a:off x="824769" y="1470454"/>
            <a:ext cx="4478752" cy="498909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770" y="857647"/>
            <a:ext cx="646671" cy="534749"/>
          </a:xfrm>
          <a:prstGeom prst="rect">
            <a:avLst/>
          </a:prstGeom>
          <a:solidFill>
            <a:srgbClr val="F3C5BF"/>
          </a:solidFill>
          <a:ln>
            <a:solidFill>
              <a:srgbClr val="E9BB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6333" r="40510" b="78878"/>
          <a:stretch/>
        </p:blipFill>
        <p:spPr>
          <a:xfrm>
            <a:off x="906870" y="911852"/>
            <a:ext cx="487597" cy="4164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4770" y="2135738"/>
            <a:ext cx="8017080" cy="498909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4770" y="2769546"/>
            <a:ext cx="5059194" cy="498909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4769" y="3414232"/>
            <a:ext cx="5488567" cy="498909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4768" y="1328261"/>
            <a:ext cx="8319231" cy="548575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ungsten Medium"/>
                <a:cs typeface="Tungsten Medium"/>
              </a:rPr>
              <a:t>Ashley Pinedo, OFA National Training Director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ungsten Medium"/>
                <a:cs typeface="Tungsten Medium"/>
              </a:rPr>
              <a:t>David Rossini, Director of Impact, Director of Training at The Public Interest Network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ungsten Medium"/>
                <a:cs typeface="Tungsten Medium"/>
              </a:rPr>
              <a:t>Jennifer Warner, OFA Grassroots Organizing Director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ungsten Medium"/>
                <a:cs typeface="Tungsten Medium"/>
              </a:rPr>
              <a:t>Justin Wilkins, former OFA Tennessee State Coordinator</a:t>
            </a:r>
          </a:p>
        </p:txBody>
      </p:sp>
    </p:spTree>
    <p:extLst>
      <p:ext uri="{BB962C8B-B14F-4D97-AF65-F5344CB8AC3E}">
        <p14:creationId xmlns:p14="http://schemas.microsoft.com/office/powerpoint/2010/main" val="737585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77767"/>
          <a:stretch/>
        </p:blipFill>
        <p:spPr>
          <a:xfrm>
            <a:off x="7063019" y="3965860"/>
            <a:ext cx="2104480" cy="11952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77767"/>
          <a:stretch/>
        </p:blipFill>
        <p:spPr>
          <a:xfrm>
            <a:off x="7063019" y="0"/>
            <a:ext cx="2104480" cy="3047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" y="972011"/>
            <a:ext cx="6145081" cy="343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767"/>
          <a:stretch/>
        </p:blipFill>
        <p:spPr>
          <a:xfrm>
            <a:off x="6011260" y="1004685"/>
            <a:ext cx="1062567" cy="4165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7767"/>
          <a:stretch/>
        </p:blipFill>
        <p:spPr>
          <a:xfrm>
            <a:off x="7063019" y="942994"/>
            <a:ext cx="2104480" cy="3047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b="77819"/>
          <a:stretch/>
        </p:blipFill>
        <p:spPr>
          <a:xfrm>
            <a:off x="4" y="1"/>
            <a:ext cx="6039211" cy="10046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7767"/>
          <a:stretch/>
        </p:blipFill>
        <p:spPr>
          <a:xfrm>
            <a:off x="6012672" y="1"/>
            <a:ext cx="1062567" cy="20181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t="88314"/>
          <a:stretch/>
        </p:blipFill>
        <p:spPr>
          <a:xfrm>
            <a:off x="-11749" y="3957048"/>
            <a:ext cx="6039211" cy="1212893"/>
          </a:xfrm>
          <a:prstGeom prst="rect">
            <a:avLst/>
          </a:prstGeom>
        </p:spPr>
      </p:pic>
      <p:sp>
        <p:nvSpPr>
          <p:cNvPr id="30" name="Rectangle 29"/>
          <p:cNvSpPr>
            <a:spLocks/>
          </p:cNvSpPr>
          <p:nvPr/>
        </p:nvSpPr>
        <p:spPr>
          <a:xfrm flipV="1">
            <a:off x="4056" y="5054315"/>
            <a:ext cx="9159136" cy="114930"/>
          </a:xfrm>
          <a:prstGeom prst="rect">
            <a:avLst/>
          </a:prstGeom>
          <a:solidFill>
            <a:srgbClr val="ED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701" tIns="29851" rIns="59701" bIns="29851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56" y="1"/>
            <a:ext cx="9163444" cy="5054315"/>
          </a:xfrm>
          <a:prstGeom prst="rect">
            <a:avLst/>
          </a:prstGeom>
          <a:solidFill>
            <a:srgbClr val="ED534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1" name="Picture 30" descr="White Penci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8319759" y="4360336"/>
            <a:ext cx="553801" cy="51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70402" y="2118050"/>
            <a:ext cx="3597098" cy="715018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ungsten Medium"/>
                <a:cs typeface="Tungsten Medium"/>
              </a:rPr>
              <a:t>Resume Workshop</a:t>
            </a:r>
          </a:p>
        </p:txBody>
      </p:sp>
    </p:spTree>
    <p:extLst>
      <p:ext uri="{BB962C8B-B14F-4D97-AF65-F5344CB8AC3E}">
        <p14:creationId xmlns:p14="http://schemas.microsoft.com/office/powerpoint/2010/main" val="3044006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7849" y="303475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BEST PRACTICES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44182" y="992026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595959">
              <a:alpha val="23000"/>
            </a:srgb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Focus on achievements for the job, not responsibilities</a:t>
            </a:r>
          </a:p>
        </p:txBody>
      </p:sp>
      <p:sp>
        <p:nvSpPr>
          <p:cNvPr id="18" name="Oval 17"/>
          <p:cNvSpPr/>
          <p:nvPr/>
        </p:nvSpPr>
        <p:spPr>
          <a:xfrm>
            <a:off x="1172582" y="107395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484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7849" y="303475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BEST PRACTICES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44182" y="992026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Focus on achievements for the job, not responsibilities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4182" y="1743280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595959">
              <a:alpha val="20000"/>
            </a:srgb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Use strong, impactful action verbs</a:t>
            </a:r>
          </a:p>
        </p:txBody>
      </p:sp>
      <p:sp>
        <p:nvSpPr>
          <p:cNvPr id="18" name="Oval 17"/>
          <p:cNvSpPr/>
          <p:nvPr/>
        </p:nvSpPr>
        <p:spPr>
          <a:xfrm>
            <a:off x="1172582" y="107395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72582" y="181962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782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7849" y="303475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BEST PRACTICES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44182" y="992026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Focus on achievements for the job, not responsibilities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4182" y="1743280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Use strong, impactful action verbs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44182" y="2497168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595959">
              <a:alpha val="19000"/>
            </a:srgb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Make your language accessible to people who don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’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t have the same background as you</a:t>
            </a:r>
          </a:p>
        </p:txBody>
      </p:sp>
      <p:sp>
        <p:nvSpPr>
          <p:cNvPr id="18" name="Oval 17"/>
          <p:cNvSpPr/>
          <p:nvPr/>
        </p:nvSpPr>
        <p:spPr>
          <a:xfrm>
            <a:off x="1172582" y="107395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72582" y="181962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172582" y="262547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782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7849" y="303475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BEST PRACTICES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44182" y="992026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Focus on achievements for the job, not responsibilities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4182" y="1743280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Use strong, impactful action verbs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44182" y="2497168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Make your language accessible to people who don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’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t have the same background as you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4182" y="3248753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595959">
              <a:alpha val="20000"/>
            </a:srgb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One page – no more, no less</a:t>
            </a:r>
          </a:p>
        </p:txBody>
      </p:sp>
      <p:sp>
        <p:nvSpPr>
          <p:cNvPr id="18" name="Oval 17"/>
          <p:cNvSpPr/>
          <p:nvPr/>
        </p:nvSpPr>
        <p:spPr>
          <a:xfrm>
            <a:off x="1172582" y="107395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72582" y="181962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172582" y="262547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1172582" y="337114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782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7849" y="303475"/>
            <a:ext cx="4182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RESUME BEST PRACTICES</a:t>
            </a:r>
            <a:endParaRPr lang="en-US" altLang="en-US" sz="2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7845" y="809541"/>
            <a:ext cx="8022418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44182" y="992026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Focus on achievements for the job, not responsibilities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4182" y="1743280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Use strong, impactful action verbs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44182" y="2497168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Make your language accessible to people who don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’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t have the same background as you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4182" y="3248753"/>
            <a:ext cx="5920871" cy="644351"/>
          </a:xfrm>
          <a:prstGeom prst="roundRect">
            <a:avLst>
              <a:gd name="adj" fmla="val 9220"/>
            </a:avLst>
          </a:prstGeom>
          <a:solidFill>
            <a:srgbClr val="FFFF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One page – no more, no less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44182" y="4009713"/>
            <a:ext cx="5920871" cy="833648"/>
          </a:xfrm>
          <a:prstGeom prst="roundRect">
            <a:avLst>
              <a:gd name="adj" fmla="val 9220"/>
            </a:avLst>
          </a:prstGeom>
          <a:solidFill>
            <a:srgbClr val="595959">
              <a:alpha val="20000"/>
            </a:srgb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Medium"/>
                <a:cs typeface="Gotham Medium"/>
              </a:rPr>
              <a:t>If they notice your formatting, you are doing it wrong. Keep the font simple and inconspicuous; keep formatting clean and consistent</a:t>
            </a:r>
          </a:p>
        </p:txBody>
      </p:sp>
      <p:sp>
        <p:nvSpPr>
          <p:cNvPr id="18" name="Oval 17"/>
          <p:cNvSpPr/>
          <p:nvPr/>
        </p:nvSpPr>
        <p:spPr>
          <a:xfrm>
            <a:off x="1172582" y="107395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72582" y="181962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172582" y="2625476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1172582" y="3371140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172582" y="4166141"/>
            <a:ext cx="472104" cy="4374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7823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9217</TotalTime>
  <Words>677</Words>
  <Application>Microsoft Macintosh PowerPoint</Application>
  <PresentationFormat>On-screen Show (16:9)</PresentationFormat>
  <Paragraphs>194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 Unicode MS</vt:lpstr>
      <vt:lpstr>ヒラギノ角ゴ ProN W3</vt:lpstr>
      <vt:lpstr>Arial</vt:lpstr>
      <vt:lpstr>Calibri</vt:lpstr>
      <vt:lpstr>Gill Sans</vt:lpstr>
      <vt:lpstr>Gotham Bold</vt:lpstr>
      <vt:lpstr>Gotham Book</vt:lpstr>
      <vt:lpstr>Gotham Light</vt:lpstr>
      <vt:lpstr>Gotham Medium</vt:lpstr>
      <vt:lpstr>Tungsten Medium</vt:lpstr>
      <vt:lpstr>Whitney</vt:lpstr>
      <vt:lpstr>Whitney Black</vt:lpstr>
      <vt:lpstr>Whitney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OFA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Nick Edwards</dc:creator>
  <cp:keywords/>
  <dc:description/>
  <cp:lastModifiedBy>aconavay@ofa.us</cp:lastModifiedBy>
  <cp:revision>163</cp:revision>
  <dcterms:created xsi:type="dcterms:W3CDTF">2015-07-24T22:47:15Z</dcterms:created>
  <dcterms:modified xsi:type="dcterms:W3CDTF">2019-03-03T02:50:12Z</dcterms:modified>
  <cp:category/>
</cp:coreProperties>
</file>