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 id="2147483683" r:id="rId2"/>
    <p:sldMasterId id="2147483696" r:id="rId3"/>
    <p:sldMasterId id="2147483709" r:id="rId4"/>
    <p:sldMasterId id="2147483735" r:id="rId5"/>
    <p:sldMasterId id="2147483761" r:id="rId6"/>
    <p:sldMasterId id="2147483776" r:id="rId7"/>
  </p:sldMasterIdLst>
  <p:notesMasterIdLst>
    <p:notesMasterId r:id="rId70"/>
  </p:notesMasterIdLst>
  <p:handoutMasterIdLst>
    <p:handoutMasterId r:id="rId71"/>
  </p:handoutMasterIdLst>
  <p:sldIdLst>
    <p:sldId id="405" r:id="rId8"/>
    <p:sldId id="372" r:id="rId9"/>
    <p:sldId id="448" r:id="rId10"/>
    <p:sldId id="443" r:id="rId11"/>
    <p:sldId id="449" r:id="rId12"/>
    <p:sldId id="406" r:id="rId13"/>
    <p:sldId id="474" r:id="rId14"/>
    <p:sldId id="477" r:id="rId15"/>
    <p:sldId id="461" r:id="rId16"/>
    <p:sldId id="462" r:id="rId17"/>
    <p:sldId id="463" r:id="rId18"/>
    <p:sldId id="464" r:id="rId19"/>
    <p:sldId id="465" r:id="rId20"/>
    <p:sldId id="467" r:id="rId21"/>
    <p:sldId id="543" r:id="rId22"/>
    <p:sldId id="258" r:id="rId23"/>
    <p:sldId id="473" r:id="rId24"/>
    <p:sldId id="478" r:id="rId25"/>
    <p:sldId id="481" r:id="rId26"/>
    <p:sldId id="337" r:id="rId27"/>
    <p:sldId id="479" r:id="rId28"/>
    <p:sldId id="293" r:id="rId29"/>
    <p:sldId id="482" r:id="rId30"/>
    <p:sldId id="483" r:id="rId31"/>
    <p:sldId id="484" r:id="rId32"/>
    <p:sldId id="493" r:id="rId33"/>
    <p:sldId id="367" r:id="rId34"/>
    <p:sldId id="363" r:id="rId35"/>
    <p:sldId id="494" r:id="rId36"/>
    <p:sldId id="295" r:id="rId37"/>
    <p:sldId id="496" r:id="rId38"/>
    <p:sldId id="497" r:id="rId39"/>
    <p:sldId id="498" r:id="rId40"/>
    <p:sldId id="488" r:id="rId41"/>
    <p:sldId id="289" r:id="rId42"/>
    <p:sldId id="515" r:id="rId43"/>
    <p:sldId id="315" r:id="rId44"/>
    <p:sldId id="312" r:id="rId45"/>
    <p:sldId id="402" r:id="rId46"/>
    <p:sldId id="516" r:id="rId47"/>
    <p:sldId id="517" r:id="rId48"/>
    <p:sldId id="518" r:id="rId49"/>
    <p:sldId id="519" r:id="rId50"/>
    <p:sldId id="524" r:id="rId51"/>
    <p:sldId id="525" r:id="rId52"/>
    <p:sldId id="526" r:id="rId53"/>
    <p:sldId id="527" r:id="rId54"/>
    <p:sldId id="528" r:id="rId55"/>
    <p:sldId id="529" r:id="rId56"/>
    <p:sldId id="530" r:id="rId57"/>
    <p:sldId id="544" r:id="rId58"/>
    <p:sldId id="545" r:id="rId59"/>
    <p:sldId id="546" r:id="rId60"/>
    <p:sldId id="534" r:id="rId61"/>
    <p:sldId id="535" r:id="rId62"/>
    <p:sldId id="537" r:id="rId63"/>
    <p:sldId id="541" r:id="rId64"/>
    <p:sldId id="504" r:id="rId65"/>
    <p:sldId id="272" r:id="rId66"/>
    <p:sldId id="359" r:id="rId67"/>
    <p:sldId id="506" r:id="rId68"/>
    <p:sldId id="366" r:id="rId6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36" userDrawn="1">
          <p15:clr>
            <a:srgbClr val="A4A3A4"/>
          </p15:clr>
        </p15:guide>
        <p15:guide id="2" pos="386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ci Wile" initials="TW [4]" lastIdx="1" clrIdx="0"/>
  <p:cmAuthor id="2" name="Traci Wile" initials="TW [2]"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7F1F2"/>
    <a:srgbClr val="1F8CF2"/>
    <a:srgbClr val="ECF3F5"/>
    <a:srgbClr val="F5F3F5"/>
    <a:srgbClr val="EE2F4A"/>
    <a:srgbClr val="05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54"/>
    <p:restoredTop sz="91813"/>
  </p:normalViewPr>
  <p:slideViewPr>
    <p:cSldViewPr snapToGrid="0" snapToObjects="1" showGuides="1">
      <p:cViewPr varScale="1">
        <p:scale>
          <a:sx n="89" d="100"/>
          <a:sy n="89" d="100"/>
        </p:scale>
        <p:origin x="192" y="496"/>
      </p:cViewPr>
      <p:guideLst>
        <p:guide orient="horz" pos="2136"/>
        <p:guide pos="3864"/>
      </p:guideLst>
    </p:cSldViewPr>
  </p:slideViewPr>
  <p:notesTextViewPr>
    <p:cViewPr>
      <p:scale>
        <a:sx n="155" d="100"/>
        <a:sy n="155" d="100"/>
      </p:scale>
      <p:origin x="0" y="-360"/>
    </p:cViewPr>
  </p:notesTextViewPr>
  <p:notesViewPr>
    <p:cSldViewPr snapToGrid="0" snapToObjects="1" showGuides="1">
      <p:cViewPr varScale="1">
        <p:scale>
          <a:sx n="95" d="100"/>
          <a:sy n="95" d="100"/>
        </p:scale>
        <p:origin x="2808"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7ED426-7863-394C-B78A-53B5B370E767}" type="datetimeFigureOut">
              <a:rPr lang="en-US" smtClean="0"/>
              <a:t>3/2/19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7708B2-C0C5-CF4D-96F2-24664C6D9B36}" type="slidenum">
              <a:rPr lang="en-US" smtClean="0"/>
              <a:t>‹#›</a:t>
            </a:fld>
            <a:endParaRPr lang="en-US"/>
          </a:p>
        </p:txBody>
      </p:sp>
    </p:spTree>
    <p:extLst>
      <p:ext uri="{BB962C8B-B14F-4D97-AF65-F5344CB8AC3E}">
        <p14:creationId xmlns:p14="http://schemas.microsoft.com/office/powerpoint/2010/main" val="1967642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work is licensed under the Creative Commons Attribution-</a:t>
            </a:r>
            <a:r>
              <a:rPr lang="en-US" dirty="0" err="1"/>
              <a:t>NonCommercial</a:t>
            </a:r>
            <a:r>
              <a:rPr lang="en-US" dirty="0"/>
              <a:t> 4.0 International License. To view a copy of this license, visit http://</a:t>
            </a:r>
            <a:r>
              <a:rPr lang="en-US" dirty="0" err="1"/>
              <a:t>creativecommons.org</a:t>
            </a:r>
            <a:r>
              <a:rPr lang="en-US" dirty="0"/>
              <a:t>/licenses/by-</a:t>
            </a:r>
            <a:r>
              <a:rPr lang="en-US" dirty="0" err="1"/>
              <a:t>nc</a:t>
            </a:r>
            <a:r>
              <a:rPr lang="en-US" dirty="0"/>
              <a:t>/4.0/ or send a letter to Creative Commons, PO Box 1866, Mountain View, CA 94042, USA</a:t>
            </a:r>
            <a:endParaRPr lang="en-US" sz="1200" b="0" i="0" u="none" strike="noStrike" kern="1200" cap="none" dirty="0">
              <a:solidFill>
                <a:schemeClr val="dk1"/>
              </a:solidFill>
              <a:latin typeface="Calibri"/>
              <a:ea typeface="Calibri"/>
              <a:cs typeface="Calibri"/>
              <a:sym typeface="Calibri"/>
            </a:endParaRPr>
          </a:p>
          <a:p>
            <a:endParaRPr lang="en-US" dirty="0"/>
          </a:p>
          <a:p>
            <a:r>
              <a:rPr lang="en-US" dirty="0"/>
              <a:t>9:00 – 9:01 – Traci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1575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9:07 – 9:10 (for all the goals slides) Traci </a:t>
            </a:r>
          </a:p>
        </p:txBody>
      </p:sp>
      <p:sp>
        <p:nvSpPr>
          <p:cNvPr id="4" name="Slide Number Placeholder 3"/>
          <p:cNvSpPr>
            <a:spLocks noGrp="1"/>
          </p:cNvSpPr>
          <p:nvPr>
            <p:ph type="sldNum" idx="10"/>
          </p:nvPr>
        </p:nvSpPr>
        <p:spPr/>
        <p:txBody>
          <a:bodyPr/>
          <a:lstStyle/>
          <a:p>
            <a:pPr>
              <a:buSzPct val="25000"/>
            </a:pPr>
            <a:fld id="{00000000-1234-1234-1234-123412341234}" type="slidenum">
              <a:rPr lang="en-US" smtClean="0">
                <a:solidFill>
                  <a:prstClr val="black"/>
                </a:solidFill>
                <a:latin typeface="Calibri"/>
                <a:ea typeface="Calibri"/>
                <a:cs typeface="Calibri"/>
                <a:sym typeface="Calibri"/>
              </a:rPr>
              <a:pPr>
                <a:buSzPct val="25000"/>
              </a:pPr>
              <a:t>10</a:t>
            </a:fld>
            <a:endParaRPr lang="en-US">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2026708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9:07 – 9:10 (for all the goals slides) Traci </a:t>
            </a:r>
          </a:p>
          <a:p>
            <a:endParaRPr lang="en-US" dirty="0"/>
          </a:p>
        </p:txBody>
      </p:sp>
      <p:sp>
        <p:nvSpPr>
          <p:cNvPr id="4" name="Slide Number Placeholder 3"/>
          <p:cNvSpPr>
            <a:spLocks noGrp="1"/>
          </p:cNvSpPr>
          <p:nvPr>
            <p:ph type="sldNum" idx="10"/>
          </p:nvPr>
        </p:nvSpPr>
        <p:spPr/>
        <p:txBody>
          <a:bodyPr/>
          <a:lstStyle/>
          <a:p>
            <a:pPr>
              <a:buSzPct val="25000"/>
            </a:pPr>
            <a:fld id="{00000000-1234-1234-1234-123412341234}" type="slidenum">
              <a:rPr lang="en-US" smtClean="0">
                <a:solidFill>
                  <a:prstClr val="black"/>
                </a:solidFill>
                <a:latin typeface="Calibri"/>
                <a:ea typeface="Calibri"/>
                <a:cs typeface="Calibri"/>
                <a:sym typeface="Calibri"/>
              </a:rPr>
              <a:pPr>
                <a:buSzPct val="25000"/>
              </a:pPr>
              <a:t>11</a:t>
            </a:fld>
            <a:endParaRPr lang="en-US">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90283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9:07 – 9:10 (for all the goals slides) Traci </a:t>
            </a:r>
          </a:p>
          <a:p>
            <a:endParaRPr lang="en-US" dirty="0"/>
          </a:p>
        </p:txBody>
      </p:sp>
      <p:sp>
        <p:nvSpPr>
          <p:cNvPr id="4" name="Slide Number Placeholder 3"/>
          <p:cNvSpPr>
            <a:spLocks noGrp="1"/>
          </p:cNvSpPr>
          <p:nvPr>
            <p:ph type="sldNum" idx="10"/>
          </p:nvPr>
        </p:nvSpPr>
        <p:spPr/>
        <p:txBody>
          <a:bodyPr/>
          <a:lstStyle/>
          <a:p>
            <a:pPr>
              <a:buSzPct val="25000"/>
            </a:pPr>
            <a:fld id="{00000000-1234-1234-1234-123412341234}" type="slidenum">
              <a:rPr lang="en-US" smtClean="0">
                <a:solidFill>
                  <a:prstClr val="black"/>
                </a:solidFill>
                <a:latin typeface="Calibri"/>
                <a:ea typeface="Calibri"/>
                <a:cs typeface="Calibri"/>
                <a:sym typeface="Calibri"/>
              </a:rPr>
              <a:pPr>
                <a:buSzPct val="25000"/>
              </a:pPr>
              <a:t>12</a:t>
            </a:fld>
            <a:endParaRPr lang="en-US">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779741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9:07 – 9:10 (for all the goals slides) Traci </a:t>
            </a:r>
          </a:p>
          <a:p>
            <a:endParaRPr lang="en-US" dirty="0"/>
          </a:p>
        </p:txBody>
      </p:sp>
      <p:sp>
        <p:nvSpPr>
          <p:cNvPr id="4" name="Slide Number Placeholder 3"/>
          <p:cNvSpPr>
            <a:spLocks noGrp="1"/>
          </p:cNvSpPr>
          <p:nvPr>
            <p:ph type="sldNum" idx="10"/>
          </p:nvPr>
        </p:nvSpPr>
        <p:spPr/>
        <p:txBody>
          <a:bodyPr/>
          <a:lstStyle/>
          <a:p>
            <a:pPr>
              <a:buSzPct val="25000"/>
            </a:pPr>
            <a:fld id="{00000000-1234-1234-1234-123412341234}" type="slidenum">
              <a:rPr lang="en-US" smtClean="0">
                <a:solidFill>
                  <a:prstClr val="black"/>
                </a:solidFill>
                <a:latin typeface="Calibri"/>
                <a:ea typeface="Calibri"/>
                <a:cs typeface="Calibri"/>
                <a:sym typeface="Calibri"/>
              </a:rPr>
              <a:pPr>
                <a:buSzPct val="25000"/>
              </a:pPr>
              <a:t>13</a:t>
            </a:fld>
            <a:endParaRPr lang="en-US">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249533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9:10- 9:11 Traci </a:t>
            </a:r>
          </a:p>
        </p:txBody>
      </p:sp>
      <p:sp>
        <p:nvSpPr>
          <p:cNvPr id="4" name="Slide Number Placeholder 3"/>
          <p:cNvSpPr>
            <a:spLocks noGrp="1"/>
          </p:cNvSpPr>
          <p:nvPr>
            <p:ph type="sldNum" sz="quarter" idx="10"/>
          </p:nvPr>
        </p:nvSpPr>
        <p:spPr/>
        <p:txBody>
          <a:bodyPr/>
          <a:lstStyle/>
          <a:p>
            <a:fld id="{CB909D58-CE17-5F49-889D-9F08C930C319}" type="slidenum">
              <a:rPr lang="en-US" smtClean="0"/>
              <a:pPr/>
              <a:t>14</a:t>
            </a:fld>
            <a:endParaRPr lang="en-US"/>
          </a:p>
        </p:txBody>
      </p:sp>
    </p:spTree>
    <p:extLst>
      <p:ext uri="{BB962C8B-B14F-4D97-AF65-F5344CB8AC3E}">
        <p14:creationId xmlns:p14="http://schemas.microsoft.com/office/powerpoint/2010/main" val="1321448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9:11 – 9: 15 Traci </a:t>
            </a:r>
          </a:p>
          <a:p>
            <a:endParaRPr lang="en-US" dirty="0"/>
          </a:p>
          <a:p>
            <a:r>
              <a:rPr lang="en-US" dirty="0"/>
              <a:t>(Two minutes per person sharing)</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3558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r>
              <a:rPr lang="en-US" b="0" baseline="0" dirty="0"/>
              <a:t>9:15 – 9:17 – values of OFA – Traci </a:t>
            </a:r>
          </a:p>
          <a:p>
            <a:endParaRPr lang="en-US" b="0" baseline="0" dirty="0"/>
          </a:p>
          <a:p>
            <a:r>
              <a:rPr lang="en-US" b="0" baseline="0" dirty="0"/>
              <a:t>1. RESPECT -- We take a respectful approach to everything we do, including talking to our elected officials. When we’re respectful, our concerns are taken more seriously. We make sure that we’re respectful of people’s time for those who engage in our organization. We’re not asking folks to do things that we don’t think will actually help move the needle forward or will actually help you build your organization. It means that we respect everyone who comes into this organization, no matter how they get here. Not everyone is a die-hard democrat or progressive, but they still have a place here. </a:t>
            </a:r>
          </a:p>
          <a:p>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2. EMPOWER </a:t>
            </a:r>
            <a:r>
              <a:rPr lang="mr-IN" b="0" baseline="0" dirty="0"/>
              <a:t>–</a:t>
            </a:r>
            <a:r>
              <a:rPr lang="en-US" b="0" baseline="0" dirty="0"/>
              <a:t> that means that we make sure that we’re not just asking people to take actions, but that we’re training and supporting folks to be leaders in their communities. That doesn’t necessarily mean that you have to be in charge of running everything, but maybe when you talk with your friends, your family, and your neighbors about issues, that you know what those issues are about, you know what’s at stake, and you’re empowered to be a leader in that way.</a:t>
            </a:r>
          </a:p>
          <a:p>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3. INCLUDE -- We include anyone and everyone who wants to make a difference in the progressive movement. OFA welcomes you, no matter your skill level or income. It is our job to find the ways that people can give—whether they have 5 hours or 5 minutes—whether they have lots of resources or none—everyone has a place in this organization and everyone has a role to play in working to make their communities better. </a:t>
            </a:r>
            <a:endParaRPr lang="en-US" b="0" dirty="0"/>
          </a:p>
          <a:p>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You will receive all of our training and coaching at no cost to you. And, it doesn’t matter if you’ve never taken action before or if you’re a seasoned community organizer, we have a place for everyone at OFA. </a:t>
            </a:r>
          </a:p>
          <a:p>
            <a:endParaRPr lang="en-US" b="0" dirty="0"/>
          </a:p>
          <a:p>
            <a:r>
              <a:rPr lang="en-US" b="0" baseline="0" dirty="0"/>
              <a:t>4. Organize! </a:t>
            </a:r>
            <a:r>
              <a:rPr lang="mr-IN" b="0" baseline="0" dirty="0"/>
              <a:t>–</a:t>
            </a:r>
            <a:r>
              <a:rPr lang="en-US" b="0" baseline="0" dirty="0"/>
              <a:t> We’re not just building all of this infrastructure so we can fight today’s fights, but so that we’re here for the long term. Because we know that some of these fights will take years or even decades of work. </a:t>
            </a:r>
          </a:p>
          <a:p>
            <a:endParaRPr lang="en-US" b="1" baseline="0" dirty="0"/>
          </a:p>
          <a:p>
            <a:r>
              <a:rPr lang="en-US" b="1" baseline="0" dirty="0"/>
              <a:t>We organize because that is how we build long term power. </a:t>
            </a:r>
            <a:endParaRPr lang="en-US" b="1" dirty="0"/>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48" name="Shape 14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16</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43765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 20 Traci </a:t>
            </a:r>
          </a:p>
        </p:txBody>
      </p:sp>
      <p:sp>
        <p:nvSpPr>
          <p:cNvPr id="4" name="Slide Number Placeholder 3"/>
          <p:cNvSpPr>
            <a:spLocks noGrp="1"/>
          </p:cNvSpPr>
          <p:nvPr>
            <p:ph type="sldNum" sz="quarter" idx="10"/>
          </p:nvPr>
        </p:nvSpPr>
        <p:spPr/>
        <p:txBody>
          <a:bodyPr/>
          <a:lstStyle/>
          <a:p>
            <a:fld id="{CB909D58-CE17-5F49-889D-9F08C930C319}" type="slidenum">
              <a:rPr lang="en-US" smtClean="0"/>
              <a:pPr/>
              <a:t>17</a:t>
            </a:fld>
            <a:endParaRPr lang="en-US"/>
          </a:p>
        </p:txBody>
      </p:sp>
    </p:spTree>
    <p:extLst>
      <p:ext uri="{BB962C8B-B14F-4D97-AF65-F5344CB8AC3E}">
        <p14:creationId xmlns:p14="http://schemas.microsoft.com/office/powerpoint/2010/main" val="1281513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9: 20 – 9: 21 Traci </a:t>
            </a:r>
          </a:p>
          <a:p>
            <a:endParaRPr lang="en-US" dirty="0"/>
          </a:p>
          <a:p>
            <a:r>
              <a:rPr lang="en-US" dirty="0"/>
              <a:t>As a group, we wanted to get a shared understanding of the goals of community organizing – we hear this term a lot, and we want to develop a group understanding of what the term actually means </a:t>
            </a:r>
          </a:p>
          <a:p>
            <a:endParaRPr lang="en-US" dirty="0"/>
          </a:p>
          <a:p>
            <a:r>
              <a:rPr lang="en-US" dirty="0"/>
              <a:t>We are going to go through 3 different artifacts that we have found to answer that question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6876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9: 20 – 9: 21 Traci </a:t>
            </a:r>
          </a:p>
          <a:p>
            <a:endParaRPr lang="en-US" dirty="0"/>
          </a:p>
          <a:p>
            <a:r>
              <a:rPr lang="en-US" dirty="0"/>
              <a:t>As a group, we wanted to get a shared understanding of the goals of community organizing – we hear this term a lot, and we want to develop a group understanding of what the term actually means </a:t>
            </a:r>
          </a:p>
          <a:p>
            <a:endParaRPr lang="en-US" dirty="0"/>
          </a:p>
          <a:p>
            <a:r>
              <a:rPr lang="en-US" dirty="0"/>
              <a:t>We are going to go through 3 different artifacts that we have found to answer that question</a:t>
            </a:r>
          </a:p>
          <a:p>
            <a:pPr marL="0" marR="0" lvl="0" indent="0">
              <a:spcBef>
                <a:spcPts val="0"/>
              </a:spcBef>
              <a:spcAft>
                <a:spcPts val="600"/>
              </a:spcAft>
              <a:buFont typeface="Arial" panose="020B0604020202020204" pitchFamily="34" charset="0"/>
              <a:buNone/>
              <a:tabLst>
                <a:tab pos="571500" algn="l"/>
                <a:tab pos="1200150" algn="l"/>
                <a:tab pos="2057400" algn="l"/>
                <a:tab pos="3733800" algn="l"/>
              </a:tabLst>
            </a:pPr>
            <a:endParaRPr lang="en-US" dirty="0"/>
          </a:p>
        </p:txBody>
      </p:sp>
      <p:sp>
        <p:nvSpPr>
          <p:cNvPr id="4" name="Slide Number Placeholder 3"/>
          <p:cNvSpPr>
            <a:spLocks noGrp="1"/>
          </p:cNvSpPr>
          <p:nvPr>
            <p:ph type="sldNum" sz="quarter" idx="10"/>
          </p:nvPr>
        </p:nvSpPr>
        <p:spPr/>
        <p:txBody>
          <a:bodyPr/>
          <a:lstStyle/>
          <a:p>
            <a:fld id="{74550FCC-D390-BC42-9185-A31ECB9BCAE2}" type="slidenum">
              <a:rPr lang="en-US" smtClean="0">
                <a:solidFill>
                  <a:prstClr val="black"/>
                </a:solidFill>
                <a:latin typeface="Calibri" panose="020F0502020204030204"/>
              </a: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504535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9:01 – Traci </a:t>
            </a:r>
          </a:p>
          <a:p>
            <a:endParaRPr lang="en-US" dirty="0"/>
          </a:p>
          <a:p>
            <a:r>
              <a:rPr lang="en-US" dirty="0"/>
              <a:t>Share note on logistics – where the restroom is; feel free to get up and get more coffee when you need; we will be with each other for the morning and are excited to dig in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7903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r>
              <a:rPr lang="en-US" sz="1200" b="0" i="0" u="none" strike="noStrike" cap="none" dirty="0">
                <a:solidFill>
                  <a:schemeClr val="dk1"/>
                </a:solidFill>
                <a:latin typeface="Arial"/>
                <a:ea typeface="Arial"/>
                <a:cs typeface="Arial"/>
                <a:sym typeface="Arial"/>
              </a:rPr>
              <a:t>9:27 – 9: 28 : Traci </a:t>
            </a:r>
          </a:p>
          <a:p>
            <a:endParaRPr lang="en-US" sz="1200" b="0" i="0" u="none" strike="noStrike" cap="none" dirty="0">
              <a:solidFill>
                <a:schemeClr val="dk1"/>
              </a:solidFill>
              <a:latin typeface="Arial"/>
              <a:ea typeface="Arial"/>
              <a:cs typeface="Arial"/>
              <a:sym typeface="Arial"/>
            </a:endParaRPr>
          </a:p>
          <a:p>
            <a:r>
              <a:rPr lang="en-US" sz="1200" b="0" i="0" u="none" strike="noStrike" cap="none" dirty="0">
                <a:solidFill>
                  <a:schemeClr val="dk1"/>
                </a:solidFill>
                <a:latin typeface="Arial"/>
                <a:ea typeface="Arial"/>
                <a:cs typeface="Arial"/>
                <a:sym typeface="Arial"/>
              </a:rPr>
              <a:t>Read quote </a:t>
            </a:r>
          </a:p>
        </p:txBody>
      </p:sp>
      <p:sp>
        <p:nvSpPr>
          <p:cNvPr id="211" name="Shape 21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49387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dk1"/>
                </a:solidFill>
                <a:latin typeface="Arial"/>
                <a:ea typeface="Arial"/>
                <a:cs typeface="Arial"/>
                <a:sym typeface="Arial"/>
              </a:rPr>
              <a:t>TIMING: 9:28- 9:34 TRACI </a:t>
            </a:r>
          </a:p>
          <a:p>
            <a:endParaRPr lang="en-US" sz="1200" b="0" i="0" u="none" strike="noStrike" cap="none" dirty="0">
              <a:solidFill>
                <a:schemeClr val="dk1"/>
              </a:solidFill>
              <a:latin typeface="Arial"/>
              <a:ea typeface="Arial"/>
              <a:cs typeface="Arial"/>
              <a:sym typeface="Arial"/>
            </a:endParaRPr>
          </a:p>
          <a:p>
            <a:r>
              <a:rPr lang="en-US" sz="1200" b="0" i="0" u="none" strike="noStrike" cap="none" dirty="0">
                <a:solidFill>
                  <a:schemeClr val="dk1"/>
                </a:solidFill>
                <a:latin typeface="Arial"/>
                <a:ea typeface="Arial"/>
                <a:cs typeface="Arial"/>
                <a:sym typeface="Arial"/>
              </a:rPr>
              <a:t>https://</a:t>
            </a:r>
            <a:r>
              <a:rPr lang="en-US" sz="1200" b="0" i="0" u="none" strike="noStrike" cap="none" dirty="0" err="1">
                <a:solidFill>
                  <a:schemeClr val="dk1"/>
                </a:solidFill>
                <a:latin typeface="Arial"/>
                <a:ea typeface="Arial"/>
                <a:cs typeface="Arial"/>
                <a:sym typeface="Arial"/>
              </a:rPr>
              <a:t>drive.google.com</a:t>
            </a:r>
            <a:r>
              <a:rPr lang="en-US" sz="1200" b="0" i="0" u="none" strike="noStrike" cap="none" dirty="0">
                <a:solidFill>
                  <a:schemeClr val="dk1"/>
                </a:solidFill>
                <a:latin typeface="Arial"/>
                <a:ea typeface="Arial"/>
                <a:cs typeface="Arial"/>
                <a:sym typeface="Arial"/>
              </a:rPr>
              <a:t>/file/d/1uxAgSTutewVI7ITmklhyow0mVXF1dwN8/view</a:t>
            </a:r>
          </a:p>
          <a:p>
            <a:endParaRPr lang="en-US" sz="1200" b="0" i="0" u="none" strike="noStrike" cap="none" dirty="0">
              <a:solidFill>
                <a:schemeClr val="dk1"/>
              </a:solidFill>
              <a:latin typeface="Arial"/>
              <a:ea typeface="Arial"/>
              <a:cs typeface="Arial"/>
              <a:sym typeface="Arial"/>
            </a:endParaRPr>
          </a:p>
          <a:p>
            <a:r>
              <a:rPr lang="en-US" sz="1200" b="0" i="0" u="none" strike="noStrike" cap="none" dirty="0">
                <a:solidFill>
                  <a:schemeClr val="dk1"/>
                </a:solidFill>
                <a:latin typeface="Arial"/>
                <a:ea typeface="Arial"/>
                <a:cs typeface="Arial"/>
                <a:sym typeface="Arial"/>
              </a:rPr>
              <a:t>Play -- :45 seconds – 5:50 (they have text to follow along with when you get to the reading)</a:t>
            </a:r>
          </a:p>
          <a:p>
            <a:endParaRPr lang="en-US" sz="1200" b="0" i="0" u="none" strike="noStrike" cap="none" dirty="0">
              <a:solidFill>
                <a:schemeClr val="dk1"/>
              </a:solidFill>
              <a:latin typeface="Arial"/>
              <a:ea typeface="Arial"/>
              <a:cs typeface="Arial"/>
              <a:sym typeface="Arial"/>
            </a:endParaRPr>
          </a:p>
        </p:txBody>
      </p:sp>
      <p:sp>
        <p:nvSpPr>
          <p:cNvPr id="211" name="Shape 21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1645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dirty="0"/>
              <a:t>9:34 – 9: 40 – Traci leads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41510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9:45 – 9:50 </a:t>
            </a:r>
          </a:p>
          <a:p>
            <a:pPr marL="0" marR="0" lvl="0" indent="0" algn="l" rtl="0">
              <a:spcBef>
                <a:spcPts val="0"/>
              </a:spcBef>
              <a:buSzPct val="25000"/>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[TRACI SYNTHESIZES WHAT SHE HEARS AND CONNECTS TO THIS DEFINITION]</a:t>
            </a: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latin typeface="Calibri"/>
                <a:ea typeface="Calibri"/>
                <a:cs typeface="Calibri"/>
                <a:sym typeface="Calibri"/>
              </a:rPr>
              <a:pPr algn="r">
                <a:buSzPct val="25000"/>
              </a:pPr>
              <a:t>23</a:t>
            </a:fld>
            <a:endParaRPr lang="en-US" sz="1200">
              <a:latin typeface="Calibri"/>
              <a:ea typeface="Calibri"/>
              <a:cs typeface="Calibri"/>
              <a:sym typeface="Calibri"/>
            </a:endParaRPr>
          </a:p>
        </p:txBody>
      </p:sp>
    </p:spTree>
    <p:extLst>
      <p:ext uri="{BB962C8B-B14F-4D97-AF65-F5344CB8AC3E}">
        <p14:creationId xmlns:p14="http://schemas.microsoft.com/office/powerpoint/2010/main" val="1788193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9:45 – 9:50 </a:t>
            </a:r>
          </a:p>
          <a:p>
            <a:pPr marL="0" marR="0" lvl="0" indent="0" algn="l" rtl="0">
              <a:spcBef>
                <a:spcPts val="0"/>
              </a:spcBef>
              <a:buSzPct val="25000"/>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[TRACI SYNTHESIZES WHAT SHE HEARS AND CONNECTS TO THIS DEFINITION]</a:t>
            </a:r>
          </a:p>
          <a:p>
            <a:pPr marL="0" marR="0" lvl="0" indent="0" algn="l" rtl="0">
              <a:spcBef>
                <a:spcPts val="0"/>
              </a:spcBef>
              <a:buSzPct val="25000"/>
              <a:buNone/>
            </a:pPr>
            <a:endParaRPr lang="en-US" dirty="0"/>
          </a:p>
          <a:p>
            <a:pPr marL="0" marR="0" lvl="0" indent="0" algn="l" rtl="0">
              <a:spcBef>
                <a:spcPts val="0"/>
              </a:spcBef>
              <a:buSzPct val="25000"/>
              <a:buNone/>
            </a:pPr>
            <a:r>
              <a:rPr lang="en-US" dirty="0"/>
              <a:t>Traci then thanks people for getting to that shared definition, and says, “we will use this as we take the next step to think about the unique role of women in community organizing </a:t>
            </a:r>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smtClean="0">
                <a:latin typeface="Calibri"/>
                <a:ea typeface="Calibri"/>
                <a:cs typeface="Calibri"/>
                <a:sym typeface="Calibri"/>
              </a:rPr>
              <a:pPr algn="r">
                <a:buSzPct val="25000"/>
              </a:pPr>
              <a:t>24</a:t>
            </a:fld>
            <a:endParaRPr lang="en-US" sz="1200">
              <a:latin typeface="Calibri"/>
              <a:ea typeface="Calibri"/>
              <a:cs typeface="Calibri"/>
              <a:sym typeface="Calibri"/>
            </a:endParaRPr>
          </a:p>
        </p:txBody>
      </p:sp>
    </p:spTree>
    <p:extLst>
      <p:ext uri="{BB962C8B-B14F-4D97-AF65-F5344CB8AC3E}">
        <p14:creationId xmlns:p14="http://schemas.microsoft.com/office/powerpoint/2010/main" val="1991998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9:50 – 9: 51 Alexis </a:t>
            </a:r>
          </a:p>
          <a:p>
            <a:endParaRPr lang="en-US" dirty="0"/>
          </a:p>
          <a:p>
            <a:r>
              <a:rPr lang="en-US" dirty="0"/>
              <a:t>Connecting point – we can’t talk about organizing, and the goals of organizing, without understanding power </a:t>
            </a:r>
          </a:p>
        </p:txBody>
      </p:sp>
      <p:sp>
        <p:nvSpPr>
          <p:cNvPr id="4" name="Slide Number Placeholder 3"/>
          <p:cNvSpPr>
            <a:spLocks noGrp="1"/>
          </p:cNvSpPr>
          <p:nvPr>
            <p:ph type="sldNum" sz="quarter" idx="10"/>
          </p:nvPr>
        </p:nvSpPr>
        <p:spPr/>
        <p:txBody>
          <a:bodyPr/>
          <a:lstStyle/>
          <a:p>
            <a:fld id="{CB909D58-CE17-5F49-889D-9F08C930C319}" type="slidenum">
              <a:rPr lang="en-US" smtClean="0"/>
              <a:pPr/>
              <a:t>25</a:t>
            </a:fld>
            <a:endParaRPr lang="en-US"/>
          </a:p>
        </p:txBody>
      </p:sp>
    </p:spTree>
    <p:extLst>
      <p:ext uri="{BB962C8B-B14F-4D97-AF65-F5344CB8AC3E}">
        <p14:creationId xmlns:p14="http://schemas.microsoft.com/office/powerpoint/2010/main" val="1141314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r>
              <a:rPr lang="en-US" dirty="0"/>
              <a:t>9:51 – 9: 52 Alexis </a:t>
            </a:r>
          </a:p>
          <a:p>
            <a:pPr lvl="1" rtl="0" fontAlgn="base"/>
            <a:endParaRPr lang="en-US" sz="1200" b="0" i="0" u="none" strike="noStrike" kern="1200" cap="none" dirty="0">
              <a:solidFill>
                <a:schemeClr val="dk1"/>
              </a:solidFill>
              <a:effectLst/>
              <a:latin typeface="Calibri"/>
              <a:ea typeface="Calibri"/>
              <a:cs typeface="Calibri"/>
              <a:sym typeface="Calibri"/>
            </a:endParaRPr>
          </a:p>
          <a:p>
            <a:pPr lvl="0" rtl="0" fontAlgn="base"/>
            <a:r>
              <a:rPr lang="en-US" sz="1200" b="0" i="0" u="none" strike="noStrike" kern="1200" cap="none" dirty="0">
                <a:solidFill>
                  <a:schemeClr val="dk1"/>
                </a:solidFill>
                <a:effectLst/>
                <a:latin typeface="Calibri"/>
                <a:ea typeface="Calibri"/>
                <a:cs typeface="Calibri"/>
                <a:sym typeface="Calibri"/>
              </a:rPr>
              <a:t>Need to get the community to the table before decisions are made --</a:t>
            </a:r>
          </a:p>
          <a:p>
            <a:pPr lvl="0" rtl="0" fontAlgn="base"/>
            <a:endParaRPr lang="en-US" sz="1200" b="0" i="0" u="none" strike="noStrike" kern="1200" cap="none" dirty="0">
              <a:solidFill>
                <a:schemeClr val="dk1"/>
              </a:solidFill>
              <a:effectLst/>
              <a:latin typeface="Calibri"/>
              <a:ea typeface="Calibri"/>
              <a:cs typeface="Calibri"/>
              <a:sym typeface="Calibri"/>
            </a:endParaRPr>
          </a:p>
          <a:p>
            <a:pPr lvl="0" rtl="0" fontAlgn="base"/>
            <a:r>
              <a:rPr lang="en-US" sz="1200" b="0" i="0" u="none" strike="noStrike" kern="1200" cap="none" dirty="0">
                <a:solidFill>
                  <a:schemeClr val="dk1"/>
                </a:solidFill>
                <a:effectLst/>
                <a:latin typeface="Calibri"/>
                <a:ea typeface="Calibri"/>
                <a:cs typeface="Calibri"/>
                <a:sym typeface="Calibri"/>
              </a:rPr>
              <a:t>What are the barriers women face even getting to the table?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2020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rtl="0" fontAlgn="base">
              <a:buFont typeface="Arial" panose="020B0604020202020204" pitchFamily="34" charset="0"/>
              <a:buNone/>
            </a:pPr>
            <a:r>
              <a:rPr lang="en-US" sz="1200" b="0" i="0" u="none" strike="noStrike" kern="1200" cap="none" dirty="0">
                <a:solidFill>
                  <a:schemeClr val="dk1"/>
                </a:solidFill>
                <a:effectLst/>
                <a:latin typeface="Calibri"/>
                <a:ea typeface="Calibri"/>
                <a:cs typeface="Calibri"/>
                <a:sym typeface="Calibri"/>
              </a:rPr>
              <a:t>9:52- 9:55 Alexis </a:t>
            </a:r>
          </a:p>
          <a:p>
            <a:pPr marL="0" lvl="0" indent="0" rtl="0" fontAlgn="base">
              <a:buFont typeface="Arial" panose="020B0604020202020204" pitchFamily="34" charset="0"/>
              <a:buNone/>
            </a:pPr>
            <a:endParaRPr lang="en-US" sz="1200" b="0" i="0" u="none" strike="noStrike" kern="1200" cap="none" dirty="0">
              <a:solidFill>
                <a:schemeClr val="dk1"/>
              </a:solidFill>
              <a:effectLst/>
              <a:latin typeface="Calibri"/>
              <a:ea typeface="Calibri"/>
              <a:cs typeface="Calibri"/>
              <a:sym typeface="Calibri"/>
            </a:endParaRPr>
          </a:p>
          <a:p>
            <a:r>
              <a:rPr lang="en-US" dirty="0"/>
              <a:t>Decisions are made in male spaces </a:t>
            </a:r>
          </a:p>
          <a:p>
            <a:pPr marL="171450" indent="-171450">
              <a:buFont typeface="Arial" panose="020B0604020202020204" pitchFamily="34" charset="0"/>
              <a:buChar char="•"/>
            </a:pPr>
            <a:r>
              <a:rPr lang="en-US" dirty="0"/>
              <a:t>We know historically women have not been allowed access to power in the United States, through voting, leadership, financially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Government is led by men </a:t>
            </a:r>
          </a:p>
          <a:p>
            <a:pPr marL="171450" indent="-171450">
              <a:buFont typeface="Arial" panose="020B0604020202020204" pitchFamily="34" charset="0"/>
              <a:buChar char="•"/>
            </a:pPr>
            <a:r>
              <a:rPr lang="en-US" dirty="0"/>
              <a:t>Take a look at congress for your best example of who holds positions of power in our country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Bias; archetypes</a:t>
            </a:r>
          </a:p>
          <a:p>
            <a:pPr marL="171450" indent="-171450">
              <a:buFont typeface="Arial" panose="020B0604020202020204" pitchFamily="34" charset="0"/>
              <a:buChar char="•"/>
            </a:pPr>
            <a:r>
              <a:rPr lang="en-US" dirty="0"/>
              <a:t>Latent, subconscious ideas about leadership and who has the right to lead – example of women being interrupted 3X as much as men in the supreme court </a:t>
            </a:r>
          </a:p>
          <a:p>
            <a:pPr marL="171450" indent="-171450">
              <a:buFont typeface="Arial" panose="020B0604020202020204" pitchFamily="34" charset="0"/>
              <a:buChar char="•"/>
            </a:pPr>
            <a:r>
              <a:rPr lang="en-US" dirty="0"/>
              <a:t>Beliefs about what women SHOULD be doing rather than challenging power – ideas of motherhood, being nurturing rather than causing conflict </a:t>
            </a:r>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746112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9:55- 10:00 -- Alexis</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Ask the group – what have you experienced while organizing that feels uniquely gendered?</a:t>
            </a:r>
            <a:endParaRPr sz="1200" b="0" i="0" u="none" strike="noStrike" cap="none" dirty="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6824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u="none" strike="noStrike" kern="1200" cap="none" dirty="0">
                <a:solidFill>
                  <a:schemeClr val="tx1"/>
                </a:solidFill>
                <a:effectLst/>
                <a:latin typeface="Calibri"/>
                <a:ea typeface="Calibri"/>
                <a:cs typeface="Calibri"/>
                <a:sym typeface="Calibri"/>
              </a:rPr>
              <a:t>10:00 – 10:01 Alexis </a:t>
            </a:r>
          </a:p>
          <a:p>
            <a:endParaRPr lang="en-US" sz="1200" b="0" i="0" u="none" strike="noStrike" kern="1200" cap="none" dirty="0">
              <a:solidFill>
                <a:schemeClr val="tx1"/>
              </a:solidFill>
              <a:effectLst/>
              <a:latin typeface="Calibri"/>
              <a:ea typeface="Calibri"/>
              <a:cs typeface="Calibri"/>
              <a:sym typeface="Calibri"/>
            </a:endParaRPr>
          </a:p>
          <a:p>
            <a:r>
              <a:rPr lang="en-US" sz="1200" b="0" i="0" u="none" strike="noStrike" kern="1200" cap="none" dirty="0">
                <a:solidFill>
                  <a:schemeClr val="tx1"/>
                </a:solidFill>
                <a:effectLst/>
                <a:latin typeface="Calibri"/>
                <a:ea typeface="Calibri"/>
                <a:cs typeface="Calibri"/>
                <a:sym typeface="Calibri"/>
              </a:rPr>
              <a:t>Despite the barriers for women, we know something to be true – organizing power is built on the backs of women</a:t>
            </a:r>
          </a:p>
        </p:txBody>
      </p:sp>
      <p:sp>
        <p:nvSpPr>
          <p:cNvPr id="4" name="Slide Number Placeholder 3"/>
          <p:cNvSpPr>
            <a:spLocks noGrp="1"/>
          </p:cNvSpPr>
          <p:nvPr>
            <p:ph type="sldNum" sz="quarter" idx="10"/>
          </p:nvPr>
        </p:nvSpPr>
        <p:spPr/>
        <p:txBody>
          <a:bodyPr/>
          <a:lstStyle/>
          <a:p>
            <a:fld id="{4BD93216-BC50-744F-9422-411E30A57A25}" type="slidenum">
              <a:rPr lang="en-US" smtClean="0"/>
              <a:t>29</a:t>
            </a:fld>
            <a:endParaRPr lang="en-US"/>
          </a:p>
        </p:txBody>
      </p:sp>
    </p:spTree>
    <p:extLst>
      <p:ext uri="{BB962C8B-B14F-4D97-AF65-F5344CB8AC3E}">
        <p14:creationId xmlns:p14="http://schemas.microsoft.com/office/powerpoint/2010/main" val="362477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9:01- 9:02 – Traci </a:t>
            </a:r>
          </a:p>
          <a:p>
            <a:endParaRPr lang="en-US" dirty="0"/>
          </a:p>
          <a:p>
            <a:r>
              <a:rPr lang="en-US" dirty="0"/>
              <a:t>Share one thing that you love about your job (or one fun fact)</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57145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10:01 – 10:03 Alexis </a:t>
            </a:r>
          </a:p>
          <a:p>
            <a:endParaRPr lang="en-US" dirty="0"/>
          </a:p>
          <a:p>
            <a:r>
              <a:rPr lang="en-US" sz="1200" b="0" i="0" u="none" strike="noStrike" kern="1200" cap="none" dirty="0">
                <a:solidFill>
                  <a:schemeClr val="dk1"/>
                </a:solidFill>
                <a:effectLst/>
                <a:latin typeface="Calibri"/>
                <a:ea typeface="Calibri"/>
                <a:cs typeface="Calibri"/>
                <a:sym typeface="Calibri"/>
              </a:rPr>
              <a:t>71.6% of current fellows class identifies as female; out over 400 fellows</a:t>
            </a:r>
          </a:p>
          <a:p>
            <a:endParaRPr lang="en-US"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This year, 40 percent of the campaign managers for Democratic congressional candidates are women, according to the Democratic Congressional Campaign Committee.</a:t>
            </a:r>
          </a:p>
          <a:p>
            <a:endParaRPr lang="en-US"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At latest count, 431 women were running for or were likely to run for the House nationwide — 339 Democrats and 92 Republicans. At this point in 2016, there were fewer than half that: 212. Likewise, 50 women are running for or likely to run for Senate, compared with 25 at this point in 2016.</a:t>
            </a:r>
          </a:p>
          <a:p>
            <a:endParaRPr lang="en-US"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Between 3,267,134 and 5,246,670 people participated in the Women's March in the United States,[27] or approximately 1.0 to 1.6 percent of the U.S. population. It was the largest single-day protest in U.S. history.</a:t>
            </a:r>
          </a:p>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30</a:t>
            </a:fld>
            <a:endParaRPr lang="en-US"/>
          </a:p>
        </p:txBody>
      </p:sp>
    </p:spTree>
    <p:extLst>
      <p:ext uri="{BB962C8B-B14F-4D97-AF65-F5344CB8AC3E}">
        <p14:creationId xmlns:p14="http://schemas.microsoft.com/office/powerpoint/2010/main" val="17799646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u="none" strike="noStrike" kern="1200" cap="none" dirty="0">
                <a:solidFill>
                  <a:schemeClr val="tx1"/>
                </a:solidFill>
                <a:effectLst/>
                <a:latin typeface="Calibri"/>
                <a:ea typeface="Calibri"/>
                <a:cs typeface="Calibri"/>
                <a:sym typeface="Calibri"/>
              </a:rPr>
              <a:t>10:03 – 10:05 </a:t>
            </a:r>
          </a:p>
          <a:p>
            <a:endParaRPr lang="en-US" sz="1200" b="0" i="0" u="none" strike="noStrike" kern="1200" cap="none" dirty="0">
              <a:solidFill>
                <a:schemeClr val="tx1"/>
              </a:solidFill>
              <a:effectLst/>
              <a:latin typeface="Calibri"/>
              <a:ea typeface="Calibri"/>
              <a:cs typeface="Calibri"/>
              <a:sym typeface="Calibri"/>
            </a:endParaRPr>
          </a:p>
          <a:p>
            <a:r>
              <a:rPr lang="en-US" sz="1200" b="0" i="0" u="none" strike="noStrike" kern="1200" cap="none" dirty="0">
                <a:solidFill>
                  <a:schemeClr val="tx1"/>
                </a:solidFill>
                <a:effectLst/>
                <a:latin typeface="Calibri"/>
                <a:ea typeface="Calibri"/>
                <a:cs typeface="Calibri"/>
                <a:sym typeface="Calibri"/>
              </a:rPr>
              <a:t>Despite the many barriers women face in organizing, we have the opportunity to reflect on the things women UNIQUELY bring to organizing that sets them apart to be successful </a:t>
            </a:r>
          </a:p>
          <a:p>
            <a:endParaRPr lang="en-US" sz="1200" b="0" i="0" u="none" strike="noStrike" kern="1200" cap="none" dirty="0">
              <a:solidFill>
                <a:schemeClr val="tx1"/>
              </a:solidFill>
              <a:effectLst/>
              <a:latin typeface="Calibri"/>
              <a:ea typeface="Calibri"/>
              <a:cs typeface="Calibri"/>
              <a:sym typeface="Calibri"/>
            </a:endParaRPr>
          </a:p>
          <a:p>
            <a:r>
              <a:rPr lang="en-US" sz="1200" b="0" i="0" u="none" strike="noStrike" kern="1200" cap="none" dirty="0">
                <a:solidFill>
                  <a:schemeClr val="tx1"/>
                </a:solidFill>
                <a:effectLst/>
                <a:latin typeface="Calibri"/>
                <a:ea typeface="Calibri"/>
                <a:cs typeface="Calibri"/>
                <a:sym typeface="Calibri"/>
              </a:rPr>
              <a:t>This is not to negate the real, systemic barriers for women – however, we know that when we operate from a place of personal power, a time is coming when we will occupy places of power to make change we desperately seek </a:t>
            </a:r>
          </a:p>
          <a:p>
            <a:endParaRPr lang="en-US" sz="1200" b="0" i="0" u="none" strike="noStrike" kern="1200" cap="none" dirty="0">
              <a:solidFill>
                <a:schemeClr val="tx1"/>
              </a:solidFill>
              <a:effectLst/>
              <a:latin typeface="Calibri"/>
              <a:ea typeface="Calibri"/>
              <a:cs typeface="Calibri"/>
              <a:sym typeface="Calibri"/>
            </a:endParaRPr>
          </a:p>
          <a:p>
            <a:r>
              <a:rPr lang="en-US" sz="1200" b="0" i="0" u="none" strike="noStrike" kern="1200" cap="none" dirty="0">
                <a:solidFill>
                  <a:schemeClr val="tx1"/>
                </a:solidFill>
                <a:effectLst/>
                <a:latin typeface="Calibri"/>
                <a:ea typeface="Calibri"/>
                <a:cs typeface="Calibri"/>
                <a:sym typeface="Calibri"/>
              </a:rPr>
              <a:t>So let’s take some time and look at women that have gotten it done, and the strengths they operated from to get there</a:t>
            </a:r>
          </a:p>
        </p:txBody>
      </p:sp>
      <p:sp>
        <p:nvSpPr>
          <p:cNvPr id="4" name="Slide Number Placeholder 3"/>
          <p:cNvSpPr>
            <a:spLocks noGrp="1"/>
          </p:cNvSpPr>
          <p:nvPr>
            <p:ph type="sldNum" sz="quarter" idx="10"/>
          </p:nvPr>
        </p:nvSpPr>
        <p:spPr/>
        <p:txBody>
          <a:bodyPr/>
          <a:lstStyle/>
          <a:p>
            <a:fld id="{4BD93216-BC50-744F-9422-411E30A57A25}" type="slidenum">
              <a:rPr lang="en-US" smtClean="0"/>
              <a:t>31</a:t>
            </a:fld>
            <a:endParaRPr lang="en-US"/>
          </a:p>
        </p:txBody>
      </p:sp>
    </p:spTree>
    <p:extLst>
      <p:ext uri="{BB962C8B-B14F-4D97-AF65-F5344CB8AC3E}">
        <p14:creationId xmlns:p14="http://schemas.microsoft.com/office/powerpoint/2010/main" val="28584246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110:05 – 10:07 Alexis </a:t>
            </a:r>
            <a:br>
              <a:rPr lang="en-US" dirty="0"/>
            </a:br>
            <a:endParaRPr lang="en-US" dirty="0"/>
          </a:p>
          <a:p>
            <a:r>
              <a:rPr lang="en-US" dirty="0"/>
              <a:t>Women that have come before us</a:t>
            </a:r>
          </a:p>
        </p:txBody>
      </p:sp>
      <p:sp>
        <p:nvSpPr>
          <p:cNvPr id="4" name="Slide Number Placeholder 3"/>
          <p:cNvSpPr>
            <a:spLocks noGrp="1"/>
          </p:cNvSpPr>
          <p:nvPr>
            <p:ph type="sldNum" sz="quarter" idx="10"/>
          </p:nvPr>
        </p:nvSpPr>
        <p:spPr/>
        <p:txBody>
          <a:bodyPr/>
          <a:lstStyle/>
          <a:p>
            <a:fld id="{3100837D-C091-E448-9FDC-386E426CF71E}"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9279437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10:07 – 10:08 Alexis </a:t>
            </a:r>
            <a:br>
              <a:rPr lang="en-US" dirty="0"/>
            </a:br>
            <a:endParaRPr lang="en-US" dirty="0"/>
          </a:p>
          <a:p>
            <a:pPr marL="0" marR="0" lvl="0" indent="0">
              <a:spcBef>
                <a:spcPts val="0"/>
              </a:spcBef>
              <a:spcAft>
                <a:spcPts val="600"/>
              </a:spcAft>
              <a:buFont typeface="Arial" panose="020B0604020202020204" pitchFamily="34" charset="0"/>
              <a:buNone/>
              <a:tabLst>
                <a:tab pos="571500" algn="l"/>
                <a:tab pos="1200150" algn="l"/>
                <a:tab pos="2057400" algn="l"/>
                <a:tab pos="3733800" algn="l"/>
              </a:tabLst>
            </a:pPr>
            <a:r>
              <a:rPr lang="en-US" dirty="0"/>
              <a:t>We have three case studies of women that have had successful organizing careers, despite barriers. As you read through these stories, what trends do you see across the women’s stories? What qualities about these women enabled them to be successful, despite the many barriers? And finally, what qualities do you possess that make you a successful organizer?</a:t>
            </a:r>
          </a:p>
          <a:p>
            <a:pPr marL="0" marR="0" lvl="0" indent="0">
              <a:spcBef>
                <a:spcPts val="0"/>
              </a:spcBef>
              <a:spcAft>
                <a:spcPts val="600"/>
              </a:spcAft>
              <a:buFont typeface="Arial" panose="020B0604020202020204" pitchFamily="34" charset="0"/>
              <a:buNone/>
              <a:tabLst>
                <a:tab pos="571500" algn="l"/>
                <a:tab pos="1200150" algn="l"/>
                <a:tab pos="2057400" algn="l"/>
                <a:tab pos="3733800" algn="l"/>
              </a:tabLst>
            </a:pPr>
            <a:endParaRPr lang="en-US" dirty="0"/>
          </a:p>
          <a:p>
            <a:pPr marL="0" marR="0" lvl="0" indent="0">
              <a:spcBef>
                <a:spcPts val="0"/>
              </a:spcBef>
              <a:spcAft>
                <a:spcPts val="600"/>
              </a:spcAft>
              <a:buFont typeface="Arial" panose="020B0604020202020204" pitchFamily="34" charset="0"/>
              <a:buNone/>
              <a:tabLst>
                <a:tab pos="571500" algn="l"/>
                <a:tab pos="1200150" algn="l"/>
                <a:tab pos="2057400" algn="l"/>
                <a:tab pos="3733800" algn="l"/>
              </a:tabLst>
            </a:pPr>
            <a:r>
              <a:rPr lang="en-US" dirty="0"/>
              <a:t>This is so important – this helps us to imagine the world we want to create </a:t>
            </a:r>
          </a:p>
        </p:txBody>
      </p:sp>
      <p:sp>
        <p:nvSpPr>
          <p:cNvPr id="4" name="Slide Number Placeholder 3"/>
          <p:cNvSpPr>
            <a:spLocks noGrp="1"/>
          </p:cNvSpPr>
          <p:nvPr>
            <p:ph type="sldNum" sz="quarter" idx="10"/>
          </p:nvPr>
        </p:nvSpPr>
        <p:spPr/>
        <p:txBody>
          <a:bodyPr/>
          <a:lstStyle/>
          <a:p>
            <a:fld id="{74550FCC-D390-BC42-9185-A31ECB9BCAE2}" type="slidenum">
              <a:rPr lang="en-US" smtClean="0">
                <a:solidFill>
                  <a:prstClr val="black"/>
                </a:solidFill>
                <a:latin typeface="Calibri" panose="020F0502020204030204"/>
              </a:rPr>
              <a:pPr/>
              <a:t>33</a:t>
            </a:fld>
            <a:endParaRPr lang="en-US">
              <a:solidFill>
                <a:prstClr val="black"/>
              </a:solidFill>
              <a:latin typeface="Calibri" panose="020F0502020204030204"/>
            </a:endParaRPr>
          </a:p>
        </p:txBody>
      </p:sp>
    </p:spTree>
    <p:extLst>
      <p:ext uri="{BB962C8B-B14F-4D97-AF65-F5344CB8AC3E}">
        <p14:creationId xmlns:p14="http://schemas.microsoft.com/office/powerpoint/2010/main" val="234446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10:40 – 10:41 Kevin </a:t>
            </a:r>
          </a:p>
          <a:p>
            <a:endParaRPr lang="en-US" dirty="0"/>
          </a:p>
          <a:p>
            <a:r>
              <a:rPr lang="en-US" dirty="0"/>
              <a:t>Review of morning – goals of organizing, trends we see of successful women getting it done, and now we are going to move into enduring and formative skills you will need to be a successful organizer </a:t>
            </a:r>
          </a:p>
        </p:txBody>
      </p:sp>
      <p:sp>
        <p:nvSpPr>
          <p:cNvPr id="4" name="Slide Number Placeholder 3"/>
          <p:cNvSpPr>
            <a:spLocks noGrp="1"/>
          </p:cNvSpPr>
          <p:nvPr>
            <p:ph type="sldNum" sz="quarter" idx="10"/>
          </p:nvPr>
        </p:nvSpPr>
        <p:spPr/>
        <p:txBody>
          <a:bodyPr/>
          <a:lstStyle/>
          <a:p>
            <a:fld id="{CB909D58-CE17-5F49-889D-9F08C930C319}" type="slidenum">
              <a:rPr lang="en-US" smtClean="0"/>
              <a:pPr/>
              <a:t>34</a:t>
            </a:fld>
            <a:endParaRPr lang="en-US"/>
          </a:p>
        </p:txBody>
      </p:sp>
    </p:spTree>
    <p:extLst>
      <p:ext uri="{BB962C8B-B14F-4D97-AF65-F5344CB8AC3E}">
        <p14:creationId xmlns:p14="http://schemas.microsoft.com/office/powerpoint/2010/main" val="5810001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kern="1200" cap="none" dirty="0">
                <a:solidFill>
                  <a:schemeClr val="dk1"/>
                </a:solidFill>
                <a:effectLst/>
                <a:latin typeface="Calibri"/>
                <a:ea typeface="Calibri"/>
                <a:cs typeface="Calibri"/>
                <a:sym typeface="Calibri"/>
              </a:rPr>
              <a:t>10:41 – 10:42 Kevin </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b="0" i="0" u="none" strike="noStrike" kern="1200"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kern="1200" cap="none" dirty="0">
                <a:solidFill>
                  <a:schemeClr val="dk1"/>
                </a:solidFill>
                <a:effectLst/>
                <a:latin typeface="Calibri"/>
                <a:ea typeface="Calibri"/>
                <a:cs typeface="Calibri"/>
                <a:sym typeface="Calibri"/>
              </a:rPr>
              <a:t>An enduring skill of organizing is being vision driven - we have to persuade people to join the causes we care about. For example – (next slide is the example)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526351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10:42- 10:46 (Kevin)</a:t>
            </a:r>
          </a:p>
          <a:p>
            <a:endParaRPr lang="en-US" dirty="0"/>
          </a:p>
          <a:p>
            <a:r>
              <a:rPr lang="en-US" dirty="0"/>
              <a:t>Ask the group, ‘values do you hear him communicating?’</a:t>
            </a:r>
          </a:p>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4BD93216-BC50-744F-9422-411E30A57A25}" type="slidenum">
              <a:rPr lang="en-US" smtClean="0"/>
              <a:t>36</a:t>
            </a:fld>
            <a:endParaRPr lang="en-US"/>
          </a:p>
        </p:txBody>
      </p:sp>
    </p:spTree>
    <p:extLst>
      <p:ext uri="{BB962C8B-B14F-4D97-AF65-F5344CB8AC3E}">
        <p14:creationId xmlns:p14="http://schemas.microsoft.com/office/powerpoint/2010/main" val="19624441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10:46 Kevin </a:t>
            </a:r>
            <a:endParaRPr sz="1200" b="0" i="0" u="none" strike="noStrike" cap="none" dirty="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80311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10:46 – 10: 48 Kevin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67213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dirty="0"/>
              <a:t>10:48 – 10: 52 (for all the ‘why’ answers) Kevin</a:t>
            </a:r>
          </a:p>
          <a:p>
            <a:pPr marL="0" marR="0" lvl="0" indent="0" algn="l" rtl="0">
              <a:spcBef>
                <a:spcPts val="0"/>
              </a:spcBef>
              <a:buSzPct val="25000"/>
              <a:buNone/>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39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58579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9:02- 9:03 – Alexis </a:t>
            </a:r>
          </a:p>
          <a:p>
            <a:endParaRPr lang="en-US" dirty="0"/>
          </a:p>
          <a:p>
            <a:r>
              <a:rPr lang="en-US" dirty="0"/>
              <a:t>Share one thing that you love about your job (or one fun fact)</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9924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solidFill>
                  <a:prstClr val="black"/>
                </a:solidFill>
                <a:latin typeface="Calibri" panose="020F0502020204030204"/>
              </a:rPr>
              <a:pPr/>
              <a:t>40</a:t>
            </a:fld>
            <a:endParaRPr lang="en-US">
              <a:solidFill>
                <a:prstClr val="black"/>
              </a:solidFill>
              <a:latin typeface="Calibri" panose="020F0502020204030204"/>
            </a:endParaRPr>
          </a:p>
        </p:txBody>
      </p:sp>
    </p:spTree>
    <p:extLst>
      <p:ext uri="{BB962C8B-B14F-4D97-AF65-F5344CB8AC3E}">
        <p14:creationId xmlns:p14="http://schemas.microsoft.com/office/powerpoint/2010/main" val="2711640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85750" marR="0" lvl="0" indent="-285750" algn="l" defTabSz="130046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solidFill>
                  <a:prstClr val="black"/>
                </a:solidFill>
                <a:latin typeface="Calibri" panose="020F0502020204030204"/>
              </a:rPr>
              <a:pPr/>
              <a:t>41</a:t>
            </a:fld>
            <a:endParaRPr lang="en-US">
              <a:solidFill>
                <a:prstClr val="black"/>
              </a:solidFill>
              <a:latin typeface="Calibri" panose="020F0502020204030204"/>
            </a:endParaRPr>
          </a:p>
        </p:txBody>
      </p:sp>
    </p:spTree>
    <p:extLst>
      <p:ext uri="{BB962C8B-B14F-4D97-AF65-F5344CB8AC3E}">
        <p14:creationId xmlns:p14="http://schemas.microsoft.com/office/powerpoint/2010/main" val="3803254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solidFill>
                  <a:prstClr val="black"/>
                </a:solidFill>
                <a:latin typeface="Calibri" panose="020F0502020204030204"/>
              </a:rPr>
              <a:pPr/>
              <a:t>42</a:t>
            </a:fld>
            <a:endParaRPr lang="en-US">
              <a:solidFill>
                <a:prstClr val="black"/>
              </a:solidFill>
              <a:latin typeface="Calibri" panose="020F0502020204030204"/>
            </a:endParaRPr>
          </a:p>
        </p:txBody>
      </p:sp>
    </p:spTree>
    <p:extLst>
      <p:ext uri="{BB962C8B-B14F-4D97-AF65-F5344CB8AC3E}">
        <p14:creationId xmlns:p14="http://schemas.microsoft.com/office/powerpoint/2010/main" val="3812762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solidFill>
                  <a:prstClr val="black"/>
                </a:solidFill>
                <a:latin typeface="Calibri" panose="020F0502020204030204"/>
              </a:rPr>
              <a:pPr/>
              <a:t>43</a:t>
            </a:fld>
            <a:endParaRPr lang="en-US">
              <a:solidFill>
                <a:prstClr val="black"/>
              </a:solidFill>
              <a:latin typeface="Calibri" panose="020F0502020204030204"/>
            </a:endParaRPr>
          </a:p>
        </p:txBody>
      </p:sp>
    </p:spTree>
    <p:extLst>
      <p:ext uri="{BB962C8B-B14F-4D97-AF65-F5344CB8AC3E}">
        <p14:creationId xmlns:p14="http://schemas.microsoft.com/office/powerpoint/2010/main" val="16724536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47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59732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62974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11:40 – 11:41 Traci </a:t>
            </a:r>
          </a:p>
          <a:p>
            <a:endParaRPr lang="en-US" dirty="0"/>
          </a:p>
          <a:p>
            <a:r>
              <a:rPr lang="en-US" dirty="0"/>
              <a:t>We have a lot of ways for you to connect with OFA and apply these skills!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86922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0" name="Shape 29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11:41 – 11:45 – Traci </a:t>
            </a:r>
          </a:p>
          <a:p>
            <a:pPr marL="0" marR="0" lvl="0" indent="0" algn="l" rtl="0">
              <a:spcBef>
                <a:spcPts val="0"/>
              </a:spcBef>
              <a:buSzPct val="25000"/>
              <a:buNone/>
            </a:pPr>
            <a:endParaRPr lang="en-US" sz="1200" b="0" i="0" u="none" strike="noStrike" cap="none" dirty="0">
              <a:solidFill>
                <a:schemeClr val="dk1"/>
              </a:solidFill>
              <a:latin typeface="Arial"/>
              <a:ea typeface="Arial"/>
              <a:cs typeface="Arial"/>
              <a:sym typeface="Arial"/>
            </a:endParaRPr>
          </a:p>
          <a:p>
            <a:pPr marL="0" marR="0" lvl="0" indent="0" algn="l" rtl="0">
              <a:spcBef>
                <a:spcPts val="0"/>
              </a:spcBef>
              <a:buSzPct val="25000"/>
              <a:buNone/>
            </a:pPr>
            <a:r>
              <a:rPr lang="en-US" sz="1200" b="0" i="0" u="none" strike="noStrike" cap="none" dirty="0">
                <a:solidFill>
                  <a:schemeClr val="dk1"/>
                </a:solidFill>
                <a:latin typeface="Arial"/>
                <a:ea typeface="Arial"/>
                <a:cs typeface="Arial"/>
                <a:sym typeface="Arial"/>
              </a:rPr>
              <a:t>Here are some of the ways we are thinking about this </a:t>
            </a:r>
            <a:endParaRPr sz="1200" b="0" i="0" u="none" strike="noStrike" cap="none" dirty="0">
              <a:solidFill>
                <a:schemeClr val="dk1"/>
              </a:solidFill>
              <a:latin typeface="Arial"/>
              <a:ea typeface="Arial"/>
              <a:cs typeface="Arial"/>
              <a:sym typeface="Arial"/>
            </a:endParaRPr>
          </a:p>
        </p:txBody>
      </p:sp>
      <p:sp>
        <p:nvSpPr>
          <p:cNvPr id="291" name="Shape 29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35049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11:45 – 11: 50 Alexis </a:t>
            </a:r>
          </a:p>
          <a:p>
            <a:endParaRPr lang="en-US" dirty="0"/>
          </a:p>
          <a:p>
            <a:r>
              <a:rPr lang="en-US" dirty="0"/>
              <a:t>Participants go into work time </a:t>
            </a:r>
          </a:p>
          <a:p>
            <a:endParaRPr lang="en-US" dirty="0"/>
          </a:p>
          <a:p>
            <a:pPr marL="0" marR="0" indent="0" algn="l" defTabSz="130046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A56C4B64-BDA6-634E-BD2A-D5BD70F96A9C}" type="slidenum">
              <a:rPr lang="en-US" smtClean="0"/>
              <a:t>60</a:t>
            </a:fld>
            <a:endParaRPr lang="en-US"/>
          </a:p>
        </p:txBody>
      </p:sp>
    </p:spTree>
    <p:extLst>
      <p:ext uri="{BB962C8B-B14F-4D97-AF65-F5344CB8AC3E}">
        <p14:creationId xmlns:p14="http://schemas.microsoft.com/office/powerpoint/2010/main" val="12106800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spcBef>
                <a:spcPts val="0"/>
              </a:spcBef>
              <a:spcAft>
                <a:spcPts val="600"/>
              </a:spcAft>
              <a:buFont typeface="Arial" panose="020B0604020202020204" pitchFamily="34" charset="0"/>
              <a:buNone/>
              <a:tabLst>
                <a:tab pos="571500" algn="l"/>
                <a:tab pos="1200150" algn="l"/>
                <a:tab pos="2057400" algn="l"/>
                <a:tab pos="3733800" algn="l"/>
              </a:tabLst>
            </a:pPr>
            <a:r>
              <a:rPr lang="en-US" dirty="0"/>
              <a:t>11:55- 11:57 Alexis </a:t>
            </a:r>
          </a:p>
          <a:p>
            <a:pPr marL="0" marR="0" lvl="0" indent="0">
              <a:spcBef>
                <a:spcPts val="0"/>
              </a:spcBef>
              <a:spcAft>
                <a:spcPts val="600"/>
              </a:spcAft>
              <a:buFont typeface="Arial" panose="020B0604020202020204" pitchFamily="34" charset="0"/>
              <a:buNone/>
              <a:tabLst>
                <a:tab pos="571500" algn="l"/>
                <a:tab pos="1200150" algn="l"/>
                <a:tab pos="2057400" algn="l"/>
                <a:tab pos="3733800" algn="l"/>
              </a:tabLst>
            </a:pPr>
            <a:endParaRPr lang="en-US" dirty="0"/>
          </a:p>
          <a:p>
            <a:pPr marL="0" marR="0" lvl="0" indent="0">
              <a:spcBef>
                <a:spcPts val="0"/>
              </a:spcBef>
              <a:spcAft>
                <a:spcPts val="600"/>
              </a:spcAft>
              <a:buFont typeface="Arial" panose="020B0604020202020204" pitchFamily="34" charset="0"/>
              <a:buNone/>
              <a:tabLst>
                <a:tab pos="571500" algn="l"/>
                <a:tab pos="1200150" algn="l"/>
                <a:tab pos="2057400" algn="l"/>
                <a:tab pos="3733800" algn="l"/>
              </a:tabLst>
            </a:pPr>
            <a:r>
              <a:rPr lang="en-US" dirty="0"/>
              <a:t>Read out key take </a:t>
            </a:r>
            <a:r>
              <a:rPr lang="en-US" dirty="0" err="1"/>
              <a:t>aways</a:t>
            </a:r>
            <a:r>
              <a:rPr lang="en-US" dirty="0"/>
              <a:t> </a:t>
            </a:r>
          </a:p>
        </p:txBody>
      </p:sp>
      <p:sp>
        <p:nvSpPr>
          <p:cNvPr id="4" name="Slide Number Placeholder 3"/>
          <p:cNvSpPr>
            <a:spLocks noGrp="1"/>
          </p:cNvSpPr>
          <p:nvPr>
            <p:ph type="sldNum" sz="quarter" idx="10"/>
          </p:nvPr>
        </p:nvSpPr>
        <p:spPr/>
        <p:txBody>
          <a:bodyPr/>
          <a:lstStyle/>
          <a:p>
            <a:fld id="{74550FCC-D390-BC42-9185-A31ECB9BCAE2}" type="slidenum">
              <a:rPr lang="en-US" smtClean="0">
                <a:solidFill>
                  <a:prstClr val="black"/>
                </a:solidFill>
                <a:latin typeface="Calibri" panose="020F0502020204030204"/>
              </a:rPr>
              <a:pPr/>
              <a:t>61</a:t>
            </a:fld>
            <a:endParaRPr lang="en-US">
              <a:solidFill>
                <a:prstClr val="black"/>
              </a:solidFill>
              <a:latin typeface="Calibri" panose="020F0502020204030204"/>
            </a:endParaRPr>
          </a:p>
        </p:txBody>
      </p:sp>
    </p:spTree>
    <p:extLst>
      <p:ext uri="{BB962C8B-B14F-4D97-AF65-F5344CB8AC3E}">
        <p14:creationId xmlns:p14="http://schemas.microsoft.com/office/powerpoint/2010/main" val="252206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9:03- 9:04 – Kevin </a:t>
            </a:r>
          </a:p>
          <a:p>
            <a:endParaRPr lang="en-US" dirty="0"/>
          </a:p>
          <a:p>
            <a:r>
              <a:rPr lang="en-US" dirty="0"/>
              <a:t>Share one thing that you love about your job (or one fun fact)</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383634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11:57- 12:00 – whole group appreciation (</a:t>
            </a:r>
            <a:r>
              <a:rPr lang="en-US" dirty="0" err="1"/>
              <a:t>kevin</a:t>
            </a:r>
            <a:r>
              <a:rPr lang="en-US" dirty="0"/>
              <a:t>, </a:t>
            </a:r>
            <a:r>
              <a:rPr lang="en-US" dirty="0" err="1"/>
              <a:t>alexis</a:t>
            </a:r>
            <a:r>
              <a:rPr lang="en-US" dirty="0"/>
              <a:t>, </a:t>
            </a:r>
            <a:r>
              <a:rPr lang="en-US" dirty="0" err="1"/>
              <a:t>traci</a:t>
            </a:r>
            <a:r>
              <a:rPr lang="en-US" dirty="0"/>
              <a:t>)</a:t>
            </a:r>
          </a:p>
          <a:p>
            <a:endParaRPr lang="en-US" dirty="0"/>
          </a:p>
          <a:p>
            <a:r>
              <a:rPr lang="en-US" dirty="0"/>
              <a:t>Reminder to fill out survey; reminder to sign the sign in sheet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62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9024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0" indent="0" rtl="0" fontAlgn="base">
              <a:buFont typeface="Arial" panose="020B0604020202020204" pitchFamily="34" charset="0"/>
              <a:buNone/>
            </a:pPr>
            <a:r>
              <a:rPr lang="en-US" dirty="0"/>
              <a:t>9:05 – Traci </a:t>
            </a:r>
          </a:p>
        </p:txBody>
      </p:sp>
      <p:sp>
        <p:nvSpPr>
          <p:cNvPr id="4" name="Slide Number Placeholder 3"/>
          <p:cNvSpPr>
            <a:spLocks noGrp="1"/>
          </p:cNvSpPr>
          <p:nvPr>
            <p:ph type="sldNum" idx="10"/>
          </p:nvPr>
        </p:nvSpPr>
        <p:spPr/>
        <p:txBody>
          <a:bodyPr/>
          <a:lstStyle/>
          <a:p>
            <a:pPr>
              <a:buSzPct val="25000"/>
            </a:pPr>
            <a:fld id="{00000000-1234-1234-1234-123412341234}" type="slidenum">
              <a:rPr lang="en-US" smtClean="0">
                <a:solidFill>
                  <a:prstClr val="black"/>
                </a:solidFill>
                <a:latin typeface="Calibri"/>
                <a:ea typeface="Calibri"/>
                <a:cs typeface="Calibri"/>
                <a:sym typeface="Calibri"/>
              </a:rPr>
              <a:pPr>
                <a:buSzPct val="25000"/>
              </a:pPr>
              <a:t>6</a:t>
            </a:fld>
            <a:endParaRPr lang="en-US">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1817948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9 :04 – 9:05 Traci </a:t>
            </a:r>
          </a:p>
          <a:p>
            <a:endParaRPr lang="en-US" dirty="0"/>
          </a:p>
          <a:p>
            <a:r>
              <a:rPr lang="en-US" dirty="0"/>
              <a:t>This is our work at OFA – we want to build civic participation because we believe that when people are involved at every level of governing, we are stronger and more represented.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4291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9 :04 – 9:05 Traci </a:t>
            </a:r>
          </a:p>
          <a:p>
            <a:endParaRPr lang="en-US" dirty="0"/>
          </a:p>
          <a:p>
            <a:r>
              <a:rPr lang="en-US" dirty="0"/>
              <a:t>This is our work at OFA – we want to build civic participation because we believe that when people are involved at every level of governing, we are stronger and more represented.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9373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9:06- 9:07 Traci </a:t>
            </a:r>
          </a:p>
          <a:p>
            <a:endParaRPr lang="en-US" dirty="0"/>
          </a:p>
          <a:p>
            <a:r>
              <a:rPr lang="en-US" dirty="0"/>
              <a:t>So with this – let’s talk about our goals for the morning </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1372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17"/>
        <p:cNvGrpSpPr/>
        <p:nvPr/>
      </p:nvGrpSpPr>
      <p:grpSpPr>
        <a:xfrm>
          <a:off x="0" y="0"/>
          <a:ext cx="0" cy="0"/>
          <a:chOff x="0" y="0"/>
          <a:chExt cx="0" cy="0"/>
        </a:xfrm>
      </p:grpSpPr>
      <p:sp>
        <p:nvSpPr>
          <p:cNvPr id="18" name="Shape 18"/>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F9194"/>
                </a:solidFill>
                <a:latin typeface="Calibri"/>
                <a:ea typeface="Calibri"/>
                <a:cs typeface="Calibri"/>
                <a:sym typeface="Calibri"/>
              </a:rPr>
              <a:t>‹#›</a:t>
            </a:fld>
            <a:endParaRPr lang="en-US" sz="1200">
              <a:solidFill>
                <a:srgbClr val="8F9194"/>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9C5871-EDC2-4D41-AD58-6E9C7A32599C}" type="datetimeFigureOut">
              <a:rPr lang="en-US" smtClean="0">
                <a:solidFill>
                  <a:srgbClr val="3B444D">
                    <a:tint val="75000"/>
                  </a:srgbClr>
                </a:solidFill>
              </a:rPr>
              <a:pPr/>
              <a:t>3/2/19</a:t>
            </a:fld>
            <a:endParaRPr lang="en-US">
              <a:solidFill>
                <a:srgbClr val="3B444D">
                  <a:tint val="75000"/>
                </a:srgbClr>
              </a:solidFill>
            </a:endParaRPr>
          </a:p>
        </p:txBody>
      </p:sp>
      <p:sp>
        <p:nvSpPr>
          <p:cNvPr id="8" name="Footer Placeholder 7"/>
          <p:cNvSpPr>
            <a:spLocks noGrp="1"/>
          </p:cNvSpPr>
          <p:nvPr>
            <p:ph type="ftr" sz="quarter" idx="11"/>
          </p:nvPr>
        </p:nvSpPr>
        <p:spPr/>
        <p:txBody>
          <a:bodyPr/>
          <a:lstStyle/>
          <a:p>
            <a:endParaRPr lang="en-US">
              <a:solidFill>
                <a:srgbClr val="3B444D">
                  <a:tint val="75000"/>
                </a:srgbClr>
              </a:solidFill>
            </a:endParaRPr>
          </a:p>
        </p:txBody>
      </p:sp>
      <p:sp>
        <p:nvSpPr>
          <p:cNvPr id="9" name="Slide Number Placeholder 8"/>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9C5871-EDC2-4D41-AD58-6E9C7A32599C}" type="datetimeFigureOut">
              <a:rPr lang="en-US" smtClean="0">
                <a:solidFill>
                  <a:srgbClr val="3B444D">
                    <a:tint val="75000"/>
                  </a:srgbClr>
                </a:solidFill>
              </a:rPr>
              <a:pPr/>
              <a:t>3/2/19</a:t>
            </a:fld>
            <a:endParaRPr lang="en-US">
              <a:solidFill>
                <a:srgbClr val="3B444D">
                  <a:tint val="75000"/>
                </a:srgbClr>
              </a:solidFill>
            </a:endParaRPr>
          </a:p>
        </p:txBody>
      </p:sp>
      <p:sp>
        <p:nvSpPr>
          <p:cNvPr id="4" name="Footer Placeholder 3"/>
          <p:cNvSpPr>
            <a:spLocks noGrp="1"/>
          </p:cNvSpPr>
          <p:nvPr>
            <p:ph type="ftr" sz="quarter" idx="11"/>
          </p:nvPr>
        </p:nvSpPr>
        <p:spPr/>
        <p:txBody>
          <a:bodyPr/>
          <a:lstStyle/>
          <a:p>
            <a:endParaRPr lang="en-US">
              <a:solidFill>
                <a:srgbClr val="3B444D">
                  <a:tint val="75000"/>
                </a:srgbClr>
              </a:solidFill>
            </a:endParaRPr>
          </a:p>
        </p:txBody>
      </p:sp>
      <p:sp>
        <p:nvSpPr>
          <p:cNvPr id="5" name="Slide Number Placeholder 4"/>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9C5871-EDC2-4D41-AD58-6E9C7A32599C}" type="datetimeFigureOut">
              <a:rPr lang="en-US" smtClean="0">
                <a:solidFill>
                  <a:srgbClr val="3B444D">
                    <a:tint val="75000"/>
                  </a:srgbClr>
                </a:solidFill>
              </a:rPr>
              <a:pPr/>
              <a:t>3/2/19</a:t>
            </a:fld>
            <a:endParaRPr lang="en-US">
              <a:solidFill>
                <a:srgbClr val="3B444D">
                  <a:tint val="75000"/>
                </a:srgbClr>
              </a:solidFill>
            </a:endParaRPr>
          </a:p>
        </p:txBody>
      </p:sp>
      <p:sp>
        <p:nvSpPr>
          <p:cNvPr id="3" name="Footer Placeholder 2"/>
          <p:cNvSpPr>
            <a:spLocks noGrp="1"/>
          </p:cNvSpPr>
          <p:nvPr>
            <p:ph type="ftr" sz="quarter" idx="11"/>
          </p:nvPr>
        </p:nvSpPr>
        <p:spPr/>
        <p:txBody>
          <a:bodyPr/>
          <a:lstStyle/>
          <a:p>
            <a:endParaRPr lang="en-US">
              <a:solidFill>
                <a:srgbClr val="3B444D">
                  <a:tint val="75000"/>
                </a:srgbClr>
              </a:solidFill>
            </a:endParaRPr>
          </a:p>
        </p:txBody>
      </p:sp>
      <p:sp>
        <p:nvSpPr>
          <p:cNvPr id="4" name="Slide Number Placeholder 3"/>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9C5871-EDC2-4D41-AD58-6E9C7A32599C}" type="datetimeFigureOut">
              <a:rPr lang="en-US" smtClean="0">
                <a:solidFill>
                  <a:srgbClr val="3B444D">
                    <a:tint val="75000"/>
                  </a:srgbClr>
                </a:solidFill>
              </a:rPr>
              <a:pPr/>
              <a:t>3/2/19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9C5871-EDC2-4D41-AD58-6E9C7A32599C}" type="datetimeFigureOut">
              <a:rPr lang="en-US" smtClean="0">
                <a:solidFill>
                  <a:srgbClr val="3B444D">
                    <a:tint val="75000"/>
                  </a:srgbClr>
                </a:solidFill>
              </a:rPr>
              <a:pPr/>
              <a:t>3/2/19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3/2/19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3/2/19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23"/>
        <p:cNvGrpSpPr/>
        <p:nvPr/>
      </p:nvGrpSpPr>
      <p:grpSpPr>
        <a:xfrm>
          <a:off x="0" y="0"/>
          <a:ext cx="0" cy="0"/>
          <a:chOff x="0" y="0"/>
          <a:chExt cx="0" cy="0"/>
        </a:xfrm>
      </p:grpSpPr>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3/2/19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3/2/19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3"/>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3/2/19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9C5871-EDC2-4D41-AD58-6E9C7A32599C}" type="datetimeFigureOut">
              <a:rPr lang="en-US" smtClean="0">
                <a:solidFill>
                  <a:srgbClr val="3B444D">
                    <a:tint val="75000"/>
                  </a:srgbClr>
                </a:solidFill>
              </a:rPr>
              <a:pPr/>
              <a:t>3/2/19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9C5871-EDC2-4D41-AD58-6E9C7A32599C}" type="datetimeFigureOut">
              <a:rPr lang="en-US" smtClean="0">
                <a:solidFill>
                  <a:srgbClr val="3B444D">
                    <a:tint val="75000"/>
                  </a:srgbClr>
                </a:solidFill>
              </a:rPr>
              <a:pPr/>
              <a:t>3/2/19</a:t>
            </a:fld>
            <a:endParaRPr lang="en-US">
              <a:solidFill>
                <a:srgbClr val="3B444D">
                  <a:tint val="75000"/>
                </a:srgbClr>
              </a:solidFill>
            </a:endParaRPr>
          </a:p>
        </p:txBody>
      </p:sp>
      <p:sp>
        <p:nvSpPr>
          <p:cNvPr id="8" name="Footer Placeholder 7"/>
          <p:cNvSpPr>
            <a:spLocks noGrp="1"/>
          </p:cNvSpPr>
          <p:nvPr>
            <p:ph type="ftr" sz="quarter" idx="11"/>
          </p:nvPr>
        </p:nvSpPr>
        <p:spPr/>
        <p:txBody>
          <a:bodyPr/>
          <a:lstStyle/>
          <a:p>
            <a:endParaRPr lang="en-US">
              <a:solidFill>
                <a:srgbClr val="3B444D">
                  <a:tint val="75000"/>
                </a:srgbClr>
              </a:solidFill>
            </a:endParaRPr>
          </a:p>
        </p:txBody>
      </p:sp>
      <p:sp>
        <p:nvSpPr>
          <p:cNvPr id="9" name="Slide Number Placeholder 8"/>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9C5871-EDC2-4D41-AD58-6E9C7A32599C}" type="datetimeFigureOut">
              <a:rPr lang="en-US" smtClean="0">
                <a:solidFill>
                  <a:srgbClr val="3B444D">
                    <a:tint val="75000"/>
                  </a:srgbClr>
                </a:solidFill>
              </a:rPr>
              <a:pPr/>
              <a:t>3/2/19</a:t>
            </a:fld>
            <a:endParaRPr lang="en-US">
              <a:solidFill>
                <a:srgbClr val="3B444D">
                  <a:tint val="75000"/>
                </a:srgbClr>
              </a:solidFill>
            </a:endParaRPr>
          </a:p>
        </p:txBody>
      </p:sp>
      <p:sp>
        <p:nvSpPr>
          <p:cNvPr id="4" name="Footer Placeholder 3"/>
          <p:cNvSpPr>
            <a:spLocks noGrp="1"/>
          </p:cNvSpPr>
          <p:nvPr>
            <p:ph type="ftr" sz="quarter" idx="11"/>
          </p:nvPr>
        </p:nvSpPr>
        <p:spPr/>
        <p:txBody>
          <a:bodyPr/>
          <a:lstStyle/>
          <a:p>
            <a:endParaRPr lang="en-US">
              <a:solidFill>
                <a:srgbClr val="3B444D">
                  <a:tint val="75000"/>
                </a:srgbClr>
              </a:solidFill>
            </a:endParaRPr>
          </a:p>
        </p:txBody>
      </p:sp>
      <p:sp>
        <p:nvSpPr>
          <p:cNvPr id="5" name="Slide Number Placeholder 4"/>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9C5871-EDC2-4D41-AD58-6E9C7A32599C}" type="datetimeFigureOut">
              <a:rPr lang="en-US" smtClean="0">
                <a:solidFill>
                  <a:srgbClr val="3B444D">
                    <a:tint val="75000"/>
                  </a:srgbClr>
                </a:solidFill>
              </a:rPr>
              <a:pPr/>
              <a:t>3/2/19</a:t>
            </a:fld>
            <a:endParaRPr lang="en-US">
              <a:solidFill>
                <a:srgbClr val="3B444D">
                  <a:tint val="75000"/>
                </a:srgbClr>
              </a:solidFill>
            </a:endParaRPr>
          </a:p>
        </p:txBody>
      </p:sp>
      <p:sp>
        <p:nvSpPr>
          <p:cNvPr id="3" name="Footer Placeholder 2"/>
          <p:cNvSpPr>
            <a:spLocks noGrp="1"/>
          </p:cNvSpPr>
          <p:nvPr>
            <p:ph type="ftr" sz="quarter" idx="11"/>
          </p:nvPr>
        </p:nvSpPr>
        <p:spPr/>
        <p:txBody>
          <a:bodyPr/>
          <a:lstStyle/>
          <a:p>
            <a:endParaRPr lang="en-US">
              <a:solidFill>
                <a:srgbClr val="3B444D">
                  <a:tint val="75000"/>
                </a:srgbClr>
              </a:solidFill>
            </a:endParaRPr>
          </a:p>
        </p:txBody>
      </p:sp>
      <p:sp>
        <p:nvSpPr>
          <p:cNvPr id="4" name="Slide Number Placeholder 3"/>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9C5871-EDC2-4D41-AD58-6E9C7A32599C}" type="datetimeFigureOut">
              <a:rPr lang="en-US" smtClean="0">
                <a:solidFill>
                  <a:srgbClr val="3B444D">
                    <a:tint val="75000"/>
                  </a:srgbClr>
                </a:solidFill>
              </a:rPr>
              <a:pPr/>
              <a:t>3/2/19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9C5871-EDC2-4D41-AD58-6E9C7A32599C}" type="datetimeFigureOut">
              <a:rPr lang="en-US" smtClean="0">
                <a:solidFill>
                  <a:srgbClr val="3B444D">
                    <a:tint val="75000"/>
                  </a:srgbClr>
                </a:solidFill>
              </a:rPr>
              <a:pPr/>
              <a:t>3/2/19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3/2/19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3/2/19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23"/>
        <p:cNvGrpSpPr/>
        <p:nvPr/>
      </p:nvGrpSpPr>
      <p:grpSpPr>
        <a:xfrm>
          <a:off x="0" y="0"/>
          <a:ext cx="0" cy="0"/>
          <a:chOff x="0" y="0"/>
          <a:chExt cx="0" cy="0"/>
        </a:xfrm>
      </p:grpSpPr>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1950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3/2/19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3/2/19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3/2/19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56D873-74C2-2640-B9AD-918029F598DE}" type="datetimeFigureOut">
              <a:rPr lang="en-US" smtClean="0">
                <a:solidFill>
                  <a:srgbClr val="3B444D">
                    <a:tint val="75000"/>
                  </a:srgbClr>
                </a:solidFill>
              </a:rPr>
              <a:pPr/>
              <a:t>3/2/19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56D873-74C2-2640-B9AD-918029F598DE}" type="datetimeFigureOut">
              <a:rPr lang="en-US" smtClean="0">
                <a:solidFill>
                  <a:srgbClr val="3B444D">
                    <a:tint val="75000"/>
                  </a:srgbClr>
                </a:solidFill>
              </a:rPr>
              <a:pPr/>
              <a:t>3/2/19</a:t>
            </a:fld>
            <a:endParaRPr lang="en-US">
              <a:solidFill>
                <a:srgbClr val="3B444D">
                  <a:tint val="75000"/>
                </a:srgbClr>
              </a:solidFill>
            </a:endParaRPr>
          </a:p>
        </p:txBody>
      </p:sp>
      <p:sp>
        <p:nvSpPr>
          <p:cNvPr id="8" name="Footer Placeholder 7"/>
          <p:cNvSpPr>
            <a:spLocks noGrp="1"/>
          </p:cNvSpPr>
          <p:nvPr>
            <p:ph type="ftr" sz="quarter" idx="11"/>
          </p:nvPr>
        </p:nvSpPr>
        <p:spPr/>
        <p:txBody>
          <a:bodyPr/>
          <a:lstStyle/>
          <a:p>
            <a:endParaRPr lang="en-US">
              <a:solidFill>
                <a:srgbClr val="3B444D">
                  <a:tint val="75000"/>
                </a:srgbClr>
              </a:solidFill>
            </a:endParaRPr>
          </a:p>
        </p:txBody>
      </p:sp>
      <p:sp>
        <p:nvSpPr>
          <p:cNvPr id="9" name="Slide Number Placeholder 8"/>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56D873-74C2-2640-B9AD-918029F598DE}" type="datetimeFigureOut">
              <a:rPr lang="en-US" smtClean="0">
                <a:solidFill>
                  <a:srgbClr val="3B444D">
                    <a:tint val="75000"/>
                  </a:srgbClr>
                </a:solidFill>
              </a:rPr>
              <a:pPr/>
              <a:t>3/2/19</a:t>
            </a:fld>
            <a:endParaRPr lang="en-US">
              <a:solidFill>
                <a:srgbClr val="3B444D">
                  <a:tint val="75000"/>
                </a:srgbClr>
              </a:solidFill>
            </a:endParaRPr>
          </a:p>
        </p:txBody>
      </p:sp>
      <p:sp>
        <p:nvSpPr>
          <p:cNvPr id="4" name="Footer Placeholder 3"/>
          <p:cNvSpPr>
            <a:spLocks noGrp="1"/>
          </p:cNvSpPr>
          <p:nvPr>
            <p:ph type="ftr" sz="quarter" idx="11"/>
          </p:nvPr>
        </p:nvSpPr>
        <p:spPr/>
        <p:txBody>
          <a:bodyPr/>
          <a:lstStyle/>
          <a:p>
            <a:endParaRPr lang="en-US">
              <a:solidFill>
                <a:srgbClr val="3B444D">
                  <a:tint val="75000"/>
                </a:srgbClr>
              </a:solidFill>
            </a:endParaRPr>
          </a:p>
        </p:txBody>
      </p:sp>
      <p:sp>
        <p:nvSpPr>
          <p:cNvPr id="5" name="Slide Number Placeholder 4"/>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6D873-74C2-2640-B9AD-918029F598DE}" type="datetimeFigureOut">
              <a:rPr lang="en-US" smtClean="0">
                <a:solidFill>
                  <a:srgbClr val="3B444D">
                    <a:tint val="75000"/>
                  </a:srgbClr>
                </a:solidFill>
              </a:rPr>
              <a:pPr/>
              <a:t>3/2/19</a:t>
            </a:fld>
            <a:endParaRPr lang="en-US">
              <a:solidFill>
                <a:srgbClr val="3B444D">
                  <a:tint val="75000"/>
                </a:srgbClr>
              </a:solidFill>
            </a:endParaRPr>
          </a:p>
        </p:txBody>
      </p:sp>
      <p:sp>
        <p:nvSpPr>
          <p:cNvPr id="3" name="Footer Placeholder 2"/>
          <p:cNvSpPr>
            <a:spLocks noGrp="1"/>
          </p:cNvSpPr>
          <p:nvPr>
            <p:ph type="ftr" sz="quarter" idx="11"/>
          </p:nvPr>
        </p:nvSpPr>
        <p:spPr/>
        <p:txBody>
          <a:bodyPr/>
          <a:lstStyle/>
          <a:p>
            <a:endParaRPr lang="en-US">
              <a:solidFill>
                <a:srgbClr val="3B444D">
                  <a:tint val="75000"/>
                </a:srgbClr>
              </a:solidFill>
            </a:endParaRPr>
          </a:p>
        </p:txBody>
      </p:sp>
      <p:sp>
        <p:nvSpPr>
          <p:cNvPr id="4" name="Slide Number Placeholder 3"/>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09600" y="274637"/>
            <a:ext cx="10972800" cy="1143300"/>
          </a:xfrm>
          <a:prstGeom prst="rect">
            <a:avLst/>
          </a:prstGeom>
          <a:noFill/>
          <a:ln>
            <a:noFill/>
          </a:ln>
        </p:spPr>
        <p:txBody>
          <a:bodyPr lIns="121900" tIns="121900" rIns="121900" bIns="121900" anchor="ctr" anchorCtr="0"/>
          <a:lstStyle>
            <a:lvl1pPr marL="0" marR="0" lvl="0" indent="0" algn="ctr" rtl="0">
              <a:spcBef>
                <a:spcPts val="0"/>
              </a:spcBef>
              <a:buClr>
                <a:schemeClr val="dk1"/>
              </a:buClr>
              <a:buFont typeface="Calibri"/>
              <a:buNone/>
              <a:defRPr sz="5900" b="0" i="0" u="none" strike="noStrike" cap="none">
                <a:solidFill>
                  <a:schemeClr val="dk1"/>
                </a:solidFill>
                <a:latin typeface="Calibri"/>
                <a:ea typeface="Calibri"/>
                <a:cs typeface="Calibri"/>
                <a:sym typeface="Calibri"/>
              </a:defRPr>
            </a:lvl1pPr>
            <a:lvl2pPr lvl="1" indent="0" rtl="0">
              <a:spcBef>
                <a:spcPts val="0"/>
              </a:spcBef>
              <a:buNone/>
              <a:defRPr sz="2400"/>
            </a:lvl2pPr>
            <a:lvl3pPr lvl="2" indent="0" rtl="0">
              <a:spcBef>
                <a:spcPts val="0"/>
              </a:spcBef>
              <a:buNone/>
              <a:defRPr sz="2400"/>
            </a:lvl3pPr>
            <a:lvl4pPr lvl="3" indent="0" rtl="0">
              <a:spcBef>
                <a:spcPts val="0"/>
              </a:spcBef>
              <a:buNone/>
              <a:defRPr sz="2400"/>
            </a:lvl4pPr>
            <a:lvl5pPr lvl="4" indent="0" rtl="0">
              <a:spcBef>
                <a:spcPts val="0"/>
              </a:spcBef>
              <a:buNone/>
              <a:defRPr sz="2400"/>
            </a:lvl5pPr>
            <a:lvl6pPr lvl="5" indent="0" rtl="0">
              <a:spcBef>
                <a:spcPts val="0"/>
              </a:spcBef>
              <a:buNone/>
              <a:defRPr sz="2400"/>
            </a:lvl6pPr>
            <a:lvl7pPr lvl="6" indent="0" rtl="0">
              <a:spcBef>
                <a:spcPts val="0"/>
              </a:spcBef>
              <a:buNone/>
              <a:defRPr sz="2400"/>
            </a:lvl7pPr>
            <a:lvl8pPr lvl="7" indent="0" rtl="0">
              <a:spcBef>
                <a:spcPts val="0"/>
              </a:spcBef>
              <a:buNone/>
              <a:defRPr sz="2400"/>
            </a:lvl8pPr>
            <a:lvl9pPr lvl="8" indent="0" rtl="0">
              <a:spcBef>
                <a:spcPts val="0"/>
              </a:spcBef>
              <a:buNone/>
              <a:defRPr sz="2400"/>
            </a:lvl9pPr>
          </a:lstStyle>
          <a:p>
            <a:endParaRPr/>
          </a:p>
        </p:txBody>
      </p:sp>
      <p:sp>
        <p:nvSpPr>
          <p:cNvPr id="36" name="Shape 36"/>
          <p:cNvSpPr txBox="1">
            <a:spLocks noGrp="1"/>
          </p:cNvSpPr>
          <p:nvPr>
            <p:ph type="body" idx="1"/>
          </p:nvPr>
        </p:nvSpPr>
        <p:spPr>
          <a:xfrm>
            <a:off x="609600" y="1600200"/>
            <a:ext cx="10972800" cy="4526100"/>
          </a:xfrm>
          <a:prstGeom prst="rect">
            <a:avLst/>
          </a:prstGeom>
          <a:noFill/>
          <a:ln>
            <a:noFill/>
          </a:ln>
        </p:spPr>
        <p:txBody>
          <a:bodyPr lIns="121900" tIns="121900" rIns="121900" bIns="121900" anchor="t" anchorCtr="0"/>
          <a:lstStyle>
            <a:lvl1pPr marL="457200" marR="0" lvl="0" indent="-190500" algn="l" rtl="0">
              <a:spcBef>
                <a:spcPts val="900"/>
              </a:spcBef>
              <a:buClr>
                <a:schemeClr val="dk1"/>
              </a:buClr>
              <a:buSzPct val="100000"/>
              <a:buFont typeface="Arial"/>
              <a:buChar char="•"/>
              <a:defRPr sz="4300" b="0" i="0" u="none" strike="noStrike" cap="none">
                <a:solidFill>
                  <a:schemeClr val="dk1"/>
                </a:solidFill>
                <a:latin typeface="Calibri"/>
                <a:ea typeface="Calibri"/>
                <a:cs typeface="Calibri"/>
                <a:sym typeface="Calibri"/>
              </a:defRPr>
            </a:lvl1pPr>
            <a:lvl2pPr marL="990600" marR="0" lvl="1" indent="-139700" algn="l" rtl="0">
              <a:spcBef>
                <a:spcPts val="700"/>
              </a:spcBef>
              <a:buClr>
                <a:schemeClr val="dk1"/>
              </a:buClr>
              <a:buSzPct val="100000"/>
              <a:buFont typeface="Arial"/>
              <a:buChar char="–"/>
              <a:defRPr sz="3700" b="0" i="0" u="none" strike="noStrike" cap="none">
                <a:solidFill>
                  <a:schemeClr val="dk1"/>
                </a:solidFill>
                <a:latin typeface="Calibri"/>
                <a:ea typeface="Calibri"/>
                <a:cs typeface="Calibri"/>
                <a:sym typeface="Calibri"/>
              </a:defRPr>
            </a:lvl2pPr>
            <a:lvl3pPr marL="1524000" marR="0" lvl="2" indent="-101600" algn="l" rtl="0">
              <a:spcBef>
                <a:spcPts val="6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3pPr>
            <a:lvl4pPr marL="2133600" marR="0" lvl="3"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4pPr>
            <a:lvl5pPr marL="2743200" marR="0" lvl="4"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5pPr>
            <a:lvl6pPr marL="3352800" marR="0" lvl="5"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6pPr>
            <a:lvl7pPr marL="3962400" marR="0" lvl="6"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7pPr>
            <a:lvl8pPr marL="4572000" marR="0" lvl="7"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8pPr>
            <a:lvl9pPr marL="5181600" marR="0" lvl="8" indent="-139700" algn="l" rtl="0">
              <a:spcBef>
                <a:spcPts val="500"/>
              </a:spcBef>
              <a:buClr>
                <a:schemeClr val="dk1"/>
              </a:buClr>
              <a:buSzPct val="1000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217000" y="6356400"/>
            <a:ext cx="2844900" cy="365100"/>
          </a:xfrm>
          <a:prstGeom prst="rect">
            <a:avLst/>
          </a:prstGeom>
          <a:noFill/>
          <a:ln>
            <a:noFill/>
          </a:ln>
        </p:spPr>
        <p:txBody>
          <a:bodyPr lIns="121900" tIns="121900" rIns="121900" bIns="121900" anchor="ctr" anchorCtr="0"/>
          <a:lstStyle>
            <a:lvl1pPr marL="0" marR="0" lvl="0" indent="0" algn="l"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165600" y="6356350"/>
            <a:ext cx="3860700" cy="365100"/>
          </a:xfrm>
          <a:prstGeom prst="rect">
            <a:avLst/>
          </a:prstGeom>
          <a:noFill/>
          <a:ln>
            <a:noFill/>
          </a:ln>
        </p:spPr>
        <p:txBody>
          <a:bodyPr lIns="121900" tIns="121900" rIns="121900" bIns="121900" anchor="ctr" anchorCtr="0"/>
          <a:lstStyle>
            <a:lvl1pPr marL="0" marR="0" lvl="0" indent="0" algn="ctr" rtl="0">
              <a:spcBef>
                <a:spcPts val="0"/>
              </a:spcBef>
              <a:buSzPct val="118750"/>
              <a:buNone/>
              <a:defRPr sz="1600" b="0" i="0" u="none" strike="noStrike" cap="none">
                <a:solidFill>
                  <a:srgbClr val="888888"/>
                </a:solidFill>
                <a:latin typeface="Calibri"/>
                <a:ea typeface="Calibri"/>
                <a:cs typeface="Calibri"/>
                <a:sym typeface="Calibri"/>
              </a:defRPr>
            </a:lvl1pPr>
            <a:lvl2pPr marL="609600" marR="0" lvl="1" indent="0" algn="l" rtl="0">
              <a:spcBef>
                <a:spcPts val="0"/>
              </a:spcBef>
              <a:buSzPct val="79166"/>
              <a:buNone/>
              <a:defRPr sz="2400" b="0" i="0" u="none" strike="noStrike" cap="none">
                <a:solidFill>
                  <a:schemeClr val="dk1"/>
                </a:solidFill>
                <a:latin typeface="Calibri"/>
                <a:ea typeface="Calibri"/>
                <a:cs typeface="Calibri"/>
                <a:sym typeface="Calibri"/>
              </a:defRPr>
            </a:lvl2pPr>
            <a:lvl3pPr marL="1219200" marR="0" lvl="2" indent="0" algn="l" rtl="0">
              <a:spcBef>
                <a:spcPts val="0"/>
              </a:spcBef>
              <a:buSzPct val="79166"/>
              <a:buNone/>
              <a:defRPr sz="2400" b="0" i="0" u="none" strike="noStrike" cap="none">
                <a:solidFill>
                  <a:schemeClr val="dk1"/>
                </a:solidFill>
                <a:latin typeface="Calibri"/>
                <a:ea typeface="Calibri"/>
                <a:cs typeface="Calibri"/>
                <a:sym typeface="Calibri"/>
              </a:defRPr>
            </a:lvl3pPr>
            <a:lvl4pPr marL="1828800" marR="0" lvl="3" indent="0" algn="l" rtl="0">
              <a:spcBef>
                <a:spcPts val="0"/>
              </a:spcBef>
              <a:buSzPct val="79166"/>
              <a:buNone/>
              <a:defRPr sz="2400" b="0" i="0" u="none" strike="noStrike" cap="none">
                <a:solidFill>
                  <a:schemeClr val="dk1"/>
                </a:solidFill>
                <a:latin typeface="Calibri"/>
                <a:ea typeface="Calibri"/>
                <a:cs typeface="Calibri"/>
                <a:sym typeface="Calibri"/>
              </a:defRPr>
            </a:lvl4pPr>
            <a:lvl5pPr marL="2438400" marR="0" lvl="4" indent="0" algn="l" rtl="0">
              <a:spcBef>
                <a:spcPts val="0"/>
              </a:spcBef>
              <a:buSzPct val="79166"/>
              <a:buNone/>
              <a:defRPr sz="2400" b="0" i="0" u="none" strike="noStrike" cap="none">
                <a:solidFill>
                  <a:schemeClr val="dk1"/>
                </a:solidFill>
                <a:latin typeface="Calibri"/>
                <a:ea typeface="Calibri"/>
                <a:cs typeface="Calibri"/>
                <a:sym typeface="Calibri"/>
              </a:defRPr>
            </a:lvl5pPr>
            <a:lvl6pPr marL="3048000" marR="0" lvl="5" indent="0" algn="l" rtl="0">
              <a:spcBef>
                <a:spcPts val="0"/>
              </a:spcBef>
              <a:buSzPct val="79166"/>
              <a:buNone/>
              <a:defRPr sz="2400" b="0" i="0" u="none" strike="noStrike" cap="none">
                <a:solidFill>
                  <a:schemeClr val="dk1"/>
                </a:solidFill>
                <a:latin typeface="Calibri"/>
                <a:ea typeface="Calibri"/>
                <a:cs typeface="Calibri"/>
                <a:sym typeface="Calibri"/>
              </a:defRPr>
            </a:lvl6pPr>
            <a:lvl7pPr marL="3657600" marR="0" lvl="6" indent="0" algn="l" rtl="0">
              <a:spcBef>
                <a:spcPts val="0"/>
              </a:spcBef>
              <a:buSzPct val="79166"/>
              <a:buNone/>
              <a:defRPr sz="2400" b="0" i="0" u="none" strike="noStrike" cap="none">
                <a:solidFill>
                  <a:schemeClr val="dk1"/>
                </a:solidFill>
                <a:latin typeface="Calibri"/>
                <a:ea typeface="Calibri"/>
                <a:cs typeface="Calibri"/>
                <a:sym typeface="Calibri"/>
              </a:defRPr>
            </a:lvl7pPr>
            <a:lvl8pPr marL="4267200" marR="0" lvl="7" indent="0" algn="l" rtl="0">
              <a:spcBef>
                <a:spcPts val="0"/>
              </a:spcBef>
              <a:buSzPct val="79166"/>
              <a:buNone/>
              <a:defRPr sz="2400" b="0" i="0" u="none" strike="noStrike" cap="none">
                <a:solidFill>
                  <a:schemeClr val="dk1"/>
                </a:solidFill>
                <a:latin typeface="Calibri"/>
                <a:ea typeface="Calibri"/>
                <a:cs typeface="Calibri"/>
                <a:sym typeface="Calibri"/>
              </a:defRPr>
            </a:lvl8pPr>
            <a:lvl9pPr marL="4876800" marR="0" lvl="8" indent="0" algn="l" rtl="0">
              <a:spcBef>
                <a:spcPts val="0"/>
              </a:spcBef>
              <a:buSzPct val="79166"/>
              <a:buNone/>
              <a:defRPr sz="24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7646000" y="1563304"/>
            <a:ext cx="4401600" cy="175500"/>
          </a:xfrm>
          <a:prstGeom prst="rect">
            <a:avLst/>
          </a:prstGeom>
          <a:noFill/>
          <a:ln>
            <a:noFill/>
          </a:ln>
        </p:spPr>
        <p:txBody>
          <a:bodyPr lIns="121900" tIns="60925" rIns="121900" bIns="60925" anchor="ctr" anchorCtr="0">
            <a:noAutofit/>
          </a:bodyPr>
          <a:lstStyle/>
          <a:p>
            <a:pPr marL="0" marR="0" lvl="0" indent="0" algn="r" rtl="0">
              <a:spcBef>
                <a:spcPts val="0"/>
              </a:spcBef>
              <a:buSzPct val="25000"/>
              <a:buNone/>
            </a:pPr>
            <a:r>
              <a:rPr lang="en-US" sz="1200">
                <a:solidFill>
                  <a:srgbClr val="D9D9D9"/>
                </a:solidFill>
                <a:latin typeface="Open Sans"/>
                <a:ea typeface="Open Sans"/>
                <a:cs typeface="Open Sans"/>
                <a:sym typeface="Open Sans"/>
              </a:rPr>
              <a:t>February 12, 2017  |  </a:t>
            </a:r>
            <a:fld id="{00000000-1234-1234-1234-123412341234}" type="slidenum">
              <a:rPr lang="en-US" sz="1200" b="0" i="0" u="none" strike="noStrike" cap="none">
                <a:solidFill>
                  <a:srgbClr val="D9D9D9"/>
                </a:solidFill>
                <a:latin typeface="Open Sans"/>
                <a:ea typeface="Open Sans"/>
                <a:cs typeface="Open Sans"/>
                <a:sym typeface="Open Sans"/>
              </a:rPr>
              <a:t>‹#›</a:t>
            </a:fld>
            <a:endParaRPr lang="en-US" sz="1200" b="0" i="0" u="none" strike="noStrike" cap="none">
              <a:solidFill>
                <a:srgbClr val="D9D9D9"/>
              </a:solidFill>
              <a:latin typeface="Open Sans"/>
              <a:ea typeface="Open Sans"/>
              <a:cs typeface="Open Sans"/>
              <a:sym typeface="Open Sans"/>
            </a:endParaRPr>
          </a:p>
        </p:txBody>
      </p:sp>
    </p:spTree>
    <p:extLst>
      <p:ext uri="{BB962C8B-B14F-4D97-AF65-F5344CB8AC3E}">
        <p14:creationId xmlns:p14="http://schemas.microsoft.com/office/powerpoint/2010/main" val="5706193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6D873-74C2-2640-B9AD-918029F598DE}" type="datetimeFigureOut">
              <a:rPr lang="en-US" smtClean="0">
                <a:solidFill>
                  <a:srgbClr val="3B444D">
                    <a:tint val="75000"/>
                  </a:srgbClr>
                </a:solidFill>
              </a:rPr>
              <a:pPr/>
              <a:t>3/2/19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6D873-74C2-2640-B9AD-918029F598DE}" type="datetimeFigureOut">
              <a:rPr lang="en-US" smtClean="0">
                <a:solidFill>
                  <a:srgbClr val="3B444D">
                    <a:tint val="75000"/>
                  </a:srgbClr>
                </a:solidFill>
              </a:rPr>
              <a:pPr/>
              <a:t>3/2/19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3/2/19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3/2/19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3/2/19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3/2/19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3/2/19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56D873-74C2-2640-B9AD-918029F598DE}" type="datetimeFigureOut">
              <a:rPr lang="en-US" smtClean="0">
                <a:solidFill>
                  <a:srgbClr val="3B444D">
                    <a:tint val="75000"/>
                  </a:srgbClr>
                </a:solidFill>
              </a:rPr>
              <a:pPr/>
              <a:t>3/2/19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56D873-74C2-2640-B9AD-918029F598DE}" type="datetimeFigureOut">
              <a:rPr lang="en-US" smtClean="0">
                <a:solidFill>
                  <a:srgbClr val="3B444D">
                    <a:tint val="75000"/>
                  </a:srgbClr>
                </a:solidFill>
              </a:rPr>
              <a:pPr/>
              <a:t>3/2/19</a:t>
            </a:fld>
            <a:endParaRPr lang="en-US">
              <a:solidFill>
                <a:srgbClr val="3B444D">
                  <a:tint val="75000"/>
                </a:srgbClr>
              </a:solidFill>
            </a:endParaRPr>
          </a:p>
        </p:txBody>
      </p:sp>
      <p:sp>
        <p:nvSpPr>
          <p:cNvPr id="8" name="Footer Placeholder 7"/>
          <p:cNvSpPr>
            <a:spLocks noGrp="1"/>
          </p:cNvSpPr>
          <p:nvPr>
            <p:ph type="ftr" sz="quarter" idx="11"/>
          </p:nvPr>
        </p:nvSpPr>
        <p:spPr/>
        <p:txBody>
          <a:bodyPr/>
          <a:lstStyle/>
          <a:p>
            <a:endParaRPr lang="en-US">
              <a:solidFill>
                <a:srgbClr val="3B444D">
                  <a:tint val="75000"/>
                </a:srgbClr>
              </a:solidFill>
            </a:endParaRPr>
          </a:p>
        </p:txBody>
      </p:sp>
      <p:sp>
        <p:nvSpPr>
          <p:cNvPr id="9" name="Slide Number Placeholder 8"/>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56D873-74C2-2640-B9AD-918029F598DE}" type="datetimeFigureOut">
              <a:rPr lang="en-US" smtClean="0">
                <a:solidFill>
                  <a:srgbClr val="3B444D">
                    <a:tint val="75000"/>
                  </a:srgbClr>
                </a:solidFill>
              </a:rPr>
              <a:pPr/>
              <a:t>3/2/19</a:t>
            </a:fld>
            <a:endParaRPr lang="en-US">
              <a:solidFill>
                <a:srgbClr val="3B444D">
                  <a:tint val="75000"/>
                </a:srgbClr>
              </a:solidFill>
            </a:endParaRPr>
          </a:p>
        </p:txBody>
      </p:sp>
      <p:sp>
        <p:nvSpPr>
          <p:cNvPr id="4" name="Footer Placeholder 3"/>
          <p:cNvSpPr>
            <a:spLocks noGrp="1"/>
          </p:cNvSpPr>
          <p:nvPr>
            <p:ph type="ftr" sz="quarter" idx="11"/>
          </p:nvPr>
        </p:nvSpPr>
        <p:spPr/>
        <p:txBody>
          <a:bodyPr/>
          <a:lstStyle/>
          <a:p>
            <a:endParaRPr lang="en-US">
              <a:solidFill>
                <a:srgbClr val="3B444D">
                  <a:tint val="75000"/>
                </a:srgbClr>
              </a:solidFill>
            </a:endParaRPr>
          </a:p>
        </p:txBody>
      </p:sp>
      <p:sp>
        <p:nvSpPr>
          <p:cNvPr id="5" name="Slide Number Placeholder 4"/>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5682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6D873-74C2-2640-B9AD-918029F598DE}" type="datetimeFigureOut">
              <a:rPr lang="en-US" smtClean="0">
                <a:solidFill>
                  <a:srgbClr val="3B444D">
                    <a:tint val="75000"/>
                  </a:srgbClr>
                </a:solidFill>
              </a:rPr>
              <a:pPr/>
              <a:t>3/2/19</a:t>
            </a:fld>
            <a:endParaRPr lang="en-US">
              <a:solidFill>
                <a:srgbClr val="3B444D">
                  <a:tint val="75000"/>
                </a:srgbClr>
              </a:solidFill>
            </a:endParaRPr>
          </a:p>
        </p:txBody>
      </p:sp>
      <p:sp>
        <p:nvSpPr>
          <p:cNvPr id="3" name="Footer Placeholder 2"/>
          <p:cNvSpPr>
            <a:spLocks noGrp="1"/>
          </p:cNvSpPr>
          <p:nvPr>
            <p:ph type="ftr" sz="quarter" idx="11"/>
          </p:nvPr>
        </p:nvSpPr>
        <p:spPr/>
        <p:txBody>
          <a:bodyPr/>
          <a:lstStyle/>
          <a:p>
            <a:endParaRPr lang="en-US">
              <a:solidFill>
                <a:srgbClr val="3B444D">
                  <a:tint val="75000"/>
                </a:srgbClr>
              </a:solidFill>
            </a:endParaRPr>
          </a:p>
        </p:txBody>
      </p:sp>
      <p:sp>
        <p:nvSpPr>
          <p:cNvPr id="4" name="Slide Number Placeholder 3"/>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6D873-74C2-2640-B9AD-918029F598DE}" type="datetimeFigureOut">
              <a:rPr lang="en-US" smtClean="0">
                <a:solidFill>
                  <a:srgbClr val="3B444D">
                    <a:tint val="75000"/>
                  </a:srgbClr>
                </a:solidFill>
              </a:rPr>
              <a:pPr/>
              <a:t>3/2/19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6D873-74C2-2640-B9AD-918029F598DE}" type="datetimeFigureOut">
              <a:rPr lang="en-US" smtClean="0">
                <a:solidFill>
                  <a:srgbClr val="3B444D">
                    <a:tint val="75000"/>
                  </a:srgbClr>
                </a:solidFill>
              </a:rPr>
              <a:pPr/>
              <a:t>3/2/19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3/2/19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3/2/19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Shape 23"/>
        <p:cNvGrpSpPr/>
        <p:nvPr/>
      </p:nvGrpSpPr>
      <p:grpSpPr>
        <a:xfrm>
          <a:off x="0" y="0"/>
          <a:ext cx="0" cy="0"/>
          <a:chOff x="0" y="0"/>
          <a:chExt cx="0" cy="0"/>
        </a:xfrm>
      </p:grpSpPr>
    </p:spTree>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5"/>
        <p:cNvGrpSpPr/>
        <p:nvPr/>
      </p:nvGrpSpPr>
      <p:grpSpPr>
        <a:xfrm>
          <a:off x="0" y="0"/>
          <a:ext cx="0" cy="0"/>
          <a:chOff x="0" y="0"/>
          <a:chExt cx="0" cy="0"/>
        </a:xfrm>
      </p:grpSpPr>
    </p:spTree>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3/2/19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3/2/19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3/2/19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3/2/19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56D873-74C2-2640-B9AD-918029F598DE}" type="datetimeFigureOut">
              <a:rPr lang="en-US" smtClean="0">
                <a:solidFill>
                  <a:srgbClr val="3B444D">
                    <a:tint val="75000"/>
                  </a:srgbClr>
                </a:solidFill>
              </a:rPr>
              <a:pPr/>
              <a:t>3/2/19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56D873-74C2-2640-B9AD-918029F598DE}" type="datetimeFigureOut">
              <a:rPr lang="en-US" smtClean="0">
                <a:solidFill>
                  <a:srgbClr val="3B444D">
                    <a:tint val="75000"/>
                  </a:srgbClr>
                </a:solidFill>
              </a:rPr>
              <a:pPr/>
              <a:t>3/2/19</a:t>
            </a:fld>
            <a:endParaRPr lang="en-US">
              <a:solidFill>
                <a:srgbClr val="3B444D">
                  <a:tint val="75000"/>
                </a:srgbClr>
              </a:solidFill>
            </a:endParaRPr>
          </a:p>
        </p:txBody>
      </p:sp>
      <p:sp>
        <p:nvSpPr>
          <p:cNvPr id="8" name="Footer Placeholder 7"/>
          <p:cNvSpPr>
            <a:spLocks noGrp="1"/>
          </p:cNvSpPr>
          <p:nvPr>
            <p:ph type="ftr" sz="quarter" idx="11"/>
          </p:nvPr>
        </p:nvSpPr>
        <p:spPr/>
        <p:txBody>
          <a:bodyPr/>
          <a:lstStyle/>
          <a:p>
            <a:endParaRPr lang="en-US">
              <a:solidFill>
                <a:srgbClr val="3B444D">
                  <a:tint val="75000"/>
                </a:srgbClr>
              </a:solidFill>
            </a:endParaRPr>
          </a:p>
        </p:txBody>
      </p:sp>
      <p:sp>
        <p:nvSpPr>
          <p:cNvPr id="9" name="Slide Number Placeholder 8"/>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56D873-74C2-2640-B9AD-918029F598DE}" type="datetimeFigureOut">
              <a:rPr lang="en-US" smtClean="0">
                <a:solidFill>
                  <a:srgbClr val="3B444D">
                    <a:tint val="75000"/>
                  </a:srgbClr>
                </a:solidFill>
              </a:rPr>
              <a:pPr/>
              <a:t>3/2/19</a:t>
            </a:fld>
            <a:endParaRPr lang="en-US">
              <a:solidFill>
                <a:srgbClr val="3B444D">
                  <a:tint val="75000"/>
                </a:srgbClr>
              </a:solidFill>
            </a:endParaRPr>
          </a:p>
        </p:txBody>
      </p:sp>
      <p:sp>
        <p:nvSpPr>
          <p:cNvPr id="4" name="Footer Placeholder 3"/>
          <p:cNvSpPr>
            <a:spLocks noGrp="1"/>
          </p:cNvSpPr>
          <p:nvPr>
            <p:ph type="ftr" sz="quarter" idx="11"/>
          </p:nvPr>
        </p:nvSpPr>
        <p:spPr/>
        <p:txBody>
          <a:bodyPr/>
          <a:lstStyle/>
          <a:p>
            <a:endParaRPr lang="en-US">
              <a:solidFill>
                <a:srgbClr val="3B444D">
                  <a:tint val="75000"/>
                </a:srgbClr>
              </a:solidFill>
            </a:endParaRPr>
          </a:p>
        </p:txBody>
      </p:sp>
      <p:sp>
        <p:nvSpPr>
          <p:cNvPr id="5" name="Slide Number Placeholder 4"/>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6D873-74C2-2640-B9AD-918029F598DE}" type="datetimeFigureOut">
              <a:rPr lang="en-US" smtClean="0">
                <a:solidFill>
                  <a:srgbClr val="3B444D">
                    <a:tint val="75000"/>
                  </a:srgbClr>
                </a:solidFill>
              </a:rPr>
              <a:pPr/>
              <a:t>3/2/19</a:t>
            </a:fld>
            <a:endParaRPr lang="en-US">
              <a:solidFill>
                <a:srgbClr val="3B444D">
                  <a:tint val="75000"/>
                </a:srgbClr>
              </a:solidFill>
            </a:endParaRPr>
          </a:p>
        </p:txBody>
      </p:sp>
      <p:sp>
        <p:nvSpPr>
          <p:cNvPr id="3" name="Footer Placeholder 2"/>
          <p:cNvSpPr>
            <a:spLocks noGrp="1"/>
          </p:cNvSpPr>
          <p:nvPr>
            <p:ph type="ftr" sz="quarter" idx="11"/>
          </p:nvPr>
        </p:nvSpPr>
        <p:spPr/>
        <p:txBody>
          <a:bodyPr/>
          <a:lstStyle/>
          <a:p>
            <a:endParaRPr lang="en-US">
              <a:solidFill>
                <a:srgbClr val="3B444D">
                  <a:tint val="75000"/>
                </a:srgbClr>
              </a:solidFill>
            </a:endParaRPr>
          </a:p>
        </p:txBody>
      </p:sp>
      <p:sp>
        <p:nvSpPr>
          <p:cNvPr id="4" name="Slide Number Placeholder 3"/>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6D873-74C2-2640-B9AD-918029F598DE}" type="datetimeFigureOut">
              <a:rPr lang="en-US" smtClean="0">
                <a:solidFill>
                  <a:srgbClr val="3B444D">
                    <a:tint val="75000"/>
                  </a:srgbClr>
                </a:solidFill>
              </a:rPr>
              <a:pPr/>
              <a:t>3/2/19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56D873-74C2-2640-B9AD-918029F598DE}" type="datetimeFigureOut">
              <a:rPr lang="en-US" smtClean="0">
                <a:solidFill>
                  <a:srgbClr val="3B444D">
                    <a:tint val="75000"/>
                  </a:srgbClr>
                </a:solidFill>
              </a:rPr>
              <a:pPr/>
              <a:t>3/2/19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3/2/19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56D873-74C2-2640-B9AD-918029F598DE}" type="datetimeFigureOut">
              <a:rPr lang="en-US" smtClean="0">
                <a:solidFill>
                  <a:srgbClr val="3B444D">
                    <a:tint val="75000"/>
                  </a:srgbClr>
                </a:solidFill>
              </a:rPr>
              <a:pPr/>
              <a:t>3/2/19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27739DEE-8339-8A4A-9908-442819D15C55}"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3/2/19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9C5871-EDC2-4D41-AD58-6E9C7A32599C}" type="datetimeFigureOut">
              <a:rPr lang="en-US" smtClean="0">
                <a:solidFill>
                  <a:srgbClr val="3B444D">
                    <a:tint val="75000"/>
                  </a:srgbClr>
                </a:solidFill>
              </a:rPr>
              <a:pPr/>
              <a:t>3/2/19</a:t>
            </a:fld>
            <a:endParaRPr lang="en-US">
              <a:solidFill>
                <a:srgbClr val="3B444D">
                  <a:tint val="75000"/>
                </a:srgbClr>
              </a:solidFill>
            </a:endParaRPr>
          </a:p>
        </p:txBody>
      </p:sp>
      <p:sp>
        <p:nvSpPr>
          <p:cNvPr id="5" name="Footer Placeholder 4"/>
          <p:cNvSpPr>
            <a:spLocks noGrp="1"/>
          </p:cNvSpPr>
          <p:nvPr>
            <p:ph type="ftr" sz="quarter" idx="11"/>
          </p:nvPr>
        </p:nvSpPr>
        <p:spPr/>
        <p:txBody>
          <a:bodyPr/>
          <a:lstStyle/>
          <a:p>
            <a:endParaRPr lang="en-US">
              <a:solidFill>
                <a:srgbClr val="3B444D">
                  <a:tint val="75000"/>
                </a:srgbClr>
              </a:solidFill>
            </a:endParaRPr>
          </a:p>
        </p:txBody>
      </p:sp>
      <p:sp>
        <p:nvSpPr>
          <p:cNvPr id="6" name="Slide Number Placeholder 5"/>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9C5871-EDC2-4D41-AD58-6E9C7A32599C}" type="datetimeFigureOut">
              <a:rPr lang="en-US" smtClean="0">
                <a:solidFill>
                  <a:srgbClr val="3B444D">
                    <a:tint val="75000"/>
                  </a:srgbClr>
                </a:solidFill>
              </a:rPr>
              <a:pPr/>
              <a:t>3/2/19</a:t>
            </a:fld>
            <a:endParaRPr lang="en-US">
              <a:solidFill>
                <a:srgbClr val="3B444D">
                  <a:tint val="75000"/>
                </a:srgbClr>
              </a:solidFill>
            </a:endParaRPr>
          </a:p>
        </p:txBody>
      </p:sp>
      <p:sp>
        <p:nvSpPr>
          <p:cNvPr id="6" name="Footer Placeholder 5"/>
          <p:cNvSpPr>
            <a:spLocks noGrp="1"/>
          </p:cNvSpPr>
          <p:nvPr>
            <p:ph type="ftr" sz="quarter" idx="11"/>
          </p:nvPr>
        </p:nvSpPr>
        <p:spPr/>
        <p:txBody>
          <a:bodyPr/>
          <a:lstStyle/>
          <a:p>
            <a:endParaRPr lang="en-US">
              <a:solidFill>
                <a:srgbClr val="3B444D">
                  <a:tint val="75000"/>
                </a:srgbClr>
              </a:solidFill>
            </a:endParaRPr>
          </a:p>
        </p:txBody>
      </p:sp>
      <p:sp>
        <p:nvSpPr>
          <p:cNvPr id="7" name="Slide Number Placeholder 6"/>
          <p:cNvSpPr>
            <a:spLocks noGrp="1"/>
          </p:cNvSpPr>
          <p:nvPr>
            <p:ph type="sldNum" sz="quarter" idx="12"/>
          </p:nvPr>
        </p:nvSpPr>
        <p:spPr/>
        <p:txBody>
          <a:bodyPr/>
          <a:lstStyle/>
          <a:p>
            <a:fld id="{F4904D35-9779-114F-AB4C-6C4FF1B352B7}" type="slidenum">
              <a:rPr lang="en-US" smtClean="0">
                <a:solidFill>
                  <a:srgbClr val="3B444D">
                    <a:tint val="75000"/>
                  </a:srgbClr>
                </a:solidFill>
              </a:rPr>
              <a:pPr/>
              <a:t>‹#›</a:t>
            </a:fld>
            <a:endParaRPr lang="en-US">
              <a:solidFill>
                <a:srgbClr val="3B444D">
                  <a:tint val="75000"/>
                </a:srgbClr>
              </a:solidFill>
            </a:endParaRPr>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theme" Target="../theme/theme6.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7.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F919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F9194"/>
                </a:solidFill>
                <a:latin typeface="Calibri"/>
                <a:ea typeface="Calibri"/>
                <a:cs typeface="Calibri"/>
                <a:sym typeface="Calibri"/>
              </a:rPr>
              <a:t>‹#›</a:t>
            </a:fld>
            <a:endParaRPr lang="en-US" sz="1200" b="0" i="0" u="none" strike="noStrike" cap="none">
              <a:solidFill>
                <a:srgbClr val="8F9194"/>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71" r:id="rId3"/>
    <p:sldLayoutId id="2147483672" r:id="rId4"/>
    <p:sldLayoutId id="214748367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9C5871-EDC2-4D41-AD58-6E9C7A32599C}" type="datetimeFigureOut">
              <a:rPr lang="en-US" kern="1200" smtClean="0">
                <a:solidFill>
                  <a:srgbClr val="3B444D">
                    <a:tint val="75000"/>
                  </a:srgbClr>
                </a:solidFill>
                <a:latin typeface="Calibri" panose="020F0502020204030204"/>
                <a:ea typeface=""/>
                <a:cs typeface=""/>
              </a:rPr>
              <a:pPr/>
              <a:t>3/2/19</a:t>
            </a:fld>
            <a:endParaRPr lang="en-US" kern="1200">
              <a:solidFill>
                <a:srgbClr val="3B444D">
                  <a:tint val="75000"/>
                </a:srgbClr>
              </a:solidFill>
              <a:latin typeface="Calibri" panose="020F0502020204030204"/>
              <a:ea typeface=""/>
              <a:cs typeface=""/>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kern="1200">
              <a:solidFill>
                <a:srgbClr val="3B444D">
                  <a:tint val="75000"/>
                </a:srgbClr>
              </a:solidFill>
              <a:latin typeface="Calibri" panose="020F0502020204030204"/>
              <a:ea typeface=""/>
              <a:cs typeface=""/>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04D35-9779-114F-AB4C-6C4FF1B352B7}" type="slidenum">
              <a:rPr lang="en-US" kern="1200" smtClean="0">
                <a:solidFill>
                  <a:srgbClr val="3B444D">
                    <a:tint val="75000"/>
                  </a:srgbClr>
                </a:solidFill>
                <a:latin typeface="Calibri" panose="020F0502020204030204"/>
                <a:ea typeface=""/>
                <a:cs typeface=""/>
              </a:rPr>
              <a:pPr/>
              <a:t>‹#›</a:t>
            </a:fld>
            <a:endParaRPr lang="en-US" kern="1200">
              <a:solidFill>
                <a:srgbClr val="3B444D">
                  <a:tint val="75000"/>
                </a:srgbClr>
              </a:solidFill>
              <a:latin typeface="Calibri" panose="020F0502020204030204"/>
              <a:ea typeface=""/>
              <a:cs typeface=""/>
            </a:endParaRPr>
          </a:p>
        </p:txBody>
      </p:sp>
    </p:spTree>
    <p:extLst>
      <p:ext uri="{BB962C8B-B14F-4D97-AF65-F5344CB8AC3E}">
        <p14:creationId xmlns:p14="http://schemas.microsoft.com/office/powerpoint/2010/main" val="160248242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9C5871-EDC2-4D41-AD58-6E9C7A32599C}" type="datetimeFigureOut">
              <a:rPr lang="en-US" kern="1200" smtClean="0">
                <a:solidFill>
                  <a:srgbClr val="3B444D">
                    <a:tint val="75000"/>
                  </a:srgbClr>
                </a:solidFill>
                <a:latin typeface="Calibri" panose="020F0502020204030204"/>
                <a:ea typeface=""/>
                <a:cs typeface=""/>
              </a:rPr>
              <a:pPr/>
              <a:t>3/2/19</a:t>
            </a:fld>
            <a:endParaRPr lang="en-US" kern="1200">
              <a:solidFill>
                <a:srgbClr val="3B444D">
                  <a:tint val="75000"/>
                </a:srgbClr>
              </a:solidFill>
              <a:latin typeface="Calibri" panose="020F0502020204030204"/>
              <a:ea typeface=""/>
              <a:cs typeface=""/>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kern="1200">
              <a:solidFill>
                <a:srgbClr val="3B444D">
                  <a:tint val="75000"/>
                </a:srgbClr>
              </a:solidFill>
              <a:latin typeface="Calibri" panose="020F0502020204030204"/>
              <a:ea typeface=""/>
              <a:cs typeface=""/>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04D35-9779-114F-AB4C-6C4FF1B352B7}" type="slidenum">
              <a:rPr lang="en-US" kern="1200" smtClean="0">
                <a:solidFill>
                  <a:srgbClr val="3B444D">
                    <a:tint val="75000"/>
                  </a:srgbClr>
                </a:solidFill>
                <a:latin typeface="Calibri" panose="020F0502020204030204"/>
                <a:ea typeface=""/>
                <a:cs typeface=""/>
              </a:rPr>
              <a:pPr/>
              <a:t>‹#›</a:t>
            </a:fld>
            <a:endParaRPr lang="en-US" kern="1200">
              <a:solidFill>
                <a:srgbClr val="3B444D">
                  <a:tint val="75000"/>
                </a:srgbClr>
              </a:solidFill>
              <a:latin typeface="Calibri" panose="020F0502020204030204"/>
              <a:ea typeface=""/>
              <a:cs typeface=""/>
            </a:endParaRPr>
          </a:p>
        </p:txBody>
      </p:sp>
    </p:spTree>
    <p:extLst>
      <p:ext uri="{BB962C8B-B14F-4D97-AF65-F5344CB8AC3E}">
        <p14:creationId xmlns:p14="http://schemas.microsoft.com/office/powerpoint/2010/main" val="12843758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434F8A-85C4-864E-908C-350817DC54A3}" type="datetimeFigureOut">
              <a:rPr lang="en-US" kern="1200" smtClean="0">
                <a:solidFill>
                  <a:srgbClr val="3B444D">
                    <a:tint val="75000"/>
                  </a:srgbClr>
                </a:solidFill>
                <a:latin typeface="Calibri" panose="020F0502020204030204"/>
                <a:ea typeface=""/>
                <a:cs typeface=""/>
              </a:rPr>
              <a:pPr/>
              <a:t>3/2/19</a:t>
            </a:fld>
            <a:endParaRPr lang="en-US" kern="1200">
              <a:solidFill>
                <a:srgbClr val="3B444D">
                  <a:tint val="75000"/>
                </a:srgbClr>
              </a:solidFill>
              <a:latin typeface="Calibri" panose="020F0502020204030204"/>
              <a:ea typeface=""/>
              <a:cs typeface=""/>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kern="1200">
              <a:solidFill>
                <a:srgbClr val="3B444D">
                  <a:tint val="75000"/>
                </a:srgbClr>
              </a:solidFill>
              <a:latin typeface="Calibri" panose="020F0502020204030204"/>
              <a:ea typeface=""/>
              <a:cs typeface=""/>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F5631-7824-4E48-88EF-BA6C9757E8BE}" type="slidenum">
              <a:rPr lang="en-US" kern="1200" smtClean="0">
                <a:solidFill>
                  <a:srgbClr val="3B444D">
                    <a:tint val="75000"/>
                  </a:srgbClr>
                </a:solidFill>
                <a:latin typeface="Calibri" panose="020F0502020204030204"/>
                <a:ea typeface=""/>
                <a:cs typeface=""/>
              </a:rPr>
              <a:pPr/>
              <a:t>‹#›</a:t>
            </a:fld>
            <a:endParaRPr lang="en-US" kern="1200">
              <a:solidFill>
                <a:srgbClr val="3B444D">
                  <a:tint val="75000"/>
                </a:srgbClr>
              </a:solidFill>
              <a:latin typeface="Calibri" panose="020F0502020204030204"/>
              <a:ea typeface=""/>
              <a:cs typeface=""/>
            </a:endParaRPr>
          </a:p>
        </p:txBody>
      </p:sp>
    </p:spTree>
    <p:extLst>
      <p:ext uri="{BB962C8B-B14F-4D97-AF65-F5344CB8AC3E}">
        <p14:creationId xmlns:p14="http://schemas.microsoft.com/office/powerpoint/2010/main" val="181011810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6D873-74C2-2640-B9AD-918029F598DE}" type="datetimeFigureOut">
              <a:rPr lang="en-US" kern="1200" smtClean="0">
                <a:solidFill>
                  <a:srgbClr val="3B444D">
                    <a:tint val="75000"/>
                  </a:srgbClr>
                </a:solidFill>
                <a:latin typeface="Calibri" panose="020F0502020204030204"/>
                <a:ea typeface=""/>
                <a:cs typeface=""/>
              </a:rPr>
              <a:pPr/>
              <a:t>3/2/19</a:t>
            </a:fld>
            <a:endParaRPr lang="en-US" kern="1200">
              <a:solidFill>
                <a:srgbClr val="3B444D">
                  <a:tint val="75000"/>
                </a:srgbClr>
              </a:solidFill>
              <a:latin typeface="Calibri" panose="020F0502020204030204"/>
              <a:ea typeface=""/>
              <a:cs typeface=""/>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kern="1200">
              <a:solidFill>
                <a:srgbClr val="3B444D">
                  <a:tint val="75000"/>
                </a:srgbClr>
              </a:solidFill>
              <a:latin typeface="Calibri" panose="020F0502020204030204"/>
              <a:ea typeface=""/>
              <a:cs typeface=""/>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39DEE-8339-8A4A-9908-442819D15C55}" type="slidenum">
              <a:rPr lang="en-US" kern="1200" smtClean="0">
                <a:solidFill>
                  <a:srgbClr val="3B444D">
                    <a:tint val="75000"/>
                  </a:srgbClr>
                </a:solidFill>
                <a:latin typeface="Calibri" panose="020F0502020204030204"/>
                <a:ea typeface=""/>
                <a:cs typeface=""/>
              </a:rPr>
              <a:pPr/>
              <a:t>‹#›</a:t>
            </a:fld>
            <a:endParaRPr lang="en-US" kern="1200">
              <a:solidFill>
                <a:srgbClr val="3B444D">
                  <a:tint val="75000"/>
                </a:srgbClr>
              </a:solidFill>
              <a:latin typeface="Calibri" panose="020F0502020204030204"/>
              <a:ea typeface=""/>
              <a:cs typeface=""/>
            </a:endParaRPr>
          </a:p>
        </p:txBody>
      </p:sp>
    </p:spTree>
    <p:extLst>
      <p:ext uri="{BB962C8B-B14F-4D97-AF65-F5344CB8AC3E}">
        <p14:creationId xmlns:p14="http://schemas.microsoft.com/office/powerpoint/2010/main" val="49561346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6D873-74C2-2640-B9AD-918029F598DE}" type="datetimeFigureOut">
              <a:rPr lang="en-US" kern="1200" smtClean="0">
                <a:solidFill>
                  <a:srgbClr val="3B444D">
                    <a:tint val="75000"/>
                  </a:srgbClr>
                </a:solidFill>
                <a:latin typeface="Calibri" panose="020F0502020204030204"/>
                <a:ea typeface=""/>
                <a:cs typeface=""/>
              </a:rPr>
              <a:pPr/>
              <a:t>3/2/19</a:t>
            </a:fld>
            <a:endParaRPr lang="en-US" kern="1200">
              <a:solidFill>
                <a:srgbClr val="3B444D">
                  <a:tint val="75000"/>
                </a:srgbClr>
              </a:solidFill>
              <a:latin typeface="Calibri" panose="020F0502020204030204"/>
              <a:ea typeface=""/>
              <a:cs typeface=""/>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kern="1200">
              <a:solidFill>
                <a:srgbClr val="3B444D">
                  <a:tint val="75000"/>
                </a:srgbClr>
              </a:solidFill>
              <a:latin typeface="Calibri" panose="020F0502020204030204"/>
              <a:ea typeface=""/>
              <a:cs typeface=""/>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39DEE-8339-8A4A-9908-442819D15C55}" type="slidenum">
              <a:rPr lang="en-US" kern="1200" smtClean="0">
                <a:solidFill>
                  <a:srgbClr val="3B444D">
                    <a:tint val="75000"/>
                  </a:srgbClr>
                </a:solidFill>
                <a:latin typeface="Calibri" panose="020F0502020204030204"/>
                <a:ea typeface=""/>
                <a:cs typeface=""/>
              </a:rPr>
              <a:pPr/>
              <a:t>‹#›</a:t>
            </a:fld>
            <a:endParaRPr lang="en-US" kern="1200">
              <a:solidFill>
                <a:srgbClr val="3B444D">
                  <a:tint val="75000"/>
                </a:srgbClr>
              </a:solidFill>
              <a:latin typeface="Calibri" panose="020F0502020204030204"/>
              <a:ea typeface=""/>
              <a:cs typeface=""/>
            </a:endParaRPr>
          </a:p>
        </p:txBody>
      </p:sp>
    </p:spTree>
    <p:extLst>
      <p:ext uri="{BB962C8B-B14F-4D97-AF65-F5344CB8AC3E}">
        <p14:creationId xmlns:p14="http://schemas.microsoft.com/office/powerpoint/2010/main" val="391117330"/>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6D873-74C2-2640-B9AD-918029F598DE}" type="datetimeFigureOut">
              <a:rPr lang="en-US" kern="1200" smtClean="0">
                <a:solidFill>
                  <a:srgbClr val="3B444D">
                    <a:tint val="75000"/>
                  </a:srgbClr>
                </a:solidFill>
                <a:latin typeface="Calibri" panose="020F0502020204030204"/>
                <a:ea typeface=""/>
                <a:cs typeface=""/>
              </a:rPr>
              <a:pPr/>
              <a:t>3/2/19</a:t>
            </a:fld>
            <a:endParaRPr lang="en-US" kern="1200">
              <a:solidFill>
                <a:srgbClr val="3B444D">
                  <a:tint val="75000"/>
                </a:srgbClr>
              </a:solidFill>
              <a:latin typeface="Calibri" panose="020F0502020204030204"/>
              <a:ea typeface=""/>
              <a:cs typeface=""/>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kern="1200">
              <a:solidFill>
                <a:srgbClr val="3B444D">
                  <a:tint val="75000"/>
                </a:srgbClr>
              </a:solidFill>
              <a:latin typeface="Calibri" panose="020F0502020204030204"/>
              <a:ea typeface=""/>
              <a:cs typeface=""/>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39DEE-8339-8A4A-9908-442819D15C55}" type="slidenum">
              <a:rPr lang="en-US" kern="1200" smtClean="0">
                <a:solidFill>
                  <a:srgbClr val="3B444D">
                    <a:tint val="75000"/>
                  </a:srgbClr>
                </a:solidFill>
                <a:latin typeface="Calibri" panose="020F0502020204030204"/>
                <a:ea typeface=""/>
                <a:cs typeface=""/>
              </a:rPr>
              <a:pPr/>
              <a:t>‹#›</a:t>
            </a:fld>
            <a:endParaRPr lang="en-US" kern="1200">
              <a:solidFill>
                <a:srgbClr val="3B444D">
                  <a:tint val="75000"/>
                </a:srgbClr>
              </a:solidFill>
              <a:latin typeface="Calibri" panose="020F0502020204030204"/>
              <a:ea typeface=""/>
              <a:cs typeface=""/>
            </a:endParaRPr>
          </a:p>
        </p:txBody>
      </p:sp>
    </p:spTree>
    <p:extLst>
      <p:ext uri="{BB962C8B-B14F-4D97-AF65-F5344CB8AC3E}">
        <p14:creationId xmlns:p14="http://schemas.microsoft.com/office/powerpoint/2010/main" val="42106580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5.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5.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5.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5.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58.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69.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58.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58.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9.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9.xml"/></Relationships>
</file>

<file path=ppt/slides/_rels/slide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9.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59.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9.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3.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9.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9.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9.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59.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9.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9.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9.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8.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docs.google.com/spreadsheets/d/1XpUZyGe80mL3oh6fmvPuBBKFj55HPLqRhw8rsi4nGE0/edit#gid=1057968535"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A drawing of a face&#10;&#10;Description automatically generated">
            <a:extLst>
              <a:ext uri="{FF2B5EF4-FFF2-40B4-BE49-F238E27FC236}">
                <a16:creationId xmlns:a16="http://schemas.microsoft.com/office/drawing/2014/main" id="{4A6066AB-AD55-2C4C-B8D8-241ECEF47CF4}"/>
              </a:ext>
            </a:extLst>
          </p:cNvPr>
          <p:cNvPicPr>
            <a:picLocks noChangeAspect="1"/>
          </p:cNvPicPr>
          <p:nvPr/>
        </p:nvPicPr>
        <p:blipFill>
          <a:blip r:embed="rId4"/>
          <a:stretch>
            <a:fillRect/>
          </a:stretch>
        </p:blipFill>
        <p:spPr>
          <a:xfrm>
            <a:off x="514349" y="6251332"/>
            <a:ext cx="1219200" cy="419100"/>
          </a:xfrm>
          <a:prstGeom prst="rect">
            <a:avLst/>
          </a:prstGeom>
        </p:spPr>
      </p:pic>
    </p:spTree>
    <p:extLst>
      <p:ext uri="{BB962C8B-B14F-4D97-AF65-F5344CB8AC3E}">
        <p14:creationId xmlns:p14="http://schemas.microsoft.com/office/powerpoint/2010/main" val="1329733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F1F2"/>
        </a:solidFill>
        <a:effectLst/>
      </p:bgPr>
    </p:bg>
    <p:spTree>
      <p:nvGrpSpPr>
        <p:cNvPr id="1" name=""/>
        <p:cNvGrpSpPr/>
        <p:nvPr/>
      </p:nvGrpSpPr>
      <p:grpSpPr>
        <a:xfrm>
          <a:off x="0" y="0"/>
          <a:ext cx="0" cy="0"/>
          <a:chOff x="0" y="0"/>
          <a:chExt cx="0" cy="0"/>
        </a:xfrm>
      </p:grpSpPr>
      <p:sp>
        <p:nvSpPr>
          <p:cNvPr id="6" name="TextBox 5"/>
          <p:cNvSpPr txBox="1"/>
          <p:nvPr/>
        </p:nvSpPr>
        <p:spPr>
          <a:xfrm>
            <a:off x="786911" y="2603810"/>
            <a:ext cx="10618177" cy="2356799"/>
          </a:xfrm>
          <a:prstGeom prst="rect">
            <a:avLst/>
          </a:prstGeom>
          <a:noFill/>
        </p:spPr>
        <p:txBody>
          <a:bodyPr wrap="square" rtlCol="0">
            <a:spAutoFit/>
          </a:bodyPr>
          <a:lstStyle/>
          <a:p>
            <a:pPr algn="ctr">
              <a:lnSpc>
                <a:spcPct val="90000"/>
              </a:lnSpc>
            </a:pPr>
            <a:r>
              <a:rPr lang="en-US" sz="5400" kern="1200" dirty="0">
                <a:solidFill>
                  <a:srgbClr val="1F8CF2"/>
                </a:solidFill>
                <a:latin typeface="Source Serif Pro" charset="0"/>
                <a:ea typeface="Source Serif Pro" charset="0"/>
                <a:cs typeface="Source Serif Pro" charset="0"/>
              </a:rPr>
              <a:t>Develop a common, engaging understanding of the goals of community organizing. </a:t>
            </a:r>
          </a:p>
        </p:txBody>
      </p:sp>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3" name="Oval 2"/>
          <p:cNvSpPr/>
          <p:nvPr/>
        </p:nvSpPr>
        <p:spPr>
          <a:xfrm>
            <a:off x="5759969" y="1041375"/>
            <a:ext cx="672061" cy="672061"/>
          </a:xfrm>
          <a:prstGeom prst="ellipse">
            <a:avLst/>
          </a:prstGeom>
          <a:solidFill>
            <a:srgbClr val="1F8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a:spLocks noChangeArrowheads="1"/>
          </p:cNvSpPr>
          <p:nvPr/>
        </p:nvSpPr>
        <p:spPr bwMode="auto">
          <a:xfrm>
            <a:off x="1812895" y="1173439"/>
            <a:ext cx="8626169" cy="49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gn="ctr">
              <a:lnSpc>
                <a:spcPct val="80000"/>
              </a:lnSpc>
              <a:spcBef>
                <a:spcPts val="0"/>
              </a:spcBef>
              <a:buFont typeface="Gill Sans" charset="0"/>
              <a:buNone/>
            </a:pPr>
            <a:r>
              <a:rPr lang="en-US" sz="3200" kern="1200" spc="300" dirty="0">
                <a:solidFill>
                  <a:srgbClr val="F7F1F2"/>
                </a:solidFill>
                <a:latin typeface="Gilroy ExtraBold" charset="0"/>
                <a:ea typeface="Gilroy ExtraBold" charset="0"/>
                <a:cs typeface="Gilroy ExtraBold" charset="0"/>
              </a:rPr>
              <a:t>1</a:t>
            </a:r>
          </a:p>
        </p:txBody>
      </p:sp>
      <p:pic>
        <p:nvPicPr>
          <p:cNvPr id="7" name="Picture 6"/>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945003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1F2"/>
        </a:solidFill>
        <a:effectLst/>
      </p:bgPr>
    </p:bg>
    <p:spTree>
      <p:nvGrpSpPr>
        <p:cNvPr id="1" name=""/>
        <p:cNvGrpSpPr/>
        <p:nvPr/>
      </p:nvGrpSpPr>
      <p:grpSpPr>
        <a:xfrm>
          <a:off x="0" y="0"/>
          <a:ext cx="0" cy="0"/>
          <a:chOff x="0" y="0"/>
          <a:chExt cx="0" cy="0"/>
        </a:xfrm>
      </p:grpSpPr>
      <p:sp>
        <p:nvSpPr>
          <p:cNvPr id="6" name="TextBox 5"/>
          <p:cNvSpPr txBox="1"/>
          <p:nvPr/>
        </p:nvSpPr>
        <p:spPr>
          <a:xfrm>
            <a:off x="697345" y="2573444"/>
            <a:ext cx="10797307" cy="3104696"/>
          </a:xfrm>
          <a:prstGeom prst="rect">
            <a:avLst/>
          </a:prstGeom>
          <a:noFill/>
        </p:spPr>
        <p:txBody>
          <a:bodyPr wrap="square" rtlCol="0">
            <a:spAutoFit/>
          </a:bodyPr>
          <a:lstStyle/>
          <a:p>
            <a:pPr algn="ctr">
              <a:lnSpc>
                <a:spcPct val="90000"/>
              </a:lnSpc>
            </a:pPr>
            <a:r>
              <a:rPr lang="en-US" sz="5400" kern="1200" dirty="0">
                <a:solidFill>
                  <a:srgbClr val="1F8CF2"/>
                </a:solidFill>
                <a:latin typeface="Source Serif Pro" charset="0"/>
                <a:ea typeface="Source Serif Pro" charset="0"/>
                <a:cs typeface="Source Serif Pro" charset="0"/>
              </a:rPr>
              <a:t>Identify the unique barriers </a:t>
            </a:r>
          </a:p>
          <a:p>
            <a:pPr algn="ctr">
              <a:lnSpc>
                <a:spcPct val="90000"/>
              </a:lnSpc>
            </a:pPr>
            <a:r>
              <a:rPr lang="en-US" sz="5400" kern="1200" dirty="0">
                <a:solidFill>
                  <a:srgbClr val="1F8CF2"/>
                </a:solidFill>
                <a:latin typeface="Source Serif Pro" charset="0"/>
                <a:ea typeface="Source Serif Pro" charset="0"/>
                <a:cs typeface="Source Serif Pro" charset="0"/>
              </a:rPr>
              <a:t>facing women and how to </a:t>
            </a:r>
          </a:p>
          <a:p>
            <a:pPr algn="ctr">
              <a:lnSpc>
                <a:spcPct val="90000"/>
              </a:lnSpc>
            </a:pPr>
            <a:r>
              <a:rPr lang="en-US" sz="5400" kern="1200" dirty="0">
                <a:solidFill>
                  <a:srgbClr val="1F8CF2"/>
                </a:solidFill>
                <a:latin typeface="Source Serif Pro" charset="0"/>
                <a:ea typeface="Source Serif Pro" charset="0"/>
                <a:cs typeface="Source Serif Pro" charset="0"/>
              </a:rPr>
              <a:t>operate from our core strengths when organizing.</a:t>
            </a:r>
          </a:p>
        </p:txBody>
      </p:sp>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5" name="Oval 4"/>
          <p:cNvSpPr/>
          <p:nvPr/>
        </p:nvSpPr>
        <p:spPr>
          <a:xfrm>
            <a:off x="5759969" y="1041375"/>
            <a:ext cx="672061" cy="672061"/>
          </a:xfrm>
          <a:prstGeom prst="ellipse">
            <a:avLst/>
          </a:prstGeom>
          <a:solidFill>
            <a:srgbClr val="1F8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a:spLocks noChangeArrowheads="1"/>
          </p:cNvSpPr>
          <p:nvPr/>
        </p:nvSpPr>
        <p:spPr bwMode="auto">
          <a:xfrm>
            <a:off x="1812895" y="1173439"/>
            <a:ext cx="8626169" cy="49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gn="ctr">
              <a:lnSpc>
                <a:spcPct val="80000"/>
              </a:lnSpc>
              <a:spcBef>
                <a:spcPts val="0"/>
              </a:spcBef>
              <a:buFont typeface="Gill Sans" charset="0"/>
              <a:buNone/>
            </a:pPr>
            <a:r>
              <a:rPr lang="en-US" sz="3200" kern="1200" spc="300" dirty="0">
                <a:solidFill>
                  <a:srgbClr val="F7F1F2"/>
                </a:solidFill>
                <a:latin typeface="Gilroy ExtraBold" charset="0"/>
                <a:ea typeface="Gilroy ExtraBold" charset="0"/>
                <a:cs typeface="Gilroy ExtraBold" charset="0"/>
              </a:rPr>
              <a:t>2</a:t>
            </a:r>
          </a:p>
        </p:txBody>
      </p:sp>
      <p:pic>
        <p:nvPicPr>
          <p:cNvPr id="8" name="Picture 7"/>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507520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F1F2"/>
        </a:solidFill>
        <a:effectLst/>
      </p:bgPr>
    </p:bg>
    <p:spTree>
      <p:nvGrpSpPr>
        <p:cNvPr id="1" name=""/>
        <p:cNvGrpSpPr/>
        <p:nvPr/>
      </p:nvGrpSpPr>
      <p:grpSpPr>
        <a:xfrm>
          <a:off x="0" y="0"/>
          <a:ext cx="0" cy="0"/>
          <a:chOff x="0" y="0"/>
          <a:chExt cx="0" cy="0"/>
        </a:xfrm>
      </p:grpSpPr>
      <p:sp>
        <p:nvSpPr>
          <p:cNvPr id="6" name="TextBox 5"/>
          <p:cNvSpPr txBox="1"/>
          <p:nvPr/>
        </p:nvSpPr>
        <p:spPr>
          <a:xfrm>
            <a:off x="687088" y="2738337"/>
            <a:ext cx="10817821" cy="2356799"/>
          </a:xfrm>
          <a:prstGeom prst="rect">
            <a:avLst/>
          </a:prstGeom>
          <a:noFill/>
        </p:spPr>
        <p:txBody>
          <a:bodyPr wrap="square" rtlCol="0">
            <a:spAutoFit/>
          </a:bodyPr>
          <a:lstStyle/>
          <a:p>
            <a:pPr algn="ctr">
              <a:lnSpc>
                <a:spcPct val="90000"/>
              </a:lnSpc>
            </a:pPr>
            <a:r>
              <a:rPr lang="en-US" sz="5400" kern="1200" dirty="0">
                <a:solidFill>
                  <a:srgbClr val="1F8CF2"/>
                </a:solidFill>
                <a:latin typeface="Source Serif Pro" charset="0"/>
                <a:ea typeface="Source Serif Pro" charset="0"/>
                <a:cs typeface="Source Serif Pro" charset="0"/>
              </a:rPr>
              <a:t>Develop a working knowledge </a:t>
            </a:r>
          </a:p>
          <a:p>
            <a:pPr algn="ctr">
              <a:lnSpc>
                <a:spcPct val="90000"/>
              </a:lnSpc>
            </a:pPr>
            <a:r>
              <a:rPr lang="en-US" sz="5400" kern="1200" dirty="0">
                <a:solidFill>
                  <a:srgbClr val="1F8CF2"/>
                </a:solidFill>
                <a:latin typeface="Source Serif Pro" charset="0"/>
                <a:ea typeface="Source Serif Pro" charset="0"/>
                <a:cs typeface="Source Serif Pro" charset="0"/>
              </a:rPr>
              <a:t>of what it means to be vision-</a:t>
            </a:r>
          </a:p>
          <a:p>
            <a:pPr algn="ctr">
              <a:lnSpc>
                <a:spcPct val="90000"/>
              </a:lnSpc>
            </a:pPr>
            <a:r>
              <a:rPr lang="en-US" sz="5400" kern="1200" dirty="0">
                <a:solidFill>
                  <a:srgbClr val="1F8CF2"/>
                </a:solidFill>
                <a:latin typeface="Source Serif Pro" charset="0"/>
                <a:ea typeface="Source Serif Pro" charset="0"/>
                <a:cs typeface="Source Serif Pro" charset="0"/>
              </a:rPr>
              <a:t>driven and goal-oriented</a:t>
            </a:r>
          </a:p>
        </p:txBody>
      </p:sp>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5" name="Oval 4"/>
          <p:cNvSpPr/>
          <p:nvPr/>
        </p:nvSpPr>
        <p:spPr>
          <a:xfrm>
            <a:off x="5759969" y="1041375"/>
            <a:ext cx="672061" cy="672061"/>
          </a:xfrm>
          <a:prstGeom prst="ellipse">
            <a:avLst/>
          </a:prstGeom>
          <a:solidFill>
            <a:srgbClr val="1F8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a:spLocks noChangeArrowheads="1"/>
          </p:cNvSpPr>
          <p:nvPr/>
        </p:nvSpPr>
        <p:spPr bwMode="auto">
          <a:xfrm>
            <a:off x="1812895" y="1173439"/>
            <a:ext cx="8626169" cy="49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gn="ctr">
              <a:lnSpc>
                <a:spcPct val="80000"/>
              </a:lnSpc>
              <a:spcBef>
                <a:spcPts val="0"/>
              </a:spcBef>
              <a:buFont typeface="Gill Sans" charset="0"/>
              <a:buNone/>
            </a:pPr>
            <a:r>
              <a:rPr lang="en-US" sz="3200" kern="1200" spc="300" dirty="0">
                <a:solidFill>
                  <a:srgbClr val="F7F1F2"/>
                </a:solidFill>
                <a:latin typeface="Gilroy ExtraBold" charset="0"/>
                <a:ea typeface="Gilroy ExtraBold" charset="0"/>
                <a:cs typeface="Gilroy ExtraBold" charset="0"/>
              </a:rPr>
              <a:t>3</a:t>
            </a:r>
          </a:p>
        </p:txBody>
      </p:sp>
      <p:pic>
        <p:nvPicPr>
          <p:cNvPr id="8" name="Picture 7"/>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53863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F1F2"/>
        </a:solidFill>
        <a:effectLst/>
      </p:bgPr>
    </p:bg>
    <p:spTree>
      <p:nvGrpSpPr>
        <p:cNvPr id="1" name=""/>
        <p:cNvGrpSpPr/>
        <p:nvPr/>
      </p:nvGrpSpPr>
      <p:grpSpPr>
        <a:xfrm>
          <a:off x="0" y="0"/>
          <a:ext cx="0" cy="0"/>
          <a:chOff x="0" y="0"/>
          <a:chExt cx="0" cy="0"/>
        </a:xfrm>
      </p:grpSpPr>
      <p:sp>
        <p:nvSpPr>
          <p:cNvPr id="6" name="TextBox 5"/>
          <p:cNvSpPr txBox="1"/>
          <p:nvPr/>
        </p:nvSpPr>
        <p:spPr>
          <a:xfrm>
            <a:off x="712336" y="2738333"/>
            <a:ext cx="10797307" cy="2356799"/>
          </a:xfrm>
          <a:prstGeom prst="rect">
            <a:avLst/>
          </a:prstGeom>
          <a:noFill/>
        </p:spPr>
        <p:txBody>
          <a:bodyPr wrap="square" rtlCol="0">
            <a:spAutoFit/>
          </a:bodyPr>
          <a:lstStyle/>
          <a:p>
            <a:pPr algn="ctr">
              <a:lnSpc>
                <a:spcPct val="90000"/>
              </a:lnSpc>
            </a:pPr>
            <a:r>
              <a:rPr lang="en-US" sz="5400" kern="1200" dirty="0">
                <a:solidFill>
                  <a:srgbClr val="1F8CF2"/>
                </a:solidFill>
                <a:latin typeface="Source Serif Pro" charset="0"/>
                <a:ea typeface="Source Serif Pro" charset="0"/>
                <a:cs typeface="Source Serif Pro" charset="0"/>
              </a:rPr>
              <a:t>Foster a deep confidence and excitement for applying these skills to your organizing work </a:t>
            </a:r>
          </a:p>
        </p:txBody>
      </p:sp>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5" name="Oval 4"/>
          <p:cNvSpPr/>
          <p:nvPr/>
        </p:nvSpPr>
        <p:spPr>
          <a:xfrm>
            <a:off x="5759969" y="1041375"/>
            <a:ext cx="672061" cy="672061"/>
          </a:xfrm>
          <a:prstGeom prst="ellipse">
            <a:avLst/>
          </a:prstGeom>
          <a:solidFill>
            <a:srgbClr val="1F8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a:spLocks noChangeArrowheads="1"/>
          </p:cNvSpPr>
          <p:nvPr/>
        </p:nvSpPr>
        <p:spPr bwMode="auto">
          <a:xfrm>
            <a:off x="1812895" y="1173439"/>
            <a:ext cx="8626169" cy="49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gn="ctr">
              <a:lnSpc>
                <a:spcPct val="80000"/>
              </a:lnSpc>
              <a:spcBef>
                <a:spcPts val="0"/>
              </a:spcBef>
              <a:buFont typeface="Gill Sans" charset="0"/>
              <a:buNone/>
            </a:pPr>
            <a:r>
              <a:rPr lang="en-US" sz="3200" kern="1200" spc="300" dirty="0">
                <a:solidFill>
                  <a:srgbClr val="F7F1F2"/>
                </a:solidFill>
                <a:latin typeface="Gilroy ExtraBold" charset="0"/>
                <a:ea typeface="Gilroy ExtraBold" charset="0"/>
                <a:cs typeface="Gilroy ExtraBold" charset="0"/>
              </a:rPr>
              <a:t>4</a:t>
            </a:r>
          </a:p>
        </p:txBody>
      </p:sp>
      <p:pic>
        <p:nvPicPr>
          <p:cNvPr id="8" name="Picture 7"/>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540959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F1F2"/>
        </a:solidFill>
        <a:effectLst/>
      </p:bgPr>
    </p:bg>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040045" y="1016677"/>
            <a:ext cx="3321036" cy="76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nSpc>
                <a:spcPct val="80000"/>
              </a:lnSpc>
              <a:spcBef>
                <a:spcPts val="0"/>
              </a:spcBef>
              <a:buFont typeface="Gill Sans" charset="0"/>
              <a:buNone/>
            </a:pPr>
            <a:r>
              <a:rPr lang="en-US" sz="5400" dirty="0">
                <a:solidFill>
                  <a:srgbClr val="1F8CF2"/>
                </a:solidFill>
                <a:latin typeface="Gilroy Medium" charset="0"/>
                <a:ea typeface="Gilroy Medium" charset="0"/>
                <a:cs typeface="Gilroy Medium" charset="0"/>
              </a:rPr>
              <a:t>Agenda</a:t>
            </a:r>
          </a:p>
        </p:txBody>
      </p:sp>
      <p:pic>
        <p:nvPicPr>
          <p:cNvPr id="7" name="Picture 6"/>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2" name="Rectangle 1"/>
          <p:cNvSpPr/>
          <p:nvPr/>
        </p:nvSpPr>
        <p:spPr>
          <a:xfrm>
            <a:off x="5346498" y="926736"/>
            <a:ext cx="6126480" cy="822960"/>
          </a:xfrm>
          <a:prstGeom prst="rect">
            <a:avLst/>
          </a:prstGeom>
          <a:solidFill>
            <a:srgbClr val="1F8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latin typeface="Source Serif Pro" charset="0"/>
                <a:ea typeface="Source Serif Pro" charset="0"/>
                <a:cs typeface="Source Serif Pro" charset="0"/>
              </a:rPr>
              <a:t>    Welcome and introductions</a:t>
            </a:r>
          </a:p>
        </p:txBody>
      </p:sp>
      <p:sp>
        <p:nvSpPr>
          <p:cNvPr id="15" name="Rectangle 14"/>
          <p:cNvSpPr/>
          <p:nvPr/>
        </p:nvSpPr>
        <p:spPr>
          <a:xfrm>
            <a:off x="5346498" y="1749696"/>
            <a:ext cx="6126480" cy="822960"/>
          </a:xfrm>
          <a:prstGeom prst="rect">
            <a:avLst/>
          </a:prstGeom>
          <a:solidFill>
            <a:srgbClr val="F7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rgbClr val="1F8CF2"/>
                </a:solidFill>
                <a:latin typeface="Source Serif Pro" charset="0"/>
                <a:ea typeface="Source Serif Pro" charset="0"/>
                <a:cs typeface="Source Serif Pro" charset="0"/>
              </a:rPr>
              <a:t>    What is community organizing?</a:t>
            </a:r>
          </a:p>
        </p:txBody>
      </p:sp>
      <p:sp>
        <p:nvSpPr>
          <p:cNvPr id="16" name="Rectangle 15"/>
          <p:cNvSpPr/>
          <p:nvPr/>
        </p:nvSpPr>
        <p:spPr>
          <a:xfrm>
            <a:off x="5346498" y="2572656"/>
            <a:ext cx="6126480" cy="822960"/>
          </a:xfrm>
          <a:prstGeom prst="rect">
            <a:avLst/>
          </a:prstGeom>
          <a:solidFill>
            <a:srgbClr val="F7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rgbClr val="1F8CF2"/>
                </a:solidFill>
                <a:latin typeface="Source Serif Pro" charset="0"/>
                <a:ea typeface="Source Serif Pro" charset="0"/>
                <a:cs typeface="Source Serif Pro" charset="0"/>
              </a:rPr>
              <a:t>    Unique barriers &amp; operating from strengths</a:t>
            </a:r>
          </a:p>
        </p:txBody>
      </p:sp>
      <p:sp>
        <p:nvSpPr>
          <p:cNvPr id="17" name="Rectangle 16"/>
          <p:cNvSpPr/>
          <p:nvPr/>
        </p:nvSpPr>
        <p:spPr>
          <a:xfrm>
            <a:off x="5346498" y="3395616"/>
            <a:ext cx="6126480" cy="822960"/>
          </a:xfrm>
          <a:prstGeom prst="rect">
            <a:avLst/>
          </a:prstGeom>
          <a:solidFill>
            <a:srgbClr val="F7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rgbClr val="1F8CF2"/>
                </a:solidFill>
                <a:latin typeface="Source Serif Pro" charset="0"/>
                <a:ea typeface="Source Serif Pro" charset="0"/>
                <a:cs typeface="Source Serif Pro" charset="0"/>
              </a:rPr>
              <a:t>    Break</a:t>
            </a:r>
          </a:p>
        </p:txBody>
      </p:sp>
      <p:sp>
        <p:nvSpPr>
          <p:cNvPr id="18" name="Rectangle 17"/>
          <p:cNvSpPr/>
          <p:nvPr/>
        </p:nvSpPr>
        <p:spPr>
          <a:xfrm>
            <a:off x="5346498" y="4218576"/>
            <a:ext cx="6126480" cy="822960"/>
          </a:xfrm>
          <a:prstGeom prst="rect">
            <a:avLst/>
          </a:prstGeom>
          <a:solidFill>
            <a:srgbClr val="F7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rgbClr val="1F8CF2"/>
                </a:solidFill>
                <a:latin typeface="Source Serif Pro" charset="0"/>
                <a:ea typeface="Source Serif Pro" charset="0"/>
                <a:cs typeface="Source Serif Pro" charset="0"/>
              </a:rPr>
              <a:t>    Leading with our vision &amp; setting goals</a:t>
            </a:r>
          </a:p>
        </p:txBody>
      </p:sp>
      <p:sp>
        <p:nvSpPr>
          <p:cNvPr id="19" name="Rectangle 18"/>
          <p:cNvSpPr/>
          <p:nvPr/>
        </p:nvSpPr>
        <p:spPr>
          <a:xfrm>
            <a:off x="5346498" y="5041536"/>
            <a:ext cx="6126480" cy="822960"/>
          </a:xfrm>
          <a:prstGeom prst="rect">
            <a:avLst/>
          </a:prstGeom>
          <a:solidFill>
            <a:srgbClr val="F7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rgbClr val="1F8CF2"/>
                </a:solidFill>
                <a:latin typeface="Source Serif Pro" charset="0"/>
                <a:ea typeface="Source Serif Pro" charset="0"/>
                <a:cs typeface="Source Serif Pro" charset="0"/>
              </a:rPr>
              <a:t>    Closing</a:t>
            </a:r>
          </a:p>
        </p:txBody>
      </p:sp>
    </p:spTree>
    <p:extLst>
      <p:ext uri="{BB962C8B-B14F-4D97-AF65-F5344CB8AC3E}">
        <p14:creationId xmlns:p14="http://schemas.microsoft.com/office/powerpoint/2010/main" val="993642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F1F2"/>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6" name="Rectangle 5"/>
          <p:cNvSpPr>
            <a:spLocks noChangeArrowheads="1"/>
          </p:cNvSpPr>
          <p:nvPr/>
        </p:nvSpPr>
        <p:spPr bwMode="auto">
          <a:xfrm>
            <a:off x="914400" y="938382"/>
            <a:ext cx="4077325" cy="1403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nSpc>
                <a:spcPct val="80000"/>
              </a:lnSpc>
            </a:pPr>
            <a:r>
              <a:rPr lang="en-US" sz="5400" dirty="0">
                <a:solidFill>
                  <a:srgbClr val="1F8CF2"/>
                </a:solidFill>
                <a:latin typeface="Gilroy Medium" charset="0"/>
                <a:ea typeface="Gilroy Medium" charset="0"/>
                <a:cs typeface="Gilroy Medium" charset="0"/>
              </a:rPr>
              <a:t>Meet each </a:t>
            </a:r>
          </a:p>
          <a:p>
            <a:pPr>
              <a:lnSpc>
                <a:spcPct val="80000"/>
              </a:lnSpc>
            </a:pPr>
            <a:r>
              <a:rPr lang="en-US" sz="5400" dirty="0">
                <a:solidFill>
                  <a:srgbClr val="1F8CF2"/>
                </a:solidFill>
                <a:latin typeface="Gilroy Medium" charset="0"/>
                <a:ea typeface="Gilroy Medium" charset="0"/>
                <a:cs typeface="Gilroy Medium" charset="0"/>
              </a:rPr>
              <a:t>other</a:t>
            </a:r>
          </a:p>
        </p:txBody>
      </p:sp>
      <p:sp>
        <p:nvSpPr>
          <p:cNvPr id="2" name="Rectangle 1"/>
          <p:cNvSpPr/>
          <p:nvPr/>
        </p:nvSpPr>
        <p:spPr>
          <a:xfrm>
            <a:off x="6075083" y="945002"/>
            <a:ext cx="5407383" cy="3748719"/>
          </a:xfrm>
          <a:prstGeom prst="rect">
            <a:avLst/>
          </a:prstGeom>
        </p:spPr>
        <p:txBody>
          <a:bodyPr wrap="square">
            <a:spAutoFit/>
          </a:bodyPr>
          <a:lstStyle/>
          <a:p>
            <a:pPr>
              <a:lnSpc>
                <a:spcPct val="110000"/>
              </a:lnSpc>
            </a:pPr>
            <a:r>
              <a:rPr lang="en-US" altLang="en-US" sz="2400" dirty="0">
                <a:solidFill>
                  <a:schemeClr val="tx1"/>
                </a:solidFill>
                <a:latin typeface="Source Serif Pro" charset="0"/>
                <a:ea typeface="Source Serif Pro" charset="0"/>
                <a:cs typeface="Source Serif Pro" charset="0"/>
              </a:rPr>
              <a:t>Find the nearest person to you </a:t>
            </a:r>
          </a:p>
          <a:p>
            <a:pPr>
              <a:lnSpc>
                <a:spcPct val="110000"/>
              </a:lnSpc>
            </a:pPr>
            <a:r>
              <a:rPr lang="en-US" altLang="en-US" sz="2400" dirty="0">
                <a:solidFill>
                  <a:schemeClr val="tx1"/>
                </a:solidFill>
                <a:latin typeface="Source Serif Pro" charset="0"/>
                <a:ea typeface="Source Serif Pro" charset="0"/>
                <a:cs typeface="Source Serif Pro" charset="0"/>
              </a:rPr>
              <a:t>whom you don’t know, and introduce yourself.</a:t>
            </a:r>
          </a:p>
          <a:p>
            <a:pPr>
              <a:lnSpc>
                <a:spcPct val="110000"/>
              </a:lnSpc>
            </a:pPr>
            <a:endParaRPr lang="en-US" altLang="en-US" sz="2400" dirty="0">
              <a:solidFill>
                <a:schemeClr val="tx1"/>
              </a:solidFill>
              <a:latin typeface="Source Serif Pro" charset="0"/>
              <a:ea typeface="Source Serif Pro" charset="0"/>
              <a:cs typeface="Source Serif Pro" charset="0"/>
            </a:endParaRPr>
          </a:p>
          <a:p>
            <a:pPr>
              <a:lnSpc>
                <a:spcPct val="110000"/>
              </a:lnSpc>
            </a:pPr>
            <a:r>
              <a:rPr lang="en-US" altLang="en-US" sz="2400" dirty="0">
                <a:solidFill>
                  <a:schemeClr val="tx1"/>
                </a:solidFill>
                <a:latin typeface="Source Serif Pro" charset="0"/>
                <a:ea typeface="Source Serif Pro" charset="0"/>
                <a:cs typeface="Source Serif Pro" charset="0"/>
              </a:rPr>
              <a:t>Share your name, where you’re from, and why you’re getting involved.</a:t>
            </a:r>
          </a:p>
          <a:p>
            <a:pPr>
              <a:lnSpc>
                <a:spcPct val="110000"/>
              </a:lnSpc>
            </a:pPr>
            <a:endParaRPr lang="en-US" altLang="en-US" sz="2400" dirty="0">
              <a:solidFill>
                <a:schemeClr val="tx1"/>
              </a:solidFill>
              <a:latin typeface="Source Serif Pro" charset="0"/>
              <a:ea typeface="Source Serif Pro" charset="0"/>
              <a:cs typeface="Source Serif Pro" charset="0"/>
            </a:endParaRPr>
          </a:p>
          <a:p>
            <a:pPr>
              <a:lnSpc>
                <a:spcPct val="110000"/>
              </a:lnSpc>
            </a:pPr>
            <a:r>
              <a:rPr lang="en-US" altLang="en-US" sz="2400" dirty="0">
                <a:solidFill>
                  <a:schemeClr val="tx1"/>
                </a:solidFill>
                <a:latin typeface="Source Serif Pro" charset="0"/>
                <a:ea typeface="Source Serif Pro" charset="0"/>
                <a:cs typeface="Source Serif Pro" charset="0"/>
              </a:rPr>
              <a:t>Finally, share what you want to get from the session. </a:t>
            </a:r>
          </a:p>
        </p:txBody>
      </p:sp>
    </p:spTree>
    <p:extLst>
      <p:ext uri="{BB962C8B-B14F-4D97-AF65-F5344CB8AC3E}">
        <p14:creationId xmlns:p14="http://schemas.microsoft.com/office/powerpoint/2010/main" val="1725885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F8CF2"/>
        </a:solidFill>
        <a:effectLst/>
      </p:bgPr>
    </p:bg>
    <p:spTree>
      <p:nvGrpSpPr>
        <p:cNvPr id="1" name="Shape 149"/>
        <p:cNvGrpSpPr/>
        <p:nvPr/>
      </p:nvGrpSpPr>
      <p:grpSpPr>
        <a:xfrm>
          <a:off x="0" y="0"/>
          <a:ext cx="0" cy="0"/>
          <a:chOff x="0" y="0"/>
          <a:chExt cx="0" cy="0"/>
        </a:xfrm>
      </p:grpSpPr>
      <p:sp>
        <p:nvSpPr>
          <p:cNvPr id="151" name="Shape 151"/>
          <p:cNvSpPr/>
          <p:nvPr/>
        </p:nvSpPr>
        <p:spPr>
          <a:xfrm>
            <a:off x="9566" y="878870"/>
            <a:ext cx="12182434" cy="4620575"/>
          </a:xfrm>
          <a:prstGeom prst="rect">
            <a:avLst/>
          </a:prstGeom>
          <a:noFill/>
          <a:ln>
            <a:noFill/>
          </a:ln>
        </p:spPr>
        <p:txBody>
          <a:bodyPr lIns="64275" tIns="32125" rIns="64275" bIns="32125" anchor="t" anchorCtr="0">
            <a:noAutofit/>
          </a:bodyPr>
          <a:lstStyle/>
          <a:p>
            <a:pPr marL="0" marR="0" lvl="0" indent="0" algn="ctr" defTabSz="914400" rtl="0" eaLnBrk="1" fontAlgn="auto" latinLnBrk="0" hangingPunct="1">
              <a:spcBef>
                <a:spcPts val="0"/>
              </a:spcBef>
              <a:spcAft>
                <a:spcPts val="0"/>
              </a:spcAft>
              <a:buClrTx/>
              <a:buSzPct val="25000"/>
              <a:buFontTx/>
              <a:buNone/>
              <a:tabLst/>
              <a:defRPr/>
            </a:pPr>
            <a:r>
              <a:rPr kumimoji="0" lang="en-US" sz="11000" u="none" strike="noStrike" kern="0" cap="none" spc="0" normalizeH="0" baseline="0" noProof="0" dirty="0">
                <a:ln>
                  <a:noFill/>
                </a:ln>
                <a:solidFill>
                  <a:srgbClr val="F7F1F2"/>
                </a:solidFill>
                <a:effectLst/>
                <a:uLnTx/>
                <a:uFillTx/>
                <a:latin typeface="Gilroy Medium" charset="0"/>
                <a:ea typeface="Gilroy Medium" charset="0"/>
                <a:cs typeface="Gilroy Medium" charset="0"/>
                <a:sym typeface="Arial"/>
              </a:rPr>
              <a:t>Respect</a:t>
            </a:r>
          </a:p>
          <a:p>
            <a:pPr marL="0" marR="0" lvl="0" indent="0" algn="ctr" defTabSz="914400" rtl="0" eaLnBrk="1" fontAlgn="auto" latinLnBrk="0" hangingPunct="1">
              <a:spcBef>
                <a:spcPts val="0"/>
              </a:spcBef>
              <a:spcAft>
                <a:spcPts val="0"/>
              </a:spcAft>
              <a:buClrTx/>
              <a:buSzPct val="25000"/>
              <a:buFontTx/>
              <a:buNone/>
              <a:tabLst/>
              <a:defRPr/>
            </a:pPr>
            <a:r>
              <a:rPr kumimoji="0" lang="en-US" sz="11000" u="none" strike="noStrike" kern="0" cap="none" spc="0" normalizeH="0" baseline="0" noProof="0" dirty="0">
                <a:ln>
                  <a:noFill/>
                </a:ln>
                <a:solidFill>
                  <a:srgbClr val="F7F1F2"/>
                </a:solidFill>
                <a:effectLst/>
                <a:uLnTx/>
                <a:uFillTx/>
                <a:latin typeface="Gilroy Medium" charset="0"/>
                <a:ea typeface="Gilroy Medium" charset="0"/>
                <a:cs typeface="Gilroy Medium" charset="0"/>
                <a:sym typeface="Arial"/>
              </a:rPr>
              <a:t>Empower</a:t>
            </a:r>
          </a:p>
          <a:p>
            <a:pPr marL="0" marR="0" lvl="0" indent="0" algn="ctr" defTabSz="914400" rtl="0" eaLnBrk="1" fontAlgn="auto" latinLnBrk="0" hangingPunct="1">
              <a:spcBef>
                <a:spcPts val="0"/>
              </a:spcBef>
              <a:spcAft>
                <a:spcPts val="0"/>
              </a:spcAft>
              <a:buClrTx/>
              <a:buSzPct val="25000"/>
              <a:buFontTx/>
              <a:buNone/>
              <a:tabLst/>
              <a:defRPr/>
            </a:pPr>
            <a:r>
              <a:rPr kumimoji="0" lang="en-US" sz="11000" u="none" strike="noStrike" kern="0" cap="none" spc="0" normalizeH="0" baseline="0" noProof="0" dirty="0">
                <a:ln>
                  <a:noFill/>
                </a:ln>
                <a:solidFill>
                  <a:srgbClr val="F7F1F2"/>
                </a:solidFill>
                <a:effectLst/>
                <a:uLnTx/>
                <a:uFillTx/>
                <a:latin typeface="Gilroy Medium" charset="0"/>
                <a:ea typeface="Gilroy Medium" charset="0"/>
                <a:cs typeface="Gilroy Medium" charset="0"/>
                <a:sym typeface="Arial"/>
              </a:rPr>
              <a:t>Include</a:t>
            </a:r>
          </a:p>
        </p:txBody>
      </p:sp>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296200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7F1F2"/>
        </a:solidFill>
        <a:effectLst/>
      </p:bgPr>
    </p:bg>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1040045" y="1016677"/>
            <a:ext cx="3321036" cy="76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nSpc>
                <a:spcPct val="80000"/>
              </a:lnSpc>
              <a:spcBef>
                <a:spcPts val="0"/>
              </a:spcBef>
              <a:buFont typeface="Gill Sans" charset="0"/>
              <a:buNone/>
            </a:pPr>
            <a:r>
              <a:rPr lang="en-US" sz="5400" dirty="0">
                <a:solidFill>
                  <a:srgbClr val="1F8CF2"/>
                </a:solidFill>
                <a:latin typeface="Gilroy Medium" charset="0"/>
                <a:ea typeface="Gilroy Medium" charset="0"/>
                <a:cs typeface="Gilroy Medium" charset="0"/>
              </a:rPr>
              <a:t>Agenda</a:t>
            </a:r>
          </a:p>
        </p:txBody>
      </p:sp>
      <p:pic>
        <p:nvPicPr>
          <p:cNvPr id="9" name="Picture 8"/>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0" name="Rectangle 9"/>
          <p:cNvSpPr/>
          <p:nvPr/>
        </p:nvSpPr>
        <p:spPr>
          <a:xfrm>
            <a:off x="5346498" y="926736"/>
            <a:ext cx="6126480" cy="822960"/>
          </a:xfrm>
          <a:prstGeom prst="rect">
            <a:avLst/>
          </a:prstGeom>
          <a:solidFill>
            <a:srgbClr val="F7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rgbClr val="1F8CF2"/>
                </a:solidFill>
                <a:latin typeface="Source Serif Pro" charset="0"/>
                <a:ea typeface="Source Serif Pro" charset="0"/>
                <a:cs typeface="Source Serif Pro" charset="0"/>
              </a:rPr>
              <a:t>    Welcome and introductions</a:t>
            </a:r>
          </a:p>
        </p:txBody>
      </p:sp>
      <p:sp>
        <p:nvSpPr>
          <p:cNvPr id="11" name="Rectangle 10"/>
          <p:cNvSpPr/>
          <p:nvPr/>
        </p:nvSpPr>
        <p:spPr>
          <a:xfrm>
            <a:off x="5346498" y="1749696"/>
            <a:ext cx="6126480" cy="822960"/>
          </a:xfrm>
          <a:prstGeom prst="rect">
            <a:avLst/>
          </a:prstGeom>
          <a:solidFill>
            <a:srgbClr val="1F8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rgbClr val="F7F1F2"/>
                </a:solidFill>
                <a:latin typeface="Source Serif Pro" charset="0"/>
                <a:ea typeface="Source Serif Pro" charset="0"/>
                <a:cs typeface="Source Serif Pro" charset="0"/>
              </a:rPr>
              <a:t>    What is community organizing?</a:t>
            </a:r>
          </a:p>
        </p:txBody>
      </p:sp>
      <p:sp>
        <p:nvSpPr>
          <p:cNvPr id="12" name="Rectangle 11"/>
          <p:cNvSpPr/>
          <p:nvPr/>
        </p:nvSpPr>
        <p:spPr>
          <a:xfrm>
            <a:off x="5346498" y="2572656"/>
            <a:ext cx="6126480" cy="822960"/>
          </a:xfrm>
          <a:prstGeom prst="rect">
            <a:avLst/>
          </a:prstGeom>
          <a:solidFill>
            <a:srgbClr val="F7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rgbClr val="1F8CF2"/>
                </a:solidFill>
                <a:latin typeface="Source Serif Pro" charset="0"/>
                <a:ea typeface="Source Serif Pro" charset="0"/>
                <a:cs typeface="Source Serif Pro" charset="0"/>
              </a:rPr>
              <a:t>    Unique barriers &amp; operating from strengths</a:t>
            </a:r>
          </a:p>
        </p:txBody>
      </p:sp>
      <p:sp>
        <p:nvSpPr>
          <p:cNvPr id="13" name="Rectangle 12"/>
          <p:cNvSpPr/>
          <p:nvPr/>
        </p:nvSpPr>
        <p:spPr>
          <a:xfrm>
            <a:off x="5346498" y="3395616"/>
            <a:ext cx="6126480" cy="822960"/>
          </a:xfrm>
          <a:prstGeom prst="rect">
            <a:avLst/>
          </a:prstGeom>
          <a:solidFill>
            <a:srgbClr val="F7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rgbClr val="1F8CF2"/>
                </a:solidFill>
                <a:latin typeface="Source Serif Pro" charset="0"/>
                <a:ea typeface="Source Serif Pro" charset="0"/>
                <a:cs typeface="Source Serif Pro" charset="0"/>
              </a:rPr>
              <a:t>    Break</a:t>
            </a:r>
          </a:p>
        </p:txBody>
      </p:sp>
      <p:sp>
        <p:nvSpPr>
          <p:cNvPr id="14" name="Rectangle 13"/>
          <p:cNvSpPr/>
          <p:nvPr/>
        </p:nvSpPr>
        <p:spPr>
          <a:xfrm>
            <a:off x="5346498" y="4218576"/>
            <a:ext cx="6126480" cy="822960"/>
          </a:xfrm>
          <a:prstGeom prst="rect">
            <a:avLst/>
          </a:prstGeom>
          <a:solidFill>
            <a:srgbClr val="F7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rgbClr val="1F8CF2"/>
                </a:solidFill>
                <a:latin typeface="Source Serif Pro" charset="0"/>
                <a:ea typeface="Source Serif Pro" charset="0"/>
                <a:cs typeface="Source Serif Pro" charset="0"/>
              </a:rPr>
              <a:t>    Leading with our vision &amp; setting goals</a:t>
            </a:r>
          </a:p>
        </p:txBody>
      </p:sp>
      <p:sp>
        <p:nvSpPr>
          <p:cNvPr id="15" name="Rectangle 14"/>
          <p:cNvSpPr/>
          <p:nvPr/>
        </p:nvSpPr>
        <p:spPr>
          <a:xfrm>
            <a:off x="5346498" y="5041536"/>
            <a:ext cx="6126480" cy="822960"/>
          </a:xfrm>
          <a:prstGeom prst="rect">
            <a:avLst/>
          </a:prstGeom>
          <a:solidFill>
            <a:srgbClr val="F7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rgbClr val="1F8CF2"/>
                </a:solidFill>
                <a:latin typeface="Source Serif Pro" charset="0"/>
                <a:ea typeface="Source Serif Pro" charset="0"/>
                <a:cs typeface="Source Serif Pro" charset="0"/>
              </a:rPr>
              <a:t>    Closing</a:t>
            </a:r>
          </a:p>
        </p:txBody>
      </p:sp>
    </p:spTree>
    <p:extLst>
      <p:ext uri="{BB962C8B-B14F-4D97-AF65-F5344CB8AC3E}">
        <p14:creationId xmlns:p14="http://schemas.microsoft.com/office/powerpoint/2010/main" val="63068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F8CF2"/>
        </a:soli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0" y="2453857"/>
            <a:ext cx="12192000" cy="18603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7000" dirty="0">
                <a:solidFill>
                  <a:srgbClr val="F7F1F2"/>
                </a:solidFill>
                <a:latin typeface="Gilroy Medium" charset="0"/>
                <a:ea typeface="Gilroy Medium" charset="0"/>
                <a:cs typeface="Gilroy Medium" charset="0"/>
              </a:rPr>
              <a:t>What are the goals of community organizing?</a:t>
            </a:r>
          </a:p>
        </p:txBody>
      </p:sp>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278861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7F1F2"/>
        </a:solidFill>
        <a:effectLst/>
      </p:bgPr>
    </p:bg>
    <p:spTree>
      <p:nvGrpSpPr>
        <p:cNvPr id="1" name=""/>
        <p:cNvGrpSpPr/>
        <p:nvPr/>
      </p:nvGrpSpPr>
      <p:grpSpPr>
        <a:xfrm>
          <a:off x="0" y="0"/>
          <a:ext cx="0" cy="0"/>
          <a:chOff x="0" y="0"/>
          <a:chExt cx="0" cy="0"/>
        </a:xfrm>
      </p:grpSpPr>
      <p:sp>
        <p:nvSpPr>
          <p:cNvPr id="22" name="TextBox 21"/>
          <p:cNvSpPr txBox="1"/>
          <p:nvPr/>
        </p:nvSpPr>
        <p:spPr>
          <a:xfrm>
            <a:off x="6358900" y="1046148"/>
            <a:ext cx="4920426" cy="830997"/>
          </a:xfrm>
          <a:prstGeom prst="rect">
            <a:avLst/>
          </a:prstGeom>
          <a:noFill/>
        </p:spPr>
        <p:txBody>
          <a:bodyPr wrap="square" rtlCol="0">
            <a:spAutoFit/>
          </a:bodyPr>
          <a:lstStyle/>
          <a:p>
            <a:r>
              <a:rPr lang="en-US" sz="2400" kern="1200" dirty="0">
                <a:solidFill>
                  <a:schemeClr val="tx1"/>
                </a:solidFill>
                <a:latin typeface="Source Serif Pro" charset="0"/>
                <a:ea typeface="Source Serif Pro" charset="0"/>
                <a:cs typeface="Source Serif Pro" charset="0"/>
              </a:rPr>
              <a:t>What values do you hear these people speaking to?</a:t>
            </a:r>
          </a:p>
        </p:txBody>
      </p:sp>
      <p:sp>
        <p:nvSpPr>
          <p:cNvPr id="23" name="Oval 22"/>
          <p:cNvSpPr/>
          <p:nvPr/>
        </p:nvSpPr>
        <p:spPr>
          <a:xfrm>
            <a:off x="5865661" y="1132758"/>
            <a:ext cx="344495" cy="344495"/>
          </a:xfrm>
          <a:prstGeom prst="ellipse">
            <a:avLst/>
          </a:prstGeom>
          <a:solidFill>
            <a:srgbClr val="1F8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kern="1200" dirty="0">
                <a:solidFill>
                  <a:srgbClr val="F7F1F2"/>
                </a:solidFill>
                <a:latin typeface="Gilroy ExtraBold" charset="0"/>
                <a:ea typeface="Gilroy ExtraBold" charset="0"/>
                <a:cs typeface="Gilroy ExtraBold" charset="0"/>
              </a:rPr>
              <a:t>1</a:t>
            </a:r>
          </a:p>
        </p:txBody>
      </p:sp>
      <p:sp>
        <p:nvSpPr>
          <p:cNvPr id="24" name="Oval 23"/>
          <p:cNvSpPr/>
          <p:nvPr/>
        </p:nvSpPr>
        <p:spPr>
          <a:xfrm>
            <a:off x="5865661" y="2474505"/>
            <a:ext cx="344495" cy="344495"/>
          </a:xfrm>
          <a:prstGeom prst="ellipse">
            <a:avLst/>
          </a:prstGeom>
          <a:solidFill>
            <a:srgbClr val="1F8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kern="1200" dirty="0">
                <a:solidFill>
                  <a:srgbClr val="F7F1F2"/>
                </a:solidFill>
                <a:latin typeface="Gilroy ExtraBold" charset="0"/>
                <a:ea typeface="Gilroy ExtraBold" charset="0"/>
                <a:cs typeface="Gilroy ExtraBold" charset="0"/>
              </a:rPr>
              <a:t>2</a:t>
            </a:r>
          </a:p>
        </p:txBody>
      </p:sp>
      <p:sp>
        <p:nvSpPr>
          <p:cNvPr id="25" name="Oval 24"/>
          <p:cNvSpPr/>
          <p:nvPr/>
        </p:nvSpPr>
        <p:spPr>
          <a:xfrm>
            <a:off x="5865661" y="3951162"/>
            <a:ext cx="344495" cy="344495"/>
          </a:xfrm>
          <a:prstGeom prst="ellipse">
            <a:avLst/>
          </a:prstGeom>
          <a:solidFill>
            <a:srgbClr val="1F8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kern="1200" dirty="0">
                <a:solidFill>
                  <a:srgbClr val="F7F1F2"/>
                </a:solidFill>
                <a:latin typeface="Gilroy ExtraBold" charset="0"/>
                <a:ea typeface="Gilroy ExtraBold" charset="0"/>
                <a:cs typeface="Gilroy ExtraBold" charset="0"/>
              </a:rPr>
              <a:t>3</a:t>
            </a:r>
          </a:p>
        </p:txBody>
      </p:sp>
      <p:sp>
        <p:nvSpPr>
          <p:cNvPr id="26" name="TextBox 25"/>
          <p:cNvSpPr txBox="1"/>
          <p:nvPr/>
        </p:nvSpPr>
        <p:spPr>
          <a:xfrm>
            <a:off x="6358900" y="2436861"/>
            <a:ext cx="5049013" cy="830997"/>
          </a:xfrm>
          <a:prstGeom prst="rect">
            <a:avLst/>
          </a:prstGeom>
          <a:noFill/>
        </p:spPr>
        <p:txBody>
          <a:bodyPr wrap="square" rtlCol="0">
            <a:spAutoFit/>
          </a:bodyPr>
          <a:lstStyle/>
          <a:p>
            <a:r>
              <a:rPr lang="en-US" sz="2400" kern="1200" dirty="0">
                <a:solidFill>
                  <a:schemeClr val="tx1"/>
                </a:solidFill>
                <a:latin typeface="Source Serif Pro" charset="0"/>
                <a:ea typeface="Source Serif Pro" charset="0"/>
                <a:cs typeface="Source Serif Pro" charset="0"/>
              </a:rPr>
              <a:t>What outcomes do you see from their work?</a:t>
            </a:r>
          </a:p>
        </p:txBody>
      </p:sp>
      <p:sp>
        <p:nvSpPr>
          <p:cNvPr id="27" name="TextBox 26"/>
          <p:cNvSpPr txBox="1"/>
          <p:nvPr/>
        </p:nvSpPr>
        <p:spPr>
          <a:xfrm>
            <a:off x="6358900" y="3872383"/>
            <a:ext cx="4802366" cy="830997"/>
          </a:xfrm>
          <a:prstGeom prst="rect">
            <a:avLst/>
          </a:prstGeom>
          <a:noFill/>
        </p:spPr>
        <p:txBody>
          <a:bodyPr wrap="square" rtlCol="0">
            <a:spAutoFit/>
          </a:bodyPr>
          <a:lstStyle/>
          <a:p>
            <a:r>
              <a:rPr lang="en-US" sz="2400" kern="1200" dirty="0">
                <a:solidFill>
                  <a:schemeClr val="tx1"/>
                </a:solidFill>
                <a:latin typeface="Source Serif Pro" charset="0"/>
                <a:ea typeface="Source Serif Pro" charset="0"/>
                <a:cs typeface="Source Serif Pro" charset="0"/>
              </a:rPr>
              <a:t>What are the goals of community organizing that you hear?</a:t>
            </a:r>
          </a:p>
        </p:txBody>
      </p:sp>
      <p:pic>
        <p:nvPicPr>
          <p:cNvPr id="40" name="Picture 39"/>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0" name="TextBox 9"/>
          <p:cNvSpPr txBox="1">
            <a:spLocks noChangeArrowheads="1"/>
          </p:cNvSpPr>
          <p:nvPr/>
        </p:nvSpPr>
        <p:spPr bwMode="auto">
          <a:xfrm>
            <a:off x="1040045" y="1016677"/>
            <a:ext cx="3321036" cy="1430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nSpc>
                <a:spcPct val="80000"/>
              </a:lnSpc>
              <a:spcBef>
                <a:spcPts val="0"/>
              </a:spcBef>
              <a:buFont typeface="Gill Sans" charset="0"/>
              <a:buNone/>
            </a:pPr>
            <a:r>
              <a:rPr lang="en-US" sz="5400" dirty="0">
                <a:solidFill>
                  <a:srgbClr val="1F8CF2"/>
                </a:solidFill>
                <a:latin typeface="Gilroy Medium" charset="0"/>
                <a:ea typeface="Gilroy Medium" charset="0"/>
                <a:cs typeface="Gilroy Medium" charset="0"/>
              </a:rPr>
              <a:t>Orienting</a:t>
            </a:r>
          </a:p>
          <a:p>
            <a:pPr>
              <a:lnSpc>
                <a:spcPct val="80000"/>
              </a:lnSpc>
              <a:spcBef>
                <a:spcPts val="0"/>
              </a:spcBef>
              <a:buFont typeface="Gill Sans" charset="0"/>
              <a:buNone/>
            </a:pPr>
            <a:r>
              <a:rPr lang="en-US" sz="5400" dirty="0">
                <a:solidFill>
                  <a:srgbClr val="1F8CF2"/>
                </a:solidFill>
                <a:latin typeface="Gilroy Medium" charset="0"/>
                <a:ea typeface="Gilroy Medium" charset="0"/>
                <a:cs typeface="Gilroy Medium" charset="0"/>
              </a:rPr>
              <a:t>questions</a:t>
            </a:r>
          </a:p>
        </p:txBody>
      </p:sp>
    </p:spTree>
    <p:extLst>
      <p:ext uri="{BB962C8B-B14F-4D97-AF65-F5344CB8AC3E}">
        <p14:creationId xmlns:p14="http://schemas.microsoft.com/office/powerpoint/2010/main" val="440464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1F2"/>
        </a:solidFill>
        <a:effectLst/>
      </p:bgPr>
    </p:bg>
    <p:spTree>
      <p:nvGrpSpPr>
        <p:cNvPr id="1" name=""/>
        <p:cNvGrpSpPr/>
        <p:nvPr/>
      </p:nvGrpSpPr>
      <p:grpSpPr>
        <a:xfrm>
          <a:off x="0" y="0"/>
          <a:ext cx="0" cy="0"/>
          <a:chOff x="0" y="0"/>
          <a:chExt cx="0" cy="0"/>
        </a:xfrm>
      </p:grpSpPr>
      <p:sp>
        <p:nvSpPr>
          <p:cNvPr id="2" name="TextBox 1"/>
          <p:cNvSpPr txBox="1"/>
          <p:nvPr/>
        </p:nvSpPr>
        <p:spPr>
          <a:xfrm>
            <a:off x="878909" y="1853562"/>
            <a:ext cx="10434181" cy="2477601"/>
          </a:xfrm>
          <a:prstGeom prst="rect">
            <a:avLst/>
          </a:prstGeom>
          <a:noFill/>
        </p:spPr>
        <p:txBody>
          <a:bodyPr wrap="square" rtlCol="0">
            <a:spAutoFit/>
          </a:bodyPr>
          <a:lstStyle/>
          <a:p>
            <a:pPr algn="ctr"/>
            <a:r>
              <a:rPr lang="en-US" sz="15000" dirty="0">
                <a:solidFill>
                  <a:srgbClr val="1F8CF2"/>
                </a:solidFill>
                <a:latin typeface="Gilroy Medium" charset="0"/>
                <a:ea typeface="Gilroy Medium" charset="0"/>
                <a:cs typeface="Gilroy Medium" charset="0"/>
              </a:rPr>
              <a:t>Welcome.</a:t>
            </a:r>
          </a:p>
        </p:txBody>
      </p:sp>
      <p:sp>
        <p:nvSpPr>
          <p:cNvPr id="4" name="TextBox 3"/>
          <p:cNvSpPr txBox="1"/>
          <p:nvPr/>
        </p:nvSpPr>
        <p:spPr>
          <a:xfrm>
            <a:off x="2050092" y="4002480"/>
            <a:ext cx="8091814" cy="584775"/>
          </a:xfrm>
          <a:prstGeom prst="rect">
            <a:avLst/>
          </a:prstGeom>
          <a:noFill/>
        </p:spPr>
        <p:txBody>
          <a:bodyPr wrap="square" rtlCol="0">
            <a:spAutoFit/>
          </a:bodyPr>
          <a:lstStyle/>
          <a:p>
            <a:pPr algn="ctr"/>
            <a:r>
              <a:rPr lang="en-US" sz="3200" dirty="0">
                <a:solidFill>
                  <a:srgbClr val="1F8CF2"/>
                </a:solidFill>
                <a:latin typeface="Source Serif Pro" charset="0"/>
                <a:ea typeface="Source Serif Pro" charset="0"/>
                <a:cs typeface="Source Serif Pro" charset="0"/>
              </a:rPr>
              <a:t>We’re excited to be here with you!</a:t>
            </a:r>
          </a:p>
        </p:txBody>
      </p:sp>
      <p:pic>
        <p:nvPicPr>
          <p:cNvPr id="6" name="Picture 5"/>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074988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F8CF2"/>
        </a:solidFill>
        <a:effectLst/>
      </p:bgPr>
    </p:bg>
    <p:spTree>
      <p:nvGrpSpPr>
        <p:cNvPr id="1" name="Shape 212"/>
        <p:cNvGrpSpPr/>
        <p:nvPr/>
      </p:nvGrpSpPr>
      <p:grpSpPr>
        <a:xfrm>
          <a:off x="0" y="0"/>
          <a:ext cx="0" cy="0"/>
          <a:chOff x="0" y="0"/>
          <a:chExt cx="0" cy="0"/>
        </a:xfrm>
      </p:grpSpPr>
      <p:sp>
        <p:nvSpPr>
          <p:cNvPr id="215" name="Shape 215"/>
          <p:cNvSpPr txBox="1"/>
          <p:nvPr/>
        </p:nvSpPr>
        <p:spPr>
          <a:xfrm>
            <a:off x="1122714" y="1094412"/>
            <a:ext cx="9946574" cy="3987251"/>
          </a:xfrm>
          <a:prstGeom prst="rect">
            <a:avLst/>
          </a:prstGeom>
          <a:noFill/>
          <a:ln>
            <a:noFill/>
          </a:ln>
        </p:spPr>
        <p:txBody>
          <a:bodyPr lIns="91425" tIns="45700" rIns="91425" bIns="45700" anchor="t" anchorCtr="0">
            <a:noAutofit/>
          </a:bodyPr>
          <a:lstStyle/>
          <a:p>
            <a:pPr algn="ctr">
              <a:lnSpc>
                <a:spcPct val="90000"/>
              </a:lnSpc>
              <a:buSzPct val="25000"/>
            </a:pPr>
            <a:r>
              <a:rPr lang="en-US" sz="3400" kern="1200" dirty="0">
                <a:solidFill>
                  <a:srgbClr val="F7F1F2"/>
                </a:solidFill>
                <a:latin typeface="Source Serif Pro" charset="0"/>
                <a:ea typeface="Source Serif Pro" charset="0"/>
                <a:cs typeface="Source Serif Pro" charset="0"/>
                <a:sym typeface="Calibri"/>
              </a:rPr>
              <a:t>“The great social justice changes in our country have happened when people came together, organized, and took direct action. It is this right that sustains and nurtures our democracy today. The civil rights movement, the labor movement, the women's movement, and the equality movement for our LGBT brothers and sisters are all manifestations of these rights.”</a:t>
            </a:r>
          </a:p>
        </p:txBody>
      </p:sp>
      <p:pic>
        <p:nvPicPr>
          <p:cNvPr id="6" name="Picture 5"/>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5" name="Shape 215"/>
          <p:cNvSpPr txBox="1"/>
          <p:nvPr/>
        </p:nvSpPr>
        <p:spPr>
          <a:xfrm>
            <a:off x="1122713" y="5351619"/>
            <a:ext cx="9946574" cy="494545"/>
          </a:xfrm>
          <a:prstGeom prst="rect">
            <a:avLst/>
          </a:prstGeom>
          <a:noFill/>
          <a:ln>
            <a:noFill/>
          </a:ln>
        </p:spPr>
        <p:txBody>
          <a:bodyPr lIns="91425" tIns="45700" rIns="91425" bIns="45700" anchor="t" anchorCtr="0">
            <a:noAutofit/>
          </a:bodyPr>
          <a:lstStyle/>
          <a:p>
            <a:pPr algn="ctr">
              <a:lnSpc>
                <a:spcPct val="90000"/>
              </a:lnSpc>
              <a:buSzPct val="25000"/>
            </a:pPr>
            <a:r>
              <a:rPr lang="en-US" sz="2400" kern="1200" spc="300" dirty="0">
                <a:solidFill>
                  <a:srgbClr val="F7F1F2"/>
                </a:solidFill>
                <a:latin typeface="Gilroy Medium" charset="0"/>
                <a:ea typeface="Gilroy Medium" charset="0"/>
                <a:cs typeface="Gilroy Medium" charset="0"/>
                <a:sym typeface="Calibri"/>
              </a:rPr>
              <a:t>DOLORES HUERTA</a:t>
            </a:r>
          </a:p>
        </p:txBody>
      </p:sp>
    </p:spTree>
    <p:extLst>
      <p:ext uri="{BB962C8B-B14F-4D97-AF65-F5344CB8AC3E}">
        <p14:creationId xmlns:p14="http://schemas.microsoft.com/office/powerpoint/2010/main" val="1368161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F8CF2"/>
        </a:solidFill>
        <a:effectLst/>
      </p:bgPr>
    </p:bg>
    <p:spTree>
      <p:nvGrpSpPr>
        <p:cNvPr id="1" name="Shape 212"/>
        <p:cNvGrpSpPr/>
        <p:nvPr/>
      </p:nvGrpSpPr>
      <p:grpSpPr>
        <a:xfrm>
          <a:off x="0" y="0"/>
          <a:ext cx="0" cy="0"/>
          <a:chOff x="0" y="0"/>
          <a:chExt cx="0" cy="0"/>
        </a:xfrm>
      </p:grpSpPr>
      <p:sp>
        <p:nvSpPr>
          <p:cNvPr id="215" name="Shape 215"/>
          <p:cNvSpPr txBox="1"/>
          <p:nvPr/>
        </p:nvSpPr>
        <p:spPr>
          <a:xfrm>
            <a:off x="807721" y="2768120"/>
            <a:ext cx="10576560" cy="900720"/>
          </a:xfrm>
          <a:prstGeom prst="rect">
            <a:avLst/>
          </a:prstGeom>
          <a:noFill/>
          <a:ln>
            <a:noFill/>
          </a:ln>
        </p:spPr>
        <p:txBody>
          <a:bodyPr lIns="91425" tIns="45700" rIns="91425" bIns="45700" anchor="t" anchorCtr="0">
            <a:noAutofit/>
          </a:bodyPr>
          <a:lstStyle/>
          <a:p>
            <a:pPr algn="ctr">
              <a:lnSpc>
                <a:spcPct val="80000"/>
              </a:lnSpc>
              <a:buSzPct val="25000"/>
            </a:pPr>
            <a:r>
              <a:rPr lang="en-US" sz="5000" kern="1200" dirty="0">
                <a:solidFill>
                  <a:schemeClr val="bg1"/>
                </a:solidFill>
                <a:latin typeface="Source Serif Pro" charset="0"/>
                <a:ea typeface="Source Serif Pro" charset="0"/>
                <a:cs typeface="Source Serif Pro" charset="0"/>
                <a:sym typeface="Calibri"/>
              </a:rPr>
              <a:t>“The young are at the gates.”</a:t>
            </a:r>
          </a:p>
        </p:txBody>
      </p:sp>
      <p:pic>
        <p:nvPicPr>
          <p:cNvPr id="6" name="Picture 5"/>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7" name="TextBox 6">
            <a:extLst>
              <a:ext uri="{FF2B5EF4-FFF2-40B4-BE49-F238E27FC236}">
                <a16:creationId xmlns:a16="http://schemas.microsoft.com/office/drawing/2014/main" id="{713D7E57-9861-9449-B869-E050CD1B01B8}"/>
              </a:ext>
            </a:extLst>
          </p:cNvPr>
          <p:cNvSpPr txBox="1">
            <a:spLocks noChangeArrowheads="1"/>
          </p:cNvSpPr>
          <p:nvPr/>
        </p:nvSpPr>
        <p:spPr bwMode="auto">
          <a:xfrm>
            <a:off x="1782915" y="3754390"/>
            <a:ext cx="8626169" cy="39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gn="ctr">
              <a:lnSpc>
                <a:spcPct val="80000"/>
              </a:lnSpc>
              <a:spcBef>
                <a:spcPts val="0"/>
              </a:spcBef>
              <a:buNone/>
            </a:pPr>
            <a:r>
              <a:rPr lang="en-US" sz="2400" spc="300" dirty="0">
                <a:solidFill>
                  <a:srgbClr val="F7F1F2"/>
                </a:solidFill>
                <a:latin typeface="Gilroy Medium" charset="0"/>
                <a:ea typeface="Gilroy Medium" charset="0"/>
                <a:cs typeface="Gilroy Medium" charset="0"/>
              </a:rPr>
              <a:t>LIVINIA DOCK </a:t>
            </a:r>
          </a:p>
        </p:txBody>
      </p:sp>
    </p:spTree>
    <p:extLst>
      <p:ext uri="{BB962C8B-B14F-4D97-AF65-F5344CB8AC3E}">
        <p14:creationId xmlns:p14="http://schemas.microsoft.com/office/powerpoint/2010/main" val="2104764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F8CF2"/>
        </a:solidFill>
        <a:effectLst/>
      </p:bgPr>
    </p:bg>
    <p:spTree>
      <p:nvGrpSpPr>
        <p:cNvPr id="1" name=""/>
        <p:cNvGrpSpPr/>
        <p:nvPr/>
      </p:nvGrpSpPr>
      <p:grpSpPr>
        <a:xfrm>
          <a:off x="0" y="0"/>
          <a:ext cx="0" cy="0"/>
          <a:chOff x="0" y="0"/>
          <a:chExt cx="0" cy="0"/>
        </a:xfrm>
      </p:grpSpPr>
      <p:sp>
        <p:nvSpPr>
          <p:cNvPr id="2" name="TextBox 1"/>
          <p:cNvSpPr txBox="1"/>
          <p:nvPr/>
        </p:nvSpPr>
        <p:spPr>
          <a:xfrm>
            <a:off x="577516" y="2120318"/>
            <a:ext cx="11036968" cy="1876989"/>
          </a:xfrm>
          <a:prstGeom prst="rect">
            <a:avLst/>
          </a:prstGeom>
          <a:noFill/>
        </p:spPr>
        <p:txBody>
          <a:bodyPr wrap="square" rtlCol="0">
            <a:spAutoFit/>
          </a:bodyPr>
          <a:lstStyle/>
          <a:p>
            <a:pPr algn="ctr">
              <a:lnSpc>
                <a:spcPct val="80000"/>
              </a:lnSpc>
            </a:pPr>
            <a:r>
              <a:rPr lang="en-US" sz="7200" dirty="0">
                <a:solidFill>
                  <a:srgbClr val="F7F1F2"/>
                </a:solidFill>
                <a:latin typeface="Gilroy Medium" charset="0"/>
                <a:ea typeface="Gilroy Medium" charset="0"/>
                <a:cs typeface="Gilroy Medium" charset="0"/>
              </a:rPr>
              <a:t>What is the goal of community organizing?</a:t>
            </a:r>
          </a:p>
        </p:txBody>
      </p:sp>
      <p:pic>
        <p:nvPicPr>
          <p:cNvPr id="3" name="Picture 2"/>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4" name="TextBox 3"/>
          <p:cNvSpPr txBox="1">
            <a:spLocks noChangeArrowheads="1"/>
          </p:cNvSpPr>
          <p:nvPr/>
        </p:nvSpPr>
        <p:spPr bwMode="auto">
          <a:xfrm>
            <a:off x="1782915" y="4225707"/>
            <a:ext cx="8626169" cy="51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gn="ctr">
              <a:lnSpc>
                <a:spcPct val="80000"/>
              </a:lnSpc>
              <a:spcBef>
                <a:spcPts val="0"/>
              </a:spcBef>
              <a:buNone/>
            </a:pPr>
            <a:r>
              <a:rPr lang="en-US" sz="3200" dirty="0">
                <a:solidFill>
                  <a:srgbClr val="F7F1F2"/>
                </a:solidFill>
                <a:latin typeface="Source Serif Pro" charset="0"/>
                <a:ea typeface="Source Serif Pro" charset="0"/>
                <a:cs typeface="Source Serif Pro" charset="0"/>
              </a:rPr>
              <a:t>Small group discussion</a:t>
            </a:r>
          </a:p>
        </p:txBody>
      </p:sp>
    </p:spTree>
    <p:extLst>
      <p:ext uri="{BB962C8B-B14F-4D97-AF65-F5344CB8AC3E}">
        <p14:creationId xmlns:p14="http://schemas.microsoft.com/office/powerpoint/2010/main" val="351705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7F1F2"/>
        </a:solidFill>
        <a:effectLst/>
      </p:bgPr>
    </p:bg>
    <p:spTree>
      <p:nvGrpSpPr>
        <p:cNvPr id="1" name=""/>
        <p:cNvGrpSpPr/>
        <p:nvPr/>
      </p:nvGrpSpPr>
      <p:grpSpPr>
        <a:xfrm>
          <a:off x="0" y="0"/>
          <a:ext cx="0" cy="0"/>
          <a:chOff x="0" y="0"/>
          <a:chExt cx="0" cy="0"/>
        </a:xfrm>
      </p:grpSpPr>
      <p:sp>
        <p:nvSpPr>
          <p:cNvPr id="10" name="TextBox 9"/>
          <p:cNvSpPr txBox="1"/>
          <p:nvPr/>
        </p:nvSpPr>
        <p:spPr>
          <a:xfrm>
            <a:off x="1465813" y="1651962"/>
            <a:ext cx="9260373" cy="3477875"/>
          </a:xfrm>
          <a:prstGeom prst="rect">
            <a:avLst/>
          </a:prstGeom>
          <a:noFill/>
        </p:spPr>
        <p:txBody>
          <a:bodyPr wrap="square" rtlCol="0">
            <a:spAutoFit/>
          </a:bodyPr>
          <a:lstStyle/>
          <a:p>
            <a:pPr algn="ctr"/>
            <a:r>
              <a:rPr lang="en-US" sz="4400" dirty="0">
                <a:solidFill>
                  <a:srgbClr val="1F8CF2"/>
                </a:solidFill>
                <a:latin typeface="Source Serif Pro" charset="0"/>
                <a:ea typeface="Source Serif Pro" charset="0"/>
                <a:cs typeface="Source Serif Pro" charset="0"/>
              </a:rPr>
              <a:t>Community organizing has as a core goal of generating durable power for a group of people, influencing key decision-makers on a range of issues over time. </a:t>
            </a:r>
          </a:p>
        </p:txBody>
      </p:sp>
      <p:pic>
        <p:nvPicPr>
          <p:cNvPr id="11" name="Picture 10"/>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pic>
        <p:nvPicPr>
          <p:cNvPr id="13" name="Picture 12"/>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5600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7F1F2"/>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12" name="Rectangle 11"/>
          <p:cNvSpPr/>
          <p:nvPr/>
        </p:nvSpPr>
        <p:spPr>
          <a:xfrm>
            <a:off x="1130209" y="2329071"/>
            <a:ext cx="9931582" cy="2123658"/>
          </a:xfrm>
          <a:prstGeom prst="rect">
            <a:avLst/>
          </a:prstGeom>
        </p:spPr>
        <p:txBody>
          <a:bodyPr wrap="square">
            <a:spAutoFit/>
          </a:bodyPr>
          <a:lstStyle/>
          <a:p>
            <a:pPr algn="ctr"/>
            <a:r>
              <a:rPr lang="en-US" sz="4400" dirty="0">
                <a:solidFill>
                  <a:srgbClr val="1F8CF2"/>
                </a:solidFill>
                <a:latin typeface="Source Serif Pro" charset="0"/>
                <a:ea typeface="Source Serif Pro" charset="0"/>
                <a:cs typeface="Source Serif Pro" charset="0"/>
              </a:rPr>
              <a:t>Community organizers seek to get people a place at the table before important decisions are made.</a:t>
            </a:r>
          </a:p>
        </p:txBody>
      </p:sp>
      <p:pic>
        <p:nvPicPr>
          <p:cNvPr id="6" name="Picture 5"/>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33467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7F1F2"/>
        </a:solidFill>
        <a:effectLst/>
      </p:bgPr>
    </p:bg>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1040045" y="1016677"/>
            <a:ext cx="3321036" cy="76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nSpc>
                <a:spcPct val="80000"/>
              </a:lnSpc>
              <a:spcBef>
                <a:spcPts val="0"/>
              </a:spcBef>
              <a:buFont typeface="Gill Sans" charset="0"/>
              <a:buNone/>
            </a:pPr>
            <a:r>
              <a:rPr lang="en-US" sz="5400" dirty="0">
                <a:solidFill>
                  <a:srgbClr val="1F8CF2"/>
                </a:solidFill>
                <a:latin typeface="Gilroy Medium" charset="0"/>
                <a:ea typeface="Gilroy Medium" charset="0"/>
                <a:cs typeface="Gilroy Medium" charset="0"/>
              </a:rPr>
              <a:t>Agenda</a:t>
            </a:r>
          </a:p>
        </p:txBody>
      </p:sp>
      <p:pic>
        <p:nvPicPr>
          <p:cNvPr id="9" name="Picture 8"/>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0" name="Rectangle 9"/>
          <p:cNvSpPr/>
          <p:nvPr/>
        </p:nvSpPr>
        <p:spPr>
          <a:xfrm>
            <a:off x="5346498" y="926736"/>
            <a:ext cx="6126480" cy="822960"/>
          </a:xfrm>
          <a:prstGeom prst="rect">
            <a:avLst/>
          </a:prstGeom>
          <a:solidFill>
            <a:srgbClr val="F7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rgbClr val="1F8CF2"/>
                </a:solidFill>
                <a:latin typeface="Source Serif Pro" charset="0"/>
                <a:ea typeface="Source Serif Pro" charset="0"/>
                <a:cs typeface="Source Serif Pro" charset="0"/>
              </a:rPr>
              <a:t>    Welcome and introductions</a:t>
            </a:r>
          </a:p>
        </p:txBody>
      </p:sp>
      <p:sp>
        <p:nvSpPr>
          <p:cNvPr id="11" name="Rectangle 10"/>
          <p:cNvSpPr/>
          <p:nvPr/>
        </p:nvSpPr>
        <p:spPr>
          <a:xfrm>
            <a:off x="5346498" y="1749696"/>
            <a:ext cx="6126480" cy="822960"/>
          </a:xfrm>
          <a:prstGeom prst="rect">
            <a:avLst/>
          </a:prstGeom>
          <a:solidFill>
            <a:srgbClr val="F7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rgbClr val="1F8CF2"/>
                </a:solidFill>
                <a:latin typeface="Source Serif Pro" charset="0"/>
                <a:ea typeface="Source Serif Pro" charset="0"/>
                <a:cs typeface="Source Serif Pro" charset="0"/>
              </a:rPr>
              <a:t>    What is community organizing?</a:t>
            </a:r>
          </a:p>
        </p:txBody>
      </p:sp>
      <p:sp>
        <p:nvSpPr>
          <p:cNvPr id="12" name="Rectangle 11"/>
          <p:cNvSpPr/>
          <p:nvPr/>
        </p:nvSpPr>
        <p:spPr>
          <a:xfrm>
            <a:off x="5346498" y="2572656"/>
            <a:ext cx="6126480" cy="822960"/>
          </a:xfrm>
          <a:prstGeom prst="rect">
            <a:avLst/>
          </a:prstGeom>
          <a:solidFill>
            <a:srgbClr val="1F8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rgbClr val="F7F1F2"/>
                </a:solidFill>
                <a:latin typeface="Source Serif Pro" charset="0"/>
                <a:ea typeface="Source Serif Pro" charset="0"/>
                <a:cs typeface="Source Serif Pro" charset="0"/>
              </a:rPr>
              <a:t>    Unique barriers &amp; operating from strengths</a:t>
            </a:r>
          </a:p>
        </p:txBody>
      </p:sp>
      <p:sp>
        <p:nvSpPr>
          <p:cNvPr id="13" name="Rectangle 12"/>
          <p:cNvSpPr/>
          <p:nvPr/>
        </p:nvSpPr>
        <p:spPr>
          <a:xfrm>
            <a:off x="5346498" y="3395616"/>
            <a:ext cx="6126480" cy="822960"/>
          </a:xfrm>
          <a:prstGeom prst="rect">
            <a:avLst/>
          </a:prstGeom>
          <a:solidFill>
            <a:srgbClr val="F7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rgbClr val="1F8CF2"/>
                </a:solidFill>
                <a:latin typeface="Source Serif Pro" charset="0"/>
                <a:ea typeface="Source Serif Pro" charset="0"/>
                <a:cs typeface="Source Serif Pro" charset="0"/>
              </a:rPr>
              <a:t>    Break</a:t>
            </a:r>
          </a:p>
        </p:txBody>
      </p:sp>
      <p:sp>
        <p:nvSpPr>
          <p:cNvPr id="14" name="Rectangle 13"/>
          <p:cNvSpPr/>
          <p:nvPr/>
        </p:nvSpPr>
        <p:spPr>
          <a:xfrm>
            <a:off x="5346498" y="4218576"/>
            <a:ext cx="6126480" cy="822960"/>
          </a:xfrm>
          <a:prstGeom prst="rect">
            <a:avLst/>
          </a:prstGeom>
          <a:solidFill>
            <a:srgbClr val="F7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rgbClr val="1F8CF2"/>
                </a:solidFill>
                <a:latin typeface="Source Serif Pro" charset="0"/>
                <a:ea typeface="Source Serif Pro" charset="0"/>
                <a:cs typeface="Source Serif Pro" charset="0"/>
              </a:rPr>
              <a:t>    Leading with our vision &amp; setting goals</a:t>
            </a:r>
          </a:p>
        </p:txBody>
      </p:sp>
      <p:sp>
        <p:nvSpPr>
          <p:cNvPr id="15" name="Rectangle 14"/>
          <p:cNvSpPr/>
          <p:nvPr/>
        </p:nvSpPr>
        <p:spPr>
          <a:xfrm>
            <a:off x="5346498" y="5041536"/>
            <a:ext cx="6126480" cy="822960"/>
          </a:xfrm>
          <a:prstGeom prst="rect">
            <a:avLst/>
          </a:prstGeom>
          <a:solidFill>
            <a:srgbClr val="F7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rgbClr val="1F8CF2"/>
                </a:solidFill>
                <a:latin typeface="Source Serif Pro" charset="0"/>
                <a:ea typeface="Source Serif Pro" charset="0"/>
                <a:cs typeface="Source Serif Pro" charset="0"/>
              </a:rPr>
              <a:t>    Closing</a:t>
            </a:r>
          </a:p>
        </p:txBody>
      </p:sp>
    </p:spTree>
    <p:extLst>
      <p:ext uri="{BB962C8B-B14F-4D97-AF65-F5344CB8AC3E}">
        <p14:creationId xmlns:p14="http://schemas.microsoft.com/office/powerpoint/2010/main" val="713297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F8CF2"/>
        </a:solidFill>
        <a:effectLst/>
      </p:bgPr>
    </p:bg>
    <p:spTree>
      <p:nvGrpSpPr>
        <p:cNvPr id="1" name="Shape 156"/>
        <p:cNvGrpSpPr/>
        <p:nvPr/>
      </p:nvGrpSpPr>
      <p:grpSpPr>
        <a:xfrm>
          <a:off x="0" y="0"/>
          <a:ext cx="0" cy="0"/>
          <a:chOff x="0" y="0"/>
          <a:chExt cx="0" cy="0"/>
        </a:xfrm>
      </p:grpSpPr>
      <p:sp>
        <p:nvSpPr>
          <p:cNvPr id="2" name="Rectangle 1"/>
          <p:cNvSpPr/>
          <p:nvPr/>
        </p:nvSpPr>
        <p:spPr>
          <a:xfrm>
            <a:off x="1219200" y="2076378"/>
            <a:ext cx="9753600" cy="2668423"/>
          </a:xfrm>
          <a:prstGeom prst="rect">
            <a:avLst/>
          </a:prstGeom>
        </p:spPr>
        <p:txBody>
          <a:bodyPr wrap="square">
            <a:spAutoFit/>
          </a:bodyPr>
          <a:lstStyle/>
          <a:p>
            <a:pPr lvl="0" algn="ctr">
              <a:lnSpc>
                <a:spcPct val="90000"/>
              </a:lnSpc>
              <a:buSzPct val="25000"/>
            </a:pPr>
            <a:r>
              <a:rPr lang="en-US" sz="6200" dirty="0">
                <a:solidFill>
                  <a:srgbClr val="F7F1F2"/>
                </a:solidFill>
                <a:latin typeface="Gilroy Medium" charset="0"/>
                <a:ea typeface="Gilroy Medium" charset="0"/>
                <a:cs typeface="Gilroy Medium" charset="0"/>
              </a:rPr>
              <a:t>What barriers do </a:t>
            </a:r>
          </a:p>
          <a:p>
            <a:pPr lvl="0" algn="ctr">
              <a:lnSpc>
                <a:spcPct val="90000"/>
              </a:lnSpc>
              <a:buSzPct val="25000"/>
            </a:pPr>
            <a:r>
              <a:rPr lang="en-US" sz="6200" dirty="0">
                <a:solidFill>
                  <a:srgbClr val="F7F1F2"/>
                </a:solidFill>
                <a:latin typeface="Gilroy Medium" charset="0"/>
                <a:ea typeface="Gilroy Medium" charset="0"/>
                <a:cs typeface="Gilroy Medium" charset="0"/>
              </a:rPr>
              <a:t>women face in community organizing?</a:t>
            </a:r>
          </a:p>
        </p:txBody>
      </p:sp>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2207940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7F1F2"/>
        </a:solidFill>
        <a:effectLst/>
      </p:bgPr>
    </p:bg>
    <p:spTree>
      <p:nvGrpSpPr>
        <p:cNvPr id="1" name=""/>
        <p:cNvGrpSpPr/>
        <p:nvPr/>
      </p:nvGrpSpPr>
      <p:grpSpPr>
        <a:xfrm>
          <a:off x="0" y="0"/>
          <a:ext cx="0" cy="0"/>
          <a:chOff x="0" y="0"/>
          <a:chExt cx="0" cy="0"/>
        </a:xfrm>
      </p:grpSpPr>
      <p:sp>
        <p:nvSpPr>
          <p:cNvPr id="11" name="Rectangle 10"/>
          <p:cNvSpPr>
            <a:spLocks noChangeArrowheads="1"/>
          </p:cNvSpPr>
          <p:nvPr/>
        </p:nvSpPr>
        <p:spPr bwMode="auto">
          <a:xfrm>
            <a:off x="775367" y="709070"/>
            <a:ext cx="10680994" cy="9113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5500" dirty="0">
                <a:solidFill>
                  <a:srgbClr val="1F8CF2"/>
                </a:solidFill>
                <a:latin typeface="Gilroy Medium" charset="0"/>
                <a:ea typeface="Gilroy Medium" charset="0"/>
                <a:cs typeface="Gilroy Medium" charset="0"/>
              </a:rPr>
              <a:t>Barriers for women in organizing</a:t>
            </a:r>
          </a:p>
        </p:txBody>
      </p:sp>
      <p:grpSp>
        <p:nvGrpSpPr>
          <p:cNvPr id="2" name="Group 1"/>
          <p:cNvGrpSpPr/>
          <p:nvPr/>
        </p:nvGrpSpPr>
        <p:grpSpPr>
          <a:xfrm>
            <a:off x="765619" y="2436501"/>
            <a:ext cx="10660762" cy="3185932"/>
            <a:chOff x="1049122" y="2346561"/>
            <a:chExt cx="10660762" cy="3185932"/>
          </a:xfrm>
          <a:solidFill>
            <a:schemeClr val="tx1"/>
          </a:solidFill>
        </p:grpSpPr>
        <p:sp>
          <p:nvSpPr>
            <p:cNvPr id="3" name="Oval 2"/>
            <p:cNvSpPr/>
            <p:nvPr/>
          </p:nvSpPr>
          <p:spPr>
            <a:xfrm>
              <a:off x="1049122" y="2346561"/>
              <a:ext cx="3185932" cy="3185932"/>
            </a:xfrm>
            <a:prstGeom prst="ellipse">
              <a:avLst/>
            </a:prstGeom>
            <a:solidFill>
              <a:srgbClr val="1F8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altLang="en-US" sz="2400" dirty="0">
                  <a:solidFill>
                    <a:srgbClr val="F7F1F2"/>
                  </a:solidFill>
                  <a:latin typeface="Source Serif Pro" charset="0"/>
                  <a:ea typeface="Source Serif Pro" charset="0"/>
                  <a:cs typeface="Source Serif Pro" charset="0"/>
                </a:rPr>
                <a:t>Decisions are made in male spaces </a:t>
              </a:r>
            </a:p>
          </p:txBody>
        </p:sp>
        <p:sp>
          <p:nvSpPr>
            <p:cNvPr id="5" name="Oval 4"/>
            <p:cNvSpPr/>
            <p:nvPr/>
          </p:nvSpPr>
          <p:spPr>
            <a:xfrm>
              <a:off x="4786537" y="2346561"/>
              <a:ext cx="3185932" cy="3185932"/>
            </a:xfrm>
            <a:prstGeom prst="ellipse">
              <a:avLst/>
            </a:prstGeom>
            <a:solidFill>
              <a:srgbClr val="1F8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altLang="en-US" sz="2400" dirty="0">
                  <a:solidFill>
                    <a:srgbClr val="F7F1F2"/>
                  </a:solidFill>
                  <a:latin typeface="Source Serif Pro" charset="0"/>
                  <a:ea typeface="Source Serif Pro" charset="0"/>
                  <a:cs typeface="Source Serif Pro" charset="0"/>
                </a:rPr>
                <a:t>Government is led by men </a:t>
              </a:r>
            </a:p>
          </p:txBody>
        </p:sp>
        <p:sp>
          <p:nvSpPr>
            <p:cNvPr id="6" name="Oval 5"/>
            <p:cNvSpPr/>
            <p:nvPr/>
          </p:nvSpPr>
          <p:spPr>
            <a:xfrm>
              <a:off x="8523952" y="2346561"/>
              <a:ext cx="3185932" cy="3185932"/>
            </a:xfrm>
            <a:prstGeom prst="ellipse">
              <a:avLst/>
            </a:prstGeom>
            <a:solidFill>
              <a:srgbClr val="1F8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altLang="en-US" sz="2400" dirty="0">
                  <a:solidFill>
                    <a:srgbClr val="F7F1F2"/>
                  </a:solidFill>
                  <a:latin typeface="Source Serif Pro" charset="0"/>
                  <a:ea typeface="Source Serif Pro" charset="0"/>
                  <a:cs typeface="Source Serif Pro" charset="0"/>
                </a:rPr>
                <a:t>Bias; rigid archetypes of leadership</a:t>
              </a:r>
            </a:p>
          </p:txBody>
        </p:sp>
      </p:grpSp>
      <p:pic>
        <p:nvPicPr>
          <p:cNvPr id="8" name="Picture 7"/>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119605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F8CF2"/>
        </a:solidFill>
        <a:effectLst/>
      </p:bgPr>
    </p:bg>
    <p:spTree>
      <p:nvGrpSpPr>
        <p:cNvPr id="1" name="Shape 156"/>
        <p:cNvGrpSpPr/>
        <p:nvPr/>
      </p:nvGrpSpPr>
      <p:grpSpPr>
        <a:xfrm>
          <a:off x="0" y="0"/>
          <a:ext cx="0" cy="0"/>
          <a:chOff x="0" y="0"/>
          <a:chExt cx="0" cy="0"/>
        </a:xfrm>
      </p:grpSpPr>
      <p:sp>
        <p:nvSpPr>
          <p:cNvPr id="2" name="Rectangle 1"/>
          <p:cNvSpPr/>
          <p:nvPr/>
        </p:nvSpPr>
        <p:spPr>
          <a:xfrm>
            <a:off x="1219200" y="2597976"/>
            <a:ext cx="9753600" cy="1615827"/>
          </a:xfrm>
          <a:prstGeom prst="rect">
            <a:avLst/>
          </a:prstGeom>
        </p:spPr>
        <p:txBody>
          <a:bodyPr wrap="square">
            <a:spAutoFit/>
          </a:bodyPr>
          <a:lstStyle/>
          <a:p>
            <a:pPr lvl="0" algn="ctr">
              <a:lnSpc>
                <a:spcPct val="90000"/>
              </a:lnSpc>
              <a:buSzPct val="25000"/>
            </a:pPr>
            <a:r>
              <a:rPr lang="en-US" sz="11000" dirty="0">
                <a:solidFill>
                  <a:srgbClr val="F7F1F2"/>
                </a:solidFill>
                <a:latin typeface="Gilroy Medium" charset="0"/>
                <a:ea typeface="Gilroy Medium" charset="0"/>
                <a:cs typeface="Gilroy Medium" charset="0"/>
              </a:rPr>
              <a:t>Anything else?</a:t>
            </a:r>
          </a:p>
        </p:txBody>
      </p:sp>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837823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F8CF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alphaModFix amt="15000"/>
            <a:extLst>
              <a:ext uri="{28A0092B-C50C-407E-A947-70E740481C1C}">
                <a14:useLocalDpi xmlns:a14="http://schemas.microsoft.com/office/drawing/2010/main" val="0"/>
              </a:ext>
            </a:extLst>
          </a:blip>
          <a:srcRect l="5009" t="20561" r="1155"/>
          <a:stretch/>
        </p:blipFill>
        <p:spPr>
          <a:xfrm>
            <a:off x="0" y="0"/>
            <a:ext cx="12192000" cy="6858000"/>
          </a:xfrm>
          <a:prstGeom prst="rect">
            <a:avLst/>
          </a:prstGeom>
        </p:spPr>
      </p:pic>
      <p:sp>
        <p:nvSpPr>
          <p:cNvPr id="6" name="TextBox 5"/>
          <p:cNvSpPr txBox="1"/>
          <p:nvPr/>
        </p:nvSpPr>
        <p:spPr>
          <a:xfrm>
            <a:off x="0" y="2143487"/>
            <a:ext cx="12192000" cy="2571025"/>
          </a:xfrm>
          <a:prstGeom prst="rect">
            <a:avLst/>
          </a:prstGeom>
          <a:noFill/>
        </p:spPr>
        <p:txBody>
          <a:bodyPr wrap="square" rtlCol="0">
            <a:spAutoFit/>
          </a:bodyPr>
          <a:lstStyle/>
          <a:p>
            <a:pPr algn="ctr">
              <a:lnSpc>
                <a:spcPct val="80000"/>
              </a:lnSpc>
            </a:pPr>
            <a:r>
              <a:rPr lang="en-US" sz="10000" dirty="0">
                <a:solidFill>
                  <a:srgbClr val="F7F1F2"/>
                </a:solidFill>
                <a:latin typeface="Gilroy Medium" charset="0"/>
                <a:ea typeface="Gilroy Medium" charset="0"/>
                <a:cs typeface="Gilroy Medium" charset="0"/>
              </a:rPr>
              <a:t>Operating </a:t>
            </a:r>
          </a:p>
          <a:p>
            <a:pPr algn="ctr">
              <a:lnSpc>
                <a:spcPct val="80000"/>
              </a:lnSpc>
            </a:pPr>
            <a:r>
              <a:rPr lang="en-US" sz="10000" dirty="0">
                <a:solidFill>
                  <a:srgbClr val="F7F1F2"/>
                </a:solidFill>
                <a:latin typeface="Gilroy Medium" charset="0"/>
                <a:ea typeface="Gilroy Medium" charset="0"/>
                <a:cs typeface="Gilroy Medium" charset="0"/>
              </a:rPr>
              <a:t>from strengths </a:t>
            </a:r>
          </a:p>
        </p:txBody>
      </p:sp>
      <p:pic>
        <p:nvPicPr>
          <p:cNvPr id="5" name="Picture 4"/>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2982426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03E5B9-262F-3D47-B5CA-3C53AEF8A897}"/>
              </a:ext>
            </a:extLst>
          </p:cNvPr>
          <p:cNvPicPr>
            <a:picLocks noChangeAspect="1"/>
          </p:cNvPicPr>
          <p:nvPr/>
        </p:nvPicPr>
        <p:blipFill rotWithShape="1">
          <a:blip r:embed="rId3"/>
          <a:srcRect t="15625" b="-15586"/>
          <a:stretch/>
        </p:blipFill>
        <p:spPr>
          <a:xfrm>
            <a:off x="0" y="0"/>
            <a:ext cx="12192000" cy="8124825"/>
          </a:xfrm>
          <a:prstGeom prst="rect">
            <a:avLst/>
          </a:prstGeom>
        </p:spPr>
      </p:pic>
      <p:sp>
        <p:nvSpPr>
          <p:cNvPr id="9" name="TextBox 8"/>
          <p:cNvSpPr txBox="1"/>
          <p:nvPr/>
        </p:nvSpPr>
        <p:spPr>
          <a:xfrm>
            <a:off x="8223981" y="4409276"/>
            <a:ext cx="3288468" cy="784830"/>
          </a:xfrm>
          <a:prstGeom prst="rect">
            <a:avLst/>
          </a:prstGeom>
          <a:noFill/>
        </p:spPr>
        <p:txBody>
          <a:bodyPr wrap="square" rtlCol="0">
            <a:spAutoFit/>
          </a:bodyPr>
          <a:lstStyle/>
          <a:p>
            <a:r>
              <a:rPr lang="en-US" sz="4500" kern="1200" dirty="0">
                <a:solidFill>
                  <a:srgbClr val="F7F1F2"/>
                </a:solidFill>
                <a:latin typeface="Source Serif Pro" charset="0"/>
                <a:ea typeface="Source Serif Pro" charset="0"/>
                <a:cs typeface="Source Serif Pro" charset="0"/>
              </a:rPr>
              <a:t>Traci Wile</a:t>
            </a:r>
          </a:p>
        </p:txBody>
      </p:sp>
      <p:sp>
        <p:nvSpPr>
          <p:cNvPr id="4" name="TextBox 3"/>
          <p:cNvSpPr txBox="1"/>
          <p:nvPr/>
        </p:nvSpPr>
        <p:spPr>
          <a:xfrm>
            <a:off x="8274085" y="4996189"/>
            <a:ext cx="1872821" cy="492443"/>
          </a:xfrm>
          <a:prstGeom prst="rect">
            <a:avLst/>
          </a:prstGeom>
          <a:noFill/>
        </p:spPr>
        <p:txBody>
          <a:bodyPr wrap="square" rtlCol="0">
            <a:spAutoFit/>
          </a:bodyPr>
          <a:lstStyle/>
          <a:p>
            <a:r>
              <a:rPr lang="en-US" sz="2600" kern="1200" dirty="0">
                <a:solidFill>
                  <a:srgbClr val="1F8CF2"/>
                </a:solidFill>
                <a:latin typeface="Gilroy Medium" charset="0"/>
                <a:ea typeface="Gilroy Medium" charset="0"/>
                <a:cs typeface="Gilroy Medium" charset="0"/>
              </a:rPr>
              <a:t>@</a:t>
            </a:r>
            <a:r>
              <a:rPr lang="en-US" sz="2600" kern="1200" dirty="0" err="1">
                <a:solidFill>
                  <a:srgbClr val="1F8CF2"/>
                </a:solidFill>
                <a:latin typeface="Gilroy Medium" charset="0"/>
                <a:ea typeface="Gilroy Medium" charset="0"/>
                <a:cs typeface="Gilroy Medium" charset="0"/>
              </a:rPr>
              <a:t>twillikers</a:t>
            </a:r>
            <a:endParaRPr lang="en-US" sz="2600" kern="1200" dirty="0">
              <a:solidFill>
                <a:srgbClr val="1F8CF2"/>
              </a:solidFill>
              <a:latin typeface="Gilroy Medium" charset="0"/>
              <a:ea typeface="Gilroy Medium" charset="0"/>
              <a:cs typeface="Gilroy Medium" charset="0"/>
            </a:endParaRPr>
          </a:p>
        </p:txBody>
      </p:sp>
      <p:pic>
        <p:nvPicPr>
          <p:cNvPr id="5" name="Picture 4"/>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959263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7F1F2"/>
        </a:solidFill>
        <a:effectLst/>
      </p:bgPr>
    </p:bg>
    <p:spTree>
      <p:nvGrpSpPr>
        <p:cNvPr id="1" name=""/>
        <p:cNvGrpSpPr/>
        <p:nvPr/>
      </p:nvGrpSpPr>
      <p:grpSpPr>
        <a:xfrm>
          <a:off x="0" y="0"/>
          <a:ext cx="0" cy="0"/>
          <a:chOff x="0" y="0"/>
          <a:chExt cx="0" cy="0"/>
        </a:xfrm>
      </p:grpSpPr>
      <p:sp>
        <p:nvSpPr>
          <p:cNvPr id="4" name="Rectangle 3"/>
          <p:cNvSpPr/>
          <p:nvPr/>
        </p:nvSpPr>
        <p:spPr>
          <a:xfrm>
            <a:off x="4067453" y="0"/>
            <a:ext cx="4142306" cy="6858000"/>
          </a:xfrm>
          <a:prstGeom prst="rect">
            <a:avLst/>
          </a:prstGeom>
          <a:solidFill>
            <a:srgbClr val="1F8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991934" y="2375414"/>
            <a:ext cx="4359639" cy="1090427"/>
          </a:xfrm>
          <a:prstGeom prst="rect">
            <a:avLst/>
          </a:prstGeom>
          <a:noFill/>
        </p:spPr>
        <p:txBody>
          <a:bodyPr wrap="square" rtlCol="0">
            <a:spAutoFit/>
          </a:bodyPr>
          <a:lstStyle/>
          <a:p>
            <a:pPr algn="ctr">
              <a:lnSpc>
                <a:spcPct val="80000"/>
              </a:lnSpc>
            </a:pPr>
            <a:r>
              <a:rPr lang="en-US" sz="8000" dirty="0">
                <a:solidFill>
                  <a:srgbClr val="F7F1F2"/>
                </a:solidFill>
                <a:latin typeface="Gilroy Medium" charset="0"/>
                <a:ea typeface="Gilroy Medium" charset="0"/>
                <a:cs typeface="Gilroy Medium" charset="0"/>
              </a:rPr>
              <a:t>71.6%</a:t>
            </a:r>
          </a:p>
        </p:txBody>
      </p:sp>
      <p:pic>
        <p:nvPicPr>
          <p:cNvPr id="34" name="Picture 33"/>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9" name="TextBox 18"/>
          <p:cNvSpPr txBox="1"/>
          <p:nvPr/>
        </p:nvSpPr>
        <p:spPr>
          <a:xfrm>
            <a:off x="0" y="2375414"/>
            <a:ext cx="4067453" cy="1090427"/>
          </a:xfrm>
          <a:prstGeom prst="rect">
            <a:avLst/>
          </a:prstGeom>
          <a:noFill/>
        </p:spPr>
        <p:txBody>
          <a:bodyPr wrap="square" rtlCol="0">
            <a:spAutoFit/>
          </a:bodyPr>
          <a:lstStyle/>
          <a:p>
            <a:pPr algn="ctr">
              <a:lnSpc>
                <a:spcPct val="80000"/>
              </a:lnSpc>
            </a:pPr>
            <a:r>
              <a:rPr lang="en-US" sz="8000" dirty="0">
                <a:solidFill>
                  <a:srgbClr val="1F8CF2"/>
                </a:solidFill>
                <a:latin typeface="Gilroy Medium" charset="0"/>
                <a:ea typeface="Gilroy Medium" charset="0"/>
                <a:cs typeface="Gilroy Medium" charset="0"/>
              </a:rPr>
              <a:t>40%</a:t>
            </a:r>
          </a:p>
        </p:txBody>
      </p:sp>
      <p:sp>
        <p:nvSpPr>
          <p:cNvPr id="24" name="TextBox 23"/>
          <p:cNvSpPr txBox="1"/>
          <p:nvPr/>
        </p:nvSpPr>
        <p:spPr>
          <a:xfrm>
            <a:off x="8209758" y="2375414"/>
            <a:ext cx="3982241" cy="1090427"/>
          </a:xfrm>
          <a:prstGeom prst="rect">
            <a:avLst/>
          </a:prstGeom>
          <a:noFill/>
        </p:spPr>
        <p:txBody>
          <a:bodyPr wrap="square" rtlCol="0">
            <a:spAutoFit/>
          </a:bodyPr>
          <a:lstStyle/>
          <a:p>
            <a:pPr algn="ctr">
              <a:lnSpc>
                <a:spcPct val="80000"/>
              </a:lnSpc>
            </a:pPr>
            <a:r>
              <a:rPr lang="en-US" sz="8000" dirty="0">
                <a:solidFill>
                  <a:srgbClr val="1F8CF2"/>
                </a:solidFill>
                <a:latin typeface="Gilroy Medium" charset="0"/>
                <a:ea typeface="Gilroy Medium" charset="0"/>
                <a:cs typeface="Gilroy Medium" charset="0"/>
              </a:rPr>
              <a:t>431</a:t>
            </a:r>
          </a:p>
        </p:txBody>
      </p:sp>
      <p:sp>
        <p:nvSpPr>
          <p:cNvPr id="27" name="TextBox 26"/>
          <p:cNvSpPr txBox="1"/>
          <p:nvPr/>
        </p:nvSpPr>
        <p:spPr>
          <a:xfrm>
            <a:off x="3991934" y="3548290"/>
            <a:ext cx="4359639" cy="1107996"/>
          </a:xfrm>
          <a:prstGeom prst="rect">
            <a:avLst/>
          </a:prstGeom>
          <a:noFill/>
        </p:spPr>
        <p:txBody>
          <a:bodyPr wrap="square" rtlCol="0">
            <a:spAutoFit/>
          </a:bodyPr>
          <a:lstStyle/>
          <a:p>
            <a:pPr algn="ctr"/>
            <a:r>
              <a:rPr lang="en-US" sz="2200" kern="1200" dirty="0">
                <a:solidFill>
                  <a:srgbClr val="F7F1F2"/>
                </a:solidFill>
                <a:latin typeface="Source Serif Pro" charset="0"/>
                <a:ea typeface="Source Serif Pro" charset="0"/>
                <a:cs typeface="Source Serif Pro" charset="0"/>
              </a:rPr>
              <a:t>of OFA’s current </a:t>
            </a:r>
          </a:p>
          <a:p>
            <a:pPr algn="ctr"/>
            <a:r>
              <a:rPr lang="en-US" sz="2200" kern="1200" dirty="0">
                <a:solidFill>
                  <a:srgbClr val="F7F1F2"/>
                </a:solidFill>
                <a:latin typeface="Source Serif Pro" charset="0"/>
                <a:ea typeface="Source Serif Pro" charset="0"/>
                <a:cs typeface="Source Serif Pro" charset="0"/>
              </a:rPr>
              <a:t>Fellowship class identify </a:t>
            </a:r>
          </a:p>
          <a:p>
            <a:pPr algn="ctr"/>
            <a:r>
              <a:rPr lang="en-US" sz="2200" kern="1200" dirty="0">
                <a:solidFill>
                  <a:srgbClr val="F7F1F2"/>
                </a:solidFill>
                <a:latin typeface="Source Serif Pro" charset="0"/>
                <a:ea typeface="Source Serif Pro" charset="0"/>
                <a:cs typeface="Source Serif Pro" charset="0"/>
              </a:rPr>
              <a:t>as female</a:t>
            </a:r>
          </a:p>
        </p:txBody>
      </p:sp>
      <p:sp>
        <p:nvSpPr>
          <p:cNvPr id="28" name="TextBox 27"/>
          <p:cNvSpPr txBox="1"/>
          <p:nvPr/>
        </p:nvSpPr>
        <p:spPr>
          <a:xfrm>
            <a:off x="1" y="3548290"/>
            <a:ext cx="4067452" cy="1107996"/>
          </a:xfrm>
          <a:prstGeom prst="rect">
            <a:avLst/>
          </a:prstGeom>
          <a:noFill/>
        </p:spPr>
        <p:txBody>
          <a:bodyPr wrap="square" rtlCol="0">
            <a:spAutoFit/>
          </a:bodyPr>
          <a:lstStyle/>
          <a:p>
            <a:pPr algn="ctr"/>
            <a:r>
              <a:rPr lang="en-US" sz="2200" kern="1200" dirty="0">
                <a:solidFill>
                  <a:schemeClr val="tx1"/>
                </a:solidFill>
                <a:latin typeface="Source Serif Pro" charset="0"/>
                <a:ea typeface="Source Serif Pro" charset="0"/>
                <a:cs typeface="Source Serif Pro" charset="0"/>
              </a:rPr>
              <a:t>of campaign managers for Democratic congressional candidates are women</a:t>
            </a:r>
          </a:p>
        </p:txBody>
      </p:sp>
      <p:sp>
        <p:nvSpPr>
          <p:cNvPr id="31" name="TextBox 30"/>
          <p:cNvSpPr txBox="1"/>
          <p:nvPr/>
        </p:nvSpPr>
        <p:spPr>
          <a:xfrm>
            <a:off x="8209758" y="3548290"/>
            <a:ext cx="3982242" cy="1107996"/>
          </a:xfrm>
          <a:prstGeom prst="rect">
            <a:avLst/>
          </a:prstGeom>
          <a:noFill/>
        </p:spPr>
        <p:txBody>
          <a:bodyPr wrap="square" rtlCol="0">
            <a:spAutoFit/>
          </a:bodyPr>
          <a:lstStyle/>
          <a:p>
            <a:pPr algn="ctr"/>
            <a:r>
              <a:rPr lang="en-US" sz="2200" kern="1200" dirty="0">
                <a:solidFill>
                  <a:schemeClr val="tx1"/>
                </a:solidFill>
                <a:latin typeface="Source Serif Pro" charset="0"/>
                <a:ea typeface="Source Serif Pro" charset="0"/>
                <a:cs typeface="Source Serif Pro" charset="0"/>
              </a:rPr>
              <a:t>Women running or </a:t>
            </a:r>
          </a:p>
          <a:p>
            <a:pPr algn="ctr"/>
            <a:r>
              <a:rPr lang="en-US" sz="2200" kern="1200" dirty="0">
                <a:solidFill>
                  <a:schemeClr val="tx1"/>
                </a:solidFill>
                <a:latin typeface="Source Serif Pro" charset="0"/>
                <a:ea typeface="Source Serif Pro" charset="0"/>
                <a:cs typeface="Source Serif Pro" charset="0"/>
              </a:rPr>
              <a:t>likely to run for the </a:t>
            </a:r>
          </a:p>
          <a:p>
            <a:pPr algn="ctr"/>
            <a:r>
              <a:rPr lang="en-US" sz="2200" kern="1200" dirty="0">
                <a:solidFill>
                  <a:schemeClr val="tx1"/>
                </a:solidFill>
                <a:latin typeface="Source Serif Pro" charset="0"/>
                <a:ea typeface="Source Serif Pro" charset="0"/>
                <a:cs typeface="Source Serif Pro" charset="0"/>
              </a:rPr>
              <a:t>House in 2018</a:t>
            </a:r>
          </a:p>
        </p:txBody>
      </p:sp>
    </p:spTree>
    <p:extLst>
      <p:ext uri="{BB962C8B-B14F-4D97-AF65-F5344CB8AC3E}">
        <p14:creationId xmlns:p14="http://schemas.microsoft.com/office/powerpoint/2010/main" val="2244940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F8CF2"/>
        </a:solidFill>
        <a:effectLst/>
      </p:bgPr>
    </p:bg>
    <p:spTree>
      <p:nvGrpSpPr>
        <p:cNvPr id="1" name=""/>
        <p:cNvGrpSpPr/>
        <p:nvPr/>
      </p:nvGrpSpPr>
      <p:grpSpPr>
        <a:xfrm>
          <a:off x="0" y="0"/>
          <a:ext cx="0" cy="0"/>
          <a:chOff x="0" y="0"/>
          <a:chExt cx="0" cy="0"/>
        </a:xfrm>
      </p:grpSpPr>
      <p:sp>
        <p:nvSpPr>
          <p:cNvPr id="6" name="TextBox 5"/>
          <p:cNvSpPr txBox="1"/>
          <p:nvPr/>
        </p:nvSpPr>
        <p:spPr>
          <a:xfrm>
            <a:off x="0" y="2229332"/>
            <a:ext cx="12192000" cy="2323136"/>
          </a:xfrm>
          <a:prstGeom prst="rect">
            <a:avLst/>
          </a:prstGeom>
          <a:noFill/>
        </p:spPr>
        <p:txBody>
          <a:bodyPr wrap="square" rtlCol="0">
            <a:spAutoFit/>
          </a:bodyPr>
          <a:lstStyle/>
          <a:p>
            <a:pPr algn="ctr">
              <a:lnSpc>
                <a:spcPct val="80000"/>
              </a:lnSpc>
            </a:pPr>
            <a:r>
              <a:rPr lang="en-US" sz="9000" dirty="0">
                <a:solidFill>
                  <a:srgbClr val="F7F1F2"/>
                </a:solidFill>
                <a:latin typeface="Gilroy Medium" charset="0"/>
                <a:ea typeface="Gilroy Medium" charset="0"/>
                <a:cs typeface="Gilroy Medium" charset="0"/>
              </a:rPr>
              <a:t>We have </a:t>
            </a:r>
            <a:r>
              <a:rPr lang="en-US" sz="9000" dirty="0" err="1">
                <a:solidFill>
                  <a:srgbClr val="F7F1F2"/>
                </a:solidFill>
                <a:latin typeface="Gilroy Medium" charset="0"/>
                <a:ea typeface="Gilroy Medium" charset="0"/>
                <a:cs typeface="Gilroy Medium" charset="0"/>
              </a:rPr>
              <a:t>sheroes</a:t>
            </a:r>
            <a:r>
              <a:rPr lang="en-US" sz="9000" dirty="0">
                <a:solidFill>
                  <a:srgbClr val="F7F1F2"/>
                </a:solidFill>
                <a:latin typeface="Gilroy Medium" charset="0"/>
                <a:ea typeface="Gilroy Medium" charset="0"/>
                <a:cs typeface="Gilroy Medium" charset="0"/>
              </a:rPr>
              <a:t> </a:t>
            </a:r>
          </a:p>
          <a:p>
            <a:pPr algn="ctr">
              <a:lnSpc>
                <a:spcPct val="80000"/>
              </a:lnSpc>
            </a:pPr>
            <a:r>
              <a:rPr lang="en-US" sz="9000" dirty="0">
                <a:solidFill>
                  <a:srgbClr val="F7F1F2"/>
                </a:solidFill>
                <a:latin typeface="Gilroy Medium" charset="0"/>
                <a:ea typeface="Gilroy Medium" charset="0"/>
                <a:cs typeface="Gilroy Medium" charset="0"/>
              </a:rPr>
              <a:t>to learn from</a:t>
            </a: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519079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509665" y="5478386"/>
            <a:ext cx="3043004" cy="547466"/>
          </a:xfrm>
          <a:prstGeom prst="rect">
            <a:avLst/>
          </a:prstGeom>
          <a:solidFill>
            <a:srgbClr val="F7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27" name="Rectangle 26">
            <a:extLst>
              <a:ext uri="{FF2B5EF4-FFF2-40B4-BE49-F238E27FC236}">
                <a16:creationId xmlns:a16="http://schemas.microsoft.com/office/drawing/2014/main" id="{A5D0C00C-06B7-8349-B665-436B4DB15188}"/>
              </a:ext>
            </a:extLst>
          </p:cNvPr>
          <p:cNvSpPr>
            <a:spLocks noChangeArrowheads="1"/>
          </p:cNvSpPr>
          <p:nvPr/>
        </p:nvSpPr>
        <p:spPr bwMode="auto">
          <a:xfrm>
            <a:off x="0" y="5568519"/>
            <a:ext cx="4062334" cy="457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3000" dirty="0">
                <a:solidFill>
                  <a:srgbClr val="1F8CF2"/>
                </a:solidFill>
                <a:latin typeface="Source Serif Pro" charset="0"/>
                <a:ea typeface="Source Serif Pro" charset="0"/>
                <a:cs typeface="Source Serif Pro" charset="0"/>
              </a:rPr>
              <a:t>Dolores Huerta</a:t>
            </a:r>
          </a:p>
        </p:txBody>
      </p:sp>
      <p:sp>
        <p:nvSpPr>
          <p:cNvPr id="18" name="Rectangle 17"/>
          <p:cNvSpPr/>
          <p:nvPr/>
        </p:nvSpPr>
        <p:spPr>
          <a:xfrm>
            <a:off x="4564504" y="5478386"/>
            <a:ext cx="3043004" cy="547466"/>
          </a:xfrm>
          <a:prstGeom prst="rect">
            <a:avLst/>
          </a:prstGeom>
          <a:solidFill>
            <a:srgbClr val="F7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278D33C-FC0A-2448-A605-FACD917F8515}"/>
              </a:ext>
            </a:extLst>
          </p:cNvPr>
          <p:cNvSpPr>
            <a:spLocks noChangeArrowheads="1"/>
          </p:cNvSpPr>
          <p:nvPr/>
        </p:nvSpPr>
        <p:spPr bwMode="auto">
          <a:xfrm>
            <a:off x="4062334" y="5568519"/>
            <a:ext cx="4047345" cy="457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3000" dirty="0">
                <a:solidFill>
                  <a:srgbClr val="1F8CF2"/>
                </a:solidFill>
                <a:latin typeface="Source Serif Pro" charset="0"/>
                <a:ea typeface="Source Serif Pro" charset="0"/>
                <a:cs typeface="Source Serif Pro" charset="0"/>
              </a:rPr>
              <a:t>Angela Davis </a:t>
            </a:r>
          </a:p>
        </p:txBody>
      </p:sp>
      <p:sp>
        <p:nvSpPr>
          <p:cNvPr id="20" name="Rectangle 19"/>
          <p:cNvSpPr/>
          <p:nvPr/>
        </p:nvSpPr>
        <p:spPr>
          <a:xfrm>
            <a:off x="8611849" y="5478386"/>
            <a:ext cx="3043004" cy="547466"/>
          </a:xfrm>
          <a:prstGeom prst="rect">
            <a:avLst/>
          </a:prstGeom>
          <a:solidFill>
            <a:srgbClr val="F7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85E16AD-570B-1F40-8B37-5D571B117550}"/>
              </a:ext>
            </a:extLst>
          </p:cNvPr>
          <p:cNvSpPr>
            <a:spLocks noChangeArrowheads="1"/>
          </p:cNvSpPr>
          <p:nvPr/>
        </p:nvSpPr>
        <p:spPr bwMode="auto">
          <a:xfrm>
            <a:off x="8124669" y="5568519"/>
            <a:ext cx="4047344" cy="457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3000" dirty="0">
                <a:solidFill>
                  <a:srgbClr val="1F8CF2"/>
                </a:solidFill>
                <a:latin typeface="Source Serif Pro" charset="0"/>
                <a:ea typeface="Source Serif Pro" charset="0"/>
                <a:cs typeface="Source Serif Pro" charset="0"/>
              </a:rPr>
              <a:t>Ai-</a:t>
            </a:r>
            <a:r>
              <a:rPr lang="en-US" sz="3000" dirty="0" err="1">
                <a:solidFill>
                  <a:srgbClr val="1F8CF2"/>
                </a:solidFill>
                <a:latin typeface="Source Serif Pro" charset="0"/>
                <a:ea typeface="Source Serif Pro" charset="0"/>
                <a:cs typeface="Source Serif Pro" charset="0"/>
              </a:rPr>
              <a:t>jen</a:t>
            </a:r>
            <a:r>
              <a:rPr lang="en-US" sz="3000" dirty="0">
                <a:solidFill>
                  <a:srgbClr val="1F8CF2"/>
                </a:solidFill>
                <a:latin typeface="Source Serif Pro" charset="0"/>
                <a:ea typeface="Source Serif Pro" charset="0"/>
                <a:cs typeface="Source Serif Pro" charset="0"/>
              </a:rPr>
              <a:t> Poo </a:t>
            </a:r>
          </a:p>
        </p:txBody>
      </p:sp>
    </p:spTree>
    <p:extLst>
      <p:ext uri="{BB962C8B-B14F-4D97-AF65-F5344CB8AC3E}">
        <p14:creationId xmlns:p14="http://schemas.microsoft.com/office/powerpoint/2010/main" val="2915301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7F1F2"/>
        </a:solidFill>
        <a:effectLst/>
      </p:bgPr>
    </p:bg>
    <p:spTree>
      <p:nvGrpSpPr>
        <p:cNvPr id="1" name=""/>
        <p:cNvGrpSpPr/>
        <p:nvPr/>
      </p:nvGrpSpPr>
      <p:grpSpPr>
        <a:xfrm>
          <a:off x="0" y="0"/>
          <a:ext cx="0" cy="0"/>
          <a:chOff x="0" y="0"/>
          <a:chExt cx="0" cy="0"/>
        </a:xfrm>
      </p:grpSpPr>
      <p:sp>
        <p:nvSpPr>
          <p:cNvPr id="22" name="TextBox 21"/>
          <p:cNvSpPr txBox="1"/>
          <p:nvPr/>
        </p:nvSpPr>
        <p:spPr>
          <a:xfrm>
            <a:off x="6388880" y="1076128"/>
            <a:ext cx="4920426" cy="830997"/>
          </a:xfrm>
          <a:prstGeom prst="rect">
            <a:avLst/>
          </a:prstGeom>
          <a:noFill/>
        </p:spPr>
        <p:txBody>
          <a:bodyPr wrap="square" rtlCol="0">
            <a:spAutoFit/>
          </a:bodyPr>
          <a:lstStyle/>
          <a:p>
            <a:r>
              <a:rPr lang="en-US" sz="2400" kern="1200" dirty="0">
                <a:solidFill>
                  <a:schemeClr val="tx1"/>
                </a:solidFill>
                <a:latin typeface="Source Serif Pro" charset="0"/>
                <a:ea typeface="Source Serif Pro" charset="0"/>
                <a:cs typeface="Source Serif Pro" charset="0"/>
              </a:rPr>
              <a:t>What themes do you see across these three women?</a:t>
            </a:r>
          </a:p>
        </p:txBody>
      </p:sp>
      <p:sp>
        <p:nvSpPr>
          <p:cNvPr id="23" name="Oval 22"/>
          <p:cNvSpPr/>
          <p:nvPr/>
        </p:nvSpPr>
        <p:spPr>
          <a:xfrm>
            <a:off x="5865661" y="1177728"/>
            <a:ext cx="344495" cy="344495"/>
          </a:xfrm>
          <a:prstGeom prst="ellipse">
            <a:avLst/>
          </a:prstGeom>
          <a:solidFill>
            <a:srgbClr val="1F8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kern="1200" dirty="0">
                <a:solidFill>
                  <a:srgbClr val="F7F1F2"/>
                </a:solidFill>
                <a:latin typeface="Gilroy ExtraBold" charset="0"/>
                <a:ea typeface="Gilroy ExtraBold" charset="0"/>
                <a:cs typeface="Gilroy ExtraBold" charset="0"/>
              </a:rPr>
              <a:t>1</a:t>
            </a:r>
          </a:p>
        </p:txBody>
      </p:sp>
      <p:sp>
        <p:nvSpPr>
          <p:cNvPr id="24" name="Oval 23"/>
          <p:cNvSpPr/>
          <p:nvPr/>
        </p:nvSpPr>
        <p:spPr>
          <a:xfrm>
            <a:off x="5865661" y="2459515"/>
            <a:ext cx="344495" cy="344495"/>
          </a:xfrm>
          <a:prstGeom prst="ellipse">
            <a:avLst/>
          </a:prstGeom>
          <a:solidFill>
            <a:srgbClr val="1F8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kern="1200" dirty="0">
                <a:solidFill>
                  <a:srgbClr val="F7F1F2"/>
                </a:solidFill>
                <a:latin typeface="Gilroy ExtraBold" charset="0"/>
                <a:ea typeface="Gilroy ExtraBold" charset="0"/>
                <a:cs typeface="Gilroy ExtraBold" charset="0"/>
              </a:rPr>
              <a:t>2</a:t>
            </a:r>
          </a:p>
        </p:txBody>
      </p:sp>
      <p:sp>
        <p:nvSpPr>
          <p:cNvPr id="25" name="Oval 24"/>
          <p:cNvSpPr/>
          <p:nvPr/>
        </p:nvSpPr>
        <p:spPr>
          <a:xfrm>
            <a:off x="5865661" y="3846232"/>
            <a:ext cx="344495" cy="344495"/>
          </a:xfrm>
          <a:prstGeom prst="ellipse">
            <a:avLst/>
          </a:prstGeom>
          <a:solidFill>
            <a:srgbClr val="1F8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kern="1200" dirty="0">
                <a:solidFill>
                  <a:srgbClr val="F7F1F2"/>
                </a:solidFill>
                <a:latin typeface="Gilroy ExtraBold" charset="0"/>
                <a:ea typeface="Gilroy ExtraBold" charset="0"/>
                <a:cs typeface="Gilroy ExtraBold" charset="0"/>
              </a:rPr>
              <a:t>3</a:t>
            </a:r>
          </a:p>
        </p:txBody>
      </p:sp>
      <p:sp>
        <p:nvSpPr>
          <p:cNvPr id="26" name="TextBox 25"/>
          <p:cNvSpPr txBox="1"/>
          <p:nvPr/>
        </p:nvSpPr>
        <p:spPr>
          <a:xfrm>
            <a:off x="6388881" y="2421871"/>
            <a:ext cx="4613900" cy="830997"/>
          </a:xfrm>
          <a:prstGeom prst="rect">
            <a:avLst/>
          </a:prstGeom>
          <a:noFill/>
        </p:spPr>
        <p:txBody>
          <a:bodyPr wrap="square" rtlCol="0">
            <a:spAutoFit/>
          </a:bodyPr>
          <a:lstStyle/>
          <a:p>
            <a:r>
              <a:rPr lang="en-US" sz="2400" kern="1200" dirty="0">
                <a:solidFill>
                  <a:schemeClr val="tx1"/>
                </a:solidFill>
                <a:latin typeface="Source Serif Pro" charset="0"/>
                <a:ea typeface="Source Serif Pro" charset="0"/>
                <a:cs typeface="Source Serif Pro" charset="0"/>
              </a:rPr>
              <a:t>What qualities enabled them to be successful?</a:t>
            </a:r>
          </a:p>
        </p:txBody>
      </p:sp>
      <p:sp>
        <p:nvSpPr>
          <p:cNvPr id="27" name="TextBox 26"/>
          <p:cNvSpPr txBox="1"/>
          <p:nvPr/>
        </p:nvSpPr>
        <p:spPr>
          <a:xfrm>
            <a:off x="6388880" y="3812423"/>
            <a:ext cx="4802366" cy="1200329"/>
          </a:xfrm>
          <a:prstGeom prst="rect">
            <a:avLst/>
          </a:prstGeom>
          <a:noFill/>
        </p:spPr>
        <p:txBody>
          <a:bodyPr wrap="square" rtlCol="0">
            <a:spAutoFit/>
          </a:bodyPr>
          <a:lstStyle/>
          <a:p>
            <a:r>
              <a:rPr lang="en-US" sz="2400" kern="1200" dirty="0">
                <a:solidFill>
                  <a:schemeClr val="tx1"/>
                </a:solidFill>
                <a:latin typeface="Source Serif Pro" charset="0"/>
                <a:ea typeface="Source Serif Pro" charset="0"/>
                <a:cs typeface="Source Serif Pro" charset="0"/>
              </a:rPr>
              <a:t>What qualities do you possess that make you a successful organizer?</a:t>
            </a:r>
          </a:p>
        </p:txBody>
      </p:sp>
      <p:pic>
        <p:nvPicPr>
          <p:cNvPr id="40" name="Picture 39"/>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7" name="TextBox 16"/>
          <p:cNvSpPr txBox="1">
            <a:spLocks noChangeArrowheads="1"/>
          </p:cNvSpPr>
          <p:nvPr/>
        </p:nvSpPr>
        <p:spPr bwMode="auto">
          <a:xfrm>
            <a:off x="1040045" y="1016677"/>
            <a:ext cx="3321036" cy="1430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nSpc>
                <a:spcPct val="80000"/>
              </a:lnSpc>
              <a:spcBef>
                <a:spcPts val="0"/>
              </a:spcBef>
              <a:buFont typeface="Gill Sans" charset="0"/>
              <a:buNone/>
            </a:pPr>
            <a:r>
              <a:rPr lang="en-US" sz="5400" dirty="0">
                <a:solidFill>
                  <a:srgbClr val="1F8CF2"/>
                </a:solidFill>
                <a:latin typeface="Gilroy Medium" charset="0"/>
                <a:ea typeface="Gilroy Medium" charset="0"/>
                <a:cs typeface="Gilroy Medium" charset="0"/>
              </a:rPr>
              <a:t>Orienting</a:t>
            </a:r>
          </a:p>
          <a:p>
            <a:pPr>
              <a:lnSpc>
                <a:spcPct val="80000"/>
              </a:lnSpc>
              <a:spcBef>
                <a:spcPts val="0"/>
              </a:spcBef>
              <a:buFont typeface="Gill Sans" charset="0"/>
              <a:buNone/>
            </a:pPr>
            <a:r>
              <a:rPr lang="en-US" sz="5400" dirty="0">
                <a:solidFill>
                  <a:srgbClr val="1F8CF2"/>
                </a:solidFill>
                <a:latin typeface="Gilroy Medium" charset="0"/>
                <a:ea typeface="Gilroy Medium" charset="0"/>
                <a:cs typeface="Gilroy Medium" charset="0"/>
              </a:rPr>
              <a:t>questions</a:t>
            </a:r>
          </a:p>
        </p:txBody>
      </p:sp>
    </p:spTree>
    <p:extLst>
      <p:ext uri="{BB962C8B-B14F-4D97-AF65-F5344CB8AC3E}">
        <p14:creationId xmlns:p14="http://schemas.microsoft.com/office/powerpoint/2010/main" val="3170873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7F1F2"/>
        </a:solidFill>
        <a:effectLst/>
      </p:bgPr>
    </p:bg>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1040045" y="1016677"/>
            <a:ext cx="3321036" cy="76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nSpc>
                <a:spcPct val="80000"/>
              </a:lnSpc>
              <a:spcBef>
                <a:spcPts val="0"/>
              </a:spcBef>
              <a:buFont typeface="Gill Sans" charset="0"/>
              <a:buNone/>
            </a:pPr>
            <a:r>
              <a:rPr lang="en-US" sz="5400" dirty="0">
                <a:solidFill>
                  <a:srgbClr val="1F8CF2"/>
                </a:solidFill>
                <a:latin typeface="Gilroy Medium" charset="0"/>
                <a:ea typeface="Gilroy Medium" charset="0"/>
                <a:cs typeface="Gilroy Medium" charset="0"/>
              </a:rPr>
              <a:t>Agenda</a:t>
            </a:r>
          </a:p>
        </p:txBody>
      </p:sp>
      <p:pic>
        <p:nvPicPr>
          <p:cNvPr id="10" name="Picture 9"/>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1" name="Rectangle 10"/>
          <p:cNvSpPr/>
          <p:nvPr/>
        </p:nvSpPr>
        <p:spPr>
          <a:xfrm>
            <a:off x="5346498" y="926736"/>
            <a:ext cx="6126480" cy="822960"/>
          </a:xfrm>
          <a:prstGeom prst="rect">
            <a:avLst/>
          </a:prstGeom>
          <a:solidFill>
            <a:srgbClr val="F7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rgbClr val="1F8CF2"/>
                </a:solidFill>
                <a:latin typeface="Source Serif Pro" charset="0"/>
                <a:ea typeface="Source Serif Pro" charset="0"/>
                <a:cs typeface="Source Serif Pro" charset="0"/>
              </a:rPr>
              <a:t>    Welcome and introductions</a:t>
            </a:r>
          </a:p>
        </p:txBody>
      </p:sp>
      <p:sp>
        <p:nvSpPr>
          <p:cNvPr id="12" name="Rectangle 11"/>
          <p:cNvSpPr/>
          <p:nvPr/>
        </p:nvSpPr>
        <p:spPr>
          <a:xfrm>
            <a:off x="5346498" y="1749696"/>
            <a:ext cx="6126480" cy="822960"/>
          </a:xfrm>
          <a:prstGeom prst="rect">
            <a:avLst/>
          </a:prstGeom>
          <a:solidFill>
            <a:srgbClr val="F7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rgbClr val="1F8CF2"/>
                </a:solidFill>
                <a:latin typeface="Source Serif Pro" charset="0"/>
                <a:ea typeface="Source Serif Pro" charset="0"/>
                <a:cs typeface="Source Serif Pro" charset="0"/>
              </a:rPr>
              <a:t>    What is community organizing?</a:t>
            </a:r>
          </a:p>
        </p:txBody>
      </p:sp>
      <p:sp>
        <p:nvSpPr>
          <p:cNvPr id="13" name="Rectangle 12"/>
          <p:cNvSpPr/>
          <p:nvPr/>
        </p:nvSpPr>
        <p:spPr>
          <a:xfrm>
            <a:off x="5346498" y="2572656"/>
            <a:ext cx="6126480" cy="822960"/>
          </a:xfrm>
          <a:prstGeom prst="rect">
            <a:avLst/>
          </a:prstGeom>
          <a:solidFill>
            <a:srgbClr val="F7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rgbClr val="1F8CF2"/>
                </a:solidFill>
                <a:latin typeface="Source Serif Pro" charset="0"/>
                <a:ea typeface="Source Serif Pro" charset="0"/>
                <a:cs typeface="Source Serif Pro" charset="0"/>
              </a:rPr>
              <a:t>    Unique barriers &amp; operating from strengths</a:t>
            </a:r>
          </a:p>
        </p:txBody>
      </p:sp>
      <p:sp>
        <p:nvSpPr>
          <p:cNvPr id="14" name="Rectangle 13"/>
          <p:cNvSpPr/>
          <p:nvPr/>
        </p:nvSpPr>
        <p:spPr>
          <a:xfrm>
            <a:off x="5346498" y="3395616"/>
            <a:ext cx="6126480" cy="822960"/>
          </a:xfrm>
          <a:prstGeom prst="rect">
            <a:avLst/>
          </a:prstGeom>
          <a:solidFill>
            <a:srgbClr val="F7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rgbClr val="1F8CF2"/>
                </a:solidFill>
                <a:latin typeface="Source Serif Pro" charset="0"/>
                <a:ea typeface="Source Serif Pro" charset="0"/>
                <a:cs typeface="Source Serif Pro" charset="0"/>
              </a:rPr>
              <a:t>    Break</a:t>
            </a:r>
          </a:p>
        </p:txBody>
      </p:sp>
      <p:sp>
        <p:nvSpPr>
          <p:cNvPr id="15" name="Rectangle 14"/>
          <p:cNvSpPr/>
          <p:nvPr/>
        </p:nvSpPr>
        <p:spPr>
          <a:xfrm>
            <a:off x="5346498" y="4218576"/>
            <a:ext cx="6126480" cy="822960"/>
          </a:xfrm>
          <a:prstGeom prst="rect">
            <a:avLst/>
          </a:prstGeom>
          <a:solidFill>
            <a:srgbClr val="1F8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rgbClr val="F7F1F2"/>
                </a:solidFill>
                <a:latin typeface="Source Serif Pro" charset="0"/>
                <a:ea typeface="Source Serif Pro" charset="0"/>
                <a:cs typeface="Source Serif Pro" charset="0"/>
              </a:rPr>
              <a:t>    Leading with our vision &amp; setting goals</a:t>
            </a:r>
          </a:p>
        </p:txBody>
      </p:sp>
      <p:sp>
        <p:nvSpPr>
          <p:cNvPr id="16" name="Rectangle 15"/>
          <p:cNvSpPr/>
          <p:nvPr/>
        </p:nvSpPr>
        <p:spPr>
          <a:xfrm>
            <a:off x="5346498" y="5041536"/>
            <a:ext cx="6126480" cy="822960"/>
          </a:xfrm>
          <a:prstGeom prst="rect">
            <a:avLst/>
          </a:prstGeom>
          <a:solidFill>
            <a:srgbClr val="F7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rgbClr val="1F8CF2"/>
                </a:solidFill>
                <a:latin typeface="Source Serif Pro" charset="0"/>
                <a:ea typeface="Source Serif Pro" charset="0"/>
                <a:cs typeface="Source Serif Pro" charset="0"/>
              </a:rPr>
              <a:t>    Closing</a:t>
            </a:r>
          </a:p>
        </p:txBody>
      </p:sp>
    </p:spTree>
    <p:extLst>
      <p:ext uri="{BB962C8B-B14F-4D97-AF65-F5344CB8AC3E}">
        <p14:creationId xmlns:p14="http://schemas.microsoft.com/office/powerpoint/2010/main" val="1955986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7F1F2"/>
        </a:solidFill>
        <a:effectLst/>
      </p:bgPr>
    </p:bg>
    <p:spTree>
      <p:nvGrpSpPr>
        <p:cNvPr id="1" name=""/>
        <p:cNvGrpSpPr/>
        <p:nvPr/>
      </p:nvGrpSpPr>
      <p:grpSpPr>
        <a:xfrm>
          <a:off x="0" y="0"/>
          <a:ext cx="0" cy="0"/>
          <a:chOff x="0" y="0"/>
          <a:chExt cx="0" cy="0"/>
        </a:xfrm>
      </p:grpSpPr>
      <p:sp>
        <p:nvSpPr>
          <p:cNvPr id="2" name="TextBox 1"/>
          <p:cNvSpPr txBox="1"/>
          <p:nvPr/>
        </p:nvSpPr>
        <p:spPr>
          <a:xfrm>
            <a:off x="1333073" y="1810659"/>
            <a:ext cx="9525854" cy="3160481"/>
          </a:xfrm>
          <a:prstGeom prst="rect">
            <a:avLst/>
          </a:prstGeom>
          <a:noFill/>
        </p:spPr>
        <p:txBody>
          <a:bodyPr wrap="square" rtlCol="0">
            <a:spAutoFit/>
          </a:bodyPr>
          <a:lstStyle/>
          <a:p>
            <a:pPr algn="ctr">
              <a:lnSpc>
                <a:spcPct val="90000"/>
              </a:lnSpc>
            </a:pPr>
            <a:r>
              <a:rPr lang="en-US" sz="5500" dirty="0">
                <a:solidFill>
                  <a:srgbClr val="1F8CF2"/>
                </a:solidFill>
                <a:latin typeface="Source Serif Pro" charset="0"/>
                <a:ea typeface="Source Serif Pro" charset="0"/>
                <a:cs typeface="Source Serif Pro" charset="0"/>
              </a:rPr>
              <a:t>We can cut through the clutter when we have conversations that speak to the head and the heart. </a:t>
            </a:r>
          </a:p>
        </p:txBody>
      </p:sp>
      <p:pic>
        <p:nvPicPr>
          <p:cNvPr id="3" name="Picture 2"/>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3058229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7F1F2"/>
        </a:solidFill>
        <a:effectLst/>
      </p:bgPr>
    </p:bg>
    <p:spTree>
      <p:nvGrpSpPr>
        <p:cNvPr id="1" name=""/>
        <p:cNvGrpSpPr/>
        <p:nvPr/>
      </p:nvGrpSpPr>
      <p:grpSpPr>
        <a:xfrm>
          <a:off x="0" y="0"/>
          <a:ext cx="0" cy="0"/>
          <a:chOff x="0" y="0"/>
          <a:chExt cx="0" cy="0"/>
        </a:xfrm>
      </p:grpSpPr>
      <p:sp>
        <p:nvSpPr>
          <p:cNvPr id="6" name="TextBox 5"/>
          <p:cNvSpPr txBox="1"/>
          <p:nvPr/>
        </p:nvSpPr>
        <p:spPr>
          <a:xfrm>
            <a:off x="1700391" y="2191533"/>
            <a:ext cx="8791217" cy="2398734"/>
          </a:xfrm>
          <a:prstGeom prst="rect">
            <a:avLst/>
          </a:prstGeom>
          <a:noFill/>
        </p:spPr>
        <p:txBody>
          <a:bodyPr wrap="square" rtlCol="0">
            <a:spAutoFit/>
          </a:bodyPr>
          <a:lstStyle/>
          <a:p>
            <a:pPr algn="ctr">
              <a:lnSpc>
                <a:spcPct val="90000"/>
              </a:lnSpc>
            </a:pPr>
            <a:r>
              <a:rPr lang="en-US" sz="5500" dirty="0">
                <a:solidFill>
                  <a:srgbClr val="1F8CF2"/>
                </a:solidFill>
                <a:latin typeface="Source Serif Pro" charset="0"/>
                <a:ea typeface="Source Serif Pro" charset="0"/>
                <a:cs typeface="Source Serif Pro" charset="0"/>
              </a:rPr>
              <a:t>To speak to the head and the heart, we have to understand our purpose.</a:t>
            </a:r>
          </a:p>
        </p:txBody>
      </p:sp>
      <p:pic>
        <p:nvPicPr>
          <p:cNvPr id="3" name="Picture 2"/>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3592697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7F1F2"/>
        </a:solidFill>
        <a:effectLst/>
      </p:bgPr>
    </p:bg>
    <p:spTree>
      <p:nvGrpSpPr>
        <p:cNvPr id="1" name="Shape 156"/>
        <p:cNvGrpSpPr/>
        <p:nvPr/>
      </p:nvGrpSpPr>
      <p:grpSpPr>
        <a:xfrm>
          <a:off x="0" y="0"/>
          <a:ext cx="0" cy="0"/>
          <a:chOff x="0" y="0"/>
          <a:chExt cx="0" cy="0"/>
        </a:xfrm>
      </p:grpSpPr>
      <p:sp>
        <p:nvSpPr>
          <p:cNvPr id="158" name="Shape 158"/>
          <p:cNvSpPr txBox="1"/>
          <p:nvPr/>
        </p:nvSpPr>
        <p:spPr>
          <a:xfrm>
            <a:off x="587115" y="2205486"/>
            <a:ext cx="11017770" cy="2370827"/>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SzPct val="25000"/>
              <a:buNone/>
            </a:pPr>
            <a:r>
              <a:rPr lang="en-US" sz="5500" dirty="0">
                <a:solidFill>
                  <a:srgbClr val="1F8CF2"/>
                </a:solidFill>
                <a:latin typeface="Source Serif Pro" charset="0"/>
                <a:ea typeface="Source Serif Pro" charset="0"/>
                <a:cs typeface="Source Serif Pro" charset="0"/>
              </a:rPr>
              <a:t>Narrowing in on our values </a:t>
            </a:r>
          </a:p>
          <a:p>
            <a:pPr marL="0" marR="0" lvl="0" indent="0" algn="ctr" rtl="0">
              <a:lnSpc>
                <a:spcPct val="90000"/>
              </a:lnSpc>
              <a:spcBef>
                <a:spcPts val="0"/>
              </a:spcBef>
              <a:buSzPct val="25000"/>
              <a:buNone/>
            </a:pPr>
            <a:r>
              <a:rPr lang="en-US" sz="5500" dirty="0">
                <a:solidFill>
                  <a:srgbClr val="1F8CF2"/>
                </a:solidFill>
                <a:latin typeface="Source Serif Pro" charset="0"/>
                <a:ea typeface="Source Serif Pro" charset="0"/>
                <a:cs typeface="Source Serif Pro" charset="0"/>
              </a:rPr>
              <a:t>and beliefs aid us in understanding our purpose. </a:t>
            </a:r>
            <a:endParaRPr lang="en-US" sz="5500" dirty="0">
              <a:solidFill>
                <a:srgbClr val="1F8CF2"/>
              </a:solidFill>
              <a:latin typeface="Source Serif Pro" charset="0"/>
              <a:ea typeface="Source Serif Pro" charset="0"/>
              <a:cs typeface="Source Serif Pro" charset="0"/>
              <a:sym typeface="Arial"/>
            </a:endParaRPr>
          </a:p>
        </p:txBody>
      </p:sp>
      <p:pic>
        <p:nvPicPr>
          <p:cNvPr id="4" name="Picture 3"/>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7315694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7F1F2"/>
        </a:solidFill>
        <a:effectLst/>
      </p:bgPr>
    </p:bg>
    <p:spTree>
      <p:nvGrpSpPr>
        <p:cNvPr id="1" name=""/>
        <p:cNvGrpSpPr/>
        <p:nvPr/>
      </p:nvGrpSpPr>
      <p:grpSpPr>
        <a:xfrm>
          <a:off x="0" y="0"/>
          <a:ext cx="0" cy="0"/>
          <a:chOff x="0" y="0"/>
          <a:chExt cx="0" cy="0"/>
        </a:xfrm>
      </p:grpSpPr>
      <p:sp>
        <p:nvSpPr>
          <p:cNvPr id="3" name="TextBox 2"/>
          <p:cNvSpPr txBox="1"/>
          <p:nvPr/>
        </p:nvSpPr>
        <p:spPr>
          <a:xfrm>
            <a:off x="1585636" y="4314001"/>
            <a:ext cx="9096927" cy="553998"/>
          </a:xfrm>
          <a:prstGeom prst="rect">
            <a:avLst/>
          </a:prstGeom>
          <a:noFill/>
        </p:spPr>
        <p:txBody>
          <a:bodyPr wrap="square" rtlCol="0">
            <a:spAutoFit/>
          </a:bodyPr>
          <a:lstStyle/>
          <a:p>
            <a:pPr algn="ctr"/>
            <a:r>
              <a:rPr lang="en-US" sz="3000" dirty="0">
                <a:solidFill>
                  <a:srgbClr val="1F8CF2"/>
                </a:solidFill>
                <a:latin typeface="Gilroy Medium" charset="0"/>
                <a:ea typeface="Gilroy Medium" charset="0"/>
                <a:cs typeface="Gilroy Medium" charset="0"/>
              </a:rPr>
              <a:t>What issue do you deeply believe in and fight for?</a:t>
            </a:r>
          </a:p>
        </p:txBody>
      </p:sp>
      <p:sp>
        <p:nvSpPr>
          <p:cNvPr id="4" name="TextBox 3"/>
          <p:cNvSpPr txBox="1">
            <a:spLocks noChangeArrowheads="1"/>
          </p:cNvSpPr>
          <p:nvPr/>
        </p:nvSpPr>
        <p:spPr bwMode="auto">
          <a:xfrm>
            <a:off x="1010402" y="1969454"/>
            <a:ext cx="10247395" cy="2165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1pPr>
            <a:lvl2pPr marL="742950" indent="-28575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2pPr>
            <a:lvl3pPr marL="11430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3pPr>
            <a:lvl4pPr marL="16002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4pPr>
            <a:lvl5pPr marL="2057400" indent="-228600">
              <a:spcBef>
                <a:spcPts val="3800"/>
              </a:spcBef>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5pPr>
            <a:lvl6pPr marL="25146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6pPr>
            <a:lvl7pPr marL="29718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7pPr>
            <a:lvl8pPr marL="34290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8pPr>
            <a:lvl9pPr marL="3886200" indent="-228600" eaLnBrk="0" fontAlgn="base" hangingPunct="0">
              <a:spcBef>
                <a:spcPts val="3800"/>
              </a:spcBef>
              <a:spcAft>
                <a:spcPct val="0"/>
              </a:spcAft>
              <a:buSzPct val="171000"/>
              <a:buFont typeface="Gill Sans" charset="0"/>
              <a:buChar char="•"/>
              <a:defRPr sz="2800">
                <a:solidFill>
                  <a:srgbClr val="56565A"/>
                </a:solidFill>
                <a:latin typeface="Arial" panose="020B0604020202020204" pitchFamily="34" charset="0"/>
                <a:ea typeface="MS PGothic" panose="020B0600070205080204" pitchFamily="34" charset="-128"/>
                <a:sym typeface="Gill Sans" charset="0"/>
              </a:defRPr>
            </a:lvl9pPr>
          </a:lstStyle>
          <a:p>
            <a:pPr algn="ctr">
              <a:lnSpc>
                <a:spcPct val="80000"/>
              </a:lnSpc>
              <a:spcBef>
                <a:spcPts val="0"/>
              </a:spcBef>
              <a:buNone/>
            </a:pPr>
            <a:r>
              <a:rPr lang="en-US" sz="5500" dirty="0">
                <a:solidFill>
                  <a:srgbClr val="1F8CF2"/>
                </a:solidFill>
                <a:latin typeface="Source Serif Pro" charset="0"/>
                <a:ea typeface="Source Serif Pro" charset="0"/>
                <a:cs typeface="Source Serif Pro" charset="0"/>
              </a:rPr>
              <a:t>One method to try in identifying your vision</a:t>
            </a:r>
            <a:r>
              <a:rPr lang="en-US" sz="5500">
                <a:solidFill>
                  <a:srgbClr val="1F8CF2"/>
                </a:solidFill>
                <a:latin typeface="Source Serif Pro" charset="0"/>
                <a:ea typeface="Source Serif Pro" charset="0"/>
                <a:cs typeface="Source Serif Pro" charset="0"/>
              </a:rPr>
              <a:t>: Get </a:t>
            </a:r>
            <a:r>
              <a:rPr lang="en-US" sz="5500" dirty="0">
                <a:solidFill>
                  <a:srgbClr val="1F8CF2"/>
                </a:solidFill>
                <a:latin typeface="Source Serif Pro" charset="0"/>
                <a:ea typeface="Source Serif Pro" charset="0"/>
                <a:cs typeface="Source Serif Pro" charset="0"/>
              </a:rPr>
              <a:t>to the root of our values and beliefs</a:t>
            </a:r>
          </a:p>
        </p:txBody>
      </p:sp>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3910651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F8CF2"/>
        </a:solidFill>
        <a:effectLst/>
      </p:bgPr>
    </p:bg>
    <p:spTree>
      <p:nvGrpSpPr>
        <p:cNvPr id="1" name=""/>
        <p:cNvGrpSpPr/>
        <p:nvPr/>
      </p:nvGrpSpPr>
      <p:grpSpPr>
        <a:xfrm>
          <a:off x="0" y="0"/>
          <a:ext cx="0" cy="0"/>
          <a:chOff x="0" y="0"/>
          <a:chExt cx="0" cy="0"/>
        </a:xfrm>
      </p:grpSpPr>
      <p:sp>
        <p:nvSpPr>
          <p:cNvPr id="2" name="TextBox 1"/>
          <p:cNvSpPr txBox="1"/>
          <p:nvPr/>
        </p:nvSpPr>
        <p:spPr>
          <a:xfrm>
            <a:off x="615616" y="1726746"/>
            <a:ext cx="11036968" cy="3588675"/>
          </a:xfrm>
          <a:prstGeom prst="rect">
            <a:avLst/>
          </a:prstGeom>
          <a:noFill/>
        </p:spPr>
        <p:txBody>
          <a:bodyPr wrap="square" rtlCol="0">
            <a:spAutoFit/>
          </a:bodyPr>
          <a:lstStyle/>
          <a:p>
            <a:pPr algn="ctr">
              <a:lnSpc>
                <a:spcPct val="80000"/>
              </a:lnSpc>
            </a:pPr>
            <a:r>
              <a:rPr lang="en-US" sz="8000" dirty="0">
                <a:solidFill>
                  <a:srgbClr val="F7F1F2"/>
                </a:solidFill>
                <a:latin typeface="Gilroy Medium" charset="0"/>
                <a:ea typeface="Gilroy Medium" charset="0"/>
                <a:cs typeface="Gilroy Medium" charset="0"/>
              </a:rPr>
              <a:t>Why is that issue important to you</a:t>
            </a:r>
            <a:r>
              <a:rPr lang="en-US" sz="8000">
                <a:solidFill>
                  <a:srgbClr val="F7F1F2"/>
                </a:solidFill>
                <a:latin typeface="Gilroy Medium" charset="0"/>
                <a:ea typeface="Gilroy Medium" charset="0"/>
                <a:cs typeface="Gilroy Medium" charset="0"/>
              </a:rPr>
              <a:t>? </a:t>
            </a:r>
          </a:p>
          <a:p>
            <a:pPr algn="ctr">
              <a:lnSpc>
                <a:spcPct val="80000"/>
              </a:lnSpc>
            </a:pPr>
            <a:endParaRPr lang="en-US" sz="8000" dirty="0">
              <a:solidFill>
                <a:srgbClr val="F7F1F2"/>
              </a:solidFill>
              <a:latin typeface="Gilroy Medium" charset="0"/>
              <a:ea typeface="Gilroy Medium" charset="0"/>
              <a:cs typeface="Gilroy Medium" charset="0"/>
            </a:endParaRPr>
          </a:p>
          <a:p>
            <a:pPr algn="ctr">
              <a:lnSpc>
                <a:spcPct val="80000"/>
              </a:lnSpc>
            </a:pPr>
            <a:r>
              <a:rPr lang="en-US" sz="4400" dirty="0">
                <a:solidFill>
                  <a:srgbClr val="F7F1F2"/>
                </a:solidFill>
                <a:latin typeface="Gilroy Medium" charset="0"/>
                <a:ea typeface="Gilroy Medium" charset="0"/>
                <a:cs typeface="Gilroy Medium" charset="0"/>
              </a:rPr>
              <a:t>(ask yourself this five times)</a:t>
            </a:r>
          </a:p>
        </p:txBody>
      </p:sp>
      <p:pic>
        <p:nvPicPr>
          <p:cNvPr id="3" name="Picture 2"/>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2184324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790" t="9821" b="7315"/>
          <a:stretch/>
        </p:blipFill>
        <p:spPr>
          <a:xfrm>
            <a:off x="0" y="0"/>
            <a:ext cx="12192000" cy="6858000"/>
          </a:xfrm>
          <a:prstGeom prst="rect">
            <a:avLst/>
          </a:prstGeom>
        </p:spPr>
      </p:pic>
      <p:sp>
        <p:nvSpPr>
          <p:cNvPr id="9" name="TextBox 8"/>
          <p:cNvSpPr txBox="1"/>
          <p:nvPr/>
        </p:nvSpPr>
        <p:spPr>
          <a:xfrm>
            <a:off x="978907" y="4916267"/>
            <a:ext cx="4552463" cy="784830"/>
          </a:xfrm>
          <a:prstGeom prst="rect">
            <a:avLst/>
          </a:prstGeom>
          <a:noFill/>
        </p:spPr>
        <p:txBody>
          <a:bodyPr wrap="square" rtlCol="0">
            <a:spAutoFit/>
          </a:bodyPr>
          <a:lstStyle/>
          <a:p>
            <a:r>
              <a:rPr lang="en-US" sz="4500" kern="1200" dirty="0">
                <a:solidFill>
                  <a:srgbClr val="F7F1F2"/>
                </a:solidFill>
                <a:latin typeface="Source Serif Pro" charset="0"/>
                <a:ea typeface="Source Serif Pro" charset="0"/>
                <a:cs typeface="Source Serif Pro" charset="0"/>
              </a:rPr>
              <a:t>Alexis </a:t>
            </a:r>
            <a:r>
              <a:rPr lang="en-US" sz="4500" kern="1200" dirty="0" err="1">
                <a:solidFill>
                  <a:srgbClr val="F7F1F2"/>
                </a:solidFill>
                <a:latin typeface="Source Serif Pro" charset="0"/>
                <a:ea typeface="Source Serif Pro" charset="0"/>
                <a:cs typeface="Source Serif Pro" charset="0"/>
              </a:rPr>
              <a:t>Conavay</a:t>
            </a:r>
            <a:endParaRPr lang="en-US" sz="4500" kern="1200" dirty="0">
              <a:solidFill>
                <a:srgbClr val="F7F1F2"/>
              </a:solidFill>
              <a:latin typeface="Source Serif Pro" charset="0"/>
              <a:ea typeface="Source Serif Pro" charset="0"/>
              <a:cs typeface="Source Serif Pro" charset="0"/>
            </a:endParaRPr>
          </a:p>
        </p:txBody>
      </p:sp>
      <p:sp>
        <p:nvSpPr>
          <p:cNvPr id="4" name="TextBox 3"/>
          <p:cNvSpPr txBox="1"/>
          <p:nvPr/>
        </p:nvSpPr>
        <p:spPr>
          <a:xfrm>
            <a:off x="991433" y="5485726"/>
            <a:ext cx="3492774" cy="492443"/>
          </a:xfrm>
          <a:prstGeom prst="rect">
            <a:avLst/>
          </a:prstGeom>
          <a:noFill/>
        </p:spPr>
        <p:txBody>
          <a:bodyPr wrap="square" rtlCol="0">
            <a:spAutoFit/>
          </a:bodyPr>
          <a:lstStyle/>
          <a:p>
            <a:r>
              <a:rPr lang="en-US" sz="2600" kern="1200" dirty="0">
                <a:solidFill>
                  <a:srgbClr val="1F8CF2"/>
                </a:solidFill>
                <a:latin typeface="Gilroy Medium" charset="0"/>
                <a:ea typeface="Gilroy Medium" charset="0"/>
                <a:cs typeface="Gilroy Medium" charset="0"/>
              </a:rPr>
              <a:t>@</a:t>
            </a:r>
            <a:r>
              <a:rPr lang="en-US" sz="2600" kern="1200" dirty="0" err="1">
                <a:solidFill>
                  <a:srgbClr val="1F8CF2"/>
                </a:solidFill>
                <a:latin typeface="Gilroy Medium" charset="0"/>
                <a:ea typeface="Gilroy Medium" charset="0"/>
                <a:cs typeface="Gilroy Medium" charset="0"/>
              </a:rPr>
              <a:t>AlexConavay</a:t>
            </a:r>
            <a:endParaRPr lang="en-US" sz="2600" kern="1200" dirty="0">
              <a:solidFill>
                <a:srgbClr val="1F8CF2"/>
              </a:solidFill>
              <a:latin typeface="Gilroy Medium" charset="0"/>
              <a:ea typeface="Gilroy Medium" charset="0"/>
              <a:cs typeface="Gilroy Medium" charset="0"/>
            </a:endParaRPr>
          </a:p>
        </p:txBody>
      </p:sp>
      <p:pic>
        <p:nvPicPr>
          <p:cNvPr id="5" name="Picture 4"/>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8339399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1F8CF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6" name="Shape 215"/>
          <p:cNvSpPr txBox="1"/>
          <p:nvPr/>
        </p:nvSpPr>
        <p:spPr>
          <a:xfrm>
            <a:off x="807721" y="2798064"/>
            <a:ext cx="10576560" cy="1261872"/>
          </a:xfrm>
          <a:prstGeom prst="rect">
            <a:avLst/>
          </a:prstGeom>
          <a:noFill/>
          <a:ln>
            <a:noFill/>
          </a:ln>
        </p:spPr>
        <p:txBody>
          <a:bodyPr lIns="91425" tIns="45700" rIns="91425" bIns="45700" anchor="ctr" anchorCtr="0">
            <a:noAutofit/>
          </a:bodyPr>
          <a:lstStyle/>
          <a:p>
            <a:pPr algn="ctr">
              <a:lnSpc>
                <a:spcPct val="80000"/>
              </a:lnSpc>
              <a:buSzPct val="25000"/>
            </a:pPr>
            <a:r>
              <a:rPr lang="en-US" sz="8000" kern="1200" dirty="0">
                <a:solidFill>
                  <a:srgbClr val="F7F1F2"/>
                </a:solidFill>
                <a:latin typeface="Gilroy Medium" charset="0"/>
                <a:ea typeface="Gilroy Medium" charset="0"/>
                <a:cs typeface="Gilroy Medium" charset="0"/>
                <a:sym typeface="Calibri"/>
              </a:rPr>
              <a:t>Being goal-oriented</a:t>
            </a:r>
            <a:endParaRPr lang="en-US" sz="8000" dirty="0">
              <a:solidFill>
                <a:srgbClr val="F7F1F2"/>
              </a:solidFill>
              <a:latin typeface="Gilroy Medium" charset="0"/>
              <a:ea typeface="Gilroy Medium" charset="0"/>
              <a:cs typeface="Gilroy Medium" charset="0"/>
              <a:sym typeface="Arial"/>
            </a:endParaRPr>
          </a:p>
        </p:txBody>
      </p:sp>
    </p:spTree>
    <p:extLst>
      <p:ext uri="{BB962C8B-B14F-4D97-AF65-F5344CB8AC3E}">
        <p14:creationId xmlns:p14="http://schemas.microsoft.com/office/powerpoint/2010/main" val="894300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7F1F2"/>
        </a:solidFill>
        <a:effectLst/>
      </p:bgPr>
    </p:bg>
    <p:spTree>
      <p:nvGrpSpPr>
        <p:cNvPr id="1" name=""/>
        <p:cNvGrpSpPr/>
        <p:nvPr/>
      </p:nvGrpSpPr>
      <p:grpSpPr>
        <a:xfrm>
          <a:off x="0" y="0"/>
          <a:ext cx="0" cy="0"/>
          <a:chOff x="0" y="0"/>
          <a:chExt cx="0" cy="0"/>
        </a:xfrm>
      </p:grpSpPr>
      <p:sp>
        <p:nvSpPr>
          <p:cNvPr id="2" name="Rectangle 1"/>
          <p:cNvSpPr/>
          <p:nvPr/>
        </p:nvSpPr>
        <p:spPr>
          <a:xfrm>
            <a:off x="0" y="-12379"/>
            <a:ext cx="12192000" cy="3403279"/>
          </a:xfrm>
          <a:prstGeom prst="rect">
            <a:avLst/>
          </a:prstGeom>
          <a:solidFill>
            <a:srgbClr val="1F8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srgbClr val="FFFFFF"/>
              </a:solidFill>
            </a:endParaRPr>
          </a:p>
        </p:txBody>
      </p:sp>
      <p:pic>
        <p:nvPicPr>
          <p:cNvPr id="8" name="Picture 7"/>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0" name="TextBox 9"/>
          <p:cNvSpPr txBox="1"/>
          <p:nvPr/>
        </p:nvSpPr>
        <p:spPr>
          <a:xfrm>
            <a:off x="891167" y="4037391"/>
            <a:ext cx="10485865" cy="2123658"/>
          </a:xfrm>
          <a:prstGeom prst="rect">
            <a:avLst/>
          </a:prstGeom>
          <a:noFill/>
        </p:spPr>
        <p:txBody>
          <a:bodyPr wrap="square" rtlCol="0">
            <a:spAutoFit/>
          </a:bodyPr>
          <a:lstStyle/>
          <a:p>
            <a:pPr algn="ctr"/>
            <a:r>
              <a:rPr lang="en-US" sz="3300" kern="1200" dirty="0">
                <a:solidFill>
                  <a:srgbClr val="1F8CF2"/>
                </a:solidFill>
                <a:latin typeface="Source Serif Pro" charset="0"/>
                <a:ea typeface="Source Serif Pro" charset="0"/>
                <a:cs typeface="Source Serif Pro" charset="0"/>
              </a:rPr>
              <a:t>Why do we set goals in the first place? What is their purpose? How do you incorporate them into your work? Are you someone who writes out your goals, or do you tend to keep them internalized?</a:t>
            </a:r>
          </a:p>
        </p:txBody>
      </p:sp>
      <p:sp>
        <p:nvSpPr>
          <p:cNvPr id="6" name="Rectangle 5"/>
          <p:cNvSpPr>
            <a:spLocks noChangeArrowheads="1"/>
          </p:cNvSpPr>
          <p:nvPr/>
        </p:nvSpPr>
        <p:spPr bwMode="auto">
          <a:xfrm>
            <a:off x="0" y="679083"/>
            <a:ext cx="12192000" cy="20654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13000" dirty="0">
                <a:solidFill>
                  <a:srgbClr val="F7F1F2"/>
                </a:solidFill>
                <a:latin typeface="Gilroy Medium" charset="0"/>
                <a:ea typeface="Gilroy Medium" charset="0"/>
                <a:cs typeface="Gilroy Medium" charset="0"/>
              </a:rPr>
              <a:t>Share out!</a:t>
            </a:r>
          </a:p>
        </p:txBody>
      </p:sp>
    </p:spTree>
    <p:extLst>
      <p:ext uri="{BB962C8B-B14F-4D97-AF65-F5344CB8AC3E}">
        <p14:creationId xmlns:p14="http://schemas.microsoft.com/office/powerpoint/2010/main" val="4937381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1F8CF2"/>
        </a:solidFill>
        <a:effectLst/>
      </p:bgPr>
    </p:bg>
    <p:spTree>
      <p:nvGrpSpPr>
        <p:cNvPr id="1" name=""/>
        <p:cNvGrpSpPr/>
        <p:nvPr/>
      </p:nvGrpSpPr>
      <p:grpSpPr>
        <a:xfrm>
          <a:off x="0" y="0"/>
          <a:ext cx="0" cy="0"/>
          <a:chOff x="0" y="0"/>
          <a:chExt cx="0" cy="0"/>
        </a:xfrm>
      </p:grpSpPr>
      <p:sp>
        <p:nvSpPr>
          <p:cNvPr id="9" name="TextBox 8"/>
          <p:cNvSpPr txBox="1"/>
          <p:nvPr/>
        </p:nvSpPr>
        <p:spPr>
          <a:xfrm>
            <a:off x="0" y="2276007"/>
            <a:ext cx="12192000" cy="2446824"/>
          </a:xfrm>
          <a:prstGeom prst="rect">
            <a:avLst/>
          </a:prstGeom>
          <a:noFill/>
        </p:spPr>
        <p:txBody>
          <a:bodyPr wrap="square" rtlCol="0">
            <a:spAutoFit/>
          </a:bodyPr>
          <a:lstStyle/>
          <a:p>
            <a:pPr algn="ctr">
              <a:lnSpc>
                <a:spcPct val="90000"/>
              </a:lnSpc>
            </a:pPr>
            <a:r>
              <a:rPr lang="en-US" sz="8200" kern="1200" dirty="0">
                <a:solidFill>
                  <a:srgbClr val="F7F1F2"/>
                </a:solidFill>
                <a:latin typeface="Gilroy Medium" charset="0"/>
                <a:ea typeface="Gilroy Medium" charset="0"/>
                <a:cs typeface="Gilroy Medium" charset="0"/>
              </a:rPr>
              <a:t>How do we set the </a:t>
            </a:r>
          </a:p>
          <a:p>
            <a:pPr algn="ctr">
              <a:lnSpc>
                <a:spcPct val="90000"/>
              </a:lnSpc>
            </a:pPr>
            <a:r>
              <a:rPr lang="en-US" sz="8200" kern="1200" dirty="0">
                <a:solidFill>
                  <a:srgbClr val="F7F1F2"/>
                </a:solidFill>
                <a:latin typeface="Gilroy Medium" charset="0"/>
                <a:ea typeface="Gilroy Medium" charset="0"/>
                <a:cs typeface="Gilroy Medium" charset="0"/>
              </a:rPr>
              <a:t>right goals?</a:t>
            </a:r>
          </a:p>
        </p:txBody>
      </p:sp>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2187231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7F1F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4" name="TextBox 3"/>
          <p:cNvSpPr txBox="1"/>
          <p:nvPr/>
        </p:nvSpPr>
        <p:spPr>
          <a:xfrm>
            <a:off x="0" y="2880339"/>
            <a:ext cx="12192000" cy="1971309"/>
          </a:xfrm>
          <a:prstGeom prst="rect">
            <a:avLst/>
          </a:prstGeom>
          <a:noFill/>
        </p:spPr>
        <p:txBody>
          <a:bodyPr wrap="square" rtlCol="0" anchor="t">
            <a:spAutoFit/>
          </a:bodyPr>
          <a:lstStyle/>
          <a:p>
            <a:pPr algn="ctr">
              <a:lnSpc>
                <a:spcPct val="80000"/>
              </a:lnSpc>
              <a:tabLst>
                <a:tab pos="571500" algn="l"/>
                <a:tab pos="1200150" algn="l"/>
                <a:tab pos="2057400" algn="l"/>
              </a:tabLst>
            </a:pPr>
            <a:r>
              <a:rPr lang="en-US" sz="7400" kern="1200" dirty="0">
                <a:solidFill>
                  <a:srgbClr val="1F8CF2"/>
                </a:solidFill>
                <a:latin typeface="Source Serif Pro" charset="0"/>
                <a:ea typeface="Source Serif Pro" charset="0"/>
                <a:cs typeface="Source Serif Pro" charset="0"/>
              </a:rPr>
              <a:t>Measurable, realistic, </a:t>
            </a:r>
          </a:p>
          <a:p>
            <a:pPr algn="ctr">
              <a:lnSpc>
                <a:spcPct val="80000"/>
              </a:lnSpc>
              <a:tabLst>
                <a:tab pos="571500" algn="l"/>
                <a:tab pos="1200150" algn="l"/>
                <a:tab pos="2057400" algn="l"/>
              </a:tabLst>
            </a:pPr>
            <a:r>
              <a:rPr lang="en-US" sz="7400" kern="1200" dirty="0">
                <a:solidFill>
                  <a:srgbClr val="1F8CF2"/>
                </a:solidFill>
                <a:latin typeface="Source Serif Pro" charset="0"/>
                <a:ea typeface="Source Serif Pro" charset="0"/>
                <a:cs typeface="Source Serif Pro" charset="0"/>
              </a:rPr>
              <a:t>and solves a challenge </a:t>
            </a:r>
          </a:p>
        </p:txBody>
      </p:sp>
      <p:pic>
        <p:nvPicPr>
          <p:cNvPr id="6" name="Picture 5"/>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2" name="Rectangle 1"/>
          <p:cNvSpPr/>
          <p:nvPr/>
        </p:nvSpPr>
        <p:spPr>
          <a:xfrm>
            <a:off x="2843267" y="1746116"/>
            <a:ext cx="6581666" cy="430887"/>
          </a:xfrm>
          <a:prstGeom prst="rect">
            <a:avLst/>
          </a:prstGeom>
        </p:spPr>
        <p:txBody>
          <a:bodyPr wrap="square">
            <a:spAutoFit/>
          </a:bodyPr>
          <a:lstStyle/>
          <a:p>
            <a:pPr algn="ctr"/>
            <a:r>
              <a:rPr lang="en-US" sz="2200" kern="1200" spc="300" dirty="0">
                <a:solidFill>
                  <a:srgbClr val="1F8CF2"/>
                </a:solidFill>
                <a:latin typeface="Gilroy Medium" charset="0"/>
                <a:ea typeface="Gilroy Medium" charset="0"/>
                <a:cs typeface="Gilroy Medium" charset="0"/>
              </a:rPr>
              <a:t>A GOOD GOAL IS THREE THINGS: </a:t>
            </a:r>
            <a:endParaRPr lang="en-US" sz="2200" spc="300" dirty="0">
              <a:latin typeface="Gilroy Medium" charset="0"/>
              <a:ea typeface="Gilroy Medium" charset="0"/>
              <a:cs typeface="Gilroy Medium" charset="0"/>
            </a:endParaRPr>
          </a:p>
        </p:txBody>
      </p:sp>
    </p:spTree>
    <p:extLst>
      <p:ext uri="{BB962C8B-B14F-4D97-AF65-F5344CB8AC3E}">
        <p14:creationId xmlns:p14="http://schemas.microsoft.com/office/powerpoint/2010/main" val="195210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7F1F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7" name="TextBox 6"/>
          <p:cNvSpPr txBox="1"/>
          <p:nvPr/>
        </p:nvSpPr>
        <p:spPr>
          <a:xfrm>
            <a:off x="832154" y="744869"/>
            <a:ext cx="7561201" cy="680956"/>
          </a:xfrm>
          <a:prstGeom prst="rect">
            <a:avLst/>
          </a:prstGeom>
          <a:noFill/>
        </p:spPr>
        <p:txBody>
          <a:bodyPr wrap="square" rtlCol="0">
            <a:spAutoFit/>
          </a:bodyPr>
          <a:lstStyle/>
          <a:p>
            <a:pPr>
              <a:lnSpc>
                <a:spcPct val="80000"/>
              </a:lnSpc>
            </a:pPr>
            <a:r>
              <a:rPr lang="en-US" sz="4500" kern="1200" dirty="0">
                <a:solidFill>
                  <a:srgbClr val="1F8CF2"/>
                </a:solidFill>
                <a:latin typeface="Source Serif Pro" charset="0"/>
                <a:ea typeface="Source Serif Pro" charset="0"/>
                <a:cs typeface="Source Serif Pro" charset="0"/>
              </a:rPr>
              <a:t>Setting the right goal</a:t>
            </a:r>
          </a:p>
        </p:txBody>
      </p:sp>
      <p:sp>
        <p:nvSpPr>
          <p:cNvPr id="8" name="TextBox 7"/>
          <p:cNvSpPr txBox="1"/>
          <p:nvPr/>
        </p:nvSpPr>
        <p:spPr>
          <a:xfrm>
            <a:off x="1569331" y="1892685"/>
            <a:ext cx="9249457" cy="4524315"/>
          </a:xfrm>
          <a:prstGeom prst="rect">
            <a:avLst/>
          </a:prstGeom>
          <a:noFill/>
        </p:spPr>
        <p:txBody>
          <a:bodyPr wrap="square" rtlCol="0">
            <a:spAutoFit/>
          </a:bodyPr>
          <a:lstStyle/>
          <a:p>
            <a:endParaRPr lang="en-US" sz="2400" kern="1200" dirty="0">
              <a:solidFill>
                <a:srgbClr val="1F8CF2"/>
              </a:solidFill>
              <a:latin typeface="Source Serif Pro" charset="0"/>
              <a:ea typeface="Source Serif Pro" charset="0"/>
              <a:cs typeface="Source Serif Pro" charset="0"/>
            </a:endParaRPr>
          </a:p>
          <a:p>
            <a:pPr marL="342900" indent="-342900">
              <a:buFont typeface="Arial" charset="0"/>
              <a:buChar char="•"/>
            </a:pPr>
            <a:r>
              <a:rPr lang="en-US" sz="2400" b="1" kern="1200" dirty="0">
                <a:solidFill>
                  <a:srgbClr val="1F8CF2"/>
                </a:solidFill>
                <a:latin typeface="Source Serif Pro" charset="0"/>
                <a:ea typeface="Source Serif Pro" charset="0"/>
                <a:cs typeface="Source Serif Pro" charset="0"/>
              </a:rPr>
              <a:t>Measureable: </a:t>
            </a:r>
            <a:r>
              <a:rPr lang="en-US" sz="2400" kern="1200" dirty="0">
                <a:solidFill>
                  <a:schemeClr val="tx1"/>
                </a:solidFill>
                <a:latin typeface="Source Serif Pro" charset="0"/>
                <a:ea typeface="Source Serif Pro" charset="0"/>
                <a:cs typeface="Source Serif Pro" charset="0"/>
              </a:rPr>
              <a:t>This could be numerical, a yes or no,                      or something else. You need to be able to know when           you’ve achieved the goal. </a:t>
            </a:r>
            <a:endParaRPr lang="en-US" sz="2400" b="1" kern="1200" dirty="0">
              <a:solidFill>
                <a:schemeClr val="tx1"/>
              </a:solidFill>
              <a:latin typeface="Source Serif Pro" charset="0"/>
              <a:ea typeface="Source Serif Pro" charset="0"/>
              <a:cs typeface="Source Serif Pro" charset="0"/>
            </a:endParaRPr>
          </a:p>
          <a:p>
            <a:pPr marL="342900" indent="-342900">
              <a:buFont typeface="Arial" charset="0"/>
              <a:buChar char="•"/>
            </a:pPr>
            <a:endParaRPr lang="en-US" sz="2400" kern="1200" dirty="0">
              <a:solidFill>
                <a:srgbClr val="1F8CF2"/>
              </a:solidFill>
              <a:latin typeface="Source Serif Pro" charset="0"/>
              <a:ea typeface="Source Serif Pro" charset="0"/>
              <a:cs typeface="Source Serif Pro" charset="0"/>
            </a:endParaRPr>
          </a:p>
          <a:p>
            <a:pPr marL="342900" indent="-342900">
              <a:buFont typeface="Arial" charset="0"/>
              <a:buChar char="•"/>
            </a:pPr>
            <a:r>
              <a:rPr lang="en-US" sz="2400" b="1" kern="1200" dirty="0">
                <a:solidFill>
                  <a:srgbClr val="1F8CF2"/>
                </a:solidFill>
                <a:latin typeface="Source Serif Pro" charset="0"/>
                <a:ea typeface="Source Serif Pro" charset="0"/>
                <a:cs typeface="Source Serif Pro" charset="0"/>
              </a:rPr>
              <a:t>Realistic: </a:t>
            </a:r>
            <a:r>
              <a:rPr lang="en-US" sz="2400" kern="1200" dirty="0">
                <a:solidFill>
                  <a:schemeClr val="tx1"/>
                </a:solidFill>
                <a:latin typeface="Source Serif Pro" charset="0"/>
                <a:ea typeface="Source Serif Pro" charset="0"/>
                <a:cs typeface="Source Serif Pro" charset="0"/>
              </a:rPr>
              <a:t>Given the amount of time, resources, energy, and the political landscape, can we realistically achieve this goal with our best efforts? </a:t>
            </a:r>
            <a:endParaRPr lang="en-US" sz="2400" b="1" kern="1200" dirty="0">
              <a:solidFill>
                <a:schemeClr val="tx1"/>
              </a:solidFill>
              <a:latin typeface="Source Serif Pro" charset="0"/>
              <a:ea typeface="Source Serif Pro" charset="0"/>
              <a:cs typeface="Source Serif Pro" charset="0"/>
            </a:endParaRPr>
          </a:p>
          <a:p>
            <a:pPr marL="342900" indent="-342900">
              <a:buFont typeface="Arial" charset="0"/>
              <a:buChar char="•"/>
            </a:pPr>
            <a:endParaRPr lang="en-US" sz="2400" b="1" kern="1200" dirty="0">
              <a:solidFill>
                <a:srgbClr val="1F8CF2"/>
              </a:solidFill>
              <a:latin typeface="Source Serif Pro" charset="0"/>
              <a:ea typeface="Source Serif Pro" charset="0"/>
              <a:cs typeface="Source Serif Pro" charset="0"/>
            </a:endParaRPr>
          </a:p>
          <a:p>
            <a:pPr marL="342900" indent="-342900">
              <a:buFont typeface="Arial" charset="0"/>
              <a:buChar char="•"/>
            </a:pPr>
            <a:r>
              <a:rPr lang="en-US" sz="2400" b="1" kern="1200" dirty="0">
                <a:solidFill>
                  <a:srgbClr val="1F8CF2"/>
                </a:solidFill>
                <a:latin typeface="Source Serif Pro" charset="0"/>
                <a:ea typeface="Source Serif Pro" charset="0"/>
                <a:cs typeface="Source Serif Pro" charset="0"/>
              </a:rPr>
              <a:t>Problem-solving: </a:t>
            </a:r>
            <a:r>
              <a:rPr lang="en-US" sz="2400" kern="1200" dirty="0">
                <a:solidFill>
                  <a:schemeClr val="tx1"/>
                </a:solidFill>
                <a:latin typeface="Source Serif Pro" charset="0"/>
                <a:ea typeface="Source Serif Pro" charset="0"/>
                <a:cs typeface="Source Serif Pro" charset="0"/>
              </a:rPr>
              <a:t>Does achieving this goal advance our mission or help unlock a key step towards realizing our vision? </a:t>
            </a:r>
            <a:endParaRPr lang="en-US" sz="2400" b="1" kern="1200" dirty="0">
              <a:solidFill>
                <a:schemeClr val="tx1"/>
              </a:solidFill>
              <a:latin typeface="Source Serif Pro" charset="0"/>
              <a:ea typeface="Source Serif Pro" charset="0"/>
              <a:cs typeface="Source Serif Pro" charset="0"/>
            </a:endParaRPr>
          </a:p>
          <a:p>
            <a:endParaRPr lang="en-US" sz="2400" kern="1200" dirty="0">
              <a:solidFill>
                <a:schemeClr val="tx1"/>
              </a:solidFill>
              <a:latin typeface="Source Serif Pro" charset="0"/>
              <a:ea typeface="Source Serif Pro" charset="0"/>
              <a:cs typeface="Source Serif Pro" charset="0"/>
            </a:endParaRPr>
          </a:p>
        </p:txBody>
      </p:sp>
      <p:sp>
        <p:nvSpPr>
          <p:cNvPr id="2" name="Rectangle 1"/>
          <p:cNvSpPr/>
          <p:nvPr/>
        </p:nvSpPr>
        <p:spPr>
          <a:xfrm>
            <a:off x="862134" y="1374016"/>
            <a:ext cx="8613255" cy="400110"/>
          </a:xfrm>
          <a:prstGeom prst="rect">
            <a:avLst/>
          </a:prstGeom>
        </p:spPr>
        <p:txBody>
          <a:bodyPr wrap="none">
            <a:spAutoFit/>
          </a:bodyPr>
          <a:lstStyle/>
          <a:p>
            <a:r>
              <a:rPr lang="en-US" sz="2000" i="1" kern="1200" dirty="0">
                <a:solidFill>
                  <a:schemeClr val="tx1"/>
                </a:solidFill>
                <a:latin typeface="Source Serif Pro" charset="0"/>
                <a:ea typeface="Source Serif Pro" charset="0"/>
                <a:cs typeface="Source Serif Pro" charset="0"/>
              </a:rPr>
              <a:t>Your goals should always be measureable, realistic, and problem-solving.</a:t>
            </a:r>
          </a:p>
        </p:txBody>
      </p:sp>
    </p:spTree>
    <p:extLst>
      <p:ext uri="{BB962C8B-B14F-4D97-AF65-F5344CB8AC3E}">
        <p14:creationId xmlns:p14="http://schemas.microsoft.com/office/powerpoint/2010/main" val="8837025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1F8CF2"/>
        </a:soli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0" y="2648451"/>
            <a:ext cx="12192000" cy="1552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6000" kern="1200" dirty="0">
                <a:solidFill>
                  <a:srgbClr val="F7F1F2"/>
                </a:solidFill>
                <a:latin typeface="Gilroy Medium" charset="0"/>
                <a:ea typeface="Gilroy Medium" charset="0"/>
                <a:cs typeface="Gilroy Medium" charset="0"/>
              </a:rPr>
              <a:t>“If it doesn’t challenge you, </a:t>
            </a:r>
          </a:p>
          <a:p>
            <a:pPr algn="ctr">
              <a:lnSpc>
                <a:spcPct val="80000"/>
              </a:lnSpc>
            </a:pPr>
            <a:r>
              <a:rPr lang="en-US" sz="6000" kern="1200" dirty="0">
                <a:solidFill>
                  <a:srgbClr val="F7F1F2"/>
                </a:solidFill>
                <a:latin typeface="Gilroy Medium" charset="0"/>
                <a:ea typeface="Gilroy Medium" charset="0"/>
                <a:cs typeface="Gilroy Medium" charset="0"/>
              </a:rPr>
              <a:t>it won’t change you.”</a:t>
            </a:r>
          </a:p>
        </p:txBody>
      </p:sp>
      <p:pic>
        <p:nvPicPr>
          <p:cNvPr id="4" name="Picture 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3925442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1F8CF2"/>
        </a:soli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0" y="2275488"/>
            <a:ext cx="12192000" cy="22907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6000" kern="1200" dirty="0">
                <a:solidFill>
                  <a:srgbClr val="F7F1F2"/>
                </a:solidFill>
                <a:latin typeface="Gilroy Medium" charset="0"/>
                <a:ea typeface="Gilroy Medium" charset="0"/>
                <a:cs typeface="Gilroy Medium" charset="0"/>
              </a:rPr>
              <a:t>“Set goals that excite </a:t>
            </a:r>
          </a:p>
          <a:p>
            <a:pPr algn="ctr">
              <a:lnSpc>
                <a:spcPct val="80000"/>
              </a:lnSpc>
            </a:pPr>
            <a:r>
              <a:rPr lang="en-US" sz="6000" kern="1200" dirty="0">
                <a:solidFill>
                  <a:srgbClr val="F7F1F2"/>
                </a:solidFill>
                <a:latin typeface="Gilroy Medium" charset="0"/>
                <a:ea typeface="Gilroy Medium" charset="0"/>
                <a:cs typeface="Gilroy Medium" charset="0"/>
              </a:rPr>
              <a:t>you and scare you at </a:t>
            </a:r>
          </a:p>
          <a:p>
            <a:pPr algn="ctr">
              <a:lnSpc>
                <a:spcPct val="80000"/>
              </a:lnSpc>
            </a:pPr>
            <a:r>
              <a:rPr lang="en-US" sz="6000" kern="1200" dirty="0">
                <a:solidFill>
                  <a:srgbClr val="F7F1F2"/>
                </a:solidFill>
                <a:latin typeface="Gilroy Medium" charset="0"/>
                <a:ea typeface="Gilroy Medium" charset="0"/>
                <a:cs typeface="Gilroy Medium" charset="0"/>
              </a:rPr>
              <a:t>the same time.”</a:t>
            </a:r>
          </a:p>
        </p:txBody>
      </p:sp>
      <p:pic>
        <p:nvPicPr>
          <p:cNvPr id="4" name="Picture 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4220344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1F8CF2"/>
        </a:soli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0" y="2279120"/>
            <a:ext cx="12192000" cy="2299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6000" kern="1200" dirty="0">
                <a:solidFill>
                  <a:srgbClr val="F7F1F2"/>
                </a:solidFill>
                <a:latin typeface="Gilroy Medium" charset="0"/>
                <a:ea typeface="Gilroy Medium" charset="0"/>
                <a:cs typeface="Gilroy Medium" charset="0"/>
              </a:rPr>
              <a:t>“Be stubborn about your </a:t>
            </a:r>
          </a:p>
          <a:p>
            <a:pPr algn="ctr">
              <a:lnSpc>
                <a:spcPct val="80000"/>
              </a:lnSpc>
            </a:pPr>
            <a:r>
              <a:rPr lang="en-US" sz="6000" kern="1200" dirty="0">
                <a:solidFill>
                  <a:srgbClr val="F7F1F2"/>
                </a:solidFill>
                <a:latin typeface="Gilroy Medium" charset="0"/>
                <a:ea typeface="Gilroy Medium" charset="0"/>
                <a:cs typeface="Gilroy Medium" charset="0"/>
              </a:rPr>
              <a:t>goals, and flexible </a:t>
            </a:r>
          </a:p>
          <a:p>
            <a:pPr algn="ctr">
              <a:lnSpc>
                <a:spcPct val="80000"/>
              </a:lnSpc>
            </a:pPr>
            <a:r>
              <a:rPr lang="en-US" sz="6000" kern="1200" dirty="0">
                <a:solidFill>
                  <a:srgbClr val="F7F1F2"/>
                </a:solidFill>
                <a:latin typeface="Gilroy Medium" charset="0"/>
                <a:ea typeface="Gilroy Medium" charset="0"/>
                <a:cs typeface="Gilroy Medium" charset="0"/>
              </a:rPr>
              <a:t>about your methods.”</a:t>
            </a:r>
          </a:p>
        </p:txBody>
      </p:sp>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21413432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1F8CF2"/>
        </a:soli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656789" y="2014693"/>
            <a:ext cx="10972800" cy="27823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5500" kern="1200" dirty="0">
                <a:solidFill>
                  <a:srgbClr val="F7F1F2"/>
                </a:solidFill>
                <a:latin typeface="Gilroy Medium" charset="0"/>
                <a:ea typeface="Gilroy Medium" charset="0"/>
                <a:cs typeface="Gilroy Medium" charset="0"/>
              </a:rPr>
              <a:t>“Success is not built on success. It’s built on failure. It’s built on frustration. Sometimes it’s built on catastrophe.” </a:t>
            </a:r>
          </a:p>
        </p:txBody>
      </p:sp>
      <p:pic>
        <p:nvPicPr>
          <p:cNvPr id="4" name="Picture 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20256009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7F1F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7" name="TextBox 6"/>
          <p:cNvSpPr txBox="1"/>
          <p:nvPr/>
        </p:nvSpPr>
        <p:spPr>
          <a:xfrm>
            <a:off x="1085088" y="1012222"/>
            <a:ext cx="3411961" cy="1214435"/>
          </a:xfrm>
          <a:prstGeom prst="rect">
            <a:avLst/>
          </a:prstGeom>
          <a:noFill/>
        </p:spPr>
        <p:txBody>
          <a:bodyPr wrap="square" rtlCol="0">
            <a:spAutoFit/>
          </a:bodyPr>
          <a:lstStyle/>
          <a:p>
            <a:pPr>
              <a:lnSpc>
                <a:spcPct val="80000"/>
              </a:lnSpc>
            </a:pPr>
            <a:r>
              <a:rPr lang="en-US" sz="4500" kern="1200" dirty="0">
                <a:solidFill>
                  <a:srgbClr val="1F8CF2"/>
                </a:solidFill>
                <a:latin typeface="Gilroy Medium" charset="0"/>
                <a:ea typeface="Gilroy Medium" charset="0"/>
                <a:cs typeface="Gilroy Medium" charset="0"/>
              </a:rPr>
              <a:t>Setting a proper goal</a:t>
            </a:r>
          </a:p>
        </p:txBody>
      </p:sp>
      <p:sp>
        <p:nvSpPr>
          <p:cNvPr id="8" name="TextBox 7"/>
          <p:cNvSpPr txBox="1"/>
          <p:nvPr/>
        </p:nvSpPr>
        <p:spPr>
          <a:xfrm>
            <a:off x="6341638" y="1021616"/>
            <a:ext cx="5096255" cy="4893647"/>
          </a:xfrm>
          <a:prstGeom prst="rect">
            <a:avLst/>
          </a:prstGeom>
          <a:noFill/>
        </p:spPr>
        <p:txBody>
          <a:bodyPr wrap="square" rtlCol="0">
            <a:spAutoFit/>
          </a:bodyPr>
          <a:lstStyle/>
          <a:p>
            <a:r>
              <a:rPr lang="en-US" sz="2400" kern="1200" dirty="0">
                <a:solidFill>
                  <a:srgbClr val="3B444D"/>
                </a:solidFill>
                <a:latin typeface="Source Serif Pro" charset="0"/>
                <a:ea typeface="Source Serif Pro" charset="0"/>
                <a:cs typeface="Source Serif Pro" charset="0"/>
              </a:rPr>
              <a:t>Imagine you are a member of a new organization, Climate Action NOW.</a:t>
            </a:r>
          </a:p>
          <a:p>
            <a:endParaRPr lang="en-US" sz="2400" kern="1200" dirty="0">
              <a:solidFill>
                <a:srgbClr val="3B444D"/>
              </a:solidFill>
              <a:latin typeface="Source Serif Pro" charset="0"/>
              <a:ea typeface="Source Serif Pro" charset="0"/>
              <a:cs typeface="Source Serif Pro" charset="0"/>
            </a:endParaRPr>
          </a:p>
          <a:p>
            <a:endParaRPr lang="en-US" sz="2400" kern="1200" dirty="0">
              <a:solidFill>
                <a:srgbClr val="3B444D"/>
              </a:solidFill>
              <a:latin typeface="Source Serif Pro" charset="0"/>
              <a:ea typeface="Source Serif Pro" charset="0"/>
              <a:cs typeface="Source Serif Pro" charset="0"/>
            </a:endParaRPr>
          </a:p>
          <a:p>
            <a:r>
              <a:rPr lang="en-US" sz="2400" kern="1200" dirty="0">
                <a:solidFill>
                  <a:srgbClr val="3B444D"/>
                </a:solidFill>
                <a:latin typeface="Source Serif Pro" charset="0"/>
                <a:ea typeface="Source Serif Pro" charset="0"/>
                <a:cs typeface="Source Serif Pro" charset="0"/>
              </a:rPr>
              <a:t>Your organization is holding its first planning meeting and deciding on goals for the year. </a:t>
            </a:r>
          </a:p>
          <a:p>
            <a:endParaRPr lang="en-US" sz="2400" kern="1200" dirty="0">
              <a:solidFill>
                <a:srgbClr val="3B444D"/>
              </a:solidFill>
              <a:latin typeface="Source Serif Pro" charset="0"/>
              <a:ea typeface="Source Serif Pro" charset="0"/>
              <a:cs typeface="Source Serif Pro" charset="0"/>
            </a:endParaRPr>
          </a:p>
          <a:p>
            <a:endParaRPr lang="en-US" sz="2400" kern="1200" dirty="0">
              <a:solidFill>
                <a:srgbClr val="3B444D"/>
              </a:solidFill>
              <a:latin typeface="Source Serif Pro" charset="0"/>
              <a:ea typeface="Source Serif Pro" charset="0"/>
              <a:cs typeface="Source Serif Pro" charset="0"/>
            </a:endParaRPr>
          </a:p>
          <a:p>
            <a:r>
              <a:rPr lang="en-US" sz="2400" kern="1200" dirty="0">
                <a:solidFill>
                  <a:srgbClr val="3B444D"/>
                </a:solidFill>
                <a:latin typeface="Source Serif Pro" charset="0"/>
                <a:ea typeface="Source Serif Pro" charset="0"/>
                <a:cs typeface="Source Serif Pro" charset="0"/>
              </a:rPr>
              <a:t>Read through the goals and analyze them based on if they’re measurable, realistic, and solve a challenge. </a:t>
            </a:r>
          </a:p>
        </p:txBody>
      </p:sp>
      <p:sp>
        <p:nvSpPr>
          <p:cNvPr id="9" name="Oval 8"/>
          <p:cNvSpPr/>
          <p:nvPr/>
        </p:nvSpPr>
        <p:spPr>
          <a:xfrm>
            <a:off x="5818418" y="1090207"/>
            <a:ext cx="344495" cy="344495"/>
          </a:xfrm>
          <a:prstGeom prst="ellipse">
            <a:avLst/>
          </a:prstGeom>
          <a:solidFill>
            <a:srgbClr val="1F8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kern="1200" dirty="0">
                <a:solidFill>
                  <a:srgbClr val="F7F1F2"/>
                </a:solidFill>
                <a:latin typeface="Gilroy ExtraBold" charset="0"/>
                <a:ea typeface="Gilroy ExtraBold" charset="0"/>
                <a:cs typeface="Gilroy ExtraBold" charset="0"/>
              </a:rPr>
              <a:t>1</a:t>
            </a:r>
          </a:p>
        </p:txBody>
      </p:sp>
      <p:sp>
        <p:nvSpPr>
          <p:cNvPr id="10" name="Oval 9"/>
          <p:cNvSpPr/>
          <p:nvPr/>
        </p:nvSpPr>
        <p:spPr>
          <a:xfrm>
            <a:off x="5819125" y="2550411"/>
            <a:ext cx="344495" cy="344495"/>
          </a:xfrm>
          <a:prstGeom prst="ellipse">
            <a:avLst/>
          </a:prstGeom>
          <a:solidFill>
            <a:srgbClr val="1F8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kern="1200" dirty="0">
                <a:solidFill>
                  <a:srgbClr val="F7F1F2"/>
                </a:solidFill>
                <a:latin typeface="Gilroy ExtraBold" charset="0"/>
                <a:ea typeface="Gilroy ExtraBold" charset="0"/>
                <a:cs typeface="Gilroy ExtraBold" charset="0"/>
              </a:rPr>
              <a:t>2</a:t>
            </a:r>
          </a:p>
        </p:txBody>
      </p:sp>
      <p:sp>
        <p:nvSpPr>
          <p:cNvPr id="11" name="Oval 10"/>
          <p:cNvSpPr/>
          <p:nvPr/>
        </p:nvSpPr>
        <p:spPr>
          <a:xfrm>
            <a:off x="5818418" y="4340397"/>
            <a:ext cx="344495" cy="344495"/>
          </a:xfrm>
          <a:prstGeom prst="ellipse">
            <a:avLst/>
          </a:prstGeom>
          <a:solidFill>
            <a:srgbClr val="1F8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kern="1200" dirty="0">
                <a:solidFill>
                  <a:srgbClr val="F7F1F2"/>
                </a:solidFill>
                <a:latin typeface="Gilroy ExtraBold" charset="0"/>
                <a:ea typeface="Gilroy ExtraBold" charset="0"/>
                <a:cs typeface="Gilroy ExtraBold" charset="0"/>
              </a:rPr>
              <a:t>3</a:t>
            </a:r>
          </a:p>
        </p:txBody>
      </p:sp>
      <p:sp>
        <p:nvSpPr>
          <p:cNvPr id="12" name="TextBox 11"/>
          <p:cNvSpPr txBox="1"/>
          <p:nvPr/>
        </p:nvSpPr>
        <p:spPr>
          <a:xfrm>
            <a:off x="1085088" y="2348660"/>
            <a:ext cx="2010487" cy="338554"/>
          </a:xfrm>
          <a:prstGeom prst="rect">
            <a:avLst/>
          </a:prstGeom>
          <a:noFill/>
        </p:spPr>
        <p:txBody>
          <a:bodyPr wrap="none" rtlCol="0">
            <a:spAutoFit/>
          </a:bodyPr>
          <a:lstStyle/>
          <a:p>
            <a:r>
              <a:rPr lang="en-US" altLang="en-US" sz="1600" i="1" kern="1200" dirty="0">
                <a:solidFill>
                  <a:srgbClr val="3B444D"/>
                </a:solidFill>
                <a:latin typeface="Source Serif Pro" charset="0"/>
                <a:ea typeface="Source Serif Pro" charset="0"/>
                <a:cs typeface="Source Serif Pro" charset="0"/>
              </a:rPr>
              <a:t>Small group activity</a:t>
            </a:r>
          </a:p>
        </p:txBody>
      </p:sp>
    </p:spTree>
    <p:extLst>
      <p:ext uri="{BB962C8B-B14F-4D97-AF65-F5344CB8AC3E}">
        <p14:creationId xmlns:p14="http://schemas.microsoft.com/office/powerpoint/2010/main" val="216994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673" t="16233" r="3362" b="8222"/>
          <a:stretch/>
        </p:blipFill>
        <p:spPr>
          <a:xfrm>
            <a:off x="-1" y="1"/>
            <a:ext cx="12166949" cy="6857999"/>
          </a:xfrm>
          <a:prstGeom prst="rect">
            <a:avLst/>
          </a:prstGeom>
        </p:spPr>
      </p:pic>
      <p:sp>
        <p:nvSpPr>
          <p:cNvPr id="9" name="TextBox 8"/>
          <p:cNvSpPr txBox="1"/>
          <p:nvPr/>
        </p:nvSpPr>
        <p:spPr>
          <a:xfrm>
            <a:off x="8211112" y="4458965"/>
            <a:ext cx="3955836" cy="784830"/>
          </a:xfrm>
          <a:prstGeom prst="rect">
            <a:avLst/>
          </a:prstGeom>
          <a:noFill/>
        </p:spPr>
        <p:txBody>
          <a:bodyPr wrap="square" rtlCol="0">
            <a:spAutoFit/>
          </a:bodyPr>
          <a:lstStyle/>
          <a:p>
            <a:r>
              <a:rPr lang="en-US" sz="4500" kern="1200" dirty="0">
                <a:solidFill>
                  <a:srgbClr val="F7F1F2"/>
                </a:solidFill>
                <a:latin typeface="Source Serif Pro" charset="0"/>
                <a:ea typeface="Source Serif Pro" charset="0"/>
                <a:cs typeface="Source Serif Pro" charset="0"/>
              </a:rPr>
              <a:t>Kevin Lane</a:t>
            </a:r>
          </a:p>
        </p:txBody>
      </p:sp>
      <p:sp>
        <p:nvSpPr>
          <p:cNvPr id="4" name="TextBox 3"/>
          <p:cNvSpPr txBox="1"/>
          <p:nvPr/>
        </p:nvSpPr>
        <p:spPr>
          <a:xfrm>
            <a:off x="8211111" y="5063332"/>
            <a:ext cx="3492774" cy="492443"/>
          </a:xfrm>
          <a:prstGeom prst="rect">
            <a:avLst/>
          </a:prstGeom>
          <a:noFill/>
        </p:spPr>
        <p:txBody>
          <a:bodyPr wrap="square" rtlCol="0">
            <a:spAutoFit/>
          </a:bodyPr>
          <a:lstStyle/>
          <a:p>
            <a:r>
              <a:rPr lang="en-US" sz="2600" kern="1200" dirty="0">
                <a:solidFill>
                  <a:srgbClr val="1F8CF2"/>
                </a:solidFill>
                <a:latin typeface="Gilroy Medium" charset="0"/>
                <a:ea typeface="Gilroy Medium" charset="0"/>
                <a:cs typeface="Gilroy Medium" charset="0"/>
              </a:rPr>
              <a:t>@klane228</a:t>
            </a:r>
          </a:p>
        </p:txBody>
      </p:sp>
      <p:pic>
        <p:nvPicPr>
          <p:cNvPr id="5" name="Picture 4"/>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9685894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1F8CF2"/>
        </a:solidFill>
        <a:effectLst/>
      </p:bgPr>
    </p:bg>
    <p:spTree>
      <p:nvGrpSpPr>
        <p:cNvPr id="1" name=""/>
        <p:cNvGrpSpPr/>
        <p:nvPr/>
      </p:nvGrpSpPr>
      <p:grpSpPr>
        <a:xfrm>
          <a:off x="0" y="0"/>
          <a:ext cx="0" cy="0"/>
          <a:chOff x="0" y="0"/>
          <a:chExt cx="0" cy="0"/>
        </a:xfrm>
      </p:grpSpPr>
      <p:sp>
        <p:nvSpPr>
          <p:cNvPr id="13" name="Rectangle 12"/>
          <p:cNvSpPr/>
          <p:nvPr/>
        </p:nvSpPr>
        <p:spPr>
          <a:xfrm>
            <a:off x="0" y="0"/>
            <a:ext cx="6134099" cy="3390900"/>
          </a:xfrm>
          <a:prstGeom prst="rect">
            <a:avLst/>
          </a:prstGeom>
          <a:solidFill>
            <a:srgbClr val="F7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907000"/>
            <a:ext cx="6134100" cy="1692771"/>
          </a:xfrm>
          <a:prstGeom prst="rect">
            <a:avLst/>
          </a:prstGeom>
        </p:spPr>
        <p:txBody>
          <a:bodyPr wrap="square">
            <a:spAutoFit/>
          </a:bodyPr>
          <a:lstStyle/>
          <a:p>
            <a:pPr algn="ctr"/>
            <a:r>
              <a:rPr lang="en-US" sz="2600" kern="1200" dirty="0">
                <a:solidFill>
                  <a:srgbClr val="1F8CF2"/>
                </a:solidFill>
                <a:latin typeface="Source Serif Pro" charset="0"/>
                <a:ea typeface="Source Serif Pro" charset="0"/>
                <a:cs typeface="Source Serif Pro" charset="0"/>
              </a:rPr>
              <a:t>Pass a city-wide resolution that </a:t>
            </a:r>
          </a:p>
          <a:p>
            <a:pPr algn="ctr"/>
            <a:r>
              <a:rPr lang="en-US" sz="2600" kern="1200" dirty="0">
                <a:solidFill>
                  <a:srgbClr val="1F8CF2"/>
                </a:solidFill>
                <a:latin typeface="Source Serif Pro" charset="0"/>
                <a:ea typeface="Source Serif Pro" charset="0"/>
                <a:cs typeface="Source Serif Pro" charset="0"/>
              </a:rPr>
              <a:t>commits 50% of roof space an all </a:t>
            </a:r>
          </a:p>
          <a:p>
            <a:pPr algn="ctr"/>
            <a:r>
              <a:rPr lang="en-US" sz="2600" kern="1200" dirty="0">
                <a:solidFill>
                  <a:srgbClr val="1F8CF2"/>
                </a:solidFill>
                <a:latin typeface="Source Serif Pro" charset="0"/>
                <a:ea typeface="Source Serif Pro" charset="0"/>
                <a:cs typeface="Source Serif Pro" charset="0"/>
              </a:rPr>
              <a:t>new buildings and 25% on current buildings for solar panels. </a:t>
            </a:r>
          </a:p>
        </p:txBody>
      </p:sp>
      <p:sp>
        <p:nvSpPr>
          <p:cNvPr id="9" name="Rectangle 8"/>
          <p:cNvSpPr/>
          <p:nvPr/>
        </p:nvSpPr>
        <p:spPr>
          <a:xfrm>
            <a:off x="6134099" y="1105826"/>
            <a:ext cx="6057901" cy="1295118"/>
          </a:xfrm>
          <a:prstGeom prst="rect">
            <a:avLst/>
          </a:prstGeom>
        </p:spPr>
        <p:txBody>
          <a:bodyPr wrap="square">
            <a:spAutoFit/>
          </a:bodyPr>
          <a:lstStyle/>
          <a:p>
            <a:pPr algn="ctr"/>
            <a:r>
              <a:rPr lang="en-US" sz="2600" kern="1200" dirty="0">
                <a:solidFill>
                  <a:srgbClr val="F7F1F2"/>
                </a:solidFill>
                <a:latin typeface="Source Serif Pro" charset="0"/>
                <a:ea typeface="Source Serif Pro" charset="0"/>
                <a:cs typeface="Source Serif Pro" charset="0"/>
              </a:rPr>
              <a:t>Pass a resolution that forces </a:t>
            </a:r>
          </a:p>
          <a:p>
            <a:pPr algn="ctr"/>
            <a:r>
              <a:rPr lang="en-US" sz="2600" kern="1200" dirty="0">
                <a:solidFill>
                  <a:srgbClr val="F7F1F2"/>
                </a:solidFill>
                <a:latin typeface="Source Serif Pro" charset="0"/>
                <a:ea typeface="Source Serif Pro" charset="0"/>
                <a:cs typeface="Source Serif Pro" charset="0"/>
              </a:rPr>
              <a:t>the city to divest from fossil fuels </a:t>
            </a:r>
          </a:p>
          <a:p>
            <a:pPr algn="ctr"/>
            <a:r>
              <a:rPr lang="en-US" sz="2600" kern="1200" dirty="0">
                <a:solidFill>
                  <a:srgbClr val="F7F1F2"/>
                </a:solidFill>
                <a:latin typeface="Source Serif Pro" charset="0"/>
                <a:ea typeface="Source Serif Pro" charset="0"/>
                <a:cs typeface="Source Serif Pro" charset="0"/>
              </a:rPr>
              <a:t>by the end of 2020. </a:t>
            </a:r>
          </a:p>
        </p:txBody>
      </p:sp>
      <p:sp>
        <p:nvSpPr>
          <p:cNvPr id="10" name="Rectangle 9"/>
          <p:cNvSpPr/>
          <p:nvPr/>
        </p:nvSpPr>
        <p:spPr>
          <a:xfrm>
            <a:off x="0" y="4227180"/>
            <a:ext cx="6134099" cy="1692771"/>
          </a:xfrm>
          <a:prstGeom prst="rect">
            <a:avLst/>
          </a:prstGeom>
        </p:spPr>
        <p:txBody>
          <a:bodyPr wrap="square">
            <a:spAutoFit/>
          </a:bodyPr>
          <a:lstStyle/>
          <a:p>
            <a:pPr algn="ctr"/>
            <a:r>
              <a:rPr lang="en-US" sz="2600" kern="1200" dirty="0">
                <a:solidFill>
                  <a:srgbClr val="F7F1F2"/>
                </a:solidFill>
                <a:latin typeface="Source Serif Pro" charset="0"/>
                <a:ea typeface="Source Serif Pro" charset="0"/>
                <a:cs typeface="Source Serif Pro" charset="0"/>
              </a:rPr>
              <a:t>Pass a resolution that commits </a:t>
            </a:r>
          </a:p>
          <a:p>
            <a:pPr algn="ctr"/>
            <a:r>
              <a:rPr lang="en-US" sz="2600" kern="1200" dirty="0">
                <a:solidFill>
                  <a:srgbClr val="F7F1F2"/>
                </a:solidFill>
                <a:latin typeface="Source Serif Pro" charset="0"/>
                <a:ea typeface="Source Serif Pro" charset="0"/>
                <a:cs typeface="Source Serif Pro" charset="0"/>
              </a:rPr>
              <a:t>the city to using more renewable </a:t>
            </a:r>
          </a:p>
          <a:p>
            <a:pPr algn="ctr"/>
            <a:r>
              <a:rPr lang="en-US" sz="2600" kern="1200" dirty="0">
                <a:solidFill>
                  <a:srgbClr val="F7F1F2"/>
                </a:solidFill>
                <a:latin typeface="Source Serif Pro" charset="0"/>
                <a:ea typeface="Source Serif Pro" charset="0"/>
                <a:cs typeface="Source Serif Pro" charset="0"/>
              </a:rPr>
              <a:t>energy sources for its power production. </a:t>
            </a:r>
          </a:p>
        </p:txBody>
      </p:sp>
      <p:sp>
        <p:nvSpPr>
          <p:cNvPr id="12" name="Rectangle 11"/>
          <p:cNvSpPr/>
          <p:nvPr/>
        </p:nvSpPr>
        <p:spPr>
          <a:xfrm>
            <a:off x="6134100" y="4227180"/>
            <a:ext cx="6057900" cy="1692771"/>
          </a:xfrm>
          <a:prstGeom prst="rect">
            <a:avLst/>
          </a:prstGeom>
        </p:spPr>
        <p:txBody>
          <a:bodyPr wrap="square">
            <a:spAutoFit/>
          </a:bodyPr>
          <a:lstStyle/>
          <a:p>
            <a:pPr algn="ctr"/>
            <a:r>
              <a:rPr lang="en-US" sz="2600" kern="1200" dirty="0">
                <a:solidFill>
                  <a:srgbClr val="F7F1F2"/>
                </a:solidFill>
                <a:latin typeface="Source Serif Pro" charset="0"/>
                <a:ea typeface="Source Serif Pro" charset="0"/>
                <a:cs typeface="Source Serif Pro" charset="0"/>
              </a:rPr>
              <a:t>Pass a resolution that forces the </a:t>
            </a:r>
          </a:p>
          <a:p>
            <a:pPr algn="ctr"/>
            <a:r>
              <a:rPr lang="en-US" sz="2600" kern="1200" dirty="0">
                <a:solidFill>
                  <a:srgbClr val="F7F1F2"/>
                </a:solidFill>
                <a:latin typeface="Source Serif Pro" charset="0"/>
                <a:ea typeface="Source Serif Pro" charset="0"/>
                <a:cs typeface="Source Serif Pro" charset="0"/>
              </a:rPr>
              <a:t>city  to analyze its current carbon footprint, publish the results, </a:t>
            </a:r>
          </a:p>
          <a:p>
            <a:pPr algn="ctr"/>
            <a:r>
              <a:rPr lang="en-US" sz="2600" kern="1200" dirty="0">
                <a:solidFill>
                  <a:srgbClr val="F7F1F2"/>
                </a:solidFill>
                <a:latin typeface="Source Serif Pro" charset="0"/>
                <a:ea typeface="Source Serif Pro" charset="0"/>
                <a:cs typeface="Source Serif Pro" charset="0"/>
              </a:rPr>
              <a:t>and host a town hall.</a:t>
            </a:r>
          </a:p>
        </p:txBody>
      </p:sp>
      <p:pic>
        <p:nvPicPr>
          <p:cNvPr id="7" name="Picture 6"/>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6042701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1F8CF2"/>
        </a:solidFill>
        <a:effectLst/>
      </p:bgPr>
    </p:bg>
    <p:spTree>
      <p:nvGrpSpPr>
        <p:cNvPr id="1" name=""/>
        <p:cNvGrpSpPr/>
        <p:nvPr/>
      </p:nvGrpSpPr>
      <p:grpSpPr>
        <a:xfrm>
          <a:off x="0" y="0"/>
          <a:ext cx="0" cy="0"/>
          <a:chOff x="0" y="0"/>
          <a:chExt cx="0" cy="0"/>
        </a:xfrm>
      </p:grpSpPr>
      <p:sp>
        <p:nvSpPr>
          <p:cNvPr id="13" name="Rectangle 12"/>
          <p:cNvSpPr/>
          <p:nvPr/>
        </p:nvSpPr>
        <p:spPr>
          <a:xfrm>
            <a:off x="6134100" y="0"/>
            <a:ext cx="6134099" cy="3390900"/>
          </a:xfrm>
          <a:prstGeom prst="rect">
            <a:avLst/>
          </a:prstGeom>
          <a:solidFill>
            <a:srgbClr val="F7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907000"/>
            <a:ext cx="6134100" cy="1692771"/>
          </a:xfrm>
          <a:prstGeom prst="rect">
            <a:avLst/>
          </a:prstGeom>
        </p:spPr>
        <p:txBody>
          <a:bodyPr wrap="square">
            <a:spAutoFit/>
          </a:bodyPr>
          <a:lstStyle/>
          <a:p>
            <a:pPr algn="ctr"/>
            <a:r>
              <a:rPr lang="en-US" sz="2600" kern="1200" dirty="0">
                <a:solidFill>
                  <a:srgbClr val="F7F1F2"/>
                </a:solidFill>
                <a:latin typeface="Source Serif Pro" charset="0"/>
                <a:ea typeface="Source Serif Pro" charset="0"/>
                <a:cs typeface="Source Serif Pro" charset="0"/>
              </a:rPr>
              <a:t>Pass a city-wide resolution that </a:t>
            </a:r>
          </a:p>
          <a:p>
            <a:pPr algn="ctr"/>
            <a:r>
              <a:rPr lang="en-US" sz="2600" kern="1200" dirty="0">
                <a:solidFill>
                  <a:srgbClr val="F7F1F2"/>
                </a:solidFill>
                <a:latin typeface="Source Serif Pro" charset="0"/>
                <a:ea typeface="Source Serif Pro" charset="0"/>
                <a:cs typeface="Source Serif Pro" charset="0"/>
              </a:rPr>
              <a:t>commits 50% of roof space an all </a:t>
            </a:r>
          </a:p>
          <a:p>
            <a:pPr algn="ctr"/>
            <a:r>
              <a:rPr lang="en-US" sz="2600" kern="1200" dirty="0">
                <a:solidFill>
                  <a:srgbClr val="F7F1F2"/>
                </a:solidFill>
                <a:latin typeface="Source Serif Pro" charset="0"/>
                <a:ea typeface="Source Serif Pro" charset="0"/>
                <a:cs typeface="Source Serif Pro" charset="0"/>
              </a:rPr>
              <a:t>new buildings and 25% on current buildings for solar panels. </a:t>
            </a:r>
          </a:p>
        </p:txBody>
      </p:sp>
      <p:sp>
        <p:nvSpPr>
          <p:cNvPr id="9" name="Rectangle 8"/>
          <p:cNvSpPr/>
          <p:nvPr/>
        </p:nvSpPr>
        <p:spPr>
          <a:xfrm>
            <a:off x="6134099" y="1105826"/>
            <a:ext cx="6057901" cy="1295118"/>
          </a:xfrm>
          <a:prstGeom prst="rect">
            <a:avLst/>
          </a:prstGeom>
        </p:spPr>
        <p:txBody>
          <a:bodyPr wrap="square">
            <a:spAutoFit/>
          </a:bodyPr>
          <a:lstStyle/>
          <a:p>
            <a:pPr algn="ctr"/>
            <a:r>
              <a:rPr lang="en-US" sz="2600" kern="1200" dirty="0">
                <a:solidFill>
                  <a:srgbClr val="1F8CF2"/>
                </a:solidFill>
                <a:latin typeface="Source Serif Pro" charset="0"/>
                <a:ea typeface="Source Serif Pro" charset="0"/>
                <a:cs typeface="Source Serif Pro" charset="0"/>
              </a:rPr>
              <a:t>Pass a resolution that forces </a:t>
            </a:r>
          </a:p>
          <a:p>
            <a:pPr algn="ctr"/>
            <a:r>
              <a:rPr lang="en-US" sz="2600" kern="1200" dirty="0">
                <a:solidFill>
                  <a:srgbClr val="1F8CF2"/>
                </a:solidFill>
                <a:latin typeface="Source Serif Pro" charset="0"/>
                <a:ea typeface="Source Serif Pro" charset="0"/>
                <a:cs typeface="Source Serif Pro" charset="0"/>
              </a:rPr>
              <a:t>the city to divest from fossil fuels </a:t>
            </a:r>
          </a:p>
          <a:p>
            <a:pPr algn="ctr"/>
            <a:r>
              <a:rPr lang="en-US" sz="2600" kern="1200" dirty="0">
                <a:solidFill>
                  <a:srgbClr val="1F8CF2"/>
                </a:solidFill>
                <a:latin typeface="Source Serif Pro" charset="0"/>
                <a:ea typeface="Source Serif Pro" charset="0"/>
                <a:cs typeface="Source Serif Pro" charset="0"/>
              </a:rPr>
              <a:t>by the end of 2020. </a:t>
            </a:r>
          </a:p>
        </p:txBody>
      </p:sp>
      <p:sp>
        <p:nvSpPr>
          <p:cNvPr id="10" name="Rectangle 9"/>
          <p:cNvSpPr/>
          <p:nvPr/>
        </p:nvSpPr>
        <p:spPr>
          <a:xfrm>
            <a:off x="0" y="4227180"/>
            <a:ext cx="6134099" cy="1692771"/>
          </a:xfrm>
          <a:prstGeom prst="rect">
            <a:avLst/>
          </a:prstGeom>
        </p:spPr>
        <p:txBody>
          <a:bodyPr wrap="square">
            <a:spAutoFit/>
          </a:bodyPr>
          <a:lstStyle/>
          <a:p>
            <a:pPr algn="ctr"/>
            <a:r>
              <a:rPr lang="en-US" sz="2600" kern="1200" dirty="0">
                <a:solidFill>
                  <a:srgbClr val="F7F1F2"/>
                </a:solidFill>
                <a:latin typeface="Source Serif Pro" charset="0"/>
                <a:ea typeface="Source Serif Pro" charset="0"/>
                <a:cs typeface="Source Serif Pro" charset="0"/>
              </a:rPr>
              <a:t>Pass a resolution that commits </a:t>
            </a:r>
          </a:p>
          <a:p>
            <a:pPr algn="ctr"/>
            <a:r>
              <a:rPr lang="en-US" sz="2600" kern="1200" dirty="0">
                <a:solidFill>
                  <a:srgbClr val="F7F1F2"/>
                </a:solidFill>
                <a:latin typeface="Source Serif Pro" charset="0"/>
                <a:ea typeface="Source Serif Pro" charset="0"/>
                <a:cs typeface="Source Serif Pro" charset="0"/>
              </a:rPr>
              <a:t>the city to using more renewable </a:t>
            </a:r>
          </a:p>
          <a:p>
            <a:pPr algn="ctr"/>
            <a:r>
              <a:rPr lang="en-US" sz="2600" kern="1200" dirty="0">
                <a:solidFill>
                  <a:srgbClr val="F7F1F2"/>
                </a:solidFill>
                <a:latin typeface="Source Serif Pro" charset="0"/>
                <a:ea typeface="Source Serif Pro" charset="0"/>
                <a:cs typeface="Source Serif Pro" charset="0"/>
              </a:rPr>
              <a:t>energy sources for its power production. </a:t>
            </a:r>
          </a:p>
        </p:txBody>
      </p:sp>
      <p:sp>
        <p:nvSpPr>
          <p:cNvPr id="12" name="Rectangle 11"/>
          <p:cNvSpPr/>
          <p:nvPr/>
        </p:nvSpPr>
        <p:spPr>
          <a:xfrm>
            <a:off x="6134100" y="4227180"/>
            <a:ext cx="6057900" cy="1692771"/>
          </a:xfrm>
          <a:prstGeom prst="rect">
            <a:avLst/>
          </a:prstGeom>
        </p:spPr>
        <p:txBody>
          <a:bodyPr wrap="square">
            <a:spAutoFit/>
          </a:bodyPr>
          <a:lstStyle/>
          <a:p>
            <a:pPr algn="ctr"/>
            <a:r>
              <a:rPr lang="en-US" sz="2600" kern="1200" dirty="0">
                <a:solidFill>
                  <a:srgbClr val="F7F1F2"/>
                </a:solidFill>
                <a:latin typeface="Source Serif Pro" charset="0"/>
                <a:ea typeface="Source Serif Pro" charset="0"/>
                <a:cs typeface="Source Serif Pro" charset="0"/>
              </a:rPr>
              <a:t>Pass a resolution that forces the </a:t>
            </a:r>
          </a:p>
          <a:p>
            <a:pPr algn="ctr"/>
            <a:r>
              <a:rPr lang="en-US" sz="2600" kern="1200" dirty="0">
                <a:solidFill>
                  <a:srgbClr val="F7F1F2"/>
                </a:solidFill>
                <a:latin typeface="Source Serif Pro" charset="0"/>
                <a:ea typeface="Source Serif Pro" charset="0"/>
                <a:cs typeface="Source Serif Pro" charset="0"/>
              </a:rPr>
              <a:t>city  to analyze its current carbon footprint, publish the results, </a:t>
            </a:r>
          </a:p>
          <a:p>
            <a:pPr algn="ctr"/>
            <a:r>
              <a:rPr lang="en-US" sz="2600" kern="1200" dirty="0">
                <a:solidFill>
                  <a:srgbClr val="F7F1F2"/>
                </a:solidFill>
                <a:latin typeface="Source Serif Pro" charset="0"/>
                <a:ea typeface="Source Serif Pro" charset="0"/>
                <a:cs typeface="Source Serif Pro" charset="0"/>
              </a:rPr>
              <a:t>and host a town hall.</a:t>
            </a:r>
          </a:p>
        </p:txBody>
      </p:sp>
      <p:pic>
        <p:nvPicPr>
          <p:cNvPr id="7" name="Picture 6"/>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4240764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1F8CF2"/>
        </a:solidFill>
        <a:effectLst/>
      </p:bgPr>
    </p:bg>
    <p:spTree>
      <p:nvGrpSpPr>
        <p:cNvPr id="1" name=""/>
        <p:cNvGrpSpPr/>
        <p:nvPr/>
      </p:nvGrpSpPr>
      <p:grpSpPr>
        <a:xfrm>
          <a:off x="0" y="0"/>
          <a:ext cx="0" cy="0"/>
          <a:chOff x="0" y="0"/>
          <a:chExt cx="0" cy="0"/>
        </a:xfrm>
      </p:grpSpPr>
      <p:sp>
        <p:nvSpPr>
          <p:cNvPr id="13" name="Rectangle 12"/>
          <p:cNvSpPr/>
          <p:nvPr/>
        </p:nvSpPr>
        <p:spPr>
          <a:xfrm>
            <a:off x="1" y="3390900"/>
            <a:ext cx="6134099" cy="3467100"/>
          </a:xfrm>
          <a:prstGeom prst="rect">
            <a:avLst/>
          </a:prstGeom>
          <a:solidFill>
            <a:srgbClr val="F7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907000"/>
            <a:ext cx="6134100" cy="1692771"/>
          </a:xfrm>
          <a:prstGeom prst="rect">
            <a:avLst/>
          </a:prstGeom>
        </p:spPr>
        <p:txBody>
          <a:bodyPr wrap="square">
            <a:spAutoFit/>
          </a:bodyPr>
          <a:lstStyle/>
          <a:p>
            <a:pPr algn="ctr"/>
            <a:r>
              <a:rPr lang="en-US" sz="2600" kern="1200" dirty="0">
                <a:solidFill>
                  <a:srgbClr val="F7F1F2"/>
                </a:solidFill>
                <a:latin typeface="Source Serif Pro" charset="0"/>
                <a:ea typeface="Source Serif Pro" charset="0"/>
                <a:cs typeface="Source Serif Pro" charset="0"/>
              </a:rPr>
              <a:t>Pass a city-wide resolution that </a:t>
            </a:r>
          </a:p>
          <a:p>
            <a:pPr algn="ctr"/>
            <a:r>
              <a:rPr lang="en-US" sz="2600" kern="1200" dirty="0">
                <a:solidFill>
                  <a:srgbClr val="F7F1F2"/>
                </a:solidFill>
                <a:latin typeface="Source Serif Pro" charset="0"/>
                <a:ea typeface="Source Serif Pro" charset="0"/>
                <a:cs typeface="Source Serif Pro" charset="0"/>
              </a:rPr>
              <a:t>commits 50% of roof space an all </a:t>
            </a:r>
          </a:p>
          <a:p>
            <a:pPr algn="ctr"/>
            <a:r>
              <a:rPr lang="en-US" sz="2600" kern="1200" dirty="0">
                <a:solidFill>
                  <a:srgbClr val="F7F1F2"/>
                </a:solidFill>
                <a:latin typeface="Source Serif Pro" charset="0"/>
                <a:ea typeface="Source Serif Pro" charset="0"/>
                <a:cs typeface="Source Serif Pro" charset="0"/>
              </a:rPr>
              <a:t>new buildings and 25% on current buildings for solar panels. </a:t>
            </a:r>
          </a:p>
        </p:txBody>
      </p:sp>
      <p:sp>
        <p:nvSpPr>
          <p:cNvPr id="9" name="Rectangle 8"/>
          <p:cNvSpPr/>
          <p:nvPr/>
        </p:nvSpPr>
        <p:spPr>
          <a:xfrm>
            <a:off x="6134099" y="1105826"/>
            <a:ext cx="6057901" cy="1295118"/>
          </a:xfrm>
          <a:prstGeom prst="rect">
            <a:avLst/>
          </a:prstGeom>
        </p:spPr>
        <p:txBody>
          <a:bodyPr wrap="square">
            <a:spAutoFit/>
          </a:bodyPr>
          <a:lstStyle/>
          <a:p>
            <a:pPr algn="ctr"/>
            <a:r>
              <a:rPr lang="en-US" sz="2600" kern="1200" dirty="0">
                <a:solidFill>
                  <a:srgbClr val="F7F1F2"/>
                </a:solidFill>
                <a:latin typeface="Source Serif Pro" charset="0"/>
                <a:ea typeface="Source Serif Pro" charset="0"/>
                <a:cs typeface="Source Serif Pro" charset="0"/>
              </a:rPr>
              <a:t>Pass a resolution that forces </a:t>
            </a:r>
          </a:p>
          <a:p>
            <a:pPr algn="ctr"/>
            <a:r>
              <a:rPr lang="en-US" sz="2600" kern="1200" dirty="0">
                <a:solidFill>
                  <a:srgbClr val="F7F1F2"/>
                </a:solidFill>
                <a:latin typeface="Source Serif Pro" charset="0"/>
                <a:ea typeface="Source Serif Pro" charset="0"/>
                <a:cs typeface="Source Serif Pro" charset="0"/>
              </a:rPr>
              <a:t>the city to divest from fossil fuels </a:t>
            </a:r>
          </a:p>
          <a:p>
            <a:pPr algn="ctr"/>
            <a:r>
              <a:rPr lang="en-US" sz="2600" kern="1200" dirty="0">
                <a:solidFill>
                  <a:srgbClr val="F7F1F2"/>
                </a:solidFill>
                <a:latin typeface="Source Serif Pro" charset="0"/>
                <a:ea typeface="Source Serif Pro" charset="0"/>
                <a:cs typeface="Source Serif Pro" charset="0"/>
              </a:rPr>
              <a:t>by the end of 2020. </a:t>
            </a:r>
          </a:p>
        </p:txBody>
      </p:sp>
      <p:sp>
        <p:nvSpPr>
          <p:cNvPr id="10" name="Rectangle 9"/>
          <p:cNvSpPr/>
          <p:nvPr/>
        </p:nvSpPr>
        <p:spPr>
          <a:xfrm>
            <a:off x="0" y="4227180"/>
            <a:ext cx="6134099" cy="1692771"/>
          </a:xfrm>
          <a:prstGeom prst="rect">
            <a:avLst/>
          </a:prstGeom>
        </p:spPr>
        <p:txBody>
          <a:bodyPr wrap="square">
            <a:spAutoFit/>
          </a:bodyPr>
          <a:lstStyle/>
          <a:p>
            <a:pPr algn="ctr"/>
            <a:r>
              <a:rPr lang="en-US" sz="2600" kern="1200" dirty="0">
                <a:solidFill>
                  <a:srgbClr val="1F8CF2"/>
                </a:solidFill>
                <a:latin typeface="Source Serif Pro" charset="0"/>
                <a:ea typeface="Source Serif Pro" charset="0"/>
                <a:cs typeface="Source Serif Pro" charset="0"/>
              </a:rPr>
              <a:t>Pass a resolution that commits </a:t>
            </a:r>
          </a:p>
          <a:p>
            <a:pPr algn="ctr"/>
            <a:r>
              <a:rPr lang="en-US" sz="2600" kern="1200" dirty="0">
                <a:solidFill>
                  <a:srgbClr val="1F8CF2"/>
                </a:solidFill>
                <a:latin typeface="Source Serif Pro" charset="0"/>
                <a:ea typeface="Source Serif Pro" charset="0"/>
                <a:cs typeface="Source Serif Pro" charset="0"/>
              </a:rPr>
              <a:t>the city to using more renewable </a:t>
            </a:r>
          </a:p>
          <a:p>
            <a:pPr algn="ctr"/>
            <a:r>
              <a:rPr lang="en-US" sz="2600" kern="1200" dirty="0">
                <a:solidFill>
                  <a:srgbClr val="1F8CF2"/>
                </a:solidFill>
                <a:latin typeface="Source Serif Pro" charset="0"/>
                <a:ea typeface="Source Serif Pro" charset="0"/>
                <a:cs typeface="Source Serif Pro" charset="0"/>
              </a:rPr>
              <a:t>energy sources for its power production. </a:t>
            </a:r>
          </a:p>
        </p:txBody>
      </p:sp>
      <p:sp>
        <p:nvSpPr>
          <p:cNvPr id="12" name="Rectangle 11"/>
          <p:cNvSpPr/>
          <p:nvPr/>
        </p:nvSpPr>
        <p:spPr>
          <a:xfrm>
            <a:off x="6134100" y="4227180"/>
            <a:ext cx="6057900" cy="1692771"/>
          </a:xfrm>
          <a:prstGeom prst="rect">
            <a:avLst/>
          </a:prstGeom>
        </p:spPr>
        <p:txBody>
          <a:bodyPr wrap="square">
            <a:spAutoFit/>
          </a:bodyPr>
          <a:lstStyle/>
          <a:p>
            <a:pPr algn="ctr"/>
            <a:r>
              <a:rPr lang="en-US" sz="2600" kern="1200" dirty="0">
                <a:solidFill>
                  <a:srgbClr val="F7F1F2"/>
                </a:solidFill>
                <a:latin typeface="Source Serif Pro" charset="0"/>
                <a:ea typeface="Source Serif Pro" charset="0"/>
                <a:cs typeface="Source Serif Pro" charset="0"/>
              </a:rPr>
              <a:t>Pass a resolution that forces the </a:t>
            </a:r>
          </a:p>
          <a:p>
            <a:pPr algn="ctr"/>
            <a:r>
              <a:rPr lang="en-US" sz="2600" kern="1200" dirty="0">
                <a:solidFill>
                  <a:srgbClr val="F7F1F2"/>
                </a:solidFill>
                <a:latin typeface="Source Serif Pro" charset="0"/>
                <a:ea typeface="Source Serif Pro" charset="0"/>
                <a:cs typeface="Source Serif Pro" charset="0"/>
              </a:rPr>
              <a:t>city  to analyze its current carbon footprint, publish the results, </a:t>
            </a:r>
          </a:p>
          <a:p>
            <a:pPr algn="ctr"/>
            <a:r>
              <a:rPr lang="en-US" sz="2600" kern="1200" dirty="0">
                <a:solidFill>
                  <a:srgbClr val="F7F1F2"/>
                </a:solidFill>
                <a:latin typeface="Source Serif Pro" charset="0"/>
                <a:ea typeface="Source Serif Pro" charset="0"/>
                <a:cs typeface="Source Serif Pro" charset="0"/>
              </a:rPr>
              <a:t>and host a town hall.</a:t>
            </a:r>
          </a:p>
        </p:txBody>
      </p:sp>
      <p:pic>
        <p:nvPicPr>
          <p:cNvPr id="7" name="Picture 6"/>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7477165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1F8CF2"/>
        </a:solidFill>
        <a:effectLst/>
      </p:bgPr>
    </p:bg>
    <p:spTree>
      <p:nvGrpSpPr>
        <p:cNvPr id="1" name=""/>
        <p:cNvGrpSpPr/>
        <p:nvPr/>
      </p:nvGrpSpPr>
      <p:grpSpPr>
        <a:xfrm>
          <a:off x="0" y="0"/>
          <a:ext cx="0" cy="0"/>
          <a:chOff x="0" y="0"/>
          <a:chExt cx="0" cy="0"/>
        </a:xfrm>
      </p:grpSpPr>
      <p:sp>
        <p:nvSpPr>
          <p:cNvPr id="13" name="Rectangle 12"/>
          <p:cNvSpPr/>
          <p:nvPr/>
        </p:nvSpPr>
        <p:spPr>
          <a:xfrm>
            <a:off x="6134100" y="3390900"/>
            <a:ext cx="6134099" cy="3467100"/>
          </a:xfrm>
          <a:prstGeom prst="rect">
            <a:avLst/>
          </a:prstGeom>
          <a:solidFill>
            <a:srgbClr val="F7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907000"/>
            <a:ext cx="6134100" cy="1692771"/>
          </a:xfrm>
          <a:prstGeom prst="rect">
            <a:avLst/>
          </a:prstGeom>
        </p:spPr>
        <p:txBody>
          <a:bodyPr wrap="square">
            <a:spAutoFit/>
          </a:bodyPr>
          <a:lstStyle/>
          <a:p>
            <a:pPr algn="ctr"/>
            <a:r>
              <a:rPr lang="en-US" sz="2600" kern="1200" dirty="0">
                <a:solidFill>
                  <a:srgbClr val="F7F1F2"/>
                </a:solidFill>
                <a:latin typeface="Source Serif Pro" charset="0"/>
                <a:ea typeface="Source Serif Pro" charset="0"/>
                <a:cs typeface="Source Serif Pro" charset="0"/>
              </a:rPr>
              <a:t>Pass a city-wide resolution that </a:t>
            </a:r>
          </a:p>
          <a:p>
            <a:pPr algn="ctr"/>
            <a:r>
              <a:rPr lang="en-US" sz="2600" kern="1200" dirty="0">
                <a:solidFill>
                  <a:srgbClr val="F7F1F2"/>
                </a:solidFill>
                <a:latin typeface="Source Serif Pro" charset="0"/>
                <a:ea typeface="Source Serif Pro" charset="0"/>
                <a:cs typeface="Source Serif Pro" charset="0"/>
              </a:rPr>
              <a:t>commits 50% of roof space an all </a:t>
            </a:r>
          </a:p>
          <a:p>
            <a:pPr algn="ctr"/>
            <a:r>
              <a:rPr lang="en-US" sz="2600" kern="1200" dirty="0">
                <a:solidFill>
                  <a:srgbClr val="F7F1F2"/>
                </a:solidFill>
                <a:latin typeface="Source Serif Pro" charset="0"/>
                <a:ea typeface="Source Serif Pro" charset="0"/>
                <a:cs typeface="Source Serif Pro" charset="0"/>
              </a:rPr>
              <a:t>new buildings and 25% on current buildings for solar panels. </a:t>
            </a:r>
          </a:p>
        </p:txBody>
      </p:sp>
      <p:sp>
        <p:nvSpPr>
          <p:cNvPr id="9" name="Rectangle 8"/>
          <p:cNvSpPr/>
          <p:nvPr/>
        </p:nvSpPr>
        <p:spPr>
          <a:xfrm>
            <a:off x="6134099" y="1105826"/>
            <a:ext cx="6057901" cy="1295118"/>
          </a:xfrm>
          <a:prstGeom prst="rect">
            <a:avLst/>
          </a:prstGeom>
        </p:spPr>
        <p:txBody>
          <a:bodyPr wrap="square">
            <a:spAutoFit/>
          </a:bodyPr>
          <a:lstStyle/>
          <a:p>
            <a:pPr algn="ctr"/>
            <a:r>
              <a:rPr lang="en-US" sz="2600" kern="1200" dirty="0">
                <a:solidFill>
                  <a:srgbClr val="F7F1F2"/>
                </a:solidFill>
                <a:latin typeface="Source Serif Pro" charset="0"/>
                <a:ea typeface="Source Serif Pro" charset="0"/>
                <a:cs typeface="Source Serif Pro" charset="0"/>
              </a:rPr>
              <a:t>Pass a resolution that forces </a:t>
            </a:r>
          </a:p>
          <a:p>
            <a:pPr algn="ctr"/>
            <a:r>
              <a:rPr lang="en-US" sz="2600" kern="1200" dirty="0">
                <a:solidFill>
                  <a:srgbClr val="F7F1F2"/>
                </a:solidFill>
                <a:latin typeface="Source Serif Pro" charset="0"/>
                <a:ea typeface="Source Serif Pro" charset="0"/>
                <a:cs typeface="Source Serif Pro" charset="0"/>
              </a:rPr>
              <a:t>the city to divest from fossil fuels </a:t>
            </a:r>
          </a:p>
          <a:p>
            <a:pPr algn="ctr"/>
            <a:r>
              <a:rPr lang="en-US" sz="2600" kern="1200" dirty="0">
                <a:solidFill>
                  <a:srgbClr val="F7F1F2"/>
                </a:solidFill>
                <a:latin typeface="Source Serif Pro" charset="0"/>
                <a:ea typeface="Source Serif Pro" charset="0"/>
                <a:cs typeface="Source Serif Pro" charset="0"/>
              </a:rPr>
              <a:t>by the end of 2020. </a:t>
            </a:r>
          </a:p>
        </p:txBody>
      </p:sp>
      <p:sp>
        <p:nvSpPr>
          <p:cNvPr id="10" name="Rectangle 9"/>
          <p:cNvSpPr/>
          <p:nvPr/>
        </p:nvSpPr>
        <p:spPr>
          <a:xfrm>
            <a:off x="0" y="4227180"/>
            <a:ext cx="6134099" cy="1692771"/>
          </a:xfrm>
          <a:prstGeom prst="rect">
            <a:avLst/>
          </a:prstGeom>
        </p:spPr>
        <p:txBody>
          <a:bodyPr wrap="square">
            <a:spAutoFit/>
          </a:bodyPr>
          <a:lstStyle/>
          <a:p>
            <a:pPr algn="ctr"/>
            <a:r>
              <a:rPr lang="en-US" sz="2600" kern="1200" dirty="0">
                <a:solidFill>
                  <a:srgbClr val="F7F1F2"/>
                </a:solidFill>
                <a:latin typeface="Source Serif Pro" charset="0"/>
                <a:ea typeface="Source Serif Pro" charset="0"/>
                <a:cs typeface="Source Serif Pro" charset="0"/>
              </a:rPr>
              <a:t>Pass a resolution that commits </a:t>
            </a:r>
          </a:p>
          <a:p>
            <a:pPr algn="ctr"/>
            <a:r>
              <a:rPr lang="en-US" sz="2600" kern="1200" dirty="0">
                <a:solidFill>
                  <a:srgbClr val="F7F1F2"/>
                </a:solidFill>
                <a:latin typeface="Source Serif Pro" charset="0"/>
                <a:ea typeface="Source Serif Pro" charset="0"/>
                <a:cs typeface="Source Serif Pro" charset="0"/>
              </a:rPr>
              <a:t>the city to using more renewable </a:t>
            </a:r>
          </a:p>
          <a:p>
            <a:pPr algn="ctr"/>
            <a:r>
              <a:rPr lang="en-US" sz="2600" kern="1200" dirty="0">
                <a:solidFill>
                  <a:srgbClr val="F7F1F2"/>
                </a:solidFill>
                <a:latin typeface="Source Serif Pro" charset="0"/>
                <a:ea typeface="Source Serif Pro" charset="0"/>
                <a:cs typeface="Source Serif Pro" charset="0"/>
              </a:rPr>
              <a:t>energy sources for its power production. </a:t>
            </a:r>
          </a:p>
        </p:txBody>
      </p:sp>
      <p:sp>
        <p:nvSpPr>
          <p:cNvPr id="12" name="Rectangle 11"/>
          <p:cNvSpPr/>
          <p:nvPr/>
        </p:nvSpPr>
        <p:spPr>
          <a:xfrm>
            <a:off x="6134100" y="4227180"/>
            <a:ext cx="6057900" cy="1692771"/>
          </a:xfrm>
          <a:prstGeom prst="rect">
            <a:avLst/>
          </a:prstGeom>
        </p:spPr>
        <p:txBody>
          <a:bodyPr wrap="square">
            <a:spAutoFit/>
          </a:bodyPr>
          <a:lstStyle/>
          <a:p>
            <a:pPr algn="ctr"/>
            <a:r>
              <a:rPr lang="en-US" sz="2600" kern="1200" dirty="0">
                <a:solidFill>
                  <a:srgbClr val="1F8CF2"/>
                </a:solidFill>
                <a:latin typeface="Source Serif Pro" charset="0"/>
                <a:ea typeface="Source Serif Pro" charset="0"/>
                <a:cs typeface="Source Serif Pro" charset="0"/>
              </a:rPr>
              <a:t>Pass a resolution that forces the </a:t>
            </a:r>
          </a:p>
          <a:p>
            <a:pPr algn="ctr"/>
            <a:r>
              <a:rPr lang="en-US" sz="2600" kern="1200" dirty="0">
                <a:solidFill>
                  <a:srgbClr val="1F8CF2"/>
                </a:solidFill>
                <a:latin typeface="Source Serif Pro" charset="0"/>
                <a:ea typeface="Source Serif Pro" charset="0"/>
                <a:cs typeface="Source Serif Pro" charset="0"/>
              </a:rPr>
              <a:t>city to analyze its current carbon footprint, publish the results, </a:t>
            </a:r>
          </a:p>
          <a:p>
            <a:pPr algn="ctr"/>
            <a:r>
              <a:rPr lang="en-US" sz="2600" kern="1200" dirty="0">
                <a:solidFill>
                  <a:srgbClr val="1F8CF2"/>
                </a:solidFill>
                <a:latin typeface="Source Serif Pro" charset="0"/>
                <a:ea typeface="Source Serif Pro" charset="0"/>
                <a:cs typeface="Source Serif Pro" charset="0"/>
              </a:rPr>
              <a:t>and host a town hall.</a:t>
            </a:r>
          </a:p>
        </p:txBody>
      </p:sp>
      <p:pic>
        <p:nvPicPr>
          <p:cNvPr id="7" name="Picture 6"/>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9454557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7F1F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8" name="TextBox 7"/>
          <p:cNvSpPr txBox="1"/>
          <p:nvPr/>
        </p:nvSpPr>
        <p:spPr>
          <a:xfrm>
            <a:off x="938823" y="2499180"/>
            <a:ext cx="10394140" cy="2585323"/>
          </a:xfrm>
          <a:prstGeom prst="rect">
            <a:avLst/>
          </a:prstGeom>
          <a:noFill/>
        </p:spPr>
        <p:txBody>
          <a:bodyPr wrap="square" rtlCol="0">
            <a:spAutoFit/>
          </a:bodyPr>
          <a:lstStyle/>
          <a:p>
            <a:pPr algn="ctr">
              <a:lnSpc>
                <a:spcPct val="120000"/>
              </a:lnSpc>
            </a:pPr>
            <a:r>
              <a:rPr lang="en-US" sz="4500" kern="1200" dirty="0">
                <a:solidFill>
                  <a:srgbClr val="1F8CF2"/>
                </a:solidFill>
                <a:latin typeface="Source Serif Pro" charset="0"/>
                <a:ea typeface="Source Serif Pro" charset="0"/>
                <a:cs typeface="Source Serif Pro" charset="0"/>
              </a:rPr>
              <a:t>What goal did you choose, and why? Did you make any edits to the goal? </a:t>
            </a:r>
          </a:p>
          <a:p>
            <a:pPr algn="ctr">
              <a:lnSpc>
                <a:spcPct val="120000"/>
              </a:lnSpc>
            </a:pPr>
            <a:r>
              <a:rPr lang="en-US" sz="4500" kern="1200" dirty="0">
                <a:solidFill>
                  <a:srgbClr val="1F8CF2"/>
                </a:solidFill>
                <a:latin typeface="Source Serif Pro" charset="0"/>
                <a:ea typeface="Source Serif Pro" charset="0"/>
                <a:cs typeface="Source Serif Pro" charset="0"/>
              </a:rPr>
              <a:t>Did you pick something else entirely?</a:t>
            </a:r>
          </a:p>
        </p:txBody>
      </p:sp>
      <p:sp>
        <p:nvSpPr>
          <p:cNvPr id="6" name="TextBox 5"/>
          <p:cNvSpPr txBox="1"/>
          <p:nvPr/>
        </p:nvSpPr>
        <p:spPr>
          <a:xfrm>
            <a:off x="3228906" y="1551869"/>
            <a:ext cx="5810387" cy="404213"/>
          </a:xfrm>
          <a:prstGeom prst="rect">
            <a:avLst/>
          </a:prstGeom>
          <a:noFill/>
        </p:spPr>
        <p:txBody>
          <a:bodyPr wrap="square" rtlCol="0">
            <a:spAutoFit/>
          </a:bodyPr>
          <a:lstStyle/>
          <a:p>
            <a:pPr algn="ctr">
              <a:lnSpc>
                <a:spcPct val="80000"/>
              </a:lnSpc>
            </a:pPr>
            <a:r>
              <a:rPr lang="en-US" sz="2500" kern="1200" spc="300" dirty="0">
                <a:solidFill>
                  <a:srgbClr val="1F8CF2"/>
                </a:solidFill>
                <a:latin typeface="Gilroy Medium" charset="0"/>
                <a:ea typeface="Gilroy Medium" charset="0"/>
                <a:cs typeface="Gilroy Medium" charset="0"/>
              </a:rPr>
              <a:t>SETTING A PROPER GOAL</a:t>
            </a:r>
          </a:p>
        </p:txBody>
      </p:sp>
    </p:spTree>
    <p:extLst>
      <p:ext uri="{BB962C8B-B14F-4D97-AF65-F5344CB8AC3E}">
        <p14:creationId xmlns:p14="http://schemas.microsoft.com/office/powerpoint/2010/main" val="20018901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7F1F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7" name="TextBox 6"/>
          <p:cNvSpPr txBox="1"/>
          <p:nvPr/>
        </p:nvSpPr>
        <p:spPr>
          <a:xfrm>
            <a:off x="2353499" y="908230"/>
            <a:ext cx="7561201" cy="404213"/>
          </a:xfrm>
          <a:prstGeom prst="rect">
            <a:avLst/>
          </a:prstGeom>
          <a:noFill/>
        </p:spPr>
        <p:txBody>
          <a:bodyPr wrap="square" rtlCol="0">
            <a:spAutoFit/>
          </a:bodyPr>
          <a:lstStyle/>
          <a:p>
            <a:pPr algn="ctr">
              <a:lnSpc>
                <a:spcPct val="80000"/>
              </a:lnSpc>
            </a:pPr>
            <a:r>
              <a:rPr lang="en-US" sz="2500" kern="1200" spc="300" dirty="0">
                <a:solidFill>
                  <a:srgbClr val="1F8CF2"/>
                </a:solidFill>
                <a:latin typeface="Gilroy Medium" charset="0"/>
                <a:ea typeface="Gilroy Medium" charset="0"/>
                <a:cs typeface="Gilroy Medium" charset="0"/>
              </a:rPr>
              <a:t>BUILDING IN BENCHMARKS </a:t>
            </a:r>
          </a:p>
        </p:txBody>
      </p:sp>
      <p:sp>
        <p:nvSpPr>
          <p:cNvPr id="8" name="TextBox 7"/>
          <p:cNvSpPr txBox="1"/>
          <p:nvPr/>
        </p:nvSpPr>
        <p:spPr>
          <a:xfrm>
            <a:off x="1646479" y="1898450"/>
            <a:ext cx="8975241" cy="3983783"/>
          </a:xfrm>
          <a:prstGeom prst="rect">
            <a:avLst/>
          </a:prstGeom>
          <a:noFill/>
        </p:spPr>
        <p:txBody>
          <a:bodyPr wrap="square" rtlCol="0">
            <a:spAutoFit/>
          </a:bodyPr>
          <a:lstStyle/>
          <a:p>
            <a:pPr algn="ctr">
              <a:lnSpc>
                <a:spcPct val="90000"/>
              </a:lnSpc>
            </a:pPr>
            <a:r>
              <a:rPr lang="en-US" sz="3500" kern="1200" dirty="0">
                <a:solidFill>
                  <a:srgbClr val="1F8CF2"/>
                </a:solidFill>
                <a:latin typeface="Source Serif Pro" charset="0"/>
                <a:ea typeface="Source Serif Pro" charset="0"/>
                <a:cs typeface="Source Serif Pro" charset="0"/>
              </a:rPr>
              <a:t>Benchmark goals are the stepping stones to measure progress and keep you on track. </a:t>
            </a:r>
          </a:p>
          <a:p>
            <a:pPr algn="ctr">
              <a:lnSpc>
                <a:spcPct val="90000"/>
              </a:lnSpc>
            </a:pPr>
            <a:endParaRPr lang="en-US" sz="3500" kern="1200" dirty="0">
              <a:solidFill>
                <a:srgbClr val="1F8CF2"/>
              </a:solidFill>
              <a:latin typeface="Source Serif Pro" charset="0"/>
              <a:ea typeface="Source Serif Pro" charset="0"/>
              <a:cs typeface="Source Serif Pro" charset="0"/>
            </a:endParaRPr>
          </a:p>
          <a:p>
            <a:pPr algn="ctr">
              <a:lnSpc>
                <a:spcPct val="90000"/>
              </a:lnSpc>
            </a:pPr>
            <a:r>
              <a:rPr lang="en-US" sz="3500" kern="1200" dirty="0">
                <a:solidFill>
                  <a:srgbClr val="1F8CF2"/>
                </a:solidFill>
                <a:latin typeface="Source Serif Pro" charset="0"/>
                <a:ea typeface="Source Serif Pro" charset="0"/>
                <a:cs typeface="Source Serif Pro" charset="0"/>
              </a:rPr>
              <a:t>They also serve to build a proper ramp towards achieving your big, ambitious goal.</a:t>
            </a:r>
          </a:p>
          <a:p>
            <a:pPr algn="ctr">
              <a:lnSpc>
                <a:spcPct val="90000"/>
              </a:lnSpc>
            </a:pPr>
            <a:endParaRPr lang="en-US" sz="3500" kern="1200" dirty="0">
              <a:solidFill>
                <a:srgbClr val="1F8CF2"/>
              </a:solidFill>
              <a:latin typeface="Source Serif Pro" charset="0"/>
              <a:ea typeface="Source Serif Pro" charset="0"/>
              <a:cs typeface="Source Serif Pro" charset="0"/>
            </a:endParaRPr>
          </a:p>
          <a:p>
            <a:pPr algn="ctr">
              <a:lnSpc>
                <a:spcPct val="90000"/>
              </a:lnSpc>
            </a:pPr>
            <a:r>
              <a:rPr lang="en-US" sz="3500" kern="1200" dirty="0">
                <a:solidFill>
                  <a:srgbClr val="1F8CF2"/>
                </a:solidFill>
                <a:latin typeface="Source Serif Pro" charset="0"/>
                <a:ea typeface="Source Serif Pro" charset="0"/>
                <a:cs typeface="Source Serif Pro" charset="0"/>
              </a:rPr>
              <a:t>Benchmarks take into account: time, capacity, additional resources. </a:t>
            </a:r>
          </a:p>
        </p:txBody>
      </p:sp>
    </p:spTree>
    <p:extLst>
      <p:ext uri="{BB962C8B-B14F-4D97-AF65-F5344CB8AC3E}">
        <p14:creationId xmlns:p14="http://schemas.microsoft.com/office/powerpoint/2010/main" val="11417560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7F1F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8" name="TextBox 7"/>
          <p:cNvSpPr txBox="1"/>
          <p:nvPr/>
        </p:nvSpPr>
        <p:spPr>
          <a:xfrm>
            <a:off x="6290870" y="997232"/>
            <a:ext cx="5266943" cy="4154984"/>
          </a:xfrm>
          <a:prstGeom prst="rect">
            <a:avLst/>
          </a:prstGeom>
          <a:noFill/>
        </p:spPr>
        <p:txBody>
          <a:bodyPr wrap="square" rtlCol="0">
            <a:spAutoFit/>
          </a:bodyPr>
          <a:lstStyle/>
          <a:p>
            <a:r>
              <a:rPr lang="en-US" sz="2400" kern="1200" dirty="0">
                <a:solidFill>
                  <a:schemeClr val="tx1"/>
                </a:solidFill>
                <a:latin typeface="Source Serif Pro" charset="0"/>
                <a:ea typeface="Source Serif Pro" charset="0"/>
                <a:cs typeface="Source Serif Pro" charset="0"/>
              </a:rPr>
              <a:t>Benchmarks too should be measurable, realistic, and oriented towards solving challenges.</a:t>
            </a:r>
          </a:p>
          <a:p>
            <a:endParaRPr lang="en-US" sz="2400" kern="1200" dirty="0">
              <a:solidFill>
                <a:schemeClr val="tx1"/>
              </a:solidFill>
              <a:latin typeface="Source Serif Pro" charset="0"/>
              <a:ea typeface="Source Serif Pro" charset="0"/>
              <a:cs typeface="Source Serif Pro" charset="0"/>
            </a:endParaRPr>
          </a:p>
          <a:p>
            <a:r>
              <a:rPr lang="en-US" sz="2400" kern="1200" dirty="0">
                <a:solidFill>
                  <a:schemeClr val="tx1"/>
                </a:solidFill>
                <a:latin typeface="Source Serif Pro" charset="0"/>
                <a:ea typeface="Source Serif Pro" charset="0"/>
                <a:cs typeface="Source Serif Pro" charset="0"/>
              </a:rPr>
              <a:t>They timelines that make sense given your overarching goal. </a:t>
            </a:r>
          </a:p>
          <a:p>
            <a:endParaRPr lang="en-US" sz="2400" kern="1200" dirty="0">
              <a:solidFill>
                <a:schemeClr val="tx1"/>
              </a:solidFill>
              <a:latin typeface="Source Serif Pro" charset="0"/>
              <a:ea typeface="Source Serif Pro" charset="0"/>
              <a:cs typeface="Source Serif Pro" charset="0"/>
            </a:endParaRPr>
          </a:p>
          <a:p>
            <a:r>
              <a:rPr lang="en-US" sz="2400" kern="1200" dirty="0">
                <a:solidFill>
                  <a:schemeClr val="tx1"/>
                </a:solidFill>
                <a:latin typeface="Source Serif Pro" charset="0"/>
                <a:ea typeface="Source Serif Pro" charset="0"/>
                <a:cs typeface="Source Serif Pro" charset="0"/>
              </a:rPr>
              <a:t>They help track performance, and allow you to pace yourself over time. </a:t>
            </a:r>
          </a:p>
          <a:p>
            <a:endParaRPr lang="en-US" sz="2400" kern="1200" dirty="0">
              <a:solidFill>
                <a:schemeClr val="tx1"/>
              </a:solidFill>
              <a:latin typeface="Source Serif Pro" charset="0"/>
              <a:ea typeface="Source Serif Pro" charset="0"/>
              <a:cs typeface="Source Serif Pro" charset="0"/>
            </a:endParaRPr>
          </a:p>
          <a:p>
            <a:r>
              <a:rPr lang="en-US" sz="2400" kern="1200" dirty="0">
                <a:solidFill>
                  <a:schemeClr val="tx1"/>
                </a:solidFill>
                <a:latin typeface="Source Serif Pro" charset="0"/>
                <a:ea typeface="Source Serif Pro" charset="0"/>
                <a:cs typeface="Source Serif Pro" charset="0"/>
              </a:rPr>
              <a:t>Are adjustable!</a:t>
            </a:r>
          </a:p>
        </p:txBody>
      </p:sp>
      <p:sp>
        <p:nvSpPr>
          <p:cNvPr id="9" name="Oval 8"/>
          <p:cNvSpPr/>
          <p:nvPr/>
        </p:nvSpPr>
        <p:spPr>
          <a:xfrm>
            <a:off x="5758456" y="1082573"/>
            <a:ext cx="344495" cy="344495"/>
          </a:xfrm>
          <a:prstGeom prst="ellipse">
            <a:avLst/>
          </a:prstGeom>
          <a:solidFill>
            <a:srgbClr val="1F8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kern="1200" dirty="0">
                <a:solidFill>
                  <a:srgbClr val="F7F1F2"/>
                </a:solidFill>
                <a:latin typeface="Gilroy ExtraBold" charset="0"/>
                <a:ea typeface="Gilroy ExtraBold" charset="0"/>
                <a:cs typeface="Gilroy ExtraBold" charset="0"/>
              </a:rPr>
              <a:t>1</a:t>
            </a:r>
          </a:p>
        </p:txBody>
      </p:sp>
      <p:sp>
        <p:nvSpPr>
          <p:cNvPr id="10" name="Oval 9"/>
          <p:cNvSpPr/>
          <p:nvPr/>
        </p:nvSpPr>
        <p:spPr>
          <a:xfrm>
            <a:off x="5777465" y="2526647"/>
            <a:ext cx="344495" cy="344495"/>
          </a:xfrm>
          <a:prstGeom prst="ellipse">
            <a:avLst/>
          </a:prstGeom>
          <a:solidFill>
            <a:srgbClr val="1F8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kern="1200" dirty="0">
                <a:solidFill>
                  <a:srgbClr val="F7F1F2"/>
                </a:solidFill>
                <a:latin typeface="Gilroy ExtraBold" charset="0"/>
                <a:ea typeface="Gilroy ExtraBold" charset="0"/>
                <a:cs typeface="Gilroy ExtraBold" charset="0"/>
              </a:rPr>
              <a:t>2</a:t>
            </a:r>
          </a:p>
        </p:txBody>
      </p:sp>
      <p:sp>
        <p:nvSpPr>
          <p:cNvPr id="11" name="Oval 10"/>
          <p:cNvSpPr/>
          <p:nvPr/>
        </p:nvSpPr>
        <p:spPr>
          <a:xfrm>
            <a:off x="5758454" y="3617828"/>
            <a:ext cx="344495" cy="344495"/>
          </a:xfrm>
          <a:prstGeom prst="ellipse">
            <a:avLst/>
          </a:prstGeom>
          <a:solidFill>
            <a:srgbClr val="1F8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kern="1200" dirty="0">
                <a:solidFill>
                  <a:srgbClr val="F7F1F2"/>
                </a:solidFill>
                <a:latin typeface="Gilroy ExtraBold" charset="0"/>
                <a:ea typeface="Gilroy ExtraBold" charset="0"/>
                <a:cs typeface="Gilroy ExtraBold" charset="0"/>
              </a:rPr>
              <a:t>3</a:t>
            </a:r>
          </a:p>
        </p:txBody>
      </p:sp>
      <p:sp>
        <p:nvSpPr>
          <p:cNvPr id="12" name="Oval 11"/>
          <p:cNvSpPr/>
          <p:nvPr/>
        </p:nvSpPr>
        <p:spPr>
          <a:xfrm>
            <a:off x="5777464" y="4717407"/>
            <a:ext cx="344495" cy="344495"/>
          </a:xfrm>
          <a:prstGeom prst="ellipse">
            <a:avLst/>
          </a:prstGeom>
          <a:solidFill>
            <a:srgbClr val="1F8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kern="1200" dirty="0">
                <a:solidFill>
                  <a:srgbClr val="F7F1F2"/>
                </a:solidFill>
                <a:latin typeface="Gilroy ExtraBold" charset="0"/>
                <a:ea typeface="Gilroy ExtraBold" charset="0"/>
                <a:cs typeface="Gilroy ExtraBold" charset="0"/>
              </a:rPr>
              <a:t>4</a:t>
            </a:r>
          </a:p>
        </p:txBody>
      </p:sp>
      <p:sp>
        <p:nvSpPr>
          <p:cNvPr id="13" name="TextBox 12"/>
          <p:cNvSpPr txBox="1"/>
          <p:nvPr/>
        </p:nvSpPr>
        <p:spPr>
          <a:xfrm>
            <a:off x="1085088" y="1012222"/>
            <a:ext cx="3501902" cy="1200329"/>
          </a:xfrm>
          <a:prstGeom prst="rect">
            <a:avLst/>
          </a:prstGeom>
          <a:noFill/>
        </p:spPr>
        <p:txBody>
          <a:bodyPr wrap="square" rtlCol="0">
            <a:spAutoFit/>
          </a:bodyPr>
          <a:lstStyle/>
          <a:p>
            <a:pPr>
              <a:lnSpc>
                <a:spcPct val="80000"/>
              </a:lnSpc>
            </a:pPr>
            <a:r>
              <a:rPr lang="en-US" sz="4500" kern="1200" dirty="0">
                <a:solidFill>
                  <a:srgbClr val="1F8CF2"/>
                </a:solidFill>
                <a:latin typeface="Gilroy Medium" charset="0"/>
                <a:ea typeface="Gilroy Medium" charset="0"/>
                <a:cs typeface="Gilroy Medium" charset="0"/>
              </a:rPr>
              <a:t>Proper</a:t>
            </a:r>
          </a:p>
          <a:p>
            <a:pPr>
              <a:lnSpc>
                <a:spcPct val="80000"/>
              </a:lnSpc>
            </a:pPr>
            <a:r>
              <a:rPr lang="en-US" sz="4500" kern="1200" dirty="0">
                <a:solidFill>
                  <a:srgbClr val="1F8CF2"/>
                </a:solidFill>
                <a:latin typeface="Gilroy Medium" charset="0"/>
                <a:ea typeface="Gilroy Medium" charset="0"/>
                <a:cs typeface="Gilroy Medium" charset="0"/>
              </a:rPr>
              <a:t>benchmarks</a:t>
            </a:r>
          </a:p>
        </p:txBody>
      </p:sp>
    </p:spTree>
    <p:extLst>
      <p:ext uri="{BB962C8B-B14F-4D97-AF65-F5344CB8AC3E}">
        <p14:creationId xmlns:p14="http://schemas.microsoft.com/office/powerpoint/2010/main" val="8390416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1F8CF2"/>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
        <p:nvSpPr>
          <p:cNvPr id="4" name="Shape 215"/>
          <p:cNvSpPr txBox="1"/>
          <p:nvPr/>
        </p:nvSpPr>
        <p:spPr>
          <a:xfrm>
            <a:off x="786383" y="3232781"/>
            <a:ext cx="10576560" cy="1261872"/>
          </a:xfrm>
          <a:prstGeom prst="rect">
            <a:avLst/>
          </a:prstGeom>
          <a:noFill/>
          <a:ln>
            <a:noFill/>
          </a:ln>
        </p:spPr>
        <p:txBody>
          <a:bodyPr lIns="91425" tIns="45700" rIns="91425" bIns="45700" anchor="ctr" anchorCtr="0">
            <a:noAutofit/>
          </a:bodyPr>
          <a:lstStyle/>
          <a:p>
            <a:pPr algn="ctr">
              <a:lnSpc>
                <a:spcPct val="80000"/>
              </a:lnSpc>
              <a:buSzPct val="25000"/>
            </a:pPr>
            <a:r>
              <a:rPr lang="en-US" sz="14000" kern="1200" dirty="0">
                <a:solidFill>
                  <a:srgbClr val="F7F1F2"/>
                </a:solidFill>
                <a:latin typeface="Gilroy Medium" charset="0"/>
                <a:ea typeface="Gilroy Medium" charset="0"/>
                <a:cs typeface="Gilroy Medium" charset="0"/>
                <a:sym typeface="Calibri"/>
              </a:rPr>
              <a:t>Questions?</a:t>
            </a:r>
          </a:p>
          <a:p>
            <a:pPr algn="ctr">
              <a:lnSpc>
                <a:spcPct val="80000"/>
              </a:lnSpc>
              <a:buSzPct val="25000"/>
            </a:pPr>
            <a:endParaRPr lang="en-US" sz="7200" kern="1200" dirty="0">
              <a:solidFill>
                <a:srgbClr val="F7F1F2"/>
              </a:solidFill>
              <a:latin typeface="Gilroy Medium" charset="0"/>
              <a:ea typeface="Gilroy Medium" charset="0"/>
              <a:cs typeface="Gilroy Medium" charset="0"/>
              <a:sym typeface="Calibri"/>
            </a:endParaRPr>
          </a:p>
          <a:p>
            <a:pPr algn="ctr">
              <a:lnSpc>
                <a:spcPct val="80000"/>
              </a:lnSpc>
              <a:buSzPct val="25000"/>
            </a:pPr>
            <a:r>
              <a:rPr lang="en-US" sz="4800" kern="1200" dirty="0">
                <a:solidFill>
                  <a:srgbClr val="F7F1F2"/>
                </a:solidFill>
                <a:latin typeface="Gilroy Medium" charset="0"/>
                <a:ea typeface="Gilroy Medium" charset="0"/>
                <a:cs typeface="Gilroy Medium" charset="0"/>
                <a:sym typeface="Calibri"/>
              </a:rPr>
              <a:t>Email is at </a:t>
            </a:r>
            <a:r>
              <a:rPr lang="en-US" sz="4800" kern="1200" dirty="0" err="1">
                <a:solidFill>
                  <a:srgbClr val="F7F1F2"/>
                </a:solidFill>
                <a:latin typeface="Gilroy Medium" charset="0"/>
                <a:ea typeface="Gilroy Medium" charset="0"/>
                <a:cs typeface="Gilroy Medium" charset="0"/>
                <a:sym typeface="Calibri"/>
              </a:rPr>
              <a:t>organizing@ofa.us</a:t>
            </a:r>
            <a:endParaRPr lang="en-US" sz="4800" dirty="0">
              <a:solidFill>
                <a:srgbClr val="F7F1F2"/>
              </a:solidFill>
              <a:latin typeface="Gilroy Medium" charset="0"/>
              <a:ea typeface="Gilroy Medium" charset="0"/>
              <a:cs typeface="Gilroy Medium" charset="0"/>
              <a:sym typeface="Arial"/>
            </a:endParaRPr>
          </a:p>
        </p:txBody>
      </p:sp>
    </p:spTree>
    <p:extLst>
      <p:ext uri="{BB962C8B-B14F-4D97-AF65-F5344CB8AC3E}">
        <p14:creationId xmlns:p14="http://schemas.microsoft.com/office/powerpoint/2010/main" val="10380719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1F8CF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alphaModFix amt="15000"/>
            <a:extLst>
              <a:ext uri="{28A0092B-C50C-407E-A947-70E740481C1C}">
                <a14:useLocalDpi xmlns:a14="http://schemas.microsoft.com/office/drawing/2010/main" val="0"/>
              </a:ext>
            </a:extLst>
          </a:blip>
          <a:srcRect l="14742" t="10813" r="11701" b="7581"/>
          <a:stretch/>
        </p:blipFill>
        <p:spPr>
          <a:xfrm>
            <a:off x="0" y="0"/>
            <a:ext cx="12192000" cy="6858000"/>
          </a:xfrm>
          <a:prstGeom prst="rect">
            <a:avLst/>
          </a:prstGeom>
        </p:spPr>
      </p:pic>
      <p:sp>
        <p:nvSpPr>
          <p:cNvPr id="9" name="TextBox 8"/>
          <p:cNvSpPr txBox="1"/>
          <p:nvPr/>
        </p:nvSpPr>
        <p:spPr>
          <a:xfrm>
            <a:off x="0" y="2969362"/>
            <a:ext cx="12192000" cy="1140312"/>
          </a:xfrm>
          <a:prstGeom prst="rect">
            <a:avLst/>
          </a:prstGeom>
          <a:noFill/>
        </p:spPr>
        <p:txBody>
          <a:bodyPr wrap="square" rtlCol="0">
            <a:spAutoFit/>
          </a:bodyPr>
          <a:lstStyle/>
          <a:p>
            <a:pPr algn="ctr">
              <a:lnSpc>
                <a:spcPct val="80000"/>
              </a:lnSpc>
            </a:pPr>
            <a:r>
              <a:rPr lang="en-US" sz="8400" kern="1200" dirty="0">
                <a:solidFill>
                  <a:srgbClr val="FFFFFF"/>
                </a:solidFill>
                <a:latin typeface="Gilroy Medium" charset="0"/>
                <a:ea typeface="Gilroy Medium" charset="0"/>
                <a:cs typeface="Gilroy Medium" charset="0"/>
              </a:rPr>
              <a:t>Connecting to OFA</a:t>
            </a:r>
          </a:p>
        </p:txBody>
      </p:sp>
      <p:pic>
        <p:nvPicPr>
          <p:cNvPr id="7" name="Picture 6"/>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32489071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7F1F2"/>
        </a:solidFill>
        <a:effectLst/>
      </p:bgPr>
    </p:bg>
    <p:spTree>
      <p:nvGrpSpPr>
        <p:cNvPr id="1" name="Shape 292"/>
        <p:cNvGrpSpPr/>
        <p:nvPr/>
      </p:nvGrpSpPr>
      <p:grpSpPr>
        <a:xfrm>
          <a:off x="0" y="0"/>
          <a:ext cx="0" cy="0"/>
          <a:chOff x="0" y="0"/>
          <a:chExt cx="0" cy="0"/>
        </a:xfrm>
      </p:grpSpPr>
      <p:sp>
        <p:nvSpPr>
          <p:cNvPr id="7" name="Oval 6"/>
          <p:cNvSpPr/>
          <p:nvPr/>
        </p:nvSpPr>
        <p:spPr>
          <a:xfrm>
            <a:off x="6112484" y="1142081"/>
            <a:ext cx="344495" cy="344495"/>
          </a:xfrm>
          <a:prstGeom prst="ellipse">
            <a:avLst/>
          </a:prstGeom>
          <a:solidFill>
            <a:srgbClr val="1F8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7F1F2"/>
                </a:solidFill>
                <a:latin typeface="Gilroy ExtraBold" charset="0"/>
                <a:ea typeface="Gilroy ExtraBold" charset="0"/>
                <a:cs typeface="Gilroy ExtraBold" charset="0"/>
              </a:rPr>
              <a:t>1</a:t>
            </a:r>
          </a:p>
        </p:txBody>
      </p:sp>
      <p:sp>
        <p:nvSpPr>
          <p:cNvPr id="8" name="Oval 7"/>
          <p:cNvSpPr/>
          <p:nvPr/>
        </p:nvSpPr>
        <p:spPr>
          <a:xfrm>
            <a:off x="6108533" y="2359872"/>
            <a:ext cx="344495" cy="344495"/>
          </a:xfrm>
          <a:prstGeom prst="ellipse">
            <a:avLst/>
          </a:prstGeom>
          <a:solidFill>
            <a:srgbClr val="1F8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7F1F2"/>
                </a:solidFill>
                <a:latin typeface="Gilroy ExtraBold" charset="0"/>
                <a:ea typeface="Gilroy ExtraBold" charset="0"/>
                <a:cs typeface="Gilroy ExtraBold" charset="0"/>
              </a:rPr>
              <a:t>2</a:t>
            </a:r>
          </a:p>
        </p:txBody>
      </p:sp>
      <p:sp>
        <p:nvSpPr>
          <p:cNvPr id="9" name="Oval 8"/>
          <p:cNvSpPr/>
          <p:nvPr/>
        </p:nvSpPr>
        <p:spPr>
          <a:xfrm>
            <a:off x="6099618" y="3565998"/>
            <a:ext cx="362326" cy="344495"/>
          </a:xfrm>
          <a:prstGeom prst="ellipse">
            <a:avLst/>
          </a:prstGeom>
          <a:solidFill>
            <a:srgbClr val="1F8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7F1F2"/>
                </a:solidFill>
                <a:latin typeface="Gilroy ExtraBold" charset="0"/>
                <a:ea typeface="Gilroy ExtraBold" charset="0"/>
                <a:cs typeface="Gilroy ExtraBold" charset="0"/>
              </a:rPr>
              <a:t>3</a:t>
            </a:r>
          </a:p>
        </p:txBody>
      </p:sp>
      <p:sp>
        <p:nvSpPr>
          <p:cNvPr id="2" name="TextBox 1"/>
          <p:cNvSpPr txBox="1"/>
          <p:nvPr/>
        </p:nvSpPr>
        <p:spPr>
          <a:xfrm>
            <a:off x="6687971" y="1083495"/>
            <a:ext cx="2775119" cy="461665"/>
          </a:xfrm>
          <a:prstGeom prst="rect">
            <a:avLst/>
          </a:prstGeom>
          <a:noFill/>
        </p:spPr>
        <p:txBody>
          <a:bodyPr wrap="none" rtlCol="0">
            <a:spAutoFit/>
          </a:bodyPr>
          <a:lstStyle/>
          <a:p>
            <a:r>
              <a:rPr lang="en-US" sz="2400" dirty="0">
                <a:latin typeface="Source Serif Pro" charset="0"/>
                <a:ea typeface="Source Serif Pro" charset="0"/>
                <a:cs typeface="Source Serif Pro" charset="0"/>
              </a:rPr>
              <a:t>Organizing for ’18  </a:t>
            </a:r>
          </a:p>
        </p:txBody>
      </p:sp>
      <p:sp>
        <p:nvSpPr>
          <p:cNvPr id="3" name="TextBox 2"/>
          <p:cNvSpPr txBox="1"/>
          <p:nvPr/>
        </p:nvSpPr>
        <p:spPr>
          <a:xfrm>
            <a:off x="6725870" y="2302662"/>
            <a:ext cx="5365070" cy="461665"/>
          </a:xfrm>
          <a:prstGeom prst="rect">
            <a:avLst/>
          </a:prstGeom>
          <a:noFill/>
        </p:spPr>
        <p:txBody>
          <a:bodyPr wrap="square" rtlCol="0">
            <a:spAutoFit/>
          </a:bodyPr>
          <a:lstStyle/>
          <a:p>
            <a:pPr lvl="1"/>
            <a:r>
              <a:rPr lang="en-US" sz="2400" dirty="0">
                <a:latin typeface="Source Serif Pro" charset="0"/>
                <a:ea typeface="Source Serif Pro" charset="0"/>
                <a:cs typeface="Source Serif Pro" charset="0"/>
              </a:rPr>
              <a:t>Commit to vote program </a:t>
            </a:r>
          </a:p>
        </p:txBody>
      </p:sp>
      <p:sp>
        <p:nvSpPr>
          <p:cNvPr id="4" name="TextBox 3"/>
          <p:cNvSpPr txBox="1"/>
          <p:nvPr/>
        </p:nvSpPr>
        <p:spPr>
          <a:xfrm>
            <a:off x="6725870" y="3537543"/>
            <a:ext cx="5545929" cy="461665"/>
          </a:xfrm>
          <a:prstGeom prst="rect">
            <a:avLst/>
          </a:prstGeom>
          <a:noFill/>
        </p:spPr>
        <p:txBody>
          <a:bodyPr wrap="square" rtlCol="0">
            <a:spAutoFit/>
          </a:bodyPr>
          <a:lstStyle/>
          <a:p>
            <a:r>
              <a:rPr lang="en-US" sz="2400" dirty="0">
                <a:latin typeface="Source Serif Pro" charset="0"/>
                <a:ea typeface="Source Serif Pro" charset="0"/>
                <a:cs typeface="Source Serif Pro" charset="0"/>
              </a:rPr>
              <a:t>Online training series  </a:t>
            </a:r>
          </a:p>
        </p:txBody>
      </p:sp>
      <p:sp>
        <p:nvSpPr>
          <p:cNvPr id="10" name="Oval 9">
            <a:extLst>
              <a:ext uri="{FF2B5EF4-FFF2-40B4-BE49-F238E27FC236}">
                <a16:creationId xmlns:a16="http://schemas.microsoft.com/office/drawing/2014/main" id="{52028320-2FFD-934F-AAC2-113E97AAF3CB}"/>
              </a:ext>
            </a:extLst>
          </p:cNvPr>
          <p:cNvSpPr/>
          <p:nvPr/>
        </p:nvSpPr>
        <p:spPr>
          <a:xfrm>
            <a:off x="6108533" y="4735588"/>
            <a:ext cx="362326" cy="344495"/>
          </a:xfrm>
          <a:prstGeom prst="ellipse">
            <a:avLst/>
          </a:prstGeom>
          <a:solidFill>
            <a:srgbClr val="1F8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7F1F2"/>
                </a:solidFill>
                <a:latin typeface="Gilroy ExtraBold" charset="0"/>
                <a:ea typeface="Gilroy ExtraBold" charset="0"/>
                <a:cs typeface="Gilroy ExtraBold" charset="0"/>
              </a:rPr>
              <a:t>3</a:t>
            </a:r>
          </a:p>
        </p:txBody>
      </p:sp>
      <p:sp>
        <p:nvSpPr>
          <p:cNvPr id="11" name="TextBox 10">
            <a:extLst>
              <a:ext uri="{FF2B5EF4-FFF2-40B4-BE49-F238E27FC236}">
                <a16:creationId xmlns:a16="http://schemas.microsoft.com/office/drawing/2014/main" id="{574C15C6-C704-E647-A560-24BAB8AA8722}"/>
              </a:ext>
            </a:extLst>
          </p:cNvPr>
          <p:cNvSpPr txBox="1"/>
          <p:nvPr/>
        </p:nvSpPr>
        <p:spPr>
          <a:xfrm>
            <a:off x="6725870" y="4705608"/>
            <a:ext cx="5545929" cy="461665"/>
          </a:xfrm>
          <a:prstGeom prst="rect">
            <a:avLst/>
          </a:prstGeom>
          <a:noFill/>
        </p:spPr>
        <p:txBody>
          <a:bodyPr wrap="square" rtlCol="0">
            <a:spAutoFit/>
          </a:bodyPr>
          <a:lstStyle/>
          <a:p>
            <a:r>
              <a:rPr lang="en-US" sz="2400" dirty="0">
                <a:latin typeface="Source Serif Pro" charset="0"/>
                <a:ea typeface="Source Serif Pro" charset="0"/>
                <a:cs typeface="Source Serif Pro" charset="0"/>
              </a:rPr>
              <a:t>Chapter involvement   </a:t>
            </a:r>
          </a:p>
        </p:txBody>
      </p:sp>
      <p:sp>
        <p:nvSpPr>
          <p:cNvPr id="12" name="TextBox 11"/>
          <p:cNvSpPr txBox="1"/>
          <p:nvPr/>
        </p:nvSpPr>
        <p:spPr>
          <a:xfrm>
            <a:off x="1085088" y="1012222"/>
            <a:ext cx="3501902" cy="1207767"/>
          </a:xfrm>
          <a:prstGeom prst="rect">
            <a:avLst/>
          </a:prstGeom>
          <a:noFill/>
        </p:spPr>
        <p:txBody>
          <a:bodyPr wrap="square" rtlCol="0">
            <a:spAutoFit/>
          </a:bodyPr>
          <a:lstStyle/>
          <a:p>
            <a:pPr>
              <a:lnSpc>
                <a:spcPct val="80000"/>
              </a:lnSpc>
            </a:pPr>
            <a:r>
              <a:rPr lang="en-US" sz="4500" kern="1200" dirty="0">
                <a:solidFill>
                  <a:srgbClr val="1F8CF2"/>
                </a:solidFill>
                <a:latin typeface="Gilroy Medium" charset="0"/>
                <a:ea typeface="Gilroy Medium" charset="0"/>
                <a:cs typeface="Gilroy Medium" charset="0"/>
              </a:rPr>
              <a:t>Upcoming</a:t>
            </a:r>
          </a:p>
          <a:p>
            <a:pPr>
              <a:lnSpc>
                <a:spcPct val="80000"/>
              </a:lnSpc>
            </a:pPr>
            <a:r>
              <a:rPr lang="en-US" sz="4500" kern="1200" dirty="0">
                <a:solidFill>
                  <a:srgbClr val="1F8CF2"/>
                </a:solidFill>
                <a:latin typeface="Gilroy Medium" charset="0"/>
                <a:ea typeface="Gilroy Medium" charset="0"/>
                <a:cs typeface="Gilroy Medium" charset="0"/>
              </a:rPr>
              <a:t>In 2018</a:t>
            </a:r>
          </a:p>
        </p:txBody>
      </p:sp>
      <p:pic>
        <p:nvPicPr>
          <p:cNvPr id="13" name="Picture 12"/>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849565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1F2"/>
        </a:solidFill>
        <a:effectLst/>
      </p:bgPr>
    </p:bg>
    <p:spTree>
      <p:nvGrpSpPr>
        <p:cNvPr id="1" name=""/>
        <p:cNvGrpSpPr/>
        <p:nvPr/>
      </p:nvGrpSpPr>
      <p:grpSpPr>
        <a:xfrm>
          <a:off x="0" y="0"/>
          <a:ext cx="0" cy="0"/>
          <a:chOff x="0" y="0"/>
          <a:chExt cx="0" cy="0"/>
        </a:xfrm>
      </p:grpSpPr>
      <p:sp>
        <p:nvSpPr>
          <p:cNvPr id="2" name="TextBox 1"/>
          <p:cNvSpPr txBox="1"/>
          <p:nvPr/>
        </p:nvSpPr>
        <p:spPr>
          <a:xfrm>
            <a:off x="1652954" y="1536174"/>
            <a:ext cx="8886092" cy="3785652"/>
          </a:xfrm>
          <a:prstGeom prst="rect">
            <a:avLst/>
          </a:prstGeom>
          <a:noFill/>
        </p:spPr>
        <p:txBody>
          <a:bodyPr wrap="square" rtlCol="0">
            <a:spAutoFit/>
          </a:bodyPr>
          <a:lstStyle/>
          <a:p>
            <a:r>
              <a:rPr lang="en-US" sz="12000" kern="1200" dirty="0">
                <a:solidFill>
                  <a:srgbClr val="1F8CF2"/>
                </a:solidFill>
                <a:latin typeface="Gilroy Medium" charset="0"/>
                <a:ea typeface="Gilroy Medium" charset="0"/>
                <a:cs typeface="Gilroy Medium" charset="0"/>
              </a:rPr>
              <a:t>#</a:t>
            </a:r>
            <a:r>
              <a:rPr lang="en-US" sz="12000" kern="1200" dirty="0" err="1">
                <a:solidFill>
                  <a:srgbClr val="1F8CF2"/>
                </a:solidFill>
                <a:latin typeface="Gilroy Medium" charset="0"/>
                <a:ea typeface="Gilroy Medium" charset="0"/>
                <a:cs typeface="Gilroy Medium" charset="0"/>
              </a:rPr>
              <a:t>OFAction</a:t>
            </a:r>
            <a:r>
              <a:rPr lang="en-US" sz="12000" kern="1200" dirty="0">
                <a:solidFill>
                  <a:srgbClr val="1F8CF2"/>
                </a:solidFill>
                <a:latin typeface="Gilroy Medium" charset="0"/>
                <a:ea typeface="Gilroy Medium" charset="0"/>
                <a:cs typeface="Gilroy Medium" charset="0"/>
              </a:rPr>
              <a:t> </a:t>
            </a:r>
          </a:p>
          <a:p>
            <a:r>
              <a:rPr lang="en-US" sz="12000" kern="1200" dirty="0">
                <a:solidFill>
                  <a:srgbClr val="1F8CF2"/>
                </a:solidFill>
                <a:latin typeface="Gilroy Medium" charset="0"/>
                <a:ea typeface="Gilroy Medium" charset="0"/>
                <a:cs typeface="Gilroy Medium" charset="0"/>
              </a:rPr>
              <a:t>#USOW2018</a:t>
            </a:r>
          </a:p>
        </p:txBody>
      </p:sp>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1474640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7F1F2"/>
        </a:solidFill>
        <a:effectLst/>
      </p:bgPr>
    </p:bg>
    <p:spTree>
      <p:nvGrpSpPr>
        <p:cNvPr id="1" name=""/>
        <p:cNvGrpSpPr/>
        <p:nvPr/>
      </p:nvGrpSpPr>
      <p:grpSpPr>
        <a:xfrm>
          <a:off x="0" y="0"/>
          <a:ext cx="0" cy="0"/>
          <a:chOff x="0" y="0"/>
          <a:chExt cx="0" cy="0"/>
        </a:xfrm>
      </p:grpSpPr>
      <p:sp>
        <p:nvSpPr>
          <p:cNvPr id="2" name="Rectangle 1"/>
          <p:cNvSpPr/>
          <p:nvPr/>
        </p:nvSpPr>
        <p:spPr>
          <a:xfrm>
            <a:off x="0" y="-12379"/>
            <a:ext cx="12192000" cy="3403279"/>
          </a:xfrm>
          <a:prstGeom prst="rect">
            <a:avLst/>
          </a:prstGeom>
          <a:solidFill>
            <a:srgbClr val="1F8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ChangeArrowheads="1"/>
          </p:cNvSpPr>
          <p:nvPr/>
        </p:nvSpPr>
        <p:spPr bwMode="auto">
          <a:xfrm>
            <a:off x="0" y="626175"/>
            <a:ext cx="12192000" cy="21424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13500" dirty="0">
                <a:solidFill>
                  <a:schemeClr val="bg1"/>
                </a:solidFill>
                <a:latin typeface="Gilroy Medium" charset="0"/>
                <a:ea typeface="Gilroy Medium" charset="0"/>
                <a:cs typeface="Gilroy Medium" charset="0"/>
              </a:rPr>
              <a:t>Debrief</a:t>
            </a:r>
          </a:p>
        </p:txBody>
      </p:sp>
      <p:sp>
        <p:nvSpPr>
          <p:cNvPr id="5" name="Rectangle 4"/>
          <p:cNvSpPr>
            <a:spLocks noChangeArrowheads="1"/>
          </p:cNvSpPr>
          <p:nvPr/>
        </p:nvSpPr>
        <p:spPr bwMode="auto">
          <a:xfrm>
            <a:off x="1334749" y="4134384"/>
            <a:ext cx="9598701" cy="18890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altLang="en-US" sz="4000" dirty="0">
                <a:solidFill>
                  <a:srgbClr val="1F8CF2"/>
                </a:solidFill>
                <a:latin typeface="Source Serif Pro" charset="0"/>
                <a:ea typeface="Source Serif Pro" charset="0"/>
                <a:cs typeface="Source Serif Pro" charset="0"/>
              </a:rPr>
              <a:t>What are your key takeaways? </a:t>
            </a:r>
          </a:p>
          <a:p>
            <a:pPr algn="ctr"/>
            <a:r>
              <a:rPr lang="en-US" altLang="en-US" sz="4000" dirty="0">
                <a:solidFill>
                  <a:srgbClr val="1F8CF2"/>
                </a:solidFill>
                <a:latin typeface="Source Serif Pro" charset="0"/>
                <a:ea typeface="Source Serif Pro" charset="0"/>
                <a:cs typeface="Source Serif Pro" charset="0"/>
              </a:rPr>
              <a:t>What are you committing to do or learn? How can OFA support you?</a:t>
            </a:r>
          </a:p>
        </p:txBody>
      </p:sp>
      <p:pic>
        <p:nvPicPr>
          <p:cNvPr id="6" name="Shape 90" descr="SwingLeft_Logo_White.png"/>
          <p:cNvPicPr preferRelativeResize="0"/>
          <p:nvPr/>
        </p:nvPicPr>
        <p:blipFill>
          <a:blip r:embed="rId3">
            <a:alphaModFix amt="50000"/>
          </a:blip>
          <a:stretch>
            <a:fillRect/>
          </a:stretch>
        </p:blipFill>
        <p:spPr>
          <a:xfrm>
            <a:off x="301735" y="6147718"/>
            <a:ext cx="1594300" cy="512638"/>
          </a:xfrm>
          <a:prstGeom prst="rect">
            <a:avLst/>
          </a:prstGeom>
          <a:noFill/>
          <a:ln>
            <a:noFill/>
          </a:ln>
        </p:spPr>
      </p:pic>
      <p:pic>
        <p:nvPicPr>
          <p:cNvPr id="7" name="Picture 6"/>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14832629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7F1F2"/>
        </a:solidFill>
        <a:effectLst/>
      </p:bgPr>
    </p:bg>
    <p:spTree>
      <p:nvGrpSpPr>
        <p:cNvPr id="1" name=""/>
        <p:cNvGrpSpPr/>
        <p:nvPr/>
      </p:nvGrpSpPr>
      <p:grpSpPr>
        <a:xfrm>
          <a:off x="0" y="0"/>
          <a:ext cx="0" cy="0"/>
          <a:chOff x="0" y="0"/>
          <a:chExt cx="0" cy="0"/>
        </a:xfrm>
      </p:grpSpPr>
      <p:sp>
        <p:nvSpPr>
          <p:cNvPr id="22" name="TextBox 21"/>
          <p:cNvSpPr txBox="1"/>
          <p:nvPr/>
        </p:nvSpPr>
        <p:spPr>
          <a:xfrm>
            <a:off x="6313930" y="1046148"/>
            <a:ext cx="4920426" cy="830997"/>
          </a:xfrm>
          <a:prstGeom prst="rect">
            <a:avLst/>
          </a:prstGeom>
          <a:noFill/>
        </p:spPr>
        <p:txBody>
          <a:bodyPr wrap="square" rtlCol="0">
            <a:spAutoFit/>
          </a:bodyPr>
          <a:lstStyle/>
          <a:p>
            <a:r>
              <a:rPr lang="en-US" sz="2400" kern="1200" dirty="0">
                <a:solidFill>
                  <a:srgbClr val="3B444D"/>
                </a:solidFill>
                <a:latin typeface="Source Serif Pro" charset="0"/>
                <a:ea typeface="Source Serif Pro" charset="0"/>
                <a:cs typeface="Source Serif Pro" charset="0"/>
              </a:rPr>
              <a:t>Women face unique barriers in organizing, but still get it done.</a:t>
            </a:r>
          </a:p>
        </p:txBody>
      </p:sp>
      <p:sp>
        <p:nvSpPr>
          <p:cNvPr id="23" name="Oval 22"/>
          <p:cNvSpPr/>
          <p:nvPr/>
        </p:nvSpPr>
        <p:spPr>
          <a:xfrm>
            <a:off x="5805701" y="1147748"/>
            <a:ext cx="344495" cy="344495"/>
          </a:xfrm>
          <a:prstGeom prst="ellipse">
            <a:avLst/>
          </a:prstGeom>
          <a:solidFill>
            <a:srgbClr val="1F8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kern="1200" dirty="0">
                <a:solidFill>
                  <a:srgbClr val="F7F1F2"/>
                </a:solidFill>
                <a:latin typeface="Gilroy ExtraBold" charset="0"/>
                <a:ea typeface="Gilroy ExtraBold" charset="0"/>
                <a:cs typeface="Gilroy ExtraBold" charset="0"/>
              </a:rPr>
              <a:t>1</a:t>
            </a:r>
          </a:p>
        </p:txBody>
      </p:sp>
      <p:sp>
        <p:nvSpPr>
          <p:cNvPr id="24" name="Oval 23"/>
          <p:cNvSpPr/>
          <p:nvPr/>
        </p:nvSpPr>
        <p:spPr>
          <a:xfrm>
            <a:off x="5805701" y="2519475"/>
            <a:ext cx="344495" cy="344495"/>
          </a:xfrm>
          <a:prstGeom prst="ellipse">
            <a:avLst/>
          </a:prstGeom>
          <a:solidFill>
            <a:srgbClr val="1F8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kern="1200" dirty="0">
                <a:solidFill>
                  <a:srgbClr val="F7F1F2"/>
                </a:solidFill>
                <a:latin typeface="Gilroy ExtraBold" charset="0"/>
                <a:ea typeface="Gilroy ExtraBold" charset="0"/>
                <a:cs typeface="Gilroy ExtraBold" charset="0"/>
              </a:rPr>
              <a:t>2</a:t>
            </a:r>
          </a:p>
        </p:txBody>
      </p:sp>
      <p:sp>
        <p:nvSpPr>
          <p:cNvPr id="25" name="Oval 24"/>
          <p:cNvSpPr/>
          <p:nvPr/>
        </p:nvSpPr>
        <p:spPr>
          <a:xfrm>
            <a:off x="5805701" y="4250965"/>
            <a:ext cx="344495" cy="344495"/>
          </a:xfrm>
          <a:prstGeom prst="ellipse">
            <a:avLst/>
          </a:prstGeom>
          <a:solidFill>
            <a:srgbClr val="1F8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kern="1200" dirty="0">
                <a:solidFill>
                  <a:srgbClr val="F7F1F2"/>
                </a:solidFill>
                <a:latin typeface="Gilroy ExtraBold" charset="0"/>
                <a:ea typeface="Gilroy ExtraBold" charset="0"/>
                <a:cs typeface="Gilroy ExtraBold" charset="0"/>
              </a:rPr>
              <a:t>3</a:t>
            </a:r>
          </a:p>
        </p:txBody>
      </p:sp>
      <p:sp>
        <p:nvSpPr>
          <p:cNvPr id="26" name="TextBox 25"/>
          <p:cNvSpPr txBox="1"/>
          <p:nvPr/>
        </p:nvSpPr>
        <p:spPr>
          <a:xfrm>
            <a:off x="6313930" y="2451851"/>
            <a:ext cx="5049013" cy="1200329"/>
          </a:xfrm>
          <a:prstGeom prst="rect">
            <a:avLst/>
          </a:prstGeom>
          <a:noFill/>
        </p:spPr>
        <p:txBody>
          <a:bodyPr wrap="square" rtlCol="0">
            <a:spAutoFit/>
          </a:bodyPr>
          <a:lstStyle/>
          <a:p>
            <a:r>
              <a:rPr lang="en-US" sz="2400" kern="1200" dirty="0">
                <a:solidFill>
                  <a:srgbClr val="3B444D"/>
                </a:solidFill>
                <a:latin typeface="Source Serif Pro" charset="0"/>
                <a:ea typeface="Source Serif Pro" charset="0"/>
                <a:cs typeface="Source Serif Pro" charset="0"/>
              </a:rPr>
              <a:t>When we operate with our strengths and vision, we are more successful. </a:t>
            </a:r>
          </a:p>
        </p:txBody>
      </p:sp>
      <p:sp>
        <p:nvSpPr>
          <p:cNvPr id="27" name="TextBox 26"/>
          <p:cNvSpPr txBox="1"/>
          <p:nvPr/>
        </p:nvSpPr>
        <p:spPr>
          <a:xfrm>
            <a:off x="6313930" y="4202166"/>
            <a:ext cx="4802366" cy="1200329"/>
          </a:xfrm>
          <a:prstGeom prst="rect">
            <a:avLst/>
          </a:prstGeom>
          <a:noFill/>
        </p:spPr>
        <p:txBody>
          <a:bodyPr wrap="square" rtlCol="0">
            <a:spAutoFit/>
          </a:bodyPr>
          <a:lstStyle/>
          <a:p>
            <a:r>
              <a:rPr lang="en-US" sz="2400" kern="1200" dirty="0">
                <a:solidFill>
                  <a:srgbClr val="3B444D"/>
                </a:solidFill>
                <a:latin typeface="Source Serif Pro" charset="0"/>
                <a:ea typeface="Source Serif Pro" charset="0"/>
                <a:cs typeface="Source Serif Pro" charset="0"/>
              </a:rPr>
              <a:t>Concrete goals aid us in identifying our progress, and fuel us for the journey ahead. </a:t>
            </a:r>
          </a:p>
        </p:txBody>
      </p:sp>
      <p:pic>
        <p:nvPicPr>
          <p:cNvPr id="40" name="Picture 39"/>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
        <p:nvSpPr>
          <p:cNvPr id="10" name="TextBox 9"/>
          <p:cNvSpPr txBox="1"/>
          <p:nvPr/>
        </p:nvSpPr>
        <p:spPr>
          <a:xfrm>
            <a:off x="1085088" y="1012222"/>
            <a:ext cx="3501902" cy="1207767"/>
          </a:xfrm>
          <a:prstGeom prst="rect">
            <a:avLst/>
          </a:prstGeom>
          <a:noFill/>
        </p:spPr>
        <p:txBody>
          <a:bodyPr wrap="square" rtlCol="0">
            <a:spAutoFit/>
          </a:bodyPr>
          <a:lstStyle/>
          <a:p>
            <a:pPr>
              <a:lnSpc>
                <a:spcPct val="80000"/>
              </a:lnSpc>
            </a:pPr>
            <a:r>
              <a:rPr lang="en-US" sz="4500" kern="1200" dirty="0">
                <a:solidFill>
                  <a:srgbClr val="1F8CF2"/>
                </a:solidFill>
                <a:latin typeface="Gilroy Medium" charset="0"/>
                <a:ea typeface="Gilroy Medium" charset="0"/>
                <a:cs typeface="Gilroy Medium" charset="0"/>
              </a:rPr>
              <a:t>Key</a:t>
            </a:r>
          </a:p>
          <a:p>
            <a:pPr>
              <a:lnSpc>
                <a:spcPct val="80000"/>
              </a:lnSpc>
            </a:pPr>
            <a:r>
              <a:rPr lang="en-US" sz="4500" kern="1200" dirty="0">
                <a:solidFill>
                  <a:srgbClr val="1F8CF2"/>
                </a:solidFill>
                <a:latin typeface="Gilroy Medium" charset="0"/>
                <a:ea typeface="Gilroy Medium" charset="0"/>
                <a:cs typeface="Gilroy Medium" charset="0"/>
              </a:rPr>
              <a:t>Takeaways</a:t>
            </a:r>
          </a:p>
        </p:txBody>
      </p:sp>
    </p:spTree>
    <p:extLst>
      <p:ext uri="{BB962C8B-B14F-4D97-AF65-F5344CB8AC3E}">
        <p14:creationId xmlns:p14="http://schemas.microsoft.com/office/powerpoint/2010/main" val="34161999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1F8CF2"/>
        </a:solidFill>
        <a:effectLst/>
      </p:bgPr>
    </p:bg>
    <p:spTree>
      <p:nvGrpSpPr>
        <p:cNvPr id="1" name=""/>
        <p:cNvGrpSpPr/>
        <p:nvPr/>
      </p:nvGrpSpPr>
      <p:grpSpPr>
        <a:xfrm>
          <a:off x="0" y="0"/>
          <a:ext cx="0" cy="0"/>
          <a:chOff x="0" y="0"/>
          <a:chExt cx="0" cy="0"/>
        </a:xfrm>
      </p:grpSpPr>
      <p:sp>
        <p:nvSpPr>
          <p:cNvPr id="9" name="Rectangle 8"/>
          <p:cNvSpPr>
            <a:spLocks noChangeArrowheads="1"/>
          </p:cNvSpPr>
          <p:nvPr/>
        </p:nvSpPr>
        <p:spPr bwMode="auto">
          <a:xfrm>
            <a:off x="0" y="831953"/>
            <a:ext cx="12192000" cy="41634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1951" tIns="20976" rIns="41951" bIns="20976">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endParaRPr lang="en-US" sz="2000" dirty="0">
              <a:solidFill>
                <a:srgbClr val="F7F1F2"/>
              </a:solidFill>
              <a:latin typeface="Gilroy Medium" charset="0"/>
              <a:ea typeface="Gilroy Medium" charset="0"/>
              <a:cs typeface="Gilroy Medium" charset="0"/>
            </a:endParaRPr>
          </a:p>
          <a:p>
            <a:pPr algn="ctr">
              <a:lnSpc>
                <a:spcPct val="90000"/>
              </a:lnSpc>
            </a:pPr>
            <a:r>
              <a:rPr lang="en-US" sz="7000" dirty="0">
                <a:solidFill>
                  <a:srgbClr val="F7F1F2"/>
                </a:solidFill>
                <a:latin typeface="Gilroy Medium" charset="0"/>
                <a:ea typeface="Gilroy Medium" charset="0"/>
                <a:cs typeface="Gilroy Medium" charset="0"/>
              </a:rPr>
              <a:t>Thank you for joining </a:t>
            </a:r>
          </a:p>
          <a:p>
            <a:pPr algn="ctr">
              <a:lnSpc>
                <a:spcPct val="90000"/>
              </a:lnSpc>
            </a:pPr>
            <a:r>
              <a:rPr lang="en-US" sz="7000" dirty="0">
                <a:solidFill>
                  <a:srgbClr val="F7F1F2"/>
                </a:solidFill>
                <a:latin typeface="Gilroy Medium" charset="0"/>
                <a:ea typeface="Gilroy Medium" charset="0"/>
                <a:cs typeface="Gilroy Medium" charset="0"/>
              </a:rPr>
              <a:t>today’s training.</a:t>
            </a:r>
          </a:p>
          <a:p>
            <a:pPr algn="ctr">
              <a:lnSpc>
                <a:spcPct val="80000"/>
              </a:lnSpc>
            </a:pPr>
            <a:endParaRPr lang="en-US" sz="4000" dirty="0">
              <a:solidFill>
                <a:srgbClr val="F7F1F2"/>
              </a:solidFill>
              <a:latin typeface="Gilroy Medium" charset="0"/>
              <a:ea typeface="Gilroy Medium" charset="0"/>
              <a:cs typeface="Gilroy Medium" charset="0"/>
            </a:endParaRPr>
          </a:p>
          <a:p>
            <a:pPr algn="ctr"/>
            <a:r>
              <a:rPr lang="en-US" sz="3200" dirty="0">
                <a:solidFill>
                  <a:srgbClr val="F7F1F2"/>
                </a:solidFill>
                <a:latin typeface="Source Serif Pro" charset="0"/>
                <a:ea typeface="Source Serif Pro" charset="0"/>
                <a:cs typeface="Source Serif Pro" charset="0"/>
              </a:rPr>
              <a:t>Please fill out the survey below and give us </a:t>
            </a:r>
          </a:p>
          <a:p>
            <a:pPr algn="ctr"/>
            <a:r>
              <a:rPr lang="en-US" sz="3200" dirty="0">
                <a:solidFill>
                  <a:srgbClr val="F7F1F2"/>
                </a:solidFill>
                <a:latin typeface="Source Serif Pro" charset="0"/>
                <a:ea typeface="Source Serif Pro" charset="0"/>
                <a:cs typeface="Source Serif Pro" charset="0"/>
              </a:rPr>
              <a:t>your feedback on today’s training.</a:t>
            </a:r>
          </a:p>
          <a:p>
            <a:pPr algn="ctr">
              <a:lnSpc>
                <a:spcPct val="80000"/>
              </a:lnSpc>
            </a:pPr>
            <a:endParaRPr lang="en-US" sz="2600" dirty="0">
              <a:solidFill>
                <a:srgbClr val="F7F1F2"/>
              </a:solidFill>
              <a:latin typeface="Gilroy Medium" charset="0"/>
              <a:ea typeface="Gilroy Medium" charset="0"/>
              <a:cs typeface="Gilroy Medium" charset="0"/>
            </a:endParaRPr>
          </a:p>
        </p:txBody>
      </p:sp>
      <p:sp>
        <p:nvSpPr>
          <p:cNvPr id="11" name="Rectangle 10">
            <a:hlinkClick r:id="rId3"/>
          </p:cNvPr>
          <p:cNvSpPr/>
          <p:nvPr/>
        </p:nvSpPr>
        <p:spPr>
          <a:xfrm>
            <a:off x="4175706" y="5148417"/>
            <a:ext cx="3900548" cy="809534"/>
          </a:xfrm>
          <a:prstGeom prst="rect">
            <a:avLst/>
          </a:prstGeom>
          <a:noFill/>
          <a:ln w="28575" cmpd="sng">
            <a:solidFill>
              <a:srgbClr val="F7F1F2"/>
            </a:solidFill>
          </a:ln>
        </p:spPr>
        <p:style>
          <a:lnRef idx="2">
            <a:schemeClr val="accent1">
              <a:shade val="50000"/>
            </a:schemeClr>
          </a:lnRef>
          <a:fillRef idx="1">
            <a:schemeClr val="accent1"/>
          </a:fillRef>
          <a:effectRef idx="0">
            <a:schemeClr val="accent1"/>
          </a:effectRef>
          <a:fontRef idx="minor">
            <a:schemeClr val="lt1"/>
          </a:fontRef>
        </p:style>
        <p:txBody>
          <a:bodyPr lIns="0" tIns="45719" rIns="0" bIns="45719" rtlCol="0" anchor="ctr"/>
          <a:lstStyle/>
          <a:p>
            <a:pPr algn="ctr"/>
            <a:r>
              <a:rPr lang="en-US" sz="2500" dirty="0" err="1">
                <a:solidFill>
                  <a:srgbClr val="F7F1F2"/>
                </a:solidFill>
                <a:latin typeface="Gilroy Medium" charset="0"/>
                <a:ea typeface="Gilroy Medium" charset="0"/>
                <a:cs typeface="Gilroy Medium" charset="0"/>
              </a:rPr>
              <a:t>bit.ly</a:t>
            </a:r>
            <a:r>
              <a:rPr lang="en-US" sz="2500" dirty="0">
                <a:solidFill>
                  <a:srgbClr val="F7F1F2"/>
                </a:solidFill>
                <a:latin typeface="Gilroy Medium" charset="0"/>
                <a:ea typeface="Gilroy Medium" charset="0"/>
                <a:cs typeface="Gilroy Medium" charset="0"/>
              </a:rPr>
              <a:t>/OFA_USOW</a:t>
            </a:r>
          </a:p>
        </p:txBody>
      </p:sp>
      <p:pic>
        <p:nvPicPr>
          <p:cNvPr id="5" name="Picture 4"/>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755179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F8CF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alphaModFix amt="15000"/>
            <a:extLst>
              <a:ext uri="{28A0092B-C50C-407E-A947-70E740481C1C}">
                <a14:useLocalDpi xmlns:a14="http://schemas.microsoft.com/office/drawing/2010/main" val="0"/>
              </a:ext>
            </a:extLst>
          </a:blip>
          <a:srcRect t="7098" b="25802"/>
          <a:stretch/>
        </p:blipFill>
        <p:spPr>
          <a:xfrm>
            <a:off x="0" y="1"/>
            <a:ext cx="12192000" cy="6858000"/>
          </a:xfrm>
          <a:prstGeom prst="rect">
            <a:avLst/>
          </a:prstGeom>
        </p:spPr>
      </p:pic>
      <p:sp>
        <p:nvSpPr>
          <p:cNvPr id="6" name="Rectangle 5"/>
          <p:cNvSpPr>
            <a:spLocks noChangeArrowheads="1"/>
          </p:cNvSpPr>
          <p:nvPr/>
        </p:nvSpPr>
        <p:spPr bwMode="auto">
          <a:xfrm>
            <a:off x="0" y="2473211"/>
            <a:ext cx="12192000" cy="19115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12000" dirty="0">
                <a:solidFill>
                  <a:srgbClr val="F7F1F2"/>
                </a:solidFill>
                <a:latin typeface="Gilroy Medium" charset="0"/>
                <a:ea typeface="Gilroy Medium" charset="0"/>
                <a:cs typeface="Gilroy Medium" charset="0"/>
              </a:rPr>
              <a:t>We’re OFA</a:t>
            </a:r>
          </a:p>
        </p:txBody>
      </p:sp>
      <p:pic>
        <p:nvPicPr>
          <p:cNvPr id="4" name="Picture 3"/>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201093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1F2"/>
        </a:soli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556845" y="2311991"/>
            <a:ext cx="11078309" cy="23270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lnSpc>
                <a:spcPct val="80000"/>
              </a:lnSpc>
            </a:pPr>
            <a:r>
              <a:rPr lang="en-US" sz="6000" dirty="0">
                <a:solidFill>
                  <a:srgbClr val="1F8CF2"/>
                </a:solidFill>
                <a:latin typeface="Source Serif Pro" charset="0"/>
                <a:ea typeface="Source Serif Pro" charset="0"/>
                <a:cs typeface="Source Serif Pro" charset="0"/>
              </a:rPr>
              <a:t>OFA’s mission is to create </a:t>
            </a:r>
          </a:p>
          <a:p>
            <a:pPr algn="ctr">
              <a:lnSpc>
                <a:spcPct val="80000"/>
              </a:lnSpc>
            </a:pPr>
            <a:r>
              <a:rPr lang="en-US" sz="6000" dirty="0">
                <a:solidFill>
                  <a:srgbClr val="1F8CF2"/>
                </a:solidFill>
                <a:latin typeface="Source Serif Pro" charset="0"/>
                <a:ea typeface="Source Serif Pro" charset="0"/>
                <a:cs typeface="Source Serif Pro" charset="0"/>
              </a:rPr>
              <a:t>a more accessible and participatory democracy</a:t>
            </a:r>
          </a:p>
        </p:txBody>
      </p:sp>
      <p:pic>
        <p:nvPicPr>
          <p:cNvPr id="8" name="Picture 7"/>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11362943" y="6417000"/>
            <a:ext cx="653211" cy="253431"/>
          </a:xfrm>
          <a:prstGeom prst="rect">
            <a:avLst/>
          </a:prstGeom>
        </p:spPr>
      </p:pic>
    </p:spTree>
    <p:extLst>
      <p:ext uri="{BB962C8B-B14F-4D97-AF65-F5344CB8AC3E}">
        <p14:creationId xmlns:p14="http://schemas.microsoft.com/office/powerpoint/2010/main" val="249743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F8CF2"/>
        </a:soli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0" y="1457921"/>
            <a:ext cx="12192000" cy="3865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64290" tIns="32145" rIns="64290" bIns="32145">
            <a:spAutoFit/>
          </a:bodyPr>
          <a:lstStyle>
            <a:lvl1pPr>
              <a:defRPr sz="4200">
                <a:solidFill>
                  <a:srgbClr val="000000"/>
                </a:solidFill>
                <a:latin typeface="Gill Sans"/>
                <a:ea typeface="ヒラギノ角ゴ ProN W3"/>
                <a:cs typeface="ヒラギノ角ゴ ProN W3"/>
                <a:sym typeface="Gill Sans"/>
              </a:defRPr>
            </a:lvl1pPr>
            <a:lvl2pPr marL="742950" indent="-285750">
              <a:defRPr sz="4200">
                <a:solidFill>
                  <a:srgbClr val="000000"/>
                </a:solidFill>
                <a:latin typeface="Gill Sans"/>
                <a:ea typeface="ヒラギノ角ゴ ProN W3"/>
                <a:cs typeface="ヒラギノ角ゴ ProN W3"/>
                <a:sym typeface="Gill Sans"/>
              </a:defRPr>
            </a:lvl2pPr>
            <a:lvl3pPr marL="1143000" indent="-228600">
              <a:defRPr sz="4200">
                <a:solidFill>
                  <a:srgbClr val="000000"/>
                </a:solidFill>
                <a:latin typeface="Gill Sans"/>
                <a:ea typeface="ヒラギノ角ゴ ProN W3"/>
                <a:cs typeface="ヒラギノ角ゴ ProN W3"/>
                <a:sym typeface="Gill Sans"/>
              </a:defRPr>
            </a:lvl3pPr>
            <a:lvl4pPr marL="1600200" indent="-228600">
              <a:defRPr sz="4200">
                <a:solidFill>
                  <a:srgbClr val="000000"/>
                </a:solidFill>
                <a:latin typeface="Gill Sans"/>
                <a:ea typeface="ヒラギノ角ゴ ProN W3"/>
                <a:cs typeface="ヒラギノ角ゴ ProN W3"/>
                <a:sym typeface="Gill Sans"/>
              </a:defRPr>
            </a:lvl4pPr>
            <a:lvl5pPr marL="2057400" indent="-228600">
              <a:defRPr sz="4200">
                <a:solidFill>
                  <a:srgbClr val="000000"/>
                </a:solidFill>
                <a:latin typeface="Gill Sans"/>
                <a:ea typeface="ヒラギノ角ゴ ProN W3"/>
                <a:cs typeface="ヒラギノ角ゴ ProN W3"/>
                <a:sym typeface="Gill Sans"/>
              </a:defRPr>
            </a:lvl5pPr>
            <a:lvl6pPr marL="25146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6pPr>
            <a:lvl7pPr marL="29718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7pPr>
            <a:lvl8pPr marL="34290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8pPr>
            <a:lvl9pPr marL="3886200" indent="-228600" eaLnBrk="0" fontAlgn="base" hangingPunct="0">
              <a:spcBef>
                <a:spcPct val="0"/>
              </a:spcBef>
              <a:spcAft>
                <a:spcPct val="0"/>
              </a:spcAft>
              <a:defRPr sz="4200">
                <a:solidFill>
                  <a:srgbClr val="000000"/>
                </a:solidFill>
                <a:latin typeface="Gill Sans"/>
                <a:ea typeface="ヒラギノ角ゴ ProN W3"/>
                <a:cs typeface="ヒラギノ角ゴ ProN W3"/>
                <a:sym typeface="Gill Sans"/>
              </a:defRPr>
            </a:lvl9pPr>
          </a:lstStyle>
          <a:p>
            <a:pPr algn="ctr"/>
            <a:r>
              <a:rPr lang="en-US" sz="17500" dirty="0">
                <a:solidFill>
                  <a:srgbClr val="F7F1F2"/>
                </a:solidFill>
                <a:latin typeface="Gilroy Medium" charset="0"/>
                <a:ea typeface="Gilroy Medium" charset="0"/>
                <a:cs typeface="Gilroy Medium" charset="0"/>
              </a:rPr>
              <a:t>4 </a:t>
            </a:r>
            <a:r>
              <a:rPr lang="en-US" sz="17500">
                <a:solidFill>
                  <a:srgbClr val="F7F1F2"/>
                </a:solidFill>
                <a:latin typeface="Gilroy Medium" charset="0"/>
                <a:ea typeface="Gilroy Medium" charset="0"/>
                <a:cs typeface="Gilroy Medium" charset="0"/>
              </a:rPr>
              <a:t>Goals </a:t>
            </a:r>
          </a:p>
          <a:p>
            <a:pPr algn="ctr"/>
            <a:r>
              <a:rPr lang="en-US" sz="6600" dirty="0">
                <a:solidFill>
                  <a:srgbClr val="F7F1F2"/>
                </a:solidFill>
                <a:latin typeface="Gilroy Medium" charset="0"/>
                <a:ea typeface="Gilroy Medium" charset="0"/>
                <a:cs typeface="Gilroy Medium" charset="0"/>
              </a:rPr>
              <a:t>of this training</a:t>
            </a:r>
          </a:p>
        </p:txBody>
      </p:sp>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1362943" y="6417000"/>
            <a:ext cx="653212" cy="253432"/>
          </a:xfrm>
          <a:prstGeom prst="rect">
            <a:avLst/>
          </a:prstGeom>
          <a:effectLst/>
        </p:spPr>
      </p:pic>
    </p:spTree>
    <p:extLst>
      <p:ext uri="{BB962C8B-B14F-4D97-AF65-F5344CB8AC3E}">
        <p14:creationId xmlns:p14="http://schemas.microsoft.com/office/powerpoint/2010/main" val="1394409067"/>
      </p:ext>
    </p:extLst>
  </p:cSld>
  <p:clrMapOvr>
    <a:masterClrMapping/>
  </p:clrMapOvr>
</p:sld>
</file>

<file path=ppt/theme/theme1.xml><?xml version="1.0" encoding="utf-8"?>
<a:theme xmlns:a="http://schemas.openxmlformats.org/drawingml/2006/main" name="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00B2DB"/>
      </a:accent5>
      <a:accent6>
        <a:srgbClr val="ADDD47"/>
      </a:accent6>
      <a:hlink>
        <a:srgbClr val="00B3DC"/>
      </a:hlink>
      <a:folHlink>
        <a:srgbClr val="00B3D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Custom 1">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00B2DB"/>
      </a:accent5>
      <a:accent6>
        <a:srgbClr val="ADDD47"/>
      </a:accent6>
      <a:hlink>
        <a:srgbClr val="00B3DC"/>
      </a:hlink>
      <a:folHlink>
        <a:srgbClr val="00B3D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A - Standard">
      <a:dk1>
        <a:srgbClr val="3B444D"/>
      </a:dk1>
      <a:lt1>
        <a:srgbClr val="FFFFFF"/>
      </a:lt1>
      <a:dk2>
        <a:srgbClr val="00B3DC"/>
      </a:dk2>
      <a:lt2>
        <a:srgbClr val="C6D0D7"/>
      </a:lt2>
      <a:accent1>
        <a:srgbClr val="EE2F4B"/>
      </a:accent1>
      <a:accent2>
        <a:srgbClr val="F6DC31"/>
      </a:accent2>
      <a:accent3>
        <a:srgbClr val="233031"/>
      </a:accent3>
      <a:accent4>
        <a:srgbClr val="00B3DC"/>
      </a:accent4>
      <a:accent5>
        <a:srgbClr val="75D7E3"/>
      </a:accent5>
      <a:accent6>
        <a:srgbClr val="ADDD47"/>
      </a:accent6>
      <a:hlink>
        <a:srgbClr val="00B3DC"/>
      </a:hlink>
      <a:folHlink>
        <a:srgbClr val="00B3D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14294</TotalTime>
  <Words>3228</Words>
  <Application>Microsoft Macintosh PowerPoint</Application>
  <PresentationFormat>Widescreen</PresentationFormat>
  <Paragraphs>461</Paragraphs>
  <Slides>62</Slides>
  <Notes>50</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62</vt:i4>
      </vt:variant>
    </vt:vector>
  </HeadingPairs>
  <TitlesOfParts>
    <vt:vector size="77" baseType="lpstr">
      <vt:lpstr>Arial</vt:lpstr>
      <vt:lpstr>Calibri</vt:lpstr>
      <vt:lpstr>Calibri Light</vt:lpstr>
      <vt:lpstr>Gill Sans</vt:lpstr>
      <vt:lpstr>Gilroy ExtraBold</vt:lpstr>
      <vt:lpstr>Gilroy Medium</vt:lpstr>
      <vt:lpstr>Open Sans</vt:lpstr>
      <vt:lpstr>Source Serif Pro</vt:lpstr>
      <vt:lpstr>Office Theme</vt:lpstr>
      <vt:lpstr>2_Office Theme</vt:lpstr>
      <vt:lpstr>3_Office Theme</vt:lpstr>
      <vt:lpstr>1_Office Theme</vt:lpstr>
      <vt:lpstr>6_Office Theme</vt:lpstr>
      <vt:lpstr>8_Office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aconavay@ofa.us</cp:lastModifiedBy>
  <cp:revision>428</cp:revision>
  <cp:lastPrinted>2018-04-18T15:10:46Z</cp:lastPrinted>
  <dcterms:modified xsi:type="dcterms:W3CDTF">2019-03-03T04:12:54Z</dcterms:modified>
</cp:coreProperties>
</file>