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9" r:id="rId3"/>
    <p:sldMasterId id="2147483672" r:id="rId4"/>
    <p:sldMasterId id="2147483685" r:id="rId5"/>
    <p:sldMasterId id="2147483692" r:id="rId6"/>
    <p:sldMasterId id="2147483697" r:id="rId7"/>
  </p:sldMasterIdLst>
  <p:notesMasterIdLst>
    <p:notesMasterId r:id="rId61"/>
  </p:notesMasterIdLst>
  <p:sldIdLst>
    <p:sldId id="355" r:id="rId8"/>
    <p:sldId id="356" r:id="rId9"/>
    <p:sldId id="357" r:id="rId10"/>
    <p:sldId id="358" r:id="rId11"/>
    <p:sldId id="407" r:id="rId12"/>
    <p:sldId id="361" r:id="rId13"/>
    <p:sldId id="362" r:id="rId14"/>
    <p:sldId id="359" r:id="rId15"/>
    <p:sldId id="360" r:id="rId16"/>
    <p:sldId id="363" r:id="rId17"/>
    <p:sldId id="273" r:id="rId18"/>
    <p:sldId id="344" r:id="rId19"/>
    <p:sldId id="400" r:id="rId20"/>
    <p:sldId id="364" r:id="rId21"/>
    <p:sldId id="365" r:id="rId22"/>
    <p:sldId id="366" r:id="rId23"/>
    <p:sldId id="380" r:id="rId24"/>
    <p:sldId id="367" r:id="rId25"/>
    <p:sldId id="368" r:id="rId26"/>
    <p:sldId id="381" r:id="rId27"/>
    <p:sldId id="369" r:id="rId28"/>
    <p:sldId id="370" r:id="rId29"/>
    <p:sldId id="371" r:id="rId30"/>
    <p:sldId id="372" r:id="rId31"/>
    <p:sldId id="382" r:id="rId32"/>
    <p:sldId id="401" r:id="rId33"/>
    <p:sldId id="395" r:id="rId34"/>
    <p:sldId id="396" r:id="rId35"/>
    <p:sldId id="397" r:id="rId36"/>
    <p:sldId id="398" r:id="rId37"/>
    <p:sldId id="399" r:id="rId38"/>
    <p:sldId id="385" r:id="rId39"/>
    <p:sldId id="387" r:id="rId40"/>
    <p:sldId id="388" r:id="rId41"/>
    <p:sldId id="389" r:id="rId42"/>
    <p:sldId id="390" r:id="rId43"/>
    <p:sldId id="391" r:id="rId44"/>
    <p:sldId id="392" r:id="rId45"/>
    <p:sldId id="393" r:id="rId46"/>
    <p:sldId id="394" r:id="rId47"/>
    <p:sldId id="373" r:id="rId48"/>
    <p:sldId id="374" r:id="rId49"/>
    <p:sldId id="375" r:id="rId50"/>
    <p:sldId id="402" r:id="rId51"/>
    <p:sldId id="376" r:id="rId52"/>
    <p:sldId id="377" r:id="rId53"/>
    <p:sldId id="378" r:id="rId54"/>
    <p:sldId id="403" r:id="rId55"/>
    <p:sldId id="379" r:id="rId56"/>
    <p:sldId id="404" r:id="rId57"/>
    <p:sldId id="405" r:id="rId58"/>
    <p:sldId id="406" r:id="rId59"/>
    <p:sldId id="35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434B"/>
    <a:srgbClr val="00B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7"/>
    <p:restoredTop sz="95833"/>
  </p:normalViewPr>
  <p:slideViewPr>
    <p:cSldViewPr snapToGrid="0" snapToObjects="1" showGuides="1">
      <p:cViewPr varScale="1">
        <p:scale>
          <a:sx n="94" d="100"/>
          <a:sy n="94" d="100"/>
        </p:scale>
        <p:origin x="216" y="376"/>
      </p:cViewPr>
      <p:guideLst>
        <p:guide orient="horz" pos="2136"/>
        <p:guide pos="3840"/>
      </p:guideLst>
    </p:cSldViewPr>
  </p:slideViewPr>
  <p:notesTextViewPr>
    <p:cViewPr>
      <p:scale>
        <a:sx n="85" d="100"/>
        <a:sy n="85" d="100"/>
      </p:scale>
      <p:origin x="0" y="-12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FAA84-7107-D84F-983C-49B08BBC3C73}" type="datetimeFigureOut">
              <a:rPr lang="en-US" smtClean="0"/>
              <a:t>2/23/19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0FCC-D390-BC42-9185-A31ECB9BCAE2}" type="slidenum">
              <a:rPr lang="en-US" smtClean="0"/>
              <a:t>‹#›</a:t>
            </a:fld>
            <a:endParaRPr lang="en-US"/>
          </a:p>
        </p:txBody>
      </p:sp>
    </p:spTree>
    <p:extLst>
      <p:ext uri="{BB962C8B-B14F-4D97-AF65-F5344CB8AC3E}">
        <p14:creationId xmlns:p14="http://schemas.microsoft.com/office/powerpoint/2010/main" val="193425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110310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[LIZ]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290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2338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3176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6334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6855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0265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45936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2461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6756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0714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a:t>
            </a:fld>
            <a:endParaRPr lang="en-US" sz="1200">
              <a:latin typeface="Calibri"/>
              <a:ea typeface="Calibri"/>
              <a:cs typeface="Calibri"/>
              <a:sym typeface="Calibri"/>
            </a:endParaRPr>
          </a:p>
        </p:txBody>
      </p:sp>
    </p:spTree>
    <p:extLst>
      <p:ext uri="{BB962C8B-B14F-4D97-AF65-F5344CB8AC3E}">
        <p14:creationId xmlns:p14="http://schemas.microsoft.com/office/powerpoint/2010/main" val="77721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2393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8698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15565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[LIZ]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407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8996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442063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1030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3542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80375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8541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4</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03299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57465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21467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860870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2969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25725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0977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94442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snowflake model</a:t>
            </a:r>
            <a:r>
              <a:rPr lang="en-US" baseline="0" dirty="0"/>
              <a:t> because it works!</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31906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70193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12751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7:09- 7:10</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[LIZ]</a:t>
            </a:r>
          </a:p>
          <a:p>
            <a:endParaRPr lang="en-US" dirty="0"/>
          </a:p>
          <a:p>
            <a:r>
              <a:rPr lang="en-US" dirty="0"/>
              <a:t>Note-</a:t>
            </a:r>
            <a:r>
              <a:rPr lang="en-US" baseline="0" dirty="0"/>
              <a:t>-- this is a TYPE of personal story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6</a:t>
            </a:fld>
            <a:endParaRPr lang="en-US" sz="1200">
              <a:latin typeface="Calibri"/>
              <a:ea typeface="Calibri"/>
              <a:cs typeface="Calibri"/>
              <a:sym typeface="Calibri"/>
            </a:endParaRPr>
          </a:p>
        </p:txBody>
      </p:sp>
    </p:spTree>
    <p:extLst>
      <p:ext uri="{BB962C8B-B14F-4D97-AF65-F5344CB8AC3E}">
        <p14:creationId xmlns:p14="http://schemas.microsoft.com/office/powerpoint/2010/main" val="52553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08210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[LIZ]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75042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23610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73947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endParaRPr lang="en-US" dirty="0"/>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605533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[LIZ]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886286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744246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875234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51</a:t>
            </a:fld>
            <a:endParaRPr lang="en-US"/>
          </a:p>
        </p:txBody>
      </p:sp>
    </p:spTree>
    <p:extLst>
      <p:ext uri="{BB962C8B-B14F-4D97-AF65-F5344CB8AC3E}">
        <p14:creationId xmlns:p14="http://schemas.microsoft.com/office/powerpoint/2010/main" val="1229564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53</a:t>
            </a:fld>
            <a:endParaRPr lang="en-US"/>
          </a:p>
        </p:txBody>
      </p:sp>
    </p:spTree>
    <p:extLst>
      <p:ext uri="{BB962C8B-B14F-4D97-AF65-F5344CB8AC3E}">
        <p14:creationId xmlns:p14="http://schemas.microsoft.com/office/powerpoint/2010/main" val="152724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[LIZ]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7</a:t>
            </a:fld>
            <a:endParaRPr lang="en-US"/>
          </a:p>
        </p:txBody>
      </p:sp>
    </p:spTree>
    <p:extLst>
      <p:ext uri="{BB962C8B-B14F-4D97-AF65-F5344CB8AC3E}">
        <p14:creationId xmlns:p14="http://schemas.microsoft.com/office/powerpoint/2010/main" val="59238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t>9</a:t>
            </a:fld>
            <a:endParaRPr lang="en-US"/>
          </a:p>
        </p:txBody>
      </p:sp>
    </p:spTree>
    <p:extLst>
      <p:ext uri="{BB962C8B-B14F-4D97-AF65-F5344CB8AC3E}">
        <p14:creationId xmlns:p14="http://schemas.microsoft.com/office/powerpoint/2010/main" val="64946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ADRIENNE</a:t>
            </a:r>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616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That’s great!  You all have a lot of ideas as to what can happen if you appoint captains to help make your dinner party a success.  Here are some ideas, some of which we already covered: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There are clear lines of communication— you are communicating with your captains and getting updates from them.  Your captains are making sure their helpers are doing what needs to be done to make your party a success.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 pos="37338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There are sustainable ratios—your only have to direct a few people and your captains only have to direct a few people.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 pos="37338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The structure can handle change without overwhelming one person.  If one of the helpers can no longer attend your dinner party, the captain can make sure that someone else covers for that person.  The structure can handle change without overwhelming one person.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 pos="37338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It empowers others—people </a:t>
            </a:r>
            <a:r>
              <a:rPr lang="en-US" sz="1800" i="1" dirty="0">
                <a:effectLst/>
                <a:latin typeface="Helvetica" panose="020B0604020202020204" pitchFamily="34" charset="0"/>
                <a:ea typeface="Calibri" panose="020F0502020204030204" pitchFamily="34" charset="0"/>
                <a:cs typeface="Times New Roman" panose="02020603050405020304" pitchFamily="18" charset="0"/>
              </a:rPr>
              <a:t>want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to help you out!  Let them help, but don’t let them overwhelm you by using the snowflake structure.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We call this the Snowflake Model of leadership and this is what OFA uses to organize.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b="1" dirty="0">
                <a:effectLst/>
                <a:latin typeface="Helvetica" panose="020B0604020202020204" pitchFamily="34" charset="0"/>
                <a:ea typeface="Calibri" panose="020F0502020204030204" pitchFamily="34" charset="0"/>
                <a:cs typeface="Times New Roman" panose="02020603050405020304" pitchFamily="18" charset="0"/>
              </a:rPr>
              <a:t>[discussion question] </a:t>
            </a:r>
            <a:r>
              <a:rPr lang="en-US" sz="1800" b="0" dirty="0">
                <a:effectLst/>
                <a:latin typeface="Helvetica" panose="020B0604020202020204" pitchFamily="34" charset="0"/>
                <a:ea typeface="Calibri" panose="020F0502020204030204" pitchFamily="34" charset="0"/>
                <a:cs typeface="Times New Roman" panose="02020603050405020304" pitchFamily="18" charset="0"/>
              </a:rPr>
              <a:t>H</a:t>
            </a:r>
            <a:r>
              <a:rPr lang="en-US" sz="1800" dirty="0">
                <a:effectLst/>
                <a:latin typeface="Helvetica" panose="020B0604020202020204" pitchFamily="34" charset="0"/>
                <a:ea typeface="Calibri" panose="020F0502020204030204" pitchFamily="34" charset="0"/>
                <a:cs typeface="Times New Roman" panose="02020603050405020304" pitchFamily="18" charset="0"/>
              </a:rPr>
              <a:t>ow do you see this being used in the organizing world?</a:t>
            </a: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t>11</a:t>
            </a:fld>
            <a:endParaRPr lang="en-US"/>
          </a:p>
        </p:txBody>
      </p:sp>
    </p:spTree>
    <p:extLst>
      <p:ext uri="{BB962C8B-B14F-4D97-AF65-F5344CB8AC3E}">
        <p14:creationId xmlns:p14="http://schemas.microsoft.com/office/powerpoint/2010/main" val="17675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t>12</a:t>
            </a:fld>
            <a:endParaRPr lang="en-US"/>
          </a:p>
        </p:txBody>
      </p:sp>
    </p:spTree>
    <p:extLst>
      <p:ext uri="{BB962C8B-B14F-4D97-AF65-F5344CB8AC3E}">
        <p14:creationId xmlns:p14="http://schemas.microsoft.com/office/powerpoint/2010/main" val="63810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11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2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437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472734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34F8A-85C4-864E-908C-350817DC54A3}" type="datetimeFigureOut">
              <a:rPr lang="en-US" smtClean="0"/>
              <a:t>2/23/19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F5631-7824-4E48-88EF-BA6C9757E8BE}" type="slidenum">
              <a:rPr lang="en-US" smtClean="0"/>
              <a:t>‹#›</a:t>
            </a:fld>
            <a:endParaRPr lang="en-US"/>
          </a:p>
        </p:txBody>
      </p:sp>
    </p:spTree>
    <p:extLst>
      <p:ext uri="{BB962C8B-B14F-4D97-AF65-F5344CB8AC3E}">
        <p14:creationId xmlns:p14="http://schemas.microsoft.com/office/powerpoint/2010/main" val="1452577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2026462291"/>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2/23/19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6595785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2/23/19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1617534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59086298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34F8A-85C4-864E-908C-350817DC54A3}"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F5631-7824-4E48-88EF-BA6C9757E8BE}"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4323619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sym typeface="Arial"/>
              </a:rPr>
              <a:pPr/>
              <a:t>2/23/19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17207637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danamayber" TargetMode="External"/><Relationship Id="rId2" Type="http://schemas.openxmlformats.org/officeDocument/2006/relationships/image" Target="../media/image5.jpg"/><Relationship Id="rId1" Type="http://schemas.openxmlformats.org/officeDocument/2006/relationships/slideLayout" Target="../slideLayouts/slideLayout44.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47.xml"/><Relationship Id="rId1" Type="http://schemas.openxmlformats.org/officeDocument/2006/relationships/slideLayout" Target="../slideLayouts/slideLayout42.xml"/><Relationship Id="rId5" Type="http://schemas.openxmlformats.org/officeDocument/2006/relationships/image" Target="../media/image6.pn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tif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853191"/>
            <a:ext cx="12192000" cy="2923877"/>
          </a:xfrm>
          <a:prstGeom prst="rect">
            <a:avLst/>
          </a:prstGeom>
          <a:noFill/>
        </p:spPr>
        <p:txBody>
          <a:bodyPr wrap="square" rtlCol="0">
            <a:spAutoFit/>
          </a:bodyPr>
          <a:lstStyle/>
          <a:p>
            <a:pPr algn="ctr"/>
            <a:r>
              <a:rPr lang="en-US" sz="12000" b="1" kern="0" dirty="0">
                <a:solidFill>
                  <a:srgbClr val="FFFFFF"/>
                </a:solidFill>
                <a:latin typeface="Gilroy ExtraBold" charset="0"/>
                <a:ea typeface="Gilroy ExtraBold" charset="0"/>
                <a:cs typeface="Gilroy ExtraBold" charset="0"/>
                <a:sym typeface="Arial"/>
              </a:rPr>
              <a:t>Welcome</a:t>
            </a:r>
          </a:p>
          <a:p>
            <a:pPr algn="ctr"/>
            <a:r>
              <a:rPr lang="en-US" sz="3200" kern="0" dirty="0">
                <a:solidFill>
                  <a:srgbClr val="00B3DC"/>
                </a:solidFill>
                <a:latin typeface="Gilroy ExtraBold" charset="0"/>
                <a:ea typeface="Gilroy ExtraBold" charset="0"/>
                <a:cs typeface="Gilroy ExtraBold" charset="0"/>
                <a:sym typeface="Arial"/>
              </a:rPr>
              <a:t>We will begin at 7:30 pm Central Time.</a:t>
            </a:r>
          </a:p>
          <a:p>
            <a:pPr algn="ctr"/>
            <a:endParaRPr lang="en-US" sz="3200" b="1" kern="0" dirty="0">
              <a:solidFill>
                <a:srgbClr val="FFFFFF"/>
              </a:solidFill>
              <a:latin typeface="Gilroy ExtraBold" charset="0"/>
              <a:ea typeface="Gilroy ExtraBold" charset="0"/>
              <a:cs typeface="Gilroy ExtraBold" charset="0"/>
              <a:sym typeface="Arial"/>
            </a:endParaRP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4" name="Picture 3" descr="A drawing of a face&#10;&#10;Description automatically generated">
            <a:extLst>
              <a:ext uri="{FF2B5EF4-FFF2-40B4-BE49-F238E27FC236}">
                <a16:creationId xmlns:a16="http://schemas.microsoft.com/office/drawing/2014/main" id="{D135D17D-D12A-7E47-965A-E8BB5E748149}"/>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180856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8" name="Pentagon 27"/>
          <p:cNvSpPr/>
          <p:nvPr/>
        </p:nvSpPr>
        <p:spPr>
          <a:xfrm>
            <a:off x="419100" y="1889090"/>
            <a:ext cx="1981200" cy="1066800"/>
          </a:xfrm>
          <a:prstGeom prst="homePlate">
            <a:avLst>
              <a:gd name="adj" fmla="val 26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Critical incident</a:t>
            </a:r>
          </a:p>
        </p:txBody>
      </p:sp>
      <p:sp>
        <p:nvSpPr>
          <p:cNvPr id="30" name="TextBox 29"/>
          <p:cNvSpPr txBox="1"/>
          <p:nvPr/>
        </p:nvSpPr>
        <p:spPr>
          <a:xfrm>
            <a:off x="2663711" y="2207046"/>
            <a:ext cx="8699232" cy="430887"/>
          </a:xfrm>
          <a:prstGeom prst="rect">
            <a:avLst/>
          </a:prstGeom>
          <a:solidFill>
            <a:schemeClr val="bg2"/>
          </a:solidFill>
        </p:spPr>
        <p:txBody>
          <a:bodyPr wrap="square" rtlCol="0" anchor="ctr">
            <a:spAutoFit/>
          </a:bodyPr>
          <a:lstStyle/>
          <a:p>
            <a:pPr algn="ctr"/>
            <a:r>
              <a:rPr lang="en-US" sz="2200" b="1" kern="0" dirty="0">
                <a:solidFill>
                  <a:srgbClr val="FFFFFF"/>
                </a:solidFill>
                <a:latin typeface="Source Sans Pro" charset="0"/>
                <a:ea typeface="Source Sans Pro" charset="0"/>
                <a:cs typeface="Source Sans Pro" charset="0"/>
                <a:sym typeface="Arial"/>
              </a:rPr>
              <a:t>What is a critical incident that leads to what you believe and why?</a:t>
            </a:r>
          </a:p>
        </p:txBody>
      </p:sp>
      <p:sp>
        <p:nvSpPr>
          <p:cNvPr id="8" name="Pentagon 7"/>
          <p:cNvSpPr/>
          <p:nvPr/>
        </p:nvSpPr>
        <p:spPr>
          <a:xfrm>
            <a:off x="419100" y="3297031"/>
            <a:ext cx="1981200" cy="1066800"/>
          </a:xfrm>
          <a:prstGeom prst="homePlate">
            <a:avLst>
              <a:gd name="adj" fmla="val 33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Values</a:t>
            </a:r>
          </a:p>
        </p:txBody>
      </p:sp>
      <p:sp>
        <p:nvSpPr>
          <p:cNvPr id="13" name="Pentagon 12"/>
          <p:cNvSpPr/>
          <p:nvPr/>
        </p:nvSpPr>
        <p:spPr>
          <a:xfrm>
            <a:off x="405144" y="4704972"/>
            <a:ext cx="1981200" cy="1066800"/>
          </a:xfrm>
          <a:prstGeom prst="homePlate">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Practice</a:t>
            </a:r>
          </a:p>
        </p:txBody>
      </p:sp>
      <p:sp>
        <p:nvSpPr>
          <p:cNvPr id="21" name="TextBox 20"/>
          <p:cNvSpPr txBox="1"/>
          <p:nvPr/>
        </p:nvSpPr>
        <p:spPr>
          <a:xfrm>
            <a:off x="2663710" y="3614987"/>
            <a:ext cx="8699233" cy="430887"/>
          </a:xfrm>
          <a:prstGeom prst="rect">
            <a:avLst/>
          </a:prstGeom>
          <a:solidFill>
            <a:schemeClr val="accent6">
              <a:lumMod val="75000"/>
            </a:schemeClr>
          </a:solidFill>
        </p:spPr>
        <p:txBody>
          <a:bodyPr wrap="square" rtlCol="0" anchor="ctr">
            <a:spAutoFit/>
          </a:bodyPr>
          <a:lstStyle/>
          <a:p>
            <a:pPr algn="ctr"/>
            <a:r>
              <a:rPr lang="en-US" sz="2200" b="1" kern="0" dirty="0">
                <a:solidFill>
                  <a:srgbClr val="FFFFFF"/>
                </a:solidFill>
                <a:latin typeface="Source Sans Pro" charset="0"/>
                <a:ea typeface="Source Sans Pro" charset="0"/>
                <a:cs typeface="Source Sans Pro" charset="0"/>
                <a:sym typeface="Arial"/>
              </a:rPr>
              <a:t>What values are present underneath your critical incident and why?  </a:t>
            </a:r>
          </a:p>
        </p:txBody>
      </p:sp>
      <p:sp>
        <p:nvSpPr>
          <p:cNvPr id="25" name="TextBox 24"/>
          <p:cNvSpPr txBox="1"/>
          <p:nvPr/>
        </p:nvSpPr>
        <p:spPr>
          <a:xfrm>
            <a:off x="2663710" y="4822873"/>
            <a:ext cx="8699233" cy="830997"/>
          </a:xfrm>
          <a:prstGeom prst="rect">
            <a:avLst/>
          </a:prstGeom>
          <a:solidFill>
            <a:schemeClr val="accent1"/>
          </a:solidFill>
        </p:spPr>
        <p:txBody>
          <a:bodyPr wrap="square" rtlCol="0" anchor="ctr">
            <a:spAutoFit/>
          </a:bodyPr>
          <a:lstStyle/>
          <a:p>
            <a:pPr algn="ctr"/>
            <a:r>
              <a:rPr lang="en-US" sz="2400" b="1" kern="0" dirty="0">
                <a:solidFill>
                  <a:srgbClr val="FFFFFF"/>
                </a:solidFill>
                <a:latin typeface="Source Sans Pro" charset="0"/>
                <a:ea typeface="Source Sans Pro" charset="0"/>
                <a:cs typeface="Source Sans Pro" charset="0"/>
                <a:sym typeface="Arial"/>
              </a:rPr>
              <a:t>How will you practice communicating your values in way </a:t>
            </a:r>
          </a:p>
          <a:p>
            <a:pPr algn="ctr"/>
            <a:r>
              <a:rPr lang="en-US" sz="2400" b="1" kern="0" dirty="0">
                <a:solidFill>
                  <a:srgbClr val="FFFFFF"/>
                </a:solidFill>
                <a:latin typeface="Source Sans Pro" charset="0"/>
                <a:ea typeface="Source Sans Pro" charset="0"/>
                <a:cs typeface="Source Sans Pro" charset="0"/>
                <a:sym typeface="Arial"/>
              </a:rPr>
              <a:t>that resonates with diverse groups of people?</a:t>
            </a:r>
          </a:p>
        </p:txBody>
      </p:sp>
      <p:pic>
        <p:nvPicPr>
          <p:cNvPr id="26" name="Shape 90" descr="SwingLeft_Logo_White.png"/>
          <p:cNvPicPr preferRelativeResize="0"/>
          <p:nvPr/>
        </p:nvPicPr>
        <p:blipFill>
          <a:blip r:embed="rId4">
            <a:alphaModFix amt="20000"/>
          </a:blip>
          <a:stretch>
            <a:fillRect/>
          </a:stretch>
        </p:blipFill>
        <p:spPr>
          <a:xfrm>
            <a:off x="301735" y="6147718"/>
            <a:ext cx="1594300" cy="512638"/>
          </a:xfrm>
          <a:prstGeom prst="rect">
            <a:avLst/>
          </a:prstGeom>
          <a:noFill/>
          <a:ln>
            <a:noFill/>
          </a:ln>
          <a:effectLst>
            <a:glow rad="127000">
              <a:schemeClr val="bg1"/>
            </a:glow>
          </a:effectLst>
        </p:spPr>
      </p:pic>
      <p:sp>
        <p:nvSpPr>
          <p:cNvPr id="11" name="TextBox 10"/>
          <p:cNvSpPr txBox="1"/>
          <p:nvPr/>
        </p:nvSpPr>
        <p:spPr>
          <a:xfrm>
            <a:off x="405143" y="378605"/>
            <a:ext cx="10957799" cy="1189556"/>
          </a:xfrm>
          <a:prstGeom prst="rect">
            <a:avLst/>
          </a:prstGeom>
          <a:noFill/>
        </p:spPr>
        <p:txBody>
          <a:bodyPr wrap="square" rtlCol="0">
            <a:spAutoFit/>
          </a:bodyPr>
          <a:lstStyle/>
          <a:p>
            <a:pPr algn="ctr">
              <a:lnSpc>
                <a:spcPct val="80000"/>
              </a:lnSpc>
            </a:pPr>
            <a:r>
              <a:rPr lang="en-US" sz="4400" b="1" kern="0" dirty="0">
                <a:solidFill>
                  <a:srgbClr val="00B4DC"/>
                </a:solidFill>
                <a:latin typeface="Gilroy ExtraBold" charset="0"/>
                <a:ea typeface="Gilroy ExtraBold" charset="0"/>
                <a:cs typeface="Gilroy ExtraBold" charset="0"/>
                <a:sym typeface="Arial"/>
              </a:rPr>
              <a:t>Putting it all together: </a:t>
            </a:r>
          </a:p>
          <a:p>
            <a:pPr algn="ctr">
              <a:lnSpc>
                <a:spcPct val="80000"/>
              </a:lnSpc>
            </a:pPr>
            <a:r>
              <a:rPr lang="en-US" sz="4400" b="1" kern="0" dirty="0">
                <a:solidFill>
                  <a:srgbClr val="00B4DC"/>
                </a:solidFill>
                <a:latin typeface="Gilroy ExtraBold" charset="0"/>
                <a:ea typeface="Gilroy ExtraBold" charset="0"/>
                <a:cs typeface="Gilroy ExtraBold" charset="0"/>
                <a:sym typeface="Arial"/>
              </a:rPr>
              <a:t>The framework of your why</a:t>
            </a:r>
          </a:p>
        </p:txBody>
      </p:sp>
    </p:spTree>
    <p:extLst>
      <p:ext uri="{BB962C8B-B14F-4D97-AF65-F5344CB8AC3E}">
        <p14:creationId xmlns:p14="http://schemas.microsoft.com/office/powerpoint/2010/main" val="66980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79715" y="849086"/>
            <a:ext cx="4115229" cy="1477328"/>
          </a:xfrm>
          <a:prstGeom prst="rect">
            <a:avLst/>
          </a:prstGeom>
          <a:noFill/>
        </p:spPr>
        <p:txBody>
          <a:bodyPr wrap="none" rtlCol="0">
            <a:spAutoFit/>
          </a:bodyPr>
          <a:lstStyle/>
          <a:p>
            <a:r>
              <a:rPr lang="en-US" sz="4500" b="1" dirty="0">
                <a:solidFill>
                  <a:srgbClr val="00B4DC"/>
                </a:solidFill>
                <a:latin typeface="Gilroy ExtraBold" charset="0"/>
                <a:ea typeface="Gilroy ExtraBold" charset="0"/>
                <a:cs typeface="Gilroy ExtraBold" charset="0"/>
              </a:rPr>
              <a:t>The Snowflake</a:t>
            </a:r>
          </a:p>
          <a:p>
            <a:r>
              <a:rPr lang="en-US" sz="4500" b="1" dirty="0">
                <a:solidFill>
                  <a:srgbClr val="00B4DC"/>
                </a:solidFill>
                <a:latin typeface="Gilroy ExtraBold" charset="0"/>
                <a:ea typeface="Gilroy ExtraBold" charset="0"/>
                <a:cs typeface="Gilroy ExtraBold" charset="0"/>
              </a:rPr>
              <a:t>Model</a:t>
            </a:r>
          </a:p>
        </p:txBody>
      </p:sp>
      <p:sp>
        <p:nvSpPr>
          <p:cNvPr id="22" name="TextBox 21"/>
          <p:cNvSpPr txBox="1"/>
          <p:nvPr/>
        </p:nvSpPr>
        <p:spPr>
          <a:xfrm>
            <a:off x="6419087" y="1861732"/>
            <a:ext cx="4920426"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Structured to empower leadership and delegation of responsibilities.</a:t>
            </a:r>
          </a:p>
        </p:txBody>
      </p:sp>
      <p:sp>
        <p:nvSpPr>
          <p:cNvPr id="23" name="Oval 22"/>
          <p:cNvSpPr/>
          <p:nvPr/>
        </p:nvSpPr>
        <p:spPr>
          <a:xfrm>
            <a:off x="5970818" y="19633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4" name="Oval 23"/>
          <p:cNvSpPr/>
          <p:nvPr/>
        </p:nvSpPr>
        <p:spPr>
          <a:xfrm>
            <a:off x="5970818" y="3155179"/>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5" name="Oval 24"/>
          <p:cNvSpPr/>
          <p:nvPr/>
        </p:nvSpPr>
        <p:spPr>
          <a:xfrm>
            <a:off x="5970818" y="434702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6" name="TextBox 25"/>
          <p:cNvSpPr txBox="1"/>
          <p:nvPr/>
        </p:nvSpPr>
        <p:spPr>
          <a:xfrm>
            <a:off x="6419087" y="3064989"/>
            <a:ext cx="5049013"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Clear lines of communication and coordination. </a:t>
            </a:r>
          </a:p>
        </p:txBody>
      </p:sp>
      <p:sp>
        <p:nvSpPr>
          <p:cNvPr id="27" name="TextBox 26"/>
          <p:cNvSpPr txBox="1"/>
          <p:nvPr/>
        </p:nvSpPr>
        <p:spPr>
          <a:xfrm>
            <a:off x="6419087" y="4268247"/>
            <a:ext cx="4802366"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Working in harmony to accomplish a unifying goal. </a:t>
            </a:r>
          </a:p>
        </p:txBody>
      </p:sp>
      <p:grpSp>
        <p:nvGrpSpPr>
          <p:cNvPr id="2" name="Group 1"/>
          <p:cNvGrpSpPr/>
          <p:nvPr/>
        </p:nvGrpSpPr>
        <p:grpSpPr>
          <a:xfrm>
            <a:off x="979715" y="2291579"/>
            <a:ext cx="4074501" cy="3974638"/>
            <a:chOff x="2666817" y="108952"/>
            <a:chExt cx="6832966" cy="6665495"/>
          </a:xfrm>
        </p:grpSpPr>
        <p:pic>
          <p:nvPicPr>
            <p:cNvPr id="4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817" y="108952"/>
              <a:ext cx="6832966" cy="6665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Oval 40"/>
            <p:cNvSpPr/>
            <p:nvPr/>
          </p:nvSpPr>
          <p:spPr>
            <a:xfrm>
              <a:off x="5602147" y="2977986"/>
              <a:ext cx="960697" cy="957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Gilroy ExtraBold" charset="0"/>
                <a:ea typeface="Gilroy ExtraBold" charset="0"/>
                <a:cs typeface="Gilroy ExtraBold" charset="0"/>
              </a:endParaRPr>
            </a:p>
          </p:txBody>
        </p:sp>
      </p:grpSp>
      <p:pic>
        <p:nvPicPr>
          <p:cNvPr id="12" name="Picture 11"/>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9145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434B"/>
        </a:solidFill>
        <a:effectLst/>
      </p:bgPr>
    </p:bg>
    <p:spTree>
      <p:nvGrpSpPr>
        <p:cNvPr id="1" name=""/>
        <p:cNvGrpSpPr/>
        <p:nvPr/>
      </p:nvGrpSpPr>
      <p:grpSpPr>
        <a:xfrm>
          <a:off x="0" y="0"/>
          <a:ext cx="0" cy="0"/>
          <a:chOff x="0" y="0"/>
          <a:chExt cx="0" cy="0"/>
        </a:xfrm>
      </p:grpSpPr>
      <p:sp>
        <p:nvSpPr>
          <p:cNvPr id="2" name="Rectangle 1"/>
          <p:cNvSpPr/>
          <p:nvPr/>
        </p:nvSpPr>
        <p:spPr>
          <a:xfrm>
            <a:off x="933795" y="1532864"/>
            <a:ext cx="10324407" cy="3582519"/>
          </a:xfrm>
          <a:prstGeom prst="rect">
            <a:avLst/>
          </a:prstGeom>
        </p:spPr>
        <p:txBody>
          <a:bodyPr wrap="square">
            <a:spAutoFit/>
          </a:bodyPr>
          <a:lstStyle/>
          <a:p>
            <a:pPr algn="ctr">
              <a:lnSpc>
                <a:spcPct val="90000"/>
              </a:lnSpc>
            </a:pPr>
            <a:r>
              <a:rPr lang="en-US" sz="4200" b="1" dirty="0">
                <a:solidFill>
                  <a:schemeClr val="bg1"/>
                </a:solidFill>
                <a:latin typeface="Gilroy ExtraBold" charset="0"/>
                <a:ea typeface="Gilroy ExtraBold" charset="0"/>
                <a:cs typeface="Gilroy ExtraBold" charset="0"/>
              </a:rPr>
              <a:t>“We’re approaching leadership </a:t>
            </a:r>
          </a:p>
          <a:p>
            <a:pPr algn="ctr">
              <a:lnSpc>
                <a:spcPct val="90000"/>
              </a:lnSpc>
            </a:pPr>
            <a:r>
              <a:rPr lang="en-US" sz="4200" b="1" dirty="0">
                <a:solidFill>
                  <a:schemeClr val="bg1"/>
                </a:solidFill>
                <a:latin typeface="Gilroy ExtraBold" charset="0"/>
                <a:ea typeface="Gilroy ExtraBold" charset="0"/>
                <a:cs typeface="Gilroy ExtraBold" charset="0"/>
              </a:rPr>
              <a:t>as a practice, not leadership as </a:t>
            </a:r>
          </a:p>
          <a:p>
            <a:pPr algn="ctr">
              <a:lnSpc>
                <a:spcPct val="90000"/>
              </a:lnSpc>
            </a:pPr>
            <a:r>
              <a:rPr lang="en-US" sz="4200" b="1" dirty="0">
                <a:solidFill>
                  <a:schemeClr val="bg1"/>
                </a:solidFill>
                <a:latin typeface="Gilroy ExtraBold" charset="0"/>
                <a:ea typeface="Gilroy ExtraBold" charset="0"/>
                <a:cs typeface="Gilroy ExtraBold" charset="0"/>
              </a:rPr>
              <a:t>a position…It’s about accepting responsibility for enabling others to </a:t>
            </a:r>
          </a:p>
          <a:p>
            <a:pPr algn="ctr">
              <a:lnSpc>
                <a:spcPct val="90000"/>
              </a:lnSpc>
            </a:pPr>
            <a:r>
              <a:rPr lang="en-US" sz="4200" b="1" dirty="0">
                <a:solidFill>
                  <a:schemeClr val="bg1"/>
                </a:solidFill>
                <a:latin typeface="Gilroy ExtraBold" charset="0"/>
                <a:ea typeface="Gilroy ExtraBold" charset="0"/>
                <a:cs typeface="Gilroy ExtraBold" charset="0"/>
              </a:rPr>
              <a:t>achieve purpose under conditions </a:t>
            </a:r>
          </a:p>
          <a:p>
            <a:pPr algn="ctr">
              <a:lnSpc>
                <a:spcPct val="90000"/>
              </a:lnSpc>
            </a:pPr>
            <a:r>
              <a:rPr lang="en-US" sz="4200" b="1" dirty="0">
                <a:solidFill>
                  <a:schemeClr val="bg1"/>
                </a:solidFill>
                <a:latin typeface="Gilroy ExtraBold" charset="0"/>
                <a:ea typeface="Gilroy ExtraBold" charset="0"/>
                <a:cs typeface="Gilroy ExtraBold" charset="0"/>
              </a:rPr>
              <a:t>of uncertainty.”</a:t>
            </a:r>
          </a:p>
        </p:txBody>
      </p:sp>
      <p:pic>
        <p:nvPicPr>
          <p:cNvPr id="3" name="Picture 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5" name="Rectangle 4"/>
          <p:cNvSpPr/>
          <p:nvPr/>
        </p:nvSpPr>
        <p:spPr>
          <a:xfrm>
            <a:off x="4839084" y="5411462"/>
            <a:ext cx="2513830" cy="369332"/>
          </a:xfrm>
          <a:prstGeom prst="rect">
            <a:avLst/>
          </a:prstGeom>
        </p:spPr>
        <p:txBody>
          <a:bodyPr wrap="none">
            <a:spAutoFit/>
          </a:bodyPr>
          <a:lstStyle/>
          <a:p>
            <a:pPr algn="ctr"/>
            <a:r>
              <a:rPr lang="en-US" b="1" spc="300" dirty="0">
                <a:solidFill>
                  <a:schemeClr val="tx2"/>
                </a:solidFill>
                <a:latin typeface="Gilroy ExtraBold" charset="0"/>
                <a:ea typeface="Gilroy ExtraBold" charset="0"/>
                <a:cs typeface="Gilroy ExtraBold" charset="0"/>
              </a:rPr>
              <a:t>MARSHALL GANZ</a:t>
            </a:r>
          </a:p>
        </p:txBody>
      </p:sp>
    </p:spTree>
    <p:extLst>
      <p:ext uri="{BB962C8B-B14F-4D97-AF65-F5344CB8AC3E}">
        <p14:creationId xmlns:p14="http://schemas.microsoft.com/office/powerpoint/2010/main" val="13419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592" y="1985145"/>
            <a:ext cx="5353204"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577841" y="1284784"/>
            <a:ext cx="6393562" cy="3416320"/>
          </a:xfrm>
          <a:prstGeom prst="rect">
            <a:avLst/>
          </a:prstGeom>
          <a:noFill/>
        </p:spPr>
        <p:txBody>
          <a:bodyPr wrap="square" rtlCol="0">
            <a:spAutoFit/>
          </a:bodyPr>
          <a:lstStyle/>
          <a:p>
            <a:pPr fontAlgn="ctr"/>
            <a:r>
              <a:rPr lang="en-US" sz="2400" dirty="0">
                <a:latin typeface="Source Sans Pro" charset="0"/>
                <a:ea typeface="Source Sans Pro" charset="0"/>
                <a:cs typeface="Source Sans Pro" charset="0"/>
              </a:rPr>
              <a:t>Recap from previous week</a:t>
            </a:r>
          </a:p>
          <a:p>
            <a:pPr fontAlgn="ctr"/>
            <a:endParaRPr lang="en-US" sz="2400" b="1" dirty="0">
              <a:solidFill>
                <a:srgbClr val="233031"/>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Establishing new partnerships</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Managing partnerships effectively</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Practice scenarios</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Debrief &amp; next steps</a:t>
            </a:r>
          </a:p>
        </p:txBody>
      </p:sp>
      <p:sp>
        <p:nvSpPr>
          <p:cNvPr id="6" name="TextBox 5"/>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dirty="0">
                <a:solidFill>
                  <a:srgbClr val="00B4DC"/>
                </a:solidFill>
                <a:latin typeface="Gilroy ExtraBold" charset="0"/>
                <a:ea typeface="Gilroy ExtraBold" charset="0"/>
                <a:cs typeface="Gilroy ExtraBold" charset="0"/>
              </a:rPr>
              <a:t>Agenda for today</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1671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8000"/>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0" y="2613393"/>
            <a:ext cx="12192000" cy="1631216"/>
          </a:xfrm>
          <a:prstGeom prst="rect">
            <a:avLst/>
          </a:prstGeom>
          <a:noFill/>
        </p:spPr>
        <p:txBody>
          <a:bodyPr wrap="square" rtlCol="0">
            <a:spAutoFit/>
          </a:bodyPr>
          <a:lstStyle/>
          <a:p>
            <a:pPr algn="ctr"/>
            <a:r>
              <a:rPr lang="en-US" sz="5000" b="1" dirty="0">
                <a:solidFill>
                  <a:srgbClr val="FFFFFF"/>
                </a:solidFill>
                <a:latin typeface="Gilroy ExtraBold" charset="0"/>
                <a:ea typeface="Gilroy ExtraBold" charset="0"/>
                <a:cs typeface="Gilroy ExtraBold" charset="0"/>
              </a:rPr>
              <a:t>Why do we want to partner </a:t>
            </a:r>
          </a:p>
          <a:p>
            <a:pPr algn="ctr"/>
            <a:r>
              <a:rPr lang="en-US" sz="5000" b="1" dirty="0">
                <a:solidFill>
                  <a:srgbClr val="FFFFFF"/>
                </a:solidFill>
                <a:latin typeface="Gilroy ExtraBold" charset="0"/>
                <a:ea typeface="Gilroy ExtraBold" charset="0"/>
                <a:cs typeface="Gilroy ExtraBold" charset="0"/>
              </a:rPr>
              <a:t>with other organizations?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7702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98348"/>
            <a:ext cx="12192000" cy="1785104"/>
          </a:xfrm>
          <a:prstGeom prst="rect">
            <a:avLst/>
          </a:prstGeom>
          <a:noFill/>
        </p:spPr>
        <p:txBody>
          <a:bodyPr wrap="square" rtlCol="0">
            <a:spAutoFit/>
          </a:bodyPr>
          <a:lstStyle/>
          <a:p>
            <a:pPr algn="ctr"/>
            <a:r>
              <a:rPr lang="en-US" sz="5500" b="1" dirty="0">
                <a:solidFill>
                  <a:srgbClr val="00B3DC"/>
                </a:solidFill>
                <a:latin typeface="Gilroy ExtraBold" charset="0"/>
                <a:ea typeface="Gilroy ExtraBold" charset="0"/>
                <a:cs typeface="Gilroy ExtraBold" charset="0"/>
              </a:rPr>
              <a:t>Pooling resources makes </a:t>
            </a:r>
          </a:p>
          <a:p>
            <a:pPr algn="ctr"/>
            <a:r>
              <a:rPr lang="en-US" sz="5500" b="1" dirty="0">
                <a:solidFill>
                  <a:srgbClr val="00B3DC"/>
                </a:solidFill>
                <a:latin typeface="Gilroy ExtraBold" charset="0"/>
                <a:ea typeface="Gilroy ExtraBold" charset="0"/>
                <a:cs typeface="Gilroy ExtraBold" charset="0"/>
              </a:rPr>
              <a:t>us all more effective! </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472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98348"/>
            <a:ext cx="12192000" cy="1785104"/>
          </a:xfrm>
          <a:prstGeom prst="rect">
            <a:avLst/>
          </a:prstGeom>
          <a:noFill/>
        </p:spPr>
        <p:txBody>
          <a:bodyPr wrap="square" rtlCol="0">
            <a:spAutoFit/>
          </a:bodyPr>
          <a:lstStyle/>
          <a:p>
            <a:pPr algn="ctr"/>
            <a:r>
              <a:rPr lang="en-US" sz="5500" b="1" dirty="0">
                <a:solidFill>
                  <a:srgbClr val="00B3DC"/>
                </a:solidFill>
                <a:latin typeface="Gilroy ExtraBold" charset="0"/>
                <a:ea typeface="Gilroy ExtraBold" charset="0"/>
                <a:cs typeface="Gilroy ExtraBold" charset="0"/>
              </a:rPr>
              <a:t>Every organization has unique strengths and weaknesses.</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2882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75155"/>
            <a:ext cx="12192000" cy="2631490"/>
          </a:xfrm>
          <a:prstGeom prst="rect">
            <a:avLst/>
          </a:prstGeom>
          <a:noFill/>
        </p:spPr>
        <p:txBody>
          <a:bodyPr wrap="square" rtlCol="0">
            <a:spAutoFit/>
          </a:bodyPr>
          <a:lstStyle/>
          <a:p>
            <a:pPr algn="ctr"/>
            <a:r>
              <a:rPr lang="en-US" sz="5500" b="1" dirty="0">
                <a:solidFill>
                  <a:srgbClr val="00B3DC"/>
                </a:solidFill>
                <a:latin typeface="Gilroy ExtraBold" charset="0"/>
                <a:ea typeface="Gilroy ExtraBold" charset="0"/>
                <a:cs typeface="Gilroy ExtraBold" charset="0"/>
              </a:rPr>
              <a:t>By partnering strategically, </a:t>
            </a:r>
          </a:p>
          <a:p>
            <a:pPr algn="ctr"/>
            <a:r>
              <a:rPr lang="en-US" sz="5500" b="1" dirty="0">
                <a:solidFill>
                  <a:srgbClr val="00B3DC"/>
                </a:solidFill>
                <a:latin typeface="Gilroy ExtraBold" charset="0"/>
                <a:ea typeface="Gilroy ExtraBold" charset="0"/>
                <a:cs typeface="Gilroy ExtraBold" charset="0"/>
              </a:rPr>
              <a:t>we can reinforce strengths and minimize weaknesses.</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836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084" y="1959739"/>
            <a:ext cx="11255432" cy="2862322"/>
          </a:xfrm>
          <a:prstGeom prst="rect">
            <a:avLst/>
          </a:prstGeom>
          <a:noFill/>
        </p:spPr>
        <p:txBody>
          <a:bodyPr wrap="square" rtlCol="0">
            <a:spAutoFit/>
          </a:bodyPr>
          <a:lstStyle/>
          <a:p>
            <a:pPr algn="ctr"/>
            <a:r>
              <a:rPr lang="en-US" sz="6000" b="1">
                <a:solidFill>
                  <a:srgbClr val="00B3DC"/>
                </a:solidFill>
                <a:latin typeface="Gilroy ExtraBold" charset="0"/>
                <a:ea typeface="Gilroy ExtraBold" charset="0"/>
                <a:cs typeface="Gilroy ExtraBold" charset="0"/>
              </a:rPr>
              <a:t>Generally, partnerships create </a:t>
            </a:r>
            <a:r>
              <a:rPr lang="en-US" sz="6000" b="1" dirty="0">
                <a:solidFill>
                  <a:srgbClr val="00B3DC"/>
                </a:solidFill>
                <a:latin typeface="Gilroy ExtraBold" charset="0"/>
                <a:ea typeface="Gilroy ExtraBold" charset="0"/>
                <a:cs typeface="Gilroy ExtraBold" charset="0"/>
              </a:rPr>
              <a:t>a more vibrant and sustainable movement. </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1778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Establishing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sp>
        <p:nvSpPr>
          <p:cNvPr id="9" name="TextBox 8"/>
          <p:cNvSpPr txBox="1"/>
          <p:nvPr/>
        </p:nvSpPr>
        <p:spPr>
          <a:xfrm>
            <a:off x="841558"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Do your research</a:t>
            </a:r>
          </a:p>
        </p:txBody>
      </p:sp>
      <p:sp>
        <p:nvSpPr>
          <p:cNvPr id="11" name="TextBox 10"/>
          <p:cNvSpPr txBox="1"/>
          <p:nvPr/>
        </p:nvSpPr>
        <p:spPr>
          <a:xfrm>
            <a:off x="4603327"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Hold 1:1 meetings</a:t>
            </a:r>
          </a:p>
        </p:txBody>
      </p:sp>
      <p:sp>
        <p:nvSpPr>
          <p:cNvPr id="13" name="TextBox 12"/>
          <p:cNvSpPr txBox="1"/>
          <p:nvPr/>
        </p:nvSpPr>
        <p:spPr>
          <a:xfrm>
            <a:off x="8365096"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Find coalition tables</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6308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17000"/>
            <a:extLst>
              <a:ext uri="{28A0092B-C50C-407E-A947-70E740481C1C}">
                <a14:useLocalDpi xmlns:a14="http://schemas.microsoft.com/office/drawing/2010/main" val="0"/>
              </a:ext>
            </a:extLst>
          </a:blip>
          <a:srcRect l="26862" t="28984" b="9382"/>
          <a:stretch/>
        </p:blipFill>
        <p:spPr>
          <a:xfrm>
            <a:off x="0" y="0"/>
            <a:ext cx="12192000" cy="6858000"/>
          </a:xfrm>
          <a:prstGeom prst="rect">
            <a:avLst/>
          </a:prstGeom>
        </p:spPr>
      </p:pic>
      <p:sp>
        <p:nvSpPr>
          <p:cNvPr id="9" name="TextBox 8"/>
          <p:cNvSpPr txBox="1"/>
          <p:nvPr/>
        </p:nvSpPr>
        <p:spPr>
          <a:xfrm>
            <a:off x="0" y="2447737"/>
            <a:ext cx="12192000" cy="1962525"/>
          </a:xfrm>
          <a:prstGeom prst="rect">
            <a:avLst/>
          </a:prstGeom>
          <a:noFill/>
        </p:spPr>
        <p:txBody>
          <a:bodyPr wrap="square" rtlCol="0">
            <a:spAutoFit/>
          </a:bodyPr>
          <a:lstStyle/>
          <a:p>
            <a:pPr algn="ctr">
              <a:lnSpc>
                <a:spcPct val="80000"/>
              </a:lnSpc>
            </a:pPr>
            <a:r>
              <a:rPr lang="en-US" sz="7500" b="1" dirty="0">
                <a:solidFill>
                  <a:srgbClr val="FFFFFF"/>
                </a:solidFill>
                <a:latin typeface="Gilroy ExtraBold" charset="0"/>
                <a:ea typeface="Gilroy ExtraBold" charset="0"/>
                <a:cs typeface="Gilroy ExtraBold" charset="0"/>
                <a:sym typeface="Arial"/>
              </a:rPr>
              <a:t>OFA Community </a:t>
            </a:r>
          </a:p>
          <a:p>
            <a:pPr algn="ctr">
              <a:lnSpc>
                <a:spcPct val="80000"/>
              </a:lnSpc>
            </a:pPr>
            <a:r>
              <a:rPr lang="en-US" sz="7500" b="1" dirty="0">
                <a:solidFill>
                  <a:srgbClr val="FFFFFF"/>
                </a:solidFill>
                <a:latin typeface="Gilroy ExtraBold" charset="0"/>
                <a:ea typeface="Gilroy ExtraBold" charset="0"/>
                <a:cs typeface="Gilroy ExtraBold" charset="0"/>
                <a:sym typeface="Arial"/>
              </a:rPr>
              <a:t>Engagement Fellowship</a:t>
            </a:r>
          </a:p>
        </p:txBody>
      </p:sp>
      <p:sp>
        <p:nvSpPr>
          <p:cNvPr id="4" name="TextBox 3"/>
          <p:cNvSpPr txBox="1"/>
          <p:nvPr/>
        </p:nvSpPr>
        <p:spPr>
          <a:xfrm>
            <a:off x="0" y="4410262"/>
            <a:ext cx="12192000" cy="523220"/>
          </a:xfrm>
          <a:prstGeom prst="rect">
            <a:avLst/>
          </a:prstGeom>
          <a:noFill/>
        </p:spPr>
        <p:txBody>
          <a:bodyPr wrap="square" rtlCol="0">
            <a:spAutoFit/>
          </a:bodyPr>
          <a:lstStyle/>
          <a:p>
            <a:pPr algn="ctr"/>
            <a:r>
              <a:rPr lang="en-US" sz="2800" b="1" dirty="0">
                <a:solidFill>
                  <a:srgbClr val="F6DC31"/>
                </a:solidFill>
                <a:latin typeface="Gilroy ExtraBold" charset="0"/>
                <a:ea typeface="Gilroy ExtraBold" charset="0"/>
                <a:cs typeface="Gilroy ExtraBold" charset="0"/>
                <a:sym typeface="Arial"/>
              </a:rPr>
              <a:t>Spring 2018 / #</a:t>
            </a:r>
            <a:r>
              <a:rPr lang="en-US" sz="2800" b="1" dirty="0" err="1">
                <a:solidFill>
                  <a:srgbClr val="F6DC31"/>
                </a:solidFill>
                <a:latin typeface="Gilroy ExtraBold" charset="0"/>
                <a:ea typeface="Gilroy ExtraBold" charset="0"/>
                <a:cs typeface="Gilroy ExtraBold" charset="0"/>
                <a:sym typeface="Arial"/>
              </a:rPr>
              <a:t>OFAFellows</a:t>
            </a:r>
            <a:endParaRPr lang="en-US" sz="2800" b="1" dirty="0">
              <a:solidFill>
                <a:srgbClr val="F6DC31"/>
              </a:solidFill>
              <a:latin typeface="Gilroy ExtraBold" charset="0"/>
              <a:ea typeface="Gilroy ExtraBold" charset="0"/>
              <a:cs typeface="Gilroy ExtraBold" charset="0"/>
              <a:sym typeface="Arial"/>
            </a:endParaRPr>
          </a:p>
        </p:txBody>
      </p:sp>
      <p:pic>
        <p:nvPicPr>
          <p:cNvPr id="7" name="Picture 6"/>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558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Establishing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sp>
        <p:nvSpPr>
          <p:cNvPr id="5" name="Oval 4"/>
          <p:cNvSpPr/>
          <p:nvPr/>
        </p:nvSpPr>
        <p:spPr>
          <a:xfrm>
            <a:off x="841559" y="2465408"/>
            <a:ext cx="2882096" cy="28820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841558"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Do your research</a:t>
            </a:r>
          </a:p>
        </p:txBody>
      </p:sp>
      <p:sp>
        <p:nvSpPr>
          <p:cNvPr id="11" name="TextBox 10"/>
          <p:cNvSpPr txBox="1"/>
          <p:nvPr/>
        </p:nvSpPr>
        <p:spPr>
          <a:xfrm>
            <a:off x="4603327"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Hold 1:1 meetings</a:t>
            </a:r>
          </a:p>
        </p:txBody>
      </p:sp>
      <p:sp>
        <p:nvSpPr>
          <p:cNvPr id="13" name="TextBox 12"/>
          <p:cNvSpPr txBox="1"/>
          <p:nvPr/>
        </p:nvSpPr>
        <p:spPr>
          <a:xfrm>
            <a:off x="8365096"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Find coalition tables</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591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Establishing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sp>
        <p:nvSpPr>
          <p:cNvPr id="5" name="Oval 4"/>
          <p:cNvSpPr/>
          <p:nvPr/>
        </p:nvSpPr>
        <p:spPr>
          <a:xfrm>
            <a:off x="841559" y="2465408"/>
            <a:ext cx="2882096" cy="28820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841558"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Do your research</a:t>
            </a:r>
          </a:p>
        </p:txBody>
      </p:sp>
      <p:sp>
        <p:nvSpPr>
          <p:cNvPr id="10" name="Oval 9"/>
          <p:cNvSpPr/>
          <p:nvPr/>
        </p:nvSpPr>
        <p:spPr>
          <a:xfrm>
            <a:off x="4603328" y="2465408"/>
            <a:ext cx="2882096" cy="28820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4603327"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Hold 1:1 meetings</a:t>
            </a:r>
          </a:p>
        </p:txBody>
      </p:sp>
      <p:sp>
        <p:nvSpPr>
          <p:cNvPr id="13" name="TextBox 12"/>
          <p:cNvSpPr txBox="1"/>
          <p:nvPr/>
        </p:nvSpPr>
        <p:spPr>
          <a:xfrm>
            <a:off x="8365096"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Find coalition tables</a:t>
            </a:r>
          </a:p>
        </p:txBody>
      </p:sp>
      <p:pic>
        <p:nvPicPr>
          <p:cNvPr id="12" name="Picture 1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0607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Establishing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sp>
        <p:nvSpPr>
          <p:cNvPr id="5" name="Oval 4"/>
          <p:cNvSpPr/>
          <p:nvPr/>
        </p:nvSpPr>
        <p:spPr>
          <a:xfrm>
            <a:off x="841559" y="2465408"/>
            <a:ext cx="2882096" cy="28820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841558"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Do your research</a:t>
            </a:r>
          </a:p>
        </p:txBody>
      </p:sp>
      <p:sp>
        <p:nvSpPr>
          <p:cNvPr id="10" name="Oval 9"/>
          <p:cNvSpPr/>
          <p:nvPr/>
        </p:nvSpPr>
        <p:spPr>
          <a:xfrm>
            <a:off x="4603328" y="2465408"/>
            <a:ext cx="2882096" cy="28820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4603327"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Hold 1:1 meetings</a:t>
            </a:r>
          </a:p>
        </p:txBody>
      </p:sp>
      <p:sp>
        <p:nvSpPr>
          <p:cNvPr id="12" name="Oval 11"/>
          <p:cNvSpPr/>
          <p:nvPr/>
        </p:nvSpPr>
        <p:spPr>
          <a:xfrm>
            <a:off x="8365097" y="2465408"/>
            <a:ext cx="2882096" cy="28820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8365097" y="3549455"/>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Find coalition tables</a:t>
            </a:r>
          </a:p>
        </p:txBody>
      </p:sp>
      <p:pic>
        <p:nvPicPr>
          <p:cNvPr id="14" name="Picture 1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8316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4473434" cy="1200329"/>
          </a:xfrm>
          <a:prstGeom prst="rect">
            <a:avLst/>
          </a:prstGeom>
          <a:noFill/>
        </p:spPr>
        <p:txBody>
          <a:bodyPr wrap="square" rtlCol="0">
            <a:spAutoFit/>
          </a:bodyPr>
          <a:lstStyle/>
          <a:p>
            <a:pPr>
              <a:lnSpc>
                <a:spcPct val="80000"/>
              </a:lnSpc>
            </a:pPr>
            <a:r>
              <a:rPr lang="en-US" sz="4500" b="1">
                <a:solidFill>
                  <a:srgbClr val="00B4DC"/>
                </a:solidFill>
                <a:latin typeface="Gilroy ExtraBold" charset="0"/>
                <a:ea typeface="Gilroy ExtraBold" charset="0"/>
                <a:cs typeface="Gilroy ExtraBold" charset="0"/>
              </a:rPr>
              <a:t>What is a coalition table?</a:t>
            </a:r>
            <a:endParaRPr lang="en-US" sz="4500" b="1" dirty="0">
              <a:solidFill>
                <a:srgbClr val="00B4DC"/>
              </a:solidFill>
              <a:latin typeface="Gilroy ExtraBold" charset="0"/>
              <a:ea typeface="Gilroy ExtraBold" charset="0"/>
              <a:cs typeface="Gilroy ExtraBold" charset="0"/>
            </a:endParaRPr>
          </a:p>
        </p:txBody>
      </p:sp>
      <p:sp>
        <p:nvSpPr>
          <p:cNvPr id="9" name="TextBox 8"/>
          <p:cNvSpPr txBox="1"/>
          <p:nvPr/>
        </p:nvSpPr>
        <p:spPr>
          <a:xfrm>
            <a:off x="841558"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Do your research</a:t>
            </a:r>
          </a:p>
        </p:txBody>
      </p:sp>
      <p:sp>
        <p:nvSpPr>
          <p:cNvPr id="11" name="TextBox 10"/>
          <p:cNvSpPr txBox="1"/>
          <p:nvPr/>
        </p:nvSpPr>
        <p:spPr>
          <a:xfrm>
            <a:off x="4603327"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Hold 1:1 meetings</a:t>
            </a:r>
          </a:p>
        </p:txBody>
      </p:sp>
      <p:sp>
        <p:nvSpPr>
          <p:cNvPr id="13" name="TextBox 12"/>
          <p:cNvSpPr txBox="1"/>
          <p:nvPr/>
        </p:nvSpPr>
        <p:spPr>
          <a:xfrm>
            <a:off x="8365096"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Find coalition tables</a:t>
            </a:r>
          </a:p>
        </p:txBody>
      </p:sp>
      <p:sp>
        <p:nvSpPr>
          <p:cNvPr id="14" name="TextBox 13"/>
          <p:cNvSpPr txBox="1"/>
          <p:nvPr/>
        </p:nvSpPr>
        <p:spPr>
          <a:xfrm>
            <a:off x="6266687" y="939546"/>
            <a:ext cx="4920426" cy="4154984"/>
          </a:xfrm>
          <a:prstGeom prst="rect">
            <a:avLst/>
          </a:prstGeom>
          <a:noFill/>
        </p:spPr>
        <p:txBody>
          <a:bodyPr wrap="square" rtlCol="0">
            <a:spAutoFit/>
          </a:bodyPr>
          <a:lstStyle/>
          <a:p>
            <a:r>
              <a:rPr lang="en-US" sz="2400" b="1" dirty="0">
                <a:solidFill>
                  <a:srgbClr val="344047"/>
                </a:solidFill>
                <a:latin typeface="Source Sans Pro" charset="0"/>
                <a:ea typeface="Source Sans Pro" charset="0"/>
                <a:cs typeface="Source Sans Pro" charset="0"/>
              </a:rPr>
              <a:t>Recurring </a:t>
            </a:r>
            <a:r>
              <a:rPr lang="en-US" sz="2400" dirty="0">
                <a:solidFill>
                  <a:srgbClr val="344047"/>
                </a:solidFill>
                <a:latin typeface="Source Sans Pro" charset="0"/>
                <a:ea typeface="Source Sans Pro" charset="0"/>
                <a:cs typeface="Source Sans Pro" charset="0"/>
              </a:rPr>
              <a:t>meeting of individuals, representative from groups and community organizations with common interests and goals. </a:t>
            </a:r>
          </a:p>
          <a:p>
            <a:endParaRPr lang="en-US" sz="2400" dirty="0">
              <a:solidFill>
                <a:srgbClr val="344047"/>
              </a:solidFill>
              <a:latin typeface="Source Sans Pro" charset="0"/>
              <a:ea typeface="Source Sans Pro" charset="0"/>
              <a:cs typeface="Source Sans Pro" charset="0"/>
            </a:endParaRPr>
          </a:p>
          <a:p>
            <a:r>
              <a:rPr lang="en-US" sz="2400" b="1" dirty="0">
                <a:solidFill>
                  <a:srgbClr val="344047"/>
                </a:solidFill>
                <a:latin typeface="Source Sans Pro" charset="0"/>
                <a:ea typeface="Source Sans Pro" charset="0"/>
                <a:cs typeface="Source Sans Pro" charset="0"/>
              </a:rPr>
              <a:t>Provides space </a:t>
            </a:r>
            <a:r>
              <a:rPr lang="en-US" sz="2400" dirty="0">
                <a:solidFill>
                  <a:srgbClr val="344047"/>
                </a:solidFill>
                <a:latin typeface="Source Sans Pro" charset="0"/>
                <a:ea typeface="Source Sans Pro" charset="0"/>
                <a:cs typeface="Source Sans Pro" charset="0"/>
              </a:rPr>
              <a:t>for updates and discussion on messaging, calendars, and tactics. </a:t>
            </a:r>
          </a:p>
          <a:p>
            <a:endParaRPr lang="en-US" sz="2400" dirty="0">
              <a:solidFill>
                <a:srgbClr val="344047"/>
              </a:solidFill>
              <a:latin typeface="Source Sans Pro" charset="0"/>
              <a:ea typeface="Source Sans Pro" charset="0"/>
              <a:cs typeface="Source Sans Pro" charset="0"/>
            </a:endParaRPr>
          </a:p>
          <a:p>
            <a:r>
              <a:rPr lang="en-US" sz="2400" b="1" dirty="0">
                <a:solidFill>
                  <a:srgbClr val="344047"/>
                </a:solidFill>
                <a:latin typeface="Source Sans Pro" charset="0"/>
                <a:ea typeface="Source Sans Pro" charset="0"/>
                <a:cs typeface="Source Sans Pro" charset="0"/>
              </a:rPr>
              <a:t>Concludes</a:t>
            </a:r>
            <a:r>
              <a:rPr lang="en-US" sz="2400" dirty="0">
                <a:solidFill>
                  <a:srgbClr val="344047"/>
                </a:solidFill>
                <a:latin typeface="Source Sans Pro" charset="0"/>
                <a:ea typeface="Source Sans Pro" charset="0"/>
                <a:cs typeface="Source Sans Pro" charset="0"/>
              </a:rPr>
              <a:t> with agreed upon actions and next steps.</a:t>
            </a:r>
          </a:p>
        </p:txBody>
      </p:sp>
      <p:sp>
        <p:nvSpPr>
          <p:cNvPr id="15" name="Oval 14"/>
          <p:cNvSpPr/>
          <p:nvPr/>
        </p:nvSpPr>
        <p:spPr>
          <a:xfrm>
            <a:off x="5818418" y="9981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16" name="Oval 15"/>
          <p:cNvSpPr/>
          <p:nvPr/>
        </p:nvSpPr>
        <p:spPr>
          <a:xfrm>
            <a:off x="5818418" y="284517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18" name="Oval 17"/>
          <p:cNvSpPr/>
          <p:nvPr/>
        </p:nvSpPr>
        <p:spPr>
          <a:xfrm>
            <a:off x="5818418" y="434559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7142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4406932"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Joining a coalition table</a:t>
            </a:r>
          </a:p>
        </p:txBody>
      </p:sp>
      <p:sp>
        <p:nvSpPr>
          <p:cNvPr id="11" name="TextBox 10"/>
          <p:cNvSpPr txBox="1"/>
          <p:nvPr/>
        </p:nvSpPr>
        <p:spPr>
          <a:xfrm>
            <a:off x="4603327" y="3476303"/>
            <a:ext cx="2882097" cy="923330"/>
          </a:xfrm>
          <a:prstGeom prst="rect">
            <a:avLst/>
          </a:prstGeom>
          <a:noFill/>
        </p:spPr>
        <p:txBody>
          <a:bodyPr wrap="square" rtlCol="0">
            <a:spAutoFit/>
          </a:bodyPr>
          <a:lstStyle/>
          <a:p>
            <a:pPr algn="ctr">
              <a:lnSpc>
                <a:spcPct val="90000"/>
              </a:lnSpc>
            </a:pPr>
            <a:r>
              <a:rPr lang="en-US" sz="3000" b="1" dirty="0">
                <a:solidFill>
                  <a:srgbClr val="FFFFFF"/>
                </a:solidFill>
                <a:latin typeface="Gilroy ExtraBold" charset="0"/>
                <a:ea typeface="Gilroy ExtraBold" charset="0"/>
                <a:cs typeface="Gilroy ExtraBold" charset="0"/>
              </a:rPr>
              <a:t>Hold 1:1 meetings</a:t>
            </a:r>
          </a:p>
        </p:txBody>
      </p:sp>
      <p:sp>
        <p:nvSpPr>
          <p:cNvPr id="10" name="TextBox 9"/>
          <p:cNvSpPr txBox="1"/>
          <p:nvPr/>
        </p:nvSpPr>
        <p:spPr>
          <a:xfrm>
            <a:off x="5904883" y="849086"/>
            <a:ext cx="4920426" cy="4524315"/>
          </a:xfrm>
          <a:prstGeom prst="rect">
            <a:avLst/>
          </a:prstGeom>
          <a:noFill/>
        </p:spPr>
        <p:txBody>
          <a:bodyPr wrap="square" rtlCol="0">
            <a:spAutoFit/>
          </a:bodyPr>
          <a:lstStyle/>
          <a:p>
            <a:pPr marL="342900" indent="-342900">
              <a:buFont typeface="Arial" charset="0"/>
              <a:buChar char="•"/>
            </a:pPr>
            <a:r>
              <a:rPr lang="en-US" sz="2400" b="1" dirty="0">
                <a:solidFill>
                  <a:srgbClr val="344047"/>
                </a:solidFill>
                <a:latin typeface="Source Sans Pro" charset="0"/>
                <a:ea typeface="Source Sans Pro" charset="0"/>
                <a:cs typeface="Source Sans Pro" charset="0"/>
              </a:rPr>
              <a:t>Identify </a:t>
            </a:r>
            <a:r>
              <a:rPr lang="en-US" sz="2400" dirty="0">
                <a:solidFill>
                  <a:srgbClr val="344047"/>
                </a:solidFill>
                <a:latin typeface="Source Sans Pro" charset="0"/>
                <a:ea typeface="Source Sans Pro" charset="0"/>
                <a:cs typeface="Source Sans Pro" charset="0"/>
              </a:rPr>
              <a:t>key decision makers. Ask!</a:t>
            </a:r>
          </a:p>
          <a:p>
            <a:pPr marL="342900" indent="-342900">
              <a:buFont typeface="Arial" charset="0"/>
              <a:buChar char="•"/>
            </a:pPr>
            <a:endParaRPr lang="en-US" sz="2400" dirty="0">
              <a:solidFill>
                <a:srgbClr val="344047"/>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44047"/>
                </a:solidFill>
                <a:latin typeface="Source Sans Pro" charset="0"/>
                <a:ea typeface="Source Sans Pro" charset="0"/>
                <a:cs typeface="Source Sans Pro" charset="0"/>
              </a:rPr>
              <a:t>Become a regular </a:t>
            </a:r>
            <a:r>
              <a:rPr lang="en-US" sz="2400" dirty="0">
                <a:solidFill>
                  <a:srgbClr val="344047"/>
                </a:solidFill>
                <a:latin typeface="Source Sans Pro" charset="0"/>
                <a:ea typeface="Source Sans Pro" charset="0"/>
                <a:cs typeface="Source Sans Pro" charset="0"/>
              </a:rPr>
              <a:t>and contribute. </a:t>
            </a:r>
          </a:p>
          <a:p>
            <a:pPr marL="342900" indent="-342900">
              <a:buFont typeface="Arial" charset="0"/>
              <a:buChar char="•"/>
            </a:pPr>
            <a:endParaRPr lang="en-US" sz="2400" dirty="0">
              <a:solidFill>
                <a:srgbClr val="344047"/>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44047"/>
                </a:solidFill>
                <a:latin typeface="Source Sans Pro" charset="0"/>
                <a:ea typeface="Source Sans Pro" charset="0"/>
                <a:cs typeface="Source Sans Pro" charset="0"/>
              </a:rPr>
              <a:t>Bring the doughnuts </a:t>
            </a:r>
            <a:r>
              <a:rPr lang="en-US" sz="2400" dirty="0">
                <a:solidFill>
                  <a:srgbClr val="344047"/>
                </a:solidFill>
                <a:latin typeface="Source Sans Pro" charset="0"/>
                <a:ea typeface="Source Sans Pro" charset="0"/>
                <a:cs typeface="Source Sans Pro" charset="0"/>
              </a:rPr>
              <a:t>or host the space.</a:t>
            </a:r>
          </a:p>
          <a:p>
            <a:pPr marL="342900" indent="-342900">
              <a:buFont typeface="Arial" charset="0"/>
              <a:buChar char="•"/>
            </a:pPr>
            <a:endParaRPr lang="en-US" sz="2400" dirty="0">
              <a:solidFill>
                <a:srgbClr val="344047"/>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44047"/>
                </a:solidFill>
                <a:latin typeface="Source Sans Pro" charset="0"/>
                <a:ea typeface="Source Sans Pro" charset="0"/>
                <a:cs typeface="Source Sans Pro" charset="0"/>
              </a:rPr>
              <a:t>Sweep the floor. </a:t>
            </a:r>
            <a:r>
              <a:rPr lang="en-US" sz="2400" dirty="0">
                <a:solidFill>
                  <a:srgbClr val="344047"/>
                </a:solidFill>
                <a:latin typeface="Source Sans Pro" charset="0"/>
                <a:ea typeface="Source Sans Pro" charset="0"/>
                <a:cs typeface="Source Sans Pro" charset="0"/>
              </a:rPr>
              <a:t>Do the tough jobs.</a:t>
            </a:r>
          </a:p>
          <a:p>
            <a:pPr marL="342900" indent="-342900">
              <a:buFont typeface="Arial" charset="0"/>
              <a:buChar char="•"/>
            </a:pPr>
            <a:endParaRPr lang="en-US" sz="2400" dirty="0">
              <a:solidFill>
                <a:srgbClr val="344047"/>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44047"/>
                </a:solidFill>
                <a:latin typeface="Source Sans Pro" charset="0"/>
                <a:ea typeface="Source Sans Pro" charset="0"/>
                <a:cs typeface="Source Sans Pro" charset="0"/>
              </a:rPr>
              <a:t>Under promise, over deliver.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2733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39089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0" y="801338"/>
            <a:ext cx="12192000" cy="1938992"/>
          </a:xfrm>
          <a:prstGeom prst="rect">
            <a:avLst/>
          </a:prstGeom>
          <a:noFill/>
        </p:spPr>
        <p:txBody>
          <a:bodyPr wrap="square" rtlCol="0">
            <a:spAutoFit/>
          </a:bodyPr>
          <a:lstStyle/>
          <a:p>
            <a:pPr algn="ctr"/>
            <a:r>
              <a:rPr lang="en-US" sz="12000" b="1" dirty="0">
                <a:solidFill>
                  <a:srgbClr val="FFFFFF"/>
                </a:solidFill>
                <a:latin typeface="Gilroy ExtraBold" charset="0"/>
                <a:ea typeface="Gilroy ExtraBold" charset="0"/>
                <a:cs typeface="Gilroy ExtraBold" charset="0"/>
              </a:rPr>
              <a:t>Share out</a:t>
            </a:r>
          </a:p>
        </p:txBody>
      </p:sp>
      <p:sp>
        <p:nvSpPr>
          <p:cNvPr id="4" name="TextBox 3"/>
          <p:cNvSpPr txBox="1"/>
          <p:nvPr/>
        </p:nvSpPr>
        <p:spPr>
          <a:xfrm>
            <a:off x="1465811" y="3765795"/>
            <a:ext cx="9260378"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What are other ways you’ve identified new potential partnerships?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did you do to nurture and grow these relationships in order to be productive?</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are some of the biggest challenges you’ve faced when meeting new partners?</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3421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592" y="2716663"/>
            <a:ext cx="5353204"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577841" y="1284784"/>
            <a:ext cx="6393562" cy="3416320"/>
          </a:xfrm>
          <a:prstGeom prst="rect">
            <a:avLst/>
          </a:prstGeom>
          <a:noFill/>
        </p:spPr>
        <p:txBody>
          <a:bodyPr wrap="square" rtlCol="0">
            <a:spAutoFit/>
          </a:bodyPr>
          <a:lstStyle/>
          <a:p>
            <a:pPr fontAlgn="ctr"/>
            <a:r>
              <a:rPr lang="en-US" sz="2400" dirty="0">
                <a:solidFill>
                  <a:srgbClr val="3B444D"/>
                </a:solidFill>
                <a:latin typeface="Source Sans Pro" charset="0"/>
                <a:ea typeface="Source Sans Pro" charset="0"/>
                <a:cs typeface="Source Sans Pro" charset="0"/>
              </a:rPr>
              <a:t>Recap from previous week</a:t>
            </a:r>
          </a:p>
          <a:p>
            <a:pPr fontAlgn="ctr"/>
            <a:endParaRPr lang="en-US" sz="2400" b="1" dirty="0">
              <a:solidFill>
                <a:srgbClr val="233031"/>
              </a:solidFill>
              <a:latin typeface="Source Sans Pro" charset="0"/>
              <a:ea typeface="Source Sans Pro" charset="0"/>
              <a:cs typeface="Source Sans Pro" charset="0"/>
            </a:endParaRPr>
          </a:p>
          <a:p>
            <a:pPr fontAlgn="ctr"/>
            <a:r>
              <a:rPr lang="en-US" sz="2400" dirty="0">
                <a:latin typeface="Source Sans Pro" charset="0"/>
                <a:ea typeface="Source Sans Pro" charset="0"/>
                <a:cs typeface="Source Sans Pro" charset="0"/>
              </a:rPr>
              <a:t>Establishing new partnerships</a:t>
            </a:r>
          </a:p>
          <a:p>
            <a:pPr fontAlgn="ctr"/>
            <a:endParaRPr lang="en-US" sz="2400" dirty="0">
              <a:solidFill>
                <a:srgbClr val="233031"/>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Managing partnerships effectively</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Practice scenarios</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Debrief &amp; next steps</a:t>
            </a:r>
          </a:p>
        </p:txBody>
      </p:sp>
      <p:sp>
        <p:nvSpPr>
          <p:cNvPr id="6" name="TextBox 5"/>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dirty="0">
                <a:solidFill>
                  <a:srgbClr val="00B4DC"/>
                </a:solidFill>
                <a:latin typeface="Gilroy ExtraBold" charset="0"/>
                <a:ea typeface="Gilroy ExtraBold" charset="0"/>
                <a:cs typeface="Gilroy ExtraBold" charset="0"/>
              </a:rPr>
              <a:t>Agenda for today</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1605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7900" y="887289"/>
            <a:ext cx="4920426" cy="830997"/>
          </a:xfrm>
          <a:prstGeom prst="rect">
            <a:avLst/>
          </a:prstGeom>
          <a:noFill/>
        </p:spPr>
        <p:txBody>
          <a:bodyPr wrap="square" rtlCol="0">
            <a:spAutoFit/>
          </a:bodyPr>
          <a:lstStyle/>
          <a:p>
            <a:pPr marL="342900" indent="-342900">
              <a:buFont typeface="Arial" charset="0"/>
              <a:buChar char="•"/>
            </a:pPr>
            <a:r>
              <a:rPr lang="en-US" sz="2400" b="1" dirty="0">
                <a:solidFill>
                  <a:srgbClr val="3B444D"/>
                </a:solidFill>
                <a:latin typeface="Source Sans Pro" charset="0"/>
                <a:ea typeface="Source Sans Pro" charset="0"/>
                <a:cs typeface="Source Sans Pro" charset="0"/>
              </a:rPr>
              <a:t>Face-to-face</a:t>
            </a:r>
            <a:r>
              <a:rPr lang="en-US" sz="2400" dirty="0">
                <a:solidFill>
                  <a:srgbClr val="3B444D"/>
                </a:solidFill>
                <a:latin typeface="Source Sans Pro" charset="0"/>
                <a:ea typeface="Source Sans Pro" charset="0"/>
                <a:cs typeface="Source Sans Pro" charset="0"/>
              </a:rPr>
              <a:t>; or rarely, over the phone. </a:t>
            </a:r>
          </a:p>
        </p:txBody>
      </p:sp>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What does a 1:1 look like?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6946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7900" y="887289"/>
            <a:ext cx="4920426" cy="2308324"/>
          </a:xfrm>
          <a:prstGeom prst="rect">
            <a:avLst/>
          </a:prstGeom>
          <a:noFill/>
        </p:spPr>
        <p:txBody>
          <a:bodyPr wrap="square" rtlCol="0">
            <a:spAutoFit/>
          </a:bodyPr>
          <a:lstStyle/>
          <a:p>
            <a:pPr marL="342900" indent="-342900">
              <a:buFont typeface="Arial" charset="0"/>
              <a:buChar char="•"/>
            </a:pPr>
            <a:r>
              <a:rPr lang="en-US" sz="2400" b="1" dirty="0">
                <a:solidFill>
                  <a:srgbClr val="3B444D"/>
                </a:solidFill>
                <a:latin typeface="Source Sans Pro" charset="0"/>
                <a:ea typeface="Source Sans Pro" charset="0"/>
                <a:cs typeface="Source Sans Pro" charset="0"/>
              </a:rPr>
              <a:t>Face-to-face</a:t>
            </a:r>
            <a:r>
              <a:rPr lang="en-US" sz="2400" dirty="0">
                <a:solidFill>
                  <a:srgbClr val="3B444D"/>
                </a:solidFill>
                <a:latin typeface="Source Sans Pro" charset="0"/>
                <a:ea typeface="Source Sans Pro" charset="0"/>
                <a:cs typeface="Source Sans Pro" charset="0"/>
              </a:rPr>
              <a:t>; or rarely, over the phone.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Scheduled</a:t>
            </a:r>
            <a:r>
              <a:rPr lang="en-US" sz="2400" dirty="0">
                <a:solidFill>
                  <a:srgbClr val="3B444D"/>
                </a:solidFill>
                <a:latin typeface="Source Sans Pro" charset="0"/>
                <a:ea typeface="Source Sans Pro" charset="0"/>
                <a:cs typeface="Source Sans Pro" charset="0"/>
              </a:rPr>
              <a:t> beforehand.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p:txBody>
      </p:sp>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What does a 1:1 look like?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5137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7900" y="887289"/>
            <a:ext cx="4920426" cy="3046988"/>
          </a:xfrm>
          <a:prstGeom prst="rect">
            <a:avLst/>
          </a:prstGeom>
          <a:noFill/>
        </p:spPr>
        <p:txBody>
          <a:bodyPr wrap="square" rtlCol="0">
            <a:spAutoFit/>
          </a:bodyPr>
          <a:lstStyle/>
          <a:p>
            <a:pPr marL="342900" indent="-342900">
              <a:buFont typeface="Arial" charset="0"/>
              <a:buChar char="•"/>
            </a:pPr>
            <a:r>
              <a:rPr lang="en-US" sz="2400" b="1" dirty="0">
                <a:solidFill>
                  <a:srgbClr val="3B444D"/>
                </a:solidFill>
                <a:latin typeface="Source Sans Pro" charset="0"/>
                <a:ea typeface="Source Sans Pro" charset="0"/>
                <a:cs typeface="Source Sans Pro" charset="0"/>
              </a:rPr>
              <a:t>Face-to-face</a:t>
            </a:r>
            <a:r>
              <a:rPr lang="en-US" sz="2400" dirty="0">
                <a:solidFill>
                  <a:srgbClr val="3B444D"/>
                </a:solidFill>
                <a:latin typeface="Source Sans Pro" charset="0"/>
                <a:ea typeface="Source Sans Pro" charset="0"/>
                <a:cs typeface="Source Sans Pro" charset="0"/>
              </a:rPr>
              <a:t>; or rarely, over the phone.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Scheduled</a:t>
            </a:r>
            <a:r>
              <a:rPr lang="en-US" sz="2400" dirty="0">
                <a:solidFill>
                  <a:srgbClr val="3B444D"/>
                </a:solidFill>
                <a:latin typeface="Source Sans Pro" charset="0"/>
                <a:ea typeface="Source Sans Pro" charset="0"/>
                <a:cs typeface="Source Sans Pro" charset="0"/>
              </a:rPr>
              <a:t> beforehand.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Purposeful</a:t>
            </a:r>
            <a:r>
              <a:rPr lang="en-US" sz="2400" dirty="0">
                <a:solidFill>
                  <a:srgbClr val="3B444D"/>
                </a:solidFill>
                <a:latin typeface="Source Sans Pro" charset="0"/>
                <a:ea typeface="Source Sans Pro" charset="0"/>
                <a:cs typeface="Source Sans Pro" charset="0"/>
              </a:rPr>
              <a:t>; 1:1’s always have a clear agenda.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p:txBody>
      </p:sp>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What does a 1:1 look like?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364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1" name="Shape 132"/>
          <p:cNvPicPr preferRelativeResize="0"/>
          <p:nvPr/>
        </p:nvPicPr>
        <p:blipFill rotWithShape="1">
          <a:blip r:embed="rId3">
            <a:alphaModFix amt="20000"/>
            <a:extLst>
              <a:ext uri="{28A0092B-C50C-407E-A947-70E740481C1C}">
                <a14:useLocalDpi xmlns:a14="http://schemas.microsoft.com/office/drawing/2010/main" val="0"/>
              </a:ext>
            </a:extLst>
          </a:blip>
          <a:srcRect t="11020" r="12294" b="10369"/>
          <a:stretch/>
        </p:blipFill>
        <p:spPr>
          <a:xfrm>
            <a:off x="-1" y="0"/>
            <a:ext cx="12192001" cy="6858000"/>
          </a:xfrm>
          <a:prstGeom prst="rect">
            <a:avLst/>
          </a:prstGeom>
          <a:solidFill>
            <a:schemeClr val="tx1"/>
          </a:solidFill>
          <a:ln>
            <a:noFill/>
          </a:ln>
        </p:spPr>
      </p:pic>
      <p:sp>
        <p:nvSpPr>
          <p:cNvPr id="133" name="Shape 133"/>
          <p:cNvSpPr txBox="1"/>
          <p:nvPr/>
        </p:nvSpPr>
        <p:spPr>
          <a:xfrm>
            <a:off x="514350" y="2972906"/>
            <a:ext cx="11163300" cy="912188"/>
          </a:xfrm>
          <a:prstGeom prst="rect">
            <a:avLst/>
          </a:prstGeom>
          <a:noFill/>
          <a:ln>
            <a:noFill/>
          </a:ln>
        </p:spPr>
        <p:txBody>
          <a:bodyPr lIns="91425" tIns="45700" rIns="91425" bIns="45700" anchor="t" anchorCtr="0">
            <a:noAutofit/>
          </a:bodyPr>
          <a:lstStyle/>
          <a:p>
            <a:pPr algn="ctr">
              <a:lnSpc>
                <a:spcPct val="90000"/>
              </a:lnSpc>
              <a:buSzPct val="25000"/>
            </a:pPr>
            <a:r>
              <a:rPr lang="en-US" sz="7000" b="1" kern="0" dirty="0">
                <a:solidFill>
                  <a:srgbClr val="FFFFFF"/>
                </a:solidFill>
                <a:latin typeface="Gilroy ExtraBold" charset="0"/>
                <a:ea typeface="Gilroy ExtraBold" charset="0"/>
                <a:cs typeface="Gilroy ExtraBold" charset="0"/>
                <a:sym typeface="Arial"/>
              </a:rPr>
              <a:t>Building coalitions</a:t>
            </a:r>
          </a:p>
        </p:txBody>
      </p:sp>
      <p:sp>
        <p:nvSpPr>
          <p:cNvPr id="10" name="Shape 133"/>
          <p:cNvSpPr txBox="1"/>
          <p:nvPr/>
        </p:nvSpPr>
        <p:spPr>
          <a:xfrm>
            <a:off x="514350" y="3806115"/>
            <a:ext cx="11163300" cy="772274"/>
          </a:xfrm>
          <a:prstGeom prst="rect">
            <a:avLst/>
          </a:prstGeom>
          <a:noFill/>
          <a:ln>
            <a:noFill/>
          </a:ln>
        </p:spPr>
        <p:txBody>
          <a:bodyPr lIns="91425" tIns="45700" rIns="91425" bIns="45700" anchor="t" anchorCtr="0">
            <a:noAutofit/>
          </a:bodyPr>
          <a:lstStyle/>
          <a:p>
            <a:pPr algn="ctr">
              <a:buSzPct val="25000"/>
            </a:pPr>
            <a:r>
              <a:rPr lang="en-US" sz="3600" b="1" kern="0" dirty="0">
                <a:solidFill>
                  <a:srgbClr val="00B3DC"/>
                </a:solidFill>
                <a:latin typeface="Gilroy ExtraBold" charset="0"/>
                <a:ea typeface="Gilroy ExtraBold" charset="0"/>
                <a:cs typeface="Gilroy ExtraBold" charset="0"/>
                <a:sym typeface="Arial"/>
              </a:rPr>
              <a:t>Identifying and growing partnerships</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06516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7900" y="887289"/>
            <a:ext cx="4920426" cy="4154984"/>
          </a:xfrm>
          <a:prstGeom prst="rect">
            <a:avLst/>
          </a:prstGeom>
          <a:noFill/>
        </p:spPr>
        <p:txBody>
          <a:bodyPr wrap="square" rtlCol="0">
            <a:spAutoFit/>
          </a:bodyPr>
          <a:lstStyle/>
          <a:p>
            <a:pPr marL="342900" indent="-342900">
              <a:buFont typeface="Arial" charset="0"/>
              <a:buChar char="•"/>
            </a:pPr>
            <a:r>
              <a:rPr lang="en-US" sz="2400" b="1" dirty="0">
                <a:solidFill>
                  <a:srgbClr val="3B444D"/>
                </a:solidFill>
                <a:latin typeface="Source Sans Pro" charset="0"/>
                <a:ea typeface="Source Sans Pro" charset="0"/>
                <a:cs typeface="Source Sans Pro" charset="0"/>
              </a:rPr>
              <a:t>Face-to-face</a:t>
            </a:r>
            <a:r>
              <a:rPr lang="en-US" sz="2400" dirty="0">
                <a:solidFill>
                  <a:srgbClr val="3B444D"/>
                </a:solidFill>
                <a:latin typeface="Source Sans Pro" charset="0"/>
                <a:ea typeface="Source Sans Pro" charset="0"/>
                <a:cs typeface="Source Sans Pro" charset="0"/>
              </a:rPr>
              <a:t>; or rarely, over the phone.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Scheduled</a:t>
            </a:r>
            <a:r>
              <a:rPr lang="en-US" sz="2400" dirty="0">
                <a:solidFill>
                  <a:srgbClr val="3B444D"/>
                </a:solidFill>
                <a:latin typeface="Source Sans Pro" charset="0"/>
                <a:ea typeface="Source Sans Pro" charset="0"/>
                <a:cs typeface="Source Sans Pro" charset="0"/>
              </a:rPr>
              <a:t> beforehand.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Purposeful</a:t>
            </a:r>
            <a:r>
              <a:rPr lang="en-US" sz="2400" dirty="0">
                <a:solidFill>
                  <a:srgbClr val="3B444D"/>
                </a:solidFill>
                <a:latin typeface="Source Sans Pro" charset="0"/>
                <a:ea typeface="Source Sans Pro" charset="0"/>
                <a:cs typeface="Source Sans Pro" charset="0"/>
              </a:rPr>
              <a:t>; 1:1’s always have a clear agenda.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Educational</a:t>
            </a:r>
            <a:r>
              <a:rPr lang="en-US" sz="2400" dirty="0">
                <a:solidFill>
                  <a:srgbClr val="3B444D"/>
                </a:solidFill>
                <a:latin typeface="Source Sans Pro" charset="0"/>
                <a:ea typeface="Source Sans Pro" charset="0"/>
                <a:cs typeface="Source Sans Pro" charset="0"/>
              </a:rPr>
              <a:t>; you should listen as well as guide the conversation.</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p:txBody>
      </p:sp>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What does a 1:1 look like?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0731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7900" y="887289"/>
            <a:ext cx="4920426" cy="5262979"/>
          </a:xfrm>
          <a:prstGeom prst="rect">
            <a:avLst/>
          </a:prstGeom>
          <a:noFill/>
        </p:spPr>
        <p:txBody>
          <a:bodyPr wrap="square" rtlCol="0">
            <a:spAutoFit/>
          </a:bodyPr>
          <a:lstStyle/>
          <a:p>
            <a:pPr marL="342900" indent="-342900">
              <a:buFont typeface="Arial" charset="0"/>
              <a:buChar char="•"/>
            </a:pPr>
            <a:r>
              <a:rPr lang="en-US" sz="2400" b="1" dirty="0">
                <a:solidFill>
                  <a:srgbClr val="3B444D"/>
                </a:solidFill>
                <a:latin typeface="Source Sans Pro" charset="0"/>
                <a:ea typeface="Source Sans Pro" charset="0"/>
                <a:cs typeface="Source Sans Pro" charset="0"/>
              </a:rPr>
              <a:t>Face-to-face</a:t>
            </a:r>
            <a:r>
              <a:rPr lang="en-US" sz="2400" dirty="0">
                <a:solidFill>
                  <a:srgbClr val="3B444D"/>
                </a:solidFill>
                <a:latin typeface="Source Sans Pro" charset="0"/>
                <a:ea typeface="Source Sans Pro" charset="0"/>
                <a:cs typeface="Source Sans Pro" charset="0"/>
              </a:rPr>
              <a:t>; or rarely, over the phone.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Scheduled</a:t>
            </a:r>
            <a:r>
              <a:rPr lang="en-US" sz="2400" dirty="0">
                <a:solidFill>
                  <a:srgbClr val="3B444D"/>
                </a:solidFill>
                <a:latin typeface="Source Sans Pro" charset="0"/>
                <a:ea typeface="Source Sans Pro" charset="0"/>
                <a:cs typeface="Source Sans Pro" charset="0"/>
              </a:rPr>
              <a:t> beforehand.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Purposeful</a:t>
            </a:r>
            <a:r>
              <a:rPr lang="en-US" sz="2400" dirty="0">
                <a:solidFill>
                  <a:srgbClr val="3B444D"/>
                </a:solidFill>
                <a:latin typeface="Source Sans Pro" charset="0"/>
                <a:ea typeface="Source Sans Pro" charset="0"/>
                <a:cs typeface="Source Sans Pro" charset="0"/>
              </a:rPr>
              <a:t>; 1:1’s always have a clear agenda.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Educational</a:t>
            </a:r>
            <a:r>
              <a:rPr lang="en-US" sz="2400" dirty="0">
                <a:solidFill>
                  <a:srgbClr val="3B444D"/>
                </a:solidFill>
                <a:latin typeface="Source Sans Pro" charset="0"/>
                <a:ea typeface="Source Sans Pro" charset="0"/>
                <a:cs typeface="Source Sans Pro" charset="0"/>
              </a:rPr>
              <a:t>; you should listen as well as guide the conversation.</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b="1" dirty="0">
                <a:solidFill>
                  <a:srgbClr val="3B444D"/>
                </a:solidFill>
                <a:latin typeface="Source Sans Pro" charset="0"/>
                <a:ea typeface="Source Sans Pro" charset="0"/>
                <a:cs typeface="Source Sans Pro" charset="0"/>
              </a:rPr>
              <a:t>Follow-up</a:t>
            </a:r>
            <a:r>
              <a:rPr lang="en-US" sz="2400" dirty="0">
                <a:solidFill>
                  <a:srgbClr val="3B444D"/>
                </a:solidFill>
                <a:latin typeface="Source Sans Pro" charset="0"/>
                <a:ea typeface="Source Sans Pro" charset="0"/>
                <a:cs typeface="Source Sans Pro" charset="0"/>
              </a:rPr>
              <a:t>; they always end with clear next steps.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p:txBody>
      </p:sp>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What does a 1:1 look like?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3424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66687" y="939546"/>
            <a:ext cx="4920426" cy="830997"/>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What are some of the reasons you’d have a 1:1 meeting?</a:t>
            </a:r>
          </a:p>
        </p:txBody>
      </p:sp>
      <p:sp>
        <p:nvSpPr>
          <p:cNvPr id="4" name="Oval 3"/>
          <p:cNvSpPr/>
          <p:nvPr/>
        </p:nvSpPr>
        <p:spPr>
          <a:xfrm>
            <a:off x="5818418" y="9981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Understanding the 1:1</a:t>
            </a:r>
          </a:p>
        </p:txBody>
      </p:sp>
      <p:sp>
        <p:nvSpPr>
          <p:cNvPr id="5" name="Oval 4"/>
          <p:cNvSpPr/>
          <p:nvPr/>
        </p:nvSpPr>
        <p:spPr>
          <a:xfrm>
            <a:off x="5818418" y="274542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7" name="TextBox 6"/>
          <p:cNvSpPr txBox="1"/>
          <p:nvPr/>
        </p:nvSpPr>
        <p:spPr>
          <a:xfrm>
            <a:off x="6266687" y="2652331"/>
            <a:ext cx="5049013" cy="1200329"/>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When would we want to connect with others through 1:1’s instead of in bigger groups?</a:t>
            </a:r>
          </a:p>
        </p:txBody>
      </p:sp>
      <p:sp>
        <p:nvSpPr>
          <p:cNvPr id="9" name="Oval 8"/>
          <p:cNvSpPr/>
          <p:nvPr/>
        </p:nvSpPr>
        <p:spPr>
          <a:xfrm>
            <a:off x="5818418" y="456172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sp>
        <p:nvSpPr>
          <p:cNvPr id="10" name="TextBox 9"/>
          <p:cNvSpPr txBox="1"/>
          <p:nvPr/>
        </p:nvSpPr>
        <p:spPr>
          <a:xfrm>
            <a:off x="6266687" y="4468637"/>
            <a:ext cx="4920426" cy="830997"/>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What must we do to consider the 1:1 a successful meeting?</a:t>
            </a:r>
          </a:p>
        </p:txBody>
      </p:sp>
      <p:sp>
        <p:nvSpPr>
          <p:cNvPr id="11" name="TextBox 10"/>
          <p:cNvSpPr txBox="1"/>
          <p:nvPr/>
        </p:nvSpPr>
        <p:spPr>
          <a:xfrm>
            <a:off x="979715" y="2252221"/>
            <a:ext cx="3908169" cy="400110"/>
          </a:xfrm>
          <a:prstGeom prst="rect">
            <a:avLst/>
          </a:prstGeom>
          <a:noFill/>
        </p:spPr>
        <p:txBody>
          <a:bodyPr wrap="square" rtlCol="0">
            <a:spAutoFit/>
          </a:bodyPr>
          <a:lstStyle/>
          <a:p>
            <a:r>
              <a:rPr lang="en-US" sz="2000" b="1" dirty="0">
                <a:solidFill>
                  <a:srgbClr val="3B444D"/>
                </a:solidFill>
                <a:latin typeface="Source Sans Pro" charset="0"/>
                <a:ea typeface="Source Sans Pro" charset="0"/>
                <a:cs typeface="Source Sans Pro" charset="0"/>
              </a:rPr>
              <a:t>Individual reflection and sharing</a:t>
            </a:r>
          </a:p>
        </p:txBody>
      </p:sp>
      <p:pic>
        <p:nvPicPr>
          <p:cNvPr id="12" name="Picture 1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91583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715" y="849086"/>
            <a:ext cx="4230639" cy="1754326"/>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What is the ultimate goal of a 1:1?</a:t>
            </a:r>
          </a:p>
        </p:txBody>
      </p:sp>
      <p:sp>
        <p:nvSpPr>
          <p:cNvPr id="4" name="TextBox 3"/>
          <p:cNvSpPr txBox="1"/>
          <p:nvPr/>
        </p:nvSpPr>
        <p:spPr>
          <a:xfrm>
            <a:off x="6266687" y="849086"/>
            <a:ext cx="4920426" cy="1569660"/>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Develop deep relationships to generate trust and accountability with partners who want to get involved. </a:t>
            </a:r>
          </a:p>
        </p:txBody>
      </p:sp>
      <p:sp>
        <p:nvSpPr>
          <p:cNvPr id="5" name="Oval 4"/>
          <p:cNvSpPr/>
          <p:nvPr/>
        </p:nvSpPr>
        <p:spPr>
          <a:xfrm>
            <a:off x="5818418" y="912791"/>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7" name="Oval 6"/>
          <p:cNvSpPr/>
          <p:nvPr/>
        </p:nvSpPr>
        <p:spPr>
          <a:xfrm>
            <a:off x="5818418" y="267438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8" name="TextBox 7"/>
          <p:cNvSpPr txBox="1"/>
          <p:nvPr/>
        </p:nvSpPr>
        <p:spPr>
          <a:xfrm>
            <a:off x="6266686" y="4363054"/>
            <a:ext cx="5049013" cy="1200329"/>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Make the hard ask so that partners will commit to get involved and join our organizing efforts. </a:t>
            </a:r>
          </a:p>
        </p:txBody>
      </p:sp>
      <p:sp>
        <p:nvSpPr>
          <p:cNvPr id="9" name="TextBox 8"/>
          <p:cNvSpPr txBox="1"/>
          <p:nvPr/>
        </p:nvSpPr>
        <p:spPr>
          <a:xfrm>
            <a:off x="6266687" y="2606070"/>
            <a:ext cx="5049013" cy="1569660"/>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Better understand the resources, capacity, strength, and challenges our partners face in order to learn how we can work best together. </a:t>
            </a:r>
          </a:p>
        </p:txBody>
      </p:sp>
      <p:sp>
        <p:nvSpPr>
          <p:cNvPr id="16" name="Oval 15"/>
          <p:cNvSpPr/>
          <p:nvPr/>
        </p:nvSpPr>
        <p:spPr>
          <a:xfrm>
            <a:off x="5818418" y="4435983"/>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23974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21168"/>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Logistics, agenda, and flow</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74803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7900" y="887289"/>
            <a:ext cx="4920426" cy="4893647"/>
          </a:xfrm>
          <a:prstGeom prst="rect">
            <a:avLst/>
          </a:prstGeom>
          <a:noFill/>
        </p:spPr>
        <p:txBody>
          <a:bodyPr wrap="square" rtlCol="0">
            <a:spAutoFit/>
          </a:bodyPr>
          <a:lstStyle/>
          <a:p>
            <a:pPr marL="342900" indent="-342900">
              <a:buFont typeface="Arial" charset="0"/>
              <a:buChar char="•"/>
            </a:pPr>
            <a:r>
              <a:rPr lang="en-US" sz="2400" dirty="0">
                <a:solidFill>
                  <a:srgbClr val="3B444D"/>
                </a:solidFill>
                <a:latin typeface="Source Sans Pro" charset="0"/>
                <a:ea typeface="Source Sans Pro" charset="0"/>
                <a:cs typeface="Source Sans Pro" charset="0"/>
              </a:rPr>
              <a:t>Typically 30-45 minutes long.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dirty="0">
                <a:solidFill>
                  <a:srgbClr val="3B444D"/>
                </a:solidFill>
                <a:latin typeface="Source Sans Pro" charset="0"/>
                <a:ea typeface="Source Sans Pro" charset="0"/>
                <a:cs typeface="Source Sans Pro" charset="0"/>
              </a:rPr>
              <a:t>In a quiet, sit-down location (café, office, etc.)</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dirty="0">
                <a:solidFill>
                  <a:srgbClr val="3B444D"/>
                </a:solidFill>
                <a:latin typeface="Source Sans Pro" charset="0"/>
                <a:ea typeface="Source Sans Pro" charset="0"/>
                <a:cs typeface="Source Sans Pro" charset="0"/>
              </a:rPr>
              <a:t>Scheduled and purposeful, not general chit-chat.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dirty="0">
                <a:solidFill>
                  <a:srgbClr val="3B444D"/>
                </a:solidFill>
                <a:latin typeface="Source Sans Pro" charset="0"/>
                <a:ea typeface="Source Sans Pro" charset="0"/>
                <a:cs typeface="Source Sans Pro" charset="0"/>
              </a:rPr>
              <a:t>Gather information, share values. </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a:p>
            <a:pPr marL="342900" indent="-342900">
              <a:buFont typeface="Arial" charset="0"/>
              <a:buChar char="•"/>
            </a:pPr>
            <a:r>
              <a:rPr lang="en-US" sz="2400" dirty="0">
                <a:solidFill>
                  <a:srgbClr val="3B444D"/>
                </a:solidFill>
                <a:latin typeface="Source Sans Pro" charset="0"/>
                <a:ea typeface="Source Sans Pro" charset="0"/>
                <a:cs typeface="Source Sans Pro" charset="0"/>
              </a:rPr>
              <a:t>Create an opportunity to get involved!</a:t>
            </a:r>
          </a:p>
          <a:p>
            <a:pPr marL="342900" indent="-342900">
              <a:buFont typeface="Arial" charset="0"/>
              <a:buChar char="•"/>
            </a:pPr>
            <a:endParaRPr lang="en-US" sz="2400" dirty="0">
              <a:solidFill>
                <a:srgbClr val="3B444D"/>
              </a:solidFill>
              <a:latin typeface="Source Sans Pro" charset="0"/>
              <a:ea typeface="Source Sans Pro" charset="0"/>
              <a:cs typeface="Source Sans Pro" charset="0"/>
            </a:endParaRPr>
          </a:p>
        </p:txBody>
      </p:sp>
      <p:sp>
        <p:nvSpPr>
          <p:cNvPr id="6" name="TextBox 5"/>
          <p:cNvSpPr txBox="1"/>
          <p:nvPr/>
        </p:nvSpPr>
        <p:spPr>
          <a:xfrm>
            <a:off x="979715" y="849086"/>
            <a:ext cx="4230639" cy="1754326"/>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Some logistics to keep in mind</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10597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The flow of a 1:1</a:t>
            </a:r>
          </a:p>
        </p:txBody>
      </p:sp>
      <p:sp>
        <p:nvSpPr>
          <p:cNvPr id="4" name="TextBox 3"/>
          <p:cNvSpPr txBox="1"/>
          <p:nvPr/>
        </p:nvSpPr>
        <p:spPr>
          <a:xfrm>
            <a:off x="6266687" y="939546"/>
            <a:ext cx="4920426"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Connect / Respect</a:t>
            </a:r>
          </a:p>
        </p:txBody>
      </p:sp>
      <p:sp>
        <p:nvSpPr>
          <p:cNvPr id="5" name="Oval 4"/>
          <p:cNvSpPr/>
          <p:nvPr/>
        </p:nvSpPr>
        <p:spPr>
          <a:xfrm>
            <a:off x="5818418" y="9981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7" name="Oval 6"/>
          <p:cNvSpPr/>
          <p:nvPr/>
        </p:nvSpPr>
        <p:spPr>
          <a:xfrm>
            <a:off x="5818418" y="274542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8" name="TextBox 7"/>
          <p:cNvSpPr txBox="1"/>
          <p:nvPr/>
        </p:nvSpPr>
        <p:spPr>
          <a:xfrm>
            <a:off x="6266687" y="2652331"/>
            <a:ext cx="5049013"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Listen / Empower</a:t>
            </a:r>
          </a:p>
        </p:txBody>
      </p:sp>
      <p:sp>
        <p:nvSpPr>
          <p:cNvPr id="9" name="Oval 8"/>
          <p:cNvSpPr/>
          <p:nvPr/>
        </p:nvSpPr>
        <p:spPr>
          <a:xfrm>
            <a:off x="5818418" y="456172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sp>
        <p:nvSpPr>
          <p:cNvPr id="10" name="TextBox 9"/>
          <p:cNvSpPr txBox="1"/>
          <p:nvPr/>
        </p:nvSpPr>
        <p:spPr>
          <a:xfrm>
            <a:off x="6266687" y="4468637"/>
            <a:ext cx="4920426"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Ask / Include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5760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The flow of a 1:1</a:t>
            </a:r>
          </a:p>
        </p:txBody>
      </p:sp>
      <p:sp>
        <p:nvSpPr>
          <p:cNvPr id="4" name="TextBox 3"/>
          <p:cNvSpPr txBox="1"/>
          <p:nvPr/>
        </p:nvSpPr>
        <p:spPr>
          <a:xfrm>
            <a:off x="6266687" y="939546"/>
            <a:ext cx="4920426" cy="4893647"/>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Connect / Respect</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Connect their story and your story into the larger story of OFA. </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Remind that individual actions will lead to lasting change. </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Develop a shared passion into the urgency of acting now.</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Weave their local community into the national movement.  </a:t>
            </a:r>
          </a:p>
        </p:txBody>
      </p:sp>
      <p:sp>
        <p:nvSpPr>
          <p:cNvPr id="5" name="Oval 4"/>
          <p:cNvSpPr/>
          <p:nvPr/>
        </p:nvSpPr>
        <p:spPr>
          <a:xfrm>
            <a:off x="5818418" y="9981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83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The flow of a 1:1</a:t>
            </a:r>
          </a:p>
        </p:txBody>
      </p:sp>
      <p:sp>
        <p:nvSpPr>
          <p:cNvPr id="4" name="TextBox 3"/>
          <p:cNvSpPr txBox="1"/>
          <p:nvPr/>
        </p:nvSpPr>
        <p:spPr>
          <a:xfrm>
            <a:off x="6266687" y="939546"/>
            <a:ext cx="4920426" cy="4893647"/>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Listen / Empower</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What change do they want to see in their community, in our national dialogue, in the way we relate to each other?</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How do they want OFA and like-minded organizations to play a part in making this change?</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How do they view themselves as being the change they seek?</a:t>
            </a:r>
          </a:p>
        </p:txBody>
      </p:sp>
      <p:sp>
        <p:nvSpPr>
          <p:cNvPr id="5" name="Oval 4"/>
          <p:cNvSpPr/>
          <p:nvPr/>
        </p:nvSpPr>
        <p:spPr>
          <a:xfrm>
            <a:off x="5818418" y="9981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14370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The flow of a 1:1</a:t>
            </a:r>
          </a:p>
        </p:txBody>
      </p:sp>
      <p:sp>
        <p:nvSpPr>
          <p:cNvPr id="4" name="TextBox 3"/>
          <p:cNvSpPr txBox="1"/>
          <p:nvPr/>
        </p:nvSpPr>
        <p:spPr>
          <a:xfrm>
            <a:off x="6266687" y="939546"/>
            <a:ext cx="4920426" cy="5262979"/>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Ask / Include</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A 1:1 only leads to real change if the individual chooses to get involved. </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Be ready with multiple asks, multiple ways they can get involved. </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Specificity and details matter. People want to know what they are signing up for!</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We can only make things better if people like you get involved!</a:t>
            </a:r>
          </a:p>
        </p:txBody>
      </p:sp>
      <p:sp>
        <p:nvSpPr>
          <p:cNvPr id="5" name="Oval 4"/>
          <p:cNvSpPr/>
          <p:nvPr/>
        </p:nvSpPr>
        <p:spPr>
          <a:xfrm>
            <a:off x="5818418" y="9981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0893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385637"/>
            <a:ext cx="12192000" cy="2086725"/>
          </a:xfrm>
          <a:prstGeom prst="rect">
            <a:avLst/>
          </a:prstGeom>
          <a:noFill/>
        </p:spPr>
        <p:txBody>
          <a:bodyPr wrap="square" rtlCol="0">
            <a:spAutoFit/>
          </a:bodyPr>
          <a:lstStyle/>
          <a:p>
            <a:pPr algn="ctr">
              <a:lnSpc>
                <a:spcPct val="90000"/>
              </a:lnSpc>
            </a:pPr>
            <a:r>
              <a:rPr lang="en-US" sz="7200" b="1" dirty="0">
                <a:solidFill>
                  <a:srgbClr val="FFFFFF"/>
                </a:solidFill>
                <a:latin typeface="Gilroy ExtraBold" charset="0"/>
                <a:ea typeface="Gilroy ExtraBold" charset="0"/>
                <a:cs typeface="Gilroy ExtraBold" charset="0"/>
                <a:sym typeface="Arial"/>
              </a:rPr>
              <a:t>Tweet today using </a:t>
            </a:r>
            <a:r>
              <a:rPr lang="en-US" sz="7200" b="1" dirty="0">
                <a:solidFill>
                  <a:srgbClr val="F6DC31"/>
                </a:solidFill>
                <a:latin typeface="Gilroy ExtraBold" charset="0"/>
                <a:ea typeface="Gilroy ExtraBold" charset="0"/>
                <a:cs typeface="Gilroy ExtraBold" charset="0"/>
                <a:sym typeface="Arial"/>
              </a:rPr>
              <a:t>#</a:t>
            </a:r>
            <a:r>
              <a:rPr lang="en-US" sz="7200" b="1" dirty="0" err="1">
                <a:solidFill>
                  <a:srgbClr val="F6DC31"/>
                </a:solidFill>
                <a:latin typeface="Gilroy ExtraBold" charset="0"/>
                <a:ea typeface="Gilroy ExtraBold" charset="0"/>
                <a:cs typeface="Gilroy ExtraBold" charset="0"/>
                <a:sym typeface="Arial"/>
              </a:rPr>
              <a:t>OFAFellows</a:t>
            </a:r>
            <a:endParaRPr lang="en-US" sz="7200" b="1" dirty="0">
              <a:solidFill>
                <a:srgbClr val="F6DC31"/>
              </a:solidFill>
              <a:latin typeface="Gilroy ExtraBold" charset="0"/>
              <a:ea typeface="Gilroy ExtraBold" charset="0"/>
              <a:cs typeface="Gilroy ExtraBold" charset="0"/>
              <a:sym typeface="Arial"/>
            </a:endParaRP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1061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9715" y="849086"/>
            <a:ext cx="423063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Sample 1:1</a:t>
            </a:r>
          </a:p>
          <a:p>
            <a:pPr>
              <a:lnSpc>
                <a:spcPct val="80000"/>
              </a:lnSpc>
            </a:pPr>
            <a:r>
              <a:rPr lang="en-US" sz="4500" b="1" dirty="0">
                <a:solidFill>
                  <a:srgbClr val="00B4DC"/>
                </a:solidFill>
                <a:latin typeface="Gilroy ExtraBold" charset="0"/>
                <a:ea typeface="Gilroy ExtraBold" charset="0"/>
                <a:cs typeface="Gilroy ExtraBold" charset="0"/>
              </a:rPr>
              <a:t>agenda</a:t>
            </a:r>
          </a:p>
        </p:txBody>
      </p:sp>
      <p:sp>
        <p:nvSpPr>
          <p:cNvPr id="4" name="TextBox 3"/>
          <p:cNvSpPr txBox="1"/>
          <p:nvPr/>
        </p:nvSpPr>
        <p:spPr>
          <a:xfrm>
            <a:off x="6027391" y="958814"/>
            <a:ext cx="4920426" cy="5078313"/>
          </a:xfrm>
          <a:prstGeom prst="rect">
            <a:avLst/>
          </a:prstGeom>
          <a:noFill/>
        </p:spPr>
        <p:txBody>
          <a:bodyPr wrap="square" rtlCol="0">
            <a:spAutoFit/>
          </a:bodyPr>
          <a:lstStyle/>
          <a:p>
            <a:pPr marL="457200" indent="-457200">
              <a:lnSpc>
                <a:spcPct val="90000"/>
              </a:lnSpc>
              <a:buFont typeface="+mj-lt"/>
              <a:buAutoNum type="arabicPeriod"/>
            </a:pPr>
            <a:r>
              <a:rPr lang="en-US" sz="2400" dirty="0">
                <a:solidFill>
                  <a:srgbClr val="3B444D"/>
                </a:solidFill>
                <a:latin typeface="Source Sans Pro" charset="0"/>
                <a:ea typeface="Source Sans Pro" charset="0"/>
                <a:cs typeface="Source Sans Pro" charset="0"/>
              </a:rPr>
              <a:t>Align on purpose of the meeting.</a:t>
            </a:r>
          </a:p>
          <a:p>
            <a:pPr marL="457200" indent="-457200">
              <a:lnSpc>
                <a:spcPct val="90000"/>
              </a:lnSpc>
              <a:buFont typeface="+mj-lt"/>
              <a:buAutoNum type="arabicPeriod"/>
            </a:pPr>
            <a:endParaRPr lang="en-US" sz="2400" dirty="0">
              <a:solidFill>
                <a:srgbClr val="3B444D"/>
              </a:solidFill>
              <a:latin typeface="Source Sans Pro" charset="0"/>
              <a:ea typeface="Source Sans Pro" charset="0"/>
              <a:cs typeface="Source Sans Pro" charset="0"/>
            </a:endParaRPr>
          </a:p>
          <a:p>
            <a:pPr marL="457200" indent="-457200">
              <a:lnSpc>
                <a:spcPct val="90000"/>
              </a:lnSpc>
              <a:buFont typeface="+mj-lt"/>
              <a:buAutoNum type="arabicPeriod"/>
            </a:pPr>
            <a:r>
              <a:rPr lang="en-US" sz="2400" dirty="0">
                <a:solidFill>
                  <a:srgbClr val="3B444D"/>
                </a:solidFill>
                <a:latin typeface="Source Sans Pro" charset="0"/>
                <a:ea typeface="Source Sans Pro" charset="0"/>
                <a:cs typeface="Source Sans Pro" charset="0"/>
              </a:rPr>
              <a:t>Share each other’s personal story.</a:t>
            </a:r>
          </a:p>
          <a:p>
            <a:pPr marL="457200" indent="-457200">
              <a:lnSpc>
                <a:spcPct val="90000"/>
              </a:lnSpc>
              <a:buFont typeface="+mj-lt"/>
              <a:buAutoNum type="arabicPeriod"/>
            </a:pPr>
            <a:endParaRPr lang="en-US" sz="2400" dirty="0">
              <a:solidFill>
                <a:srgbClr val="3B444D"/>
              </a:solidFill>
              <a:latin typeface="Source Sans Pro" charset="0"/>
              <a:ea typeface="Source Sans Pro" charset="0"/>
              <a:cs typeface="Source Sans Pro" charset="0"/>
            </a:endParaRPr>
          </a:p>
          <a:p>
            <a:pPr marL="457200" indent="-457200">
              <a:lnSpc>
                <a:spcPct val="90000"/>
              </a:lnSpc>
              <a:buFont typeface="+mj-lt"/>
              <a:buAutoNum type="arabicPeriod"/>
            </a:pPr>
            <a:r>
              <a:rPr lang="en-US" sz="2400" dirty="0">
                <a:solidFill>
                  <a:srgbClr val="3B444D"/>
                </a:solidFill>
                <a:latin typeface="Source Sans Pro" charset="0"/>
                <a:ea typeface="Source Sans Pro" charset="0"/>
                <a:cs typeface="Source Sans Pro" charset="0"/>
              </a:rPr>
              <a:t>Make connections—what is their passion? What do we have in common?</a:t>
            </a:r>
          </a:p>
          <a:p>
            <a:pPr marL="457200" indent="-457200">
              <a:lnSpc>
                <a:spcPct val="90000"/>
              </a:lnSpc>
              <a:buFont typeface="+mj-lt"/>
              <a:buAutoNum type="arabicPeriod"/>
            </a:pPr>
            <a:endParaRPr lang="en-US" sz="2400" dirty="0">
              <a:solidFill>
                <a:srgbClr val="3B444D"/>
              </a:solidFill>
              <a:latin typeface="Source Sans Pro" charset="0"/>
              <a:ea typeface="Source Sans Pro" charset="0"/>
              <a:cs typeface="Source Sans Pro" charset="0"/>
            </a:endParaRPr>
          </a:p>
          <a:p>
            <a:pPr marL="457200" indent="-457200">
              <a:lnSpc>
                <a:spcPct val="90000"/>
              </a:lnSpc>
              <a:buFont typeface="+mj-lt"/>
              <a:buAutoNum type="arabicPeriod"/>
            </a:pPr>
            <a:r>
              <a:rPr lang="en-US" sz="2400" dirty="0">
                <a:solidFill>
                  <a:srgbClr val="3B444D"/>
                </a:solidFill>
                <a:latin typeface="Source Sans Pro" charset="0"/>
                <a:ea typeface="Source Sans Pro" charset="0"/>
                <a:cs typeface="Source Sans Pro" charset="0"/>
              </a:rPr>
              <a:t>Ask for feedback—what do they need to get involved?</a:t>
            </a:r>
          </a:p>
          <a:p>
            <a:pPr marL="457200" indent="-457200">
              <a:lnSpc>
                <a:spcPct val="90000"/>
              </a:lnSpc>
              <a:buFont typeface="+mj-lt"/>
              <a:buAutoNum type="arabicPeriod"/>
            </a:pPr>
            <a:endParaRPr lang="en-US" sz="2400" dirty="0">
              <a:solidFill>
                <a:srgbClr val="3B444D"/>
              </a:solidFill>
              <a:latin typeface="Source Sans Pro" charset="0"/>
              <a:ea typeface="Source Sans Pro" charset="0"/>
              <a:cs typeface="Source Sans Pro" charset="0"/>
            </a:endParaRPr>
          </a:p>
          <a:p>
            <a:pPr marL="457200" indent="-457200">
              <a:lnSpc>
                <a:spcPct val="90000"/>
              </a:lnSpc>
              <a:buFont typeface="+mj-lt"/>
              <a:buAutoNum type="arabicPeriod"/>
            </a:pPr>
            <a:r>
              <a:rPr lang="en-US" sz="2400" dirty="0">
                <a:solidFill>
                  <a:srgbClr val="3B444D"/>
                </a:solidFill>
                <a:latin typeface="Source Sans Pro" charset="0"/>
                <a:ea typeface="Source Sans Pro" charset="0"/>
                <a:cs typeface="Source Sans Pro" charset="0"/>
              </a:rPr>
              <a:t>Make the hard ask</a:t>
            </a:r>
          </a:p>
          <a:p>
            <a:pPr marL="457200" indent="-457200">
              <a:lnSpc>
                <a:spcPct val="90000"/>
              </a:lnSpc>
              <a:buFont typeface="+mj-lt"/>
              <a:buAutoNum type="arabicPeriod"/>
            </a:pPr>
            <a:endParaRPr lang="en-US" sz="2400" dirty="0">
              <a:solidFill>
                <a:srgbClr val="3B444D"/>
              </a:solidFill>
              <a:latin typeface="Source Sans Pro" charset="0"/>
              <a:ea typeface="Source Sans Pro" charset="0"/>
              <a:cs typeface="Source Sans Pro" charset="0"/>
            </a:endParaRPr>
          </a:p>
          <a:p>
            <a:pPr marL="457200" indent="-457200">
              <a:lnSpc>
                <a:spcPct val="90000"/>
              </a:lnSpc>
              <a:buFont typeface="+mj-lt"/>
              <a:buAutoNum type="arabicPeriod"/>
            </a:pPr>
            <a:r>
              <a:rPr lang="en-US" sz="2400" dirty="0">
                <a:solidFill>
                  <a:srgbClr val="3B444D"/>
                </a:solidFill>
                <a:latin typeface="Source Sans Pro" charset="0"/>
                <a:ea typeface="Source Sans Pro" charset="0"/>
                <a:cs typeface="Source Sans Pro" charset="0"/>
              </a:rPr>
              <a:t>Next steps!</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79087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8000"/>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0" y="2883068"/>
            <a:ext cx="12192000" cy="938719"/>
          </a:xfrm>
          <a:prstGeom prst="rect">
            <a:avLst/>
          </a:prstGeom>
          <a:noFill/>
        </p:spPr>
        <p:txBody>
          <a:bodyPr wrap="square" rtlCol="0">
            <a:spAutoFit/>
          </a:bodyPr>
          <a:lstStyle/>
          <a:p>
            <a:pPr algn="ctr"/>
            <a:r>
              <a:rPr lang="en-US" sz="5500" b="1" dirty="0">
                <a:solidFill>
                  <a:srgbClr val="FFFFFF"/>
                </a:solidFill>
                <a:latin typeface="Gilroy ExtraBold" charset="0"/>
                <a:ea typeface="Gilroy ExtraBold" charset="0"/>
                <a:cs typeface="Gilroy ExtraBold" charset="0"/>
              </a:rPr>
              <a:t>Managing your partnerships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4774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Managing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pic>
        <p:nvPicPr>
          <p:cNvPr id="3" name="Picture 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06061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Managing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sp>
        <p:nvSpPr>
          <p:cNvPr id="15" name="TextBox 14"/>
          <p:cNvSpPr txBox="1"/>
          <p:nvPr/>
        </p:nvSpPr>
        <p:spPr>
          <a:xfrm>
            <a:off x="979715" y="2385893"/>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Reinforce your theory of change</a:t>
            </a:r>
          </a:p>
        </p:txBody>
      </p:sp>
      <p:sp>
        <p:nvSpPr>
          <p:cNvPr id="16" name="TextBox 15"/>
          <p:cNvSpPr txBox="1"/>
          <p:nvPr/>
        </p:nvSpPr>
        <p:spPr>
          <a:xfrm>
            <a:off x="979715" y="3143978"/>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Negotiate</a:t>
            </a:r>
          </a:p>
        </p:txBody>
      </p:sp>
      <p:sp>
        <p:nvSpPr>
          <p:cNvPr id="17" name="TextBox 16"/>
          <p:cNvSpPr txBox="1"/>
          <p:nvPr/>
        </p:nvSpPr>
        <p:spPr>
          <a:xfrm>
            <a:off x="979715" y="3902063"/>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Don</a:t>
            </a:r>
            <a:r>
              <a:rPr lang="mr-IN" sz="2400" b="1" dirty="0">
                <a:solidFill>
                  <a:srgbClr val="3B444D"/>
                </a:solidFill>
                <a:latin typeface="Source Sans Pro" charset="0"/>
                <a:ea typeface="Source Sans Pro" charset="0"/>
                <a:cs typeface="Source Sans Pro" charset="0"/>
              </a:rPr>
              <a:t>’</a:t>
            </a:r>
            <a:r>
              <a:rPr lang="en-US" sz="2400" b="1" dirty="0">
                <a:solidFill>
                  <a:srgbClr val="3B444D"/>
                </a:solidFill>
                <a:latin typeface="Source Sans Pro" charset="0"/>
                <a:ea typeface="Source Sans Pro" charset="0"/>
                <a:cs typeface="Source Sans Pro" charset="0"/>
              </a:rPr>
              <a:t>t always be right</a:t>
            </a:r>
          </a:p>
        </p:txBody>
      </p:sp>
      <p:sp>
        <p:nvSpPr>
          <p:cNvPr id="18" name="TextBox 17"/>
          <p:cNvSpPr txBox="1"/>
          <p:nvPr/>
        </p:nvSpPr>
        <p:spPr>
          <a:xfrm>
            <a:off x="979715" y="4660148"/>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Never burn a bridge</a:t>
            </a:r>
          </a:p>
        </p:txBody>
      </p:sp>
      <p:sp>
        <p:nvSpPr>
          <p:cNvPr id="19" name="TextBox 18"/>
          <p:cNvSpPr txBox="1"/>
          <p:nvPr/>
        </p:nvSpPr>
        <p:spPr>
          <a:xfrm>
            <a:off x="6096000" y="2385893"/>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Under promise, over deliver</a:t>
            </a:r>
          </a:p>
        </p:txBody>
      </p:sp>
      <p:sp>
        <p:nvSpPr>
          <p:cNvPr id="20" name="TextBox 19"/>
          <p:cNvSpPr txBox="1"/>
          <p:nvPr/>
        </p:nvSpPr>
        <p:spPr>
          <a:xfrm>
            <a:off x="6096000" y="3143977"/>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Know your role</a:t>
            </a:r>
          </a:p>
        </p:txBody>
      </p:sp>
      <p:sp>
        <p:nvSpPr>
          <p:cNvPr id="21" name="TextBox 20"/>
          <p:cNvSpPr txBox="1"/>
          <p:nvPr/>
        </p:nvSpPr>
        <p:spPr>
          <a:xfrm>
            <a:off x="6096000" y="3902062"/>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Develop trust</a:t>
            </a:r>
          </a:p>
        </p:txBody>
      </p:sp>
      <p:pic>
        <p:nvPicPr>
          <p:cNvPr id="22" name="Picture 2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02806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592" y="3448181"/>
            <a:ext cx="5353204"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577841" y="1284784"/>
            <a:ext cx="6393562" cy="3416320"/>
          </a:xfrm>
          <a:prstGeom prst="rect">
            <a:avLst/>
          </a:prstGeom>
          <a:noFill/>
        </p:spPr>
        <p:txBody>
          <a:bodyPr wrap="square" rtlCol="0">
            <a:spAutoFit/>
          </a:bodyPr>
          <a:lstStyle/>
          <a:p>
            <a:pPr fontAlgn="ctr"/>
            <a:r>
              <a:rPr lang="en-US" sz="2400" dirty="0">
                <a:solidFill>
                  <a:srgbClr val="3B444D"/>
                </a:solidFill>
                <a:latin typeface="Source Sans Pro" charset="0"/>
                <a:ea typeface="Source Sans Pro" charset="0"/>
                <a:cs typeface="Source Sans Pro" charset="0"/>
              </a:rPr>
              <a:t>Recap from previous week</a:t>
            </a:r>
          </a:p>
          <a:p>
            <a:pPr fontAlgn="ctr"/>
            <a:endParaRPr lang="en-US" sz="2400" b="1" dirty="0">
              <a:solidFill>
                <a:srgbClr val="233031"/>
              </a:solidFill>
              <a:latin typeface="Source Sans Pro" charset="0"/>
              <a:ea typeface="Source Sans Pro" charset="0"/>
              <a:cs typeface="Source Sans Pro" charset="0"/>
            </a:endParaRPr>
          </a:p>
          <a:p>
            <a:pPr fontAlgn="ctr"/>
            <a:r>
              <a:rPr lang="en-US" sz="2400" dirty="0">
                <a:latin typeface="Source Sans Pro" charset="0"/>
                <a:ea typeface="Source Sans Pro" charset="0"/>
                <a:cs typeface="Source Sans Pro" charset="0"/>
              </a:rPr>
              <a:t>Establishing new partnerships</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Managing partnerships effectively</a:t>
            </a:r>
          </a:p>
          <a:p>
            <a:pPr fontAlgn="ctr"/>
            <a:endParaRPr lang="en-US" sz="2400" dirty="0">
              <a:solidFill>
                <a:srgbClr val="233031"/>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Practice scenarios</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Debrief &amp; next steps</a:t>
            </a:r>
          </a:p>
        </p:txBody>
      </p:sp>
      <p:sp>
        <p:nvSpPr>
          <p:cNvPr id="6" name="TextBox 5"/>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dirty="0">
                <a:solidFill>
                  <a:srgbClr val="00B4DC"/>
                </a:solidFill>
                <a:latin typeface="Gilroy ExtraBold" charset="0"/>
                <a:ea typeface="Gilroy ExtraBold" charset="0"/>
                <a:cs typeface="Gilroy ExtraBold" charset="0"/>
              </a:rPr>
              <a:t>Agenda for today</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17595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8772871" cy="660437"/>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Partnership scenarios</a:t>
            </a:r>
          </a:p>
        </p:txBody>
      </p:sp>
      <p:sp>
        <p:nvSpPr>
          <p:cNvPr id="3" name="TextBox 2"/>
          <p:cNvSpPr txBox="1"/>
          <p:nvPr/>
        </p:nvSpPr>
        <p:spPr>
          <a:xfrm>
            <a:off x="979715" y="1509523"/>
            <a:ext cx="1979616"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Shout out!</a:t>
            </a:r>
          </a:p>
        </p:txBody>
      </p:sp>
      <p:sp>
        <p:nvSpPr>
          <p:cNvPr id="4" name="TextBox 3"/>
          <p:cNvSpPr txBox="1"/>
          <p:nvPr/>
        </p:nvSpPr>
        <p:spPr>
          <a:xfrm>
            <a:off x="0" y="2169960"/>
            <a:ext cx="12192000" cy="551177"/>
          </a:xfrm>
          <a:prstGeom prst="rect">
            <a:avLst/>
          </a:prstGeom>
          <a:noFill/>
        </p:spPr>
        <p:txBody>
          <a:bodyPr wrap="square" rtlCol="0">
            <a:spAutoFit/>
          </a:bodyPr>
          <a:lstStyle/>
          <a:p>
            <a:pPr algn="ctr">
              <a:lnSpc>
                <a:spcPct val="70000"/>
              </a:lnSpc>
            </a:pPr>
            <a:r>
              <a:rPr lang="en-US" sz="4000" b="1" dirty="0">
                <a:solidFill>
                  <a:srgbClr val="3B444D"/>
                </a:solidFill>
                <a:latin typeface="Gilroy ExtraBold" charset="0"/>
                <a:ea typeface="Gilroy ExtraBold" charset="0"/>
                <a:cs typeface="Gilroy ExtraBold" charset="0"/>
              </a:rPr>
              <a:t>Scenario 1:</a:t>
            </a:r>
          </a:p>
        </p:txBody>
      </p:sp>
      <p:sp>
        <p:nvSpPr>
          <p:cNvPr id="5" name="Rectangle 4"/>
          <p:cNvSpPr/>
          <p:nvPr/>
        </p:nvSpPr>
        <p:spPr>
          <a:xfrm>
            <a:off x="1465811" y="2991001"/>
            <a:ext cx="9260378" cy="1954381"/>
          </a:xfrm>
          <a:prstGeom prst="rect">
            <a:avLst/>
          </a:prstGeom>
        </p:spPr>
        <p:txBody>
          <a:bodyPr wrap="square">
            <a:spAutoFit/>
          </a:bodyPr>
          <a:lstStyle/>
          <a:p>
            <a:pPr>
              <a:lnSpc>
                <a:spcPct val="110000"/>
              </a:lnSpc>
            </a:pPr>
            <a:r>
              <a:rPr lang="en-US" sz="2200" dirty="0">
                <a:solidFill>
                  <a:srgbClr val="3B444D"/>
                </a:solidFill>
                <a:latin typeface="Source Sans Pro" charset="0"/>
                <a:ea typeface="Source Sans Pro" charset="0"/>
                <a:cs typeface="Source Sans Pro" charset="0"/>
              </a:rPr>
              <a:t>Your campaign has been organizing a rally in an area that is conservative and crucial to your campaign. After almost a month of organizing for the event, another group has asked that your campaign not be listed as an event sponsor because the organization is seen as “too liberal” and could hurt the campaign in such a conservative area of the state.</a:t>
            </a:r>
          </a:p>
        </p:txBody>
      </p:sp>
      <p:sp>
        <p:nvSpPr>
          <p:cNvPr id="6" name="TextBox 5"/>
          <p:cNvSpPr txBox="1"/>
          <p:nvPr/>
        </p:nvSpPr>
        <p:spPr>
          <a:xfrm>
            <a:off x="0" y="5243204"/>
            <a:ext cx="12192000" cy="549189"/>
          </a:xfrm>
          <a:prstGeom prst="rect">
            <a:avLst/>
          </a:prstGeom>
          <a:noFill/>
        </p:spPr>
        <p:txBody>
          <a:bodyPr wrap="square" rtlCol="0">
            <a:spAutoFit/>
          </a:bodyPr>
          <a:lstStyle/>
          <a:p>
            <a:pPr algn="ctr">
              <a:lnSpc>
                <a:spcPct val="70000"/>
              </a:lnSpc>
            </a:pPr>
            <a:r>
              <a:rPr lang="en-US" sz="4000" b="1" dirty="0">
                <a:solidFill>
                  <a:srgbClr val="3B444D"/>
                </a:solidFill>
                <a:latin typeface="Source Sans Pro" charset="0"/>
                <a:ea typeface="Source Sans Pro" charset="0"/>
                <a:cs typeface="Source Sans Pro" charset="0"/>
              </a:rPr>
              <a:t>What would you do?</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74219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8772871" cy="660437"/>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Partnership scenarios</a:t>
            </a:r>
          </a:p>
        </p:txBody>
      </p:sp>
      <p:sp>
        <p:nvSpPr>
          <p:cNvPr id="3" name="TextBox 2"/>
          <p:cNvSpPr txBox="1"/>
          <p:nvPr/>
        </p:nvSpPr>
        <p:spPr>
          <a:xfrm>
            <a:off x="979715" y="1509523"/>
            <a:ext cx="1979616"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Shout out!</a:t>
            </a:r>
          </a:p>
        </p:txBody>
      </p:sp>
      <p:sp>
        <p:nvSpPr>
          <p:cNvPr id="4" name="TextBox 3"/>
          <p:cNvSpPr txBox="1"/>
          <p:nvPr/>
        </p:nvSpPr>
        <p:spPr>
          <a:xfrm>
            <a:off x="0" y="2169960"/>
            <a:ext cx="12192000" cy="551177"/>
          </a:xfrm>
          <a:prstGeom prst="rect">
            <a:avLst/>
          </a:prstGeom>
          <a:noFill/>
        </p:spPr>
        <p:txBody>
          <a:bodyPr wrap="square" rtlCol="0">
            <a:spAutoFit/>
          </a:bodyPr>
          <a:lstStyle/>
          <a:p>
            <a:pPr algn="ctr">
              <a:lnSpc>
                <a:spcPct val="70000"/>
              </a:lnSpc>
            </a:pPr>
            <a:r>
              <a:rPr lang="en-US" sz="4000" b="1" dirty="0">
                <a:solidFill>
                  <a:srgbClr val="3B444D"/>
                </a:solidFill>
                <a:latin typeface="Gilroy ExtraBold" charset="0"/>
                <a:ea typeface="Gilroy ExtraBold" charset="0"/>
                <a:cs typeface="Gilroy ExtraBold" charset="0"/>
              </a:rPr>
              <a:t>Scenario 2:</a:t>
            </a:r>
          </a:p>
        </p:txBody>
      </p:sp>
      <p:sp>
        <p:nvSpPr>
          <p:cNvPr id="5" name="Rectangle 4"/>
          <p:cNvSpPr/>
          <p:nvPr/>
        </p:nvSpPr>
        <p:spPr>
          <a:xfrm>
            <a:off x="1465811" y="2919909"/>
            <a:ext cx="9260378" cy="2123658"/>
          </a:xfrm>
          <a:prstGeom prst="rect">
            <a:avLst/>
          </a:prstGeom>
        </p:spPr>
        <p:txBody>
          <a:bodyPr wrap="square">
            <a:spAutoFit/>
          </a:bodyPr>
          <a:lstStyle/>
          <a:p>
            <a:r>
              <a:rPr lang="en-US" sz="2200" dirty="0">
                <a:solidFill>
                  <a:srgbClr val="344047"/>
                </a:solidFill>
                <a:latin typeface="Whitney Book" charset="0"/>
                <a:ea typeface="Whitney Book" charset="0"/>
                <a:cs typeface="Whitney Book" charset="0"/>
              </a:rPr>
              <a:t>One of your key targets is hosting a town hall event next week. One of coalition partners is proposing that groups show up and intentionally cause disruptions and engage in civil disobedience inside the town hall to derail the event. Based on your target’s motivations and your guiding theory of change, you and several other members of the coalition don’t think this is an appropriate tactic at this point in time.</a:t>
            </a:r>
          </a:p>
        </p:txBody>
      </p:sp>
      <p:sp>
        <p:nvSpPr>
          <p:cNvPr id="6" name="TextBox 5"/>
          <p:cNvSpPr txBox="1"/>
          <p:nvPr/>
        </p:nvSpPr>
        <p:spPr>
          <a:xfrm>
            <a:off x="0" y="5243204"/>
            <a:ext cx="12192000" cy="549189"/>
          </a:xfrm>
          <a:prstGeom prst="rect">
            <a:avLst/>
          </a:prstGeom>
          <a:noFill/>
        </p:spPr>
        <p:txBody>
          <a:bodyPr wrap="square" rtlCol="0">
            <a:spAutoFit/>
          </a:bodyPr>
          <a:lstStyle/>
          <a:p>
            <a:pPr algn="ctr">
              <a:lnSpc>
                <a:spcPct val="70000"/>
              </a:lnSpc>
            </a:pPr>
            <a:r>
              <a:rPr lang="en-US" sz="4000" b="1" dirty="0">
                <a:solidFill>
                  <a:srgbClr val="3B444D"/>
                </a:solidFill>
                <a:latin typeface="Source Sans Pro" charset="0"/>
                <a:ea typeface="Source Sans Pro" charset="0"/>
                <a:cs typeface="Source Sans Pro" charset="0"/>
              </a:rPr>
              <a:t>What would you do?</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00062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8772871" cy="660437"/>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Partnership scenarios</a:t>
            </a:r>
          </a:p>
        </p:txBody>
      </p:sp>
      <p:sp>
        <p:nvSpPr>
          <p:cNvPr id="3" name="TextBox 2"/>
          <p:cNvSpPr txBox="1"/>
          <p:nvPr/>
        </p:nvSpPr>
        <p:spPr>
          <a:xfrm>
            <a:off x="979715" y="1509523"/>
            <a:ext cx="1979616"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Shout out!</a:t>
            </a:r>
          </a:p>
        </p:txBody>
      </p:sp>
      <p:sp>
        <p:nvSpPr>
          <p:cNvPr id="4" name="TextBox 3"/>
          <p:cNvSpPr txBox="1"/>
          <p:nvPr/>
        </p:nvSpPr>
        <p:spPr>
          <a:xfrm>
            <a:off x="0" y="2169960"/>
            <a:ext cx="12192000" cy="551177"/>
          </a:xfrm>
          <a:prstGeom prst="rect">
            <a:avLst/>
          </a:prstGeom>
          <a:noFill/>
        </p:spPr>
        <p:txBody>
          <a:bodyPr wrap="square" rtlCol="0">
            <a:spAutoFit/>
          </a:bodyPr>
          <a:lstStyle/>
          <a:p>
            <a:pPr algn="ctr">
              <a:lnSpc>
                <a:spcPct val="70000"/>
              </a:lnSpc>
            </a:pPr>
            <a:r>
              <a:rPr lang="en-US" sz="4000" b="1" dirty="0">
                <a:solidFill>
                  <a:srgbClr val="3B444D"/>
                </a:solidFill>
                <a:latin typeface="Gilroy ExtraBold" charset="0"/>
                <a:ea typeface="Gilroy ExtraBold" charset="0"/>
                <a:cs typeface="Gilroy ExtraBold" charset="0"/>
              </a:rPr>
              <a:t>Scenario 3:</a:t>
            </a:r>
          </a:p>
        </p:txBody>
      </p:sp>
      <p:sp>
        <p:nvSpPr>
          <p:cNvPr id="5" name="Rectangle 4"/>
          <p:cNvSpPr/>
          <p:nvPr/>
        </p:nvSpPr>
        <p:spPr>
          <a:xfrm>
            <a:off x="626225" y="2919909"/>
            <a:ext cx="10939549" cy="2123658"/>
          </a:xfrm>
          <a:prstGeom prst="rect">
            <a:avLst/>
          </a:prstGeom>
        </p:spPr>
        <p:txBody>
          <a:bodyPr wrap="square">
            <a:spAutoFit/>
          </a:bodyPr>
          <a:lstStyle/>
          <a:p>
            <a:r>
              <a:rPr lang="en-US" sz="2200" dirty="0">
                <a:solidFill>
                  <a:srgbClr val="344047"/>
                </a:solidFill>
                <a:latin typeface="Whitney Book" charset="0"/>
                <a:ea typeface="Whitney Book" charset="0"/>
                <a:cs typeface="Whitney Book" charset="0"/>
              </a:rPr>
              <a:t>Your campaign and several partner organizations planned a Day of Action several weeks from now. You’re planning several large canvasses to get the word out about your campaign and ask voters for their support. You’re also planning to pitch these canvasses to local press to get earned media for your campaign. Another organization has decided to host a press conference the same morning, featuring teachers who support the same issue you’re working on. They will be inviting all of the major local news outlets to cover the press conference. </a:t>
            </a:r>
          </a:p>
        </p:txBody>
      </p:sp>
      <p:sp>
        <p:nvSpPr>
          <p:cNvPr id="6" name="TextBox 5"/>
          <p:cNvSpPr txBox="1"/>
          <p:nvPr/>
        </p:nvSpPr>
        <p:spPr>
          <a:xfrm>
            <a:off x="0" y="5243204"/>
            <a:ext cx="12192000" cy="549189"/>
          </a:xfrm>
          <a:prstGeom prst="rect">
            <a:avLst/>
          </a:prstGeom>
          <a:noFill/>
        </p:spPr>
        <p:txBody>
          <a:bodyPr wrap="square" rtlCol="0">
            <a:spAutoFit/>
          </a:bodyPr>
          <a:lstStyle/>
          <a:p>
            <a:pPr algn="ctr">
              <a:lnSpc>
                <a:spcPct val="70000"/>
              </a:lnSpc>
            </a:pPr>
            <a:r>
              <a:rPr lang="en-US" sz="4000" b="1" dirty="0">
                <a:solidFill>
                  <a:srgbClr val="3B444D"/>
                </a:solidFill>
                <a:latin typeface="Source Sans Pro" charset="0"/>
                <a:ea typeface="Source Sans Pro" charset="0"/>
                <a:cs typeface="Source Sans Pro" charset="0"/>
              </a:rPr>
              <a:t>What would you do?</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15962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592" y="4179699"/>
            <a:ext cx="5353204"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577841" y="1284784"/>
            <a:ext cx="6393562" cy="3416320"/>
          </a:xfrm>
          <a:prstGeom prst="rect">
            <a:avLst/>
          </a:prstGeom>
          <a:noFill/>
        </p:spPr>
        <p:txBody>
          <a:bodyPr wrap="square" rtlCol="0">
            <a:spAutoFit/>
          </a:bodyPr>
          <a:lstStyle/>
          <a:p>
            <a:pPr fontAlgn="ctr"/>
            <a:r>
              <a:rPr lang="en-US" sz="2400" dirty="0">
                <a:solidFill>
                  <a:srgbClr val="3B444D"/>
                </a:solidFill>
                <a:latin typeface="Source Sans Pro" charset="0"/>
                <a:ea typeface="Source Sans Pro" charset="0"/>
                <a:cs typeface="Source Sans Pro" charset="0"/>
              </a:rPr>
              <a:t>Recap from previous week</a:t>
            </a:r>
          </a:p>
          <a:p>
            <a:pPr fontAlgn="ctr"/>
            <a:endParaRPr lang="en-US" sz="2400" b="1" dirty="0">
              <a:solidFill>
                <a:srgbClr val="233031"/>
              </a:solidFill>
              <a:latin typeface="Source Sans Pro" charset="0"/>
              <a:ea typeface="Source Sans Pro" charset="0"/>
              <a:cs typeface="Source Sans Pro" charset="0"/>
            </a:endParaRPr>
          </a:p>
          <a:p>
            <a:pPr fontAlgn="ctr"/>
            <a:r>
              <a:rPr lang="en-US" sz="2400" dirty="0">
                <a:solidFill>
                  <a:srgbClr val="3B444D"/>
                </a:solidFill>
                <a:latin typeface="Source Sans Pro" charset="0"/>
                <a:ea typeface="Source Sans Pro" charset="0"/>
                <a:cs typeface="Source Sans Pro" charset="0"/>
              </a:rPr>
              <a:t>Establishing new partnerships</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solidFill>
                  <a:srgbClr val="233031"/>
                </a:solidFill>
                <a:latin typeface="Source Sans Pro" charset="0"/>
                <a:ea typeface="Source Sans Pro" charset="0"/>
                <a:cs typeface="Source Sans Pro" charset="0"/>
              </a:rPr>
              <a:t>Managing partnerships effectively</a:t>
            </a:r>
          </a:p>
          <a:p>
            <a:pPr fontAlgn="ctr"/>
            <a:endParaRPr lang="en-US" sz="2400" dirty="0">
              <a:solidFill>
                <a:srgbClr val="233031"/>
              </a:solidFill>
              <a:latin typeface="Source Sans Pro" charset="0"/>
              <a:ea typeface="Source Sans Pro" charset="0"/>
              <a:cs typeface="Source Sans Pro" charset="0"/>
            </a:endParaRPr>
          </a:p>
          <a:p>
            <a:pPr fontAlgn="ctr"/>
            <a:r>
              <a:rPr lang="en-US" sz="2400" dirty="0">
                <a:latin typeface="Source Sans Pro" charset="0"/>
                <a:ea typeface="Source Sans Pro" charset="0"/>
                <a:cs typeface="Source Sans Pro" charset="0"/>
              </a:rPr>
              <a:t>Practice scenarios</a:t>
            </a:r>
          </a:p>
          <a:p>
            <a:pPr fontAlgn="ctr"/>
            <a:endParaRPr lang="en-US" sz="2400" dirty="0">
              <a:solidFill>
                <a:srgbClr val="233031"/>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Debrief &amp; next steps</a:t>
            </a:r>
          </a:p>
        </p:txBody>
      </p:sp>
      <p:sp>
        <p:nvSpPr>
          <p:cNvPr id="6" name="TextBox 5"/>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dirty="0">
                <a:solidFill>
                  <a:srgbClr val="00B4DC"/>
                </a:solidFill>
                <a:latin typeface="Gilroy ExtraBold" charset="0"/>
                <a:ea typeface="Gilroy ExtraBold" charset="0"/>
                <a:cs typeface="Gilroy ExtraBold" charset="0"/>
              </a:rPr>
              <a:t>Agenda for today</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95544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413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0" y="773514"/>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rgbClr val="FFFFFF"/>
                </a:solidFill>
                <a:latin typeface="Gilroy ExtraBold" charset="0"/>
                <a:ea typeface="Gilroy ExtraBold" charset="0"/>
                <a:cs typeface="Gilroy ExtraBold" charset="0"/>
              </a:rPr>
              <a:t>Debrief</a:t>
            </a:r>
          </a:p>
        </p:txBody>
      </p:sp>
      <p:sp>
        <p:nvSpPr>
          <p:cNvPr id="5" name="Rectangle 4"/>
          <p:cNvSpPr>
            <a:spLocks noChangeArrowheads="1"/>
          </p:cNvSpPr>
          <p:nvPr/>
        </p:nvSpPr>
        <p:spPr bwMode="auto">
          <a:xfrm>
            <a:off x="0" y="4214893"/>
            <a:ext cx="12192000" cy="1981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2800" dirty="0">
                <a:solidFill>
                  <a:srgbClr val="3B444D"/>
                </a:solidFill>
                <a:latin typeface="Source Sans Pro" charset="0"/>
                <a:ea typeface="Source Sans Pro" charset="0"/>
                <a:cs typeface="Source Sans Pro" charset="0"/>
              </a:rPr>
              <a:t>What questions do you have establishing or managing partnerships?</a:t>
            </a:r>
          </a:p>
          <a:p>
            <a:pPr algn="ctr">
              <a:lnSpc>
                <a:spcPct val="90000"/>
              </a:lnSpc>
            </a:pPr>
            <a:endParaRPr lang="en-US" sz="2800" dirty="0">
              <a:solidFill>
                <a:srgbClr val="3B444D"/>
              </a:solidFill>
              <a:latin typeface="Source Sans Pro" charset="0"/>
              <a:ea typeface="Source Sans Pro" charset="0"/>
              <a:cs typeface="Source Sans Pro" charset="0"/>
            </a:endParaRPr>
          </a:p>
          <a:p>
            <a:pPr algn="ctr">
              <a:lnSpc>
                <a:spcPct val="90000"/>
              </a:lnSpc>
            </a:pPr>
            <a:r>
              <a:rPr lang="en-US" sz="2800" dirty="0">
                <a:solidFill>
                  <a:schemeClr val="tx1"/>
                </a:solidFill>
                <a:latin typeface="Source Sans Pro" charset="0"/>
                <a:ea typeface="Source Sans Pro" charset="0"/>
                <a:cs typeface="Source Sans Pro" charset="0"/>
              </a:rPr>
              <a:t>What questions do you have regarding 1:1 meetings?</a:t>
            </a:r>
          </a:p>
          <a:p>
            <a:pPr algn="ctr">
              <a:lnSpc>
                <a:spcPct val="90000"/>
              </a:lnSpc>
            </a:pPr>
            <a:endParaRPr lang="en-US" sz="2800" dirty="0">
              <a:solidFill>
                <a:srgbClr val="3B444D"/>
              </a:solidFill>
              <a:latin typeface="Source Sans Pro" charset="0"/>
              <a:ea typeface="Source Sans Pro" charset="0"/>
              <a:cs typeface="Source Sans Pro" charset="0"/>
            </a:endParaRPr>
          </a:p>
          <a:p>
            <a:pPr algn="ctr">
              <a:lnSpc>
                <a:spcPct val="90000"/>
              </a:lnSpc>
            </a:pPr>
            <a:r>
              <a:rPr lang="en-US" sz="2800" dirty="0">
                <a:solidFill>
                  <a:srgbClr val="3B444D"/>
                </a:solidFill>
                <a:latin typeface="Source Sans Pro" charset="0"/>
                <a:ea typeface="Source Sans Pro" charset="0"/>
                <a:cs typeface="Source Sans Pro" charset="0"/>
              </a:rPr>
              <a:t>How will you apply this to your future organizing work?</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7231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528"/>
            <a:ext cx="12192000" cy="8139677"/>
          </a:xfrm>
          <a:prstGeom prst="rect">
            <a:avLst/>
          </a:prstGeom>
        </p:spPr>
      </p:pic>
      <p:sp>
        <p:nvSpPr>
          <p:cNvPr id="9" name="TextBox 8"/>
          <p:cNvSpPr txBox="1"/>
          <p:nvPr/>
        </p:nvSpPr>
        <p:spPr>
          <a:xfrm>
            <a:off x="904682" y="4625235"/>
            <a:ext cx="5548132" cy="553998"/>
          </a:xfrm>
          <a:prstGeom prst="rect">
            <a:avLst/>
          </a:prstGeom>
          <a:noFill/>
        </p:spPr>
        <p:txBody>
          <a:bodyPr wrap="square" rtlCol="0">
            <a:spAutoFit/>
          </a:bodyPr>
          <a:lstStyle/>
          <a:p>
            <a:r>
              <a:rPr lang="en-US" sz="3000" b="1" dirty="0">
                <a:solidFill>
                  <a:srgbClr val="FFFFFF"/>
                </a:solidFill>
                <a:latin typeface="Gilroy ExtraBold" charset="0"/>
                <a:ea typeface="Gilroy ExtraBold" charset="0"/>
                <a:cs typeface="Gilroy ExtraBold" charset="0"/>
                <a:sym typeface="Arial"/>
              </a:rPr>
              <a:t>Dana </a:t>
            </a:r>
            <a:r>
              <a:rPr lang="en-US" sz="3000" b="1" dirty="0" err="1">
                <a:solidFill>
                  <a:srgbClr val="FFFFFF"/>
                </a:solidFill>
                <a:latin typeface="Gilroy ExtraBold" charset="0"/>
                <a:ea typeface="Gilroy ExtraBold" charset="0"/>
                <a:cs typeface="Gilroy ExtraBold" charset="0"/>
                <a:sym typeface="Arial"/>
              </a:rPr>
              <a:t>Mayber</a:t>
            </a:r>
            <a:endParaRPr lang="en-US" sz="3000" b="1" dirty="0">
              <a:solidFill>
                <a:srgbClr val="FFFFFF"/>
              </a:solidFill>
              <a:latin typeface="Gilroy ExtraBold" charset="0"/>
              <a:ea typeface="Gilroy ExtraBold" charset="0"/>
              <a:cs typeface="Gilroy ExtraBold" charset="0"/>
              <a:sym typeface="Arial"/>
            </a:endParaRPr>
          </a:p>
        </p:txBody>
      </p:sp>
      <p:sp>
        <p:nvSpPr>
          <p:cNvPr id="4" name="TextBox 3"/>
          <p:cNvSpPr txBox="1"/>
          <p:nvPr/>
        </p:nvSpPr>
        <p:spPr>
          <a:xfrm>
            <a:off x="904682" y="5179233"/>
            <a:ext cx="6449600" cy="707886"/>
          </a:xfrm>
          <a:prstGeom prst="rect">
            <a:avLst/>
          </a:prstGeom>
          <a:noFill/>
        </p:spPr>
        <p:txBody>
          <a:bodyPr wrap="square" rtlCol="0">
            <a:spAutoFit/>
          </a:bodyPr>
          <a:lstStyle/>
          <a:p>
            <a:r>
              <a:rPr lang="en-US" sz="2000" dirty="0">
                <a:solidFill>
                  <a:srgbClr val="00B3DC"/>
                </a:solidFill>
                <a:latin typeface="Source Sans Pro" charset="0"/>
                <a:ea typeface="Source Sans Pro" charset="0"/>
                <a:cs typeface="Source Sans Pro" charset="0"/>
                <a:sym typeface="Arial"/>
              </a:rPr>
              <a:t>Deputy Campaigns Director </a:t>
            </a:r>
          </a:p>
          <a:p>
            <a:r>
              <a:rPr lang="en-US" sz="2000" dirty="0">
                <a:hlinkClick r:id="rId3"/>
              </a:rPr>
              <a:t>@danamayber</a:t>
            </a:r>
            <a:endParaRPr lang="en-US" sz="2000" dirty="0">
              <a:solidFill>
                <a:srgbClr val="00B3DC"/>
              </a:solidFill>
              <a:latin typeface="Source Sans Pro" charset="0"/>
              <a:ea typeface="Source Sans Pro" charset="0"/>
              <a:cs typeface="Source Sans Pro" charset="0"/>
              <a:sym typeface="Arial"/>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14677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sp>
        <p:nvSpPr>
          <p:cNvPr id="9" name="Rectangle 8"/>
          <p:cNvSpPr>
            <a:spLocks noChangeArrowheads="1"/>
          </p:cNvSpPr>
          <p:nvPr/>
        </p:nvSpPr>
        <p:spPr bwMode="auto">
          <a:xfrm>
            <a:off x="-1" y="1291131"/>
            <a:ext cx="12192000" cy="83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5000" b="1" kern="1200" dirty="0">
                <a:solidFill>
                  <a:srgbClr val="FFFFFF"/>
                </a:solidFill>
                <a:latin typeface="Gilroy ExtraBold" charset="0"/>
                <a:ea typeface="Gilroy ExtraBold" charset="0"/>
                <a:cs typeface="Gilroy ExtraBold" charset="0"/>
              </a:rPr>
              <a:t>What are your key takeaways?</a:t>
            </a:r>
          </a:p>
        </p:txBody>
      </p:sp>
      <p:sp>
        <p:nvSpPr>
          <p:cNvPr id="15" name="TextBox 14">
            <a:hlinkClick r:id="rId3"/>
          </p:cNvPr>
          <p:cNvSpPr txBox="1"/>
          <p:nvPr/>
        </p:nvSpPr>
        <p:spPr>
          <a:xfrm>
            <a:off x="2932606" y="5362506"/>
            <a:ext cx="6326787" cy="834359"/>
          </a:xfrm>
          <a:prstGeom prst="rect">
            <a:avLst/>
          </a:prstGeom>
          <a:noFill/>
        </p:spPr>
        <p:txBody>
          <a:bodyPr wrap="square" lIns="64290" tIns="32145" rIns="64290" bIns="32145" rtlCol="0">
            <a:spAutoFit/>
          </a:bodyPr>
          <a:lstStyle/>
          <a:p>
            <a:pPr algn="ctr"/>
            <a:r>
              <a:rPr lang="en-US" sz="2500" kern="1200" dirty="0">
                <a:solidFill>
                  <a:srgbClr val="C6D0D7">
                    <a:lumMod val="25000"/>
                  </a:srgbClr>
                </a:solidFill>
                <a:latin typeface="Source Sans Pro" charset="0"/>
                <a:ea typeface="Source Sans Pro" charset="0"/>
                <a:cs typeface="Source Sans Pro" charset="0"/>
              </a:rPr>
              <a:t>Type in the chat and </a:t>
            </a:r>
            <a:r>
              <a:rPr lang="en-US" sz="2500" kern="1200">
                <a:solidFill>
                  <a:srgbClr val="C6D0D7">
                    <a:lumMod val="25000"/>
                  </a:srgbClr>
                </a:solidFill>
                <a:latin typeface="Source Sans Pro" charset="0"/>
                <a:ea typeface="Source Sans Pro" charset="0"/>
                <a:cs typeface="Source Sans Pro" charset="0"/>
              </a:rPr>
              <a:t>tweet using #</a:t>
            </a:r>
            <a:r>
              <a:rPr lang="en-US" sz="2500" kern="1200" dirty="0" err="1">
                <a:solidFill>
                  <a:srgbClr val="C6D0D7">
                    <a:lumMod val="25000"/>
                  </a:srgbClr>
                </a:solidFill>
                <a:latin typeface="Source Sans Pro" charset="0"/>
                <a:ea typeface="Source Sans Pro" charset="0"/>
                <a:cs typeface="Source Sans Pro" charset="0"/>
              </a:rPr>
              <a:t>OFAFellows</a:t>
            </a:r>
            <a:endParaRPr lang="en-US" sz="2500" kern="1200" dirty="0">
              <a:solidFill>
                <a:srgbClr val="C6D0D7">
                  <a:lumMod val="25000"/>
                </a:srgbClr>
              </a:solidFill>
              <a:latin typeface="Source Sans Pro" charset="0"/>
              <a:ea typeface="Source Sans Pro" charset="0"/>
              <a:cs typeface="Source Sans Pro" charset="0"/>
            </a:endParaRPr>
          </a:p>
          <a:p>
            <a:pPr algn="ctr"/>
            <a:endParaRPr lang="en-US" sz="2500" kern="1200" dirty="0">
              <a:solidFill>
                <a:srgbClr val="ED5340"/>
              </a:solidFill>
              <a:latin typeface="Source Sans Pro" charset="0"/>
              <a:ea typeface="Source Sans Pro" charset="0"/>
              <a:cs typeface="Source Sans Pro"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916" y="4520055"/>
            <a:ext cx="870168" cy="585755"/>
          </a:xfrm>
          <a:prstGeom prst="rect">
            <a:avLst/>
          </a:prstGeom>
        </p:spPr>
      </p:pic>
      <p:cxnSp>
        <p:nvCxnSpPr>
          <p:cNvPr id="4" name="Straight Connector 3"/>
          <p:cNvCxnSpPr>
            <a:stCxn id="2" idx="2"/>
          </p:cNvCxnSpPr>
          <p:nvPr/>
        </p:nvCxnSpPr>
        <p:spPr>
          <a:xfrm>
            <a:off x="6096000" y="3429000"/>
            <a:ext cx="0" cy="3429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89155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7989" y="846936"/>
            <a:ext cx="11123271" cy="1261884"/>
          </a:xfrm>
          <a:prstGeom prst="rect">
            <a:avLst/>
          </a:prstGeom>
          <a:noFill/>
        </p:spPr>
        <p:txBody>
          <a:bodyPr wrap="square" rtlCol="0">
            <a:spAutoFit/>
          </a:bodyPr>
          <a:lstStyle/>
          <a:p>
            <a:pPr algn="ctr">
              <a:lnSpc>
                <a:spcPct val="80000"/>
              </a:lnSpc>
            </a:pPr>
            <a:r>
              <a:rPr lang="en-US" sz="3500" b="1" dirty="0">
                <a:solidFill>
                  <a:schemeClr val="tx2"/>
                </a:solidFill>
                <a:latin typeface="Gilroy ExtraBold" charset="0"/>
                <a:ea typeface="Gilroy ExtraBold" charset="0"/>
                <a:cs typeface="Gilroy ExtraBold" charset="0"/>
              </a:rPr>
              <a:t>Weekly assignment: Due Wednesday, May 2</a:t>
            </a:r>
          </a:p>
          <a:p>
            <a:pPr algn="ctr">
              <a:lnSpc>
                <a:spcPct val="80000"/>
              </a:lnSpc>
            </a:pPr>
            <a:endParaRPr lang="en-US" sz="2000" dirty="0">
              <a:latin typeface="Source Sans Pro" charset="0"/>
              <a:ea typeface="Source Sans Pro" charset="0"/>
              <a:cs typeface="Source Sans Pro" charset="0"/>
            </a:endParaRPr>
          </a:p>
          <a:p>
            <a:pPr algn="ctr">
              <a:lnSpc>
                <a:spcPct val="80000"/>
              </a:lnSpc>
            </a:pPr>
            <a:r>
              <a:rPr lang="en-US" sz="2000" b="1" dirty="0" err="1">
                <a:latin typeface="Source Sans Pro" charset="0"/>
                <a:ea typeface="Source Sans Pro" charset="0"/>
                <a:cs typeface="Source Sans Pro" charset="0"/>
              </a:rPr>
              <a:t>ofa.us</a:t>
            </a:r>
            <a:r>
              <a:rPr lang="en-US" sz="2000" b="1" dirty="0">
                <a:latin typeface="Source Sans Pro" charset="0"/>
                <a:ea typeface="Source Sans Pro" charset="0"/>
                <a:cs typeface="Source Sans Pro" charset="0"/>
              </a:rPr>
              <a:t>/get-trained/fellows-2018-spring-fellowship</a:t>
            </a:r>
          </a:p>
          <a:p>
            <a:pPr algn="ctr">
              <a:lnSpc>
                <a:spcPct val="80000"/>
              </a:lnSpc>
            </a:pPr>
            <a:endParaRPr lang="en-US" sz="2000" dirty="0">
              <a:latin typeface="Source Sans Pro" charset="0"/>
              <a:ea typeface="Source Sans Pro" charset="0"/>
              <a:cs typeface="Source Sans Pro" charset="0"/>
            </a:endParaRPr>
          </a:p>
        </p:txBody>
      </p:sp>
      <p:sp>
        <p:nvSpPr>
          <p:cNvPr id="8" name="TextBox 7"/>
          <p:cNvSpPr txBox="1"/>
          <p:nvPr/>
        </p:nvSpPr>
        <p:spPr>
          <a:xfrm>
            <a:off x="1925896" y="2816941"/>
            <a:ext cx="9437047"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What organizations do you need to get involved in your work?</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coalition groups or tables can you join?</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will be your hard ask? What resources can you offer partners?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What are your next steps?</a:t>
            </a:r>
          </a:p>
        </p:txBody>
      </p:sp>
      <p:sp>
        <p:nvSpPr>
          <p:cNvPr id="9" name="Oval 8"/>
          <p:cNvSpPr/>
          <p:nvPr/>
        </p:nvSpPr>
        <p:spPr>
          <a:xfrm>
            <a:off x="1413595" y="2910217"/>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2" name="Oval 11"/>
          <p:cNvSpPr/>
          <p:nvPr/>
        </p:nvSpPr>
        <p:spPr>
          <a:xfrm>
            <a:off x="1413595" y="3620286"/>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3" name="Oval 12"/>
          <p:cNvSpPr/>
          <p:nvPr/>
        </p:nvSpPr>
        <p:spPr>
          <a:xfrm>
            <a:off x="1413595" y="4356619"/>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4" name="Oval 13"/>
          <p:cNvSpPr/>
          <p:nvPr/>
        </p:nvSpPr>
        <p:spPr>
          <a:xfrm>
            <a:off x="1413595" y="5093168"/>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13000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97616"/>
            <a:ext cx="12192000" cy="265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80000"/>
              </a:lnSpc>
            </a:pPr>
            <a:r>
              <a:rPr lang="en-US" sz="6000" b="1" dirty="0">
                <a:solidFill>
                  <a:schemeClr val="tx2"/>
                </a:solidFill>
                <a:latin typeface="Gilroy ExtraBold" charset="0"/>
                <a:ea typeface="Gilroy ExtraBold" charset="0"/>
                <a:cs typeface="Gilroy ExtraBold" charset="0"/>
              </a:rPr>
              <a:t>Thanks for joining the call!</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Please fill out the evaluation on today’s training using the link below.</a:t>
            </a:r>
          </a:p>
          <a:p>
            <a:pPr algn="ctr">
              <a:lnSpc>
                <a:spcPct val="80000"/>
              </a:lnSpc>
            </a:pPr>
            <a:endParaRPr lang="en-US" sz="26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3130283" y="5394132"/>
            <a:ext cx="5931432" cy="394147"/>
          </a:xfrm>
          <a:prstGeom prst="rect">
            <a:avLst/>
          </a:prstGeom>
        </p:spPr>
        <p:txBody>
          <a:bodyPr wrap="none">
            <a:spAutoFit/>
          </a:bodyPr>
          <a:lstStyle/>
          <a:p>
            <a:pPr algn="ctr">
              <a:lnSpc>
                <a:spcPct val="80000"/>
              </a:lnSpc>
            </a:pPr>
            <a:r>
              <a:rPr lang="en-US" sz="2400" b="1" dirty="0">
                <a:latin typeface="Source Sans Pro" charset="0"/>
                <a:ea typeface="Source Sans Pro" charset="0"/>
                <a:cs typeface="Source Sans Pro" charset="0"/>
              </a:rPr>
              <a:t>Email </a:t>
            </a:r>
            <a:r>
              <a:rPr lang="en-US" sz="2400" b="1" dirty="0">
                <a:latin typeface="Source Sans Pro" charset="0"/>
                <a:ea typeface="Source Sans Pro" charset="0"/>
                <a:cs typeface="Source Sans Pro" charset="0"/>
                <a:hlinkClick r:id="rId3"/>
              </a:rPr>
              <a:t>fellows@ofa.us</a:t>
            </a:r>
            <a:r>
              <a:rPr lang="en-US" sz="2400" b="1" dirty="0">
                <a:latin typeface="Source Sans Pro" charset="0"/>
                <a:ea typeface="Source Sans Pro" charset="0"/>
                <a:cs typeface="Source Sans Pro" charset="0"/>
              </a:rPr>
              <a:t> with any questions. </a:t>
            </a:r>
          </a:p>
        </p:txBody>
      </p:sp>
      <p:sp>
        <p:nvSpPr>
          <p:cNvPr id="3" name="Rectangle 2"/>
          <p:cNvSpPr/>
          <p:nvPr/>
        </p:nvSpPr>
        <p:spPr>
          <a:xfrm>
            <a:off x="3809958" y="3562740"/>
            <a:ext cx="4572085" cy="707886"/>
          </a:xfrm>
          <a:prstGeom prst="rect">
            <a:avLst/>
          </a:prstGeom>
        </p:spPr>
        <p:txBody>
          <a:bodyPr wrap="none">
            <a:spAutoFit/>
          </a:bodyPr>
          <a:lstStyle/>
          <a:p>
            <a:pPr algn="ctr"/>
            <a:r>
              <a:rPr lang="en-US" sz="4000" b="1" u="sng" dirty="0" err="1">
                <a:latin typeface="Source Sans Pro" charset="0"/>
                <a:ea typeface="Source Sans Pro" charset="0"/>
                <a:cs typeface="Source Sans Pro" charset="0"/>
              </a:rPr>
              <a:t>bit.ly</a:t>
            </a:r>
            <a:r>
              <a:rPr lang="en-US" sz="4000" b="1" u="sng" dirty="0">
                <a:latin typeface="Source Sans Pro" charset="0"/>
                <a:ea typeface="Source Sans Pro" charset="0"/>
                <a:cs typeface="Source Sans Pro" charset="0"/>
              </a:rPr>
              <a:t>/Spring5-2018</a:t>
            </a:r>
          </a:p>
        </p:txBody>
      </p:sp>
    </p:spTree>
    <p:extLst>
      <p:ext uri="{BB962C8B-B14F-4D97-AF65-F5344CB8AC3E}">
        <p14:creationId xmlns:p14="http://schemas.microsoft.com/office/powerpoint/2010/main" val="1530996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68703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2467021"/>
            <a:ext cx="12192000" cy="191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a:solidFill>
                  <a:schemeClr val="bg1"/>
                </a:solidFill>
                <a:latin typeface="Gilroy ExtraBold" charset="0"/>
                <a:ea typeface="Gilroy ExtraBold" charset="0"/>
                <a:cs typeface="Gilroy ExtraBold" charset="0"/>
              </a:rPr>
              <a:t>Thank you!</a:t>
            </a:r>
            <a:endParaRPr lang="en-US" sz="12000" b="1" dirty="0">
              <a:solidFill>
                <a:schemeClr val="bg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733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kern="0" dirty="0">
                <a:solidFill>
                  <a:srgbClr val="00B4DC"/>
                </a:solidFill>
                <a:latin typeface="Gilroy ExtraBold" charset="0"/>
                <a:ea typeface="Gilroy ExtraBold" charset="0"/>
                <a:cs typeface="Gilroy ExtraBold" charset="0"/>
              </a:rPr>
              <a:t>Goals for</a:t>
            </a:r>
          </a:p>
          <a:p>
            <a:pPr>
              <a:lnSpc>
                <a:spcPct val="80000"/>
              </a:lnSpc>
              <a:spcBef>
                <a:spcPts val="0"/>
              </a:spcBef>
              <a:buFont typeface="Gill Sans" charset="0"/>
              <a:buNone/>
            </a:pPr>
            <a:r>
              <a:rPr lang="en-US" sz="4500" b="1" kern="0" dirty="0">
                <a:solidFill>
                  <a:srgbClr val="00B4DC"/>
                </a:solidFill>
                <a:latin typeface="Gilroy ExtraBold" charset="0"/>
                <a:ea typeface="Gilroy ExtraBold" charset="0"/>
                <a:cs typeface="Gilroy ExtraBold" charset="0"/>
              </a:rPr>
              <a:t>today</a:t>
            </a:r>
          </a:p>
        </p:txBody>
      </p:sp>
      <p:sp>
        <p:nvSpPr>
          <p:cNvPr id="3" name="Oval 2"/>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0" dirty="0">
                <a:solidFill>
                  <a:srgbClr val="FFFFFF"/>
                </a:solidFill>
                <a:latin typeface="Gilroy ExtraBold" charset="0"/>
                <a:ea typeface="Gilroy ExtraBold" charset="0"/>
                <a:cs typeface="Gilroy ExtraBold" charset="0"/>
                <a:sym typeface="Arial"/>
              </a:rPr>
              <a:t>1</a:t>
            </a:r>
          </a:p>
        </p:txBody>
      </p:sp>
      <p:sp>
        <p:nvSpPr>
          <p:cNvPr id="6" name="TextBox 5"/>
          <p:cNvSpPr txBox="1"/>
          <p:nvPr/>
        </p:nvSpPr>
        <p:spPr>
          <a:xfrm>
            <a:off x="6332451" y="1029021"/>
            <a:ext cx="5333759" cy="1200329"/>
          </a:xfrm>
          <a:prstGeom prst="rect">
            <a:avLst/>
          </a:prstGeom>
          <a:noFill/>
        </p:spPr>
        <p:txBody>
          <a:bodyPr wrap="square" rtlCol="0">
            <a:spAutoFit/>
          </a:bodyPr>
          <a:lstStyle/>
          <a:p>
            <a:r>
              <a:rPr lang="en-US" sz="2400" kern="0" dirty="0">
                <a:solidFill>
                  <a:srgbClr val="000000"/>
                </a:solidFill>
                <a:latin typeface="Source Sans Pro" charset="0"/>
                <a:ea typeface="Source Sans Pro" charset="0"/>
                <a:cs typeface="Source Sans Pro" charset="0"/>
                <a:sym typeface="Arial"/>
              </a:rPr>
              <a:t>Learn strategies for engagement with organizations and partners in your community.</a:t>
            </a:r>
          </a:p>
        </p:txBody>
      </p:sp>
      <p:sp>
        <p:nvSpPr>
          <p:cNvPr id="7" name="Oval 6"/>
          <p:cNvSpPr/>
          <p:nvPr/>
        </p:nvSpPr>
        <p:spPr>
          <a:xfrm>
            <a:off x="5811753" y="272427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0" dirty="0">
                <a:solidFill>
                  <a:srgbClr val="FFFFFF"/>
                </a:solidFill>
                <a:latin typeface="Gilroy ExtraBold" charset="0"/>
                <a:ea typeface="Gilroy ExtraBold" charset="0"/>
                <a:cs typeface="Gilroy ExtraBold" charset="0"/>
                <a:sym typeface="Arial"/>
              </a:rPr>
              <a:t>2</a:t>
            </a:r>
          </a:p>
        </p:txBody>
      </p:sp>
      <p:sp>
        <p:nvSpPr>
          <p:cNvPr id="8" name="TextBox 7"/>
          <p:cNvSpPr txBox="1"/>
          <p:nvPr/>
        </p:nvSpPr>
        <p:spPr>
          <a:xfrm>
            <a:off x="6332451" y="2668264"/>
            <a:ext cx="4743717" cy="1200329"/>
          </a:xfrm>
          <a:prstGeom prst="rect">
            <a:avLst/>
          </a:prstGeom>
          <a:noFill/>
        </p:spPr>
        <p:txBody>
          <a:bodyPr wrap="square" rtlCol="0">
            <a:spAutoFit/>
          </a:bodyPr>
          <a:lstStyle/>
          <a:p>
            <a:r>
              <a:rPr lang="en-US" sz="2400" kern="0" dirty="0">
                <a:solidFill>
                  <a:srgbClr val="000000"/>
                </a:solidFill>
                <a:latin typeface="Source Sans Pro" charset="0"/>
                <a:ea typeface="Source Sans Pro" charset="0"/>
                <a:cs typeface="Source Sans Pro" charset="0"/>
                <a:sym typeface="Arial"/>
              </a:rPr>
              <a:t>Be able to host effective partner meetings that result in actionable next steps. </a:t>
            </a:r>
          </a:p>
        </p:txBody>
      </p:sp>
      <p:sp>
        <p:nvSpPr>
          <p:cNvPr id="9" name="Oval 8"/>
          <p:cNvSpPr/>
          <p:nvPr/>
        </p:nvSpPr>
        <p:spPr>
          <a:xfrm>
            <a:off x="5814253" y="439677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0" dirty="0">
                <a:solidFill>
                  <a:srgbClr val="FFFFFF"/>
                </a:solidFill>
                <a:latin typeface="Gilroy ExtraBold" charset="0"/>
                <a:ea typeface="Gilroy ExtraBold" charset="0"/>
                <a:cs typeface="Gilroy ExtraBold" charset="0"/>
                <a:sym typeface="Arial"/>
              </a:rPr>
              <a:t>3</a:t>
            </a:r>
          </a:p>
        </p:txBody>
      </p:sp>
      <p:sp>
        <p:nvSpPr>
          <p:cNvPr id="10" name="TextBox 9"/>
          <p:cNvSpPr txBox="1"/>
          <p:nvPr/>
        </p:nvSpPr>
        <p:spPr>
          <a:xfrm>
            <a:off x="6334951" y="4340761"/>
            <a:ext cx="4743717" cy="1569660"/>
          </a:xfrm>
          <a:prstGeom prst="rect">
            <a:avLst/>
          </a:prstGeom>
          <a:noFill/>
        </p:spPr>
        <p:txBody>
          <a:bodyPr wrap="square" rtlCol="0">
            <a:spAutoFit/>
          </a:bodyPr>
          <a:lstStyle/>
          <a:p>
            <a:r>
              <a:rPr lang="en-US" sz="2400" kern="0" dirty="0">
                <a:solidFill>
                  <a:srgbClr val="000000"/>
                </a:solidFill>
                <a:latin typeface="Source Sans Pro" charset="0"/>
                <a:ea typeface="Source Sans Pro" charset="0"/>
                <a:cs typeface="Source Sans Pro" charset="0"/>
                <a:sym typeface="Arial"/>
              </a:rPr>
              <a:t>Feel confident being able to grow your organizing work by tapping in to your local community organizations.</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9521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592" y="1237002"/>
            <a:ext cx="5353204"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6393562" cy="3416320"/>
          </a:xfrm>
          <a:prstGeom prst="rect">
            <a:avLst/>
          </a:prstGeom>
          <a:noFill/>
        </p:spPr>
        <p:txBody>
          <a:bodyPr wrap="square" rtlCol="0">
            <a:spAutoFit/>
          </a:bodyPr>
          <a:lstStyle/>
          <a:p>
            <a:pPr fontAlgn="ctr"/>
            <a:r>
              <a:rPr lang="en-US" sz="2400" b="1" dirty="0">
                <a:solidFill>
                  <a:schemeClr val="bg1"/>
                </a:solidFill>
                <a:latin typeface="Source Sans Pro" charset="0"/>
                <a:ea typeface="Source Sans Pro" charset="0"/>
                <a:cs typeface="Source Sans Pro" charset="0"/>
              </a:rPr>
              <a:t>Recap from previous week</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Establishing new partnerships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Managing partnerships effectively</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Practice scenarios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 &amp; next steps</a:t>
            </a:r>
          </a:p>
        </p:txBody>
      </p:sp>
      <p:sp>
        <p:nvSpPr>
          <p:cNvPr id="6" name="TextBox 5"/>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Agenda for today</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667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6" name="Rectangle 5"/>
          <p:cNvSpPr>
            <a:spLocks noChangeArrowheads="1"/>
          </p:cNvSpPr>
          <p:nvPr/>
        </p:nvSpPr>
        <p:spPr bwMode="auto">
          <a:xfrm>
            <a:off x="0" y="2898300"/>
            <a:ext cx="12192000" cy="988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kern="0" dirty="0">
                <a:solidFill>
                  <a:srgbClr val="FFFFFF"/>
                </a:solidFill>
                <a:latin typeface="Gilroy ExtraBold" charset="0"/>
                <a:ea typeface="Gilroy ExtraBold" charset="0"/>
                <a:cs typeface="Gilroy ExtraBold" charset="0"/>
              </a:rPr>
              <a:t>Week 4: Key takeaways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2207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b="2767"/>
          <a:stretch/>
        </p:blipFill>
        <p:spPr>
          <a:xfrm>
            <a:off x="3962299" y="2696764"/>
            <a:ext cx="4012023" cy="14088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120" y="254301"/>
            <a:ext cx="4223730" cy="1940052"/>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65741"/>
          <a:stretch/>
        </p:blipFill>
        <p:spPr>
          <a:xfrm>
            <a:off x="2880" y="292608"/>
            <a:ext cx="3951305" cy="156159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7193" y="4789076"/>
            <a:ext cx="4075584" cy="20447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693" y="2657096"/>
            <a:ext cx="3772081" cy="168214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52" y="4799074"/>
            <a:ext cx="4021681" cy="1432560"/>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b="77930"/>
          <a:stretch/>
        </p:blipFill>
        <p:spPr>
          <a:xfrm>
            <a:off x="8113499" y="43528"/>
            <a:ext cx="4078501" cy="1187196"/>
          </a:xfrm>
          <a:prstGeom prst="rect">
            <a:avLst/>
          </a:prstGeom>
        </p:spPr>
      </p:pic>
      <p:pic>
        <p:nvPicPr>
          <p:cNvPr id="12" name="Picture 11"/>
          <p:cNvPicPr>
            <a:picLocks noChangeAspect="1"/>
          </p:cNvPicPr>
          <p:nvPr/>
        </p:nvPicPr>
        <p:blipFill>
          <a:blip r:embed="rId11"/>
          <a:stretch>
            <a:fillRect/>
          </a:stretch>
        </p:blipFill>
        <p:spPr>
          <a:xfrm>
            <a:off x="8055588" y="1230724"/>
            <a:ext cx="4120636" cy="5415694"/>
          </a:xfrm>
          <a:prstGeom prst="rect">
            <a:avLst/>
          </a:prstGeom>
        </p:spPr>
      </p:pic>
    </p:spTree>
    <p:extLst>
      <p:ext uri="{BB962C8B-B14F-4D97-AF65-F5344CB8AC3E}">
        <p14:creationId xmlns:p14="http://schemas.microsoft.com/office/powerpoint/2010/main" val="1188331834"/>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4763</TotalTime>
  <Words>2387</Words>
  <Application>Microsoft Macintosh PowerPoint</Application>
  <PresentationFormat>Widescreen</PresentationFormat>
  <Paragraphs>427</Paragraphs>
  <Slides>53</Slides>
  <Notes>49</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53</vt:i4>
      </vt:variant>
    </vt:vector>
  </HeadingPairs>
  <TitlesOfParts>
    <vt:vector size="71" baseType="lpstr">
      <vt:lpstr>Arial</vt:lpstr>
      <vt:lpstr>Calibri</vt:lpstr>
      <vt:lpstr>Calibri Light</vt:lpstr>
      <vt:lpstr>Courier New</vt:lpstr>
      <vt:lpstr>Gill Sans</vt:lpstr>
      <vt:lpstr>Gilroy ExtraBold</vt:lpstr>
      <vt:lpstr>Helvetica</vt:lpstr>
      <vt:lpstr>Open Sans</vt:lpstr>
      <vt:lpstr>Source Sans Pro</vt:lpstr>
      <vt:lpstr>Symbol</vt:lpstr>
      <vt:lpstr>Whitney Book</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Chelsey Wininger</dc:creator>
  <cp:lastModifiedBy>Microsoft Office User</cp:lastModifiedBy>
  <cp:revision>75</cp:revision>
  <dcterms:created xsi:type="dcterms:W3CDTF">2017-02-22T21:03:31Z</dcterms:created>
  <dcterms:modified xsi:type="dcterms:W3CDTF">2019-02-24T05:58:21Z</dcterms:modified>
</cp:coreProperties>
</file>