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s" ContentType="video/unknown"/>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86" r:id="rId3"/>
    <p:sldMasterId id="2147483699" r:id="rId4"/>
    <p:sldMasterId id="2147483706" r:id="rId5"/>
    <p:sldMasterId id="2147483714" r:id="rId6"/>
    <p:sldMasterId id="2147483721" r:id="rId7"/>
  </p:sldMasterIdLst>
  <p:notesMasterIdLst>
    <p:notesMasterId r:id="rId77"/>
  </p:notesMasterIdLst>
  <p:sldIdLst>
    <p:sldId id="278" r:id="rId8"/>
    <p:sldId id="368" r:id="rId9"/>
    <p:sldId id="366" r:id="rId10"/>
    <p:sldId id="398" r:id="rId11"/>
    <p:sldId id="374" r:id="rId12"/>
    <p:sldId id="365" r:id="rId13"/>
    <p:sldId id="372" r:id="rId14"/>
    <p:sldId id="373" r:id="rId15"/>
    <p:sldId id="371" r:id="rId16"/>
    <p:sldId id="388" r:id="rId17"/>
    <p:sldId id="285" r:id="rId18"/>
    <p:sldId id="286" r:id="rId19"/>
    <p:sldId id="378" r:id="rId20"/>
    <p:sldId id="288" r:id="rId21"/>
    <p:sldId id="287" r:id="rId22"/>
    <p:sldId id="389" r:id="rId23"/>
    <p:sldId id="289" r:id="rId24"/>
    <p:sldId id="323" r:id="rId25"/>
    <p:sldId id="391" r:id="rId26"/>
    <p:sldId id="392" r:id="rId27"/>
    <p:sldId id="393" r:id="rId28"/>
    <p:sldId id="295" r:id="rId29"/>
    <p:sldId id="394" r:id="rId30"/>
    <p:sldId id="297" r:id="rId31"/>
    <p:sldId id="390" r:id="rId32"/>
    <p:sldId id="379" r:id="rId33"/>
    <p:sldId id="345" r:id="rId34"/>
    <p:sldId id="343" r:id="rId35"/>
    <p:sldId id="346" r:id="rId36"/>
    <p:sldId id="347" r:id="rId37"/>
    <p:sldId id="348" r:id="rId38"/>
    <p:sldId id="349" r:id="rId39"/>
    <p:sldId id="350" r:id="rId40"/>
    <p:sldId id="302" r:id="rId41"/>
    <p:sldId id="370" r:id="rId42"/>
    <p:sldId id="383" r:id="rId43"/>
    <p:sldId id="382" r:id="rId44"/>
    <p:sldId id="384" r:id="rId45"/>
    <p:sldId id="387" r:id="rId46"/>
    <p:sldId id="299" r:id="rId47"/>
    <p:sldId id="319" r:id="rId48"/>
    <p:sldId id="320" r:id="rId49"/>
    <p:sldId id="325" r:id="rId50"/>
    <p:sldId id="326" r:id="rId51"/>
    <p:sldId id="327" r:id="rId52"/>
    <p:sldId id="328" r:id="rId53"/>
    <p:sldId id="329" r:id="rId54"/>
    <p:sldId id="291" r:id="rId55"/>
    <p:sldId id="296" r:id="rId56"/>
    <p:sldId id="351" r:id="rId57"/>
    <p:sldId id="352" r:id="rId58"/>
    <p:sldId id="353" r:id="rId59"/>
    <p:sldId id="354" r:id="rId60"/>
    <p:sldId id="355" r:id="rId61"/>
    <p:sldId id="356" r:id="rId62"/>
    <p:sldId id="357" r:id="rId63"/>
    <p:sldId id="358" r:id="rId64"/>
    <p:sldId id="359" r:id="rId65"/>
    <p:sldId id="360" r:id="rId66"/>
    <p:sldId id="361" r:id="rId67"/>
    <p:sldId id="362" r:id="rId68"/>
    <p:sldId id="396" r:id="rId69"/>
    <p:sldId id="397" r:id="rId70"/>
    <p:sldId id="380" r:id="rId71"/>
    <p:sldId id="337" r:id="rId72"/>
    <p:sldId id="344" r:id="rId73"/>
    <p:sldId id="381" r:id="rId74"/>
    <p:sldId id="293" r:id="rId75"/>
    <p:sldId id="314"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100F"/>
    <a:srgbClr val="0E0F0E"/>
    <a:srgbClr val="000000"/>
    <a:srgbClr val="3100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74471"/>
  </p:normalViewPr>
  <p:slideViewPr>
    <p:cSldViewPr snapToGrid="0" snapToObjects="1">
      <p:cViewPr varScale="1">
        <p:scale>
          <a:sx n="90" d="100"/>
          <a:sy n="90" d="100"/>
        </p:scale>
        <p:origin x="1992" y="200"/>
      </p:cViewPr>
      <p:guideLst>
        <p:guide orient="horz" pos="2160"/>
        <p:guide pos="3840"/>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33B00-849F-3245-8377-FA8133F4C6E7}" type="datetimeFigureOut">
              <a:rPr lang="en-US" smtClean="0"/>
              <a:t>6/25/19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C4B64-BDA6-634E-BD2A-D5BD70F96A9C}" type="slidenum">
              <a:rPr lang="en-US" smtClean="0"/>
              <a:t>‹#›</a:t>
            </a:fld>
            <a:endParaRPr lang="en-US"/>
          </a:p>
        </p:txBody>
      </p:sp>
    </p:spTree>
    <p:extLst>
      <p:ext uri="{BB962C8B-B14F-4D97-AF65-F5344CB8AC3E}">
        <p14:creationId xmlns:p14="http://schemas.microsoft.com/office/powerpoint/2010/main" val="15773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200" b="0" i="0" u="none" strike="noStrike" cap="none">
              <a:solidFill>
                <a:schemeClr val="dk1"/>
              </a:solidFill>
              <a:latin typeface="+mn-lt"/>
              <a:ea typeface="Calibri"/>
              <a:cs typeface="Calibri"/>
              <a:sym typeface="Calibri"/>
            </a:endParaRPr>
          </a:p>
          <a:p>
            <a:endParaRPr lang="en-US"/>
          </a:p>
        </p:txBody>
      </p:sp>
      <p:sp>
        <p:nvSpPr>
          <p:cNvPr id="4" name="Slide Number Placeholder 3"/>
          <p:cNvSpPr>
            <a:spLocks noGrp="1"/>
          </p:cNvSpPr>
          <p:nvPr>
            <p:ph type="sldNum" sz="quarter" idx="5"/>
          </p:nvPr>
        </p:nvSpPr>
        <p:spPr/>
        <p:txBody>
          <a:bodyPr/>
          <a:lstStyle/>
          <a:p>
            <a:fld id="{A56C4B64-BDA6-634E-BD2A-D5BD70F96A9C}" type="slidenum">
              <a:rPr lang="en-US" smtClean="0"/>
              <a:t>1</a:t>
            </a:fld>
            <a:endParaRPr lang="en-US"/>
          </a:p>
        </p:txBody>
      </p:sp>
    </p:spTree>
    <p:extLst>
      <p:ext uri="{BB962C8B-B14F-4D97-AF65-F5344CB8AC3E}">
        <p14:creationId xmlns:p14="http://schemas.microsoft.com/office/powerpoint/2010/main" val="2118282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our agenda for the day! It will help us to accomplish the goals we laid out in the previous slide. First, we’ll talk about what social media is and how organizers can use it to support and amplify their work. Next, we’ll dive into a few best practices for actually creating content. And then we’ll spend some time putting it into practice, giving feedback, and then wrap up and close. </a:t>
            </a:r>
          </a:p>
          <a:p>
            <a:endParaRPr lang="en-US" dirty="0"/>
          </a:p>
        </p:txBody>
      </p:sp>
      <p:sp>
        <p:nvSpPr>
          <p:cNvPr id="4" name="Slide Number Placeholder 3"/>
          <p:cNvSpPr>
            <a:spLocks noGrp="1"/>
          </p:cNvSpPr>
          <p:nvPr>
            <p:ph type="sldNum" sz="quarter" idx="10"/>
          </p:nvPr>
        </p:nvSpPr>
        <p:spPr/>
        <p:txBody>
          <a:bodyPr/>
          <a:lstStyle/>
          <a:p>
            <a:pPr>
              <a:defRPr/>
            </a:pPr>
            <a:fld id="{CB909D58-CE17-5F49-889D-9F08C930C319}"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523255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first, answer chats, then share below</a:t>
            </a:r>
          </a:p>
          <a:p>
            <a:endParaRPr lang="en-US" dirty="0"/>
          </a:p>
          <a:p>
            <a:r>
              <a:rPr lang="en-US" dirty="0"/>
              <a:t>Social media can be isolating but it can</a:t>
            </a:r>
            <a:r>
              <a:rPr lang="en-US" baseline="0" dirty="0"/>
              <a:t> also serve as a way of finding your people. There are thousands of conversations happening in real time all around us. And the platforms we have at our disposal are a way to join those </a:t>
            </a:r>
            <a:r>
              <a:rPr lang="en-US" baseline="0" dirty="0" err="1"/>
              <a:t>convos</a:t>
            </a:r>
            <a:r>
              <a:rPr lang="en-US" baseline="0" dirty="0"/>
              <a:t>, share why that conversation is relevant to you, and be a signal to those who follow you that breaks through the noise. </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14</a:t>
            </a:fld>
            <a:endParaRPr lang="en-US"/>
          </a:p>
        </p:txBody>
      </p:sp>
    </p:spTree>
    <p:extLst>
      <p:ext uri="{BB962C8B-B14F-4D97-AF65-F5344CB8AC3E}">
        <p14:creationId xmlns:p14="http://schemas.microsoft.com/office/powerpoint/2010/main" val="8009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OK, so maybe it would be helpful to take a step back and actually define what social media is</a:t>
            </a:r>
            <a:r>
              <a:rPr lang="mr-IN" baseline="0" dirty="0"/>
              <a:t>…</a:t>
            </a:r>
            <a:r>
              <a:rPr lang="en-US" baseline="0" dirty="0"/>
              <a:t> we all probably have an idea of what it is, but let’s just take a minute to break it down so we can have a starting place for how to use it</a:t>
            </a: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15</a:t>
            </a:fld>
            <a:endParaRPr lang="en-US"/>
          </a:p>
        </p:txBody>
      </p:sp>
    </p:spTree>
    <p:extLst>
      <p:ext uri="{BB962C8B-B14F-4D97-AF65-F5344CB8AC3E}">
        <p14:creationId xmlns:p14="http://schemas.microsoft.com/office/powerpoint/2010/main" val="2508150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So this is the </a:t>
            </a:r>
            <a:r>
              <a:rPr lang="en-US" baseline="0" dirty="0"/>
              <a:t>AP Style Book’s definition: Social media refers to tools that allow the sharing of information and content and the formation of communities through online and mobile networks of people. </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baseline="0" dirty="0"/>
              <a:t>Why is this perfect for organizers? Because they’re built almost specifically with the tasks of organizers in mind. As organizers, as activists, as community leaders, we’re here to build and strengthen communities, develop relationships, and expand our networks. The larger our networks and the stronger our relationships, the more power we have to mobilize together and effect real, lasting change. </a:t>
            </a: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16</a:t>
            </a:fld>
            <a:endParaRPr lang="en-US"/>
          </a:p>
        </p:txBody>
      </p:sp>
    </p:spTree>
    <p:extLst>
      <p:ext uri="{BB962C8B-B14F-4D97-AF65-F5344CB8AC3E}">
        <p14:creationId xmlns:p14="http://schemas.microsoft.com/office/powerpoint/2010/main" val="3464733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There </a:t>
            </a:r>
            <a:r>
              <a:rPr lang="en-US" baseline="0" dirty="0"/>
              <a:t>are a ton of different examples of social media and new ones are being developed all the time. But you’ve probably heard of some of the largest and most common.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There are social networks (Facebook</a:t>
            </a:r>
            <a:r>
              <a:rPr lang="en-US" baseline="0" dirty="0"/>
              <a:t> and LinkedIn)</a:t>
            </a:r>
            <a:r>
              <a:rPr lang="en-US" dirty="0"/>
              <a:t>, blogs, micro-blogs (Twitter), Wikis, </a:t>
            </a:r>
            <a:r>
              <a:rPr lang="en-US" dirty="0" err="1"/>
              <a:t>photo&amp;video-sharing</a:t>
            </a:r>
            <a:r>
              <a:rPr lang="en-US" dirty="0"/>
              <a:t> services (</a:t>
            </a:r>
            <a:r>
              <a:rPr lang="en-US" baseline="0" dirty="0"/>
              <a:t>Flickr, Instagram, and YouTube), messaging apps (Snapchat, WhatsApp, </a:t>
            </a:r>
            <a:r>
              <a:rPr lang="en-US" baseline="0" dirty="0" err="1"/>
              <a:t>Groupme</a:t>
            </a:r>
            <a:r>
              <a:rPr lang="en-US" baseline="0" dirty="0"/>
              <a:t>), online forums (Reddit, Quora), </a:t>
            </a:r>
            <a:r>
              <a:rPr lang="en-US" baseline="0" dirty="0" err="1"/>
              <a:t>pinboards</a:t>
            </a:r>
            <a:r>
              <a:rPr lang="en-US" baseline="0" dirty="0"/>
              <a:t> (Pinterest), and all sorts of other sites, from dating services to collaborative essay-writing projects.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17</a:t>
            </a:fld>
            <a:endParaRPr lang="en-US"/>
          </a:p>
        </p:txBody>
      </p:sp>
    </p:spTree>
    <p:extLst>
      <p:ext uri="{BB962C8B-B14F-4D97-AF65-F5344CB8AC3E}">
        <p14:creationId xmlns:p14="http://schemas.microsoft.com/office/powerpoint/2010/main" val="2872852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excellent question – </a:t>
            </a:r>
            <a:r>
              <a:rPr lang="en-US" dirty="0" err="1"/>
              <a:t>vvv</a:t>
            </a:r>
            <a:r>
              <a:rPr lang="en-US" dirty="0"/>
              <a:t> excited to hear your answers.</a:t>
            </a:r>
          </a:p>
        </p:txBody>
      </p:sp>
      <p:sp>
        <p:nvSpPr>
          <p:cNvPr id="4" name="Slide Number Placeholder 3"/>
          <p:cNvSpPr>
            <a:spLocks noGrp="1"/>
          </p:cNvSpPr>
          <p:nvPr>
            <p:ph type="sldNum" sz="quarter" idx="10"/>
          </p:nvPr>
        </p:nvSpPr>
        <p:spPr/>
        <p:txBody>
          <a:bodyPr/>
          <a:lstStyle/>
          <a:p>
            <a:fld id="{A56C4B64-BDA6-634E-BD2A-D5BD70F96A9C}" type="slidenum">
              <a:rPr lang="en-US" smtClean="0"/>
              <a:t>18</a:t>
            </a:fld>
            <a:endParaRPr lang="en-US"/>
          </a:p>
        </p:txBody>
      </p:sp>
    </p:spTree>
    <p:extLst>
      <p:ext uri="{BB962C8B-B14F-4D97-AF65-F5344CB8AC3E}">
        <p14:creationId xmlns:p14="http://schemas.microsoft.com/office/powerpoint/2010/main" val="1333133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not </a:t>
            </a:r>
            <a:r>
              <a:rPr lang="en-US" i="1" dirty="0"/>
              <a:t>those </a:t>
            </a:r>
            <a:r>
              <a:rPr lang="en-US" i="0" dirty="0"/>
              <a:t>kind of engagement rings. S</a:t>
            </a:r>
            <a:r>
              <a:rPr lang="en-US" dirty="0"/>
              <a:t>ome of you may have hear the term “ladder of engagement”</a:t>
            </a:r>
            <a:r>
              <a:rPr lang="en-US" baseline="0" dirty="0"/>
              <a:t> before in reference to organizing. For those who haven’t, it’s essentially referring to the spectrum of engagement that a person can have within the work of organizing, with a non-participant, unengaged person on one end and a fully-engaged community leader on the other. </a:t>
            </a:r>
          </a:p>
          <a:p>
            <a:endParaRPr lang="en-US" baseline="0" dirty="0"/>
          </a:p>
          <a:p>
            <a:r>
              <a:rPr lang="en-US" baseline="0" dirty="0"/>
              <a:t>I like to imagine the ladder as concentric circles or rings, with the lowest level on the ladder—the lowest level of engagement—as the farthest ring and the most engaged advocates and organizers at the center. Those organizers, those community leaders, those folks running for office.</a:t>
            </a:r>
          </a:p>
          <a:p>
            <a:endParaRPr lang="en-US" baseline="0" dirty="0"/>
          </a:p>
          <a:p>
            <a:r>
              <a:rPr lang="en-US" baseline="0" dirty="0"/>
              <a:t>Our job, as advocates and organizers, is to bring folks closer to the center—to get that casual observer who may potentially be passionate about an issue to start engaging on that issue. </a:t>
            </a:r>
          </a:p>
          <a:p>
            <a:endParaRPr lang="en-US" baseline="0" dirty="0"/>
          </a:p>
          <a:p>
            <a:r>
              <a:rPr lang="en-US" dirty="0"/>
              <a:t>And</a:t>
            </a:r>
            <a:r>
              <a:rPr lang="en-US" baseline="0" dirty="0"/>
              <a:t> while s</a:t>
            </a:r>
            <a:r>
              <a:rPr lang="en-US" dirty="0"/>
              <a:t>ocial media can</a:t>
            </a:r>
            <a:r>
              <a:rPr lang="en-US" baseline="0" dirty="0"/>
              <a:t> play a role on EVERY ring</a:t>
            </a:r>
            <a:r>
              <a:rPr lang="mr-IN" baseline="0" dirty="0"/>
              <a:t>…</a:t>
            </a:r>
            <a:endParaRPr lang="en-US" baseline="0" dirty="0"/>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19</a:t>
            </a:fld>
            <a:endParaRPr lang="en-US"/>
          </a:p>
        </p:txBody>
      </p:sp>
    </p:spTree>
    <p:extLst>
      <p:ext uri="{BB962C8B-B14F-4D97-AF65-F5344CB8AC3E}">
        <p14:creationId xmlns:p14="http://schemas.microsoft.com/office/powerpoint/2010/main" val="1984506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a:t>
            </a:r>
            <a:r>
              <a:rPr lang="en-US" dirty="0"/>
              <a:t> </a:t>
            </a:r>
            <a:r>
              <a:rPr lang="en-US" baseline="0" dirty="0"/>
              <a:t>it has a UNIQUE role on the outer rings. Why? Because that’s where the most people are located and that’s where social media’s strength comes in—millions of people are already there. Just as you want to go fishing where the fishes are, we want to use social media as a tool to connect where our potential target audiences are—people who are watching what’s going on, but may not know exactly what’s happening or what the next steps should be. But you do! You, as organizers, know the next steps for getting involved.</a:t>
            </a:r>
          </a:p>
          <a:p>
            <a:endParaRPr lang="en-US" baseline="0" dirty="0"/>
          </a:p>
          <a:p>
            <a:r>
              <a:rPr lang="en-US" dirty="0"/>
              <a:t>So</a:t>
            </a:r>
            <a:r>
              <a:rPr lang="en-US" baseline="0" dirty="0"/>
              <a:t> w</a:t>
            </a:r>
            <a:r>
              <a:rPr lang="en-US" dirty="0"/>
              <a:t>e</a:t>
            </a:r>
            <a:r>
              <a:rPr lang="en-US" baseline="0" dirty="0"/>
              <a:t> use social media not only to stay informed and to connect with others, but to organize. To bring people in and, when the time comes, mobilize them to take action.</a:t>
            </a:r>
          </a:p>
          <a:p>
            <a:endParaRPr lang="en-US" baseline="0" dirty="0"/>
          </a:p>
          <a:p>
            <a:r>
              <a:rPr lang="en-US" baseline="0" dirty="0"/>
              <a:t>QUESTION: Which ring do folks think email would fall on this illustration?</a:t>
            </a:r>
          </a:p>
          <a:p>
            <a:endParaRPr lang="en-US" baseline="0" dirty="0"/>
          </a:p>
        </p:txBody>
      </p:sp>
      <p:sp>
        <p:nvSpPr>
          <p:cNvPr id="4" name="Slide Number Placeholder 3"/>
          <p:cNvSpPr>
            <a:spLocks noGrp="1"/>
          </p:cNvSpPr>
          <p:nvPr>
            <p:ph type="sldNum" sz="quarter" idx="10"/>
          </p:nvPr>
        </p:nvSpPr>
        <p:spPr/>
        <p:txBody>
          <a:bodyPr/>
          <a:lstStyle/>
          <a:p>
            <a:fld id="{A56C4B64-BDA6-634E-BD2A-D5BD70F96A9C}" type="slidenum">
              <a:rPr lang="en-US" smtClean="0"/>
              <a:t>20</a:t>
            </a:fld>
            <a:endParaRPr lang="en-US"/>
          </a:p>
        </p:txBody>
      </p:sp>
    </p:spTree>
    <p:extLst>
      <p:ext uri="{BB962C8B-B14F-4D97-AF65-F5344CB8AC3E}">
        <p14:creationId xmlns:p14="http://schemas.microsoft.com/office/powerpoint/2010/main" val="4018482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ASNWER: Closer to the center. </a:t>
            </a:r>
            <a:endParaRPr lang="en-US" baseline="0" dirty="0"/>
          </a:p>
          <a:p>
            <a:endParaRPr lang="en-US" baseline="0" dirty="0"/>
          </a:p>
          <a:p>
            <a:r>
              <a:rPr lang="en-US" dirty="0"/>
              <a:t>EMAIL, as an organizing platform,</a:t>
            </a:r>
            <a:r>
              <a:rPr lang="en-US" baseline="0" dirty="0"/>
              <a:t> plays a larger role closer towards the center. Why? Because it requires a little more engagement. People have invited you into their personal email. It feels more like a one-on-one conversation. And there’s more room for your message—to explain, persuade, and inspire. Also, instead of just hoping that your followers scroll by your social media post, with email, people can choose to open your note at their convenience.</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21</a:t>
            </a:fld>
            <a:endParaRPr lang="en-US"/>
          </a:p>
        </p:txBody>
      </p:sp>
    </p:spTree>
    <p:extLst>
      <p:ext uri="{BB962C8B-B14F-4D97-AF65-F5344CB8AC3E}">
        <p14:creationId xmlns:p14="http://schemas.microsoft.com/office/powerpoint/2010/main" val="1190830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b="0" i="0" u="none" strike="noStrike" kern="1200" dirty="0">
                <a:solidFill>
                  <a:schemeClr val="tx1"/>
                </a:solidFill>
                <a:effectLst/>
                <a:latin typeface="+mn-lt"/>
                <a:ea typeface="+mn-ea"/>
                <a:cs typeface="+mn-cs"/>
              </a:rPr>
              <a:t>Social</a:t>
            </a:r>
            <a:r>
              <a:rPr lang="en-US" sz="1200" b="0" i="0" u="none" strike="noStrike" kern="1200" baseline="0" dirty="0">
                <a:solidFill>
                  <a:schemeClr val="tx1"/>
                </a:solidFill>
                <a:effectLst/>
                <a:latin typeface="+mn-lt"/>
                <a:ea typeface="+mn-ea"/>
                <a:cs typeface="+mn-cs"/>
              </a:rPr>
              <a:t> media is a tool or a set of tools ready-made for grassroots advocacy. So, as organizers, we should try to view it that way. View it as a way to tell our stories, our values, our message. View it as a way to organize AND mobilize.</a:t>
            </a:r>
            <a:endParaRPr lang="en-US" b="0" dirty="0"/>
          </a:p>
          <a:p>
            <a:pPr marL="0" indent="0">
              <a:buFont typeface="Arial" charset="0"/>
              <a:buNone/>
            </a:pPr>
            <a:endParaRPr lang="en-US" b="0" dirty="0"/>
          </a:p>
          <a:p>
            <a:pPr marL="0" indent="0">
              <a:buFont typeface="Arial" charset="0"/>
              <a:buNone/>
            </a:pPr>
            <a:r>
              <a:rPr lang="en-US" b="0" dirty="0"/>
              <a:t>So</a:t>
            </a:r>
            <a:r>
              <a:rPr lang="mr-IN" b="0" dirty="0"/>
              <a:t>…</a:t>
            </a:r>
            <a:r>
              <a:rPr lang="en-US" b="0" dirty="0"/>
              <a:t> even on social media</a:t>
            </a:r>
          </a:p>
          <a:p>
            <a:pPr marL="0" indent="0">
              <a:buFont typeface="Arial" charset="0"/>
              <a:buNone/>
            </a:pPr>
            <a:endParaRPr lang="en-US" b="0" dirty="0"/>
          </a:p>
          <a:p>
            <a:pPr marL="171450" indent="-171450">
              <a:buFont typeface="Arial" charset="0"/>
              <a:buChar char="•"/>
            </a:pPr>
            <a:r>
              <a:rPr lang="en-US" b="1" dirty="0"/>
              <a:t>On the ladder of engagement</a:t>
            </a:r>
            <a:r>
              <a:rPr lang="en-US" b="1" baseline="0" dirty="0"/>
              <a:t>, participation is low on the level of difficulty. It’s </a:t>
            </a:r>
            <a:r>
              <a:rPr lang="en-US" b="1" dirty="0"/>
              <a:t>easy</a:t>
            </a:r>
            <a:r>
              <a:rPr lang="en-US" b="1" baseline="0" dirty="0"/>
              <a:t> to sign up, it’s easy to follow, like, comment, share. organizers, w</a:t>
            </a:r>
            <a:r>
              <a:rPr lang="en-US" b="1" dirty="0"/>
              <a:t>e</a:t>
            </a:r>
            <a:r>
              <a:rPr lang="en-US" b="1" baseline="0" dirty="0"/>
              <a:t> s</a:t>
            </a:r>
            <a:r>
              <a:rPr lang="en-US" b="1" dirty="0"/>
              <a:t>how up on social media </a:t>
            </a:r>
            <a:r>
              <a:rPr lang="mr-IN" b="1" dirty="0"/>
              <a:t>–</a:t>
            </a:r>
            <a:r>
              <a:rPr lang="en-US" b="1" dirty="0"/>
              <a:t> and social media provides a public forum for you to do just that. To tell your personal story.</a:t>
            </a:r>
            <a:r>
              <a:rPr lang="en-US" b="1" baseline="0" dirty="0"/>
              <a:t> To tell truths. To make arguments. For millions of people, social media is one of the best entry points into organizing, into supporting your cause. Let’s use that entry point to our advantage.</a:t>
            </a:r>
          </a:p>
          <a:p>
            <a:pPr marL="171450" indent="-171450">
              <a:buFont typeface="Arial" charset="0"/>
              <a:buChar char="•"/>
            </a:pPr>
            <a:endParaRPr lang="en-US" b="1" dirty="0"/>
          </a:p>
          <a:p>
            <a:pPr marL="171450" indent="-171450">
              <a:buFont typeface="Arial" charset="0"/>
              <a:buChar char="•"/>
            </a:pPr>
            <a:r>
              <a:rPr lang="en-US" dirty="0"/>
              <a:t>Connect </a:t>
            </a:r>
            <a:r>
              <a:rPr lang="mr-IN" dirty="0"/>
              <a:t>–</a:t>
            </a:r>
            <a:r>
              <a:rPr lang="en-US" baseline="0" dirty="0"/>
              <a:t> build out your networks, connect with other passionate people, form groups, create lists</a:t>
            </a:r>
          </a:p>
          <a:p>
            <a:pPr marL="171450" indent="-171450">
              <a:buFont typeface="Arial" charset="0"/>
              <a:buChar char="•"/>
            </a:pPr>
            <a:endParaRPr lang="en-US" dirty="0"/>
          </a:p>
          <a:p>
            <a:pPr marL="171450" indent="-171450">
              <a:buFont typeface="Arial" charset="0"/>
              <a:buChar char="•"/>
            </a:pPr>
            <a:r>
              <a:rPr lang="en-US" dirty="0"/>
              <a:t>Lift each other up </a:t>
            </a:r>
            <a:r>
              <a:rPr lang="mr-IN" dirty="0"/>
              <a:t>–</a:t>
            </a:r>
            <a:r>
              <a:rPr lang="en-US" dirty="0"/>
              <a:t> be a good</a:t>
            </a:r>
            <a:r>
              <a:rPr lang="en-US" baseline="0" dirty="0"/>
              <a:t> leader by being a good follower. Give other an excuse to join in and help build that momentum. FB and Twitter both have ways to share</a:t>
            </a:r>
          </a:p>
          <a:p>
            <a:pPr marL="171450" indent="-171450">
              <a:buFont typeface="Arial" charset="0"/>
              <a:buChar char="•"/>
            </a:pPr>
            <a:endParaRPr lang="en-US" baseline="0" dirty="0"/>
          </a:p>
          <a:p>
            <a:pPr marL="171450" indent="-171450">
              <a:buFont typeface="Arial"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22</a:t>
            </a:fld>
            <a:endParaRPr lang="en-US"/>
          </a:p>
        </p:txBody>
      </p:sp>
    </p:spTree>
    <p:extLst>
      <p:ext uri="{BB962C8B-B14F-4D97-AF65-F5344CB8AC3E}">
        <p14:creationId xmlns:p14="http://schemas.microsoft.com/office/powerpoint/2010/main" val="386657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Deputy</a:t>
            </a:r>
            <a:r>
              <a:rPr lang="en-US" baseline="0" dirty="0"/>
              <a:t> director of organizing and community engagement</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2</a:t>
            </a:fld>
            <a:endParaRPr lang="en-US" sz="1200">
              <a:latin typeface="Calibri"/>
              <a:ea typeface="Calibri"/>
              <a:cs typeface="Calibri"/>
              <a:sym typeface="Calibri"/>
            </a:endParaRPr>
          </a:p>
        </p:txBody>
      </p:sp>
    </p:spTree>
    <p:extLst>
      <p:ext uri="{BB962C8B-B14F-4D97-AF65-F5344CB8AC3E}">
        <p14:creationId xmlns:p14="http://schemas.microsoft.com/office/powerpoint/2010/main" val="809852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b="0" dirty="0"/>
              <a:t>We</a:t>
            </a:r>
            <a:r>
              <a:rPr lang="en-US" b="0" baseline="0" dirty="0"/>
              <a:t> s</a:t>
            </a:r>
            <a:r>
              <a:rPr lang="en-US" b="0" dirty="0"/>
              <a:t>how up </a:t>
            </a:r>
            <a:r>
              <a:rPr lang="mr-IN" b="0" dirty="0"/>
              <a:t>–</a:t>
            </a:r>
            <a:r>
              <a:rPr lang="en-US" b="0" dirty="0"/>
              <a:t> social media provides a public forum for you to do just that. To tell your personal story.</a:t>
            </a:r>
            <a:r>
              <a:rPr lang="en-US" b="0" baseline="0" dirty="0"/>
              <a:t> To tell truths. To make arguments</a:t>
            </a:r>
          </a:p>
          <a:p>
            <a:pPr marL="171450" indent="-171450">
              <a:buFont typeface="Arial" charset="0"/>
              <a:buChar char="•"/>
            </a:pPr>
            <a:endParaRPr lang="en-US" b="1" dirty="0"/>
          </a:p>
          <a:p>
            <a:pPr marL="171450" indent="-171450">
              <a:buFont typeface="Arial" charset="0"/>
              <a:buChar char="•"/>
            </a:pPr>
            <a:r>
              <a:rPr lang="en-US" b="1" dirty="0"/>
              <a:t>Connect </a:t>
            </a:r>
            <a:r>
              <a:rPr lang="mr-IN" b="1" dirty="0"/>
              <a:t>–</a:t>
            </a:r>
            <a:r>
              <a:rPr lang="en-US" b="1" baseline="0" dirty="0"/>
              <a:t> we use social media not only as a way to complain about airlines, but as a tool to build out our networks, connect with other passionate people, form groups, create lists. One of the best features about Twitter is that you can easily reach people who are not in your immediate network like other platforms. There are millions of conversations happening, gaining momentum, trending. Use these conversations, where folks are discussing issues they care about to engage, connect, share resources, and</a:t>
            </a:r>
            <a:r>
              <a:rPr lang="mr-IN" b="1" baseline="0" dirty="0"/>
              <a:t>…</a:t>
            </a:r>
            <a:endParaRPr lang="en-US" b="1" baseline="0" dirty="0"/>
          </a:p>
          <a:p>
            <a:pPr marL="171450" indent="-171450">
              <a:buFont typeface="Arial" charset="0"/>
              <a:buChar char="•"/>
            </a:pPr>
            <a:endParaRPr lang="en-US" dirty="0"/>
          </a:p>
          <a:p>
            <a:pPr marL="171450" indent="-171450">
              <a:buFont typeface="Arial" charset="0"/>
              <a:buChar char="•"/>
            </a:pPr>
            <a:r>
              <a:rPr lang="en-US" dirty="0"/>
              <a:t>Lift each other up </a:t>
            </a:r>
            <a:r>
              <a:rPr lang="mr-IN" dirty="0"/>
              <a:t>–</a:t>
            </a:r>
            <a:r>
              <a:rPr lang="en-US" dirty="0"/>
              <a:t> be a good</a:t>
            </a:r>
            <a:r>
              <a:rPr lang="en-US" baseline="0" dirty="0"/>
              <a:t> leader by being a good follower. Give other an excuse to join in and help build that momentum. FB and Twitter both have ways to share</a:t>
            </a:r>
          </a:p>
          <a:p>
            <a:pPr marL="171450" indent="-171450">
              <a:buFont typeface="Arial"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23</a:t>
            </a:fld>
            <a:endParaRPr lang="en-US"/>
          </a:p>
        </p:txBody>
      </p:sp>
    </p:spTree>
    <p:extLst>
      <p:ext uri="{BB962C8B-B14F-4D97-AF65-F5344CB8AC3E}">
        <p14:creationId xmlns:p14="http://schemas.microsoft.com/office/powerpoint/2010/main" val="95594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b="0" dirty="0"/>
              <a:t>We</a:t>
            </a:r>
            <a:r>
              <a:rPr lang="en-US" b="0" baseline="0" dirty="0"/>
              <a:t> s</a:t>
            </a:r>
            <a:r>
              <a:rPr lang="en-US" b="0" dirty="0"/>
              <a:t>how up </a:t>
            </a:r>
            <a:r>
              <a:rPr lang="mr-IN" b="0" dirty="0"/>
              <a:t>–</a:t>
            </a:r>
            <a:r>
              <a:rPr lang="en-US" b="0" dirty="0"/>
              <a:t> social media provides a public forum for you to do just that. To tell your personal story.</a:t>
            </a:r>
            <a:r>
              <a:rPr lang="en-US" b="0" baseline="0" dirty="0"/>
              <a:t> To tell truths. To make arguments</a:t>
            </a:r>
          </a:p>
          <a:p>
            <a:pPr marL="171450" indent="-171450">
              <a:buFont typeface="Arial" charset="0"/>
              <a:buChar char="•"/>
            </a:pPr>
            <a:endParaRPr lang="en-US" b="1" dirty="0"/>
          </a:p>
          <a:p>
            <a:pPr marL="171450" indent="-171450">
              <a:buFont typeface="Arial" charset="0"/>
              <a:buChar char="•"/>
            </a:pPr>
            <a:r>
              <a:rPr lang="en-US" b="0" dirty="0"/>
              <a:t>Connect </a:t>
            </a:r>
            <a:r>
              <a:rPr lang="mr-IN" b="0" dirty="0"/>
              <a:t>–</a:t>
            </a:r>
            <a:r>
              <a:rPr lang="en-US" b="0" baseline="0" dirty="0"/>
              <a:t> we use social media not only as a way to complain about airlines, but as a tool to build out our networks, connect with other passionate people, form groups, create lists</a:t>
            </a:r>
          </a:p>
          <a:p>
            <a:pPr marL="171450" indent="-171450">
              <a:buFont typeface="Arial" charset="0"/>
              <a:buChar char="•"/>
            </a:pPr>
            <a:endParaRPr lang="en-US" b="0"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1" dirty="0"/>
              <a:t>Lift each other up </a:t>
            </a:r>
            <a:r>
              <a:rPr lang="mr-IN" b="1" dirty="0"/>
              <a:t>–</a:t>
            </a:r>
            <a:r>
              <a:rPr lang="en-US" b="1" dirty="0"/>
              <a:t> </a:t>
            </a:r>
            <a:r>
              <a:rPr lang="en-US" b="1" baseline="0" dirty="0"/>
              <a:t>You can </a:t>
            </a:r>
            <a:r>
              <a:rPr lang="en-US" b="1" dirty="0"/>
              <a:t>be a good</a:t>
            </a:r>
            <a:r>
              <a:rPr lang="en-US" b="1" baseline="0" dirty="0"/>
              <a:t> leader by being a good follower. Participate. See something you like? Like it, share it, tag others—get your networks involved. Be an excuse for your friends to join in and help build that momentum. The thing about social media is that it’s super easy to share and most platforms have built in algorithms that will increase the visibility of posts with more engagements. So engage!</a:t>
            </a:r>
            <a:endParaRPr lang="en-US" sz="1200" b="1" i="0" kern="1200" baseline="0" dirty="0">
              <a:solidFill>
                <a:schemeClr val="tx1"/>
              </a:solidFill>
              <a:effectLst/>
              <a:latin typeface="+mn-lt"/>
              <a:ea typeface="+mn-ea"/>
              <a:cs typeface="+mn-cs"/>
            </a:endParaRPr>
          </a:p>
          <a:p>
            <a:pPr marL="171450" indent="-171450">
              <a:buFont typeface="Arial" charset="0"/>
              <a:buChar char="•"/>
            </a:pPr>
            <a:endParaRPr lang="en-US" b="1" baseline="0" dirty="0"/>
          </a:p>
          <a:p>
            <a:pPr marL="171450" indent="-171450">
              <a:buFont typeface="Arial" charset="0"/>
              <a:buChar char="•"/>
            </a:pPr>
            <a:endParaRPr lang="en-US" dirty="0"/>
          </a:p>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A56C4B64-BDA6-634E-BD2A-D5BD70F96A9C}" type="slidenum">
              <a:rPr lang="en-US" smtClean="0"/>
              <a:t>24</a:t>
            </a:fld>
            <a:endParaRPr lang="en-US"/>
          </a:p>
        </p:txBody>
      </p:sp>
    </p:spTree>
    <p:extLst>
      <p:ext uri="{BB962C8B-B14F-4D97-AF65-F5344CB8AC3E}">
        <p14:creationId xmlns:p14="http://schemas.microsoft.com/office/powerpoint/2010/main" val="3055946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en-US" dirty="0"/>
              <a:t>In review</a:t>
            </a:r>
          </a:p>
        </p:txBody>
      </p:sp>
      <p:sp>
        <p:nvSpPr>
          <p:cNvPr id="4" name="Slide Number Placeholder 3"/>
          <p:cNvSpPr>
            <a:spLocks noGrp="1"/>
          </p:cNvSpPr>
          <p:nvPr>
            <p:ph type="sldNum" sz="quarter" idx="10"/>
          </p:nvPr>
        </p:nvSpPr>
        <p:spPr/>
        <p:txBody>
          <a:bodyPr/>
          <a:lstStyle/>
          <a:p>
            <a:fld id="{A56C4B64-BDA6-634E-BD2A-D5BD70F96A9C}" type="slidenum">
              <a:rPr lang="en-US" smtClean="0"/>
              <a:t>25</a:t>
            </a:fld>
            <a:endParaRPr lang="en-US"/>
          </a:p>
        </p:txBody>
      </p:sp>
    </p:spTree>
    <p:extLst>
      <p:ext uri="{BB962C8B-B14F-4D97-AF65-F5344CB8AC3E}">
        <p14:creationId xmlns:p14="http://schemas.microsoft.com/office/powerpoint/2010/main" val="2220641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Ok so we talked about the “why” -- now let’s talk about the ”how” and “what”</a:t>
            </a:r>
          </a:p>
        </p:txBody>
      </p:sp>
      <p:sp>
        <p:nvSpPr>
          <p:cNvPr id="4" name="Slide Number Placeholder 3"/>
          <p:cNvSpPr>
            <a:spLocks noGrp="1"/>
          </p:cNvSpPr>
          <p:nvPr>
            <p:ph type="sldNum" sz="quarter" idx="10"/>
          </p:nvPr>
        </p:nvSpPr>
        <p:spPr/>
        <p:txBody>
          <a:bodyPr/>
          <a:lstStyle/>
          <a:p>
            <a:pPr>
              <a:defRPr/>
            </a:pPr>
            <a:fld id="{CB909D58-CE17-5F49-889D-9F08C930C319}"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786226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Alexis encourages you to use #</a:t>
            </a:r>
            <a:r>
              <a:rPr lang="en-US" dirty="0" err="1"/>
              <a:t>OFAFellows</a:t>
            </a:r>
            <a:r>
              <a:rPr lang="en-US" dirty="0"/>
              <a:t> – you’re building messaging to your followers about what you’re up to, why you care about it, and connecting with others along the way (and so I Alex Skozen can see it, amplify it, and show that people are engaged and IN. IT.)</a:t>
            </a:r>
          </a:p>
        </p:txBody>
      </p:sp>
      <p:sp>
        <p:nvSpPr>
          <p:cNvPr id="4" name="Slide Number Placeholder 3"/>
          <p:cNvSpPr>
            <a:spLocks noGrp="1"/>
          </p:cNvSpPr>
          <p:nvPr>
            <p:ph type="sldNum" sz="quarter" idx="10"/>
          </p:nvPr>
        </p:nvSpPr>
        <p:spPr/>
        <p:txBody>
          <a:bodyPr/>
          <a:lstStyle/>
          <a:p>
            <a:fld id="{4354A47C-ECB0-9A47-A238-4EB575FBA444}" type="slidenum">
              <a:rPr lang="en-US" smtClean="0"/>
              <a:t>27</a:t>
            </a:fld>
            <a:endParaRPr lang="en-US"/>
          </a:p>
        </p:txBody>
      </p:sp>
    </p:spTree>
    <p:extLst>
      <p:ext uri="{BB962C8B-B14F-4D97-AF65-F5344CB8AC3E}">
        <p14:creationId xmlns:p14="http://schemas.microsoft.com/office/powerpoint/2010/main" val="1573941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relevant to both my work as the voice of an organization, but they’re just as important for you to use in your day-to-day work.</a:t>
            </a:r>
          </a:p>
          <a:p>
            <a:endParaRPr lang="en-US" dirty="0"/>
          </a:p>
          <a:p>
            <a:pPr marL="228600" indent="-228600">
              <a:buAutoNum type="arabicParenR"/>
            </a:pPr>
            <a:r>
              <a:rPr lang="en-US" dirty="0"/>
              <a:t>authenticity: as an example, whenever I’m training new employees or volunteers on “tone of voice” for social media, I always say “Speak like a human, tweet like a human.” Which is to say: than an authentic voice (i.e. your voice) is essential. People will tune out if what you’re talking about doesn’t feel genuine. But that’s probably not a problem for </a:t>
            </a:r>
            <a:r>
              <a:rPr lang="en-US" dirty="0" err="1"/>
              <a:t>y’all</a:t>
            </a:r>
            <a:r>
              <a:rPr lang="en-US" dirty="0"/>
              <a:t>, because you wouldn’t be on this call, or in this program, if you didn’t genuinely care about the work you’re doing.</a:t>
            </a:r>
          </a:p>
          <a:p>
            <a:pPr marL="228600" indent="-228600">
              <a:buAutoNum type="arabicParenR"/>
            </a:pPr>
            <a:r>
              <a:rPr lang="en-US" dirty="0"/>
              <a:t>Relevance: we’ve talked about the issues ecosystem (kick to Alexis to recap). From my perspective as someone who looks at metrics and engagement rates and post performance stuff all day, I can tell you that if you want to make an impact, you have to meet the moment. Email team for example. If I can be the first out of the gate on social with breaking news (or a take on that news), other </a:t>
            </a:r>
            <a:r>
              <a:rPr lang="en-US" dirty="0" err="1"/>
              <a:t>ppl</a:t>
            </a:r>
            <a:r>
              <a:rPr lang="en-US" dirty="0"/>
              <a:t> will see that and hopefully carry that conversation forward. Not that you should be tweet-ready constantly, but you should stay as well-informed as possible and plugged into the issues that are happening.</a:t>
            </a:r>
          </a:p>
          <a:p>
            <a:pPr marL="228600" indent="-228600">
              <a:buAutoNum type="arabicParenR"/>
            </a:pPr>
            <a:r>
              <a:rPr lang="en-US" dirty="0"/>
              <a:t>Call-to-action: research shows that progressives feel bogged down and hopeless – OFA tries to always to offer a glimmer of hope through action (sign-</a:t>
            </a:r>
            <a:r>
              <a:rPr lang="en-US" dirty="0" err="1"/>
              <a:t>ons</a:t>
            </a:r>
            <a:r>
              <a:rPr lang="en-US" dirty="0"/>
              <a:t>/call asks/petition signings/</a:t>
            </a:r>
            <a:r>
              <a:rPr lang="en-US" dirty="0" err="1"/>
              <a:t>etc</a:t>
            </a:r>
            <a:r>
              <a:rPr lang="en-US" dirty="0"/>
              <a:t>) – kick back to Alexis, anything I’m missing? </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28</a:t>
            </a:fld>
            <a:endParaRPr lang="en-US"/>
          </a:p>
        </p:txBody>
      </p:sp>
    </p:spTree>
    <p:extLst>
      <p:ext uri="{BB962C8B-B14F-4D97-AF65-F5344CB8AC3E}">
        <p14:creationId xmlns:p14="http://schemas.microsoft.com/office/powerpoint/2010/main" val="2025149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19748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753806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the principles of Authenticity/Relevance/Impact in mind while crafting your message, because the online relationships you have are built on trust.</a:t>
            </a:r>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825696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the fellows: Any thoughts on social media accounts who DON’T do these things? What do they look like? Please don’t name names, but let us know.</a:t>
            </a:r>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069039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rtl="0" fontAlgn="base"/>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latin typeface="Calibri"/>
                <a:ea typeface="Calibri"/>
                <a:cs typeface="Calibri"/>
                <a:sym typeface="Calibri"/>
              </a:rPr>
              <a:pPr>
                <a:buSzPct val="25000"/>
              </a:pPr>
              <a:t>3</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419406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going back to the previous question, why do you want to avoid the bad practices we just talked about?</a:t>
            </a:r>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25901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Generally people don’t hop onto Twitter or FB looking to do something else like call their Congressperson – </a:t>
            </a:r>
            <a:r>
              <a:rPr lang="en-US" dirty="0" err="1"/>
              <a:t>ppl</a:t>
            </a:r>
            <a:r>
              <a:rPr lang="en-US" dirty="0"/>
              <a:t> are looking to scroll through. So big blocks of text maybe aren’t always the best. Like when you see a 20-sentence long text message, you get alarmed.</a:t>
            </a:r>
          </a:p>
          <a:p>
            <a:pPr marL="228600" indent="-228600">
              <a:buAutoNum type="arabicParenR"/>
            </a:pPr>
            <a:r>
              <a:rPr lang="en-US" dirty="0"/>
              <a:t>We’ll dig into this a bit more later, but photo and video content have been shown to majorly increase engagement on your posts  -- 300% and up on Twitter and I think even more on FB. Not just because </a:t>
            </a:r>
            <a:r>
              <a:rPr lang="en-US" dirty="0" err="1"/>
              <a:t>ppl</a:t>
            </a:r>
            <a:r>
              <a:rPr lang="en-US" dirty="0"/>
              <a:t> will stop and look, but because those platforms KNOW when </a:t>
            </a:r>
            <a:r>
              <a:rPr lang="en-US" dirty="0" err="1"/>
              <a:t>ppl</a:t>
            </a:r>
            <a:r>
              <a:rPr lang="en-US" dirty="0"/>
              <a:t> stop and look, and they want you to stay on their platforms so they promote photo/video/catchy content purposely. Asking </a:t>
            </a:r>
            <a:r>
              <a:rPr lang="en-US" dirty="0" err="1"/>
              <a:t>ppl</a:t>
            </a:r>
            <a:r>
              <a:rPr lang="en-US" dirty="0"/>
              <a:t> to get involved is a big ask, but showing pics makes it far more accessible. Even if YOU don’t think that phone-banking is sexy enough for a photo, I do. ;-)</a:t>
            </a:r>
          </a:p>
          <a:p>
            <a:pPr marL="228600" indent="-228600">
              <a:buAutoNum type="arabicParenR"/>
            </a:pPr>
            <a:r>
              <a:rPr lang="en-US" dirty="0"/>
              <a:t>So we went over the ”ask” or providing-of-resources portion a few slides ago, but including a hashtag is of course another great way to insert yourself into the conversations that are happening and be the signal in the noise</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34</a:t>
            </a:fld>
            <a:endParaRPr lang="en-US"/>
          </a:p>
        </p:txBody>
      </p:sp>
    </p:spTree>
    <p:extLst>
      <p:ext uri="{BB962C8B-B14F-4D97-AF65-F5344CB8AC3E}">
        <p14:creationId xmlns:p14="http://schemas.microsoft.com/office/powerpoint/2010/main" val="1015712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tricky/an ongoing practice – what do you folks think?</a:t>
            </a:r>
          </a:p>
        </p:txBody>
      </p:sp>
      <p:sp>
        <p:nvSpPr>
          <p:cNvPr id="4" name="Slide Number Placeholder 3"/>
          <p:cNvSpPr>
            <a:spLocks noGrp="1"/>
          </p:cNvSpPr>
          <p:nvPr>
            <p:ph type="sldNum" sz="quarter" idx="10"/>
          </p:nvPr>
        </p:nvSpPr>
        <p:spPr/>
        <p:txBody>
          <a:bodyPr/>
          <a:lstStyle/>
          <a:p>
            <a:fld id="{A56C4B64-BDA6-634E-BD2A-D5BD70F96A9C}" type="slidenum">
              <a:rPr lang="en-US" smtClean="0"/>
              <a:t>35</a:t>
            </a:fld>
            <a:endParaRPr lang="en-US"/>
          </a:p>
        </p:txBody>
      </p:sp>
    </p:spTree>
    <p:extLst>
      <p:ext uri="{BB962C8B-B14F-4D97-AF65-F5344CB8AC3E}">
        <p14:creationId xmlns:p14="http://schemas.microsoft.com/office/powerpoint/2010/main" val="1547516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can feel frivolous, but organizing and sharing your personal story is important work. Here’s someone who does it really well.</a:t>
            </a:r>
          </a:p>
          <a:p>
            <a:endParaRPr lang="en-US" dirty="0"/>
          </a:p>
          <a:p>
            <a:r>
              <a:rPr lang="en-US" dirty="0"/>
              <a:t>We’re about to watch a video featuring Kendall Brown, full-disclosure a former OFA-</a:t>
            </a:r>
            <a:r>
              <a:rPr lang="en-US" dirty="0" err="1"/>
              <a:t>er</a:t>
            </a:r>
            <a:r>
              <a:rPr lang="en-US" dirty="0"/>
              <a:t>, and someone who’s incredibly talented at telling her story on social media. </a:t>
            </a:r>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540959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608972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a:t>
            </a:r>
            <a:r>
              <a:rPr lang="en-US" dirty="0" err="1"/>
              <a:t>chatbox</a:t>
            </a:r>
            <a:r>
              <a:rPr lang="en-US" dirty="0"/>
              <a:t>, see what folks are saying)</a:t>
            </a:r>
          </a:p>
          <a:p>
            <a:endParaRPr lang="en-US" dirty="0"/>
          </a:p>
          <a:p>
            <a:r>
              <a:rPr lang="en-US" dirty="0"/>
              <a:t>-We hear her ”why” – this is what’s powerful about it.</a:t>
            </a:r>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965711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a direct quote from Kendall. (She’s still here btw)</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39</a:t>
            </a:fld>
            <a:endParaRPr lang="en-US" sz="1200">
              <a:latin typeface="Calibri"/>
              <a:ea typeface="Calibri"/>
              <a:cs typeface="Calibri"/>
              <a:sym typeface="Calibri"/>
            </a:endParaRPr>
          </a:p>
        </p:txBody>
      </p:sp>
    </p:spTree>
    <p:extLst>
      <p:ext uri="{BB962C8B-B14F-4D97-AF65-F5344CB8AC3E}">
        <p14:creationId xmlns:p14="http://schemas.microsoft.com/office/powerpoint/2010/main" val="1791091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after this one – what’s good here?</a:t>
            </a:r>
          </a:p>
        </p:txBody>
      </p:sp>
      <p:sp>
        <p:nvSpPr>
          <p:cNvPr id="4" name="Slide Number Placeholder 3"/>
          <p:cNvSpPr>
            <a:spLocks noGrp="1"/>
          </p:cNvSpPr>
          <p:nvPr>
            <p:ph type="sldNum" sz="quarter" idx="10"/>
          </p:nvPr>
        </p:nvSpPr>
        <p:spPr/>
        <p:txBody>
          <a:bodyPr/>
          <a:lstStyle/>
          <a:p>
            <a:fld id="{A56C4B64-BDA6-634E-BD2A-D5BD70F96A9C}" type="slidenum">
              <a:rPr lang="en-US" smtClean="0"/>
              <a:t>41</a:t>
            </a:fld>
            <a:endParaRPr lang="en-US"/>
          </a:p>
        </p:txBody>
      </p:sp>
    </p:spTree>
    <p:extLst>
      <p:ext uri="{BB962C8B-B14F-4D97-AF65-F5344CB8AC3E}">
        <p14:creationId xmlns:p14="http://schemas.microsoft.com/office/powerpoint/2010/main" val="803441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Anything they could improve on? Pause here as well?</a:t>
            </a:r>
          </a:p>
        </p:txBody>
      </p:sp>
      <p:sp>
        <p:nvSpPr>
          <p:cNvPr id="4" name="Slide Number Placeholder 3"/>
          <p:cNvSpPr>
            <a:spLocks noGrp="1"/>
          </p:cNvSpPr>
          <p:nvPr>
            <p:ph type="sldNum" sz="quarter" idx="10"/>
          </p:nvPr>
        </p:nvSpPr>
        <p:spPr/>
        <p:txBody>
          <a:bodyPr/>
          <a:lstStyle/>
          <a:p>
            <a:fld id="{A56C4B64-BDA6-634E-BD2A-D5BD70F96A9C}" type="slidenum">
              <a:rPr lang="en-US" smtClean="0"/>
              <a:t>42</a:t>
            </a:fld>
            <a:endParaRPr lang="en-US"/>
          </a:p>
        </p:txBody>
      </p:sp>
    </p:spTree>
    <p:extLst>
      <p:ext uri="{BB962C8B-B14F-4D97-AF65-F5344CB8AC3E}">
        <p14:creationId xmlns:p14="http://schemas.microsoft.com/office/powerpoint/2010/main" val="1112054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-touch on the period</a:t>
            </a:r>
          </a:p>
        </p:txBody>
      </p:sp>
      <p:sp>
        <p:nvSpPr>
          <p:cNvPr id="4" name="Slide Number Placeholder 3"/>
          <p:cNvSpPr>
            <a:spLocks noGrp="1"/>
          </p:cNvSpPr>
          <p:nvPr>
            <p:ph type="sldNum" sz="quarter" idx="10"/>
          </p:nvPr>
        </p:nvSpPr>
        <p:spPr/>
        <p:txBody>
          <a:bodyPr/>
          <a:lstStyle/>
          <a:p>
            <a:fld id="{A56C4B64-BDA6-634E-BD2A-D5BD70F96A9C}" type="slidenum">
              <a:rPr lang="en-US" smtClean="0"/>
              <a:t>43</a:t>
            </a:fld>
            <a:endParaRPr lang="en-US"/>
          </a:p>
        </p:txBody>
      </p:sp>
    </p:spTree>
    <p:extLst>
      <p:ext uri="{BB962C8B-B14F-4D97-AF65-F5344CB8AC3E}">
        <p14:creationId xmlns:p14="http://schemas.microsoft.com/office/powerpoint/2010/main" val="19751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a:t>
            </a:r>
            <a:r>
              <a:rPr lang="en-US" baseline="0" dirty="0"/>
              <a:t> facts </a:t>
            </a:r>
            <a:r>
              <a:rPr lang="mr-IN" baseline="0" dirty="0"/>
              <a:t>–</a:t>
            </a:r>
            <a:endParaRPr lang="en-US" baseline="0" dirty="0"/>
          </a:p>
          <a:p>
            <a:endParaRPr lang="en-US" baseline="0" dirty="0"/>
          </a:p>
          <a:p>
            <a:r>
              <a:rPr lang="en-US" baseline="0" dirty="0"/>
              <a:t>I’m from Jupiter Florida </a:t>
            </a:r>
          </a:p>
          <a:p>
            <a:r>
              <a:rPr lang="en-US" baseline="0" dirty="0"/>
              <a:t>Master’s in WGS </a:t>
            </a:r>
            <a:r>
              <a:rPr lang="mr-IN" baseline="0" dirty="0"/>
              <a:t>–</a:t>
            </a:r>
            <a:r>
              <a:rPr lang="en-US" baseline="0" dirty="0"/>
              <a:t> I’m really passionate about trying to create a more equitable world</a:t>
            </a:r>
          </a:p>
          <a:p>
            <a:r>
              <a:rPr lang="en-US" baseline="0" dirty="0"/>
              <a:t>Before coming to OFA </a:t>
            </a:r>
            <a:r>
              <a:rPr lang="mr-IN" baseline="0" dirty="0"/>
              <a:t>–</a:t>
            </a:r>
            <a:r>
              <a:rPr lang="en-US" baseline="0" dirty="0"/>
              <a:t> I organized young people in CPS; worked in the education </a:t>
            </a:r>
            <a:r>
              <a:rPr lang="en-US" baseline="0" dirty="0" err="1"/>
              <a:t>dept</a:t>
            </a:r>
            <a:r>
              <a:rPr lang="en-US" baseline="0" dirty="0"/>
              <a:t> of IHMEC; worked as a researcher for DePaul university </a:t>
            </a:r>
          </a:p>
          <a:p>
            <a:r>
              <a:rPr lang="en-US" baseline="0" dirty="0"/>
              <a:t>Now I teach a pop culture class at one of the community colleges in Chicago</a:t>
            </a:r>
          </a:p>
          <a:p>
            <a:endParaRPr lang="en-US" baseline="0" dirty="0"/>
          </a:p>
          <a:p>
            <a:r>
              <a:rPr lang="en-US" baseline="0" dirty="0"/>
              <a:t>I come from a family of park rangers and teachers and it has fueled my passion for learning and teaching. </a:t>
            </a:r>
          </a:p>
          <a:p>
            <a:endParaRPr lang="en-US" baseline="0" dirty="0"/>
          </a:p>
          <a:p>
            <a:r>
              <a:rPr lang="en-US" baseline="0" dirty="0"/>
              <a:t>I was born in key west. </a:t>
            </a:r>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t>4</a:t>
            </a:fld>
            <a:endParaRPr lang="en-US"/>
          </a:p>
        </p:txBody>
      </p:sp>
    </p:spTree>
    <p:extLst>
      <p:ext uri="{BB962C8B-B14F-4D97-AF65-F5344CB8AC3E}">
        <p14:creationId xmlns:p14="http://schemas.microsoft.com/office/powerpoint/2010/main" val="1008665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-tagging your rep and applying pressure (just like Kendall did)</a:t>
            </a:r>
          </a:p>
        </p:txBody>
      </p:sp>
      <p:sp>
        <p:nvSpPr>
          <p:cNvPr id="4" name="Slide Number Placeholder 3"/>
          <p:cNvSpPr>
            <a:spLocks noGrp="1"/>
          </p:cNvSpPr>
          <p:nvPr>
            <p:ph type="sldNum" sz="quarter" idx="10"/>
          </p:nvPr>
        </p:nvSpPr>
        <p:spPr/>
        <p:txBody>
          <a:bodyPr/>
          <a:lstStyle/>
          <a:p>
            <a:fld id="{A56C4B64-BDA6-634E-BD2A-D5BD70F96A9C}" type="slidenum">
              <a:rPr lang="en-US" smtClean="0"/>
              <a:t>44</a:t>
            </a:fld>
            <a:endParaRPr lang="en-US"/>
          </a:p>
        </p:txBody>
      </p:sp>
    </p:spTree>
    <p:extLst>
      <p:ext uri="{BB962C8B-B14F-4D97-AF65-F5344CB8AC3E}">
        <p14:creationId xmlns:p14="http://schemas.microsoft.com/office/powerpoint/2010/main" val="1388644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has an action!</a:t>
            </a:r>
          </a:p>
        </p:txBody>
      </p:sp>
      <p:sp>
        <p:nvSpPr>
          <p:cNvPr id="4" name="Slide Number Placeholder 3"/>
          <p:cNvSpPr>
            <a:spLocks noGrp="1"/>
          </p:cNvSpPr>
          <p:nvPr>
            <p:ph type="sldNum" sz="quarter" idx="10"/>
          </p:nvPr>
        </p:nvSpPr>
        <p:spPr/>
        <p:txBody>
          <a:bodyPr/>
          <a:lstStyle/>
          <a:p>
            <a:fld id="{A56C4B64-BDA6-634E-BD2A-D5BD70F96A9C}" type="slidenum">
              <a:rPr lang="en-US" smtClean="0"/>
              <a:t>45</a:t>
            </a:fld>
            <a:endParaRPr lang="en-US"/>
          </a:p>
        </p:txBody>
      </p:sp>
    </p:spTree>
    <p:extLst>
      <p:ext uri="{BB962C8B-B14F-4D97-AF65-F5344CB8AC3E}">
        <p14:creationId xmlns:p14="http://schemas.microsoft.com/office/powerpoint/2010/main" val="1569855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 meta. We’re in a training, talking about sharing content from a training. (And this is your reminder to tweet using #</a:t>
            </a:r>
            <a:r>
              <a:rPr lang="en-US" dirty="0" err="1"/>
              <a:t>ofafellows</a:t>
            </a:r>
            <a:r>
              <a:rPr lang="en-US" dirty="0"/>
              <a:t>)</a:t>
            </a:r>
          </a:p>
        </p:txBody>
      </p:sp>
      <p:sp>
        <p:nvSpPr>
          <p:cNvPr id="4" name="Slide Number Placeholder 3"/>
          <p:cNvSpPr>
            <a:spLocks noGrp="1"/>
          </p:cNvSpPr>
          <p:nvPr>
            <p:ph type="sldNum" sz="quarter" idx="10"/>
          </p:nvPr>
        </p:nvSpPr>
        <p:spPr/>
        <p:txBody>
          <a:bodyPr/>
          <a:lstStyle/>
          <a:p>
            <a:fld id="{A56C4B64-BDA6-634E-BD2A-D5BD70F96A9C}" type="slidenum">
              <a:rPr lang="en-US" smtClean="0"/>
              <a:t>47</a:t>
            </a:fld>
            <a:endParaRPr lang="en-US"/>
          </a:p>
        </p:txBody>
      </p:sp>
    </p:spTree>
    <p:extLst>
      <p:ext uri="{BB962C8B-B14F-4D97-AF65-F5344CB8AC3E}">
        <p14:creationId xmlns:p14="http://schemas.microsoft.com/office/powerpoint/2010/main" val="2203960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goes back to our principle of “keep it simple”</a:t>
            </a:r>
          </a:p>
        </p:txBody>
      </p:sp>
      <p:sp>
        <p:nvSpPr>
          <p:cNvPr id="4" name="Slide Number Placeholder 3"/>
          <p:cNvSpPr>
            <a:spLocks noGrp="1"/>
          </p:cNvSpPr>
          <p:nvPr>
            <p:ph type="sldNum" sz="quarter" idx="10"/>
          </p:nvPr>
        </p:nvSpPr>
        <p:spPr/>
        <p:txBody>
          <a:bodyPr/>
          <a:lstStyle/>
          <a:p>
            <a:fld id="{A56C4B64-BDA6-634E-BD2A-D5BD70F96A9C}" type="slidenum">
              <a:rPr lang="en-US" smtClean="0"/>
              <a:t>48</a:t>
            </a:fld>
            <a:endParaRPr lang="en-US"/>
          </a:p>
        </p:txBody>
      </p:sp>
    </p:spTree>
    <p:extLst>
      <p:ext uri="{BB962C8B-B14F-4D97-AF65-F5344CB8AC3E}">
        <p14:creationId xmlns:p14="http://schemas.microsoft.com/office/powerpoint/2010/main" val="2685844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it to Alexis for activity time – follow up with some </a:t>
            </a:r>
            <a:r>
              <a:rPr lang="en-US" dirty="0" err="1"/>
              <a:t>chatbox</a:t>
            </a:r>
            <a:r>
              <a:rPr lang="en-US" dirty="0"/>
              <a:t> </a:t>
            </a:r>
            <a:r>
              <a:rPr lang="en-US" dirty="0" err="1"/>
              <a:t>q&amp;a</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49</a:t>
            </a:fld>
            <a:endParaRPr lang="en-US"/>
          </a:p>
        </p:txBody>
      </p:sp>
    </p:spTree>
    <p:extLst>
      <p:ext uri="{BB962C8B-B14F-4D97-AF65-F5344CB8AC3E}">
        <p14:creationId xmlns:p14="http://schemas.microsoft.com/office/powerpoint/2010/main" val="3239582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not be a professional photographer, but you can be a good photographer—and you don’t need a fancy camera. Combined with free apps, today’s camera phones are convenient enough and perform well enough to capture excellent photos. Our phones make this so easy! Also we fully have a toolkit on this so check it out.</a:t>
            </a:r>
          </a:p>
        </p:txBody>
      </p:sp>
      <p:sp>
        <p:nvSpPr>
          <p:cNvPr id="4" name="Slide Number Placeholder 3"/>
          <p:cNvSpPr>
            <a:spLocks noGrp="1"/>
          </p:cNvSpPr>
          <p:nvPr>
            <p:ph type="sldNum" sz="quarter" idx="10"/>
          </p:nvPr>
        </p:nvSpPr>
        <p:spPr/>
        <p:txBody>
          <a:bodyPr/>
          <a:lstStyle/>
          <a:p>
            <a:fld id="{4BD93216-BC50-744F-9422-411E30A57A25}" type="slidenum">
              <a:rPr lang="en-US" smtClean="0"/>
              <a:t>50</a:t>
            </a:fld>
            <a:endParaRPr lang="en-US"/>
          </a:p>
        </p:txBody>
      </p:sp>
    </p:spTree>
    <p:extLst>
      <p:ext uri="{BB962C8B-B14F-4D97-AF65-F5344CB8AC3E}">
        <p14:creationId xmlns:p14="http://schemas.microsoft.com/office/powerpoint/2010/main" val="10882651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These three rules</a:t>
            </a:r>
            <a:r>
              <a:rPr lang="en-US" baseline="0" dirty="0"/>
              <a:t> should guide the photos you take</a:t>
            </a:r>
            <a:endParaRPr lang="en-US" dirty="0"/>
          </a:p>
          <a:p>
            <a:pPr marL="171450" indent="-171450">
              <a:buFont typeface="Arial" charset="0"/>
              <a:buChar char="•"/>
            </a:pPr>
            <a:r>
              <a:rPr lang="en-US" dirty="0"/>
              <a:t>Make sure the frame (what you see through your viewfinder or on your phone screen) is filled with the elements you want a viewer to see. If an element doesn’t need to be in the photo, make sure it’s out of the frame</a:t>
            </a: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t>51</a:t>
            </a:fld>
            <a:endParaRPr lang="en-US"/>
          </a:p>
        </p:txBody>
      </p:sp>
    </p:spTree>
    <p:extLst>
      <p:ext uri="{BB962C8B-B14F-4D97-AF65-F5344CB8AC3E}">
        <p14:creationId xmlns:p14="http://schemas.microsoft.com/office/powerpoint/2010/main" val="1408485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Make sure the background doesn’t distract from the message you’re trying to convey in the image. The background should enhance the image—it should provide a viewer with more information about the place, time, story, or emotion of the scene.</a:t>
            </a: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t>52</a:t>
            </a:fld>
            <a:endParaRPr lang="en-US"/>
          </a:p>
        </p:txBody>
      </p:sp>
    </p:spTree>
    <p:extLst>
      <p:ext uri="{BB962C8B-B14F-4D97-AF65-F5344CB8AC3E}">
        <p14:creationId xmlns:p14="http://schemas.microsoft.com/office/powerpoint/2010/main" val="19616011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Once your frame is filled and the background is controlled, wait to take the perfect shot. This could be when a crowd erupts in cheers, when two people hug, or when a speaker passionately raises their arms. If there’s a lot of action in your frame, take multiple shots—or bursts of photos—to increase your chances of catching that perfect freeze-frame.</a:t>
            </a: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t>53</a:t>
            </a:fld>
            <a:endParaRPr lang="en-US"/>
          </a:p>
        </p:txBody>
      </p:sp>
    </p:spTree>
    <p:extLst>
      <p:ext uri="{BB962C8B-B14F-4D97-AF65-F5344CB8AC3E}">
        <p14:creationId xmlns:p14="http://schemas.microsoft.com/office/powerpoint/2010/main" val="1930315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If they’re in front of a window or lamp they’ll come out dark. Move to the side to another angle where they will be better lit. If they’re in front of a window or lamp—or the sun—they’ll come out dark. So you should move to get another angle where they will be better lit. The number one reason by photos turn out blurry is because there isn’t enough light. So if your photos are blurry see what you can do to get where there is more light.</a:t>
            </a: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t>54</a:t>
            </a:fld>
            <a:endParaRPr lang="en-US"/>
          </a:p>
        </p:txBody>
      </p:sp>
    </p:spTree>
    <p:extLst>
      <p:ext uri="{BB962C8B-B14F-4D97-AF65-F5344CB8AC3E}">
        <p14:creationId xmlns:p14="http://schemas.microsoft.com/office/powerpoint/2010/main" val="1996943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5</a:t>
            </a:fld>
            <a:endParaRPr lang="en-US"/>
          </a:p>
        </p:txBody>
      </p:sp>
    </p:spTree>
    <p:extLst>
      <p:ext uri="{BB962C8B-B14F-4D97-AF65-F5344CB8AC3E}">
        <p14:creationId xmlns:p14="http://schemas.microsoft.com/office/powerpoint/2010/main" val="17160144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“Crop with your feet” </a:t>
            </a:r>
            <a:endParaRPr lang="en-US" dirty="0"/>
          </a:p>
          <a:p>
            <a:r>
              <a:rPr lang="en-US" sz="1200" kern="1200" dirty="0">
                <a:solidFill>
                  <a:schemeClr val="tx1"/>
                </a:solidFill>
                <a:effectLst/>
                <a:latin typeface="+mn-lt"/>
                <a:ea typeface="+mn-ea"/>
                <a:cs typeface="+mn-cs"/>
              </a:rPr>
              <a:t>Instead of using the zoom functionality of your camera—which can result in grainy or blurry photos—move your feet to get closer to your subject. If there’s something distracting on the side of the frame or in the background, move yourself up, down, le , or right to try to eliminate the distracting element. </a:t>
            </a:r>
          </a:p>
          <a:p>
            <a:endParaRPr lang="en-US" dirty="0"/>
          </a:p>
          <a:p>
            <a:r>
              <a:rPr lang="en-US" sz="1200" b="1" kern="1200" dirty="0">
                <a:solidFill>
                  <a:schemeClr val="tx1"/>
                </a:solidFill>
                <a:effectLst/>
                <a:latin typeface="+mn-lt"/>
                <a:ea typeface="+mn-ea"/>
                <a:cs typeface="+mn-cs"/>
              </a:rPr>
              <a:t>Change your angles </a:t>
            </a:r>
            <a:endParaRPr lang="en-US" dirty="0"/>
          </a:p>
          <a:p>
            <a:r>
              <a:rPr lang="en-US" sz="1200" kern="1200" dirty="0">
                <a:solidFill>
                  <a:schemeClr val="tx1"/>
                </a:solidFill>
                <a:effectLst/>
                <a:latin typeface="+mn-lt"/>
                <a:ea typeface="+mn-ea"/>
                <a:cs typeface="+mn-cs"/>
              </a:rPr>
              <a:t>Take photos from different heights and different angles. Get low and photograph a crowd of protesters from below. Get up high to show all the contents on a table of letter-writers during a letter-writing event.</a:t>
            </a:r>
          </a:p>
          <a:p>
            <a:r>
              <a:rPr lang="en-US" sz="1200" kern="1200" dirty="0">
                <a:solidFill>
                  <a:schemeClr val="tx1"/>
                </a:solidFill>
                <a:effectLst/>
                <a:latin typeface="+mn-lt"/>
                <a:ea typeface="+mn-ea"/>
                <a:cs typeface="+mn-cs"/>
              </a:rPr>
              <a:t> </a:t>
            </a:r>
            <a:endParaRPr lang="en-US" dirty="0"/>
          </a:p>
          <a:p>
            <a:r>
              <a:rPr lang="en-US" sz="1200" b="1" kern="1200" dirty="0">
                <a:solidFill>
                  <a:schemeClr val="tx1"/>
                </a:solidFill>
                <a:effectLst/>
                <a:latin typeface="+mn-lt"/>
                <a:ea typeface="+mn-ea"/>
                <a:cs typeface="+mn-cs"/>
              </a:rPr>
              <a:t>Vary your head sizes </a:t>
            </a:r>
            <a:endParaRPr lang="en-US" dirty="0"/>
          </a:p>
          <a:p>
            <a:r>
              <a:rPr lang="en-US" sz="1200" kern="1200" dirty="0">
                <a:solidFill>
                  <a:schemeClr val="tx1"/>
                </a:solidFill>
                <a:effectLst/>
                <a:latin typeface="+mn-lt"/>
                <a:ea typeface="+mn-ea"/>
                <a:cs typeface="+mn-cs"/>
              </a:rPr>
              <a:t>One good indicator of photo variety is if head sizes are different between your shots. Focus on getting a mix of detail, medium, and wide shots, crop with your feet, and change your angles to allow for more variety.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t>55</a:t>
            </a:fld>
            <a:endParaRPr lang="en-US"/>
          </a:p>
        </p:txBody>
      </p:sp>
    </p:spTree>
    <p:extLst>
      <p:ext uri="{BB962C8B-B14F-4D97-AF65-F5344CB8AC3E}">
        <p14:creationId xmlns:p14="http://schemas.microsoft.com/office/powerpoint/2010/main" val="637258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 of photo you take can speak volumes</a:t>
            </a:r>
            <a:r>
              <a:rPr lang="en-US" baseline="0" dirty="0"/>
              <a:t> about the action you’re documenting</a:t>
            </a: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56</a:t>
            </a:fld>
            <a:endParaRPr lang="en-US"/>
          </a:p>
        </p:txBody>
      </p:sp>
    </p:spTree>
    <p:extLst>
      <p:ext uri="{BB962C8B-B14F-4D97-AF65-F5344CB8AC3E}">
        <p14:creationId xmlns:p14="http://schemas.microsoft.com/office/powerpoint/2010/main" val="1971535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60</a:t>
            </a:fld>
            <a:endParaRPr lang="en-US"/>
          </a:p>
        </p:txBody>
      </p:sp>
    </p:spTree>
    <p:extLst>
      <p:ext uri="{BB962C8B-B14F-4D97-AF65-F5344CB8AC3E}">
        <p14:creationId xmlns:p14="http://schemas.microsoft.com/office/powerpoint/2010/main" val="8210727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61</a:t>
            </a:fld>
            <a:endParaRPr lang="en-US"/>
          </a:p>
        </p:txBody>
      </p:sp>
    </p:spTree>
    <p:extLst>
      <p:ext uri="{BB962C8B-B14F-4D97-AF65-F5344CB8AC3E}">
        <p14:creationId xmlns:p14="http://schemas.microsoft.com/office/powerpoint/2010/main" val="16416855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t>62</a:t>
            </a:fld>
            <a:endParaRPr lang="en-US"/>
          </a:p>
        </p:txBody>
      </p:sp>
    </p:spTree>
    <p:extLst>
      <p:ext uri="{BB962C8B-B14F-4D97-AF65-F5344CB8AC3E}">
        <p14:creationId xmlns:p14="http://schemas.microsoft.com/office/powerpoint/2010/main" val="13536664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More resources available here to make your work even better – we think about these things a lot, okay?</a:t>
            </a:r>
          </a:p>
        </p:txBody>
      </p:sp>
      <p:sp>
        <p:nvSpPr>
          <p:cNvPr id="4" name="Slide Number Placeholder 3"/>
          <p:cNvSpPr>
            <a:spLocks noGrp="1"/>
          </p:cNvSpPr>
          <p:nvPr>
            <p:ph type="sldNum" sz="quarter" idx="10"/>
          </p:nvPr>
        </p:nvSpPr>
        <p:spPr/>
        <p:txBody>
          <a:bodyPr/>
          <a:lstStyle/>
          <a:p>
            <a:fld id="{4BD93216-BC50-744F-9422-411E30A57A25}" type="slidenum">
              <a:rPr lang="en-US" smtClean="0"/>
              <a:t>63</a:t>
            </a:fld>
            <a:endParaRPr lang="en-US"/>
          </a:p>
        </p:txBody>
      </p:sp>
    </p:spTree>
    <p:extLst>
      <p:ext uri="{BB962C8B-B14F-4D97-AF65-F5344CB8AC3E}">
        <p14:creationId xmlns:p14="http://schemas.microsoft.com/office/powerpoint/2010/main" val="20591969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Pass it back to Alexis for an activity!</a:t>
            </a:r>
          </a:p>
        </p:txBody>
      </p:sp>
      <p:sp>
        <p:nvSpPr>
          <p:cNvPr id="4" name="Slide Number Placeholder 3"/>
          <p:cNvSpPr>
            <a:spLocks noGrp="1"/>
          </p:cNvSpPr>
          <p:nvPr>
            <p:ph type="sldNum" sz="quarter" idx="10"/>
          </p:nvPr>
        </p:nvSpPr>
        <p:spPr/>
        <p:txBody>
          <a:bodyPr/>
          <a:lstStyle/>
          <a:p>
            <a:pPr>
              <a:defRPr/>
            </a:pPr>
            <a:fld id="{CB909D58-CE17-5F49-889D-9F08C930C319}" type="slidenum">
              <a:rPr lang="en-US" smtClean="0">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415324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Skozen to jump in talk about what good examples there are out there! (Kick it back to Alexis for debrief and next steps)</a:t>
            </a:r>
          </a:p>
        </p:txBody>
      </p:sp>
      <p:sp>
        <p:nvSpPr>
          <p:cNvPr id="4" name="Slide Number Placeholder 3"/>
          <p:cNvSpPr>
            <a:spLocks noGrp="1"/>
          </p:cNvSpPr>
          <p:nvPr>
            <p:ph type="sldNum" sz="quarter" idx="10"/>
          </p:nvPr>
        </p:nvSpPr>
        <p:spPr/>
        <p:txBody>
          <a:bodyPr/>
          <a:lstStyle/>
          <a:p>
            <a:fld id="{A56C4B64-BDA6-634E-BD2A-D5BD70F96A9C}" type="slidenum">
              <a:rPr lang="en-US" smtClean="0"/>
              <a:t>66</a:t>
            </a:fld>
            <a:endParaRPr lang="en-US"/>
          </a:p>
        </p:txBody>
      </p:sp>
    </p:spTree>
    <p:extLst>
      <p:ext uri="{BB962C8B-B14F-4D97-AF65-F5344CB8AC3E}">
        <p14:creationId xmlns:p14="http://schemas.microsoft.com/office/powerpoint/2010/main" val="41913187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Alexis wrap-up: see you on Twitter and Slack!</a:t>
            </a:r>
          </a:p>
        </p:txBody>
      </p:sp>
      <p:sp>
        <p:nvSpPr>
          <p:cNvPr id="4" name="Slide Number Placeholder 3"/>
          <p:cNvSpPr>
            <a:spLocks noGrp="1"/>
          </p:cNvSpPr>
          <p:nvPr>
            <p:ph type="sldNum" sz="quarter" idx="10"/>
          </p:nvPr>
        </p:nvSpPr>
        <p:spPr/>
        <p:txBody>
          <a:bodyPr/>
          <a:lstStyle/>
          <a:p>
            <a:pPr>
              <a:defRPr/>
            </a:pPr>
            <a:fld id="{CB909D58-CE17-5F49-889D-9F08C930C319}" type="slidenum">
              <a:rPr lang="en-US" smtClean="0">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4767331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68</a:t>
            </a:fld>
            <a:endParaRPr lang="en-US"/>
          </a:p>
        </p:txBody>
      </p:sp>
    </p:spTree>
    <p:extLst>
      <p:ext uri="{BB962C8B-B14F-4D97-AF65-F5344CB8AC3E}">
        <p14:creationId xmlns:p14="http://schemas.microsoft.com/office/powerpoint/2010/main" val="1404146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7:27- 7:27 [0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Let’s break down the golden circle!</a:t>
            </a: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7</a:t>
            </a:fld>
            <a:endParaRPr lang="en-US" sz="1200">
              <a:latin typeface="Calibri"/>
              <a:ea typeface="Calibri"/>
              <a:cs typeface="Calibri"/>
              <a:sym typeface="Calibri"/>
            </a:endParaRPr>
          </a:p>
        </p:txBody>
      </p:sp>
    </p:spTree>
    <p:extLst>
      <p:ext uri="{BB962C8B-B14F-4D97-AF65-F5344CB8AC3E}">
        <p14:creationId xmlns:p14="http://schemas.microsoft.com/office/powerpoint/2010/main" val="8883380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NOW THAT THE TRAINING IS OVER:</a:t>
            </a:r>
          </a:p>
          <a:p>
            <a:endParaRPr lang="en-US" dirty="0"/>
          </a:p>
          <a:p>
            <a:r>
              <a:rPr lang="en-US" dirty="0"/>
              <a:t>-my personal ask to you is that you spread resources as much as you can – we need megaphones all over the place making sure people know how to get registered, where/when/how to vote, get educated on the issues, check out </a:t>
            </a:r>
            <a:r>
              <a:rPr lang="en-US" dirty="0" err="1"/>
              <a:t>ballotready.org</a:t>
            </a:r>
            <a:endParaRPr lang="en-US" dirty="0"/>
          </a:p>
          <a:p>
            <a:endParaRPr lang="en-US" dirty="0"/>
          </a:p>
          <a:p>
            <a:r>
              <a:rPr lang="en-US"/>
              <a:t>-GET ON OUT THERE FOLKS</a:t>
            </a:r>
          </a:p>
          <a:p>
            <a:endParaRPr lang="en-US"/>
          </a:p>
        </p:txBody>
      </p:sp>
      <p:sp>
        <p:nvSpPr>
          <p:cNvPr id="4" name="Slide Number Placeholder 3"/>
          <p:cNvSpPr>
            <a:spLocks noGrp="1"/>
          </p:cNvSpPr>
          <p:nvPr>
            <p:ph type="sldNum" sz="quarter" idx="10"/>
          </p:nvPr>
        </p:nvSpPr>
        <p:spPr/>
        <p:txBody>
          <a:bodyPr/>
          <a:lstStyle/>
          <a:p>
            <a:fld id="{A56C4B64-BDA6-634E-BD2A-D5BD70F96A9C}" type="slidenum">
              <a:rPr lang="en-US" smtClean="0"/>
              <a:t>69</a:t>
            </a:fld>
            <a:endParaRPr lang="en-US"/>
          </a:p>
        </p:txBody>
      </p:sp>
    </p:spTree>
    <p:extLst>
      <p:ext uri="{BB962C8B-B14F-4D97-AF65-F5344CB8AC3E}">
        <p14:creationId xmlns:p14="http://schemas.microsoft.com/office/powerpoint/2010/main" val="420338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7:28- 7:28 [0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Now let’s talk about the How. </a:t>
            </a: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988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If you’d like to follow along, here</a:t>
            </a:r>
            <a:r>
              <a:rPr lang="en-US" baseline="0" dirty="0"/>
              <a:t> is a guided worksheet to use. We will also email this out in our recap after this training. </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pPr/>
              <a:t>10</a:t>
            </a:fld>
            <a:endParaRPr lang="en-US"/>
          </a:p>
        </p:txBody>
      </p:sp>
    </p:spTree>
    <p:extLst>
      <p:ext uri="{BB962C8B-B14F-4D97-AF65-F5344CB8AC3E}">
        <p14:creationId xmlns:p14="http://schemas.microsoft.com/office/powerpoint/2010/main" val="110758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2"/>
              </a:solidFill>
            </a:endParaRPr>
          </a:p>
        </p:txBody>
      </p:sp>
      <p:sp>
        <p:nvSpPr>
          <p:cNvPr id="4" name="Slide Number Placeholder 3"/>
          <p:cNvSpPr>
            <a:spLocks noGrp="1"/>
          </p:cNvSpPr>
          <p:nvPr>
            <p:ph type="sldNum" sz="quarter" idx="10"/>
          </p:nvPr>
        </p:nvSpPr>
        <p:spPr/>
        <p:txBody>
          <a:bodyPr/>
          <a:lstStyle/>
          <a:p>
            <a:fld id="{A56C4B64-BDA6-634E-BD2A-D5BD70F96A9C}" type="slidenum">
              <a:rPr lang="en-US" smtClean="0"/>
              <a:t>11</a:t>
            </a:fld>
            <a:endParaRPr lang="en-US"/>
          </a:p>
        </p:txBody>
      </p:sp>
    </p:spTree>
    <p:extLst>
      <p:ext uri="{BB962C8B-B14F-4D97-AF65-F5344CB8AC3E}">
        <p14:creationId xmlns:p14="http://schemas.microsoft.com/office/powerpoint/2010/main" val="1883141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t>6/25/19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6/25/19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6/25/19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996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321674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54473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07692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62133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81993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61187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0027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6/25/19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74513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77797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665673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18005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9659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t>6/25/19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700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t>6/25/19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solidFill>
                  <a:srgbClr val="3B444D">
                    <a:tint val="75000"/>
                  </a:srgbClr>
                </a:solidFill>
              </a:rPr>
              <a:pPr/>
              <a:t>6/25/19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F4904D35-9779-114F-AB4C-6C4FF1B352B7}" type="slidenum">
              <a:rPr lang="en-US" smtClean="0">
                <a:solidFill>
                  <a:srgbClr val="3B444D">
                    <a:tint val="75000"/>
                  </a:srgbClr>
                </a:solidFill>
              </a:rPr>
              <a:pPr/>
              <a:t>‹#›</a:t>
            </a:fld>
            <a:endParaRPr lang="en-US">
              <a:solidFill>
                <a:srgbClr val="3B444D">
                  <a:tint val="75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t>6/25/19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D9D9D9"/>
                </a:solidFill>
                <a:latin typeface="Open Sans"/>
                <a:ea typeface="Open Sans"/>
                <a:cs typeface="Open Sans"/>
                <a:sym typeface="Open Sans"/>
              </a:rPr>
              <a:t>February 12, 2017  |  </a:t>
            </a:r>
            <a:fld id="{00000000-1234-1234-1234-123412341234}" type="slidenum">
              <a:rPr lang="en-US" sz="1200">
                <a:solidFill>
                  <a:srgbClr val="D9D9D9"/>
                </a:solidFill>
                <a:latin typeface="Open Sans"/>
                <a:ea typeface="Open Sans"/>
                <a:cs typeface="Open Sans"/>
                <a:sym typeface="Open Sans"/>
              </a:rPr>
              <a:pPr algn="r">
                <a:buSzPct val="25000"/>
              </a:pPr>
              <a:t>‹#›</a:t>
            </a:fld>
            <a:endParaRPr lang="en-US" sz="1200">
              <a:solidFill>
                <a:srgbClr val="D9D9D9"/>
              </a:solidFill>
              <a:latin typeface="Open Sans"/>
              <a:ea typeface="Open Sans"/>
              <a:cs typeface="Open Sans"/>
              <a:sym typeface="Open Sa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t>6/25/19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D9D9D9"/>
                </a:solidFill>
                <a:latin typeface="Open Sans"/>
                <a:ea typeface="Open Sans"/>
                <a:cs typeface="Open Sans"/>
                <a:sym typeface="Open Sans"/>
              </a:rPr>
              <a:t>February 12, 2017  |  </a:t>
            </a:r>
            <a:fld id="{00000000-1234-1234-1234-123412341234}" type="slidenum">
              <a:rPr lang="en-US" sz="1200">
                <a:solidFill>
                  <a:srgbClr val="D9D9D9"/>
                </a:solidFill>
                <a:latin typeface="Open Sans"/>
                <a:ea typeface="Open Sans"/>
                <a:cs typeface="Open Sans"/>
                <a:sym typeface="Open Sans"/>
              </a:rPr>
              <a:pPr algn="r">
                <a:buSzPct val="25000"/>
              </a:pPr>
              <a:t>‹#›</a:t>
            </a:fld>
            <a:endParaRPr lang="en-US" sz="1200">
              <a:solidFill>
                <a:srgbClr val="D9D9D9"/>
              </a:solidFill>
              <a:latin typeface="Open Sans"/>
              <a:ea typeface="Open Sans"/>
              <a:cs typeface="Open Sans"/>
              <a:sym typeface="Open San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D9D9D9"/>
                </a:solidFill>
                <a:latin typeface="Open Sans"/>
                <a:ea typeface="Open Sans"/>
                <a:cs typeface="Open Sans"/>
                <a:sym typeface="Open Sans"/>
              </a:rPr>
              <a:t>February 12, 2017  |  </a:t>
            </a:r>
            <a:fld id="{00000000-1234-1234-1234-123412341234}" type="slidenum">
              <a:rPr lang="en-US" sz="1200">
                <a:solidFill>
                  <a:srgbClr val="D9D9D9"/>
                </a:solidFill>
                <a:latin typeface="Open Sans"/>
                <a:ea typeface="Open Sans"/>
                <a:cs typeface="Open Sans"/>
                <a:sym typeface="Open Sans"/>
              </a:rPr>
              <a:pPr algn="r">
                <a:buSzPct val="25000"/>
              </a:pPr>
              <a:t>‹#›</a:t>
            </a:fld>
            <a:endParaRPr lang="en-US" sz="1200">
              <a:solidFill>
                <a:srgbClr val="D9D9D9"/>
              </a:solidFill>
              <a:latin typeface="Open Sans"/>
              <a:ea typeface="Open Sans"/>
              <a:cs typeface="Open Sans"/>
              <a:sym typeface="Open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t>6/25/19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D9D9D9"/>
                </a:solidFill>
                <a:latin typeface="Open Sans"/>
                <a:ea typeface="Open Sans"/>
                <a:cs typeface="Open Sans"/>
                <a:sym typeface="Open Sans"/>
              </a:rPr>
              <a:t>February 12, 2017  |  </a:t>
            </a:r>
            <a:fld id="{00000000-1234-1234-1234-123412341234}" type="slidenum">
              <a:rPr lang="en-US" sz="1200">
                <a:solidFill>
                  <a:srgbClr val="D9D9D9"/>
                </a:solidFill>
                <a:latin typeface="Open Sans"/>
                <a:ea typeface="Open Sans"/>
                <a:cs typeface="Open Sans"/>
                <a:sym typeface="Open Sans"/>
              </a:rPr>
              <a:pPr algn="r">
                <a:buSzPct val="25000"/>
              </a:pPr>
              <a:t>‹#›</a:t>
            </a:fld>
            <a:endParaRPr lang="en-US" sz="1200">
              <a:solidFill>
                <a:srgbClr val="D9D9D9"/>
              </a:solidFill>
              <a:latin typeface="Open Sans"/>
              <a:ea typeface="Open Sans"/>
              <a:cs typeface="Open Sans"/>
              <a:sym typeface="Open San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6/25/19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6/25/19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smtClean="0"/>
              <a:t>6/25/19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5871-EDC2-4D41-AD58-6E9C7A32599C}" type="datetimeFigureOut">
              <a:rPr lang="en-US" smtClean="0">
                <a:solidFill>
                  <a:srgbClr val="3B444D">
                    <a:tint val="75000"/>
                  </a:srgbClr>
                </a:solidFill>
                <a:sym typeface="Arial"/>
              </a:rPr>
              <a:pPr/>
              <a:t>6/25/19</a:t>
            </a:fld>
            <a:endParaRPr lang="en-US">
              <a:solidFill>
                <a:srgbClr val="3B444D">
                  <a:tint val="75000"/>
                </a:srgbClr>
              </a:solidFil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B444D">
                  <a:tint val="75000"/>
                </a:srgbClr>
              </a:solidFil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4D35-9779-114F-AB4C-6C4FF1B352B7}" type="slidenum">
              <a:rPr lang="en-US" smtClean="0">
                <a:solidFill>
                  <a:srgbClr val="3B444D">
                    <a:tint val="75000"/>
                  </a:srgbClr>
                </a:solidFill>
                <a:sym typeface="Arial"/>
              </a:rPr>
              <a:pPr/>
              <a:t>‹#›</a:t>
            </a:fld>
            <a:endParaRPr lang="en-US">
              <a:solidFill>
                <a:srgbClr val="3B444D">
                  <a:tint val="75000"/>
                </a:srgbClr>
              </a:solidFill>
              <a:sym typeface="Arial"/>
            </a:endParaRPr>
          </a:p>
        </p:txBody>
      </p:sp>
    </p:spTree>
    <p:extLst>
      <p:ext uri="{BB962C8B-B14F-4D97-AF65-F5344CB8AC3E}">
        <p14:creationId xmlns:p14="http://schemas.microsoft.com/office/powerpoint/2010/main" val="4974729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5871-EDC2-4D41-AD58-6E9C7A32599C}" type="datetimeFigureOut">
              <a:rPr lang="en-US" smtClean="0">
                <a:solidFill>
                  <a:srgbClr val="3B444D">
                    <a:tint val="75000"/>
                  </a:srgbClr>
                </a:solidFill>
                <a:sym typeface="Arial"/>
              </a:rPr>
              <a:pPr/>
              <a:t>6/25/19</a:t>
            </a:fld>
            <a:endParaRPr lang="en-US">
              <a:solidFill>
                <a:srgbClr val="3B444D">
                  <a:tint val="75000"/>
                </a:srgbClr>
              </a:solidFil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B444D">
                  <a:tint val="75000"/>
                </a:srgbClr>
              </a:solidFil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4D35-9779-114F-AB4C-6C4FF1B352B7}" type="slidenum">
              <a:rPr lang="en-US" smtClean="0">
                <a:solidFill>
                  <a:srgbClr val="3B444D">
                    <a:tint val="75000"/>
                  </a:srgbClr>
                </a:solidFill>
                <a:sym typeface="Arial"/>
              </a:rPr>
              <a:pPr/>
              <a:t>‹#›</a:t>
            </a:fld>
            <a:endParaRPr lang="en-US">
              <a:solidFill>
                <a:srgbClr val="3B444D">
                  <a:tint val="75000"/>
                </a:srgbClr>
              </a:solidFill>
              <a:sym typeface="Arial"/>
            </a:endParaRPr>
          </a:p>
        </p:txBody>
      </p:sp>
    </p:spTree>
    <p:extLst>
      <p:ext uri="{BB962C8B-B14F-4D97-AF65-F5344CB8AC3E}">
        <p14:creationId xmlns:p14="http://schemas.microsoft.com/office/powerpoint/2010/main" val="916911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206077507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1224218916"/>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856495032"/>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275039898"/>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7.png"/><Relationship Id="rId5" Type="http://schemas.openxmlformats.org/officeDocument/2006/relationships/hyperlink" Target="https://docs.google.com/spreadsheets/d/1XpUZyGe80mL3oh6fmvPuBBKFj55HPLqRhw8rsi4nGE0/edit#gid=1057968535"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tif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ts"/><Relationship Id="rId1" Type="http://schemas.microsoft.com/office/2007/relationships/media" Target="../media/media1.ts"/><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52.xml"/><Relationship Id="rId1" Type="http://schemas.openxmlformats.org/officeDocument/2006/relationships/slideLayout" Target="../slideLayouts/slideLayout23.xml"/><Relationship Id="rId4" Type="http://schemas.openxmlformats.org/officeDocument/2006/relationships/image" Target="../media/image27.tiff"/></Relationships>
</file>

<file path=ppt/slides/_rels/slide6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29.tiff"/></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30.tiff"/></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tiff"/><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fellows@ofa.us"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bit.ly/cefweek5" TargetMode="External"/><Relationship Id="rId4" Type="http://schemas.openxmlformats.org/officeDocument/2006/relationships/hyperlink" Target="https://docs.google.com/spreadsheets/d/1XpUZyGe80mL3oh6fmvPuBBKFj55HPLqRhw8rsi4nGE0/edit#gid=105796853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934216"/>
            <a:ext cx="12192000" cy="2923877"/>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Welcome</a:t>
            </a:r>
          </a:p>
          <a:p>
            <a:pPr algn="ctr"/>
            <a:r>
              <a:rPr lang="en-US" sz="3200" dirty="0">
                <a:solidFill>
                  <a:schemeClr val="tx2"/>
                </a:solidFill>
                <a:latin typeface="Gilroy ExtraBold" charset="0"/>
                <a:ea typeface="Gilroy ExtraBold" charset="0"/>
                <a:cs typeface="Gilroy ExtraBold" charset="0"/>
              </a:rPr>
              <a:t>We will begin at 7:30 pm Central Time</a:t>
            </a:r>
          </a:p>
          <a:p>
            <a:pPr algn="ctr"/>
            <a:endParaRPr lang="en-US" sz="3200" b="1" dirty="0">
              <a:solidFill>
                <a:schemeClr val="bg1"/>
              </a:solidFill>
              <a:latin typeface="Gilroy ExtraBold" charset="0"/>
              <a:ea typeface="Gilroy ExtraBold" charset="0"/>
              <a:cs typeface="Gilroy ExtraBold" charset="0"/>
            </a:endParaRPr>
          </a:p>
        </p:txBody>
      </p:sp>
      <p:pic>
        <p:nvPicPr>
          <p:cNvPr id="3" name="Picture 2" descr="A drawing of a face&#10;&#10;Description automatically generated">
            <a:extLst>
              <a:ext uri="{FF2B5EF4-FFF2-40B4-BE49-F238E27FC236}">
                <a16:creationId xmlns:a16="http://schemas.microsoft.com/office/drawing/2014/main" id="{8D04EFDA-C527-9D4B-8591-03D8DA3569DD}"/>
              </a:ext>
            </a:extLst>
          </p:cNvPr>
          <p:cNvPicPr>
            <a:picLocks noChangeAspect="1"/>
          </p:cNvPicPr>
          <p:nvPr/>
        </p:nvPicPr>
        <p:blipFill>
          <a:blip r:embed="rId3"/>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19481" y="3090110"/>
            <a:ext cx="12192000" cy="1226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2500" b="1" kern="0" spc="300" dirty="0">
                <a:solidFill>
                  <a:srgbClr val="00B3DC"/>
                </a:solidFill>
                <a:latin typeface="Gilroy ExtraBold" charset="0"/>
                <a:ea typeface="Gilroy ExtraBold" charset="0"/>
                <a:cs typeface="Gilroy ExtraBold" charset="0"/>
              </a:rPr>
              <a:t>GUIDED WORKSHEET</a:t>
            </a:r>
          </a:p>
          <a:p>
            <a:pPr algn="ctr">
              <a:lnSpc>
                <a:spcPct val="80000"/>
              </a:lnSpc>
            </a:pPr>
            <a:endParaRPr lang="en-US" sz="2500" b="1" kern="0" spc="300" dirty="0">
              <a:solidFill>
                <a:srgbClr val="00B3DC"/>
              </a:solidFill>
              <a:latin typeface="Gilroy ExtraBold" charset="0"/>
              <a:ea typeface="Gilroy ExtraBold" charset="0"/>
              <a:cs typeface="Gilroy ExtraBold" charset="0"/>
            </a:endParaRPr>
          </a:p>
          <a:p>
            <a:pPr algn="ctr">
              <a:lnSpc>
                <a:spcPct val="80000"/>
              </a:lnSpc>
            </a:pPr>
            <a:r>
              <a:rPr lang="en-US" sz="4500" b="1" kern="0" dirty="0">
                <a:solidFill>
                  <a:srgbClr val="00B3DC"/>
                </a:solidFill>
                <a:latin typeface="Gilroy ExtraBold" charset="0"/>
                <a:ea typeface="Gilroy ExtraBold" charset="0"/>
                <a:cs typeface="Gilroy ExtraBold" charset="0"/>
              </a:rPr>
              <a:t>Digital organizing</a:t>
            </a:r>
          </a:p>
        </p:txBody>
      </p:sp>
      <p:pic>
        <p:nvPicPr>
          <p:cNvPr id="2" name="Picture 1" descr="noun_169164_cc.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15559"/>
          <a:stretch/>
        </p:blipFill>
        <p:spPr>
          <a:xfrm>
            <a:off x="5317739" y="1468700"/>
            <a:ext cx="1517562" cy="1281452"/>
          </a:xfrm>
          <a:prstGeom prst="rect">
            <a:avLst/>
          </a:prstGeom>
        </p:spPr>
      </p:pic>
      <p:sp>
        <p:nvSpPr>
          <p:cNvPr id="8" name="Rectangle 7">
            <a:hlinkClick r:id="rId5"/>
          </p:cNvPr>
          <p:cNvSpPr/>
          <p:nvPr/>
        </p:nvSpPr>
        <p:spPr>
          <a:xfrm>
            <a:off x="4841289" y="4778964"/>
            <a:ext cx="2470459" cy="587600"/>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000" b="1" kern="0" dirty="0" err="1">
                <a:solidFill>
                  <a:srgbClr val="3B444D"/>
                </a:solidFill>
                <a:latin typeface="Source Sans Pro" charset="0"/>
                <a:ea typeface="Source Sans Pro" charset="0"/>
                <a:cs typeface="Source Sans Pro" charset="0"/>
                <a:sym typeface="Arial"/>
              </a:rPr>
              <a:t>Bit.ly</a:t>
            </a:r>
            <a:r>
              <a:rPr lang="en-US" sz="2000" b="1" kern="0" dirty="0">
                <a:solidFill>
                  <a:srgbClr val="3B444D"/>
                </a:solidFill>
                <a:latin typeface="Source Sans Pro" charset="0"/>
                <a:ea typeface="Source Sans Pro" charset="0"/>
                <a:cs typeface="Source Sans Pro" charset="0"/>
                <a:sym typeface="Arial"/>
              </a:rPr>
              <a:t>/</a:t>
            </a:r>
            <a:r>
              <a:rPr lang="en-US" sz="2000" b="1" kern="0" dirty="0" err="1">
                <a:solidFill>
                  <a:srgbClr val="3B444D"/>
                </a:solidFill>
                <a:latin typeface="Source Sans Pro" charset="0"/>
                <a:ea typeface="Source Sans Pro" charset="0"/>
                <a:cs typeface="Source Sans Pro" charset="0"/>
                <a:sym typeface="Arial"/>
              </a:rPr>
              <a:t>DigiWorksheet</a:t>
            </a:r>
            <a:endParaRPr lang="en-US" sz="2000" b="1" kern="0" dirty="0">
              <a:solidFill>
                <a:srgbClr val="3B444D"/>
              </a:solidFill>
              <a:latin typeface="Source Sans Pro" charset="0"/>
              <a:ea typeface="Source Sans Pro" charset="0"/>
              <a:cs typeface="Source Sans Pro" charset="0"/>
              <a:sym typeface="Aria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5089" y="1044524"/>
            <a:ext cx="1201821" cy="1554079"/>
          </a:xfrm>
          <a:prstGeom prst="rect">
            <a:avLst/>
          </a:prstGeom>
        </p:spPr>
      </p:pic>
      <p:pic>
        <p:nvPicPr>
          <p:cNvPr id="6" name="Picture 5"/>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5734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15000"/>
            <a:extLst>
              <a:ext uri="{28A0092B-C50C-407E-A947-70E740481C1C}">
                <a14:useLocalDpi xmlns:a14="http://schemas.microsoft.com/office/drawing/2010/main" val="0"/>
              </a:ext>
            </a:extLst>
          </a:blip>
          <a:srcRect t="17042" r="1556"/>
          <a:stretch/>
        </p:blipFill>
        <p:spPr>
          <a:xfrm>
            <a:off x="0" y="0"/>
            <a:ext cx="12192000" cy="6858000"/>
          </a:xfrm>
          <a:prstGeom prst="rect">
            <a:avLst/>
          </a:prstGeom>
        </p:spPr>
      </p:pic>
      <p:sp>
        <p:nvSpPr>
          <p:cNvPr id="9" name="TextBox 8"/>
          <p:cNvSpPr txBox="1"/>
          <p:nvPr/>
        </p:nvSpPr>
        <p:spPr>
          <a:xfrm>
            <a:off x="0" y="2699287"/>
            <a:ext cx="12192000" cy="923330"/>
          </a:xfrm>
          <a:prstGeom prst="rect">
            <a:avLst/>
          </a:prstGeom>
          <a:noFill/>
        </p:spPr>
        <p:txBody>
          <a:bodyPr wrap="square" rtlCol="0">
            <a:spAutoFit/>
          </a:bodyPr>
          <a:lstStyle/>
          <a:p>
            <a:pPr algn="ctr">
              <a:lnSpc>
                <a:spcPct val="90000"/>
              </a:lnSpc>
            </a:pPr>
            <a:r>
              <a:rPr lang="en-US" sz="6000" b="1" dirty="0">
                <a:solidFill>
                  <a:schemeClr val="bg1"/>
                </a:solidFill>
                <a:latin typeface="Gilroy ExtraBold" charset="0"/>
                <a:ea typeface="Gilroy ExtraBold" charset="0"/>
                <a:cs typeface="Gilroy ExtraBold" charset="0"/>
              </a:rPr>
              <a:t>Digital organizing</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3" name="Rectangle 2">
            <a:extLst>
              <a:ext uri="{FF2B5EF4-FFF2-40B4-BE49-F238E27FC236}">
                <a16:creationId xmlns:a16="http://schemas.microsoft.com/office/drawing/2014/main" id="{DB71E96D-0F68-3D4A-AFC4-A77F580376A8}"/>
              </a:ext>
            </a:extLst>
          </p:cNvPr>
          <p:cNvSpPr/>
          <p:nvPr/>
        </p:nvSpPr>
        <p:spPr>
          <a:xfrm>
            <a:off x="3499776" y="3770534"/>
            <a:ext cx="5192447" cy="535531"/>
          </a:xfrm>
          <a:prstGeom prst="rect">
            <a:avLst/>
          </a:prstGeom>
        </p:spPr>
        <p:txBody>
          <a:bodyPr wrap="none">
            <a:spAutoFit/>
          </a:bodyPr>
          <a:lstStyle/>
          <a:p>
            <a:pPr algn="ctr">
              <a:lnSpc>
                <a:spcPct val="90000"/>
              </a:lnSpc>
            </a:pPr>
            <a:r>
              <a:rPr lang="en-US" sz="3200" b="1" dirty="0">
                <a:solidFill>
                  <a:schemeClr val="tx2"/>
                </a:solidFill>
                <a:latin typeface="Gilroy ExtraBold" charset="0"/>
                <a:ea typeface="Gilroy ExtraBold" charset="0"/>
                <a:cs typeface="Gilroy ExtraBold" charset="0"/>
              </a:rPr>
              <a:t>Recruitment &amp; storytelling</a:t>
            </a:r>
          </a:p>
        </p:txBody>
      </p:sp>
    </p:spTree>
    <p:extLst>
      <p:ext uri="{BB962C8B-B14F-4D97-AF65-F5344CB8AC3E}">
        <p14:creationId xmlns:p14="http://schemas.microsoft.com/office/powerpoint/2010/main" val="2050360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5088" y="1063364"/>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Goals for today</a:t>
            </a:r>
          </a:p>
        </p:txBody>
      </p:sp>
      <p:sp>
        <p:nvSpPr>
          <p:cNvPr id="8" name="TextBox 7"/>
          <p:cNvSpPr txBox="1"/>
          <p:nvPr/>
        </p:nvSpPr>
        <p:spPr>
          <a:xfrm>
            <a:off x="6266688" y="1141536"/>
            <a:ext cx="4547617" cy="2308324"/>
          </a:xfrm>
          <a:prstGeom prst="rect">
            <a:avLst/>
          </a:prstGeom>
          <a:noFill/>
        </p:spPr>
        <p:txBody>
          <a:bodyPr wrap="square" rtlCol="0">
            <a:spAutoFit/>
          </a:bodyPr>
          <a:lstStyle/>
          <a:p>
            <a:r>
              <a:rPr lang="en-US" sz="2400" dirty="0">
                <a:latin typeface="Source Sans Pro" charset="0"/>
                <a:ea typeface="Source Sans Pro" charset="0"/>
                <a:cs typeface="Source Sans Pro" charset="0"/>
              </a:rPr>
              <a:t>Understand the role social media plays in sharing the story of your organizing online</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Be able to tell the story of your work on social media</a:t>
            </a:r>
          </a:p>
        </p:txBody>
      </p:sp>
      <p:sp>
        <p:nvSpPr>
          <p:cNvPr id="9" name="Oval 8"/>
          <p:cNvSpPr/>
          <p:nvPr/>
        </p:nvSpPr>
        <p:spPr>
          <a:xfrm>
            <a:off x="5829993"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41565" y="2694494"/>
            <a:ext cx="344495" cy="3125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pic>
        <p:nvPicPr>
          <p:cNvPr id="12" name="Picture 1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60248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defRPr/>
            </a:pPr>
            <a:r>
              <a:rPr lang="en-US" sz="4800" b="1" kern="0" dirty="0">
                <a:solidFill>
                  <a:srgbClr val="00B4DC"/>
                </a:solidFill>
                <a:latin typeface="Gilroy ExtraBold" charset="0"/>
                <a:ea typeface="Gilroy ExtraBold" charset="0"/>
                <a:cs typeface="Gilroy ExtraBold" charset="0"/>
                <a:sym typeface="Arial"/>
              </a:rPr>
              <a:t>Agenda</a:t>
            </a:r>
          </a:p>
        </p:txBody>
      </p:sp>
      <p:sp>
        <p:nvSpPr>
          <p:cNvPr id="3" name="Rectangle 2"/>
          <p:cNvSpPr/>
          <p:nvPr/>
        </p:nvSpPr>
        <p:spPr>
          <a:xfrm>
            <a:off x="5518926" y="1229920"/>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kern="0">
              <a:solidFill>
                <a:srgbClr val="FFFFFF"/>
              </a:solidFill>
              <a:sym typeface="Arial"/>
            </a:endParaRPr>
          </a:p>
        </p:txBody>
      </p:sp>
      <p:sp>
        <p:nvSpPr>
          <p:cNvPr id="5" name="TextBox 4"/>
          <p:cNvSpPr txBox="1"/>
          <p:nvPr/>
        </p:nvSpPr>
        <p:spPr>
          <a:xfrm>
            <a:off x="5577841" y="1284784"/>
            <a:ext cx="5785102" cy="2677656"/>
          </a:xfrm>
          <a:prstGeom prst="rect">
            <a:avLst/>
          </a:prstGeom>
          <a:noFill/>
        </p:spPr>
        <p:txBody>
          <a:bodyPr wrap="square" rtlCol="0">
            <a:spAutoFit/>
          </a:bodyPr>
          <a:lstStyle/>
          <a:p>
            <a:pPr fontAlgn="ctr">
              <a:defRPr/>
            </a:pPr>
            <a:r>
              <a:rPr lang="en-US" sz="2400" b="1" kern="0" dirty="0">
                <a:solidFill>
                  <a:schemeClr val="bg1"/>
                </a:solidFill>
                <a:latin typeface="Source Sans Pro" charset="0"/>
                <a:ea typeface="Source Sans Pro" charset="0"/>
                <a:cs typeface="Source Sans Pro" charset="0"/>
                <a:sym typeface="Arial"/>
              </a:rPr>
              <a:t>Why digital?</a:t>
            </a:r>
          </a:p>
          <a:p>
            <a:pPr fontAlgn="ctr">
              <a:defRPr/>
            </a:pPr>
            <a:endParaRPr lang="en-US" sz="2400" b="1"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Producing content</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Peer review</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latin typeface="Source Sans Pro" charset="0"/>
                <a:ea typeface="Source Sans Pro" charset="0"/>
                <a:cs typeface="Source Sans Pro" charset="0"/>
                <a:sym typeface="Arial"/>
              </a:rPr>
              <a:t>Debrief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1535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799961" y="1311846"/>
            <a:ext cx="10592078" cy="757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chemeClr val="bg1"/>
                </a:solidFill>
                <a:latin typeface="Gilroy ExtraBold" charset="0"/>
                <a:ea typeface="Gilroy ExtraBold" charset="0"/>
                <a:cs typeface="Gilroy ExtraBold" charset="0"/>
              </a:rPr>
              <a:t>What’s the power of social media?</a:t>
            </a:r>
          </a:p>
        </p:txBody>
      </p:sp>
      <p:grpSp>
        <p:nvGrpSpPr>
          <p:cNvPr id="9" name="Group 8"/>
          <p:cNvGrpSpPr/>
          <p:nvPr/>
        </p:nvGrpSpPr>
        <p:grpSpPr>
          <a:xfrm>
            <a:off x="3829918" y="4441874"/>
            <a:ext cx="4459061" cy="1246889"/>
            <a:chOff x="3829918" y="4441874"/>
            <a:chExt cx="4459061" cy="1246889"/>
          </a:xfrm>
        </p:grpSpPr>
        <p:sp>
          <p:nvSpPr>
            <p:cNvPr id="10" name="TextBox 9">
              <a:hlinkClick r:id="rId3"/>
            </p:cNvPr>
            <p:cNvSpPr txBox="1"/>
            <p:nvPr/>
          </p:nvSpPr>
          <p:spPr>
            <a:xfrm>
              <a:off x="3829918" y="5239124"/>
              <a:ext cx="4459061"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chat box</a:t>
              </a:r>
              <a:endParaRPr lang="en-US" sz="2500" dirty="0">
                <a:solidFill>
                  <a:srgbClr val="ED5340"/>
                </a:solidFill>
                <a:latin typeface="Source Sans Pro" charset="0"/>
                <a:ea typeface="Source Sans Pro" charset="0"/>
                <a:cs typeface="Source Sans Pro"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491" y="4441874"/>
              <a:ext cx="870168" cy="585755"/>
            </a:xfrm>
            <a:prstGeom prst="rect">
              <a:avLst/>
            </a:prstGeom>
          </p:spPr>
        </p:pic>
      </p:grpSp>
    </p:spTree>
    <p:extLst>
      <p:ext uri="{BB962C8B-B14F-4D97-AF65-F5344CB8AC3E}">
        <p14:creationId xmlns:p14="http://schemas.microsoft.com/office/powerpoint/2010/main" val="1219322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extBox 1"/>
          <p:cNvSpPr txBox="1"/>
          <p:nvPr/>
        </p:nvSpPr>
        <p:spPr>
          <a:xfrm>
            <a:off x="0" y="2626699"/>
            <a:ext cx="12192000" cy="1738105"/>
          </a:xfrm>
          <a:prstGeom prst="rect">
            <a:avLst/>
          </a:prstGeom>
          <a:noFill/>
        </p:spPr>
        <p:txBody>
          <a:bodyPr wrap="square" rtlCol="0">
            <a:spAutoFit/>
          </a:bodyPr>
          <a:lstStyle/>
          <a:p>
            <a:pPr algn="ctr">
              <a:lnSpc>
                <a:spcPct val="80000"/>
              </a:lnSpc>
            </a:pPr>
            <a:r>
              <a:rPr lang="en-US" sz="6600" b="1" dirty="0">
                <a:solidFill>
                  <a:schemeClr val="bg1"/>
                </a:solidFill>
                <a:latin typeface="Gilroy ExtraBold" charset="0"/>
                <a:ea typeface="Gilroy ExtraBold" charset="0"/>
                <a:cs typeface="Gilroy ExtraBold" charset="0"/>
              </a:rPr>
              <a:t>So what </a:t>
            </a:r>
            <a:r>
              <a:rPr lang="en-US" sz="6600" b="1" i="1" dirty="0">
                <a:solidFill>
                  <a:schemeClr val="bg1"/>
                </a:solidFill>
                <a:latin typeface="Gilroy ExtraBold" charset="0"/>
                <a:ea typeface="Gilroy ExtraBold" charset="0"/>
                <a:cs typeface="Gilroy ExtraBold" charset="0"/>
              </a:rPr>
              <a:t>is</a:t>
            </a:r>
            <a:r>
              <a:rPr lang="en-US" sz="6600" b="1" dirty="0">
                <a:solidFill>
                  <a:schemeClr val="bg1"/>
                </a:solidFill>
                <a:latin typeface="Gilroy ExtraBold" charset="0"/>
                <a:ea typeface="Gilroy ExtraBold" charset="0"/>
                <a:cs typeface="Gilroy ExtraBold" charset="0"/>
              </a:rPr>
              <a:t> </a:t>
            </a:r>
          </a:p>
          <a:p>
            <a:pPr algn="ctr">
              <a:lnSpc>
                <a:spcPct val="80000"/>
              </a:lnSpc>
            </a:pPr>
            <a:r>
              <a:rPr lang="en-US" sz="6600" b="1" dirty="0">
                <a:solidFill>
                  <a:schemeClr val="bg1"/>
                </a:solidFill>
                <a:latin typeface="Gilroy ExtraBold" charset="0"/>
                <a:ea typeface="Gilroy ExtraBold" charset="0"/>
                <a:cs typeface="Gilroy ExtraBold" charset="0"/>
              </a:rPr>
              <a:t>“social media”?</a:t>
            </a: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23307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33716" y="1526699"/>
            <a:ext cx="9026324" cy="3760004"/>
          </a:xfrm>
          <a:prstGeom prst="rect">
            <a:avLst/>
          </a:prstGeom>
          <a:noFill/>
        </p:spPr>
        <p:txBody>
          <a:bodyPr wrap="square" rtlCol="0">
            <a:spAutoFit/>
          </a:bodyPr>
          <a:lstStyle/>
          <a:p>
            <a:pPr>
              <a:lnSpc>
                <a:spcPct val="90000"/>
              </a:lnSpc>
            </a:pPr>
            <a:r>
              <a:rPr lang="en-US" sz="4400" dirty="0">
                <a:solidFill>
                  <a:srgbClr val="00B0F0"/>
                </a:solidFill>
                <a:latin typeface="Gilroy ExtraBold" charset="0"/>
                <a:ea typeface="Gilroy ExtraBold" charset="0"/>
                <a:cs typeface="Gilroy ExtraBold" charset="0"/>
              </a:rPr>
              <a:t>Social media </a:t>
            </a:r>
            <a:r>
              <a:rPr lang="en-US" sz="4400" dirty="0">
                <a:solidFill>
                  <a:schemeClr val="bg1"/>
                </a:solidFill>
                <a:latin typeface="Gilroy ExtraBold" charset="0"/>
                <a:ea typeface="Gilroy ExtraBold" charset="0"/>
                <a:cs typeface="Gilroy ExtraBold" charset="0"/>
              </a:rPr>
              <a:t>are</a:t>
            </a:r>
            <a:r>
              <a:rPr lang="en-US" sz="4400" dirty="0">
                <a:solidFill>
                  <a:schemeClr val="tx2"/>
                </a:solidFill>
                <a:latin typeface="Gilroy ExtraBold" charset="0"/>
                <a:ea typeface="Gilroy ExtraBold" charset="0"/>
                <a:cs typeface="Gilroy ExtraBold" charset="0"/>
              </a:rPr>
              <a:t> </a:t>
            </a:r>
            <a:r>
              <a:rPr lang="en-US" sz="4400" dirty="0">
                <a:solidFill>
                  <a:schemeClr val="bg1"/>
                </a:solidFill>
                <a:latin typeface="Gilroy ExtraBold" charset="0"/>
                <a:ea typeface="Gilroy ExtraBold" charset="0"/>
                <a:cs typeface="Gilroy ExtraBold" charset="0"/>
              </a:rPr>
              <a:t>tools or platforms that allow the sharing of information and content and </a:t>
            </a:r>
            <a:r>
              <a:rPr lang="en-US" sz="4400" dirty="0">
                <a:solidFill>
                  <a:schemeClr val="accent2">
                    <a:lumMod val="40000"/>
                    <a:lumOff val="60000"/>
                  </a:schemeClr>
                </a:solidFill>
                <a:latin typeface="Gilroy ExtraBold" charset="0"/>
                <a:ea typeface="Gilroy ExtraBold" charset="0"/>
                <a:cs typeface="Gilroy ExtraBold" charset="0"/>
              </a:rPr>
              <a:t>the formation of communities </a:t>
            </a:r>
            <a:r>
              <a:rPr lang="en-US" sz="4400" dirty="0">
                <a:solidFill>
                  <a:schemeClr val="bg1"/>
                </a:solidFill>
                <a:latin typeface="Gilroy ExtraBold" charset="0"/>
                <a:ea typeface="Gilroy ExtraBold" charset="0"/>
                <a:cs typeface="Gilroy ExtraBold" charset="0"/>
              </a:rPr>
              <a:t>through</a:t>
            </a:r>
            <a:r>
              <a:rPr lang="en-US" sz="4400" dirty="0">
                <a:solidFill>
                  <a:srgbClr val="00B0F0"/>
                </a:solidFill>
                <a:latin typeface="Gilroy ExtraBold" charset="0"/>
                <a:ea typeface="Gilroy ExtraBold" charset="0"/>
                <a:cs typeface="Gilroy ExtraBold" charset="0"/>
              </a:rPr>
              <a:t> </a:t>
            </a:r>
            <a:r>
              <a:rPr lang="en-US" sz="4400" dirty="0">
                <a:solidFill>
                  <a:schemeClr val="bg1"/>
                </a:solidFill>
                <a:latin typeface="Gilroy ExtraBold" charset="0"/>
                <a:ea typeface="Gilroy ExtraBold" charset="0"/>
                <a:cs typeface="Gilroy ExtraBold" charset="0"/>
              </a:rPr>
              <a:t>online and mobile </a:t>
            </a:r>
            <a:r>
              <a:rPr lang="en-US" sz="4400" dirty="0">
                <a:solidFill>
                  <a:schemeClr val="accent1">
                    <a:lumMod val="40000"/>
                    <a:lumOff val="60000"/>
                  </a:schemeClr>
                </a:solidFill>
                <a:latin typeface="Gilroy ExtraBold" charset="0"/>
                <a:ea typeface="Gilroy ExtraBold" charset="0"/>
                <a:cs typeface="Gilroy ExtraBold" charset="0"/>
              </a:rPr>
              <a:t>networks of people</a:t>
            </a:r>
            <a:r>
              <a:rPr lang="en-US" sz="4400" dirty="0">
                <a:solidFill>
                  <a:schemeClr val="bg1"/>
                </a:solidFill>
                <a:latin typeface="Gilroy ExtraBold" charset="0"/>
                <a:ea typeface="Gilroy ExtraBold" charset="0"/>
                <a:cs typeface="Gilroy ExtraBold" charset="0"/>
              </a:rPr>
              <a:t>.</a:t>
            </a:r>
          </a:p>
        </p:txBody>
      </p:sp>
    </p:spTree>
    <p:extLst>
      <p:ext uri="{BB962C8B-B14F-4D97-AF65-F5344CB8AC3E}">
        <p14:creationId xmlns:p14="http://schemas.microsoft.com/office/powerpoint/2010/main" val="1627081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083aee660e1ad20f8789f072ce9e6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8160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799961" y="1329602"/>
            <a:ext cx="10592078" cy="757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chemeClr val="bg1"/>
                </a:solidFill>
                <a:latin typeface="Gilroy ExtraBold" charset="0"/>
                <a:ea typeface="Gilroy ExtraBold" charset="0"/>
                <a:cs typeface="Gilroy ExtraBold" charset="0"/>
              </a:rPr>
              <a:t>But why do *you* use social media?</a:t>
            </a:r>
          </a:p>
        </p:txBody>
      </p:sp>
      <p:grpSp>
        <p:nvGrpSpPr>
          <p:cNvPr id="9" name="Group 8"/>
          <p:cNvGrpSpPr/>
          <p:nvPr/>
        </p:nvGrpSpPr>
        <p:grpSpPr>
          <a:xfrm>
            <a:off x="3829918" y="4441874"/>
            <a:ext cx="4459061" cy="1246889"/>
            <a:chOff x="3829918" y="4441874"/>
            <a:chExt cx="4459061" cy="1246889"/>
          </a:xfrm>
        </p:grpSpPr>
        <p:sp>
          <p:nvSpPr>
            <p:cNvPr id="10" name="TextBox 9">
              <a:hlinkClick r:id="rId3"/>
            </p:cNvPr>
            <p:cNvSpPr txBox="1"/>
            <p:nvPr/>
          </p:nvSpPr>
          <p:spPr>
            <a:xfrm>
              <a:off x="3829918" y="5239124"/>
              <a:ext cx="4459061"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chat box</a:t>
              </a:r>
              <a:endParaRPr lang="en-US" sz="2500" dirty="0">
                <a:solidFill>
                  <a:srgbClr val="ED5340"/>
                </a:solidFill>
                <a:latin typeface="Source Sans Pro" charset="0"/>
                <a:ea typeface="Source Sans Pro" charset="0"/>
                <a:cs typeface="Source Sans Pro"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491" y="4441874"/>
              <a:ext cx="870168" cy="585755"/>
            </a:xfrm>
            <a:prstGeom prst="rect">
              <a:avLst/>
            </a:prstGeom>
          </p:spPr>
        </p:pic>
      </p:grpSp>
    </p:spTree>
    <p:extLst>
      <p:ext uri="{BB962C8B-B14F-4D97-AF65-F5344CB8AC3E}">
        <p14:creationId xmlns:p14="http://schemas.microsoft.com/office/powerpoint/2010/main" val="1320423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2" name="Picture 1"/>
          <p:cNvPicPr>
            <a:picLocks noChangeAspect="1"/>
          </p:cNvPicPr>
          <p:nvPr/>
        </p:nvPicPr>
        <p:blipFill>
          <a:blip r:embed="rId4"/>
          <a:stretch>
            <a:fillRect/>
          </a:stretch>
        </p:blipFill>
        <p:spPr>
          <a:xfrm>
            <a:off x="0" y="0"/>
            <a:ext cx="12192000" cy="6879672"/>
          </a:xfrm>
          <a:prstGeom prst="rect">
            <a:avLst/>
          </a:prstGeom>
        </p:spPr>
      </p:pic>
      <p:pic>
        <p:nvPicPr>
          <p:cNvPr id="4" name="Picture 3"/>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a:extLst>
              <a:ext uri="{FF2B5EF4-FFF2-40B4-BE49-F238E27FC236}">
                <a16:creationId xmlns:a16="http://schemas.microsoft.com/office/drawing/2014/main" id="{23B07723-E9F7-6344-B1E7-8472414E4B4B}"/>
              </a:ext>
            </a:extLst>
          </p:cNvPr>
          <p:cNvSpPr txBox="1"/>
          <p:nvPr/>
        </p:nvSpPr>
        <p:spPr>
          <a:xfrm>
            <a:off x="545690" y="2150572"/>
            <a:ext cx="4517136" cy="1289264"/>
          </a:xfrm>
          <a:prstGeom prst="rect">
            <a:avLst/>
          </a:prstGeom>
          <a:noFill/>
        </p:spPr>
        <p:txBody>
          <a:bodyPr wrap="square" rtlCol="0">
            <a:spAutoFit/>
          </a:bodyPr>
          <a:lstStyle/>
          <a:p>
            <a:pPr>
              <a:lnSpc>
                <a:spcPct val="80000"/>
              </a:lnSpc>
              <a:defRPr/>
            </a:pPr>
            <a:r>
              <a:rPr lang="en-US" sz="4800" b="1" kern="0" dirty="0">
                <a:solidFill>
                  <a:srgbClr val="00B4DC"/>
                </a:solidFill>
                <a:latin typeface="Gilroy ExtraBold" charset="0"/>
                <a:ea typeface="Gilroy ExtraBold" charset="0"/>
                <a:cs typeface="Gilroy ExtraBold" charset="0"/>
                <a:sym typeface="Arial"/>
              </a:rPr>
              <a:t>Rings of engagement</a:t>
            </a:r>
          </a:p>
        </p:txBody>
      </p:sp>
    </p:spTree>
    <p:extLst>
      <p:ext uri="{BB962C8B-B14F-4D97-AF65-F5344CB8AC3E}">
        <p14:creationId xmlns:p14="http://schemas.microsoft.com/office/powerpoint/2010/main" val="4021154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17000"/>
            <a:extLst>
              <a:ext uri="{28A0092B-C50C-407E-A947-70E740481C1C}">
                <a14:useLocalDpi xmlns:a14="http://schemas.microsoft.com/office/drawing/2010/main" val="0"/>
              </a:ext>
            </a:extLst>
          </a:blip>
          <a:srcRect l="26862" t="28984" b="9382"/>
          <a:stretch/>
        </p:blipFill>
        <p:spPr>
          <a:xfrm>
            <a:off x="0" y="0"/>
            <a:ext cx="12192000" cy="6858000"/>
          </a:xfrm>
          <a:prstGeom prst="rect">
            <a:avLst/>
          </a:prstGeom>
        </p:spPr>
      </p:pic>
      <p:sp>
        <p:nvSpPr>
          <p:cNvPr id="9" name="TextBox 8"/>
          <p:cNvSpPr txBox="1"/>
          <p:nvPr/>
        </p:nvSpPr>
        <p:spPr>
          <a:xfrm>
            <a:off x="0" y="2447737"/>
            <a:ext cx="12192000" cy="1962525"/>
          </a:xfrm>
          <a:prstGeom prst="rect">
            <a:avLst/>
          </a:prstGeom>
          <a:noFill/>
        </p:spPr>
        <p:txBody>
          <a:bodyPr wrap="square" rtlCol="0">
            <a:spAutoFit/>
          </a:bodyPr>
          <a:lstStyle/>
          <a:p>
            <a:pPr algn="ctr">
              <a:lnSpc>
                <a:spcPct val="80000"/>
              </a:lnSpc>
            </a:pPr>
            <a:r>
              <a:rPr lang="en-US" sz="7500" b="1" dirty="0">
                <a:solidFill>
                  <a:srgbClr val="FFFFFF"/>
                </a:solidFill>
                <a:latin typeface="Gilroy ExtraBold" charset="0"/>
                <a:ea typeface="Gilroy ExtraBold" charset="0"/>
                <a:cs typeface="Gilroy ExtraBold" charset="0"/>
                <a:sym typeface="Arial"/>
              </a:rPr>
              <a:t>OFA Community </a:t>
            </a:r>
          </a:p>
          <a:p>
            <a:pPr algn="ctr">
              <a:lnSpc>
                <a:spcPct val="80000"/>
              </a:lnSpc>
            </a:pPr>
            <a:r>
              <a:rPr lang="en-US" sz="7500" b="1" dirty="0">
                <a:solidFill>
                  <a:srgbClr val="FFFFFF"/>
                </a:solidFill>
                <a:latin typeface="Gilroy ExtraBold" charset="0"/>
                <a:ea typeface="Gilroy ExtraBold" charset="0"/>
                <a:cs typeface="Gilroy ExtraBold" charset="0"/>
                <a:sym typeface="Arial"/>
              </a:rPr>
              <a:t>Engagement Fellowship</a:t>
            </a:r>
          </a:p>
        </p:txBody>
      </p:sp>
      <p:sp>
        <p:nvSpPr>
          <p:cNvPr id="4" name="TextBox 3"/>
          <p:cNvSpPr txBox="1"/>
          <p:nvPr/>
        </p:nvSpPr>
        <p:spPr>
          <a:xfrm>
            <a:off x="0" y="4410262"/>
            <a:ext cx="12192000" cy="523220"/>
          </a:xfrm>
          <a:prstGeom prst="rect">
            <a:avLst/>
          </a:prstGeom>
          <a:noFill/>
        </p:spPr>
        <p:txBody>
          <a:bodyPr wrap="square" rtlCol="0">
            <a:spAutoFit/>
          </a:bodyPr>
          <a:lstStyle/>
          <a:p>
            <a:pPr algn="ctr"/>
            <a:r>
              <a:rPr lang="en-US" sz="2800" b="1" dirty="0">
                <a:solidFill>
                  <a:srgbClr val="F6DC31"/>
                </a:solidFill>
                <a:latin typeface="Gilroy ExtraBold" charset="0"/>
                <a:ea typeface="Gilroy ExtraBold" charset="0"/>
                <a:cs typeface="Gilroy ExtraBold" charset="0"/>
                <a:sym typeface="Arial"/>
              </a:rPr>
              <a:t>Summer 2018 / #</a:t>
            </a:r>
            <a:r>
              <a:rPr lang="en-US" sz="2800" b="1" dirty="0" err="1">
                <a:solidFill>
                  <a:srgbClr val="F6DC31"/>
                </a:solidFill>
                <a:latin typeface="Gilroy ExtraBold" charset="0"/>
                <a:ea typeface="Gilroy ExtraBold" charset="0"/>
                <a:cs typeface="Gilroy ExtraBold" charset="0"/>
                <a:sym typeface="Arial"/>
              </a:rPr>
              <a:t>OFAFellows</a:t>
            </a:r>
            <a:endParaRPr lang="en-US" sz="2800" b="1" dirty="0">
              <a:solidFill>
                <a:srgbClr val="F6DC31"/>
              </a:solidFill>
              <a:latin typeface="Gilroy ExtraBold" charset="0"/>
              <a:ea typeface="Gilroy ExtraBold" charset="0"/>
              <a:cs typeface="Gilroy ExtraBold" charset="0"/>
              <a:sym typeface="Arial"/>
            </a:endParaRPr>
          </a:p>
        </p:txBody>
      </p:sp>
      <p:pic>
        <p:nvPicPr>
          <p:cNvPr id="7" name="Picture 6"/>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08189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79672"/>
          </a:xfrm>
          <a:prstGeom prst="rect">
            <a:avLst/>
          </a:prstGeom>
        </p:spPr>
      </p:pic>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4" name="Oval 3"/>
          <p:cNvSpPr/>
          <p:nvPr/>
        </p:nvSpPr>
        <p:spPr>
          <a:xfrm>
            <a:off x="3255092" y="569373"/>
            <a:ext cx="5532218" cy="5532218"/>
          </a:xfrm>
          <a:prstGeom prst="ellipse">
            <a:avLst/>
          </a:prstGeom>
          <a:noFill/>
          <a:ln w="762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16162" y="2108170"/>
            <a:ext cx="3861154" cy="523220"/>
          </a:xfrm>
          <a:prstGeom prst="rect">
            <a:avLst/>
          </a:prstGeom>
        </p:spPr>
        <p:txBody>
          <a:bodyPr wrap="square">
            <a:spAutoFit/>
          </a:bodyPr>
          <a:lstStyle/>
          <a:p>
            <a:pPr algn="ctr"/>
            <a:r>
              <a:rPr lang="en-US" sz="2800" b="1" dirty="0">
                <a:solidFill>
                  <a:schemeClr val="accent1"/>
                </a:solidFill>
                <a:latin typeface="Gilroy ExtraBold" charset="0"/>
                <a:ea typeface="Gilroy ExtraBold" charset="0"/>
                <a:cs typeface="Gilroy ExtraBold" charset="0"/>
              </a:rPr>
              <a:t>Social Media</a:t>
            </a:r>
          </a:p>
        </p:txBody>
      </p:sp>
    </p:spTree>
    <p:extLst>
      <p:ext uri="{BB962C8B-B14F-4D97-AF65-F5344CB8AC3E}">
        <p14:creationId xmlns:p14="http://schemas.microsoft.com/office/powerpoint/2010/main" val="2676404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79672"/>
          </a:xfrm>
          <a:prstGeom prst="rect">
            <a:avLst/>
          </a:prstGeom>
        </p:spPr>
      </p:pic>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4" name="Oval 3"/>
          <p:cNvSpPr/>
          <p:nvPr/>
        </p:nvSpPr>
        <p:spPr>
          <a:xfrm>
            <a:off x="4334256" y="1682496"/>
            <a:ext cx="3456432" cy="3456432"/>
          </a:xfrm>
          <a:prstGeom prst="ellipse">
            <a:avLst/>
          </a:prstGeom>
          <a:noFill/>
          <a:ln w="762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15778" y="2656810"/>
            <a:ext cx="3861154" cy="523220"/>
          </a:xfrm>
          <a:prstGeom prst="rect">
            <a:avLst/>
          </a:prstGeom>
        </p:spPr>
        <p:txBody>
          <a:bodyPr wrap="square">
            <a:spAutoFit/>
          </a:bodyPr>
          <a:lstStyle/>
          <a:p>
            <a:pPr algn="ctr"/>
            <a:r>
              <a:rPr lang="en-US" sz="2800" b="1">
                <a:solidFill>
                  <a:schemeClr val="accent1"/>
                </a:solidFill>
                <a:latin typeface="Gilroy ExtraBold" charset="0"/>
                <a:ea typeface="Gilroy ExtraBold" charset="0"/>
                <a:cs typeface="Gilroy ExtraBold" charset="0"/>
              </a:rPr>
              <a:t>Email</a:t>
            </a:r>
          </a:p>
        </p:txBody>
      </p:sp>
    </p:spTree>
    <p:extLst>
      <p:ext uri="{BB962C8B-B14F-4D97-AF65-F5344CB8AC3E}">
        <p14:creationId xmlns:p14="http://schemas.microsoft.com/office/powerpoint/2010/main" val="1445635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extBox 7"/>
          <p:cNvSpPr txBox="1"/>
          <p:nvPr/>
        </p:nvSpPr>
        <p:spPr>
          <a:xfrm>
            <a:off x="908116" y="1041515"/>
            <a:ext cx="4916020" cy="1214435"/>
          </a:xfrm>
          <a:prstGeom prst="rect">
            <a:avLst/>
          </a:prstGeom>
          <a:noFill/>
        </p:spPr>
        <p:txBody>
          <a:bodyPr wrap="square" rtlCol="0">
            <a:spAutoFit/>
          </a:bodyPr>
          <a:lstStyle/>
          <a:p>
            <a:pPr>
              <a:lnSpc>
                <a:spcPct val="80000"/>
              </a:lnSpc>
            </a:pPr>
            <a:r>
              <a:rPr lang="en-US" sz="4500" b="1" dirty="0">
                <a:solidFill>
                  <a:schemeClr val="bg1"/>
                </a:solidFill>
                <a:latin typeface="Gilroy ExtraBold" charset="0"/>
                <a:ea typeface="Gilroy ExtraBold" charset="0"/>
                <a:cs typeface="Gilroy ExtraBold" charset="0"/>
              </a:rPr>
              <a:t>Social media </a:t>
            </a:r>
          </a:p>
          <a:p>
            <a:pPr>
              <a:lnSpc>
                <a:spcPct val="80000"/>
              </a:lnSpc>
            </a:pPr>
            <a:r>
              <a:rPr lang="en-US" sz="4500" b="1" dirty="0">
                <a:solidFill>
                  <a:schemeClr val="bg1"/>
                </a:solidFill>
                <a:latin typeface="Gilroy ExtraBold" charset="0"/>
                <a:ea typeface="Gilroy ExtraBold" charset="0"/>
                <a:cs typeface="Gilroy ExtraBold" charset="0"/>
              </a:rPr>
              <a:t>strengths</a:t>
            </a:r>
          </a:p>
        </p:txBody>
      </p:sp>
      <p:sp>
        <p:nvSpPr>
          <p:cNvPr id="9" name="Rectangle 8"/>
          <p:cNvSpPr/>
          <p:nvPr/>
        </p:nvSpPr>
        <p:spPr>
          <a:xfrm>
            <a:off x="6296647" y="1217306"/>
            <a:ext cx="4967113" cy="818444"/>
          </a:xfrm>
          <a:prstGeom prst="rect">
            <a:avLst/>
          </a:prstGeom>
          <a:solidFill>
            <a:srgbClr val="FFFFF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B3DC"/>
                </a:solidFill>
                <a:latin typeface="Source Sans Pro" charset="0"/>
                <a:ea typeface="Source Sans Pro" charset="0"/>
                <a:cs typeface="Source Sans Pro" charset="0"/>
              </a:rPr>
              <a:t>Point of entry</a:t>
            </a:r>
          </a:p>
        </p:txBody>
      </p:sp>
      <p:sp>
        <p:nvSpPr>
          <p:cNvPr id="10" name="Rectangle 9"/>
          <p:cNvSpPr/>
          <p:nvPr/>
        </p:nvSpPr>
        <p:spPr>
          <a:xfrm>
            <a:off x="6296647" y="2341491"/>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Source Sans Pro" charset="0"/>
                <a:ea typeface="Source Sans Pro" charset="0"/>
                <a:cs typeface="Source Sans Pro" charset="0"/>
              </a:rPr>
              <a:t>Connect with others</a:t>
            </a:r>
          </a:p>
        </p:txBody>
      </p:sp>
      <p:sp>
        <p:nvSpPr>
          <p:cNvPr id="11" name="Rectangle 10"/>
          <p:cNvSpPr/>
          <p:nvPr/>
        </p:nvSpPr>
        <p:spPr>
          <a:xfrm>
            <a:off x="6296647" y="3465676"/>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Source Sans Pro" charset="0"/>
                <a:ea typeface="Source Sans Pro" charset="0"/>
                <a:cs typeface="Source Sans Pro" charset="0"/>
              </a:rPr>
              <a:t>Lift each other up</a:t>
            </a:r>
          </a:p>
        </p:txBody>
      </p:sp>
      <p:sp>
        <p:nvSpPr>
          <p:cNvPr id="13" name="Rectangle 12"/>
          <p:cNvSpPr/>
          <p:nvPr/>
        </p:nvSpPr>
        <p:spPr>
          <a:xfrm>
            <a:off x="908116" y="2341491"/>
            <a:ext cx="3756213" cy="830997"/>
          </a:xfrm>
          <a:prstGeom prst="rect">
            <a:avLst/>
          </a:prstGeom>
        </p:spPr>
        <p:txBody>
          <a:bodyPr wrap="square">
            <a:spAutoFit/>
          </a:bodyPr>
          <a:lstStyle/>
          <a:p>
            <a:r>
              <a:rPr lang="en-US" sz="2400" b="1" dirty="0">
                <a:latin typeface="Gilroy ExtraBold" charset="0"/>
                <a:ea typeface="Gilroy ExtraBold" charset="0"/>
                <a:cs typeface="Gilroy ExtraBold" charset="0"/>
              </a:rPr>
              <a:t>Ready-made tools for grassroots advocacy</a:t>
            </a:r>
            <a:endParaRPr lang="en-US" sz="2400" dirty="0"/>
          </a:p>
        </p:txBody>
      </p:sp>
    </p:spTree>
    <p:extLst>
      <p:ext uri="{BB962C8B-B14F-4D97-AF65-F5344CB8AC3E}">
        <p14:creationId xmlns:p14="http://schemas.microsoft.com/office/powerpoint/2010/main" val="119403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extBox 7"/>
          <p:cNvSpPr txBox="1"/>
          <p:nvPr/>
        </p:nvSpPr>
        <p:spPr>
          <a:xfrm>
            <a:off x="908116" y="1041515"/>
            <a:ext cx="4916020" cy="1214435"/>
          </a:xfrm>
          <a:prstGeom prst="rect">
            <a:avLst/>
          </a:prstGeom>
          <a:noFill/>
        </p:spPr>
        <p:txBody>
          <a:bodyPr wrap="square" rtlCol="0">
            <a:spAutoFit/>
          </a:bodyPr>
          <a:lstStyle/>
          <a:p>
            <a:pPr>
              <a:lnSpc>
                <a:spcPct val="80000"/>
              </a:lnSpc>
            </a:pPr>
            <a:r>
              <a:rPr lang="en-US" sz="4500" b="1" dirty="0">
                <a:solidFill>
                  <a:schemeClr val="bg1"/>
                </a:solidFill>
                <a:latin typeface="Gilroy ExtraBold" charset="0"/>
                <a:ea typeface="Gilroy ExtraBold" charset="0"/>
                <a:cs typeface="Gilroy ExtraBold" charset="0"/>
              </a:rPr>
              <a:t>Social media </a:t>
            </a:r>
          </a:p>
          <a:p>
            <a:pPr>
              <a:lnSpc>
                <a:spcPct val="80000"/>
              </a:lnSpc>
            </a:pPr>
            <a:r>
              <a:rPr lang="en-US" sz="4500" b="1" dirty="0">
                <a:solidFill>
                  <a:schemeClr val="bg1"/>
                </a:solidFill>
                <a:latin typeface="Gilroy ExtraBold" charset="0"/>
                <a:ea typeface="Gilroy ExtraBold" charset="0"/>
                <a:cs typeface="Gilroy ExtraBold" charset="0"/>
              </a:rPr>
              <a:t>strengths</a:t>
            </a:r>
          </a:p>
        </p:txBody>
      </p:sp>
      <p:sp>
        <p:nvSpPr>
          <p:cNvPr id="9" name="Rectangle 8"/>
          <p:cNvSpPr/>
          <p:nvPr/>
        </p:nvSpPr>
        <p:spPr>
          <a:xfrm>
            <a:off x="6296647" y="1217306"/>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Source Sans Pro" charset="0"/>
                <a:ea typeface="Source Sans Pro" charset="0"/>
                <a:cs typeface="Source Sans Pro" charset="0"/>
              </a:rPr>
              <a:t>Point of entry</a:t>
            </a:r>
          </a:p>
        </p:txBody>
      </p:sp>
      <p:sp>
        <p:nvSpPr>
          <p:cNvPr id="10" name="Rectangle 9"/>
          <p:cNvSpPr/>
          <p:nvPr/>
        </p:nvSpPr>
        <p:spPr>
          <a:xfrm>
            <a:off x="6296647" y="2341491"/>
            <a:ext cx="4967113" cy="818444"/>
          </a:xfrm>
          <a:prstGeom prst="rect">
            <a:avLst/>
          </a:prstGeom>
          <a:solidFill>
            <a:srgbClr val="FFFFF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B0F0"/>
                </a:solidFill>
                <a:latin typeface="Source Sans Pro" charset="0"/>
                <a:ea typeface="Source Sans Pro" charset="0"/>
                <a:cs typeface="Source Sans Pro" charset="0"/>
              </a:rPr>
              <a:t>Connect with others</a:t>
            </a:r>
          </a:p>
        </p:txBody>
      </p:sp>
      <p:sp>
        <p:nvSpPr>
          <p:cNvPr id="11" name="Rectangle 10"/>
          <p:cNvSpPr/>
          <p:nvPr/>
        </p:nvSpPr>
        <p:spPr>
          <a:xfrm>
            <a:off x="6296647" y="3465676"/>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Source Sans Pro" charset="0"/>
                <a:ea typeface="Source Sans Pro" charset="0"/>
                <a:cs typeface="Source Sans Pro" charset="0"/>
              </a:rPr>
              <a:t>Lift each other up</a:t>
            </a:r>
          </a:p>
        </p:txBody>
      </p:sp>
      <p:sp>
        <p:nvSpPr>
          <p:cNvPr id="12" name="Rectangle 11"/>
          <p:cNvSpPr/>
          <p:nvPr/>
        </p:nvSpPr>
        <p:spPr>
          <a:xfrm>
            <a:off x="908116" y="2341491"/>
            <a:ext cx="3756213" cy="830997"/>
          </a:xfrm>
          <a:prstGeom prst="rect">
            <a:avLst/>
          </a:prstGeom>
        </p:spPr>
        <p:txBody>
          <a:bodyPr wrap="square">
            <a:spAutoFit/>
          </a:bodyPr>
          <a:lstStyle/>
          <a:p>
            <a:r>
              <a:rPr lang="en-US" sz="2400" b="1" dirty="0">
                <a:latin typeface="Gilroy ExtraBold" charset="0"/>
                <a:ea typeface="Gilroy ExtraBold" charset="0"/>
                <a:cs typeface="Gilroy ExtraBold" charset="0"/>
              </a:rPr>
              <a:t>Ready-made tools for grassroots advocacy</a:t>
            </a:r>
            <a:endParaRPr lang="en-US" sz="2400" dirty="0"/>
          </a:p>
        </p:txBody>
      </p:sp>
    </p:spTree>
    <p:extLst>
      <p:ext uri="{BB962C8B-B14F-4D97-AF65-F5344CB8AC3E}">
        <p14:creationId xmlns:p14="http://schemas.microsoft.com/office/powerpoint/2010/main" val="1535503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extBox 7"/>
          <p:cNvSpPr txBox="1"/>
          <p:nvPr/>
        </p:nvSpPr>
        <p:spPr>
          <a:xfrm>
            <a:off x="908116" y="1041515"/>
            <a:ext cx="4916020" cy="1214435"/>
          </a:xfrm>
          <a:prstGeom prst="rect">
            <a:avLst/>
          </a:prstGeom>
          <a:noFill/>
        </p:spPr>
        <p:txBody>
          <a:bodyPr wrap="square" rtlCol="0">
            <a:spAutoFit/>
          </a:bodyPr>
          <a:lstStyle/>
          <a:p>
            <a:pPr>
              <a:lnSpc>
                <a:spcPct val="80000"/>
              </a:lnSpc>
            </a:pPr>
            <a:r>
              <a:rPr lang="en-US" sz="4500" b="1" dirty="0">
                <a:solidFill>
                  <a:schemeClr val="bg1"/>
                </a:solidFill>
                <a:latin typeface="Gilroy ExtraBold" charset="0"/>
                <a:ea typeface="Gilroy ExtraBold" charset="0"/>
                <a:cs typeface="Gilroy ExtraBold" charset="0"/>
              </a:rPr>
              <a:t>Social media </a:t>
            </a:r>
          </a:p>
          <a:p>
            <a:pPr>
              <a:lnSpc>
                <a:spcPct val="80000"/>
              </a:lnSpc>
            </a:pPr>
            <a:r>
              <a:rPr lang="en-US" sz="4500" b="1" dirty="0">
                <a:solidFill>
                  <a:schemeClr val="bg1"/>
                </a:solidFill>
                <a:latin typeface="Gilroy ExtraBold" charset="0"/>
                <a:ea typeface="Gilroy ExtraBold" charset="0"/>
                <a:cs typeface="Gilroy ExtraBold" charset="0"/>
              </a:rPr>
              <a:t>strengths</a:t>
            </a:r>
          </a:p>
        </p:txBody>
      </p:sp>
      <p:sp>
        <p:nvSpPr>
          <p:cNvPr id="9" name="Rectangle 8"/>
          <p:cNvSpPr/>
          <p:nvPr/>
        </p:nvSpPr>
        <p:spPr>
          <a:xfrm>
            <a:off x="6296647" y="1217306"/>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Source Sans Pro" charset="0"/>
                <a:ea typeface="Source Sans Pro" charset="0"/>
                <a:cs typeface="Source Sans Pro" charset="0"/>
              </a:rPr>
              <a:t>Point of entry</a:t>
            </a:r>
          </a:p>
        </p:txBody>
      </p:sp>
      <p:sp>
        <p:nvSpPr>
          <p:cNvPr id="10" name="Rectangle 9"/>
          <p:cNvSpPr/>
          <p:nvPr/>
        </p:nvSpPr>
        <p:spPr>
          <a:xfrm>
            <a:off x="6296647" y="2341491"/>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Source Sans Pro" charset="0"/>
                <a:ea typeface="Source Sans Pro" charset="0"/>
                <a:cs typeface="Source Sans Pro" charset="0"/>
              </a:rPr>
              <a:t>Connect with others</a:t>
            </a:r>
          </a:p>
        </p:txBody>
      </p:sp>
      <p:sp>
        <p:nvSpPr>
          <p:cNvPr id="11" name="Rectangle 10"/>
          <p:cNvSpPr/>
          <p:nvPr/>
        </p:nvSpPr>
        <p:spPr>
          <a:xfrm>
            <a:off x="6296647" y="3465676"/>
            <a:ext cx="4967113"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B0F0"/>
                </a:solidFill>
                <a:latin typeface="Source Sans Pro" charset="0"/>
                <a:ea typeface="Source Sans Pro" charset="0"/>
                <a:cs typeface="Source Sans Pro" charset="0"/>
              </a:rPr>
              <a:t>Lift each other up</a:t>
            </a:r>
          </a:p>
        </p:txBody>
      </p:sp>
      <p:sp>
        <p:nvSpPr>
          <p:cNvPr id="13" name="Rectangle 12"/>
          <p:cNvSpPr/>
          <p:nvPr/>
        </p:nvSpPr>
        <p:spPr>
          <a:xfrm>
            <a:off x="908116" y="2341491"/>
            <a:ext cx="3756213" cy="830997"/>
          </a:xfrm>
          <a:prstGeom prst="rect">
            <a:avLst/>
          </a:prstGeom>
        </p:spPr>
        <p:txBody>
          <a:bodyPr wrap="square">
            <a:spAutoFit/>
          </a:bodyPr>
          <a:lstStyle/>
          <a:p>
            <a:r>
              <a:rPr lang="en-US" sz="2400" b="1" dirty="0">
                <a:latin typeface="Gilroy ExtraBold" charset="0"/>
                <a:ea typeface="Gilroy ExtraBold" charset="0"/>
                <a:cs typeface="Gilroy ExtraBold" charset="0"/>
              </a:rPr>
              <a:t>Ready-made tools for grassroots advocacy</a:t>
            </a:r>
            <a:endParaRPr lang="en-US" sz="2400" dirty="0"/>
          </a:p>
        </p:txBody>
      </p:sp>
    </p:spTree>
    <p:extLst>
      <p:ext uri="{BB962C8B-B14F-4D97-AF65-F5344CB8AC3E}">
        <p14:creationId xmlns:p14="http://schemas.microsoft.com/office/powerpoint/2010/main" val="3194118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78071" y="-47104"/>
            <a:ext cx="6113929" cy="6905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49668"/>
            <a:ext cx="6078071" cy="69051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Rectangle 7"/>
          <p:cNvSpPr>
            <a:spLocks noChangeArrowheads="1"/>
          </p:cNvSpPr>
          <p:nvPr/>
        </p:nvSpPr>
        <p:spPr bwMode="auto">
          <a:xfrm>
            <a:off x="6096000" y="598851"/>
            <a:ext cx="6060142" cy="118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4500" b="1" dirty="0">
                <a:solidFill>
                  <a:schemeClr val="bg1"/>
                </a:solidFill>
                <a:latin typeface="Gilroy ExtraBold" charset="0"/>
                <a:ea typeface="Gilroy ExtraBold" charset="0"/>
                <a:cs typeface="Gilroy ExtraBold" charset="0"/>
              </a:rPr>
              <a:t>Uses for </a:t>
            </a:r>
          </a:p>
          <a:p>
            <a:pPr algn="ctr">
              <a:lnSpc>
                <a:spcPct val="80000"/>
              </a:lnSpc>
            </a:pPr>
            <a:r>
              <a:rPr lang="en-US" sz="4500" b="1" dirty="0">
                <a:solidFill>
                  <a:schemeClr val="bg1"/>
                </a:solidFill>
                <a:latin typeface="Gilroy ExtraBold" charset="0"/>
                <a:ea typeface="Gilroy ExtraBold" charset="0"/>
                <a:cs typeface="Gilroy ExtraBold" charset="0"/>
              </a:rPr>
              <a:t>Organizers</a:t>
            </a:r>
          </a:p>
        </p:txBody>
      </p:sp>
      <p:sp>
        <p:nvSpPr>
          <p:cNvPr id="12" name="Rectangle 11"/>
          <p:cNvSpPr>
            <a:spLocks noChangeArrowheads="1"/>
          </p:cNvSpPr>
          <p:nvPr/>
        </p:nvSpPr>
        <p:spPr bwMode="auto">
          <a:xfrm>
            <a:off x="6662949" y="2213099"/>
            <a:ext cx="4944172" cy="3735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457200" indent="-457200">
              <a:buFont typeface="Arial" charset="0"/>
              <a:buChar char="•"/>
            </a:pPr>
            <a:r>
              <a:rPr lang="en-US" altLang="en-US" sz="2400" dirty="0">
                <a:solidFill>
                  <a:schemeClr val="bg1"/>
                </a:solidFill>
                <a:latin typeface="Source Sans Pro" charset="0"/>
                <a:ea typeface="Source Sans Pro" charset="0"/>
                <a:cs typeface="Source Sans Pro" charset="0"/>
              </a:rPr>
              <a:t>An easy point-of-entry for potential supporters.</a:t>
            </a:r>
          </a:p>
          <a:p>
            <a:pPr marL="457200" indent="-457200">
              <a:buFont typeface="Arial" charset="0"/>
              <a:buChar char="•"/>
            </a:pPr>
            <a:endParaRPr lang="en-US" altLang="en-US" sz="2400" dirty="0">
              <a:solidFill>
                <a:schemeClr val="bg1"/>
              </a:solidFill>
              <a:latin typeface="Source Sans Pro" charset="0"/>
              <a:ea typeface="Source Sans Pro" charset="0"/>
              <a:cs typeface="Source Sans Pro" charset="0"/>
            </a:endParaRPr>
          </a:p>
          <a:p>
            <a:pPr marL="457200" indent="-457200">
              <a:buFont typeface="Arial" charset="0"/>
              <a:buChar char="•"/>
            </a:pPr>
            <a:r>
              <a:rPr lang="en-US" altLang="en-US" sz="2400" dirty="0">
                <a:solidFill>
                  <a:schemeClr val="bg1"/>
                </a:solidFill>
                <a:latin typeface="Source Sans Pro" charset="0"/>
                <a:ea typeface="Source Sans Pro" charset="0"/>
                <a:cs typeface="Source Sans Pro" charset="0"/>
              </a:rPr>
              <a:t>Gives organizers a platform to tell our stories, make our case, and find shared values.</a:t>
            </a:r>
          </a:p>
          <a:p>
            <a:pPr marL="457200" indent="-457200">
              <a:buFont typeface="Arial" charset="0"/>
              <a:buChar char="•"/>
            </a:pPr>
            <a:endParaRPr lang="en-US" altLang="en-US" sz="2400" dirty="0">
              <a:solidFill>
                <a:schemeClr val="bg1"/>
              </a:solidFill>
              <a:latin typeface="Source Sans Pro" charset="0"/>
              <a:ea typeface="Source Sans Pro" charset="0"/>
              <a:cs typeface="Source Sans Pro" charset="0"/>
            </a:endParaRPr>
          </a:p>
          <a:p>
            <a:pPr marL="457200" indent="-457200">
              <a:buFont typeface="Arial" charset="0"/>
              <a:buChar char="•"/>
            </a:pPr>
            <a:r>
              <a:rPr lang="en-US" altLang="en-US" sz="2400" dirty="0">
                <a:solidFill>
                  <a:schemeClr val="bg1"/>
                </a:solidFill>
                <a:latin typeface="Source Sans Pro" charset="0"/>
                <a:ea typeface="Source Sans Pro" charset="0"/>
                <a:cs typeface="Source Sans Pro" charset="0"/>
              </a:rPr>
              <a:t>Connect with folks, build networks, lift each other up, share resources, organize.</a:t>
            </a:r>
          </a:p>
        </p:txBody>
      </p:sp>
      <p:sp>
        <p:nvSpPr>
          <p:cNvPr id="9" name="Rectangle 8"/>
          <p:cNvSpPr>
            <a:spLocks noChangeArrowheads="1"/>
          </p:cNvSpPr>
          <p:nvPr/>
        </p:nvSpPr>
        <p:spPr bwMode="auto">
          <a:xfrm>
            <a:off x="494327" y="2213099"/>
            <a:ext cx="5161825" cy="3366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457200" indent="-457200">
              <a:buFont typeface="Arial" charset="0"/>
              <a:buChar char="•"/>
            </a:pPr>
            <a:r>
              <a:rPr lang="en-US" altLang="en-US" sz="2400" dirty="0">
                <a:solidFill>
                  <a:schemeClr val="bg1"/>
                </a:solidFill>
                <a:latin typeface="Source Sans Pro" charset="0"/>
                <a:ea typeface="Source Sans Pro" charset="0"/>
                <a:cs typeface="Source Sans Pro" charset="0"/>
              </a:rPr>
              <a:t>Millions of people communicating, sharing, ready to engage. </a:t>
            </a:r>
          </a:p>
          <a:p>
            <a:pPr marL="457200" indent="-457200">
              <a:buFont typeface="Arial" charset="0"/>
              <a:buChar char="•"/>
            </a:pPr>
            <a:endParaRPr lang="en-US" altLang="en-US" sz="2400" dirty="0">
              <a:solidFill>
                <a:schemeClr val="bg1"/>
              </a:solidFill>
              <a:latin typeface="Source Sans Pro" charset="0"/>
              <a:ea typeface="Source Sans Pro" charset="0"/>
              <a:cs typeface="Source Sans Pro" charset="0"/>
            </a:endParaRPr>
          </a:p>
          <a:p>
            <a:pPr marL="457200" indent="-457200">
              <a:buFont typeface="Arial" charset="0"/>
              <a:buChar char="•"/>
            </a:pPr>
            <a:r>
              <a:rPr lang="en-US" altLang="en-US" sz="2400" dirty="0">
                <a:solidFill>
                  <a:schemeClr val="bg1"/>
                </a:solidFill>
                <a:latin typeface="Source Sans Pro" charset="0"/>
                <a:ea typeface="Source Sans Pro" charset="0"/>
                <a:cs typeface="Source Sans Pro" charset="0"/>
              </a:rPr>
              <a:t>Public forum, real-time conversations, trending topics, and breaking news.</a:t>
            </a:r>
          </a:p>
          <a:p>
            <a:pPr marL="457200" indent="-457200">
              <a:buFont typeface="Arial" charset="0"/>
              <a:buChar char="•"/>
            </a:pPr>
            <a:endParaRPr lang="en-US" altLang="en-US" sz="2400" dirty="0">
              <a:solidFill>
                <a:schemeClr val="bg1"/>
              </a:solidFill>
              <a:latin typeface="Source Sans Pro" charset="0"/>
              <a:ea typeface="Source Sans Pro" charset="0"/>
              <a:cs typeface="Source Sans Pro" charset="0"/>
            </a:endParaRPr>
          </a:p>
          <a:p>
            <a:pPr marL="457200" indent="-457200">
              <a:buFont typeface="Arial" charset="0"/>
              <a:buChar char="•"/>
            </a:pPr>
            <a:r>
              <a:rPr lang="en-US" altLang="en-US" sz="2400" dirty="0">
                <a:solidFill>
                  <a:schemeClr val="bg1"/>
                </a:solidFill>
                <a:latin typeface="Source Sans Pro" charset="0"/>
                <a:ea typeface="Source Sans Pro" charset="0"/>
                <a:cs typeface="Source Sans Pro" charset="0"/>
              </a:rPr>
              <a:t>Low-level engagement like sharing and liking is easy.</a:t>
            </a:r>
          </a:p>
        </p:txBody>
      </p:sp>
      <p:sp>
        <p:nvSpPr>
          <p:cNvPr id="10" name="Rectangle 9"/>
          <p:cNvSpPr>
            <a:spLocks noChangeArrowheads="1"/>
          </p:cNvSpPr>
          <p:nvPr/>
        </p:nvSpPr>
        <p:spPr bwMode="auto">
          <a:xfrm>
            <a:off x="0" y="598851"/>
            <a:ext cx="6096000" cy="118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4500" b="1" dirty="0">
                <a:solidFill>
                  <a:schemeClr val="bg1"/>
                </a:solidFill>
                <a:latin typeface="Gilroy ExtraBold" charset="0"/>
                <a:ea typeface="Gilroy ExtraBold" charset="0"/>
                <a:cs typeface="Gilroy ExtraBold" charset="0"/>
              </a:rPr>
              <a:t>Strengths of </a:t>
            </a:r>
          </a:p>
          <a:p>
            <a:pPr algn="ctr">
              <a:lnSpc>
                <a:spcPct val="80000"/>
              </a:lnSpc>
            </a:pPr>
            <a:r>
              <a:rPr lang="en-US" sz="4500" b="1" dirty="0">
                <a:solidFill>
                  <a:schemeClr val="bg1"/>
                </a:solidFill>
                <a:latin typeface="Gilroy ExtraBold" charset="0"/>
                <a:ea typeface="Gilroy ExtraBold" charset="0"/>
                <a:cs typeface="Gilroy ExtraBold" charset="0"/>
              </a:rPr>
              <a:t>Social Media</a:t>
            </a:r>
          </a:p>
        </p:txBody>
      </p:sp>
    </p:spTree>
    <p:extLst>
      <p:ext uri="{BB962C8B-B14F-4D97-AF65-F5344CB8AC3E}">
        <p14:creationId xmlns:p14="http://schemas.microsoft.com/office/powerpoint/2010/main" val="2072764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defRPr/>
            </a:pPr>
            <a:r>
              <a:rPr lang="en-US" sz="4800" b="1" kern="0" dirty="0">
                <a:solidFill>
                  <a:srgbClr val="00B4DC"/>
                </a:solidFill>
                <a:latin typeface="Gilroy ExtraBold" charset="0"/>
                <a:ea typeface="Gilroy ExtraBold" charset="0"/>
                <a:cs typeface="Gilroy ExtraBold" charset="0"/>
                <a:sym typeface="Arial"/>
              </a:rPr>
              <a:t>Agenda</a:t>
            </a:r>
          </a:p>
        </p:txBody>
      </p:sp>
      <p:sp>
        <p:nvSpPr>
          <p:cNvPr id="3" name="Rectangle 2"/>
          <p:cNvSpPr/>
          <p:nvPr/>
        </p:nvSpPr>
        <p:spPr>
          <a:xfrm>
            <a:off x="5548383" y="1939828"/>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kern="0">
              <a:solidFill>
                <a:srgbClr val="FFFFFF"/>
              </a:solidFill>
              <a:sym typeface="Arial"/>
            </a:endParaRPr>
          </a:p>
        </p:txBody>
      </p:sp>
      <p:sp>
        <p:nvSpPr>
          <p:cNvPr id="5" name="TextBox 4"/>
          <p:cNvSpPr txBox="1"/>
          <p:nvPr/>
        </p:nvSpPr>
        <p:spPr>
          <a:xfrm>
            <a:off x="5577841" y="1284784"/>
            <a:ext cx="5785102" cy="2677656"/>
          </a:xfrm>
          <a:prstGeom prst="rect">
            <a:avLst/>
          </a:prstGeom>
          <a:noFill/>
        </p:spPr>
        <p:txBody>
          <a:bodyPr wrap="square" rtlCol="0">
            <a:spAutoFit/>
          </a:bodyPr>
          <a:lstStyle/>
          <a:p>
            <a:pPr fontAlgn="ctr">
              <a:defRPr/>
            </a:pPr>
            <a:r>
              <a:rPr lang="en-US" sz="2400" kern="0" dirty="0">
                <a:solidFill>
                  <a:srgbClr val="3B444D"/>
                </a:solidFill>
                <a:latin typeface="Source Sans Pro" charset="0"/>
                <a:ea typeface="Source Sans Pro" charset="0"/>
                <a:cs typeface="Source Sans Pro" charset="0"/>
                <a:sym typeface="Arial"/>
              </a:rPr>
              <a:t>Why digital?</a:t>
            </a:r>
          </a:p>
          <a:p>
            <a:pPr fontAlgn="ctr">
              <a:defRPr/>
            </a:pPr>
            <a:endParaRPr lang="en-US" sz="2400" b="1" kern="0" dirty="0">
              <a:solidFill>
                <a:srgbClr val="233031"/>
              </a:solidFill>
              <a:latin typeface="Source Sans Pro" charset="0"/>
              <a:ea typeface="Source Sans Pro" charset="0"/>
              <a:cs typeface="Source Sans Pro" charset="0"/>
              <a:sym typeface="Arial"/>
            </a:endParaRPr>
          </a:p>
          <a:p>
            <a:pPr fontAlgn="ctr">
              <a:defRPr/>
            </a:pPr>
            <a:r>
              <a:rPr lang="en-US" sz="2400" b="1" kern="0" dirty="0">
                <a:solidFill>
                  <a:srgbClr val="FFFFFF"/>
                </a:solidFill>
                <a:latin typeface="Source Sans Pro" charset="0"/>
                <a:ea typeface="Source Sans Pro" charset="0"/>
                <a:cs typeface="Source Sans Pro" charset="0"/>
                <a:sym typeface="Arial"/>
              </a:rPr>
              <a:t>Producing content</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Peer review</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Debrief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64398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1943" y="901481"/>
            <a:ext cx="6237605" cy="738664"/>
          </a:xfrm>
          <a:prstGeom prst="rect">
            <a:avLst/>
          </a:prstGeom>
          <a:noFill/>
        </p:spPr>
        <p:txBody>
          <a:bodyPr wrap="square" rtlCol="0">
            <a:spAutoFit/>
          </a:bodyPr>
          <a:lstStyle/>
          <a:p>
            <a:r>
              <a:rPr lang="en-US" sz="4200" b="1" dirty="0">
                <a:solidFill>
                  <a:srgbClr val="00B4DC"/>
                </a:solidFill>
                <a:latin typeface="Gilroy ExtraBold" charset="0"/>
                <a:ea typeface="Gilroy ExtraBold" charset="0"/>
                <a:cs typeface="Gilroy ExtraBold" charset="0"/>
              </a:rPr>
              <a:t>Messaging &amp; Mobilizing</a:t>
            </a:r>
          </a:p>
        </p:txBody>
      </p:sp>
      <p:sp>
        <p:nvSpPr>
          <p:cNvPr id="3" name="TextBox 2"/>
          <p:cNvSpPr txBox="1"/>
          <p:nvPr/>
        </p:nvSpPr>
        <p:spPr>
          <a:xfrm>
            <a:off x="5451942" y="1920357"/>
            <a:ext cx="6237605" cy="2677656"/>
          </a:xfrm>
          <a:prstGeom prst="rect">
            <a:avLst/>
          </a:prstGeom>
          <a:noFill/>
        </p:spPr>
        <p:txBody>
          <a:bodyPr wrap="square" rtlCol="0">
            <a:spAutoFit/>
          </a:bodyPr>
          <a:lstStyle/>
          <a:p>
            <a:pPr lvl="0"/>
            <a:r>
              <a:rPr lang="en-US" sz="2400" dirty="0">
                <a:latin typeface="Source Sans Pro" charset="0"/>
                <a:ea typeface="Source Sans Pro" charset="0"/>
                <a:cs typeface="Source Sans Pro" charset="0"/>
              </a:rPr>
              <a:t>As organizers, our strongest asset is our relationship with the people in our own communities—our own networks.</a:t>
            </a:r>
          </a:p>
          <a:p>
            <a:pPr lvl="0"/>
            <a:endParaRPr lang="en-US" sz="2400" dirty="0">
              <a:latin typeface="Source Sans Pro" charset="0"/>
              <a:ea typeface="Source Sans Pro" charset="0"/>
              <a:cs typeface="Source Sans Pro" charset="0"/>
            </a:endParaRPr>
          </a:p>
          <a:p>
            <a:pPr lvl="0"/>
            <a:r>
              <a:rPr lang="en-US" sz="2400" dirty="0">
                <a:latin typeface="Source Sans Pro" charset="0"/>
                <a:ea typeface="Source Sans Pro" charset="0"/>
                <a:cs typeface="Source Sans Pro" charset="0"/>
              </a:rPr>
              <a:t>Digital organizing uses social media and other digital tools to help us strengthen those relationships and expand our networks.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9205" t="1170" r="29840" b="-169"/>
          <a:stretch/>
        </p:blipFill>
        <p:spPr>
          <a:xfrm>
            <a:off x="0" y="0"/>
            <a:ext cx="4664990" cy="6869575"/>
          </a:xfrm>
          <a:prstGeom prst="rect">
            <a:avLst/>
          </a:prstGeom>
        </p:spPr>
      </p:pic>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50389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1345136"/>
            <a:ext cx="12192000" cy="496354"/>
          </a:xfrm>
          <a:prstGeom prst="rect">
            <a:avLst/>
          </a:prstGeom>
          <a:noFill/>
        </p:spPr>
        <p:txBody>
          <a:bodyPr wrap="square" rtlCol="0">
            <a:spAutoFit/>
          </a:bodyPr>
          <a:lstStyle/>
          <a:p>
            <a:pPr algn="ctr">
              <a:lnSpc>
                <a:spcPct val="80000"/>
              </a:lnSpc>
            </a:pPr>
            <a:r>
              <a:rPr lang="en-US" sz="3200" b="1" spc="300" dirty="0">
                <a:solidFill>
                  <a:schemeClr val="tx2"/>
                </a:solidFill>
                <a:latin typeface="Gilroy ExtraBold" charset="0"/>
                <a:ea typeface="Gilroy ExtraBold" charset="0"/>
                <a:cs typeface="Gilroy ExtraBold" charset="0"/>
              </a:rPr>
              <a:t>KEY PRINCIPLES OF DIGITAL ORGANIZING</a:t>
            </a:r>
          </a:p>
        </p:txBody>
      </p:sp>
      <p:sp>
        <p:nvSpPr>
          <p:cNvPr id="5" name="TextBox 4">
            <a:extLst>
              <a:ext uri="{FF2B5EF4-FFF2-40B4-BE49-F238E27FC236}">
                <a16:creationId xmlns:a16="http://schemas.microsoft.com/office/drawing/2014/main" id="{7610C040-0624-BC4A-BC0E-199B7D5DB0C0}"/>
              </a:ext>
            </a:extLst>
          </p:cNvPr>
          <p:cNvSpPr txBox="1"/>
          <p:nvPr/>
        </p:nvSpPr>
        <p:spPr>
          <a:xfrm>
            <a:off x="2493177" y="2679932"/>
            <a:ext cx="7969881" cy="2088072"/>
          </a:xfrm>
          <a:prstGeom prst="rect">
            <a:avLst/>
          </a:prstGeom>
          <a:noFill/>
        </p:spPr>
        <p:txBody>
          <a:bodyPr wrap="square" rtlCol="0">
            <a:spAutoFit/>
          </a:bodyPr>
          <a:lstStyle/>
          <a:p>
            <a:pPr marL="914400" indent="-914400">
              <a:lnSpc>
                <a:spcPct val="110000"/>
              </a:lnSpc>
              <a:buFont typeface="+mj-lt"/>
              <a:buAutoNum type="arabicPeriod"/>
            </a:pPr>
            <a:r>
              <a:rPr lang="en-US" sz="4000" b="1" dirty="0">
                <a:solidFill>
                  <a:schemeClr val="bg1"/>
                </a:solidFill>
                <a:latin typeface="Source Sans Pro" charset="0"/>
                <a:ea typeface="Source Sans Pro" charset="0"/>
                <a:cs typeface="Source Sans Pro" charset="0"/>
              </a:rPr>
              <a:t>Authenticity</a:t>
            </a:r>
          </a:p>
          <a:p>
            <a:pPr marL="914400" indent="-914400">
              <a:lnSpc>
                <a:spcPct val="110000"/>
              </a:lnSpc>
              <a:buFont typeface="+mj-lt"/>
              <a:buAutoNum type="arabicPeriod"/>
            </a:pPr>
            <a:r>
              <a:rPr lang="en-US" sz="4000" b="1" dirty="0">
                <a:solidFill>
                  <a:schemeClr val="bg1"/>
                </a:solidFill>
                <a:latin typeface="Source Sans Pro" charset="0"/>
                <a:ea typeface="Source Sans Pro" charset="0"/>
                <a:cs typeface="Source Sans Pro" charset="0"/>
              </a:rPr>
              <a:t>Relevance</a:t>
            </a:r>
          </a:p>
          <a:p>
            <a:pPr marL="914400" indent="-914400">
              <a:lnSpc>
                <a:spcPct val="110000"/>
              </a:lnSpc>
              <a:buFont typeface="+mj-lt"/>
              <a:buAutoNum type="arabicPeriod"/>
            </a:pPr>
            <a:r>
              <a:rPr lang="en-US" sz="4000" b="1" dirty="0">
                <a:solidFill>
                  <a:schemeClr val="bg1"/>
                </a:solidFill>
                <a:latin typeface="Source Sans Pro" charset="0"/>
                <a:ea typeface="Source Sans Pro" charset="0"/>
                <a:cs typeface="Source Sans Pro" charset="0"/>
              </a:rPr>
              <a:t>Impact</a:t>
            </a:r>
          </a:p>
        </p:txBody>
      </p:sp>
    </p:spTree>
    <p:extLst>
      <p:ext uri="{BB962C8B-B14F-4D97-AF65-F5344CB8AC3E}">
        <p14:creationId xmlns:p14="http://schemas.microsoft.com/office/powerpoint/2010/main" val="917757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757817" y="3013501"/>
            <a:ext cx="8676366" cy="830997"/>
          </a:xfrm>
          <a:prstGeom prst="rect">
            <a:avLst/>
          </a:prstGeom>
          <a:noFill/>
        </p:spPr>
        <p:txBody>
          <a:bodyPr wrap="square" rtlCol="0">
            <a:spAutoFit/>
          </a:bodyPr>
          <a:lstStyle/>
          <a:p>
            <a:pPr algn="ctr" defTabSz="457200">
              <a:lnSpc>
                <a:spcPct val="80000"/>
              </a:lnSpc>
            </a:pPr>
            <a:r>
              <a:rPr lang="en-US" sz="6000" b="1" dirty="0">
                <a:solidFill>
                  <a:schemeClr val="bg1"/>
                </a:solidFill>
                <a:latin typeface="Gilroy ExtraBold" charset="0"/>
                <a:ea typeface="Gilroy ExtraBold" charset="0"/>
                <a:cs typeface="Gilroy ExtraBold" charset="0"/>
              </a:rPr>
              <a:t>Crafting your message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28285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2385637"/>
            <a:ext cx="12192000" cy="2086725"/>
          </a:xfrm>
          <a:prstGeom prst="rect">
            <a:avLst/>
          </a:prstGeom>
          <a:noFill/>
        </p:spPr>
        <p:txBody>
          <a:bodyPr wrap="square" rtlCol="0">
            <a:spAutoFit/>
          </a:bodyPr>
          <a:lstStyle/>
          <a:p>
            <a:pPr algn="ctr">
              <a:lnSpc>
                <a:spcPct val="90000"/>
              </a:lnSpc>
            </a:pPr>
            <a:r>
              <a:rPr lang="en-US" sz="7200" b="1" dirty="0">
                <a:solidFill>
                  <a:srgbClr val="FFFFFF"/>
                </a:solidFill>
                <a:latin typeface="Gilroy ExtraBold" charset="0"/>
                <a:ea typeface="Gilroy ExtraBold" charset="0"/>
                <a:cs typeface="Gilroy ExtraBold" charset="0"/>
                <a:sym typeface="Arial"/>
              </a:rPr>
              <a:t>Tweet today using </a:t>
            </a:r>
            <a:r>
              <a:rPr lang="en-US" sz="7200" b="1" dirty="0">
                <a:solidFill>
                  <a:srgbClr val="F6DC31"/>
                </a:solidFill>
                <a:latin typeface="Gilroy ExtraBold" charset="0"/>
                <a:ea typeface="Gilroy ExtraBold" charset="0"/>
                <a:cs typeface="Gilroy ExtraBold" charset="0"/>
                <a:sym typeface="Arial"/>
              </a:rPr>
              <a:t>#</a:t>
            </a:r>
            <a:r>
              <a:rPr lang="en-US" sz="7200" b="1" dirty="0" err="1">
                <a:solidFill>
                  <a:srgbClr val="F6DC31"/>
                </a:solidFill>
                <a:latin typeface="Gilroy ExtraBold" charset="0"/>
                <a:ea typeface="Gilroy ExtraBold" charset="0"/>
                <a:cs typeface="Gilroy ExtraBold" charset="0"/>
                <a:sym typeface="Arial"/>
              </a:rPr>
              <a:t>OFAFellows</a:t>
            </a:r>
            <a:endParaRPr lang="en-US" sz="7200" b="1" dirty="0">
              <a:solidFill>
                <a:srgbClr val="F6DC31"/>
              </a:solidFill>
              <a:latin typeface="Gilroy ExtraBold" charset="0"/>
              <a:ea typeface="Gilroy ExtraBold" charset="0"/>
              <a:cs typeface="Gilroy ExtraBold" charset="0"/>
              <a:sym typeface="Arial"/>
            </a:endParaRP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74436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264239" y="2269028"/>
            <a:ext cx="9923489" cy="2308324"/>
          </a:xfrm>
          <a:prstGeom prst="rect">
            <a:avLst/>
          </a:prstGeom>
          <a:noFill/>
        </p:spPr>
        <p:txBody>
          <a:bodyPr wrap="square" rtlCol="0">
            <a:spAutoFit/>
          </a:bodyPr>
          <a:lstStyle/>
          <a:p>
            <a:pPr defTabSz="457200">
              <a:lnSpc>
                <a:spcPct val="80000"/>
              </a:lnSpc>
            </a:pPr>
            <a:r>
              <a:rPr lang="en-US" sz="6000" b="1" dirty="0">
                <a:solidFill>
                  <a:srgbClr val="FFFFFF"/>
                </a:solidFill>
                <a:latin typeface="Gilroy ExtraBold" charset="0"/>
                <a:ea typeface="Gilroy ExtraBold" charset="0"/>
                <a:cs typeface="Gilroy ExtraBold" charset="0"/>
              </a:rPr>
              <a:t>At the core of any relationship is one thing: </a:t>
            </a:r>
          </a:p>
          <a:p>
            <a:pPr defTabSz="457200">
              <a:lnSpc>
                <a:spcPct val="80000"/>
              </a:lnSpc>
            </a:pPr>
            <a:endParaRPr lang="en-US" sz="6000" b="1" dirty="0">
              <a:solidFill>
                <a:srgbClr val="FFFFFF"/>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131812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264239" y="2269028"/>
            <a:ext cx="9923489" cy="3046988"/>
          </a:xfrm>
          <a:prstGeom prst="rect">
            <a:avLst/>
          </a:prstGeom>
          <a:noFill/>
        </p:spPr>
        <p:txBody>
          <a:bodyPr wrap="square" rtlCol="0">
            <a:spAutoFit/>
          </a:bodyPr>
          <a:lstStyle/>
          <a:p>
            <a:pPr defTabSz="457200">
              <a:lnSpc>
                <a:spcPct val="80000"/>
              </a:lnSpc>
            </a:pPr>
            <a:r>
              <a:rPr lang="en-US" sz="6000" b="1" dirty="0">
                <a:solidFill>
                  <a:srgbClr val="FFFFFF"/>
                </a:solidFill>
                <a:latin typeface="Gilroy ExtraBold" charset="0"/>
                <a:ea typeface="Gilroy ExtraBold" charset="0"/>
                <a:cs typeface="Gilroy ExtraBold" charset="0"/>
              </a:rPr>
              <a:t>At the core of any relationship is one thing: </a:t>
            </a:r>
          </a:p>
          <a:p>
            <a:pPr defTabSz="457200">
              <a:lnSpc>
                <a:spcPct val="80000"/>
              </a:lnSpc>
            </a:pPr>
            <a:endParaRPr lang="en-US" sz="6000" b="1" dirty="0">
              <a:solidFill>
                <a:srgbClr val="FFFFFF"/>
              </a:solidFill>
              <a:latin typeface="Gilroy ExtraBold" charset="0"/>
              <a:ea typeface="Gilroy ExtraBold" charset="0"/>
              <a:cs typeface="Gilroy ExtraBold" charset="0"/>
            </a:endParaRPr>
          </a:p>
          <a:p>
            <a:pPr defTabSz="457200">
              <a:lnSpc>
                <a:spcPct val="80000"/>
              </a:lnSpc>
            </a:pPr>
            <a:r>
              <a:rPr lang="en-US" sz="6000" b="1" dirty="0">
                <a:solidFill>
                  <a:schemeClr val="accent2"/>
                </a:solidFill>
                <a:latin typeface="Gilroy ExtraBold" charset="0"/>
                <a:ea typeface="Gilroy ExtraBold" charset="0"/>
                <a:cs typeface="Gilroy ExtraBold" charset="0"/>
              </a:rPr>
              <a:t>Trust. </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22131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6" name="TextBox 5"/>
          <p:cNvSpPr txBox="1"/>
          <p:nvPr/>
        </p:nvSpPr>
        <p:spPr>
          <a:xfrm>
            <a:off x="1264239" y="1896080"/>
            <a:ext cx="9923489" cy="3065839"/>
          </a:xfrm>
          <a:prstGeom prst="rect">
            <a:avLst/>
          </a:prstGeom>
          <a:noFill/>
        </p:spPr>
        <p:txBody>
          <a:bodyPr wrap="square" rtlCol="0">
            <a:spAutoFit/>
          </a:bodyPr>
          <a:lstStyle/>
          <a:p>
            <a:pPr defTabSz="457200">
              <a:lnSpc>
                <a:spcPct val="80000"/>
              </a:lnSpc>
            </a:pPr>
            <a:r>
              <a:rPr lang="en-US" sz="6000" b="1" dirty="0">
                <a:solidFill>
                  <a:srgbClr val="FFFFFF"/>
                </a:solidFill>
                <a:latin typeface="Gilroy ExtraBold" charset="0"/>
                <a:ea typeface="Gilroy ExtraBold" charset="0"/>
                <a:cs typeface="Gilroy ExtraBold" charset="0"/>
              </a:rPr>
              <a:t>If you do not trust a brand, or organization, </a:t>
            </a:r>
            <a:r>
              <a:rPr lang="en-US" sz="6000" b="1" dirty="0">
                <a:solidFill>
                  <a:schemeClr val="bg1"/>
                </a:solidFill>
                <a:latin typeface="Gilroy ExtraBold" charset="0"/>
                <a:ea typeface="Gilroy ExtraBold" charset="0"/>
                <a:cs typeface="Gilroy ExtraBold" charset="0"/>
              </a:rPr>
              <a:t>you are likely </a:t>
            </a:r>
            <a:r>
              <a:rPr lang="en-US" sz="6000" b="1" dirty="0">
                <a:solidFill>
                  <a:schemeClr val="accent2"/>
                </a:solidFill>
                <a:latin typeface="Gilroy ExtraBold" charset="0"/>
                <a:ea typeface="Gilroy ExtraBold" charset="0"/>
                <a:cs typeface="Gilroy ExtraBold" charset="0"/>
              </a:rPr>
              <a:t>not going to take action or respond.</a:t>
            </a:r>
          </a:p>
        </p:txBody>
      </p:sp>
    </p:spTree>
    <p:extLst>
      <p:ext uri="{BB962C8B-B14F-4D97-AF65-F5344CB8AC3E}">
        <p14:creationId xmlns:p14="http://schemas.microsoft.com/office/powerpoint/2010/main" val="1242844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134255" y="1990248"/>
            <a:ext cx="9923489" cy="3065839"/>
          </a:xfrm>
          <a:prstGeom prst="rect">
            <a:avLst/>
          </a:prstGeom>
          <a:noFill/>
        </p:spPr>
        <p:txBody>
          <a:bodyPr wrap="square" rtlCol="0">
            <a:spAutoFit/>
          </a:bodyPr>
          <a:lstStyle/>
          <a:p>
            <a:pPr defTabSz="457200">
              <a:lnSpc>
                <a:spcPct val="80000"/>
              </a:lnSpc>
            </a:pPr>
            <a:r>
              <a:rPr lang="en-US" sz="6000" b="1" dirty="0">
                <a:solidFill>
                  <a:srgbClr val="FFFFFF"/>
                </a:solidFill>
                <a:latin typeface="Gilroy ExtraBold" charset="0"/>
                <a:ea typeface="Gilroy ExtraBold" charset="0"/>
                <a:cs typeface="Gilroy ExtraBold" charset="0"/>
              </a:rPr>
              <a:t>And if your list does not trust you, </a:t>
            </a:r>
            <a:r>
              <a:rPr lang="en-US" sz="6000" b="1" dirty="0">
                <a:solidFill>
                  <a:schemeClr val="bg1"/>
                </a:solidFill>
                <a:latin typeface="Gilroy ExtraBold" charset="0"/>
                <a:ea typeface="Gilroy ExtraBold" charset="0"/>
                <a:cs typeface="Gilroy ExtraBold" charset="0"/>
              </a:rPr>
              <a:t>you have </a:t>
            </a:r>
            <a:r>
              <a:rPr lang="en-US" sz="6000" b="1" dirty="0">
                <a:solidFill>
                  <a:schemeClr val="accent2"/>
                </a:solidFill>
                <a:latin typeface="Gilroy ExtraBold" charset="0"/>
                <a:ea typeface="Gilroy ExtraBold" charset="0"/>
                <a:cs typeface="Gilroy ExtraBold" charset="0"/>
              </a:rPr>
              <a:t>no chance at mobilizing them to action. </a:t>
            </a:r>
          </a:p>
        </p:txBody>
      </p:sp>
    </p:spTree>
    <p:extLst>
      <p:ext uri="{BB962C8B-B14F-4D97-AF65-F5344CB8AC3E}">
        <p14:creationId xmlns:p14="http://schemas.microsoft.com/office/powerpoint/2010/main" val="150785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57204" y="2666457"/>
            <a:ext cx="7969881" cy="2765181"/>
          </a:xfrm>
          <a:prstGeom prst="rect">
            <a:avLst/>
          </a:prstGeom>
          <a:noFill/>
        </p:spPr>
        <p:txBody>
          <a:bodyPr wrap="square" rtlCol="0">
            <a:spAutoFit/>
          </a:bodyPr>
          <a:lstStyle/>
          <a:p>
            <a:pPr marL="914400" indent="-914400">
              <a:lnSpc>
                <a:spcPct val="110000"/>
              </a:lnSpc>
              <a:buFont typeface="+mj-lt"/>
              <a:buAutoNum type="arabicPeriod"/>
            </a:pPr>
            <a:r>
              <a:rPr lang="en-US" sz="4000" b="1" dirty="0">
                <a:solidFill>
                  <a:schemeClr val="bg1"/>
                </a:solidFill>
                <a:latin typeface="Source Sans Pro" charset="0"/>
                <a:ea typeface="Source Sans Pro" charset="0"/>
                <a:cs typeface="Source Sans Pro" charset="0"/>
              </a:rPr>
              <a:t>Keep it short, keep it simple</a:t>
            </a:r>
          </a:p>
          <a:p>
            <a:pPr marL="914400" indent="-914400">
              <a:lnSpc>
                <a:spcPct val="110000"/>
              </a:lnSpc>
              <a:buFont typeface="+mj-lt"/>
              <a:buAutoNum type="arabicPeriod"/>
            </a:pPr>
            <a:r>
              <a:rPr lang="en-US" sz="4000" b="1" dirty="0">
                <a:solidFill>
                  <a:schemeClr val="bg1"/>
                </a:solidFill>
                <a:latin typeface="Source Sans Pro" charset="0"/>
                <a:ea typeface="Source Sans Pro" charset="0"/>
                <a:cs typeface="Source Sans Pro" charset="0"/>
              </a:rPr>
              <a:t>Show, don’t tell </a:t>
            </a:r>
          </a:p>
          <a:p>
            <a:pPr marL="914400" indent="-914400">
              <a:lnSpc>
                <a:spcPct val="110000"/>
              </a:lnSpc>
              <a:buFont typeface="+mj-lt"/>
              <a:buAutoNum type="arabicPeriod"/>
            </a:pPr>
            <a:r>
              <a:rPr lang="en-US" sz="4000" b="1" dirty="0">
                <a:solidFill>
                  <a:schemeClr val="bg1"/>
                </a:solidFill>
                <a:latin typeface="Source Sans Pro" charset="0"/>
                <a:ea typeface="Source Sans Pro" charset="0"/>
                <a:cs typeface="Source Sans Pro" charset="0"/>
              </a:rPr>
              <a:t>Include an ask and a hashtag</a:t>
            </a:r>
          </a:p>
          <a:p>
            <a:pPr marL="914400" indent="-914400">
              <a:lnSpc>
                <a:spcPct val="110000"/>
              </a:lnSpc>
              <a:buFont typeface="+mj-lt"/>
              <a:buAutoNum type="arabicPeriod"/>
            </a:pPr>
            <a:endParaRPr lang="en-US" sz="4000" b="1" dirty="0">
              <a:solidFill>
                <a:schemeClr val="bg1"/>
              </a:solidFill>
              <a:latin typeface="Source Sans Pro" charset="0"/>
              <a:ea typeface="Source Sans Pro" charset="0"/>
              <a:cs typeface="Source Sans Pro" charset="0"/>
            </a:endParaRPr>
          </a:p>
        </p:txBody>
      </p:sp>
      <p:sp>
        <p:nvSpPr>
          <p:cNvPr id="5" name="TextBox 4">
            <a:extLst>
              <a:ext uri="{FF2B5EF4-FFF2-40B4-BE49-F238E27FC236}">
                <a16:creationId xmlns:a16="http://schemas.microsoft.com/office/drawing/2014/main" id="{F1871CEA-0DB1-0F4F-ABE0-B39005D46AF6}"/>
              </a:ext>
            </a:extLst>
          </p:cNvPr>
          <p:cNvSpPr txBox="1"/>
          <p:nvPr/>
        </p:nvSpPr>
        <p:spPr>
          <a:xfrm>
            <a:off x="152400" y="1291057"/>
            <a:ext cx="12192000" cy="496354"/>
          </a:xfrm>
          <a:prstGeom prst="rect">
            <a:avLst/>
          </a:prstGeom>
          <a:noFill/>
        </p:spPr>
        <p:txBody>
          <a:bodyPr wrap="square" rtlCol="0">
            <a:spAutoFit/>
          </a:bodyPr>
          <a:lstStyle/>
          <a:p>
            <a:pPr algn="ctr">
              <a:lnSpc>
                <a:spcPct val="80000"/>
              </a:lnSpc>
            </a:pPr>
            <a:r>
              <a:rPr lang="en-US" sz="3200" b="1" spc="300" dirty="0">
                <a:solidFill>
                  <a:schemeClr val="tx2"/>
                </a:solidFill>
                <a:latin typeface="Gilroy ExtraBold" charset="0"/>
                <a:ea typeface="Gilroy ExtraBold" charset="0"/>
                <a:cs typeface="Gilroy ExtraBold" charset="0"/>
              </a:rPr>
              <a:t>KEY PRINCIPLES OF DIGITAL CONTENT</a:t>
            </a:r>
          </a:p>
        </p:txBody>
      </p:sp>
    </p:spTree>
    <p:extLst>
      <p:ext uri="{BB962C8B-B14F-4D97-AF65-F5344CB8AC3E}">
        <p14:creationId xmlns:p14="http://schemas.microsoft.com/office/powerpoint/2010/main" val="1206054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637916" y="944881"/>
            <a:ext cx="10592078" cy="1526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9500" b="1" dirty="0">
                <a:solidFill>
                  <a:schemeClr val="bg1"/>
                </a:solidFill>
                <a:latin typeface="Gilroy ExtraBold" charset="0"/>
                <a:ea typeface="Gilroy ExtraBold" charset="0"/>
                <a:cs typeface="Gilroy ExtraBold" charset="0"/>
              </a:rPr>
              <a:t>Shout </a:t>
            </a:r>
            <a:r>
              <a:rPr lang="en-US" sz="9500" b="1">
                <a:solidFill>
                  <a:schemeClr val="bg1"/>
                </a:solidFill>
                <a:latin typeface="Gilroy ExtraBold" charset="0"/>
                <a:ea typeface="Gilroy ExtraBold" charset="0"/>
                <a:cs typeface="Gilroy ExtraBold" charset="0"/>
              </a:rPr>
              <a:t>out:</a:t>
            </a:r>
            <a:endParaRPr lang="en-US" sz="9500" b="1" dirty="0">
              <a:solidFill>
                <a:schemeClr val="bg1"/>
              </a:solidFill>
              <a:latin typeface="Gilroy ExtraBold" charset="0"/>
              <a:ea typeface="Gilroy ExtraBold" charset="0"/>
              <a:cs typeface="Gilroy ExtraBold" charset="0"/>
            </a:endParaRPr>
          </a:p>
        </p:txBody>
      </p:sp>
      <p:sp>
        <p:nvSpPr>
          <p:cNvPr id="8" name="TextBox 7">
            <a:extLst>
              <a:ext uri="{FF2B5EF4-FFF2-40B4-BE49-F238E27FC236}">
                <a16:creationId xmlns:a16="http://schemas.microsoft.com/office/drawing/2014/main" id="{BF22F3EC-26F9-EE47-B434-95687545E683}"/>
              </a:ext>
            </a:extLst>
          </p:cNvPr>
          <p:cNvSpPr txBox="1"/>
          <p:nvPr/>
        </p:nvSpPr>
        <p:spPr>
          <a:xfrm>
            <a:off x="1353671" y="4439461"/>
            <a:ext cx="9484658" cy="646331"/>
          </a:xfrm>
          <a:prstGeom prst="rect">
            <a:avLst/>
          </a:prstGeom>
          <a:noFill/>
        </p:spPr>
        <p:txBody>
          <a:bodyPr wrap="square" rtlCol="0">
            <a:spAutoFit/>
          </a:bodyPr>
          <a:lstStyle/>
          <a:p>
            <a:pPr algn="ctr"/>
            <a:r>
              <a:rPr lang="en-US" sz="3600" dirty="0">
                <a:latin typeface="Source Sans Pro" charset="0"/>
                <a:ea typeface="Source Sans Pro" charset="0"/>
                <a:cs typeface="Source Sans Pro" charset="0"/>
              </a:rPr>
              <a:t>What’s worked? What’s been challenging?</a:t>
            </a:r>
          </a:p>
        </p:txBody>
      </p:sp>
    </p:spTree>
    <p:extLst>
      <p:ext uri="{BB962C8B-B14F-4D97-AF65-F5344CB8AC3E}">
        <p14:creationId xmlns:p14="http://schemas.microsoft.com/office/powerpoint/2010/main" val="930438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342663" y="3013501"/>
            <a:ext cx="9276715" cy="830997"/>
          </a:xfrm>
          <a:prstGeom prst="rect">
            <a:avLst/>
          </a:prstGeom>
          <a:noFill/>
        </p:spPr>
        <p:txBody>
          <a:bodyPr wrap="square" rtlCol="0">
            <a:spAutoFit/>
          </a:bodyPr>
          <a:lstStyle/>
          <a:p>
            <a:pPr algn="ctr" defTabSz="457200">
              <a:lnSpc>
                <a:spcPct val="80000"/>
              </a:lnSpc>
            </a:pPr>
            <a:r>
              <a:rPr lang="en-US" sz="6000" b="1" dirty="0">
                <a:solidFill>
                  <a:srgbClr val="FFFFFF"/>
                </a:solidFill>
                <a:latin typeface="Gilroy ExtraBold" charset="0"/>
                <a:ea typeface="Gilroy ExtraBold" charset="0"/>
                <a:cs typeface="Gilroy ExtraBold" charset="0"/>
              </a:rPr>
              <a:t>Let’s dig into </a:t>
            </a:r>
            <a:r>
              <a:rPr lang="en-US" sz="6000" b="1">
                <a:solidFill>
                  <a:srgbClr val="FFFFFF"/>
                </a:solidFill>
                <a:latin typeface="Gilroy ExtraBold" charset="0"/>
                <a:ea typeface="Gilroy ExtraBold" charset="0"/>
                <a:cs typeface="Gilroy ExtraBold" charset="0"/>
              </a:rPr>
              <a:t>an example</a:t>
            </a:r>
            <a:endParaRPr lang="en-US" sz="6000" b="1" dirty="0">
              <a:solidFill>
                <a:srgbClr val="FFFFFF"/>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54787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nline Media 2" descr="media1.sm">
            <a:hlinkClick r:id="" action="ppaction://media"/>
            <a:extLst>
              <a:ext uri="{FF2B5EF4-FFF2-40B4-BE49-F238E27FC236}">
                <a16:creationId xmlns:a16="http://schemas.microsoft.com/office/drawing/2014/main" id="{C9EE1BCA-3F4E-DA48-80E7-0AF4334157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12192000" cy="6858000"/>
          </a:xfrm>
          <a:prstGeom prst="rect">
            <a:avLst/>
          </a:prstGeom>
        </p:spPr>
      </p:pic>
      <p:pic>
        <p:nvPicPr>
          <p:cNvPr id="5" name="Picture 4"/>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1445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757817" y="3013501"/>
            <a:ext cx="8676366" cy="830997"/>
          </a:xfrm>
          <a:prstGeom prst="rect">
            <a:avLst/>
          </a:prstGeom>
          <a:noFill/>
        </p:spPr>
        <p:txBody>
          <a:bodyPr wrap="square" rtlCol="0">
            <a:spAutoFit/>
          </a:bodyPr>
          <a:lstStyle/>
          <a:p>
            <a:pPr algn="ctr" defTabSz="457200">
              <a:lnSpc>
                <a:spcPct val="80000"/>
              </a:lnSpc>
            </a:pPr>
            <a:r>
              <a:rPr lang="en-US" sz="6000" b="1">
                <a:solidFill>
                  <a:srgbClr val="FFFFFF"/>
                </a:solidFill>
                <a:latin typeface="Gilroy ExtraBold" charset="0"/>
                <a:ea typeface="Gilroy ExtraBold" charset="0"/>
                <a:cs typeface="Gilroy ExtraBold" charset="0"/>
              </a:rPr>
              <a:t>What stands out?</a:t>
            </a:r>
            <a:endParaRPr lang="en-US" sz="6000" b="1" dirty="0">
              <a:solidFill>
                <a:srgbClr val="FFFFFF"/>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50770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1" name="Rectangle 5"/>
          <p:cNvSpPr txBox="1">
            <a:spLocks/>
          </p:cNvSpPr>
          <p:nvPr/>
        </p:nvSpPr>
        <p:spPr>
          <a:xfrm>
            <a:off x="3298279" y="1700843"/>
            <a:ext cx="5595440" cy="395365"/>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sz="2400" kern="0" dirty="0">
                <a:solidFill>
                  <a:srgbClr val="000000"/>
                </a:solidFill>
              </a:rPr>
              <a:t>THE IMPACT OF SOCIAL MEDIA:</a:t>
            </a:r>
            <a:endParaRPr sz="2400" kern="0" dirty="0">
              <a:solidFill>
                <a:srgbClr val="000000"/>
              </a:solidFill>
            </a:endParaRPr>
          </a:p>
        </p:txBody>
      </p:sp>
      <p:sp>
        <p:nvSpPr>
          <p:cNvPr id="4" name="TextBox 3"/>
          <p:cNvSpPr txBox="1">
            <a:spLocks/>
          </p:cNvSpPr>
          <p:nvPr/>
        </p:nvSpPr>
        <p:spPr>
          <a:xfrm>
            <a:off x="1106994" y="2848181"/>
            <a:ext cx="9978012" cy="2319609"/>
          </a:xfrm>
          <a:prstGeom prst="rect">
            <a:avLst/>
          </a:prstGeom>
          <a:solidFill>
            <a:schemeClr val="accent4"/>
          </a:solidFill>
          <a:ln w="12700">
            <a:miter lim="400000"/>
          </a:ln>
        </p:spPr>
        <p:txBody>
          <a:bodyPr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r>
              <a:rPr lang="en-US" sz="3600" b="0" dirty="0"/>
              <a:t>“Using the internet and social media to try to effect change, it really started because I felt like I had...a countdown. I had roughly six months to live. And if they didn’t change their minds in that amount of time, that was it.”</a:t>
            </a:r>
            <a:endParaRPr sz="3600" b="0" kern="0" dirty="0"/>
          </a:p>
        </p:txBody>
      </p:sp>
    </p:spTree>
    <p:extLst>
      <p:ext uri="{BB962C8B-B14F-4D97-AF65-F5344CB8AC3E}">
        <p14:creationId xmlns:p14="http://schemas.microsoft.com/office/powerpoint/2010/main" val="1210757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 y="-812801"/>
            <a:ext cx="12414250" cy="8276166"/>
          </a:xfrm>
          <a:prstGeom prst="rect">
            <a:avLst/>
          </a:prstGeom>
        </p:spPr>
      </p:pic>
      <p:sp>
        <p:nvSpPr>
          <p:cNvPr id="7" name="TextBox 6"/>
          <p:cNvSpPr txBox="1"/>
          <p:nvPr/>
        </p:nvSpPr>
        <p:spPr>
          <a:xfrm>
            <a:off x="205988" y="5152269"/>
            <a:ext cx="6204034" cy="597343"/>
          </a:xfrm>
          <a:prstGeom prst="rect">
            <a:avLst/>
          </a:prstGeom>
          <a:noFill/>
        </p:spPr>
        <p:txBody>
          <a:bodyPr wrap="square" rtlCol="0">
            <a:spAutoFit/>
          </a:bodyPr>
          <a:lstStyle/>
          <a:p>
            <a:pPr>
              <a:lnSpc>
                <a:spcPct val="80000"/>
              </a:lnSpc>
            </a:pPr>
            <a:r>
              <a:rPr lang="en-US" sz="4000" b="1" dirty="0">
                <a:solidFill>
                  <a:schemeClr val="bg1"/>
                </a:solidFill>
                <a:latin typeface="Gilroy ExtraBold" charset="0"/>
                <a:ea typeface="Gilroy ExtraBold" charset="0"/>
                <a:cs typeface="Gilroy ExtraBold" charset="0"/>
              </a:rPr>
              <a:t>Alex </a:t>
            </a:r>
            <a:r>
              <a:rPr lang="en-US" sz="4000" b="1" dirty="0" err="1">
                <a:solidFill>
                  <a:schemeClr val="bg1"/>
                </a:solidFill>
                <a:latin typeface="Gilroy ExtraBold" charset="0"/>
                <a:ea typeface="Gilroy ExtraBold" charset="0"/>
                <a:cs typeface="Gilroy ExtraBold" charset="0"/>
              </a:rPr>
              <a:t>Skozen</a:t>
            </a:r>
            <a:endParaRPr lang="en-US" sz="4000" b="1" dirty="0">
              <a:solidFill>
                <a:schemeClr val="bg1"/>
              </a:solidFill>
              <a:latin typeface="Gilroy ExtraBold" charset="0"/>
              <a:ea typeface="Gilroy ExtraBold" charset="0"/>
              <a:cs typeface="Gilroy ExtraBold" charset="0"/>
            </a:endParaRPr>
          </a:p>
        </p:txBody>
      </p:sp>
      <p:sp>
        <p:nvSpPr>
          <p:cNvPr id="8" name="TextBox 7"/>
          <p:cNvSpPr txBox="1"/>
          <p:nvPr/>
        </p:nvSpPr>
        <p:spPr>
          <a:xfrm>
            <a:off x="209366" y="5603798"/>
            <a:ext cx="5069715" cy="430887"/>
          </a:xfrm>
          <a:prstGeom prst="rect">
            <a:avLst/>
          </a:prstGeom>
          <a:noFill/>
        </p:spPr>
        <p:txBody>
          <a:bodyPr wrap="square" rtlCol="0">
            <a:spAutoFit/>
          </a:bodyPr>
          <a:lstStyle/>
          <a:p>
            <a:r>
              <a:rPr lang="en-US" sz="2200" b="1" dirty="0">
                <a:solidFill>
                  <a:schemeClr val="tx2"/>
                </a:solidFill>
                <a:latin typeface="Gilroy" charset="0"/>
                <a:ea typeface="Gilroy" charset="0"/>
                <a:cs typeface="Gilroy" charset="0"/>
              </a:rPr>
              <a:t>OFA Social Media Manager</a:t>
            </a: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51369" y="6972585"/>
            <a:ext cx="653212" cy="253432"/>
          </a:xfrm>
          <a:prstGeom prst="rect">
            <a:avLst/>
          </a:prstGeom>
          <a:effectLst/>
        </p:spPr>
      </p:pic>
    </p:spTree>
    <p:extLst>
      <p:ext uri="{BB962C8B-B14F-4D97-AF65-F5344CB8AC3E}">
        <p14:creationId xmlns:p14="http://schemas.microsoft.com/office/powerpoint/2010/main" val="1607957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38234" y="1506834"/>
            <a:ext cx="9915532" cy="3785652"/>
          </a:xfrm>
          <a:prstGeom prst="rect">
            <a:avLst/>
          </a:prstGeom>
          <a:noFill/>
        </p:spPr>
        <p:txBody>
          <a:bodyPr wrap="square" rtlCol="0">
            <a:spAutoFit/>
          </a:bodyPr>
          <a:lstStyle/>
          <a:p>
            <a:pPr algn="ctr">
              <a:lnSpc>
                <a:spcPct val="80000"/>
              </a:lnSpc>
            </a:pPr>
            <a:r>
              <a:rPr lang="en-US" sz="5000" b="1" dirty="0">
                <a:solidFill>
                  <a:schemeClr val="bg1"/>
                </a:solidFill>
                <a:latin typeface="Gilroy ExtraBold" charset="0"/>
                <a:ea typeface="Gilroy ExtraBold" charset="0"/>
                <a:cs typeface="Gilroy ExtraBold" charset="0"/>
              </a:rPr>
              <a:t>Let’s review two social </a:t>
            </a:r>
          </a:p>
          <a:p>
            <a:pPr algn="ctr">
              <a:lnSpc>
                <a:spcPct val="80000"/>
              </a:lnSpc>
            </a:pPr>
            <a:r>
              <a:rPr lang="en-US" sz="5000" b="1" dirty="0">
                <a:solidFill>
                  <a:schemeClr val="bg1"/>
                </a:solidFill>
                <a:latin typeface="Gilroy ExtraBold" charset="0"/>
                <a:ea typeface="Gilroy ExtraBold" charset="0"/>
                <a:cs typeface="Gilroy ExtraBold" charset="0"/>
              </a:rPr>
              <a:t>media posts. </a:t>
            </a:r>
          </a:p>
          <a:p>
            <a:pPr algn="ctr">
              <a:lnSpc>
                <a:spcPct val="80000"/>
              </a:lnSpc>
            </a:pPr>
            <a:endParaRPr lang="en-US" sz="5000" b="1" dirty="0">
              <a:solidFill>
                <a:schemeClr val="bg1"/>
              </a:solidFill>
              <a:latin typeface="Gilroy ExtraBold" charset="0"/>
              <a:ea typeface="Gilroy ExtraBold" charset="0"/>
              <a:cs typeface="Gilroy ExtraBold" charset="0"/>
            </a:endParaRPr>
          </a:p>
          <a:p>
            <a:pPr algn="ctr">
              <a:lnSpc>
                <a:spcPct val="80000"/>
              </a:lnSpc>
            </a:pPr>
            <a:r>
              <a:rPr lang="en-US" sz="5000" b="1" dirty="0">
                <a:solidFill>
                  <a:schemeClr val="bg1"/>
                </a:solidFill>
                <a:latin typeface="Gilroy ExtraBold" charset="0"/>
                <a:ea typeface="Gilroy ExtraBold" charset="0"/>
                <a:cs typeface="Gilroy ExtraBold" charset="0"/>
              </a:rPr>
              <a:t>What do you like about </a:t>
            </a:r>
          </a:p>
          <a:p>
            <a:pPr algn="ctr">
              <a:lnSpc>
                <a:spcPct val="80000"/>
              </a:lnSpc>
            </a:pPr>
            <a:r>
              <a:rPr lang="en-US" sz="5000" b="1" dirty="0">
                <a:solidFill>
                  <a:schemeClr val="bg1"/>
                </a:solidFill>
                <a:latin typeface="Gilroy ExtraBold" charset="0"/>
                <a:ea typeface="Gilroy ExtraBold" charset="0"/>
                <a:cs typeface="Gilroy ExtraBold" charset="0"/>
              </a:rPr>
              <a:t>them? What do you think </a:t>
            </a:r>
          </a:p>
          <a:p>
            <a:pPr algn="ctr">
              <a:lnSpc>
                <a:spcPct val="80000"/>
              </a:lnSpc>
            </a:pPr>
            <a:r>
              <a:rPr lang="en-US" sz="5000" b="1" dirty="0">
                <a:solidFill>
                  <a:schemeClr val="bg1"/>
                </a:solidFill>
                <a:latin typeface="Gilroy ExtraBold" charset="0"/>
                <a:ea typeface="Gilroy ExtraBold" charset="0"/>
                <a:cs typeface="Gilroy ExtraBold" charset="0"/>
              </a:rPr>
              <a:t>the goal of each post is?</a:t>
            </a:r>
          </a:p>
        </p:txBody>
      </p:sp>
    </p:spTree>
    <p:extLst>
      <p:ext uri="{BB962C8B-B14F-4D97-AF65-F5344CB8AC3E}">
        <p14:creationId xmlns:p14="http://schemas.microsoft.com/office/powerpoint/2010/main" val="411613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635912" y="985685"/>
            <a:ext cx="5727031" cy="7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endParaRPr lang="en-US" altLang="en-US" sz="2400" b="1" dirty="0">
              <a:solidFill>
                <a:schemeClr val="tx1"/>
              </a:solidFill>
              <a:latin typeface="Source Sans Pro" charset="0"/>
              <a:ea typeface="Source Sans Pro" charset="0"/>
              <a:cs typeface="Source Sans Pro" charset="0"/>
            </a:endParaRPr>
          </a:p>
          <a:p>
            <a:endParaRPr lang="en-US" altLang="en-US" sz="2400" b="1" dirty="0">
              <a:solidFill>
                <a:schemeClr val="tx1"/>
              </a:solidFill>
              <a:latin typeface="Source Sans Pro" charset="0"/>
              <a:ea typeface="Source Sans Pro" charset="0"/>
              <a:cs typeface="Source Sans Pro" charset="0"/>
            </a:endParaRP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Rectangle 5"/>
          <p:cNvSpPr>
            <a:spLocks noChangeArrowheads="1"/>
          </p:cNvSpPr>
          <p:nvPr/>
        </p:nvSpPr>
        <p:spPr bwMode="auto">
          <a:xfrm>
            <a:off x="830141" y="985685"/>
            <a:ext cx="3806027" cy="569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2"/>
                </a:solidFill>
                <a:latin typeface="Gilroy ExtraBold" charset="0"/>
                <a:ea typeface="Gilroy ExtraBold" charset="0"/>
                <a:cs typeface="Gilroy ExtraBold" charset="0"/>
              </a:rPr>
              <a:t>Post 1</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062" t="2762" r="2524"/>
          <a:stretch/>
        </p:blipFill>
        <p:spPr>
          <a:xfrm>
            <a:off x="5103585" y="533660"/>
            <a:ext cx="5674659" cy="5790680"/>
          </a:xfrm>
          <a:prstGeom prst="rect">
            <a:avLst/>
          </a:prstGeom>
        </p:spPr>
      </p:pic>
    </p:spTree>
    <p:extLst>
      <p:ext uri="{BB962C8B-B14F-4D97-AF65-F5344CB8AC3E}">
        <p14:creationId xmlns:p14="http://schemas.microsoft.com/office/powerpoint/2010/main" val="661065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635912" y="985685"/>
            <a:ext cx="5727031" cy="7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endParaRPr lang="en-US" altLang="en-US" sz="2400" b="1" dirty="0">
              <a:solidFill>
                <a:schemeClr val="tx1"/>
              </a:solidFill>
              <a:latin typeface="Source Sans Pro" charset="0"/>
              <a:ea typeface="Source Sans Pro" charset="0"/>
              <a:cs typeface="Source Sans Pro" charset="0"/>
            </a:endParaRPr>
          </a:p>
          <a:p>
            <a:endParaRPr lang="en-US" altLang="en-US" sz="2400" b="1" dirty="0">
              <a:solidFill>
                <a:schemeClr val="tx1"/>
              </a:solidFill>
              <a:latin typeface="Source Sans Pro" charset="0"/>
              <a:ea typeface="Source Sans Pro" charset="0"/>
              <a:cs typeface="Source Sans Pro" charset="0"/>
            </a:endParaRP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Rectangle 5"/>
          <p:cNvSpPr>
            <a:spLocks noChangeArrowheads="1"/>
          </p:cNvSpPr>
          <p:nvPr/>
        </p:nvSpPr>
        <p:spPr bwMode="auto">
          <a:xfrm>
            <a:off x="830141" y="985685"/>
            <a:ext cx="3806027" cy="569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2"/>
                </a:solidFill>
                <a:latin typeface="Gilroy ExtraBold" charset="0"/>
                <a:ea typeface="Gilroy ExtraBold" charset="0"/>
                <a:cs typeface="Gilroy ExtraBold" charset="0"/>
              </a:rPr>
              <a:t>Post 2</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122" t="1287" r="2967" b="2093"/>
          <a:stretch/>
        </p:blipFill>
        <p:spPr>
          <a:xfrm>
            <a:off x="5389889" y="379921"/>
            <a:ext cx="5432611" cy="5932907"/>
          </a:xfrm>
          <a:prstGeom prst="rect">
            <a:avLst/>
          </a:prstGeom>
        </p:spPr>
      </p:pic>
    </p:spTree>
    <p:extLst>
      <p:ext uri="{BB962C8B-B14F-4D97-AF65-F5344CB8AC3E}">
        <p14:creationId xmlns:p14="http://schemas.microsoft.com/office/powerpoint/2010/main" val="184416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914400" y="1222659"/>
            <a:ext cx="4122821" cy="351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2"/>
                </a:solidFill>
                <a:latin typeface="Gilroy ExtraBold" charset="0"/>
                <a:ea typeface="Gilroy ExtraBold" charset="0"/>
                <a:cs typeface="Gilroy ExtraBold" charset="0"/>
              </a:rPr>
              <a:t>Keep it short</a:t>
            </a: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r>
              <a:rPr lang="en-US" sz="4000" b="1" dirty="0">
                <a:solidFill>
                  <a:schemeClr val="tx2"/>
                </a:solidFill>
                <a:latin typeface="Gilroy ExtraBold" charset="0"/>
                <a:ea typeface="Gilroy ExtraBold" charset="0"/>
                <a:cs typeface="Gilroy ExtraBold" charset="0"/>
              </a:rPr>
              <a:t>What do you want to say?</a:t>
            </a:r>
          </a:p>
          <a:p>
            <a:pPr>
              <a:lnSpc>
                <a:spcPct val="80000"/>
              </a:lnSpc>
            </a:pPr>
            <a:r>
              <a:rPr lang="en-US" sz="4000" b="1" dirty="0">
                <a:solidFill>
                  <a:schemeClr val="tx2"/>
                </a:solidFill>
                <a:latin typeface="Gilroy ExtraBold" charset="0"/>
                <a:ea typeface="Gilroy ExtraBold" charset="0"/>
                <a:cs typeface="Gilroy ExtraBold" charset="0"/>
              </a:rPr>
              <a:t>Pick one point per post.</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676" t="6816" r="2256" b="5043"/>
          <a:stretch/>
        </p:blipFill>
        <p:spPr>
          <a:xfrm>
            <a:off x="5553635" y="1354237"/>
            <a:ext cx="5674659" cy="1701479"/>
          </a:xfrm>
          <a:prstGeom prst="rect">
            <a:avLst/>
          </a:prstGeom>
        </p:spPr>
      </p:pic>
    </p:spTree>
    <p:extLst>
      <p:ext uri="{BB962C8B-B14F-4D97-AF65-F5344CB8AC3E}">
        <p14:creationId xmlns:p14="http://schemas.microsoft.com/office/powerpoint/2010/main" val="629469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914400" y="1222659"/>
            <a:ext cx="4122821" cy="2527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2"/>
                </a:solidFill>
                <a:latin typeface="Gilroy ExtraBold" charset="0"/>
                <a:ea typeface="Gilroy ExtraBold" charset="0"/>
                <a:cs typeface="Gilroy ExtraBold" charset="0"/>
              </a:rPr>
              <a:t>Keep it short</a:t>
            </a: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r>
              <a:rPr lang="en-US" sz="4000" b="1" dirty="0">
                <a:solidFill>
                  <a:schemeClr val="tx2"/>
                </a:solidFill>
                <a:latin typeface="Gilroy ExtraBold" charset="0"/>
                <a:ea typeface="Gilroy ExtraBold" charset="0"/>
                <a:cs typeface="Gilroy ExtraBold" charset="0"/>
              </a:rPr>
              <a:t>What’s the point of this post?</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498" t="3246" r="3402" b="17988"/>
          <a:stretch/>
        </p:blipFill>
        <p:spPr>
          <a:xfrm>
            <a:off x="5952743" y="1238144"/>
            <a:ext cx="5773091" cy="2060642"/>
          </a:xfrm>
          <a:prstGeom prst="rect">
            <a:avLst/>
          </a:prstGeom>
        </p:spPr>
      </p:pic>
    </p:spTree>
    <p:extLst>
      <p:ext uri="{BB962C8B-B14F-4D97-AF65-F5344CB8AC3E}">
        <p14:creationId xmlns:p14="http://schemas.microsoft.com/office/powerpoint/2010/main" val="301517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914400" y="1222659"/>
            <a:ext cx="4122821" cy="4989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2"/>
                </a:solidFill>
                <a:latin typeface="Gilroy ExtraBold" charset="0"/>
                <a:ea typeface="Gilroy ExtraBold" charset="0"/>
                <a:cs typeface="Gilroy ExtraBold" charset="0"/>
              </a:rPr>
              <a:t>Keep it short</a:t>
            </a: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r>
              <a:rPr lang="en-US" sz="4000" b="1" dirty="0">
                <a:solidFill>
                  <a:schemeClr val="tx2"/>
                </a:solidFill>
                <a:latin typeface="Gilroy ExtraBold" charset="0"/>
                <a:ea typeface="Gilroy ExtraBold" charset="0"/>
                <a:cs typeface="Gilroy ExtraBold" charset="0"/>
              </a:rPr>
              <a:t>What’s the point of this post?</a:t>
            </a: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r>
              <a:rPr lang="en-US" sz="4000" b="1" dirty="0">
                <a:solidFill>
                  <a:schemeClr val="tx2"/>
                </a:solidFill>
                <a:latin typeface="Gilroy ExtraBold" charset="0"/>
                <a:ea typeface="Gilroy ExtraBold" charset="0"/>
                <a:cs typeface="Gilroy ExtraBold" charset="0"/>
              </a:rPr>
              <a:t>Action: Tell Marco Rubio to act on climate.</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98" t="3246" r="3402" b="17988"/>
          <a:stretch/>
        </p:blipFill>
        <p:spPr>
          <a:xfrm>
            <a:off x="5952743" y="1238144"/>
            <a:ext cx="5773091" cy="2060642"/>
          </a:xfrm>
          <a:prstGeom prst="rect">
            <a:avLst/>
          </a:prstGeom>
        </p:spPr>
      </p:pic>
    </p:spTree>
    <p:extLst>
      <p:ext uri="{BB962C8B-B14F-4D97-AF65-F5344CB8AC3E}">
        <p14:creationId xmlns:p14="http://schemas.microsoft.com/office/powerpoint/2010/main" val="211808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914400" y="1222659"/>
            <a:ext cx="4004841" cy="3019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2"/>
                </a:solidFill>
                <a:latin typeface="Gilroy ExtraBold" charset="0"/>
                <a:ea typeface="Gilroy ExtraBold" charset="0"/>
                <a:cs typeface="Gilroy ExtraBold" charset="0"/>
              </a:rPr>
              <a:t>Keep it short</a:t>
            </a: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r>
              <a:rPr lang="en-US" sz="4000" b="1" dirty="0">
                <a:solidFill>
                  <a:schemeClr val="tx2"/>
                </a:solidFill>
                <a:latin typeface="Gilroy ExtraBold" charset="0"/>
                <a:ea typeface="Gilroy ExtraBold" charset="0"/>
                <a:cs typeface="Gilroy ExtraBold" charset="0"/>
              </a:rPr>
              <a:t>What’s the point of this post?</a:t>
            </a: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75" t="5276" r="3232" b="5371"/>
          <a:stretch/>
        </p:blipFill>
        <p:spPr>
          <a:xfrm>
            <a:off x="5330952" y="1121817"/>
            <a:ext cx="6464808" cy="2212849"/>
          </a:xfrm>
          <a:prstGeom prst="rect">
            <a:avLst/>
          </a:prstGeom>
        </p:spPr>
      </p:pic>
    </p:spTree>
    <p:extLst>
      <p:ext uri="{BB962C8B-B14F-4D97-AF65-F5344CB8AC3E}">
        <p14:creationId xmlns:p14="http://schemas.microsoft.com/office/powerpoint/2010/main" val="1643539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914400" y="1222659"/>
            <a:ext cx="4039565" cy="4989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2"/>
                </a:solidFill>
                <a:latin typeface="Gilroy ExtraBold" charset="0"/>
                <a:ea typeface="Gilroy ExtraBold" charset="0"/>
                <a:cs typeface="Gilroy ExtraBold" charset="0"/>
              </a:rPr>
              <a:t>Keep it short</a:t>
            </a: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r>
              <a:rPr lang="en-US" sz="4000" b="1" dirty="0">
                <a:solidFill>
                  <a:schemeClr val="tx2"/>
                </a:solidFill>
                <a:latin typeface="Gilroy ExtraBold" charset="0"/>
                <a:ea typeface="Gilroy ExtraBold" charset="0"/>
                <a:cs typeface="Gilroy ExtraBold" charset="0"/>
              </a:rPr>
              <a:t>What’s the point of this post?</a:t>
            </a: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endParaRPr lang="en-US" sz="4000" b="1" dirty="0">
              <a:solidFill>
                <a:schemeClr val="tx2"/>
              </a:solidFill>
              <a:latin typeface="Gilroy ExtraBold" charset="0"/>
              <a:ea typeface="Gilroy ExtraBold" charset="0"/>
              <a:cs typeface="Gilroy ExtraBold" charset="0"/>
            </a:endParaRPr>
          </a:p>
          <a:p>
            <a:pPr>
              <a:lnSpc>
                <a:spcPct val="80000"/>
              </a:lnSpc>
            </a:pPr>
            <a:r>
              <a:rPr lang="en-US" sz="4000" b="1" dirty="0">
                <a:solidFill>
                  <a:schemeClr val="tx2"/>
                </a:solidFill>
                <a:latin typeface="Gilroy ExtraBold" charset="0"/>
                <a:ea typeface="Gilroy ExtraBold" charset="0"/>
                <a:cs typeface="Gilroy ExtraBold" charset="0"/>
              </a:rPr>
              <a:t>Share content of training.</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75" t="5276" r="3232" b="5371"/>
          <a:stretch/>
        </p:blipFill>
        <p:spPr>
          <a:xfrm>
            <a:off x="5330952" y="1121817"/>
            <a:ext cx="6464808" cy="2212849"/>
          </a:xfrm>
          <a:prstGeom prst="rect">
            <a:avLst/>
          </a:prstGeom>
        </p:spPr>
      </p:pic>
    </p:spTree>
    <p:extLst>
      <p:ext uri="{BB962C8B-B14F-4D97-AF65-F5344CB8AC3E}">
        <p14:creationId xmlns:p14="http://schemas.microsoft.com/office/powerpoint/2010/main" val="700163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25247" y="2628746"/>
            <a:ext cx="9941506" cy="1588127"/>
          </a:xfrm>
          <a:prstGeom prst="rect">
            <a:avLst/>
          </a:prstGeom>
          <a:noFill/>
        </p:spPr>
        <p:txBody>
          <a:bodyPr wrap="square" rtlCol="0">
            <a:spAutoFit/>
          </a:bodyPr>
          <a:lstStyle/>
          <a:p>
            <a:pPr algn="ctr">
              <a:lnSpc>
                <a:spcPct val="90000"/>
              </a:lnSpc>
            </a:pPr>
            <a:r>
              <a:rPr lang="en-US" sz="5400" dirty="0">
                <a:solidFill>
                  <a:schemeClr val="bg1"/>
                </a:solidFill>
                <a:latin typeface="Gilroy ExtraBold" charset="0"/>
                <a:ea typeface="Gilroy ExtraBold" charset="0"/>
                <a:cs typeface="Gilroy ExtraBold" charset="0"/>
              </a:rPr>
              <a:t>What do you want to say?</a:t>
            </a:r>
          </a:p>
          <a:p>
            <a:pPr algn="ctr">
              <a:lnSpc>
                <a:spcPct val="90000"/>
              </a:lnSpc>
            </a:pPr>
            <a:r>
              <a:rPr lang="en-US" sz="5400" dirty="0">
                <a:solidFill>
                  <a:schemeClr val="bg1"/>
                </a:solidFill>
                <a:latin typeface="Gilroy ExtraBold" charset="0"/>
                <a:ea typeface="Gilroy ExtraBold" charset="0"/>
                <a:cs typeface="Gilroy ExtraBold" charset="0"/>
              </a:rPr>
              <a:t>Pick one point per post.</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69231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568877"/>
            <a:ext cx="12192000" cy="1196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457200" marR="0" lvl="0" indent="-457200" algn="ctr" defTabSz="914400" eaLnBrk="1" fontAlgn="auto" latinLnBrk="0" hangingPunct="1">
              <a:lnSpc>
                <a:spcPct val="100000"/>
              </a:lnSpc>
              <a:spcBef>
                <a:spcPts val="0"/>
              </a:spcBef>
              <a:spcAft>
                <a:spcPts val="0"/>
              </a:spcAft>
              <a:buClrTx/>
              <a:buSzTx/>
              <a:buFont typeface="+mj-lt"/>
              <a:buNone/>
              <a:tabLst/>
              <a:defRPr/>
            </a:pPr>
            <a:r>
              <a:rPr lang="en-US" altLang="en-US" sz="2500" b="1" dirty="0">
                <a:solidFill>
                  <a:schemeClr val="tx1"/>
                </a:solidFill>
                <a:latin typeface="Source Sans Pro" charset="0"/>
                <a:ea typeface="Source Sans Pro" charset="0"/>
                <a:cs typeface="Source Sans Pro" charset="0"/>
              </a:rPr>
              <a:t>You are at this action planning meeting. Write a tweet that is </a:t>
            </a:r>
          </a:p>
          <a:p>
            <a:pPr marL="457200" marR="0" lvl="0" indent="-457200" algn="ctr" defTabSz="914400" eaLnBrk="1" fontAlgn="auto" latinLnBrk="0" hangingPunct="1">
              <a:lnSpc>
                <a:spcPct val="100000"/>
              </a:lnSpc>
              <a:spcBef>
                <a:spcPts val="0"/>
              </a:spcBef>
              <a:spcAft>
                <a:spcPts val="0"/>
              </a:spcAft>
              <a:buClrTx/>
              <a:buSzTx/>
              <a:buFont typeface="+mj-lt"/>
              <a:buNone/>
              <a:tabLst/>
              <a:defRPr/>
            </a:pPr>
            <a:r>
              <a:rPr lang="en-US" altLang="en-US" sz="2500" b="1" dirty="0">
                <a:solidFill>
                  <a:schemeClr val="tx1"/>
                </a:solidFill>
                <a:latin typeface="Source Sans Pro" charset="0"/>
                <a:ea typeface="Source Sans Pro" charset="0"/>
                <a:cs typeface="Source Sans Pro" charset="0"/>
              </a:rPr>
              <a:t>short and that shows what is happening at the meeting. </a:t>
            </a:r>
            <a:endParaRPr lang="en-US" altLang="en-US" sz="2500" dirty="0">
              <a:solidFill>
                <a:schemeClr val="tx1"/>
              </a:solidFill>
              <a:latin typeface="Source Sans Pro" charset="0"/>
              <a:ea typeface="Source Sans Pro" charset="0"/>
              <a:cs typeface="Source Sans Pro" charset="0"/>
            </a:endParaRPr>
          </a:p>
          <a:p>
            <a:pPr marL="457200" marR="0" lvl="0" indent="-457200" algn="ctr" defTabSz="914400" eaLnBrk="1" fontAlgn="auto" latinLnBrk="0" hangingPunct="1">
              <a:lnSpc>
                <a:spcPct val="100000"/>
              </a:lnSpc>
              <a:spcBef>
                <a:spcPts val="0"/>
              </a:spcBef>
              <a:spcAft>
                <a:spcPts val="0"/>
              </a:spcAft>
              <a:buClrTx/>
              <a:buSzTx/>
              <a:buFont typeface="+mj-lt"/>
              <a:buNone/>
              <a:tabLst/>
              <a:defRPr/>
            </a:pPr>
            <a:endParaRPr lang="en-US" altLang="en-US" sz="25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0" y="391949"/>
            <a:ext cx="12191999"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000" b="1" dirty="0">
                <a:solidFill>
                  <a:schemeClr val="accent1"/>
                </a:solidFill>
                <a:latin typeface="Gilroy ExtraBold" charset="0"/>
                <a:ea typeface="Gilroy ExtraBold" charset="0"/>
                <a:cs typeface="Gilroy ExtraBold" charset="0"/>
              </a:rPr>
              <a:t>3 minutes</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260" y="1292794"/>
            <a:ext cx="9284343" cy="3904729"/>
          </a:xfrm>
          <a:prstGeom prst="rect">
            <a:avLst/>
          </a:prstGeom>
        </p:spPr>
      </p:pic>
    </p:spTree>
    <p:extLst>
      <p:ext uri="{BB962C8B-B14F-4D97-AF65-F5344CB8AC3E}">
        <p14:creationId xmlns:p14="http://schemas.microsoft.com/office/powerpoint/2010/main" val="213951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2174810"/>
            <a:ext cx="10676965" cy="2508379"/>
          </a:xfrm>
          <a:prstGeom prst="rect">
            <a:avLst/>
          </a:prstGeom>
          <a:noFill/>
        </p:spPr>
        <p:txBody>
          <a:bodyPr wrap="square" rtlCol="0">
            <a:spAutoFit/>
          </a:bodyPr>
          <a:lstStyle/>
          <a:p>
            <a:pPr algn="ctr"/>
            <a:r>
              <a:rPr lang="en-US" sz="7500" b="1" dirty="0">
                <a:solidFill>
                  <a:schemeClr val="bg1"/>
                </a:solidFill>
                <a:latin typeface="Gilroy ExtraBold" charset="0"/>
                <a:ea typeface="Gilroy ExtraBold" charset="0"/>
                <a:cs typeface="Gilroy ExtraBold" charset="0"/>
              </a:rPr>
              <a:t>Slack!</a:t>
            </a:r>
          </a:p>
          <a:p>
            <a:pPr algn="ctr"/>
            <a:endParaRPr lang="en-US" sz="2400" b="1" dirty="0">
              <a:solidFill>
                <a:schemeClr val="bg1"/>
              </a:solidFill>
              <a:latin typeface="Gilroy ExtraBold" charset="0"/>
              <a:ea typeface="Gilroy ExtraBold" charset="0"/>
              <a:cs typeface="Gilroy ExtraBold" charset="0"/>
            </a:endParaRPr>
          </a:p>
          <a:p>
            <a:pPr algn="ctr"/>
            <a:r>
              <a:rPr lang="en-US" sz="5400" b="1" dirty="0" err="1">
                <a:solidFill>
                  <a:schemeClr val="accent2"/>
                </a:solidFill>
                <a:latin typeface="Gilroy ExtraBold" charset="0"/>
                <a:ea typeface="Gilroy ExtraBold" charset="0"/>
                <a:cs typeface="Gilroy ExtraBold" charset="0"/>
              </a:rPr>
              <a:t>bit.ly</a:t>
            </a:r>
            <a:r>
              <a:rPr lang="en-US" sz="5400" b="1" dirty="0">
                <a:solidFill>
                  <a:schemeClr val="accent2"/>
                </a:solidFill>
                <a:latin typeface="Gilroy ExtraBold" charset="0"/>
                <a:ea typeface="Gilroy ExtraBold" charset="0"/>
                <a:cs typeface="Gilroy ExtraBold" charset="0"/>
              </a:rPr>
              <a:t>/</a:t>
            </a:r>
            <a:r>
              <a:rPr lang="en-US" sz="5400" b="1" dirty="0" err="1">
                <a:solidFill>
                  <a:schemeClr val="accent2"/>
                </a:solidFill>
                <a:latin typeface="Gilroy ExtraBold" charset="0"/>
                <a:ea typeface="Gilroy ExtraBold" charset="0"/>
                <a:cs typeface="Gilroy ExtraBold" charset="0"/>
              </a:rPr>
              <a:t>FellowsJoinSlack</a:t>
            </a:r>
            <a:endParaRPr lang="en-US" sz="5400" b="1" dirty="0">
              <a:solidFill>
                <a:schemeClr val="accent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088857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2365490"/>
            <a:ext cx="12192000" cy="1588512"/>
          </a:xfrm>
          <a:prstGeom prst="rect">
            <a:avLst/>
          </a:prstGeom>
          <a:noFill/>
        </p:spPr>
        <p:txBody>
          <a:bodyPr wrap="square" rtlCol="0">
            <a:spAutoFit/>
          </a:bodyPr>
          <a:lstStyle/>
          <a:p>
            <a:pPr algn="ctr">
              <a:lnSpc>
                <a:spcPct val="80000"/>
              </a:lnSpc>
            </a:pPr>
            <a:r>
              <a:rPr lang="en-US" sz="6000" b="1" dirty="0">
                <a:solidFill>
                  <a:schemeClr val="bg1"/>
                </a:solidFill>
                <a:latin typeface="Gilroy ExtraBold" charset="0"/>
                <a:ea typeface="Gilroy ExtraBold" charset="0"/>
                <a:cs typeface="Gilroy ExtraBold" charset="0"/>
              </a:rPr>
              <a:t>You might not be a </a:t>
            </a:r>
          </a:p>
          <a:p>
            <a:pPr algn="ctr">
              <a:lnSpc>
                <a:spcPct val="80000"/>
              </a:lnSpc>
            </a:pPr>
            <a:r>
              <a:rPr lang="en-US" sz="6000" b="1" dirty="0">
                <a:solidFill>
                  <a:schemeClr val="bg1"/>
                </a:solidFill>
                <a:latin typeface="Gilroy ExtraBold" charset="0"/>
                <a:ea typeface="Gilroy ExtraBold" charset="0"/>
                <a:cs typeface="Gilroy ExtraBold" charset="0"/>
              </a:rPr>
              <a:t>professional photographer</a:t>
            </a: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Rectangle 4"/>
          <p:cNvSpPr/>
          <p:nvPr/>
        </p:nvSpPr>
        <p:spPr>
          <a:xfrm>
            <a:off x="3593552" y="4115290"/>
            <a:ext cx="5004896" cy="553998"/>
          </a:xfrm>
          <a:prstGeom prst="rect">
            <a:avLst/>
          </a:prstGeom>
        </p:spPr>
        <p:txBody>
          <a:bodyPr wrap="none">
            <a:spAutoFit/>
          </a:bodyPr>
          <a:lstStyle/>
          <a:p>
            <a:pPr algn="ctr"/>
            <a:r>
              <a:rPr lang="en-US" sz="3000" b="1" dirty="0">
                <a:solidFill>
                  <a:srgbClr val="00B4DC"/>
                </a:solidFill>
                <a:latin typeface="Gilroy ExtraBold" charset="0"/>
                <a:ea typeface="Gilroy ExtraBold" charset="0"/>
                <a:cs typeface="Gilroy ExtraBold" charset="0"/>
              </a:rPr>
              <a:t>But you can be a good one</a:t>
            </a:r>
          </a:p>
        </p:txBody>
      </p:sp>
    </p:spTree>
    <p:extLst>
      <p:ext uri="{BB962C8B-B14F-4D97-AF65-F5344CB8AC3E}">
        <p14:creationId xmlns:p14="http://schemas.microsoft.com/office/powerpoint/2010/main" val="1959977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3" name="TextBox 12"/>
          <p:cNvSpPr txBox="1"/>
          <p:nvPr/>
        </p:nvSpPr>
        <p:spPr>
          <a:xfrm>
            <a:off x="1085088" y="1117152"/>
            <a:ext cx="4194048" cy="1432765"/>
          </a:xfrm>
          <a:prstGeom prst="rect">
            <a:avLst/>
          </a:prstGeom>
          <a:noFill/>
        </p:spPr>
        <p:txBody>
          <a:bodyPr wrap="square" rtlCol="0">
            <a:spAutoFit/>
          </a:bodyPr>
          <a:lstStyle/>
          <a:p>
            <a:pPr>
              <a:lnSpc>
                <a:spcPct val="80000"/>
              </a:lnSpc>
            </a:pPr>
            <a:r>
              <a:rPr lang="en-US" sz="3600" b="1" dirty="0">
                <a:solidFill>
                  <a:srgbClr val="00B4DC"/>
                </a:solidFill>
                <a:latin typeface="Gilroy ExtraBold" charset="0"/>
                <a:ea typeface="Gilroy ExtraBold" charset="0"/>
                <a:cs typeface="Gilroy ExtraBold" charset="0"/>
              </a:rPr>
              <a:t>The photographer’s mantra</a:t>
            </a:r>
          </a:p>
        </p:txBody>
      </p:sp>
      <p:sp>
        <p:nvSpPr>
          <p:cNvPr id="16" name="TextBox 15"/>
          <p:cNvSpPr txBox="1"/>
          <p:nvPr/>
        </p:nvSpPr>
        <p:spPr>
          <a:xfrm>
            <a:off x="6266688" y="1141536"/>
            <a:ext cx="5331754" cy="430887"/>
          </a:xfrm>
          <a:prstGeom prst="rect">
            <a:avLst/>
          </a:prstGeom>
          <a:noFill/>
        </p:spPr>
        <p:txBody>
          <a:bodyPr wrap="square" rtlCol="0">
            <a:spAutoFit/>
          </a:bodyPr>
          <a:lstStyle/>
          <a:p>
            <a:r>
              <a:rPr lang="en-US" sz="2200" dirty="0">
                <a:latin typeface="Source Sans Pro" charset="0"/>
                <a:ea typeface="Source Sans Pro" charset="0"/>
                <a:cs typeface="Source Sans Pro" charset="0"/>
              </a:rPr>
              <a:t>Fill the frame</a:t>
            </a:r>
          </a:p>
        </p:txBody>
      </p:sp>
      <p:sp>
        <p:nvSpPr>
          <p:cNvPr id="17" name="Oval 16"/>
          <p:cNvSpPr/>
          <p:nvPr/>
        </p:nvSpPr>
        <p:spPr>
          <a:xfrm>
            <a:off x="5818770" y="118897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Tree>
    <p:extLst>
      <p:ext uri="{BB962C8B-B14F-4D97-AF65-F5344CB8AC3E}">
        <p14:creationId xmlns:p14="http://schemas.microsoft.com/office/powerpoint/2010/main" val="522931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3" name="TextBox 12"/>
          <p:cNvSpPr txBox="1"/>
          <p:nvPr/>
        </p:nvSpPr>
        <p:spPr>
          <a:xfrm>
            <a:off x="1085088" y="1117152"/>
            <a:ext cx="4194048" cy="1432765"/>
          </a:xfrm>
          <a:prstGeom prst="rect">
            <a:avLst/>
          </a:prstGeom>
          <a:noFill/>
        </p:spPr>
        <p:txBody>
          <a:bodyPr wrap="square" rtlCol="0">
            <a:spAutoFit/>
          </a:bodyPr>
          <a:lstStyle/>
          <a:p>
            <a:pPr>
              <a:lnSpc>
                <a:spcPct val="80000"/>
              </a:lnSpc>
            </a:pPr>
            <a:r>
              <a:rPr lang="en-US" sz="3600" b="1" dirty="0">
                <a:solidFill>
                  <a:srgbClr val="00B4DC"/>
                </a:solidFill>
                <a:latin typeface="Gilroy ExtraBold" charset="0"/>
                <a:ea typeface="Gilroy ExtraBold" charset="0"/>
                <a:cs typeface="Gilroy ExtraBold" charset="0"/>
              </a:rPr>
              <a:t>The photographer’s mantra</a:t>
            </a:r>
          </a:p>
        </p:txBody>
      </p:sp>
      <p:sp>
        <p:nvSpPr>
          <p:cNvPr id="16" name="TextBox 15"/>
          <p:cNvSpPr txBox="1"/>
          <p:nvPr/>
        </p:nvSpPr>
        <p:spPr>
          <a:xfrm>
            <a:off x="6266688" y="1141536"/>
            <a:ext cx="5331754" cy="430887"/>
          </a:xfrm>
          <a:prstGeom prst="rect">
            <a:avLst/>
          </a:prstGeom>
          <a:noFill/>
        </p:spPr>
        <p:txBody>
          <a:bodyPr wrap="square" rtlCol="0">
            <a:spAutoFit/>
          </a:bodyPr>
          <a:lstStyle/>
          <a:p>
            <a:r>
              <a:rPr lang="en-US" sz="2200" dirty="0">
                <a:latin typeface="Source Sans Pro" charset="0"/>
                <a:ea typeface="Source Sans Pro" charset="0"/>
                <a:cs typeface="Source Sans Pro" charset="0"/>
              </a:rPr>
              <a:t>Fill the frame</a:t>
            </a:r>
          </a:p>
        </p:txBody>
      </p:sp>
      <p:sp>
        <p:nvSpPr>
          <p:cNvPr id="17" name="Oval 16"/>
          <p:cNvSpPr/>
          <p:nvPr/>
        </p:nvSpPr>
        <p:spPr>
          <a:xfrm>
            <a:off x="5818770" y="118897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8" name="TextBox 17"/>
          <p:cNvSpPr txBox="1"/>
          <p:nvPr/>
        </p:nvSpPr>
        <p:spPr>
          <a:xfrm>
            <a:off x="6266688" y="2143183"/>
            <a:ext cx="5331754" cy="430887"/>
          </a:xfrm>
          <a:prstGeom prst="rect">
            <a:avLst/>
          </a:prstGeom>
          <a:noFill/>
        </p:spPr>
        <p:txBody>
          <a:bodyPr wrap="square" rtlCol="0">
            <a:spAutoFit/>
          </a:bodyPr>
          <a:lstStyle/>
          <a:p>
            <a:r>
              <a:rPr lang="en-US" sz="2200" dirty="0">
                <a:latin typeface="Source Sans Pro" charset="0"/>
                <a:ea typeface="Source Sans Pro" charset="0"/>
                <a:cs typeface="Source Sans Pro" charset="0"/>
              </a:rPr>
              <a:t>Control the background</a:t>
            </a:r>
          </a:p>
        </p:txBody>
      </p:sp>
      <p:sp>
        <p:nvSpPr>
          <p:cNvPr id="19" name="Oval 18"/>
          <p:cNvSpPr/>
          <p:nvPr/>
        </p:nvSpPr>
        <p:spPr>
          <a:xfrm>
            <a:off x="5818770" y="2189563"/>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Tree>
    <p:extLst>
      <p:ext uri="{BB962C8B-B14F-4D97-AF65-F5344CB8AC3E}">
        <p14:creationId xmlns:p14="http://schemas.microsoft.com/office/powerpoint/2010/main" val="1417376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3" name="TextBox 12"/>
          <p:cNvSpPr txBox="1"/>
          <p:nvPr/>
        </p:nvSpPr>
        <p:spPr>
          <a:xfrm>
            <a:off x="1085088" y="1117152"/>
            <a:ext cx="4194048" cy="1432765"/>
          </a:xfrm>
          <a:prstGeom prst="rect">
            <a:avLst/>
          </a:prstGeom>
          <a:noFill/>
        </p:spPr>
        <p:txBody>
          <a:bodyPr wrap="square" rtlCol="0">
            <a:spAutoFit/>
          </a:bodyPr>
          <a:lstStyle/>
          <a:p>
            <a:pPr>
              <a:lnSpc>
                <a:spcPct val="80000"/>
              </a:lnSpc>
            </a:pPr>
            <a:r>
              <a:rPr lang="en-US" sz="3600" b="1" dirty="0">
                <a:solidFill>
                  <a:srgbClr val="00B4DC"/>
                </a:solidFill>
                <a:latin typeface="Gilroy ExtraBold" charset="0"/>
                <a:ea typeface="Gilroy ExtraBold" charset="0"/>
                <a:cs typeface="Gilroy ExtraBold" charset="0"/>
              </a:rPr>
              <a:t>The photographer’s mantra</a:t>
            </a:r>
          </a:p>
        </p:txBody>
      </p:sp>
      <p:sp>
        <p:nvSpPr>
          <p:cNvPr id="16" name="TextBox 15"/>
          <p:cNvSpPr txBox="1"/>
          <p:nvPr/>
        </p:nvSpPr>
        <p:spPr>
          <a:xfrm>
            <a:off x="6266688" y="1141536"/>
            <a:ext cx="5331754" cy="430887"/>
          </a:xfrm>
          <a:prstGeom prst="rect">
            <a:avLst/>
          </a:prstGeom>
          <a:noFill/>
        </p:spPr>
        <p:txBody>
          <a:bodyPr wrap="square" rtlCol="0">
            <a:spAutoFit/>
          </a:bodyPr>
          <a:lstStyle/>
          <a:p>
            <a:r>
              <a:rPr lang="en-US" sz="2200" dirty="0">
                <a:latin typeface="Source Sans Pro" charset="0"/>
                <a:ea typeface="Source Sans Pro" charset="0"/>
                <a:cs typeface="Source Sans Pro" charset="0"/>
              </a:rPr>
              <a:t>Fill the frame</a:t>
            </a:r>
          </a:p>
        </p:txBody>
      </p:sp>
      <p:sp>
        <p:nvSpPr>
          <p:cNvPr id="17" name="Oval 16"/>
          <p:cNvSpPr/>
          <p:nvPr/>
        </p:nvSpPr>
        <p:spPr>
          <a:xfrm>
            <a:off x="5818770" y="118897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8" name="TextBox 17"/>
          <p:cNvSpPr txBox="1"/>
          <p:nvPr/>
        </p:nvSpPr>
        <p:spPr>
          <a:xfrm>
            <a:off x="6266688" y="2143183"/>
            <a:ext cx="5331754" cy="430887"/>
          </a:xfrm>
          <a:prstGeom prst="rect">
            <a:avLst/>
          </a:prstGeom>
          <a:noFill/>
        </p:spPr>
        <p:txBody>
          <a:bodyPr wrap="square" rtlCol="0">
            <a:spAutoFit/>
          </a:bodyPr>
          <a:lstStyle/>
          <a:p>
            <a:r>
              <a:rPr lang="en-US" sz="2200" dirty="0">
                <a:latin typeface="Source Sans Pro" charset="0"/>
                <a:ea typeface="Source Sans Pro" charset="0"/>
                <a:cs typeface="Source Sans Pro" charset="0"/>
              </a:rPr>
              <a:t>Control the background</a:t>
            </a:r>
          </a:p>
        </p:txBody>
      </p:sp>
      <p:sp>
        <p:nvSpPr>
          <p:cNvPr id="19" name="Oval 18"/>
          <p:cNvSpPr/>
          <p:nvPr/>
        </p:nvSpPr>
        <p:spPr>
          <a:xfrm>
            <a:off x="5818770" y="2189563"/>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20" name="TextBox 19"/>
          <p:cNvSpPr txBox="1"/>
          <p:nvPr/>
        </p:nvSpPr>
        <p:spPr>
          <a:xfrm>
            <a:off x="6266688" y="3144830"/>
            <a:ext cx="5331754" cy="430887"/>
          </a:xfrm>
          <a:prstGeom prst="rect">
            <a:avLst/>
          </a:prstGeom>
          <a:noFill/>
        </p:spPr>
        <p:txBody>
          <a:bodyPr wrap="square" rtlCol="0">
            <a:spAutoFit/>
          </a:bodyPr>
          <a:lstStyle/>
          <a:p>
            <a:r>
              <a:rPr lang="en-US" sz="2200" dirty="0">
                <a:latin typeface="Source Sans Pro" charset="0"/>
                <a:ea typeface="Source Sans Pro" charset="0"/>
                <a:cs typeface="Source Sans Pro" charset="0"/>
              </a:rPr>
              <a:t>Wait for moments</a:t>
            </a:r>
          </a:p>
        </p:txBody>
      </p:sp>
      <p:sp>
        <p:nvSpPr>
          <p:cNvPr id="21" name="Oval 20"/>
          <p:cNvSpPr/>
          <p:nvPr/>
        </p:nvSpPr>
        <p:spPr>
          <a:xfrm>
            <a:off x="5818770" y="319014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784211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 y="2447962"/>
            <a:ext cx="6095999" cy="1962076"/>
          </a:xfrm>
          <a:prstGeom prst="rect">
            <a:avLst/>
          </a:prstGeom>
          <a:noFill/>
        </p:spPr>
        <p:txBody>
          <a:bodyPr wrap="square" rtlCol="0">
            <a:spAutoFit/>
          </a:bodyPr>
          <a:lstStyle/>
          <a:p>
            <a:pPr algn="ctr">
              <a:lnSpc>
                <a:spcPct val="90000"/>
              </a:lnSpc>
            </a:pPr>
            <a:r>
              <a:rPr lang="en-US" sz="4500" b="1" dirty="0">
                <a:solidFill>
                  <a:schemeClr val="bg1"/>
                </a:solidFill>
                <a:latin typeface="Gilroy ExtraBold" charset="0"/>
                <a:ea typeface="Gilroy ExtraBold" charset="0"/>
                <a:cs typeface="Gilroy ExtraBold" charset="0"/>
              </a:rPr>
              <a:t>Adjust for the</a:t>
            </a:r>
          </a:p>
          <a:p>
            <a:pPr algn="ctr">
              <a:lnSpc>
                <a:spcPct val="90000"/>
              </a:lnSpc>
            </a:pPr>
            <a:r>
              <a:rPr lang="en-US" sz="4500" b="1" dirty="0">
                <a:solidFill>
                  <a:schemeClr val="bg1"/>
                </a:solidFill>
                <a:latin typeface="Gilroy ExtraBold" charset="0"/>
                <a:ea typeface="Gilroy ExtraBold" charset="0"/>
                <a:cs typeface="Gilroy ExtraBold" charset="0"/>
              </a:rPr>
              <a:t>lighting in your surroundings.</a:t>
            </a:r>
          </a:p>
        </p:txBody>
      </p:sp>
      <p:sp>
        <p:nvSpPr>
          <p:cNvPr id="25" name="Rectangle 24"/>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77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6266688" cy="6858000"/>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925313" y="2447962"/>
            <a:ext cx="6266687" cy="1962076"/>
          </a:xfrm>
          <a:prstGeom prst="rect">
            <a:avLst/>
          </a:prstGeom>
          <a:noFill/>
        </p:spPr>
        <p:txBody>
          <a:bodyPr wrap="square" rtlCol="0">
            <a:spAutoFit/>
          </a:bodyPr>
          <a:lstStyle/>
          <a:p>
            <a:pPr algn="ctr">
              <a:lnSpc>
                <a:spcPct val="90000"/>
              </a:lnSpc>
            </a:pPr>
            <a:r>
              <a:rPr lang="en-US" sz="4500" b="1" dirty="0">
                <a:solidFill>
                  <a:schemeClr val="bg1"/>
                </a:solidFill>
                <a:latin typeface="Gilroy ExtraBold" charset="0"/>
                <a:ea typeface="Gilroy ExtraBold" charset="0"/>
                <a:cs typeface="Gilroy ExtraBold" charset="0"/>
              </a:rPr>
              <a:t>Move yourself to </a:t>
            </a:r>
          </a:p>
          <a:p>
            <a:pPr algn="ctr">
              <a:lnSpc>
                <a:spcPct val="90000"/>
              </a:lnSpc>
            </a:pPr>
            <a:r>
              <a:rPr lang="en-US" sz="4500" b="1" dirty="0">
                <a:solidFill>
                  <a:schemeClr val="bg1"/>
                </a:solidFill>
                <a:latin typeface="Gilroy ExtraBold" charset="0"/>
                <a:ea typeface="Gilroy ExtraBold" charset="0"/>
                <a:cs typeface="Gilroy ExtraBold" charset="0"/>
              </a:rPr>
              <a:t>get varied shots or compose a scene.</a:t>
            </a:r>
          </a:p>
        </p:txBody>
      </p:sp>
      <p:sp>
        <p:nvSpPr>
          <p:cNvPr id="6" name="TextBox 5"/>
          <p:cNvSpPr txBox="1"/>
          <p:nvPr/>
        </p:nvSpPr>
        <p:spPr>
          <a:xfrm>
            <a:off x="1" y="2447962"/>
            <a:ext cx="6095999" cy="1962076"/>
          </a:xfrm>
          <a:prstGeom prst="rect">
            <a:avLst/>
          </a:prstGeom>
          <a:noFill/>
        </p:spPr>
        <p:txBody>
          <a:bodyPr wrap="square" rtlCol="0">
            <a:spAutoFit/>
          </a:bodyPr>
          <a:lstStyle/>
          <a:p>
            <a:pPr algn="ctr">
              <a:lnSpc>
                <a:spcPct val="90000"/>
              </a:lnSpc>
            </a:pPr>
            <a:r>
              <a:rPr lang="en-US" sz="4500" b="1" dirty="0">
                <a:solidFill>
                  <a:schemeClr val="bg1"/>
                </a:solidFill>
                <a:latin typeface="Gilroy ExtraBold" charset="0"/>
                <a:ea typeface="Gilroy ExtraBold" charset="0"/>
                <a:cs typeface="Gilroy ExtraBold" charset="0"/>
              </a:rPr>
              <a:t>Adjust for the</a:t>
            </a:r>
          </a:p>
          <a:p>
            <a:pPr algn="ctr">
              <a:lnSpc>
                <a:spcPct val="90000"/>
              </a:lnSpc>
            </a:pPr>
            <a:r>
              <a:rPr lang="en-US" sz="4500" b="1" dirty="0">
                <a:solidFill>
                  <a:schemeClr val="bg1"/>
                </a:solidFill>
                <a:latin typeface="Gilroy ExtraBold" charset="0"/>
                <a:ea typeface="Gilroy ExtraBold" charset="0"/>
                <a:cs typeface="Gilroy ExtraBold" charset="0"/>
              </a:rPr>
              <a:t>lighting in your surroundings.</a:t>
            </a:r>
          </a:p>
        </p:txBody>
      </p:sp>
    </p:spTree>
    <p:extLst>
      <p:ext uri="{BB962C8B-B14F-4D97-AF65-F5344CB8AC3E}">
        <p14:creationId xmlns:p14="http://schemas.microsoft.com/office/powerpoint/2010/main" val="1515811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2998113"/>
            <a:ext cx="12192000" cy="861774"/>
          </a:xfrm>
          <a:prstGeom prst="rect">
            <a:avLst/>
          </a:prstGeom>
          <a:noFill/>
        </p:spPr>
        <p:txBody>
          <a:bodyPr wrap="square" rtlCol="0">
            <a:spAutoFit/>
          </a:bodyPr>
          <a:lstStyle/>
          <a:p>
            <a:pPr algn="ctr"/>
            <a:r>
              <a:rPr lang="en-US" sz="5000" b="1" dirty="0">
                <a:solidFill>
                  <a:schemeClr val="bg1"/>
                </a:solidFill>
                <a:latin typeface="Gilroy ExtraBold" charset="0"/>
                <a:ea typeface="Gilroy ExtraBold" charset="0"/>
                <a:cs typeface="Gilroy ExtraBold" charset="0"/>
              </a:rPr>
              <a:t>Take your best shot</a:t>
            </a: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04959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3680" y="1153531"/>
            <a:ext cx="4986528" cy="4524315"/>
          </a:xfrm>
          <a:prstGeom prst="rect">
            <a:avLst/>
          </a:prstGeom>
          <a:noFill/>
        </p:spPr>
        <p:txBody>
          <a:bodyPr wrap="square" rtlCol="0">
            <a:spAutoFit/>
          </a:bodyPr>
          <a:lstStyle/>
          <a:p>
            <a:r>
              <a:rPr lang="en-US" sz="3500" b="1" dirty="0">
                <a:solidFill>
                  <a:srgbClr val="00B4DC"/>
                </a:solidFill>
                <a:latin typeface="Gilroy ExtraBold" charset="0"/>
                <a:ea typeface="Gilroy ExtraBold" charset="0"/>
                <a:cs typeface="Gilroy ExtraBold" charset="0"/>
              </a:rPr>
              <a:t>Detail shots</a:t>
            </a:r>
          </a:p>
          <a:p>
            <a:endParaRPr lang="en-US" sz="2300" dirty="0">
              <a:latin typeface="Source Sans Pro" charset="0"/>
              <a:ea typeface="Source Sans Pro" charset="0"/>
              <a:cs typeface="Source Sans Pro" charset="0"/>
            </a:endParaRPr>
          </a:p>
          <a:p>
            <a:r>
              <a:rPr lang="en-US" sz="2300" dirty="0">
                <a:latin typeface="Source Sans Pro" charset="0"/>
                <a:ea typeface="Source Sans Pro" charset="0"/>
                <a:cs typeface="Source Sans Pro" charset="0"/>
              </a:rPr>
              <a:t>These are close-up images where the frame is filled with a limited amount of information. </a:t>
            </a:r>
          </a:p>
          <a:p>
            <a:endParaRPr lang="en-US" sz="2300" dirty="0">
              <a:latin typeface="Source Sans Pro" charset="0"/>
              <a:ea typeface="Source Sans Pro" charset="0"/>
              <a:cs typeface="Source Sans Pro" charset="0"/>
            </a:endParaRPr>
          </a:p>
          <a:p>
            <a:r>
              <a:rPr lang="en-US" sz="2300" dirty="0">
                <a:latin typeface="Source Sans Pro" charset="0"/>
                <a:ea typeface="Source Sans Pro" charset="0"/>
                <a:cs typeface="Source Sans Pro" charset="0"/>
              </a:rPr>
              <a:t>It could be a close-up of rally signs, hands folded in someone’s lap, or pens and petition forms on a table. </a:t>
            </a:r>
          </a:p>
          <a:p>
            <a:endParaRPr lang="en-US" sz="2300" dirty="0">
              <a:latin typeface="Source Sans Pro" charset="0"/>
              <a:ea typeface="Source Sans Pro" charset="0"/>
              <a:cs typeface="Source Sans Pro" charset="0"/>
            </a:endParaRPr>
          </a:p>
          <a:p>
            <a:r>
              <a:rPr lang="en-US" sz="2300" b="1" dirty="0">
                <a:latin typeface="Source Sans Pro" charset="0"/>
                <a:ea typeface="Source Sans Pro" charset="0"/>
                <a:cs typeface="Source Sans Pro" charset="0"/>
              </a:rPr>
              <a:t>Use case: </a:t>
            </a:r>
            <a:r>
              <a:rPr lang="en-US" sz="2300" dirty="0">
                <a:latin typeface="Source Sans Pro" charset="0"/>
                <a:ea typeface="Source Sans Pro" charset="0"/>
                <a:cs typeface="Source Sans Pro" charset="0"/>
              </a:rPr>
              <a:t>during event set up, before much of the action takes place</a:t>
            </a:r>
          </a:p>
        </p:txBody>
      </p:sp>
      <p:pic>
        <p:nvPicPr>
          <p:cNvPr id="3" name="Picture 2"/>
          <p:cNvPicPr>
            <a:picLocks noChangeAspect="1"/>
          </p:cNvPicPr>
          <p:nvPr/>
        </p:nvPicPr>
        <p:blipFill>
          <a:blip r:embed="rId2"/>
          <a:stretch>
            <a:fillRect/>
          </a:stretch>
        </p:blipFill>
        <p:spPr>
          <a:xfrm>
            <a:off x="-1" y="0"/>
            <a:ext cx="5849471" cy="3429000"/>
          </a:xfrm>
          <a:prstGeom prst="rect">
            <a:avLst/>
          </a:prstGeom>
        </p:spPr>
      </p:pic>
      <p:pic>
        <p:nvPicPr>
          <p:cNvPr id="4" name="Picture 3"/>
          <p:cNvPicPr>
            <a:picLocks noChangeAspect="1"/>
          </p:cNvPicPr>
          <p:nvPr/>
        </p:nvPicPr>
        <p:blipFill>
          <a:blip r:embed="rId3"/>
          <a:stretch>
            <a:fillRect/>
          </a:stretch>
        </p:blipFill>
        <p:spPr>
          <a:xfrm>
            <a:off x="-2" y="3428999"/>
            <a:ext cx="5849471" cy="3551465"/>
          </a:xfrm>
          <a:prstGeom prst="rect">
            <a:avLst/>
          </a:prstGeom>
        </p:spPr>
      </p:pic>
    </p:spTree>
    <p:extLst>
      <p:ext uri="{BB962C8B-B14F-4D97-AF65-F5344CB8AC3E}">
        <p14:creationId xmlns:p14="http://schemas.microsoft.com/office/powerpoint/2010/main" val="19530829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3680" y="1199211"/>
            <a:ext cx="5181600" cy="4154984"/>
          </a:xfrm>
          <a:prstGeom prst="rect">
            <a:avLst/>
          </a:prstGeom>
          <a:noFill/>
        </p:spPr>
        <p:txBody>
          <a:bodyPr wrap="square" rtlCol="0">
            <a:spAutoFit/>
          </a:bodyPr>
          <a:lstStyle/>
          <a:p>
            <a:r>
              <a:rPr lang="en-US" sz="3500" b="1" dirty="0">
                <a:solidFill>
                  <a:srgbClr val="00B4DC"/>
                </a:solidFill>
                <a:latin typeface="Gilroy ExtraBold" charset="0"/>
                <a:ea typeface="Gilroy ExtraBold" charset="0"/>
                <a:cs typeface="Gilroy ExtraBold" charset="0"/>
              </a:rPr>
              <a:t>Medium shots</a:t>
            </a:r>
          </a:p>
          <a:p>
            <a:endParaRPr lang="en-US" sz="2200" dirty="0">
              <a:latin typeface="Arial" charset="0"/>
              <a:ea typeface="Arial" charset="0"/>
              <a:cs typeface="Arial" charset="0"/>
            </a:endParaRPr>
          </a:p>
          <a:p>
            <a:r>
              <a:rPr lang="en-US" sz="2300" dirty="0">
                <a:latin typeface="Source Sans Pro" charset="0"/>
                <a:ea typeface="Source Sans Pro" charset="0"/>
                <a:cs typeface="Source Sans Pro" charset="0"/>
              </a:rPr>
              <a:t>These shots show a wider frame of view than details shots, and may include a single subject or a small group. These are shots of conversations, moments between individuals, or interaction amongst a small group. </a:t>
            </a:r>
          </a:p>
          <a:p>
            <a:endParaRPr lang="en-US" sz="2300" dirty="0">
              <a:latin typeface="Source Sans Pro" charset="0"/>
              <a:ea typeface="Source Sans Pro" charset="0"/>
              <a:cs typeface="Source Sans Pro" charset="0"/>
            </a:endParaRPr>
          </a:p>
          <a:p>
            <a:r>
              <a:rPr lang="en-US" sz="2300" b="1" dirty="0">
                <a:latin typeface="Source Sans Pro" charset="0"/>
                <a:ea typeface="Source Sans Pro" charset="0"/>
                <a:cs typeface="Source Sans Pro" charset="0"/>
              </a:rPr>
              <a:t>Use case: </a:t>
            </a:r>
            <a:r>
              <a:rPr lang="en-US" sz="2300" dirty="0">
                <a:latin typeface="Source Sans Pro" charset="0"/>
                <a:ea typeface="Source Sans Pro" charset="0"/>
                <a:cs typeface="Source Sans Pro" charset="0"/>
              </a:rPr>
              <a:t>these should feel intimate, like the viewer is in the midst of the action.</a:t>
            </a:r>
          </a:p>
        </p:txBody>
      </p:sp>
      <p:pic>
        <p:nvPicPr>
          <p:cNvPr id="5" name="Picture 4"/>
          <p:cNvPicPr>
            <a:picLocks noChangeAspect="1"/>
          </p:cNvPicPr>
          <p:nvPr/>
        </p:nvPicPr>
        <p:blipFill>
          <a:blip r:embed="rId2"/>
          <a:stretch>
            <a:fillRect/>
          </a:stretch>
        </p:blipFill>
        <p:spPr>
          <a:xfrm>
            <a:off x="-3" y="-1"/>
            <a:ext cx="5900177" cy="3428999"/>
          </a:xfrm>
          <a:prstGeom prst="rect">
            <a:avLst/>
          </a:prstGeom>
        </p:spPr>
      </p:pic>
      <p:pic>
        <p:nvPicPr>
          <p:cNvPr id="6" name="Picture 5"/>
          <p:cNvPicPr>
            <a:picLocks noChangeAspect="1"/>
          </p:cNvPicPr>
          <p:nvPr/>
        </p:nvPicPr>
        <p:blipFill>
          <a:blip r:embed="rId3"/>
          <a:stretch>
            <a:fillRect/>
          </a:stretch>
        </p:blipFill>
        <p:spPr>
          <a:xfrm>
            <a:off x="0" y="3423007"/>
            <a:ext cx="5900174" cy="3463973"/>
          </a:xfrm>
          <a:prstGeom prst="rect">
            <a:avLst/>
          </a:prstGeom>
        </p:spPr>
      </p:pic>
    </p:spTree>
    <p:extLst>
      <p:ext uri="{BB962C8B-B14F-4D97-AF65-F5344CB8AC3E}">
        <p14:creationId xmlns:p14="http://schemas.microsoft.com/office/powerpoint/2010/main" val="1893186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47104" y="1099109"/>
            <a:ext cx="5157216" cy="4508927"/>
          </a:xfrm>
          <a:prstGeom prst="rect">
            <a:avLst/>
          </a:prstGeom>
          <a:noFill/>
        </p:spPr>
        <p:txBody>
          <a:bodyPr wrap="square" rtlCol="0">
            <a:spAutoFit/>
          </a:bodyPr>
          <a:lstStyle/>
          <a:p>
            <a:r>
              <a:rPr lang="en-US" sz="3500" b="1" dirty="0">
                <a:solidFill>
                  <a:srgbClr val="00B4DC"/>
                </a:solidFill>
                <a:latin typeface="Gilroy ExtraBold" charset="0"/>
                <a:ea typeface="Gilroy ExtraBold" charset="0"/>
                <a:cs typeface="Gilroy ExtraBold" charset="0"/>
              </a:rPr>
              <a:t>Wide shots</a:t>
            </a:r>
          </a:p>
          <a:p>
            <a:endParaRPr lang="en-US" sz="2200" dirty="0">
              <a:latin typeface="Arial" charset="0"/>
              <a:ea typeface="Arial" charset="0"/>
              <a:cs typeface="Arial" charset="0"/>
            </a:endParaRPr>
          </a:p>
          <a:p>
            <a:r>
              <a:rPr lang="en-US" sz="2300" dirty="0">
                <a:latin typeface="Source Sans Pro" charset="0"/>
                <a:ea typeface="Source Sans Pro" charset="0"/>
                <a:cs typeface="Source Sans Pro" charset="0"/>
              </a:rPr>
              <a:t>These shots convey the scale and scope of an event or moment. The size of a crowd, the flurry of action at an event, the energy of the group. They are used to provide context—time of day, season, and geographic and physical location. </a:t>
            </a:r>
          </a:p>
          <a:p>
            <a:endParaRPr lang="en-US" sz="2300" dirty="0">
              <a:latin typeface="Source Sans Pro" charset="0"/>
              <a:ea typeface="Source Sans Pro" charset="0"/>
              <a:cs typeface="Source Sans Pro" charset="0"/>
            </a:endParaRPr>
          </a:p>
          <a:p>
            <a:r>
              <a:rPr lang="en-US" sz="2300" b="1" dirty="0">
                <a:latin typeface="Source Sans Pro" charset="0"/>
                <a:ea typeface="Source Sans Pro" charset="0"/>
                <a:cs typeface="Source Sans Pro" charset="0"/>
              </a:rPr>
              <a:t>Use case: </a:t>
            </a:r>
            <a:r>
              <a:rPr lang="en-US" sz="2300" dirty="0">
                <a:latin typeface="Source Sans Pro" charset="0"/>
                <a:ea typeface="Source Sans Pro" charset="0"/>
                <a:cs typeface="Source Sans Pro" charset="0"/>
              </a:rPr>
              <a:t>These are less intimate than medium shots, but can convey a sense of awe that medium shots might not.</a:t>
            </a:r>
          </a:p>
        </p:txBody>
      </p:sp>
      <p:pic>
        <p:nvPicPr>
          <p:cNvPr id="5" name="Picture 4"/>
          <p:cNvPicPr>
            <a:picLocks noChangeAspect="1"/>
          </p:cNvPicPr>
          <p:nvPr/>
        </p:nvPicPr>
        <p:blipFill>
          <a:blip r:embed="rId2"/>
          <a:stretch>
            <a:fillRect/>
          </a:stretch>
        </p:blipFill>
        <p:spPr>
          <a:xfrm>
            <a:off x="-3" y="-1"/>
            <a:ext cx="5849471" cy="3366205"/>
          </a:xfrm>
          <a:prstGeom prst="rect">
            <a:avLst/>
          </a:prstGeom>
        </p:spPr>
      </p:pic>
      <p:pic>
        <p:nvPicPr>
          <p:cNvPr id="6" name="Picture 5"/>
          <p:cNvPicPr>
            <a:picLocks noChangeAspect="1"/>
          </p:cNvPicPr>
          <p:nvPr/>
        </p:nvPicPr>
        <p:blipFill rotWithShape="1">
          <a:blip r:embed="rId3"/>
          <a:srcRect b="6091"/>
          <a:stretch/>
        </p:blipFill>
        <p:spPr>
          <a:xfrm>
            <a:off x="-28822" y="3280421"/>
            <a:ext cx="5878289" cy="3577579"/>
          </a:xfrm>
          <a:prstGeom prst="rect">
            <a:avLst/>
          </a:prstGeom>
        </p:spPr>
      </p:pic>
    </p:spTree>
    <p:extLst>
      <p:ext uri="{BB962C8B-B14F-4D97-AF65-F5344CB8AC3E}">
        <p14:creationId xmlns:p14="http://schemas.microsoft.com/office/powerpoint/2010/main" val="38384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rrowheads="1"/>
          </p:cNvSpPr>
          <p:nvPr/>
        </p:nvSpPr>
        <p:spPr bwMode="auto">
          <a:xfrm>
            <a:off x="0" y="2934876"/>
            <a:ext cx="12192000" cy="988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rgbClr val="FFFFFF"/>
                </a:solidFill>
                <a:latin typeface="Gilroy ExtraBold" charset="0"/>
                <a:ea typeface="Gilroy ExtraBold" charset="0"/>
                <a:cs typeface="Gilroy ExtraBold" charset="0"/>
              </a:rPr>
              <a:t>Week 3: Key takeaways</a:t>
            </a:r>
          </a:p>
        </p:txBody>
      </p:sp>
      <p:pic>
        <p:nvPicPr>
          <p:cNvPr id="4" name="Picture 3"/>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93963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4652" y="1026822"/>
            <a:ext cx="5022820" cy="4508927"/>
          </a:xfrm>
          <a:prstGeom prst="rect">
            <a:avLst/>
          </a:prstGeom>
          <a:noFill/>
        </p:spPr>
        <p:txBody>
          <a:bodyPr wrap="square" rtlCol="0">
            <a:spAutoFit/>
          </a:bodyPr>
          <a:lstStyle/>
          <a:p>
            <a:r>
              <a:rPr lang="en-US" sz="3500" b="1" dirty="0">
                <a:solidFill>
                  <a:srgbClr val="00B4DC"/>
                </a:solidFill>
                <a:latin typeface="Gilroy ExtraBold" charset="0"/>
                <a:ea typeface="Gilroy ExtraBold" charset="0"/>
                <a:cs typeface="Gilroy ExtraBold" charset="0"/>
              </a:rPr>
              <a:t>Portraits</a:t>
            </a:r>
          </a:p>
          <a:p>
            <a:endParaRPr lang="en-US" sz="2200" dirty="0">
              <a:latin typeface="Arial" charset="0"/>
              <a:ea typeface="Arial" charset="0"/>
              <a:cs typeface="Arial" charset="0"/>
            </a:endParaRPr>
          </a:p>
          <a:p>
            <a:r>
              <a:rPr lang="en-US" sz="2300" dirty="0">
                <a:latin typeface="Source Sans Pro" charset="0"/>
                <a:ea typeface="Source Sans Pro" charset="0"/>
                <a:cs typeface="Source Sans Pro" charset="0"/>
              </a:rPr>
              <a:t>These shots show who the people at your event are. These can be OFA volunteers, community members you’re interacting with, guest speakers, or even members of the media conducting interviews. Portraits focus on a single individual or a small group. A viewer should be immediately drawn to the individual in the photo, and not to other elements in the frame.</a:t>
            </a:r>
          </a:p>
        </p:txBody>
      </p:sp>
      <p:pic>
        <p:nvPicPr>
          <p:cNvPr id="3" name="Picture 2"/>
          <p:cNvPicPr>
            <a:picLocks noChangeAspect="1"/>
          </p:cNvPicPr>
          <p:nvPr/>
        </p:nvPicPr>
        <p:blipFill>
          <a:blip r:embed="rId3"/>
          <a:stretch>
            <a:fillRect/>
          </a:stretch>
        </p:blipFill>
        <p:spPr>
          <a:xfrm>
            <a:off x="0" y="0"/>
            <a:ext cx="6066692" cy="3540498"/>
          </a:xfrm>
          <a:prstGeom prst="rect">
            <a:avLst/>
          </a:prstGeom>
        </p:spPr>
      </p:pic>
      <p:pic>
        <p:nvPicPr>
          <p:cNvPr id="4" name="Picture 3"/>
          <p:cNvPicPr>
            <a:picLocks noChangeAspect="1"/>
          </p:cNvPicPr>
          <p:nvPr/>
        </p:nvPicPr>
        <p:blipFill>
          <a:blip r:embed="rId4"/>
          <a:stretch>
            <a:fillRect/>
          </a:stretch>
        </p:blipFill>
        <p:spPr>
          <a:xfrm>
            <a:off x="0" y="3429000"/>
            <a:ext cx="6066692" cy="3429000"/>
          </a:xfrm>
          <a:prstGeom prst="rect">
            <a:avLst/>
          </a:prstGeom>
        </p:spPr>
      </p:pic>
    </p:spTree>
    <p:extLst>
      <p:ext uri="{BB962C8B-B14F-4D97-AF65-F5344CB8AC3E}">
        <p14:creationId xmlns:p14="http://schemas.microsoft.com/office/powerpoint/2010/main" val="4096896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99814" y="1510269"/>
            <a:ext cx="5129146" cy="3801041"/>
          </a:xfrm>
          <a:prstGeom prst="rect">
            <a:avLst/>
          </a:prstGeom>
          <a:noFill/>
        </p:spPr>
        <p:txBody>
          <a:bodyPr wrap="square" rtlCol="0">
            <a:spAutoFit/>
          </a:bodyPr>
          <a:lstStyle/>
          <a:p>
            <a:r>
              <a:rPr lang="en-US" sz="3500" b="1" dirty="0">
                <a:solidFill>
                  <a:srgbClr val="00B4DC"/>
                </a:solidFill>
                <a:latin typeface="Gilroy ExtraBold" charset="0"/>
                <a:ea typeface="Gilroy ExtraBold" charset="0"/>
                <a:cs typeface="Gilroy ExtraBold" charset="0"/>
              </a:rPr>
              <a:t>Rule of thirds</a:t>
            </a:r>
          </a:p>
          <a:p>
            <a:endParaRPr lang="en-US" sz="2200" dirty="0">
              <a:latin typeface="Arial" charset="0"/>
              <a:ea typeface="Arial" charset="0"/>
              <a:cs typeface="Arial" charset="0"/>
            </a:endParaRPr>
          </a:p>
          <a:p>
            <a:r>
              <a:rPr lang="en-US" sz="2300" dirty="0">
                <a:latin typeface="Source Sans Pro" charset="0"/>
                <a:ea typeface="Source Sans Pro" charset="0"/>
                <a:cs typeface="Source Sans Pro" charset="0"/>
              </a:rPr>
              <a:t>Imagine your frame is divided into nine equal boxes by two equally spaced vertical and two equally spaced horizontal lines. Placing the subject of your photo at the intersections of these lines (where the orange dots are) can create more visual interest—which helps hold a viewer’s attention.</a:t>
            </a:r>
          </a:p>
        </p:txBody>
      </p:sp>
      <p:pic>
        <p:nvPicPr>
          <p:cNvPr id="4" name="Picture 3"/>
          <p:cNvPicPr>
            <a:picLocks noChangeAspect="1"/>
          </p:cNvPicPr>
          <p:nvPr/>
        </p:nvPicPr>
        <p:blipFill>
          <a:blip r:embed="rId3"/>
          <a:stretch>
            <a:fillRect/>
          </a:stretch>
        </p:blipFill>
        <p:spPr>
          <a:xfrm>
            <a:off x="329185" y="290939"/>
            <a:ext cx="4096512" cy="3023875"/>
          </a:xfrm>
          <a:prstGeom prst="rect">
            <a:avLst/>
          </a:prstGeom>
        </p:spPr>
      </p:pic>
      <p:pic>
        <p:nvPicPr>
          <p:cNvPr id="8" name="Picture 7"/>
          <p:cNvPicPr>
            <a:picLocks noChangeAspect="1"/>
          </p:cNvPicPr>
          <p:nvPr/>
        </p:nvPicPr>
        <p:blipFill>
          <a:blip r:embed="rId4"/>
          <a:stretch>
            <a:fillRect/>
          </a:stretch>
        </p:blipFill>
        <p:spPr>
          <a:xfrm>
            <a:off x="329185" y="3524370"/>
            <a:ext cx="4096512" cy="3040969"/>
          </a:xfrm>
          <a:prstGeom prst="rect">
            <a:avLst/>
          </a:prstGeom>
        </p:spPr>
      </p:pic>
    </p:spTree>
    <p:extLst>
      <p:ext uri="{BB962C8B-B14F-4D97-AF65-F5344CB8AC3E}">
        <p14:creationId xmlns:p14="http://schemas.microsoft.com/office/powerpoint/2010/main" val="831773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3" name="TextBox 12"/>
          <p:cNvSpPr txBox="1"/>
          <p:nvPr/>
        </p:nvSpPr>
        <p:spPr>
          <a:xfrm>
            <a:off x="1085088" y="1117152"/>
            <a:ext cx="4194048" cy="1976182"/>
          </a:xfrm>
          <a:prstGeom prst="rect">
            <a:avLst/>
          </a:prstGeom>
          <a:noFill/>
        </p:spPr>
        <p:txBody>
          <a:bodyPr wrap="square" rtlCol="0">
            <a:spAutoFit/>
          </a:bodyPr>
          <a:lstStyle/>
          <a:p>
            <a:pPr>
              <a:lnSpc>
                <a:spcPct val="80000"/>
              </a:lnSpc>
            </a:pPr>
            <a:r>
              <a:rPr lang="en-US" sz="2400" b="1" dirty="0">
                <a:solidFill>
                  <a:schemeClr val="bg2">
                    <a:lumMod val="90000"/>
                  </a:schemeClr>
                </a:solidFill>
                <a:latin typeface="Gilroy ExtraBold" charset="0"/>
                <a:ea typeface="Gilroy ExtraBold" charset="0"/>
                <a:cs typeface="Gilroy ExtraBold" charset="0"/>
              </a:rPr>
              <a:t>Need more? </a:t>
            </a:r>
          </a:p>
          <a:p>
            <a:pPr>
              <a:lnSpc>
                <a:spcPct val="80000"/>
              </a:lnSpc>
            </a:pPr>
            <a:endParaRPr lang="en-US" sz="800" b="1" dirty="0">
              <a:solidFill>
                <a:srgbClr val="00B4DC"/>
              </a:solidFill>
              <a:latin typeface="Gilroy ExtraBold" charset="0"/>
              <a:ea typeface="Gilroy ExtraBold" charset="0"/>
              <a:cs typeface="Gilroy ExtraBold" charset="0"/>
            </a:endParaRPr>
          </a:p>
          <a:p>
            <a:pPr>
              <a:lnSpc>
                <a:spcPct val="80000"/>
              </a:lnSpc>
            </a:pPr>
            <a:r>
              <a:rPr lang="en-US" sz="4000" b="1" dirty="0">
                <a:solidFill>
                  <a:srgbClr val="00B4DC"/>
                </a:solidFill>
                <a:latin typeface="Gilroy ExtraBold" charset="0"/>
                <a:ea typeface="Gilroy ExtraBold" charset="0"/>
                <a:cs typeface="Gilroy ExtraBold" charset="0"/>
              </a:rPr>
              <a:t>Check out OFA’s Toolkits &amp; Resources</a:t>
            </a:r>
          </a:p>
        </p:txBody>
      </p:sp>
      <p:sp>
        <p:nvSpPr>
          <p:cNvPr id="20" name="TextBox 19"/>
          <p:cNvSpPr txBox="1"/>
          <p:nvPr/>
        </p:nvSpPr>
        <p:spPr>
          <a:xfrm>
            <a:off x="1085088" y="3290311"/>
            <a:ext cx="6348100" cy="430887"/>
          </a:xfrm>
          <a:prstGeom prst="rect">
            <a:avLst/>
          </a:prstGeom>
          <a:noFill/>
        </p:spPr>
        <p:txBody>
          <a:bodyPr wrap="square" rtlCol="0">
            <a:spAutoFit/>
          </a:bodyPr>
          <a:lstStyle/>
          <a:p>
            <a:r>
              <a:rPr lang="en-US" sz="2200" b="1" dirty="0" err="1">
                <a:latin typeface="Source Sans Pro" charset="0"/>
                <a:ea typeface="Source Sans Pro" charset="0"/>
                <a:cs typeface="Source Sans Pro" charset="0"/>
              </a:rPr>
              <a:t>ofa.us</a:t>
            </a:r>
            <a:r>
              <a:rPr lang="en-US" sz="2200" b="1" dirty="0">
                <a:latin typeface="Source Sans Pro" charset="0"/>
                <a:ea typeface="Source Sans Pro" charset="0"/>
                <a:cs typeface="Source Sans Pro" charset="0"/>
              </a:rPr>
              <a:t>/resources</a:t>
            </a:r>
          </a:p>
        </p:txBody>
      </p:sp>
      <p:pic>
        <p:nvPicPr>
          <p:cNvPr id="2" name="Picture 1">
            <a:extLst>
              <a:ext uri="{FF2B5EF4-FFF2-40B4-BE49-F238E27FC236}">
                <a16:creationId xmlns:a16="http://schemas.microsoft.com/office/drawing/2014/main" id="{BCB65356-CB46-AE40-9752-BF1AFCEEB789}"/>
              </a:ext>
            </a:extLst>
          </p:cNvPr>
          <p:cNvPicPr>
            <a:picLocks noChangeAspect="1"/>
          </p:cNvPicPr>
          <p:nvPr/>
        </p:nvPicPr>
        <p:blipFill>
          <a:blip r:embed="rId4"/>
          <a:stretch>
            <a:fillRect/>
          </a:stretch>
        </p:blipFill>
        <p:spPr>
          <a:xfrm>
            <a:off x="6669606" y="1117152"/>
            <a:ext cx="4461215" cy="4900190"/>
          </a:xfrm>
          <a:prstGeom prst="rect">
            <a:avLst/>
          </a:prstGeom>
        </p:spPr>
      </p:pic>
    </p:spTree>
    <p:extLst>
      <p:ext uri="{BB962C8B-B14F-4D97-AF65-F5344CB8AC3E}">
        <p14:creationId xmlns:p14="http://schemas.microsoft.com/office/powerpoint/2010/main" val="4082312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0" name="TextBox 19"/>
          <p:cNvSpPr txBox="1"/>
          <p:nvPr/>
        </p:nvSpPr>
        <p:spPr>
          <a:xfrm>
            <a:off x="499361" y="627273"/>
            <a:ext cx="6348100" cy="430887"/>
          </a:xfrm>
          <a:prstGeom prst="rect">
            <a:avLst/>
          </a:prstGeom>
          <a:noFill/>
        </p:spPr>
        <p:txBody>
          <a:bodyPr wrap="square" rtlCol="0">
            <a:spAutoFit/>
          </a:bodyPr>
          <a:lstStyle/>
          <a:p>
            <a:r>
              <a:rPr lang="en-US" sz="2200" b="1" dirty="0" err="1">
                <a:latin typeface="Source Sans Pro" charset="0"/>
                <a:ea typeface="Source Sans Pro" charset="0"/>
                <a:cs typeface="Source Sans Pro" charset="0"/>
              </a:rPr>
              <a:t>ofa.us</a:t>
            </a:r>
            <a:r>
              <a:rPr lang="en-US" sz="2200" b="1" dirty="0">
                <a:latin typeface="Source Sans Pro" charset="0"/>
                <a:ea typeface="Source Sans Pro" charset="0"/>
                <a:cs typeface="Source Sans Pro" charset="0"/>
              </a:rPr>
              <a:t>/resources</a:t>
            </a:r>
          </a:p>
        </p:txBody>
      </p:sp>
      <p:pic>
        <p:nvPicPr>
          <p:cNvPr id="8" name="Picture 7">
            <a:extLst>
              <a:ext uri="{FF2B5EF4-FFF2-40B4-BE49-F238E27FC236}">
                <a16:creationId xmlns:a16="http://schemas.microsoft.com/office/drawing/2014/main" id="{24631219-C0EE-9448-8CF9-959B9D9EE8EF}"/>
              </a:ext>
            </a:extLst>
          </p:cNvPr>
          <p:cNvPicPr>
            <a:picLocks noChangeAspect="1"/>
          </p:cNvPicPr>
          <p:nvPr/>
        </p:nvPicPr>
        <p:blipFill>
          <a:blip r:embed="rId4"/>
          <a:stretch>
            <a:fillRect/>
          </a:stretch>
        </p:blipFill>
        <p:spPr>
          <a:xfrm>
            <a:off x="573101" y="1117152"/>
            <a:ext cx="2770804" cy="4940710"/>
          </a:xfrm>
          <a:prstGeom prst="rect">
            <a:avLst/>
          </a:prstGeom>
        </p:spPr>
      </p:pic>
      <p:pic>
        <p:nvPicPr>
          <p:cNvPr id="7" name="Picture 6">
            <a:extLst>
              <a:ext uri="{FF2B5EF4-FFF2-40B4-BE49-F238E27FC236}">
                <a16:creationId xmlns:a16="http://schemas.microsoft.com/office/drawing/2014/main" id="{BDC05694-DEAD-6744-B734-187D2980FED8}"/>
              </a:ext>
            </a:extLst>
          </p:cNvPr>
          <p:cNvPicPr>
            <a:picLocks noChangeAspect="1"/>
          </p:cNvPicPr>
          <p:nvPr/>
        </p:nvPicPr>
        <p:blipFill>
          <a:blip r:embed="rId5"/>
          <a:stretch>
            <a:fillRect/>
          </a:stretch>
        </p:blipFill>
        <p:spPr>
          <a:xfrm>
            <a:off x="3434964" y="1117152"/>
            <a:ext cx="2775492" cy="4940710"/>
          </a:xfrm>
          <a:prstGeom prst="rect">
            <a:avLst/>
          </a:prstGeom>
        </p:spPr>
      </p:pic>
      <p:pic>
        <p:nvPicPr>
          <p:cNvPr id="6" name="Picture 5">
            <a:extLst>
              <a:ext uri="{FF2B5EF4-FFF2-40B4-BE49-F238E27FC236}">
                <a16:creationId xmlns:a16="http://schemas.microsoft.com/office/drawing/2014/main" id="{5B083FCD-0782-3C47-8F40-B12071FC5225}"/>
              </a:ext>
            </a:extLst>
          </p:cNvPr>
          <p:cNvPicPr>
            <a:picLocks noChangeAspect="1"/>
          </p:cNvPicPr>
          <p:nvPr/>
        </p:nvPicPr>
        <p:blipFill>
          <a:blip r:embed="rId6"/>
          <a:stretch>
            <a:fillRect/>
          </a:stretch>
        </p:blipFill>
        <p:spPr>
          <a:xfrm>
            <a:off x="6301515" y="1117152"/>
            <a:ext cx="2770804" cy="4940710"/>
          </a:xfrm>
          <a:prstGeom prst="rect">
            <a:avLst/>
          </a:prstGeom>
        </p:spPr>
      </p:pic>
      <p:pic>
        <p:nvPicPr>
          <p:cNvPr id="9" name="Picture 8">
            <a:extLst>
              <a:ext uri="{FF2B5EF4-FFF2-40B4-BE49-F238E27FC236}">
                <a16:creationId xmlns:a16="http://schemas.microsoft.com/office/drawing/2014/main" id="{0D91E9D9-9151-C542-AA49-F06B9023F30A}"/>
              </a:ext>
            </a:extLst>
          </p:cNvPr>
          <p:cNvPicPr>
            <a:picLocks noChangeAspect="1"/>
          </p:cNvPicPr>
          <p:nvPr/>
        </p:nvPicPr>
        <p:blipFill>
          <a:blip r:embed="rId7"/>
          <a:stretch>
            <a:fillRect/>
          </a:stretch>
        </p:blipFill>
        <p:spPr>
          <a:xfrm>
            <a:off x="9072319" y="1117152"/>
            <a:ext cx="2749468" cy="4940710"/>
          </a:xfrm>
          <a:prstGeom prst="rect">
            <a:avLst/>
          </a:prstGeom>
        </p:spPr>
      </p:pic>
    </p:spTree>
    <p:extLst>
      <p:ext uri="{BB962C8B-B14F-4D97-AF65-F5344CB8AC3E}">
        <p14:creationId xmlns:p14="http://schemas.microsoft.com/office/powerpoint/2010/main" val="4223967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defRPr/>
            </a:pPr>
            <a:r>
              <a:rPr lang="en-US" sz="4800" b="1" kern="0" dirty="0">
                <a:solidFill>
                  <a:srgbClr val="00B4DC"/>
                </a:solidFill>
                <a:latin typeface="Gilroy ExtraBold" charset="0"/>
                <a:ea typeface="Gilroy ExtraBold" charset="0"/>
                <a:cs typeface="Gilroy ExtraBold" charset="0"/>
                <a:sym typeface="Arial"/>
              </a:rPr>
              <a:t>Agenda</a:t>
            </a:r>
          </a:p>
        </p:txBody>
      </p:sp>
      <p:sp>
        <p:nvSpPr>
          <p:cNvPr id="3" name="Rectangle 2"/>
          <p:cNvSpPr/>
          <p:nvPr/>
        </p:nvSpPr>
        <p:spPr>
          <a:xfrm>
            <a:off x="5564068" y="2711370"/>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kern="0">
              <a:solidFill>
                <a:srgbClr val="FFFFFF"/>
              </a:solidFill>
              <a:sym typeface="Arial"/>
            </a:endParaRPr>
          </a:p>
        </p:txBody>
      </p:sp>
      <p:sp>
        <p:nvSpPr>
          <p:cNvPr id="5" name="TextBox 4"/>
          <p:cNvSpPr txBox="1"/>
          <p:nvPr/>
        </p:nvSpPr>
        <p:spPr>
          <a:xfrm>
            <a:off x="5577841" y="1284784"/>
            <a:ext cx="5785102" cy="2677656"/>
          </a:xfrm>
          <a:prstGeom prst="rect">
            <a:avLst/>
          </a:prstGeom>
          <a:noFill/>
        </p:spPr>
        <p:txBody>
          <a:bodyPr wrap="square" rtlCol="0">
            <a:spAutoFit/>
          </a:bodyPr>
          <a:lstStyle/>
          <a:p>
            <a:pPr fontAlgn="ctr">
              <a:defRPr/>
            </a:pPr>
            <a:r>
              <a:rPr lang="en-US" sz="2400" kern="0" dirty="0">
                <a:solidFill>
                  <a:srgbClr val="3B444D"/>
                </a:solidFill>
                <a:latin typeface="Source Sans Pro" charset="0"/>
                <a:ea typeface="Source Sans Pro" charset="0"/>
                <a:cs typeface="Source Sans Pro" charset="0"/>
                <a:sym typeface="Arial"/>
              </a:rPr>
              <a:t>Why digital?</a:t>
            </a:r>
          </a:p>
          <a:p>
            <a:pPr fontAlgn="ctr">
              <a:defRPr/>
            </a:pPr>
            <a:endParaRPr lang="en-US" sz="2400" b="1"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Producing content</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b="1" kern="0" dirty="0">
                <a:solidFill>
                  <a:srgbClr val="FFFFFF"/>
                </a:solidFill>
                <a:latin typeface="Source Sans Pro" charset="0"/>
                <a:ea typeface="Source Sans Pro" charset="0"/>
                <a:cs typeface="Source Sans Pro" charset="0"/>
                <a:sym typeface="Arial"/>
              </a:rPr>
              <a:t>Peer review</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Debrief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348596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018572" y="1236904"/>
            <a:ext cx="4201610"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5 minutes</a:t>
            </a:r>
          </a:p>
        </p:txBody>
      </p:sp>
      <p:pic>
        <p:nvPicPr>
          <p:cNvPr id="8" name="Picture 7"/>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Rectangle 5"/>
          <p:cNvSpPr>
            <a:spLocks noChangeArrowheads="1"/>
          </p:cNvSpPr>
          <p:nvPr/>
        </p:nvSpPr>
        <p:spPr bwMode="auto">
          <a:xfrm>
            <a:off x="5439219" y="2588392"/>
            <a:ext cx="6250329" cy="2738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lvl="0" defTabSz="457200">
              <a:lnSpc>
                <a:spcPct val="110000"/>
              </a:lnSpc>
            </a:pPr>
            <a:r>
              <a:rPr lang="en-US" sz="2400" b="1" dirty="0">
                <a:solidFill>
                  <a:srgbClr val="344047"/>
                </a:solidFill>
                <a:latin typeface="Source Sans Pro" charset="0"/>
                <a:ea typeface="Source Sans Pro" charset="0"/>
                <a:cs typeface="Source Sans Pro" charset="0"/>
              </a:rPr>
              <a:t>For this activity, draft a tweet to your social media network about the Fellowship. </a:t>
            </a:r>
          </a:p>
          <a:p>
            <a:pPr lvl="0" defTabSz="457200">
              <a:lnSpc>
                <a:spcPct val="110000"/>
              </a:lnSpc>
            </a:pPr>
            <a:endParaRPr lang="en-US" sz="2400" b="1" dirty="0">
              <a:solidFill>
                <a:srgbClr val="344047"/>
              </a:solidFill>
              <a:latin typeface="Source Sans Pro" charset="0"/>
              <a:ea typeface="Source Sans Pro" charset="0"/>
              <a:cs typeface="Source Sans Pro" charset="0"/>
            </a:endParaRPr>
          </a:p>
          <a:p>
            <a:r>
              <a:rPr lang="en-US" altLang="en-US" sz="2400" b="1" dirty="0">
                <a:solidFill>
                  <a:schemeClr val="tx1"/>
                </a:solidFill>
                <a:latin typeface="Source Sans Pro" charset="0"/>
                <a:ea typeface="Source Sans Pro" charset="0"/>
                <a:cs typeface="Source Sans Pro" charset="0"/>
              </a:rPr>
              <a:t>Keep this in mind:</a:t>
            </a:r>
          </a:p>
          <a:p>
            <a:pPr marL="1085850" lvl="1" indent="-342900">
              <a:buFont typeface="Arial" charset="0"/>
              <a:buChar char="•"/>
            </a:pPr>
            <a:r>
              <a:rPr lang="en-US" altLang="en-US" sz="2400" dirty="0">
                <a:solidFill>
                  <a:schemeClr val="tx1"/>
                </a:solidFill>
                <a:latin typeface="Source Sans Pro" charset="0"/>
                <a:ea typeface="Source Sans Pro" charset="0"/>
                <a:cs typeface="Source Sans Pro" charset="0"/>
              </a:rPr>
              <a:t>Keep it short</a:t>
            </a:r>
          </a:p>
          <a:p>
            <a:pPr marL="1085850" lvl="1" indent="-342900">
              <a:buFont typeface="Arial" charset="0"/>
              <a:buChar char="•"/>
            </a:pPr>
            <a:r>
              <a:rPr lang="en-US" altLang="en-US" sz="2400" dirty="0">
                <a:solidFill>
                  <a:schemeClr val="tx1"/>
                </a:solidFill>
                <a:latin typeface="Source Sans Pro" charset="0"/>
                <a:ea typeface="Source Sans Pro" charset="0"/>
                <a:cs typeface="Source Sans Pro" charset="0"/>
              </a:rPr>
              <a:t>Show don’t tell</a:t>
            </a:r>
          </a:p>
          <a:p>
            <a:pPr marL="1085850" lvl="1" indent="-342900">
              <a:buFont typeface="Arial" charset="0"/>
              <a:buChar char="•"/>
            </a:pPr>
            <a:r>
              <a:rPr lang="en-US" altLang="en-US" sz="2400" dirty="0">
                <a:solidFill>
                  <a:schemeClr val="tx1"/>
                </a:solidFill>
                <a:latin typeface="Source Sans Pro" charset="0"/>
                <a:ea typeface="Source Sans Pro" charset="0"/>
                <a:cs typeface="Source Sans Pro" charset="0"/>
              </a:rPr>
              <a:t>Interact with your network</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391" y="1299829"/>
            <a:ext cx="674609" cy="554619"/>
          </a:xfrm>
          <a:prstGeom prst="rect">
            <a:avLst/>
          </a:prstGeom>
        </p:spPr>
      </p:pic>
    </p:spTree>
    <p:extLst>
      <p:ext uri="{BB962C8B-B14F-4D97-AF65-F5344CB8AC3E}">
        <p14:creationId xmlns:p14="http://schemas.microsoft.com/office/powerpoint/2010/main" val="1345873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2972529"/>
            <a:ext cx="12192000" cy="912942"/>
          </a:xfrm>
          <a:prstGeom prst="rect">
            <a:avLst/>
          </a:prstGeom>
          <a:noFill/>
        </p:spPr>
        <p:txBody>
          <a:bodyPr wrap="square" rtlCol="0">
            <a:spAutoFit/>
          </a:bodyPr>
          <a:lstStyle/>
          <a:p>
            <a:pPr algn="ctr">
              <a:lnSpc>
                <a:spcPct val="80000"/>
              </a:lnSpc>
            </a:pPr>
            <a:r>
              <a:rPr lang="en-US" sz="6500" b="1" dirty="0">
                <a:solidFill>
                  <a:schemeClr val="bg1"/>
                </a:solidFill>
                <a:latin typeface="Gilroy ExtraBold" charset="0"/>
                <a:ea typeface="Gilroy ExtraBold" charset="0"/>
                <a:cs typeface="Gilroy ExtraBold" charset="0"/>
              </a:rPr>
              <a:t>Let’s check twitter</a:t>
            </a:r>
          </a:p>
        </p:txBody>
      </p:sp>
    </p:spTree>
    <p:extLst>
      <p:ext uri="{BB962C8B-B14F-4D97-AF65-F5344CB8AC3E}">
        <p14:creationId xmlns:p14="http://schemas.microsoft.com/office/powerpoint/2010/main" val="299229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defRPr/>
            </a:pPr>
            <a:r>
              <a:rPr lang="en-US" sz="4800" b="1" kern="0" dirty="0">
                <a:solidFill>
                  <a:srgbClr val="00B4DC"/>
                </a:solidFill>
                <a:latin typeface="Gilroy ExtraBold" charset="0"/>
                <a:ea typeface="Gilroy ExtraBold" charset="0"/>
                <a:cs typeface="Gilroy ExtraBold" charset="0"/>
                <a:sym typeface="Arial"/>
              </a:rPr>
              <a:t>Agenda</a:t>
            </a:r>
          </a:p>
        </p:txBody>
      </p:sp>
      <p:sp>
        <p:nvSpPr>
          <p:cNvPr id="3" name="Rectangle 2"/>
          <p:cNvSpPr/>
          <p:nvPr/>
        </p:nvSpPr>
        <p:spPr>
          <a:xfrm>
            <a:off x="5518926" y="3429000"/>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kern="0">
              <a:solidFill>
                <a:srgbClr val="FFFFFF"/>
              </a:solidFill>
              <a:sym typeface="Arial"/>
            </a:endParaRPr>
          </a:p>
        </p:txBody>
      </p:sp>
      <p:sp>
        <p:nvSpPr>
          <p:cNvPr id="5" name="TextBox 4"/>
          <p:cNvSpPr txBox="1"/>
          <p:nvPr/>
        </p:nvSpPr>
        <p:spPr>
          <a:xfrm>
            <a:off x="5577841" y="1284784"/>
            <a:ext cx="5785102" cy="2677656"/>
          </a:xfrm>
          <a:prstGeom prst="rect">
            <a:avLst/>
          </a:prstGeom>
          <a:noFill/>
        </p:spPr>
        <p:txBody>
          <a:bodyPr wrap="square" rtlCol="0">
            <a:spAutoFit/>
          </a:bodyPr>
          <a:lstStyle/>
          <a:p>
            <a:pPr fontAlgn="ctr">
              <a:defRPr/>
            </a:pPr>
            <a:r>
              <a:rPr lang="en-US" sz="2400" kern="0" dirty="0">
                <a:solidFill>
                  <a:srgbClr val="3B444D"/>
                </a:solidFill>
                <a:latin typeface="Source Sans Pro" charset="0"/>
                <a:ea typeface="Source Sans Pro" charset="0"/>
                <a:cs typeface="Source Sans Pro" charset="0"/>
                <a:sym typeface="Arial"/>
              </a:rPr>
              <a:t>Why digital?</a:t>
            </a:r>
          </a:p>
          <a:p>
            <a:pPr fontAlgn="ctr">
              <a:defRPr/>
            </a:pPr>
            <a:endParaRPr lang="en-US" sz="2400" b="1"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Producing content</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Peer review</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b="1" kern="0" dirty="0">
                <a:solidFill>
                  <a:srgbClr val="FFFFFF"/>
                </a:solidFill>
                <a:latin typeface="Source Sans Pro" charset="0"/>
                <a:ea typeface="Source Sans Pro" charset="0"/>
                <a:cs typeface="Source Sans Pro" charset="0"/>
                <a:sym typeface="Arial"/>
              </a:rPr>
              <a:t>Debrief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603709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Rectangle 5"/>
          <p:cNvSpPr>
            <a:spLocks noChangeArrowheads="1"/>
          </p:cNvSpPr>
          <p:nvPr/>
        </p:nvSpPr>
        <p:spPr bwMode="auto">
          <a:xfrm>
            <a:off x="1001521" y="2357795"/>
            <a:ext cx="10188958" cy="2142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chemeClr val="tx2"/>
                </a:solidFill>
                <a:latin typeface="Gilroy ExtraBold" charset="0"/>
                <a:ea typeface="Gilroy ExtraBold" charset="0"/>
                <a:cs typeface="Gilroy ExtraBold" charset="0"/>
              </a:rPr>
              <a:t>Using your Twitter account, </a:t>
            </a:r>
          </a:p>
          <a:p>
            <a:pPr algn="ctr"/>
            <a:r>
              <a:rPr lang="en-US" sz="4500" b="1" dirty="0">
                <a:solidFill>
                  <a:schemeClr val="tx2"/>
                </a:solidFill>
                <a:latin typeface="Gilroy ExtraBold" charset="0"/>
                <a:ea typeface="Gilroy ExtraBold" charset="0"/>
                <a:cs typeface="Gilroy ExtraBold" charset="0"/>
              </a:rPr>
              <a:t>tweet your biggest takeaway from tonight using #</a:t>
            </a:r>
            <a:r>
              <a:rPr lang="en-US" sz="4500" b="1" dirty="0" err="1">
                <a:solidFill>
                  <a:schemeClr val="tx2"/>
                </a:solidFill>
                <a:latin typeface="Gilroy ExtraBold" charset="0"/>
                <a:ea typeface="Gilroy ExtraBold" charset="0"/>
                <a:cs typeface="Gilroy ExtraBold" charset="0"/>
              </a:rPr>
              <a:t>OFAFellows</a:t>
            </a:r>
            <a:endParaRPr lang="en-US" sz="4500" b="1" dirty="0">
              <a:solidFill>
                <a:schemeClr val="tx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5781837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2" y="2151574"/>
            <a:ext cx="12192000" cy="2221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chemeClr val="tx1"/>
                </a:solidFill>
                <a:latin typeface="Gilroy ExtraBold" charset="0"/>
                <a:ea typeface="Gilroy ExtraBold" charset="0"/>
                <a:cs typeface="Gilroy ExtraBold" charset="0"/>
              </a:rPr>
              <a:t>OFA Training</a:t>
            </a:r>
          </a:p>
          <a:p>
            <a:pPr algn="ctr">
              <a:lnSpc>
                <a:spcPct val="80000"/>
              </a:lnSpc>
            </a:pPr>
            <a:endParaRPr lang="en-US" sz="2000" b="1" dirty="0">
              <a:solidFill>
                <a:schemeClr val="tx2"/>
              </a:solidFill>
              <a:latin typeface="Gilroy ExtraBold" charset="0"/>
              <a:ea typeface="Gilroy ExtraBold" charset="0"/>
              <a:cs typeface="Gilroy ExtraBold" charset="0"/>
            </a:endParaRPr>
          </a:p>
          <a:p>
            <a:pPr algn="ctr">
              <a:lnSpc>
                <a:spcPct val="90000"/>
              </a:lnSpc>
            </a:pPr>
            <a:r>
              <a:rPr lang="en-US" sz="4000" b="1" dirty="0">
                <a:solidFill>
                  <a:schemeClr val="tx2"/>
                </a:solidFill>
                <a:latin typeface="Gilroy ExtraBold" charset="0"/>
                <a:ea typeface="Gilroy ExtraBold" charset="0"/>
                <a:cs typeface="Gilroy ExtraBold" charset="0"/>
              </a:rPr>
              <a:t>Thank you for joining today’s webinar.</a:t>
            </a:r>
          </a:p>
          <a:p>
            <a:pPr algn="ctr">
              <a:lnSpc>
                <a:spcPct val="80000"/>
              </a:lnSpc>
            </a:pPr>
            <a:endParaRPr lang="en-US" sz="2600" dirty="0">
              <a:solidFill>
                <a:schemeClr val="tx1"/>
              </a:solidFill>
              <a:latin typeface="Source Sans Pro" charset="0"/>
              <a:ea typeface="Source Sans Pro" charset="0"/>
              <a:cs typeface="Source Sans Pro" charset="0"/>
            </a:endParaRPr>
          </a:p>
          <a:p>
            <a:pPr algn="ctr">
              <a:lnSpc>
                <a:spcPct val="80000"/>
              </a:lnSpc>
            </a:pPr>
            <a:r>
              <a:rPr lang="en-US" sz="2600" b="1" dirty="0">
                <a:solidFill>
                  <a:schemeClr val="tx1"/>
                </a:solidFill>
                <a:latin typeface="Source Sans Pro" charset="0"/>
                <a:ea typeface="Source Sans Pro" charset="0"/>
                <a:cs typeface="Source Sans Pro" charset="0"/>
              </a:rPr>
              <a:t>Email </a:t>
            </a:r>
            <a:r>
              <a:rPr lang="en-US" sz="2600" b="1" dirty="0">
                <a:solidFill>
                  <a:schemeClr val="tx1"/>
                </a:solidFill>
                <a:latin typeface="Source Sans Pro" charset="0"/>
                <a:ea typeface="Source Sans Pro" charset="0"/>
                <a:cs typeface="Source Sans Pro" charset="0"/>
                <a:hlinkClick r:id="rId3"/>
              </a:rPr>
              <a:t>fellows@ofa.us</a:t>
            </a:r>
            <a:r>
              <a:rPr lang="en-US" sz="2600" b="1" dirty="0">
                <a:solidFill>
                  <a:schemeClr val="tx1"/>
                </a:solidFill>
                <a:latin typeface="Source Sans Pro" charset="0"/>
                <a:ea typeface="Source Sans Pro" charset="0"/>
                <a:cs typeface="Source Sans Pro" charset="0"/>
              </a:rPr>
              <a:t> with any questions. </a:t>
            </a:r>
          </a:p>
        </p:txBody>
      </p:sp>
      <p:sp>
        <p:nvSpPr>
          <p:cNvPr id="11" name="Rectangle 10">
            <a:hlinkClick r:id="rId4"/>
          </p:cNvPr>
          <p:cNvSpPr/>
          <p:nvPr/>
        </p:nvSpPr>
        <p:spPr>
          <a:xfrm>
            <a:off x="4417017" y="5407257"/>
            <a:ext cx="2866637" cy="656660"/>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400" u="sng" dirty="0">
                <a:solidFill>
                  <a:schemeClr val="tx2"/>
                </a:solidFill>
                <a:hlinkClick r:id="rId5"/>
              </a:rPr>
              <a:t>bit.ly/</a:t>
            </a:r>
            <a:r>
              <a:rPr lang="en-US" sz="2400" u="sng" dirty="0">
                <a:solidFill>
                  <a:schemeClr val="tx2"/>
                </a:solidFill>
              </a:rPr>
              <a:t>Summer4-2018</a:t>
            </a:r>
            <a:endParaRPr lang="en-US" sz="2400" b="1" u="sng" dirty="0">
              <a:solidFill>
                <a:schemeClr val="tx2"/>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807603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algn="ctr">
              <a:lnSpc>
                <a:spcPct val="90000"/>
              </a:lnSpc>
              <a:buSzPct val="25000"/>
            </a:pPr>
            <a:endParaRPr lang="en-US" sz="2500" b="1" kern="0" spc="300" dirty="0">
              <a:solidFill>
                <a:srgbClr val="3B444D"/>
              </a:solidFill>
              <a:latin typeface="Gilroy ExtraBold" charset="0"/>
              <a:ea typeface="Gilroy ExtraBold" charset="0"/>
              <a:cs typeface="Gilroy ExtraBold" charset="0"/>
              <a:sym typeface="Arial"/>
            </a:endParaRPr>
          </a:p>
        </p:txBody>
      </p:sp>
      <p:sp>
        <p:nvSpPr>
          <p:cNvPr id="2" name="Rectangle 1"/>
          <p:cNvSpPr/>
          <p:nvPr/>
        </p:nvSpPr>
        <p:spPr>
          <a:xfrm>
            <a:off x="-2" y="2884235"/>
            <a:ext cx="12192000" cy="1089529"/>
          </a:xfrm>
          <a:prstGeom prst="rect">
            <a:avLst/>
          </a:prstGeom>
        </p:spPr>
        <p:txBody>
          <a:bodyPr wrap="square" anchor="ctr">
            <a:spAutoFit/>
          </a:bodyPr>
          <a:lstStyle/>
          <a:p>
            <a:pPr algn="ctr">
              <a:lnSpc>
                <a:spcPct val="90000"/>
              </a:lnSpc>
              <a:buSzPct val="25000"/>
            </a:pPr>
            <a:r>
              <a:rPr lang="en-US" sz="7200" b="1" kern="0" dirty="0">
                <a:solidFill>
                  <a:srgbClr val="FFFFFF"/>
                </a:solidFill>
                <a:latin typeface="Gilroy ExtraBold" charset="0"/>
                <a:ea typeface="Gilroy ExtraBold" charset="0"/>
                <a:cs typeface="Gilroy ExtraBold" charset="0"/>
                <a:sym typeface="Arial"/>
              </a:rPr>
              <a:t>Quality vs. Quantity</a:t>
            </a:r>
          </a:p>
        </p:txBody>
      </p:sp>
      <p:pic>
        <p:nvPicPr>
          <p:cNvPr id="5" name="Picture 4">
            <a:extLst>
              <a:ext uri="{FF2B5EF4-FFF2-40B4-BE49-F238E27FC236}">
                <a16:creationId xmlns:a16="http://schemas.microsoft.com/office/drawing/2014/main" id="{C910A60F-F8BC-174F-9D7A-E457207CC56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06499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2"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500" b="1" spc="300" dirty="0">
              <a:solidFill>
                <a:schemeClr val="tx1"/>
              </a:solidFill>
              <a:latin typeface="Gilroy ExtraBold" charset="0"/>
              <a:ea typeface="Gilroy ExtraBold" charset="0"/>
              <a:cs typeface="Gilroy ExtraBold" charset="0"/>
            </a:endParaRPr>
          </a:p>
        </p:txBody>
      </p:sp>
      <p:sp>
        <p:nvSpPr>
          <p:cNvPr id="2" name="Rectangle 1"/>
          <p:cNvSpPr/>
          <p:nvPr/>
        </p:nvSpPr>
        <p:spPr>
          <a:xfrm>
            <a:off x="1904071" y="2260988"/>
            <a:ext cx="8383857" cy="2336024"/>
          </a:xfrm>
          <a:prstGeom prst="rect">
            <a:avLst/>
          </a:prstGeom>
        </p:spPr>
        <p:txBody>
          <a:bodyPr wrap="square" anchor="ctr">
            <a:spAutoFit/>
          </a:bodyPr>
          <a:lstStyle/>
          <a:p>
            <a:pPr lvl="0" algn="ctr">
              <a:lnSpc>
                <a:spcPct val="90000"/>
              </a:lnSpc>
              <a:buSzPct val="25000"/>
            </a:pPr>
            <a:r>
              <a:rPr lang="en-US" sz="5400" b="1" dirty="0">
                <a:solidFill>
                  <a:schemeClr val="lt1"/>
                </a:solidFill>
                <a:latin typeface="Gilroy ExtraBold" charset="0"/>
                <a:ea typeface="Gilroy ExtraBold" charset="0"/>
                <a:cs typeface="Gilroy ExtraBold" charset="0"/>
              </a:rPr>
              <a:t>Combine persuasive conversations with voter contact best practices!</a:t>
            </a:r>
          </a:p>
        </p:txBody>
      </p:sp>
      <p:pic>
        <p:nvPicPr>
          <p:cNvPr id="5" name="Picture 4">
            <a:extLst>
              <a:ext uri="{FF2B5EF4-FFF2-40B4-BE49-F238E27FC236}">
                <a16:creationId xmlns:a16="http://schemas.microsoft.com/office/drawing/2014/main" id="{0F7402C1-5F20-1444-A801-EDB7A929748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07636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469066170"/>
              </p:ext>
            </p:extLst>
          </p:nvPr>
        </p:nvGraphicFramePr>
        <p:xfrm>
          <a:off x="5410199" y="618850"/>
          <a:ext cx="6322621" cy="5486400"/>
        </p:xfrm>
        <a:graphic>
          <a:graphicData uri="http://schemas.openxmlformats.org/drawingml/2006/table">
            <a:tbl>
              <a:tblPr firstRow="1" bandRow="1">
                <a:tableStyleId>{5C22544A-7EE6-4342-B048-85BDC9FD1C3A}</a:tableStyleId>
              </a:tblPr>
              <a:tblGrid>
                <a:gridCol w="6322621">
                  <a:extLst>
                    <a:ext uri="{9D8B030D-6E8A-4147-A177-3AD203B41FA5}">
                      <a16:colId xmlns:a16="http://schemas.microsoft.com/office/drawing/2014/main" val="20000"/>
                    </a:ext>
                  </a:extLst>
                </a:gridCol>
              </a:tblGrid>
              <a:tr h="370840">
                <a:tc>
                  <a:txBody>
                    <a:bodyPr/>
                    <a:lstStyle/>
                    <a:p>
                      <a:pPr algn="l"/>
                      <a:endParaRPr lang="en-US" sz="800" b="0" i="0" dirty="0">
                        <a:solidFill>
                          <a:schemeClr val="tx1">
                            <a:lumMod val="50000"/>
                            <a:lumOff val="50000"/>
                          </a:schemeClr>
                        </a:solidFill>
                        <a:latin typeface="Gilroy" charset="0"/>
                        <a:ea typeface="Gilroy" charset="0"/>
                        <a:cs typeface="Gilroy" charset="0"/>
                      </a:endParaRPr>
                    </a:p>
                    <a:p>
                      <a:pPr algn="l"/>
                      <a:r>
                        <a:rPr lang="en-US" sz="3200" b="1" i="0" dirty="0">
                          <a:solidFill>
                            <a:schemeClr val="bg2"/>
                          </a:solidFill>
                          <a:latin typeface="Gilroy ExtraBold" charset="0"/>
                          <a:ea typeface="Gilroy ExtraBold" charset="0"/>
                          <a:cs typeface="Gilroy ExtraBold" charset="0"/>
                        </a:rPr>
                        <a:t>Accountability to vote</a:t>
                      </a:r>
                    </a:p>
                  </a:txBody>
                  <a:tcP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n-US" sz="2200" b="0" i="0" baseline="0" dirty="0">
                          <a:solidFill>
                            <a:schemeClr val="tx1"/>
                          </a:solidFill>
                          <a:latin typeface="Source Sans Pro" charset="0"/>
                          <a:ea typeface="Source Sans Pro" charset="0"/>
                          <a:cs typeface="Source Sans Pro" charset="0"/>
                        </a:rPr>
                        <a:t>Reminds voters of the norm of voting</a:t>
                      </a:r>
                    </a:p>
                    <a:p>
                      <a:pPr marL="342900" indent="-342900" algn="l">
                        <a:buFont typeface="Arial" charset="0"/>
                        <a:buChar char="•"/>
                      </a:pPr>
                      <a:r>
                        <a:rPr lang="en-US" sz="2200" b="0" i="0" baseline="0" dirty="0">
                          <a:solidFill>
                            <a:schemeClr val="tx1"/>
                          </a:solidFill>
                          <a:latin typeface="Source Sans Pro" charset="0"/>
                          <a:ea typeface="Source Sans Pro" charset="0"/>
                          <a:cs typeface="Source Sans Pro" charset="0"/>
                        </a:rPr>
                        <a:t>Increases the likelihood that someone will vote</a:t>
                      </a:r>
                    </a:p>
                  </a:txBody>
                  <a:tcPr>
                    <a:solidFill>
                      <a:schemeClr val="bg1"/>
                    </a:solidFill>
                  </a:tcPr>
                </a:tc>
                <a:extLst>
                  <a:ext uri="{0D108BD9-81ED-4DB2-BD59-A6C34878D82A}">
                    <a16:rowId xmlns:a16="http://schemas.microsoft.com/office/drawing/2014/main" val="10001"/>
                  </a:ext>
                </a:extLst>
              </a:tr>
              <a:tr h="370840">
                <a:tc>
                  <a:txBody>
                    <a:bodyPr/>
                    <a:lstStyle/>
                    <a:p>
                      <a:pPr algn="l"/>
                      <a:endParaRPr lang="en-US" sz="1800" b="1" i="0" baseline="0" dirty="0">
                        <a:solidFill>
                          <a:schemeClr val="bg2"/>
                        </a:solidFill>
                        <a:latin typeface="Gilroy ExtraBold" charset="0"/>
                        <a:ea typeface="Gilroy ExtraBold" charset="0"/>
                        <a:cs typeface="Gilroy ExtraBold" charset="0"/>
                      </a:endParaRPr>
                    </a:p>
                    <a:p>
                      <a:pPr algn="l"/>
                      <a:r>
                        <a:rPr lang="en-US" sz="3200" b="1" i="0" baseline="0" dirty="0">
                          <a:solidFill>
                            <a:schemeClr val="bg2"/>
                          </a:solidFill>
                          <a:latin typeface="Gilroy ExtraBold" charset="0"/>
                          <a:ea typeface="Gilroy ExtraBold" charset="0"/>
                          <a:cs typeface="Gilroy ExtraBold" charset="0"/>
                        </a:rPr>
                        <a:t>Pledging to vote</a:t>
                      </a:r>
                    </a:p>
                  </a:txBody>
                  <a:tcPr>
                    <a:noFill/>
                  </a:tcPr>
                </a:tc>
                <a:extLst>
                  <a:ext uri="{0D108BD9-81ED-4DB2-BD59-A6C34878D82A}">
                    <a16:rowId xmlns:a16="http://schemas.microsoft.com/office/drawing/2014/main" val="10002"/>
                  </a:ext>
                </a:extLst>
              </a:tr>
              <a:tr h="142688">
                <a:tc>
                  <a:txBody>
                    <a:bodyPr/>
                    <a:lstStyle/>
                    <a:p>
                      <a:pPr marL="0" indent="0">
                        <a:buFont typeface="Arial" charset="0"/>
                        <a:buNone/>
                      </a:pPr>
                      <a:r>
                        <a:rPr lang="en-US" sz="2200" b="0" i="0" baseline="0" dirty="0">
                          <a:solidFill>
                            <a:schemeClr val="accent3"/>
                          </a:solidFill>
                          <a:latin typeface="Source Sans Pro" charset="0"/>
                          <a:ea typeface="Source Sans Pro" charset="0"/>
                          <a:cs typeface="Source Sans Pro" charset="0"/>
                        </a:rPr>
                        <a:t>Voters who pledge to vote are more likely to turnout than those who don’t intentionally do so</a:t>
                      </a:r>
                    </a:p>
                    <a:p>
                      <a:pPr marL="342900" indent="-342900">
                        <a:buFont typeface="Arial" charset="0"/>
                        <a:buChar char="•"/>
                      </a:pPr>
                      <a:endParaRPr lang="en-US" sz="8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endParaRPr lang="en-US" sz="1800" b="1" i="0" dirty="0">
                        <a:solidFill>
                          <a:srgbClr val="00B4DC"/>
                        </a:solidFill>
                        <a:latin typeface="Gilroy ExtraBold" charset="0"/>
                        <a:ea typeface="Gilroy ExtraBold" charset="0"/>
                        <a:cs typeface="Gilroy ExtraBold" charset="0"/>
                      </a:endParaRPr>
                    </a:p>
                    <a:p>
                      <a:pPr algn="l"/>
                      <a:r>
                        <a:rPr lang="en-US" sz="3200" b="1" i="0" dirty="0">
                          <a:solidFill>
                            <a:srgbClr val="00B4DC"/>
                          </a:solidFill>
                          <a:latin typeface="Gilroy ExtraBold" charset="0"/>
                          <a:ea typeface="Gilroy ExtraBold" charset="0"/>
                          <a:cs typeface="Gilroy ExtraBold" charset="0"/>
                        </a:rPr>
                        <a:t>Vote planning</a:t>
                      </a:r>
                    </a:p>
                  </a:txBody>
                  <a:tcPr>
                    <a:noFill/>
                  </a:tcPr>
                </a:tc>
                <a:extLst>
                  <a:ext uri="{0D108BD9-81ED-4DB2-BD59-A6C34878D82A}">
                    <a16:rowId xmlns:a16="http://schemas.microsoft.com/office/drawing/2014/main" val="10004"/>
                  </a:ext>
                </a:extLst>
              </a:tr>
              <a:tr h="370840">
                <a:tc>
                  <a:txBody>
                    <a:bodyPr/>
                    <a:lstStyle/>
                    <a:p>
                      <a:pPr marL="0" indent="0" algn="l">
                        <a:buFont typeface="Arial" charset="0"/>
                        <a:buNone/>
                      </a:pPr>
                      <a:r>
                        <a:rPr lang="en-US" sz="2200" b="0" i="0" baseline="0" dirty="0">
                          <a:solidFill>
                            <a:schemeClr val="accent3"/>
                          </a:solidFill>
                          <a:latin typeface="Source Sans Pro" charset="0"/>
                          <a:ea typeface="Source Sans Pro" charset="0"/>
                          <a:cs typeface="Source Sans Pro" charset="0"/>
                        </a:rPr>
                        <a:t>Vote planning effectively cuts past “fast thinking” reactions of voters in conversations. A majority of sporadic voters will say “yes I will vote,” but may not intentionally plan to</a:t>
                      </a: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838199" y="838200"/>
            <a:ext cx="3878179" cy="1077218"/>
          </a:xfrm>
          <a:prstGeom prst="rect">
            <a:avLst/>
          </a:prstGeom>
          <a:noFill/>
        </p:spPr>
        <p:txBody>
          <a:bodyPr wrap="square" rtlCol="0">
            <a:spAutoFit/>
          </a:bodyPr>
          <a:lstStyle/>
          <a:p>
            <a:pPr>
              <a:lnSpc>
                <a:spcPct val="80000"/>
              </a:lnSpc>
            </a:pPr>
            <a:r>
              <a:rPr lang="en-US" sz="4000" b="1" kern="0" dirty="0">
                <a:solidFill>
                  <a:srgbClr val="00B4DC"/>
                </a:solidFill>
                <a:latin typeface="Gilroy ExtraBold" charset="0"/>
                <a:ea typeface="Gilroy ExtraBold" charset="0"/>
                <a:cs typeface="Gilroy ExtraBold" charset="0"/>
                <a:sym typeface="Arial"/>
              </a:rPr>
              <a:t>Why turnout conversations?</a:t>
            </a:r>
          </a:p>
        </p:txBody>
      </p:sp>
      <p:sp>
        <p:nvSpPr>
          <p:cNvPr id="7" name="TextBox 6"/>
          <p:cNvSpPr txBox="1"/>
          <p:nvPr/>
        </p:nvSpPr>
        <p:spPr>
          <a:xfrm>
            <a:off x="91069" y="6513162"/>
            <a:ext cx="3505200" cy="319575"/>
          </a:xfrm>
          <a:prstGeom prst="rect">
            <a:avLst/>
          </a:prstGeom>
          <a:noFill/>
        </p:spPr>
        <p:txBody>
          <a:bodyPr wrap="square" rtlCol="0">
            <a:spAutoFit/>
          </a:bodyPr>
          <a:lstStyle/>
          <a:p>
            <a:pPr>
              <a:lnSpc>
                <a:spcPct val="80000"/>
              </a:lnSpc>
            </a:pPr>
            <a:r>
              <a:rPr lang="en-US" kern="0" dirty="0">
                <a:solidFill>
                  <a:srgbClr val="00B4DC"/>
                </a:solidFill>
                <a:latin typeface="Gilroy ExtraBold" charset="0"/>
                <a:ea typeface="Gilroy ExtraBold" charset="0"/>
                <a:cs typeface="Gilroy ExtraBold" charset="0"/>
                <a:sym typeface="Arial"/>
              </a:rPr>
              <a:t>*Source: Analyst Institute</a:t>
            </a:r>
          </a:p>
        </p:txBody>
      </p:sp>
    </p:spTree>
    <p:extLst>
      <p:ext uri="{BB962C8B-B14F-4D97-AF65-F5344CB8AC3E}">
        <p14:creationId xmlns:p14="http://schemas.microsoft.com/office/powerpoint/2010/main" val="830393095"/>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00B2DB"/>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00B2DB"/>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16505</TotalTime>
  <Words>4458</Words>
  <Application>Microsoft Macintosh PowerPoint</Application>
  <PresentationFormat>Widescreen</PresentationFormat>
  <Paragraphs>431</Paragraphs>
  <Slides>69</Slides>
  <Notes>60</Notes>
  <HiddenSlides>0</HiddenSlides>
  <MMClips>1</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69</vt:i4>
      </vt:variant>
    </vt:vector>
  </HeadingPairs>
  <TitlesOfParts>
    <vt:vector size="83" baseType="lpstr">
      <vt:lpstr>Arial</vt:lpstr>
      <vt:lpstr>Calibri</vt:lpstr>
      <vt:lpstr>Calibri Light</vt:lpstr>
      <vt:lpstr>Gilroy</vt:lpstr>
      <vt:lpstr>Gilroy ExtraBold</vt:lpstr>
      <vt:lpstr>Open Sans</vt:lpstr>
      <vt:lpstr>Source Sans Pro</vt:lpstr>
      <vt:lpstr>Office Theme</vt:lpstr>
      <vt:lpstr>3_Office Theme</vt:lpstr>
      <vt:lpstr>2_Office Theme</vt:lpstr>
      <vt:lpstr>1_Office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Miller</dc:creator>
  <cp:lastModifiedBy>Microsoft Office User</cp:lastModifiedBy>
  <cp:revision>111</cp:revision>
  <cp:lastPrinted>2017-10-25T19:11:45Z</cp:lastPrinted>
  <dcterms:created xsi:type="dcterms:W3CDTF">2017-01-24T22:12:49Z</dcterms:created>
  <dcterms:modified xsi:type="dcterms:W3CDTF">2019-06-25T21:33:47Z</dcterms:modified>
</cp:coreProperties>
</file>