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678" r:id="rId4"/>
    <p:sldMasterId id="2147483691" r:id="rId5"/>
    <p:sldMasterId id="2147483700" r:id="rId6"/>
    <p:sldMasterId id="2147483719" r:id="rId7"/>
    <p:sldMasterId id="2147483726" r:id="rId8"/>
    <p:sldMasterId id="2147483733" r:id="rId9"/>
    <p:sldMasterId id="2147483740" r:id="rId10"/>
    <p:sldMasterId id="2147483752" r:id="rId11"/>
  </p:sldMasterIdLst>
  <p:notesMasterIdLst>
    <p:notesMasterId r:id="rId76"/>
  </p:notesMasterIdLst>
  <p:handoutMasterIdLst>
    <p:handoutMasterId r:id="rId77"/>
  </p:handoutMasterIdLst>
  <p:sldIdLst>
    <p:sldId id="258" r:id="rId12"/>
    <p:sldId id="259" r:id="rId13"/>
    <p:sldId id="482" r:id="rId14"/>
    <p:sldId id="451" r:id="rId15"/>
    <p:sldId id="503" r:id="rId16"/>
    <p:sldId id="481" r:id="rId17"/>
    <p:sldId id="588" r:id="rId18"/>
    <p:sldId id="573" r:id="rId19"/>
    <p:sldId id="563" r:id="rId20"/>
    <p:sldId id="564" r:id="rId21"/>
    <p:sldId id="504" r:id="rId22"/>
    <p:sldId id="505" r:id="rId23"/>
    <p:sldId id="558" r:id="rId24"/>
    <p:sldId id="552" r:id="rId25"/>
    <p:sldId id="589" r:id="rId26"/>
    <p:sldId id="590" r:id="rId27"/>
    <p:sldId id="500" r:id="rId28"/>
    <p:sldId id="595" r:id="rId29"/>
    <p:sldId id="571" r:id="rId30"/>
    <p:sldId id="572" r:id="rId31"/>
    <p:sldId id="560" r:id="rId32"/>
    <p:sldId id="594" r:id="rId33"/>
    <p:sldId id="602" r:id="rId34"/>
    <p:sldId id="605" r:id="rId35"/>
    <p:sldId id="604" r:id="rId36"/>
    <p:sldId id="603" r:id="rId37"/>
    <p:sldId id="601" r:id="rId38"/>
    <p:sldId id="593" r:id="rId39"/>
    <p:sldId id="606" r:id="rId40"/>
    <p:sldId id="607" r:id="rId41"/>
    <p:sldId id="592" r:id="rId42"/>
    <p:sldId id="570" r:id="rId43"/>
    <p:sldId id="600" r:id="rId44"/>
    <p:sldId id="608" r:id="rId45"/>
    <p:sldId id="591" r:id="rId46"/>
    <p:sldId id="575" r:id="rId47"/>
    <p:sldId id="476" r:id="rId48"/>
    <p:sldId id="491" r:id="rId49"/>
    <p:sldId id="587" r:id="rId50"/>
    <p:sldId id="529" r:id="rId51"/>
    <p:sldId id="531" r:id="rId52"/>
    <p:sldId id="532" r:id="rId53"/>
    <p:sldId id="574" r:id="rId54"/>
    <p:sldId id="534" r:id="rId55"/>
    <p:sldId id="535" r:id="rId56"/>
    <p:sldId id="536" r:id="rId57"/>
    <p:sldId id="599" r:id="rId58"/>
    <p:sldId id="598" r:id="rId59"/>
    <p:sldId id="597" r:id="rId60"/>
    <p:sldId id="596" r:id="rId61"/>
    <p:sldId id="579" r:id="rId62"/>
    <p:sldId id="541" r:id="rId63"/>
    <p:sldId id="547" r:id="rId64"/>
    <p:sldId id="542" r:id="rId65"/>
    <p:sldId id="545" r:id="rId66"/>
    <p:sldId id="585" r:id="rId67"/>
    <p:sldId id="546" r:id="rId68"/>
    <p:sldId id="543" r:id="rId69"/>
    <p:sldId id="544" r:id="rId70"/>
    <p:sldId id="548" r:id="rId71"/>
    <p:sldId id="586" r:id="rId72"/>
    <p:sldId id="577" r:id="rId73"/>
    <p:sldId id="550" r:id="rId74"/>
    <p:sldId id="57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Inerney" initials="MM [9]" lastIdx="1" clrIdx="6"/>
  <p:cmAuthor id="1" name="Chelsey Wininger" initials="CW [6]" lastIdx="1" clrIdx="0"/>
  <p:cmAuthor id="2" name="Chelsey Wininger" initials="CW [8]" lastIdx="1" clrIdx="1"/>
  <p:cmAuthor id="3" name="Mary McInerney" initials="MM [6]" lastIdx="1" clrIdx="2"/>
  <p:cmAuthor id="4" name="Chelsey Wininger" initials="CW [7]" lastIdx="1" clrIdx="3"/>
  <p:cmAuthor id="5" name="Chelsey Wininger" initials="CW" lastIdx="1" clrIdx="4"/>
  <p:cmAuthor id="6" name="Mary McInerney" initials="MM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64043"/>
  </p:normalViewPr>
  <p:slideViewPr>
    <p:cSldViewPr snapToGrid="0" snapToObjects="1">
      <p:cViewPr varScale="1">
        <p:scale>
          <a:sx n="65" d="100"/>
          <a:sy n="65" d="100"/>
        </p:scale>
        <p:origin x="1656" y="184"/>
      </p:cViewPr>
      <p:guideLst>
        <p:guide orient="horz" pos="2160"/>
        <p:guide pos="3864"/>
      </p:guideLst>
    </p:cSldViewPr>
  </p:slideViewPr>
  <p:outlineViewPr>
    <p:cViewPr>
      <p:scale>
        <a:sx n="33" d="100"/>
        <a:sy n="33" d="100"/>
      </p:scale>
      <p:origin x="0" y="-2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4FCF48-A6A6-7D4C-939C-C8A05BC61727}" type="datetimeFigureOut">
              <a:rPr lang="en-US" smtClean="0"/>
              <a:t>2/24/19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D40AB4-1DD3-704D-883D-099C62806320}" type="slidenum">
              <a:rPr lang="en-US" smtClean="0"/>
              <a:t>‹#›</a:t>
            </a:fld>
            <a:endParaRPr lang="en-US"/>
          </a:p>
        </p:txBody>
      </p:sp>
    </p:spTree>
    <p:extLst>
      <p:ext uri="{BB962C8B-B14F-4D97-AF65-F5344CB8AC3E}">
        <p14:creationId xmlns:p14="http://schemas.microsoft.com/office/powerpoint/2010/main" val="19363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92415-740E-CD41-844A-96E06BFEA124}"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F8F3-F612-A546-BC8D-58FC4B225C0E}" type="slidenum">
              <a:rPr lang="en-US" smtClean="0"/>
              <a:t>‹#›</a:t>
            </a:fld>
            <a:endParaRPr lang="en-US"/>
          </a:p>
        </p:txBody>
      </p:sp>
    </p:spTree>
    <p:extLst>
      <p:ext uri="{BB962C8B-B14F-4D97-AF65-F5344CB8AC3E}">
        <p14:creationId xmlns:p14="http://schemas.microsoft.com/office/powerpoint/2010/main" val="58725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jobs.thearena.run/" TargetMode="External"/><Relationship Id="rId3" Type="http://schemas.openxmlformats.org/officeDocument/2006/relationships/hyperlink" Target="https://thearena.run/summit-1/" TargetMode="External"/><Relationship Id="rId7" Type="http://schemas.openxmlformats.org/officeDocument/2006/relationships/hyperlink" Target="https://thearena.run/toolbox/"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thearena.run/fellows/" TargetMode="External"/><Relationship Id="rId5" Type="http://schemas.openxmlformats.org/officeDocument/2006/relationships/hyperlink" Target="https://thearena.run/fellowship-about/" TargetMode="External"/><Relationship Id="rId4" Type="http://schemas.openxmlformats.org/officeDocument/2006/relationships/hyperlink" Target="https://thearena.run/philadelphia"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emergemaryland.org/content/application-process" TargetMode="External"/><Relationship Id="rId13" Type="http://schemas.openxmlformats.org/officeDocument/2006/relationships/hyperlink" Target="https://tn.emergeamerica.org/training/application-process/application/" TargetMode="External"/><Relationship Id="rId3" Type="http://schemas.openxmlformats.org/officeDocument/2006/relationships/hyperlink" Target="https://az.emergeamerica.org/training/application-process/" TargetMode="External"/><Relationship Id="rId7" Type="http://schemas.openxmlformats.org/officeDocument/2006/relationships/hyperlink" Target="https://la.emergeamerica.org/training/application-process/" TargetMode="External"/><Relationship Id="rId12" Type="http://schemas.openxmlformats.org/officeDocument/2006/relationships/hyperlink" Target="https://sc.emergeamerica.org/training/application-process/"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ia.emergeamerica.org/training/application-process/" TargetMode="External"/><Relationship Id="rId11" Type="http://schemas.openxmlformats.org/officeDocument/2006/relationships/hyperlink" Target="http://www.emergepa.org/training/application" TargetMode="External"/><Relationship Id="rId5" Type="http://schemas.openxmlformats.org/officeDocument/2006/relationships/hyperlink" Target="https://co.emergeamerica.org/training/application-process/" TargetMode="External"/><Relationship Id="rId10" Type="http://schemas.openxmlformats.org/officeDocument/2006/relationships/hyperlink" Target="https://or.emergeamerica.org/training/application-process/" TargetMode="External"/><Relationship Id="rId4" Type="http://schemas.openxmlformats.org/officeDocument/2006/relationships/hyperlink" Target="http://www.emergeca.org/content/application-process" TargetMode="External"/><Relationship Id="rId9" Type="http://schemas.openxmlformats.org/officeDocument/2006/relationships/hyperlink" Target="https://webportalapp.com/sp/login/emergeamerica" TargetMode="External"/><Relationship Id="rId14" Type="http://schemas.openxmlformats.org/officeDocument/2006/relationships/hyperlink" Target="https://wa.emergeamerica.org/online-application/"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547AF8F3-F612-A546-BC8D-58FC4B225C0E}" type="slidenum">
              <a:rPr lang="en-US" smtClean="0"/>
              <a:t>1</a:t>
            </a:fld>
            <a:endParaRPr lang="en-US"/>
          </a:p>
        </p:txBody>
      </p:sp>
    </p:spTree>
    <p:extLst>
      <p:ext uri="{BB962C8B-B14F-4D97-AF65-F5344CB8AC3E}">
        <p14:creationId xmlns:p14="http://schemas.microsoft.com/office/powerpoint/2010/main" val="353151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7:18- 7:19 [1 MINUTE]</a:t>
            </a: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[TRACI]</a:t>
            </a: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Personally, I am always terrified</a:t>
            </a:r>
            <a:r>
              <a:rPr lang="en-US" sz="1200" b="0" i="0" u="none" strike="noStrike" kern="1200" cap="none" baseline="0" dirty="0">
                <a:solidFill>
                  <a:schemeClr val="dk1"/>
                </a:solidFill>
                <a:effectLst/>
                <a:latin typeface="Calibri"/>
                <a:ea typeface="Calibri"/>
                <a:cs typeface="Calibri"/>
                <a:sym typeface="Calibri"/>
              </a:rPr>
              <a:t> by the ask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that’s it’s going to be something I really don’t want to do, like make phone calls. Just in general I don’t really like talking on the phone, especially to strangers, so the thought of making calls is stressful for me. But that is one of the “typical” asks, so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as a personal reflection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think about what you can do to help mitigate that kind of anxiety in your conversation.</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8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7:23- 7:26 [3 minutes]</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[TRACI]</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Discussion</a:t>
            </a:r>
            <a:r>
              <a:rPr lang="en-US" sz="1200" b="0" i="0" u="none" strike="noStrike" cap="none" baseline="0" dirty="0">
                <a:solidFill>
                  <a:schemeClr val="dk1"/>
                </a:solidFill>
                <a:latin typeface="Arial"/>
                <a:ea typeface="Arial"/>
                <a:cs typeface="Arial"/>
                <a:sym typeface="Arial"/>
              </a:rPr>
              <a:t> of WHY, HOW, WHAT</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What we to convey is that if you start with your belief and communicate your WHY, it will resonate with people in the way a WHAT never can. So, the order is important here as well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you need to start with your WHY in order to be able to start to build a connection based on shared values, then move outward.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Because the WHY is what moves YOU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is the core thing that makes you tick. It is your reason to get out of bed. It’s the thing that you might have subconsciously operated with but not likely articulated out loud</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HOW: ‘How’ is your theory of change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is the way that you believe your why can come into the world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WHAT: ‘What’ is the thing that you are now doing as a result of your how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is your specific actions associated with your theory of change.</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In politics, we frequently start with WHAT which is not how you can easily connect with people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tends to be superficial and can feel inauthentic.</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If we take this model presented by Simon, then you can see how it shakes out with organizations as well. Here’s a couple of examples to compare and contrast. </a:t>
            </a: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582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ADRIENNE</a:t>
            </a:r>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0570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will link up your learning and talk about what is next for you. How to stay involved with OFA and how to apply these skills moving forward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22</a:t>
            </a:fld>
            <a:endParaRPr lang="en-US"/>
          </a:p>
        </p:txBody>
      </p:sp>
    </p:spTree>
    <p:extLst>
      <p:ext uri="{BB962C8B-B14F-4D97-AF65-F5344CB8AC3E}">
        <p14:creationId xmlns:p14="http://schemas.microsoft.com/office/powerpoint/2010/main" val="206270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just for GOTV conversations!!! </a:t>
            </a:r>
          </a:p>
          <a:p>
            <a:endParaRPr lang="en-US" dirty="0"/>
          </a:p>
          <a:p>
            <a:r>
              <a:rPr lang="en-US" dirty="0"/>
              <a:t>You do for other kinds </a:t>
            </a:r>
            <a:r>
              <a:rPr lang="en-US"/>
              <a:t>of conversations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24</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139486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just for GOTV conversations!!! </a:t>
            </a:r>
          </a:p>
          <a:p>
            <a:endParaRPr lang="en-US" dirty="0"/>
          </a:p>
          <a:p>
            <a:r>
              <a:rPr lang="en-US" dirty="0"/>
              <a:t>You do for other kinds </a:t>
            </a:r>
            <a:r>
              <a:rPr lang="en-US"/>
              <a:t>of conversations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25</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87711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just for GOTV conversations!!! </a:t>
            </a:r>
          </a:p>
          <a:p>
            <a:endParaRPr lang="en-US" dirty="0"/>
          </a:p>
          <a:p>
            <a:r>
              <a:rPr lang="en-US" dirty="0"/>
              <a:t>You do for other kinds </a:t>
            </a:r>
            <a:r>
              <a:rPr lang="en-US"/>
              <a:t>of conversations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26</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69859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just for GOTV conversations!!! </a:t>
            </a:r>
          </a:p>
          <a:p>
            <a:endParaRPr lang="en-US" dirty="0"/>
          </a:p>
          <a:p>
            <a:r>
              <a:rPr lang="en-US" dirty="0"/>
              <a:t>You do for other kinds </a:t>
            </a:r>
            <a:r>
              <a:rPr lang="en-US"/>
              <a:t>of conversations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27</a:t>
            </a:fld>
            <a:endParaRPr lang="en-US" sz="1200">
              <a:latin typeface="Calibri"/>
              <a:ea typeface="Calibri"/>
              <a:cs typeface="Calibri"/>
              <a:sym typeface="Calibri"/>
            </a:endParaRPr>
          </a:p>
        </p:txBody>
      </p:sp>
    </p:spTree>
    <p:extLst>
      <p:ext uri="{BB962C8B-B14F-4D97-AF65-F5344CB8AC3E}">
        <p14:creationId xmlns:p14="http://schemas.microsoft.com/office/powerpoint/2010/main" val="88558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will link up your learning and talk about what is next for you. How to stay involved with OFA and how to apply these skills moving forward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28</a:t>
            </a:fld>
            <a:endParaRPr lang="en-US"/>
          </a:p>
        </p:txBody>
      </p:sp>
    </p:spTree>
    <p:extLst>
      <p:ext uri="{BB962C8B-B14F-4D97-AF65-F5344CB8AC3E}">
        <p14:creationId xmlns:p14="http://schemas.microsoft.com/office/powerpoint/2010/main" val="197099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dirty="0"/>
              <a:t>In review</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0343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3</a:t>
            </a:fld>
            <a:endParaRPr lang="en-US" sz="1200">
              <a:latin typeface="Calibri"/>
              <a:ea typeface="Calibri"/>
              <a:cs typeface="Calibri"/>
              <a:sym typeface="Calibri"/>
            </a:endParaRPr>
          </a:p>
        </p:txBody>
      </p:sp>
    </p:spTree>
    <p:extLst>
      <p:ext uri="{BB962C8B-B14F-4D97-AF65-F5344CB8AC3E}">
        <p14:creationId xmlns:p14="http://schemas.microsoft.com/office/powerpoint/2010/main" val="1044927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More resources available here to make your work even better – we think about these things a lot, okay?</a:t>
            </a:r>
          </a:p>
        </p:txBody>
      </p:sp>
      <p:sp>
        <p:nvSpPr>
          <p:cNvPr id="4" name="Slide Number Placeholder 3"/>
          <p:cNvSpPr>
            <a:spLocks noGrp="1"/>
          </p:cNvSpPr>
          <p:nvPr>
            <p:ph type="sldNum" sz="quarter" idx="10"/>
          </p:nvPr>
        </p:nvSpPr>
        <p:spPr/>
        <p:txBody>
          <a:bodyPr/>
          <a:lstStyle/>
          <a:p>
            <a:fld id="{4BD93216-BC50-744F-9422-411E30A57A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37483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will link up your learning and talk about what is next for you. How to stay involved with OFA and how to apply these skills moving forward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31</a:t>
            </a:fld>
            <a:endParaRPr lang="en-US"/>
          </a:p>
        </p:txBody>
      </p:sp>
    </p:spTree>
    <p:extLst>
      <p:ext uri="{BB962C8B-B14F-4D97-AF65-F5344CB8AC3E}">
        <p14:creationId xmlns:p14="http://schemas.microsoft.com/office/powerpoint/2010/main" val="1532625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33453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minute and</a:t>
            </a:r>
            <a:r>
              <a:rPr lang="en-US" baseline="0" dirty="0"/>
              <a:t> talk about this photo. Why do you think we would show this photo to a new fellowship cohort?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33</a:t>
            </a:fld>
            <a:endParaRPr lang="en-US"/>
          </a:p>
        </p:txBody>
      </p:sp>
    </p:spTree>
    <p:extLst>
      <p:ext uri="{BB962C8B-B14F-4D97-AF65-F5344CB8AC3E}">
        <p14:creationId xmlns:p14="http://schemas.microsoft.com/office/powerpoint/2010/main" val="212848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Now that you know the basics of your event, it is time to start managing all of the pieces that incorporate your event. What do we mean by managing an event? It means that as an organizer, you are working with your group to make sure you outline and do everything that needs to happen before, during, and after you event in order to meet your goals.</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34</a:t>
            </a:fld>
            <a:endParaRPr lang="en-US"/>
          </a:p>
        </p:txBody>
      </p:sp>
    </p:spTree>
    <p:extLst>
      <p:ext uri="{BB962C8B-B14F-4D97-AF65-F5344CB8AC3E}">
        <p14:creationId xmlns:p14="http://schemas.microsoft.com/office/powerpoint/2010/main" val="732535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will link up your learning and talk about what is next for you. How to stay involved with OFA and how to apply these skills moving forward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35</a:t>
            </a:fld>
            <a:endParaRPr lang="en-US"/>
          </a:p>
        </p:txBody>
      </p:sp>
    </p:spTree>
    <p:extLst>
      <p:ext uri="{BB962C8B-B14F-4D97-AF65-F5344CB8AC3E}">
        <p14:creationId xmlns:p14="http://schemas.microsoft.com/office/powerpoint/2010/main" val="1840114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36</a:t>
            </a:fld>
            <a:endParaRPr lang="en-US"/>
          </a:p>
        </p:txBody>
      </p:sp>
    </p:spTree>
    <p:extLst>
      <p:ext uri="{BB962C8B-B14F-4D97-AF65-F5344CB8AC3E}">
        <p14:creationId xmlns:p14="http://schemas.microsoft.com/office/powerpoint/2010/main" val="32359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86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607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0333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a:t>
            </a:fld>
            <a:endParaRPr lang="en-US"/>
          </a:p>
        </p:txBody>
      </p:sp>
    </p:spTree>
    <p:extLst>
      <p:ext uri="{BB962C8B-B14F-4D97-AF65-F5344CB8AC3E}">
        <p14:creationId xmlns:p14="http://schemas.microsoft.com/office/powerpoint/2010/main" val="1893459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43</a:t>
            </a:fld>
            <a:endParaRPr lang="en-US"/>
          </a:p>
        </p:txBody>
      </p:sp>
    </p:spTree>
    <p:extLst>
      <p:ext uri="{BB962C8B-B14F-4D97-AF65-F5344CB8AC3E}">
        <p14:creationId xmlns:p14="http://schemas.microsoft.com/office/powerpoint/2010/main" val="134189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504202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83499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774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31415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514528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341402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The Arena convenes, connects, and supports the next generation of civic leaders.</a:t>
            </a:r>
            <a:endParaRPr lang="en-US" sz="1200" b="0" i="0"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convene the next generation of leaders at The Arena Summits, connect them with like-minded collaborators through The Arena Community, and support the most promising candidates we meet through The Arena PAC Fellowship.</a:t>
            </a:r>
            <a:endParaRPr lang="en-US" sz="1200" b="0" i="0"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design all of our programs to fit together to ensure that new leaders have a conveyor belt of support as they enter the civic and political world.</a:t>
            </a:r>
            <a:endParaRPr lang="en-US" sz="1200" b="0" i="0" kern="1200" dirty="0">
              <a:solidFill>
                <a:schemeClr val="tx1"/>
              </a:solidFill>
              <a:effectLst/>
              <a:latin typeface="+mn-lt"/>
              <a:ea typeface="+mn-ea"/>
              <a:cs typeface="+mn-cs"/>
            </a:endParaRPr>
          </a:p>
          <a:p>
            <a:pPr rtl="0"/>
            <a:br>
              <a:rPr lang="en-US" sz="1200" b="1" i="0" u="sng"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1" i="0" u="sng" kern="1200" dirty="0">
                <a:solidFill>
                  <a:schemeClr val="tx1"/>
                </a:solidFill>
                <a:effectLst/>
                <a:latin typeface="+mn-lt"/>
                <a:ea typeface="+mn-ea"/>
                <a:cs typeface="+mn-cs"/>
              </a:rPr>
              <a:t>WHY?</a:t>
            </a:r>
            <a:endParaRPr lang="en-US" sz="1200" b="0" i="0" kern="1200" dirty="0">
              <a:solidFill>
                <a:schemeClr val="tx1"/>
              </a:solidFill>
              <a:effectLst/>
              <a:latin typeface="+mn-lt"/>
              <a:ea typeface="+mn-ea"/>
              <a:cs typeface="+mn-cs"/>
            </a:endParaRPr>
          </a:p>
          <a:p>
            <a:pPr rtl="0"/>
            <a:br>
              <a:rPr lang="en-US" dirty="0"/>
            </a:br>
            <a:r>
              <a:rPr lang="en-US" sz="1200" b="0" i="0" u="none" strike="noStrike" kern="1200" dirty="0">
                <a:solidFill>
                  <a:schemeClr val="tx1"/>
                </a:solidFill>
                <a:effectLst/>
                <a:latin typeface="+mn-lt"/>
                <a:ea typeface="+mn-ea"/>
                <a:cs typeface="+mn-cs"/>
              </a:rPr>
              <a:t>We need leaders with clear values -- and the courage to engage with people who don’t share those values. Leaders who reflect and represent people without a voice. Leaders who believe in a just, equitable, and inclusive democracy.</a:t>
            </a:r>
            <a:endParaRPr lang="en-US" sz="1200" b="0" i="0" kern="1200" dirty="0">
              <a:solidFill>
                <a:schemeClr val="tx1"/>
              </a:solidFill>
              <a:effectLst/>
              <a:latin typeface="+mn-lt"/>
              <a:ea typeface="+mn-ea"/>
              <a:cs typeface="+mn-cs"/>
            </a:endParaRPr>
          </a:p>
          <a:p>
            <a:pPr rtl="0"/>
            <a:br>
              <a:rPr lang="en-US" dirty="0"/>
            </a:br>
            <a:r>
              <a:rPr lang="en-US" sz="1200" b="0" i="0" u="none" strike="noStrike" kern="1200" dirty="0">
                <a:solidFill>
                  <a:schemeClr val="tx1"/>
                </a:solidFill>
                <a:effectLst/>
                <a:latin typeface="+mn-lt"/>
                <a:ea typeface="+mn-ea"/>
                <a:cs typeface="+mn-cs"/>
              </a:rPr>
              <a:t>But the leaders we need often find political and civic life inaccessible. They may not have a network of donors or connections to receive establishment support. That’s why we work to dismantle barriers to entry for this new generation of leaders.</a:t>
            </a:r>
            <a:endParaRPr lang="en-US" sz="1200" b="0" i="0" kern="1200" dirty="0">
              <a:solidFill>
                <a:schemeClr val="tx1"/>
              </a:solidFill>
              <a:effectLst/>
              <a:latin typeface="+mn-lt"/>
              <a:ea typeface="+mn-ea"/>
              <a:cs typeface="+mn-cs"/>
            </a:endParaRPr>
          </a:p>
          <a:p>
            <a:pPr rtl="0"/>
            <a:br>
              <a:rPr lang="en-US" sz="1200" b="0" i="0" u="none" strike="noStrike"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HOW?</a:t>
            </a:r>
            <a:endParaRPr lang="en-US" sz="1200" b="1"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hlinkClick r:id="rId3"/>
              </a:rPr>
              <a:t>The Arena Summit</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convenes, inspires, and trains thousands of new civic leaders. Since 2016, we’ve held four Summits around the country -- reaching over 2,000 attendees, many of whom have launched new civic organizations or declared a run for office. </a:t>
            </a:r>
            <a:r>
              <a:rPr lang="en-US" sz="1200" b="0" i="0" u="none" strike="noStrike" kern="1200" dirty="0">
                <a:solidFill>
                  <a:schemeClr val="tx1"/>
                </a:solidFill>
                <a:effectLst/>
                <a:latin typeface="+mn-lt"/>
                <a:ea typeface="+mn-ea"/>
                <a:cs typeface="+mn-cs"/>
                <a:hlinkClick r:id="rId4"/>
              </a:rPr>
              <a:t>Our fifth summit will take place on September 7th and 8th in Philadelphia</a:t>
            </a:r>
            <a:r>
              <a:rPr lang="en-US" sz="1200" b="0" i="0" u="none" strike="noStrike" kern="1200" dirty="0">
                <a:solidFill>
                  <a:schemeClr val="tx1"/>
                </a:solidFill>
                <a:effectLst/>
                <a:latin typeface="+mn-lt"/>
                <a:ea typeface="+mn-ea"/>
                <a:cs typeface="+mn-cs"/>
              </a:rPr>
              <a:t>, and the theme is rededicating ourselves to a politics of Love and Action.</a:t>
            </a:r>
            <a:endParaRPr lang="en-US" sz="1200" b="1" i="0" kern="1200" dirty="0">
              <a:solidFill>
                <a:schemeClr val="tx1"/>
              </a:solidFill>
              <a:effectLst/>
              <a:latin typeface="+mn-lt"/>
              <a:ea typeface="+mn-ea"/>
              <a:cs typeface="+mn-cs"/>
            </a:endParaRPr>
          </a:p>
          <a:p>
            <a:pPr rtl="0"/>
            <a:br>
              <a:rPr lang="en-US" dirty="0"/>
            </a:br>
            <a:r>
              <a:rPr lang="en-US" sz="1200" b="1" i="0" u="none" strike="noStrike" kern="1200" dirty="0">
                <a:solidFill>
                  <a:schemeClr val="tx1"/>
                </a:solidFill>
                <a:effectLst/>
                <a:latin typeface="+mn-lt"/>
                <a:ea typeface="+mn-ea"/>
                <a:cs typeface="+mn-cs"/>
                <a:hlinkClick r:id="rId5"/>
              </a:rPr>
              <a:t>The Arena PAC Fellowship</a:t>
            </a:r>
            <a:r>
              <a:rPr lang="en-US" sz="1200" b="0" i="0" u="none" strike="noStrike" kern="1200" dirty="0">
                <a:solidFill>
                  <a:schemeClr val="tx1"/>
                </a:solidFill>
                <a:effectLst/>
                <a:latin typeface="+mn-lt"/>
                <a:ea typeface="+mn-ea"/>
                <a:cs typeface="+mn-cs"/>
              </a:rPr>
              <a:t> supports promising candidates who represent the next generation of leaders. The Fellowship provides coaching and direct assistance to </a:t>
            </a:r>
            <a:r>
              <a:rPr lang="en-US" sz="1200" b="0" i="0" u="none" strike="noStrike" kern="1200" dirty="0">
                <a:solidFill>
                  <a:schemeClr val="tx1"/>
                </a:solidFill>
                <a:effectLst/>
                <a:latin typeface="+mn-lt"/>
                <a:ea typeface="+mn-ea"/>
                <a:cs typeface="+mn-cs"/>
                <a:hlinkClick r:id="rId6"/>
              </a:rPr>
              <a:t>candidates</a:t>
            </a:r>
            <a:r>
              <a:rPr lang="en-US" sz="1200" b="0" i="0" u="none" strike="noStrike" kern="1200" dirty="0">
                <a:solidFill>
                  <a:schemeClr val="tx1"/>
                </a:solidFill>
                <a:effectLst/>
                <a:latin typeface="+mn-lt"/>
                <a:ea typeface="+mn-ea"/>
                <a:cs typeface="+mn-cs"/>
              </a:rPr>
              <a:t> and focuses on storytelling, campaign leadership, and organizing. We also provide free tools, trainings, and resources for campaign leadership teams via </a:t>
            </a:r>
            <a:r>
              <a:rPr lang="en-US" sz="1200" b="0" i="0" u="none" strike="noStrike" kern="1200" dirty="0">
                <a:solidFill>
                  <a:schemeClr val="tx1"/>
                </a:solidFill>
                <a:effectLst/>
                <a:latin typeface="+mn-lt"/>
                <a:ea typeface="+mn-ea"/>
                <a:cs typeface="+mn-cs"/>
                <a:hlinkClick r:id="rId7"/>
              </a:rPr>
              <a:t>The Arena Toolbox</a:t>
            </a:r>
            <a:r>
              <a:rPr lang="en-US" sz="1200" b="0" i="0" u="none" strike="noStrike" kern="120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a:p>
            <a:pPr rtl="0"/>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we help bring new talent onto campaigns we believe in. Check out </a:t>
            </a:r>
            <a:r>
              <a:rPr lang="en-US" sz="1200" b="1" i="0" kern="1200" dirty="0">
                <a:solidFill>
                  <a:schemeClr val="tx1"/>
                </a:solidFill>
                <a:effectLst/>
                <a:latin typeface="+mn-lt"/>
                <a:ea typeface="+mn-ea"/>
                <a:cs typeface="+mn-cs"/>
                <a:hlinkClick r:id="rId8"/>
              </a:rPr>
              <a:t>the Arena job board</a:t>
            </a:r>
            <a:r>
              <a:rPr lang="en-US" sz="1200" b="0" i="0" kern="1200" dirty="0">
                <a:solidFill>
                  <a:schemeClr val="tx1"/>
                </a:solidFill>
                <a:effectLst/>
                <a:latin typeface="+mn-lt"/>
                <a:ea typeface="+mn-ea"/>
                <a:cs typeface="+mn-cs"/>
              </a:rPr>
              <a:t> for the most up-to-date opportunities in our community.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38998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Blue Institute:</a:t>
            </a:r>
            <a:endParaRPr lang="en-US" b="0" dirty="0">
              <a:effectLst/>
            </a:endParaRPr>
          </a:p>
          <a:p>
            <a:pPr rtl="0"/>
            <a:r>
              <a:rPr lang="en-US" b="0" dirty="0">
                <a:effectLst/>
              </a:rPr>
              <a:t> </a:t>
            </a:r>
          </a:p>
          <a:p>
            <a:pPr rtl="0"/>
            <a:r>
              <a:rPr lang="en-US" sz="1200" b="0" i="0" u="none" strike="noStrike" kern="1200" dirty="0">
                <a:solidFill>
                  <a:schemeClr val="tx1"/>
                </a:solidFill>
                <a:effectLst/>
                <a:latin typeface="+mn-lt"/>
                <a:ea typeface="+mn-ea"/>
                <a:cs typeface="+mn-cs"/>
              </a:rPr>
              <a:t>In 2015 we launched BLUE Institute to bring more young people of color to the leadership of progressive campaigns. Diversifying campaign staff to reflect constituencies is critical for winning new voting blocs. Across the South and Southwest, candidates and their campaigns have begun to realize the need to populate their operations with those who reflect the broad spectrum of diversity. Recent results show the value of investing in people of color in the campaign staff structure - but this investment must be broad-based and deep. Yet, too often, campaign staff of color are under-represented, underpaid and under-trained. </a:t>
            </a:r>
            <a:endParaRPr lang="en-US" b="0" dirty="0">
              <a:effectLst/>
            </a:endParaRPr>
          </a:p>
          <a:p>
            <a:pPr rtl="0"/>
            <a:r>
              <a:rPr lang="en-US" b="0" dirty="0">
                <a:effectLst/>
              </a:rPr>
              <a:t> </a:t>
            </a:r>
          </a:p>
          <a:p>
            <a:pPr rtl="0"/>
            <a:r>
              <a:rPr lang="en-US" sz="1200" b="0" i="0" u="none" strike="noStrike" kern="1200" dirty="0">
                <a:solidFill>
                  <a:schemeClr val="tx1"/>
                </a:solidFill>
                <a:effectLst/>
                <a:latin typeface="+mn-lt"/>
                <a:ea typeface="+mn-ea"/>
                <a:cs typeface="+mn-cs"/>
              </a:rPr>
              <a:t>This is why we created BLUE Institute.</a:t>
            </a:r>
            <a:endParaRPr lang="en-US" b="0" dirty="0">
              <a:effectLst/>
            </a:endParaRPr>
          </a:p>
          <a:p>
            <a:pPr rtl="0"/>
            <a:r>
              <a:rPr lang="en-US" b="0" dirty="0">
                <a:effectLst/>
              </a:rPr>
              <a:t> </a:t>
            </a:r>
          </a:p>
          <a:p>
            <a:pPr rtl="0"/>
            <a:r>
              <a:rPr lang="en-US" sz="1200" b="0" i="0" u="none" strike="noStrike" kern="1200" dirty="0">
                <a:solidFill>
                  <a:schemeClr val="tx1"/>
                </a:solidFill>
                <a:effectLst/>
                <a:latin typeface="+mn-lt"/>
                <a:ea typeface="+mn-ea"/>
                <a:cs typeface="+mn-cs"/>
              </a:rPr>
              <a:t>our process</a:t>
            </a:r>
            <a:endParaRPr lang="en-US" b="0" dirty="0">
              <a:effectLst/>
            </a:endParaRPr>
          </a:p>
          <a:p>
            <a:pPr rtl="0"/>
            <a:r>
              <a:rPr lang="en-US" sz="1200" b="1" i="0" u="none" strike="noStrike" kern="1200" dirty="0">
                <a:solidFill>
                  <a:schemeClr val="tx1"/>
                </a:solidFill>
                <a:effectLst/>
                <a:latin typeface="+mn-lt"/>
                <a:ea typeface="+mn-ea"/>
                <a:cs typeface="+mn-cs"/>
              </a:rPr>
              <a:t>Recruit</a:t>
            </a:r>
            <a:endParaRPr lang="en-US" b="0" dirty="0">
              <a:effectLst/>
            </a:endParaRPr>
          </a:p>
          <a:p>
            <a:pPr rtl="0"/>
            <a:r>
              <a:rPr lang="en-US" sz="1200" b="0" i="0" u="none" strike="noStrike" kern="1200" dirty="0">
                <a:solidFill>
                  <a:schemeClr val="tx1"/>
                </a:solidFill>
                <a:effectLst/>
                <a:latin typeface="+mn-lt"/>
                <a:ea typeface="+mn-ea"/>
                <a:cs typeface="+mn-cs"/>
              </a:rPr>
              <a:t>We recruit highly qualified trainees through community and activist organizations throughout the South and  Southwestern portion of the United States.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Train</a:t>
            </a:r>
            <a:endParaRPr lang="en-US" b="0" dirty="0">
              <a:effectLst/>
            </a:endParaRPr>
          </a:p>
          <a:p>
            <a:pPr rtl="0"/>
            <a:r>
              <a:rPr lang="en-US" sz="1200" b="0" i="0" u="none" strike="noStrike" kern="1200" dirty="0">
                <a:solidFill>
                  <a:schemeClr val="tx1"/>
                </a:solidFill>
                <a:effectLst/>
                <a:latin typeface="+mn-lt"/>
                <a:ea typeface="+mn-ea"/>
                <a:cs typeface="+mn-cs"/>
              </a:rPr>
              <a:t>Our rigorous curriculum offers deep insight and training on campaign management and policy with an intentional focus on sociological systems of thought, race, and culture.</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Place</a:t>
            </a:r>
            <a:endParaRPr lang="en-US" b="0" dirty="0">
              <a:effectLst/>
            </a:endParaRPr>
          </a:p>
          <a:p>
            <a:pPr rtl="0"/>
            <a:r>
              <a:rPr lang="en-US" sz="1200" b="0" i="0" u="none" strike="noStrike" kern="1200" dirty="0">
                <a:solidFill>
                  <a:schemeClr val="tx1"/>
                </a:solidFill>
                <a:effectLst/>
                <a:latin typeface="+mn-lt"/>
                <a:ea typeface="+mn-ea"/>
                <a:cs typeface="+mn-cs"/>
              </a:rPr>
              <a:t>BLUE Institute trained alumni leave ready to lead aggressive and inclusive issue and electoral campaigns across local, state and national races.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Uplift</a:t>
            </a:r>
            <a:endParaRPr lang="en-US" b="0" dirty="0">
              <a:effectLst/>
            </a:endParaRPr>
          </a:p>
          <a:p>
            <a:pPr rtl="0"/>
            <a:r>
              <a:rPr lang="en-US" sz="1200" b="0" i="0" u="none" strike="noStrike" kern="1200" dirty="0">
                <a:solidFill>
                  <a:schemeClr val="tx1"/>
                </a:solidFill>
                <a:effectLst/>
                <a:latin typeface="+mn-lt"/>
                <a:ea typeface="+mn-ea"/>
                <a:cs typeface="+mn-cs"/>
              </a:rPr>
              <a:t>We uplift the communities we serve through our electoral work by embedding our alum in progressive campaigns that leave communities more</a:t>
            </a:r>
            <a:endParaRPr lang="en-US" b="0" dirty="0">
              <a:effectLst/>
            </a:endParaRPr>
          </a:p>
          <a:p>
            <a:pPr rtl="0"/>
            <a:r>
              <a:rPr lang="en-US" sz="1200" b="0" i="0" u="none" strike="noStrike" kern="1200" dirty="0">
                <a:solidFill>
                  <a:schemeClr val="tx1"/>
                </a:solidFill>
                <a:effectLst/>
                <a:latin typeface="+mn-lt"/>
                <a:ea typeface="+mn-ea"/>
                <a:cs typeface="+mn-cs"/>
              </a:rPr>
              <a:t>empowered and politically engaged.</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Next training -- august 25th &amp; 26th in Dallas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34737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Collective PAC</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Building black political power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Mission is to build black political power by educating and equipping voters, donors and candidates through trainings, assistance, paid communication and fundraising </a:t>
            </a:r>
            <a:endParaRPr lang="en-US" b="0" dirty="0">
              <a:effectLst/>
            </a:endParaRPr>
          </a:p>
          <a:p>
            <a:pPr rtl="0"/>
            <a:r>
              <a:rPr lang="en-US" sz="1200" b="0" i="0" u="none" strike="noStrike" kern="1200" dirty="0">
                <a:solidFill>
                  <a:schemeClr val="tx1"/>
                </a:solidFill>
                <a:effectLst/>
                <a:latin typeface="+mn-lt"/>
                <a:ea typeface="+mn-ea"/>
                <a:cs typeface="+mn-cs"/>
              </a:rPr>
              <a:t>Seek representation in public office and will build and entire new generation of black civic leaders on the local, state, and federal level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36110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931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Emerge America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Emerge America is changing the face of politics by recruiting, training and providing a powerful network for Democratic women to run for office. Since our founding in 2005, we have expanded the Emerge program into 25 states—Alabama, Arizona, Arkansas, California, Colorado, Connecticut, Iowa, Kentucky, Louisiana, Maine, Maryland, Massachusetts, Michigan, Nevada, New Jersey, New Mexico, New York, Oregon, Pennsylvania, South Carolina, Tennessee, Vermont, Virginia, Washington and Wisconsin—and trained over 4,000 women.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Why Emerge: The U.S. ranks 100th in the world in terms of women’s representation in government, with women holding less than 20% of elected offices. Women are less likely to self-select themselves as candidates and need to be actively recruited and supported. Women bring unique and varied perspectives to the table—their life experiences are critical to progressive policy making. There are 520,000 elected offices in this country. We need our political leadership to reflect the diversity and talent of our country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Emerge Difference: Early-stage recruitment with staff on the ground in each state and an intensive, 70-hour curriculum; Exclusive focus on training Democratic women; proven commitment to diversity (37% of our alumnae are women of color); A cohort-based program to build a powerful ongoing network of support; A fifteen-year track record of success—52% of Emerge alumnae have run for office or been appointed, and in 2017, 73% of our candidates won their races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Our 2016 Election Results </a:t>
            </a:r>
            <a:r>
              <a:rPr lang="en-US" sz="1200" b="0" i="0" u="none" strike="noStrike" kern="1200" dirty="0" err="1">
                <a:solidFill>
                  <a:schemeClr val="tx1"/>
                </a:solidFill>
                <a:effectLst/>
                <a:latin typeface="+mn-lt"/>
                <a:ea typeface="+mn-ea"/>
                <a:cs typeface="+mn-cs"/>
              </a:rPr>
              <a:t>Ø</a:t>
            </a:r>
            <a:r>
              <a:rPr lang="en-US" sz="1200" b="0" i="0" u="none" strike="noStrike" kern="1200" dirty="0">
                <a:solidFill>
                  <a:schemeClr val="tx1"/>
                </a:solidFill>
                <a:effectLst/>
                <a:latin typeface="+mn-lt"/>
                <a:ea typeface="+mn-ea"/>
                <a:cs typeface="+mn-cs"/>
              </a:rPr>
              <a:t> In 2016, we trained over 350 women; 330 alums ran for office; 214 candidates appeared on the November ballot → 70% of them won! 34% of our 2016 candidates are women of color; 21% are labor-affiliated; 8% identify as LGBTQ;  49% were running for office for the first time!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Here are all of our open applications:</a:t>
            </a:r>
            <a:endParaRPr lang="en-US" b="0" dirty="0">
              <a:effectLst/>
            </a:endParaRPr>
          </a:p>
          <a:p>
            <a:pPr rtl="0"/>
            <a:br>
              <a:rPr lang="en-US" b="0" dirty="0">
                <a:effectLst/>
              </a:rPr>
            </a:br>
            <a:r>
              <a:rPr lang="en-US" sz="1200" b="0" i="1" u="sng" strike="noStrike" kern="1200" dirty="0">
                <a:solidFill>
                  <a:schemeClr val="tx1"/>
                </a:solidFill>
                <a:effectLst/>
                <a:latin typeface="+mn-lt"/>
                <a:ea typeface="+mn-ea"/>
                <a:cs typeface="+mn-cs"/>
                <a:hlinkClick r:id="rId3"/>
              </a:rPr>
              <a:t>Emerge Arizona</a:t>
            </a:r>
            <a:r>
              <a:rPr lang="en-US" sz="1200" b="0" i="0" u="none" strike="noStrike" kern="1200" dirty="0">
                <a:solidFill>
                  <a:schemeClr val="tx1"/>
                </a:solidFill>
                <a:effectLst/>
                <a:latin typeface="+mn-lt"/>
                <a:ea typeface="+mn-ea"/>
                <a:cs typeface="+mn-cs"/>
              </a:rPr>
              <a:t> - application deadline is October 1st</a:t>
            </a:r>
            <a:endParaRPr lang="en-US" b="0" dirty="0">
              <a:effectLst/>
            </a:endParaRPr>
          </a:p>
          <a:p>
            <a:pPr rtl="0"/>
            <a:r>
              <a:rPr lang="en-US" sz="1200" b="0" i="1" u="sng" strike="noStrike" kern="1200" dirty="0">
                <a:solidFill>
                  <a:schemeClr val="tx1"/>
                </a:solidFill>
                <a:effectLst/>
                <a:latin typeface="+mn-lt"/>
                <a:ea typeface="+mn-ea"/>
                <a:cs typeface="+mn-cs"/>
                <a:hlinkClick r:id="rId4"/>
              </a:rPr>
              <a:t>Emerge California</a:t>
            </a:r>
            <a:r>
              <a:rPr lang="en-US" sz="1200" b="0" i="0" u="sng" strike="noStrike" kern="1200" dirty="0">
                <a:solidFill>
                  <a:schemeClr val="tx1"/>
                </a:solidFill>
                <a:effectLst/>
                <a:latin typeface="+mn-lt"/>
                <a:ea typeface="+mn-ea"/>
                <a:cs typeface="+mn-cs"/>
                <a:hlinkClick r:id="rId4"/>
              </a:rPr>
              <a:t> </a:t>
            </a:r>
            <a:r>
              <a:rPr lang="en-US" sz="1200" b="0" i="0" u="none" strike="noStrike" kern="1200" dirty="0">
                <a:solidFill>
                  <a:schemeClr val="tx1"/>
                </a:solidFill>
                <a:effectLst/>
                <a:latin typeface="+mn-lt"/>
                <a:ea typeface="+mn-ea"/>
                <a:cs typeface="+mn-cs"/>
              </a:rPr>
              <a:t>- application deadline is September 1st</a:t>
            </a:r>
            <a:endParaRPr lang="en-US" b="0" dirty="0">
              <a:effectLst/>
            </a:endParaRPr>
          </a:p>
          <a:p>
            <a:pPr rtl="0"/>
            <a:r>
              <a:rPr lang="en-US" sz="1200" b="0" i="1" u="sng" strike="noStrike" kern="1200" dirty="0">
                <a:solidFill>
                  <a:schemeClr val="tx1"/>
                </a:solidFill>
                <a:effectLst/>
                <a:latin typeface="+mn-lt"/>
                <a:ea typeface="+mn-ea"/>
                <a:cs typeface="+mn-cs"/>
                <a:hlinkClick r:id="rId5"/>
              </a:rPr>
              <a:t>Emerge Colorado</a:t>
            </a:r>
            <a:r>
              <a:rPr lang="en-US" sz="1200" b="0" i="1"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application deadline is October 18th</a:t>
            </a:r>
            <a:endParaRPr lang="en-US" b="0" dirty="0">
              <a:effectLst/>
            </a:endParaRPr>
          </a:p>
          <a:p>
            <a:pPr rtl="0"/>
            <a:r>
              <a:rPr lang="en-US" sz="1200" b="0" i="1" u="sng" strike="noStrike" kern="1200" dirty="0">
                <a:solidFill>
                  <a:schemeClr val="tx1"/>
                </a:solidFill>
                <a:effectLst/>
                <a:latin typeface="+mn-lt"/>
                <a:ea typeface="+mn-ea"/>
                <a:cs typeface="+mn-cs"/>
                <a:hlinkClick r:id="rId6"/>
              </a:rPr>
              <a:t>Emerge Iowa</a:t>
            </a:r>
            <a:r>
              <a:rPr lang="en-US" sz="1200" b="0" i="0" u="none" strike="noStrike" kern="1200" dirty="0">
                <a:solidFill>
                  <a:schemeClr val="tx1"/>
                </a:solidFill>
                <a:effectLst/>
                <a:latin typeface="+mn-lt"/>
                <a:ea typeface="+mn-ea"/>
                <a:cs typeface="+mn-cs"/>
              </a:rPr>
              <a:t> - application deadline is November 1st</a:t>
            </a:r>
            <a:endParaRPr lang="en-US" b="0" dirty="0">
              <a:effectLst/>
            </a:endParaRPr>
          </a:p>
          <a:p>
            <a:pPr rtl="0"/>
            <a:r>
              <a:rPr lang="en-US" sz="1200" b="0" i="1" u="sng" strike="noStrike" kern="1200" dirty="0">
                <a:solidFill>
                  <a:schemeClr val="tx1"/>
                </a:solidFill>
                <a:effectLst/>
                <a:latin typeface="+mn-lt"/>
                <a:ea typeface="+mn-ea"/>
                <a:cs typeface="+mn-cs"/>
                <a:hlinkClick r:id="rId7"/>
              </a:rPr>
              <a:t>Emerge Louisiana</a:t>
            </a:r>
            <a:r>
              <a:rPr lang="en-US" sz="1200" b="0" i="0" u="none" strike="noStrike" kern="1200" dirty="0">
                <a:solidFill>
                  <a:schemeClr val="tx1"/>
                </a:solidFill>
                <a:effectLst/>
                <a:latin typeface="+mn-lt"/>
                <a:ea typeface="+mn-ea"/>
                <a:cs typeface="+mn-cs"/>
              </a:rPr>
              <a:t> - application deadline is October 1st</a:t>
            </a:r>
            <a:endParaRPr lang="en-US" b="0" dirty="0">
              <a:effectLst/>
            </a:endParaRPr>
          </a:p>
          <a:p>
            <a:pPr rtl="0"/>
            <a:r>
              <a:rPr lang="en-US" sz="1200" b="0" i="1" u="sng" strike="noStrike" kern="1200" dirty="0">
                <a:solidFill>
                  <a:schemeClr val="tx1"/>
                </a:solidFill>
                <a:effectLst/>
                <a:latin typeface="+mn-lt"/>
                <a:ea typeface="+mn-ea"/>
                <a:cs typeface="+mn-cs"/>
                <a:hlinkClick r:id="rId8"/>
              </a:rPr>
              <a:t>Emerge Maryland</a:t>
            </a:r>
            <a:r>
              <a:rPr lang="en-US" sz="1200" b="0" i="0" u="sng" strike="noStrike" kern="1200" dirty="0">
                <a:solidFill>
                  <a:schemeClr val="tx1"/>
                </a:solidFill>
                <a:effectLst/>
                <a:latin typeface="+mn-lt"/>
                <a:ea typeface="+mn-ea"/>
                <a:cs typeface="+mn-cs"/>
                <a:hlinkClick r:id="rId8"/>
              </a:rPr>
              <a:t> </a:t>
            </a:r>
            <a:r>
              <a:rPr lang="en-US" sz="1200" b="0" i="0" u="none" strike="noStrike" kern="1200" dirty="0">
                <a:solidFill>
                  <a:schemeClr val="tx1"/>
                </a:solidFill>
                <a:effectLst/>
                <a:latin typeface="+mn-lt"/>
                <a:ea typeface="+mn-ea"/>
                <a:cs typeface="+mn-cs"/>
              </a:rPr>
              <a:t>- application deadline is November 4th</a:t>
            </a:r>
            <a:endParaRPr lang="en-US" b="0" dirty="0">
              <a:effectLst/>
            </a:endParaRPr>
          </a:p>
          <a:p>
            <a:pPr rtl="0"/>
            <a:r>
              <a:rPr lang="en-US" sz="1200" b="0" i="1" u="sng" strike="noStrike" kern="1200" dirty="0">
                <a:solidFill>
                  <a:schemeClr val="tx1"/>
                </a:solidFill>
                <a:effectLst/>
                <a:latin typeface="+mn-lt"/>
                <a:ea typeface="+mn-ea"/>
                <a:cs typeface="+mn-cs"/>
                <a:hlinkClick r:id="rId9"/>
              </a:rPr>
              <a:t>Emerge Massachusetts </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application deadline is November 15th</a:t>
            </a:r>
            <a:endParaRPr lang="en-US" b="0" dirty="0">
              <a:effectLst/>
            </a:endParaRPr>
          </a:p>
          <a:p>
            <a:pPr rtl="0"/>
            <a:r>
              <a:rPr lang="en-US" sz="1200" b="0" i="1" u="sng" strike="noStrike" kern="1200" dirty="0">
                <a:solidFill>
                  <a:schemeClr val="tx1"/>
                </a:solidFill>
                <a:effectLst/>
                <a:latin typeface="+mn-lt"/>
                <a:ea typeface="+mn-ea"/>
                <a:cs typeface="+mn-cs"/>
                <a:hlinkClick r:id="rId10"/>
              </a:rPr>
              <a:t>Emerge Oregon</a:t>
            </a:r>
            <a:r>
              <a:rPr lang="en-US" sz="1200" b="0" i="0" u="none" strike="noStrike" kern="1200" dirty="0">
                <a:solidFill>
                  <a:schemeClr val="tx1"/>
                </a:solidFill>
                <a:effectLst/>
                <a:latin typeface="+mn-lt"/>
                <a:ea typeface="+mn-ea"/>
                <a:cs typeface="+mn-cs"/>
              </a:rPr>
              <a:t> - application deadline is October 12th</a:t>
            </a:r>
            <a:endParaRPr lang="en-US" b="0" dirty="0">
              <a:effectLst/>
            </a:endParaRPr>
          </a:p>
          <a:p>
            <a:pPr rtl="0"/>
            <a:r>
              <a:rPr lang="en-US" sz="1200" b="0" i="1" u="sng" strike="noStrike" kern="1200" dirty="0">
                <a:solidFill>
                  <a:schemeClr val="tx1"/>
                </a:solidFill>
                <a:effectLst/>
                <a:latin typeface="+mn-lt"/>
                <a:ea typeface="+mn-ea"/>
                <a:cs typeface="+mn-cs"/>
                <a:hlinkClick r:id="rId11"/>
              </a:rPr>
              <a:t>Emerge Pennsylvania</a:t>
            </a:r>
            <a:r>
              <a:rPr lang="en-US" sz="1200" b="0" i="0" u="none" strike="noStrike" kern="1200" dirty="0">
                <a:solidFill>
                  <a:schemeClr val="tx1"/>
                </a:solidFill>
                <a:effectLst/>
                <a:latin typeface="+mn-lt"/>
                <a:ea typeface="+mn-ea"/>
                <a:cs typeface="+mn-cs"/>
              </a:rPr>
              <a:t> - application deadline is October 26th</a:t>
            </a:r>
            <a:endParaRPr lang="en-US" b="0" dirty="0">
              <a:effectLst/>
            </a:endParaRPr>
          </a:p>
          <a:p>
            <a:pPr rtl="0"/>
            <a:r>
              <a:rPr lang="en-US" sz="1200" b="0" i="1" u="sng" strike="noStrike" kern="1200" dirty="0">
                <a:solidFill>
                  <a:schemeClr val="tx1"/>
                </a:solidFill>
                <a:effectLst/>
                <a:latin typeface="+mn-lt"/>
                <a:ea typeface="+mn-ea"/>
                <a:cs typeface="+mn-cs"/>
                <a:hlinkClick r:id="rId12"/>
              </a:rPr>
              <a:t>Emerge South Carolina</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application deadline is October 1st</a:t>
            </a:r>
            <a:endParaRPr lang="en-US" b="0" dirty="0">
              <a:effectLst/>
            </a:endParaRPr>
          </a:p>
          <a:p>
            <a:pPr rtl="0"/>
            <a:r>
              <a:rPr lang="en-US" sz="1200" b="0" i="1" u="sng" strike="noStrike" kern="1200" dirty="0">
                <a:solidFill>
                  <a:schemeClr val="tx1"/>
                </a:solidFill>
                <a:effectLst/>
                <a:latin typeface="+mn-lt"/>
                <a:ea typeface="+mn-ea"/>
                <a:cs typeface="+mn-cs"/>
                <a:hlinkClick r:id="rId13"/>
              </a:rPr>
              <a:t>Emerge Tennessee</a:t>
            </a:r>
            <a:r>
              <a:rPr lang="en-US" sz="1200" b="0" i="0" u="none" strike="noStrike" kern="1200" dirty="0">
                <a:solidFill>
                  <a:schemeClr val="tx1"/>
                </a:solidFill>
                <a:effectLst/>
                <a:latin typeface="+mn-lt"/>
                <a:ea typeface="+mn-ea"/>
                <a:cs typeface="+mn-cs"/>
              </a:rPr>
              <a:t> - application deadline is August 31st</a:t>
            </a:r>
            <a:endParaRPr lang="en-US" b="0" dirty="0">
              <a:effectLst/>
            </a:endParaRPr>
          </a:p>
          <a:p>
            <a:pPr rtl="0"/>
            <a:r>
              <a:rPr lang="en-US" sz="1200" b="0" i="1" u="sng" strike="noStrike" kern="1200" dirty="0">
                <a:solidFill>
                  <a:schemeClr val="tx1"/>
                </a:solidFill>
                <a:effectLst/>
                <a:latin typeface="+mn-lt"/>
                <a:ea typeface="+mn-ea"/>
                <a:cs typeface="+mn-cs"/>
                <a:hlinkClick r:id="rId14"/>
              </a:rPr>
              <a:t>Emerge Washington</a:t>
            </a:r>
            <a:r>
              <a:rPr lang="en-US" sz="1200" b="0" i="0" u="none" strike="noStrike" kern="1200" dirty="0">
                <a:solidFill>
                  <a:schemeClr val="tx1"/>
                </a:solidFill>
                <a:effectLst/>
                <a:latin typeface="+mn-lt"/>
                <a:ea typeface="+mn-ea"/>
                <a:cs typeface="+mn-cs"/>
              </a:rPr>
              <a:t> - application deadline is October 1st</a:t>
            </a:r>
            <a:endParaRPr lang="en-US" b="0" dirty="0">
              <a:effectLst/>
            </a:endParaRPr>
          </a:p>
          <a:p>
            <a:pPr rtl="0"/>
            <a:r>
              <a:rPr lang="en-US" sz="1200" b="0" i="0" u="none" strike="noStrike" kern="1200" dirty="0">
                <a:solidFill>
                  <a:schemeClr val="tx1"/>
                </a:solidFill>
                <a:effectLst/>
                <a:latin typeface="+mn-lt"/>
                <a:ea typeface="+mn-ea"/>
                <a:cs typeface="+mn-cs"/>
              </a:rPr>
              <a:t>We will be announcing the application deadlines for the following affiliates shortly:</a:t>
            </a:r>
            <a:endParaRPr lang="en-US" b="0" dirty="0">
              <a:effectLst/>
            </a:endParaRPr>
          </a:p>
          <a:p>
            <a:pPr rtl="0"/>
            <a:r>
              <a:rPr lang="en-US" b="0" dirty="0">
                <a:effectLst/>
              </a:rPr>
              <a:t> </a:t>
            </a:r>
          </a:p>
          <a:p>
            <a:pPr rtl="0"/>
            <a:r>
              <a:rPr lang="en-US" sz="1200" b="0" i="1" u="none" strike="noStrike" kern="1200" dirty="0">
                <a:solidFill>
                  <a:schemeClr val="tx1"/>
                </a:solidFill>
                <a:effectLst/>
                <a:latin typeface="+mn-lt"/>
                <a:ea typeface="+mn-ea"/>
                <a:cs typeface="+mn-cs"/>
              </a:rPr>
              <a:t>Emerge Alabama</a:t>
            </a:r>
            <a:endParaRPr lang="en-US" b="0" dirty="0">
              <a:effectLst/>
            </a:endParaRPr>
          </a:p>
          <a:p>
            <a:pPr rtl="0"/>
            <a:r>
              <a:rPr lang="en-US" sz="1200" b="0" i="1" u="none" strike="noStrike" kern="1200" dirty="0">
                <a:solidFill>
                  <a:schemeClr val="tx1"/>
                </a:solidFill>
                <a:effectLst/>
                <a:latin typeface="+mn-lt"/>
                <a:ea typeface="+mn-ea"/>
                <a:cs typeface="+mn-cs"/>
              </a:rPr>
              <a:t>Emerge Connecticut</a:t>
            </a:r>
            <a:endParaRPr lang="en-US" b="0" dirty="0">
              <a:effectLst/>
            </a:endParaRPr>
          </a:p>
          <a:p>
            <a:pPr rtl="0"/>
            <a:r>
              <a:rPr lang="en-US" sz="1200" b="0" i="1" u="none" strike="noStrike" kern="1200" dirty="0">
                <a:solidFill>
                  <a:schemeClr val="tx1"/>
                </a:solidFill>
                <a:effectLst/>
                <a:latin typeface="+mn-lt"/>
                <a:ea typeface="+mn-ea"/>
                <a:cs typeface="+mn-cs"/>
              </a:rPr>
              <a:t>Emerge Kentucky</a:t>
            </a:r>
            <a:endParaRPr lang="en-US" b="0" dirty="0">
              <a:effectLst/>
            </a:endParaRPr>
          </a:p>
          <a:p>
            <a:pPr rtl="0"/>
            <a:r>
              <a:rPr lang="en-US" sz="1200" b="0" i="1" u="none" strike="noStrike" kern="1200" dirty="0">
                <a:solidFill>
                  <a:schemeClr val="tx1"/>
                </a:solidFill>
                <a:effectLst/>
                <a:latin typeface="+mn-lt"/>
                <a:ea typeface="+mn-ea"/>
                <a:cs typeface="+mn-cs"/>
              </a:rPr>
              <a:t>Emerge Louisiana</a:t>
            </a:r>
            <a:endParaRPr lang="en-US" b="0" dirty="0">
              <a:effectLst/>
            </a:endParaRPr>
          </a:p>
          <a:p>
            <a:pPr rtl="0"/>
            <a:r>
              <a:rPr lang="en-US" sz="1200" b="0" i="1" u="none" strike="noStrike" kern="1200" dirty="0">
                <a:solidFill>
                  <a:schemeClr val="tx1"/>
                </a:solidFill>
                <a:effectLst/>
                <a:latin typeface="+mn-lt"/>
                <a:ea typeface="+mn-ea"/>
                <a:cs typeface="+mn-cs"/>
              </a:rPr>
              <a:t>Emerge Michigan</a:t>
            </a:r>
            <a:endParaRPr lang="en-US" b="0" dirty="0">
              <a:effectLst/>
            </a:endParaRPr>
          </a:p>
          <a:p>
            <a:pPr rtl="0"/>
            <a:r>
              <a:rPr lang="en-US" sz="1200" b="0" i="1" u="none" strike="noStrike" kern="1200" dirty="0">
                <a:solidFill>
                  <a:schemeClr val="tx1"/>
                </a:solidFill>
                <a:effectLst/>
                <a:latin typeface="+mn-lt"/>
                <a:ea typeface="+mn-ea"/>
                <a:cs typeface="+mn-cs"/>
              </a:rPr>
              <a:t>Emerge Nevada</a:t>
            </a:r>
            <a:endParaRPr lang="en-US" b="0" dirty="0">
              <a:effectLst/>
            </a:endParaRPr>
          </a:p>
          <a:p>
            <a:pPr rtl="0"/>
            <a:r>
              <a:rPr lang="en-US" sz="1200" b="0" i="1" u="none" strike="noStrike" kern="1200" dirty="0">
                <a:solidFill>
                  <a:schemeClr val="tx1"/>
                </a:solidFill>
                <a:effectLst/>
                <a:latin typeface="+mn-lt"/>
                <a:ea typeface="+mn-ea"/>
                <a:cs typeface="+mn-cs"/>
              </a:rPr>
              <a:t>Emerge New Jersey</a:t>
            </a:r>
            <a:endParaRPr lang="en-US" b="0" dirty="0">
              <a:effectLst/>
            </a:endParaRPr>
          </a:p>
          <a:p>
            <a:pPr rtl="0"/>
            <a:r>
              <a:rPr lang="en-US" sz="1200" b="0" i="1" u="none" strike="noStrike" kern="1200" dirty="0">
                <a:solidFill>
                  <a:schemeClr val="tx1"/>
                </a:solidFill>
                <a:effectLst/>
                <a:latin typeface="+mn-lt"/>
                <a:ea typeface="+mn-ea"/>
                <a:cs typeface="+mn-cs"/>
              </a:rPr>
              <a:t>Emerge New Mexico</a:t>
            </a:r>
            <a:endParaRPr lang="en-US" b="0" dirty="0">
              <a:effectLst/>
            </a:endParaRPr>
          </a:p>
          <a:p>
            <a:pPr rtl="0"/>
            <a:r>
              <a:rPr lang="en-US" sz="1200" b="0" i="1" u="none" strike="noStrike" kern="1200" dirty="0">
                <a:solidFill>
                  <a:schemeClr val="tx1"/>
                </a:solidFill>
                <a:effectLst/>
                <a:latin typeface="+mn-lt"/>
                <a:ea typeface="+mn-ea"/>
                <a:cs typeface="+mn-cs"/>
              </a:rPr>
              <a:t>Emerge Vermont</a:t>
            </a:r>
            <a:endParaRPr lang="en-US" b="0" dirty="0">
              <a:effectLst/>
            </a:endParaRPr>
          </a:p>
          <a:p>
            <a:pPr rtl="0"/>
            <a:r>
              <a:rPr lang="en-US" sz="1200" b="0" i="1" u="none" strike="noStrike" kern="1200" dirty="0">
                <a:solidFill>
                  <a:schemeClr val="tx1"/>
                </a:solidFill>
                <a:effectLst/>
                <a:latin typeface="+mn-lt"/>
                <a:ea typeface="+mn-ea"/>
                <a:cs typeface="+mn-cs"/>
              </a:rPr>
              <a:t>Emerge Virginia</a:t>
            </a:r>
            <a:endParaRPr lang="en-US" b="0" dirty="0">
              <a:effectLst/>
            </a:endParaRPr>
          </a:p>
          <a:p>
            <a:pPr rtl="0"/>
            <a:r>
              <a:rPr lang="en-US" sz="1200" b="0" i="1" u="none" strike="noStrike" kern="1200" dirty="0">
                <a:solidFill>
                  <a:schemeClr val="tx1"/>
                </a:solidFill>
                <a:effectLst/>
                <a:latin typeface="+mn-lt"/>
                <a:ea typeface="+mn-ea"/>
                <a:cs typeface="+mn-cs"/>
              </a:rPr>
              <a:t>Emerge Wisconsin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705006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New Leaders Council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New Leaders Council (NLC) is the hub for progressive Millennial thought leadership. Soon to be the largest voting bloc in American history (~83 million voters) and possessing significant economic power, Millennials will be the generation to truly change our institutions in American society.</a:t>
            </a:r>
            <a:endParaRPr lang="en-US" b="0" dirty="0">
              <a:effectLst/>
            </a:endParaRPr>
          </a:p>
          <a:p>
            <a:pPr rtl="0"/>
            <a:r>
              <a:rPr lang="en-US" sz="1200" b="0" i="0" u="none" strike="noStrike" kern="1200" dirty="0">
                <a:solidFill>
                  <a:schemeClr val="tx1"/>
                </a:solidFill>
                <a:effectLst/>
                <a:latin typeface="+mn-lt"/>
                <a:ea typeface="+mn-ea"/>
                <a:cs typeface="+mn-cs"/>
              </a:rPr>
              <a:t>Anchored by its six-month training program, the NLC Institute, NLC equips our leaders with the skills to run for office, manage campaigns, create start-ups and networks of thought leaders. NLC leaders take their activism back into their communities and workplaces to impact progressive change.</a:t>
            </a:r>
            <a:endParaRPr lang="en-US" b="0" dirty="0">
              <a:effectLst/>
            </a:endParaRPr>
          </a:p>
          <a:p>
            <a:pPr rtl="0"/>
            <a:r>
              <a:rPr lang="en-US" sz="1200" b="0" i="0" u="none" strike="noStrike" kern="1200" dirty="0">
                <a:solidFill>
                  <a:schemeClr val="tx1"/>
                </a:solidFill>
                <a:effectLst/>
                <a:latin typeface="+mn-lt"/>
                <a:ea typeface="+mn-ea"/>
                <a:cs typeface="+mn-cs"/>
              </a:rPr>
              <a:t>Unlike most leadership development organizations, NLC isn’t a one-weekend boot camp, but rather six-month intensive learning environment and a lifetime alumni commitment. NLC creates lasting infrastructure in communities, states and nationally to support our fellows and alumni as they become agents of change. NLC provides our community members with opportunities to engage with – and challenge – current policymakers, to create blueprints to tackle current and future policy issues, and to support one another along their individual path to a more progressive political and cultural landscape.</a:t>
            </a:r>
            <a:endParaRPr lang="en-US" b="0" dirty="0">
              <a:effectLst/>
            </a:endParaRPr>
          </a:p>
          <a:p>
            <a:pPr rtl="0"/>
            <a:r>
              <a:rPr lang="en-US" sz="1200" b="0" i="0" u="none" strike="noStrike" kern="1200" dirty="0">
                <a:solidFill>
                  <a:schemeClr val="tx1"/>
                </a:solidFill>
                <a:effectLst/>
                <a:latin typeface="+mn-lt"/>
                <a:ea typeface="+mn-ea"/>
                <a:cs typeface="+mn-cs"/>
              </a:rPr>
              <a:t>NLC has 50 chapters across the country in red and blue states with nearly 7,000 alumni. NLC is a true reflection of the Millennial generation with 57 percent of our NLC community as non-white and 53 percent women. NLC is one of the few organizations focused on building a new governing coalition. </a:t>
            </a:r>
            <a:endParaRPr lang="en-US" b="0" dirty="0">
              <a:effectLst/>
            </a:endParaRPr>
          </a:p>
          <a:p>
            <a:pPr rtl="0"/>
            <a:r>
              <a:rPr lang="en-US" sz="1200" b="0" i="0" u="none" strike="noStrike" kern="1200" dirty="0">
                <a:solidFill>
                  <a:schemeClr val="tx1"/>
                </a:solidFill>
                <a:effectLst/>
                <a:latin typeface="+mn-lt"/>
                <a:ea typeface="+mn-ea"/>
                <a:cs typeface="+mn-cs"/>
              </a:rPr>
              <a:t>NLC institute –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2019 application begins in Jan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78228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Run for Something will help recruit and support young diverse progressives to run for down-ballot races in order to build a bench for the future — the folks we support now could be possible members of the House, Senate, and maybe even President one day. We aim to lower the barriers to entry for these candidates by helping them with seed money, organization building, and access to trainings needed to be successful. We've endorsed over 500 candidates to date, recruited 18,000, and built a network of 6,000 volunteers. While we only endorse candidates under 40, our team to support them is all ages!</a:t>
            </a:r>
          </a:p>
          <a:p>
            <a:pPr fontAlgn="base"/>
            <a:r>
              <a:rPr lang="en-US" sz="1200" b="0" i="0" kern="1200" dirty="0">
                <a:solidFill>
                  <a:schemeClr val="tx1"/>
                </a:solidFill>
                <a:effectLst/>
                <a:latin typeface="+mn-lt"/>
                <a:ea typeface="+mn-ea"/>
                <a:cs typeface="+mn-cs"/>
              </a:rPr>
              <a:t>You can sign up to volunteer on our homepage or better yet, sign up to run for office!</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295274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Wellstone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Believe</a:t>
            </a:r>
            <a:endParaRPr lang="en-US" b="0" dirty="0">
              <a:effectLst/>
            </a:endParaRPr>
          </a:p>
          <a:p>
            <a:pPr rtl="0"/>
            <a:r>
              <a:rPr lang="en-US" sz="1200" b="0" i="0" u="none" strike="noStrike" kern="1200" dirty="0">
                <a:solidFill>
                  <a:schemeClr val="tx1"/>
                </a:solidFill>
                <a:effectLst/>
                <a:latin typeface="+mn-lt"/>
                <a:ea typeface="+mn-ea"/>
                <a:cs typeface="+mn-cs"/>
              </a:rPr>
              <a:t>We believe that politics shouldn’t be about money and power games - it should be about the improvement of people’s lives. That’s the kind of politics Paul Wellstone embodied: one where we all do better when we all do better. And with a radical, resurgent conservative movement on the rise, it’s the kind of politics we need now more than ever.</a:t>
            </a:r>
            <a:endParaRPr lang="en-US" b="0" dirty="0">
              <a:effectLst/>
            </a:endParaRPr>
          </a:p>
          <a:p>
            <a:pPr rtl="0"/>
            <a:r>
              <a:rPr lang="en-US" sz="1200" b="0" i="0" u="none" strike="noStrike" kern="1200" dirty="0">
                <a:solidFill>
                  <a:schemeClr val="tx1"/>
                </a:solidFill>
                <a:effectLst/>
                <a:latin typeface="+mn-lt"/>
                <a:ea typeface="+mn-ea"/>
                <a:cs typeface="+mn-cs"/>
              </a:rPr>
              <a:t>We believe that electoral politics, public policy, and grassroots organizing can be woven together to create progressive change. We call it the Wellstone Triangle, and it anchors everything we do.</a:t>
            </a:r>
            <a:endParaRPr lang="en-US" b="0" dirty="0">
              <a:effectLst/>
            </a:endParaRPr>
          </a:p>
          <a:p>
            <a:pPr rtl="0"/>
            <a:r>
              <a:rPr lang="en-US" sz="1200" b="0" i="0" u="none" strike="noStrike" kern="1200" dirty="0">
                <a:solidFill>
                  <a:schemeClr val="tx1"/>
                </a:solidFill>
                <a:effectLst/>
                <a:latin typeface="+mn-lt"/>
                <a:ea typeface="+mn-ea"/>
                <a:cs typeface="+mn-cs"/>
              </a:rPr>
              <a:t>We believe that to set this triangle in motion, and sustain change over the long haul, we need to develop a critical mass of diverse leaders with the motivation and expertise to win back our values. So that’s what we do.</a:t>
            </a:r>
            <a:endParaRPr lang="en-US" b="0" dirty="0">
              <a:effectLst/>
            </a:endParaRPr>
          </a:p>
          <a:p>
            <a:pPr rtl="0"/>
            <a:r>
              <a:rPr lang="en-US" sz="1200" b="0" i="0" u="none" strike="noStrike" kern="1200" dirty="0">
                <a:solidFill>
                  <a:schemeClr val="tx1"/>
                </a:solidFill>
                <a:effectLst/>
                <a:latin typeface="+mn-lt"/>
                <a:ea typeface="+mn-ea"/>
                <a:cs typeface="+mn-cs"/>
              </a:rPr>
              <a:t>We’ve been at it for over 14 years now, and, more than ever, we believe in winning. We believe in Wellstone. And we invite you to join us.</a:t>
            </a:r>
            <a:endParaRPr lang="en-US" b="0" dirty="0">
              <a:effectLst/>
            </a:endParaRPr>
          </a:p>
          <a:p>
            <a:pPr rtl="0"/>
            <a:r>
              <a:rPr lang="en-US" sz="1200" b="0" i="0" u="none" strike="noStrike" kern="1200" dirty="0">
                <a:solidFill>
                  <a:schemeClr val="tx1"/>
                </a:solidFill>
                <a:effectLst/>
                <a:latin typeface="+mn-lt"/>
                <a:ea typeface="+mn-ea"/>
                <a:cs typeface="+mn-cs"/>
              </a:rPr>
              <a:t>Over the past 14 years, we’ve.. Trained 86k progressive leaders, propelled 1,000 alumni into elected office, guided 4,500 winning campaigns, engaged 400 partner organizations, inspired 26k donors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Get involved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Campaign track -- running for office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Campaign track -- managing a campaign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Movement technology track </a:t>
            </a:r>
            <a:endParaRPr lang="en-US" b="0" dirty="0">
              <a:effectLst/>
            </a:endParaRPr>
          </a:p>
          <a:p>
            <a:pPr rtl="0"/>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513965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LGBTQ Victory Institute works to increase the number of LGBTQ people in public office and to provide programming, service and other support to help ensure their success.</a:t>
            </a:r>
            <a:endParaRPr lang="en-US" b="0" dirty="0">
              <a:effectLst/>
            </a:endParaRPr>
          </a:p>
          <a:p>
            <a:pPr rtl="0"/>
            <a:r>
              <a:rPr lang="en-US" sz="1200" b="0" i="0" u="none" strike="noStrike" kern="1200" dirty="0">
                <a:solidFill>
                  <a:schemeClr val="tx1"/>
                </a:solidFill>
                <a:effectLst/>
                <a:latin typeface="+mn-lt"/>
                <a:ea typeface="+mn-ea"/>
                <a:cs typeface="+mn-cs"/>
              </a:rPr>
              <a:t>LGBTQ Victory Institute was launched as Victory Foundation in 1993 to begin training current and future LGBTQ candidates and campaign workers to ensure a successful career in public service. The Victory Institute expanded its programming to include the Presidential Appointments Initiative – which works to place openly LGBTQ appointees in pro-equality presidential administrations – and the International LGBTQ Leaders Conference, an annual conference that attracts hundreds of openly LGBTQ elected and appointed officials.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2013, Victory Institute expanded its footprint to serve LGBTQ communities in developing countries, partnering with the U.S. Agency for International Development in a groundbreaking program to deliver programming in Colombia, Peru and the Balkans. In recent years, the program has expanded to the Dominican Republic, Honduras, India and South Africa.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Trainings -- Sept 29th -- Phoenix; Wednesday December 6th -- DC </a:t>
            </a:r>
            <a:endParaRPr lang="en-US" b="0" dirty="0">
              <a:effectLst/>
            </a:endParaRPr>
          </a:p>
          <a:p>
            <a:pPr rtl="0"/>
            <a:r>
              <a:rPr lang="en-US" sz="1200" b="0" i="0" u="none" strike="noStrike" kern="1200" dirty="0">
                <a:solidFill>
                  <a:schemeClr val="tx1"/>
                </a:solidFill>
                <a:effectLst/>
                <a:latin typeface="+mn-lt"/>
                <a:ea typeface="+mn-ea"/>
                <a:cs typeface="+mn-cs"/>
              </a:rPr>
              <a:t>Campaign &amp; candidate training </a:t>
            </a:r>
            <a:endParaRPr lang="en-US" b="0" dirty="0">
              <a:effectLst/>
            </a:endParaRPr>
          </a:p>
          <a:p>
            <a:pPr rtl="0"/>
            <a:r>
              <a:rPr lang="en-US" sz="1200" b="0" i="0" u="none" strike="noStrike" kern="1200" dirty="0">
                <a:solidFill>
                  <a:schemeClr val="tx1"/>
                </a:solidFill>
                <a:effectLst/>
                <a:latin typeface="+mn-lt"/>
                <a:ea typeface="+mn-ea"/>
                <a:cs typeface="+mn-cs"/>
              </a:rPr>
              <a:t>Leadership summits </a:t>
            </a:r>
            <a:endParaRPr lang="en-US" b="0" dirty="0">
              <a:effectLst/>
            </a:endParaRPr>
          </a:p>
          <a:p>
            <a:br>
              <a:rPr lang="en-US" b="0" dirty="0">
                <a:effectLst/>
              </a:rPr>
            </a:br>
            <a:endParaRPr lang="en-US" baseline="0"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27576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62</a:t>
            </a:fld>
            <a:endParaRPr lang="en-US"/>
          </a:p>
        </p:txBody>
      </p:sp>
    </p:spTree>
    <p:extLst>
      <p:ext uri="{BB962C8B-B14F-4D97-AF65-F5344CB8AC3E}">
        <p14:creationId xmlns:p14="http://schemas.microsoft.com/office/powerpoint/2010/main" val="1139175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0832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come from. If you’ve ever doubted that there are folks across the country who care about what you care about take stock in this map. I read through nearly 900 applications and what I saw was people who were feeling deeply provoked by the gun violence in this country or the familiar separation at the border. Or, more locally, about access to affordable and fresh foods, or economic opportunity for folks historically disenfranchised. Climate change</a:t>
            </a:r>
          </a:p>
          <a:p>
            <a:endParaRPr lang="en-US" baseline="0" dirty="0"/>
          </a:p>
          <a:p>
            <a:r>
              <a:rPr lang="en-US" baseline="0" dirty="0"/>
              <a:t>See this map makes me so certain that the folks in this fellowship are the people that are going to be making a big impact. Like you all are the right people.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7</a:t>
            </a:fld>
            <a:endParaRPr lang="en-US"/>
          </a:p>
        </p:txBody>
      </p:sp>
    </p:spTree>
    <p:extLst>
      <p:ext uri="{BB962C8B-B14F-4D97-AF65-F5344CB8AC3E}">
        <p14:creationId xmlns:p14="http://schemas.microsoft.com/office/powerpoint/2010/main" val="55600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61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1" u="none" strike="noStrike" kern="1200" cap="none" dirty="0">
                <a:solidFill>
                  <a:schemeClr val="dk1"/>
                </a:solidFill>
                <a:effectLst/>
                <a:latin typeface="Calibri"/>
                <a:ea typeface="Calibri"/>
                <a:cs typeface="Calibri"/>
                <a:sym typeface="Calibri"/>
              </a:rPr>
              <a:t>Develop a sense of belonging with each other, OFA, and the communities we are forming.</a:t>
            </a:r>
          </a:p>
          <a:p>
            <a:pPr rtl="0" fontAlgn="base"/>
            <a:r>
              <a:rPr lang="en-US" sz="1200" b="0" i="1" u="none" strike="noStrike" kern="1200" cap="none" dirty="0">
                <a:solidFill>
                  <a:schemeClr val="dk1"/>
                </a:solidFill>
                <a:effectLst/>
                <a:latin typeface="Calibri"/>
                <a:ea typeface="Calibri"/>
                <a:cs typeface="Calibri"/>
                <a:sym typeface="Calibri"/>
              </a:rPr>
              <a:t>Align on the purpose, scale, and scope for the Fellowship, and the resources you’ll have at your disposal.</a:t>
            </a:r>
          </a:p>
          <a:p>
            <a:pPr rtl="0" fontAlgn="base"/>
            <a:r>
              <a:rPr lang="en-US" sz="1200" b="0" i="1" u="none" strike="noStrike" kern="1200" cap="none" dirty="0">
                <a:solidFill>
                  <a:schemeClr val="dk1"/>
                </a:solidFill>
                <a:effectLst/>
                <a:latin typeface="Calibri"/>
                <a:ea typeface="Calibri"/>
                <a:cs typeface="Calibri"/>
                <a:sym typeface="Calibri"/>
              </a:rPr>
              <a:t>Analyze root problems in our community and begin proposing ways to address them.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91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What are you talented</a:t>
            </a:r>
            <a:r>
              <a:rPr lang="en-US" sz="1200" b="0" i="0" u="none" strike="noStrike" kern="1200" cap="none" baseline="0" dirty="0">
                <a:solidFill>
                  <a:schemeClr val="dk1"/>
                </a:solidFill>
                <a:effectLst/>
                <a:latin typeface="Calibri"/>
                <a:ea typeface="Calibri"/>
                <a:cs typeface="Calibri"/>
                <a:sym typeface="Calibri"/>
              </a:rPr>
              <a:t> at that you can provide to this work?</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16</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93866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will link up your learning and talk about what is next for you. How to stay involved with OFA and how to apply these skills moving forward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18</a:t>
            </a:fld>
            <a:endParaRPr lang="en-US"/>
          </a:p>
        </p:txBody>
      </p:sp>
    </p:spTree>
    <p:extLst>
      <p:ext uri="{BB962C8B-B14F-4D97-AF65-F5344CB8AC3E}">
        <p14:creationId xmlns:p14="http://schemas.microsoft.com/office/powerpoint/2010/main" val="148498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7623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11471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30333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20195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4392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33218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225153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93025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207878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698264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956356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888922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5"/>
        <p:cNvGrpSpPr/>
        <p:nvPr/>
      </p:nvGrpSpPr>
      <p:grpSpPr>
        <a:xfrm>
          <a:off x="0" y="0"/>
          <a:ext cx="0" cy="0"/>
          <a:chOff x="0" y="0"/>
          <a:chExt cx="0" cy="0"/>
        </a:xfrm>
      </p:grpSpPr>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862527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981881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2250858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0928630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0.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11.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6.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7.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8.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9.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t>2/24/19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t>‹#›</a:t>
            </a:fld>
            <a:endParaRPr lang="en-US"/>
          </a:p>
        </p:txBody>
      </p:sp>
    </p:spTree>
    <p:extLst>
      <p:ext uri="{BB962C8B-B14F-4D97-AF65-F5344CB8AC3E}">
        <p14:creationId xmlns:p14="http://schemas.microsoft.com/office/powerpoint/2010/main" val="76651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114786148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9730011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2937810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34F8A-85C4-864E-908C-350817DC54A3}"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F5631-7824-4E48-88EF-BA6C9757E8BE}"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1583153282"/>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2/24/19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9080786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42665897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sym typeface="Arial"/>
              </a:rPr>
              <a:pPr/>
              <a:t>2/24/19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11620093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4" r:id="rId13"/>
    <p:sldLayoutId id="214748371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1040443597"/>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177101263"/>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1075467101"/>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tiff"/><Relationship Id="rId2" Type="http://schemas.openxmlformats.org/officeDocument/2006/relationships/notesSlide" Target="../notesSlides/notesSlide20.xml"/><Relationship Id="rId1" Type="http://schemas.openxmlformats.org/officeDocument/2006/relationships/slideLayout" Target="../slideLayouts/slideLayout95.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21.tif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mailto:fellows@ofa.u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96706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pic>
        <p:nvPicPr>
          <p:cNvPr id="5" name="Picture 4" descr="A drawing of a face&#10;&#10;Description automatically generated">
            <a:extLst>
              <a:ext uri="{FF2B5EF4-FFF2-40B4-BE49-F238E27FC236}">
                <a16:creationId xmlns:a16="http://schemas.microsoft.com/office/drawing/2014/main" id="{C64A15A2-3339-B14B-A77A-EE8FE452DA54}"/>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6432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1706990"/>
            <a:ext cx="12192000" cy="3444020"/>
          </a:xfrm>
          <a:prstGeom prst="rect">
            <a:avLst/>
          </a:prstGeom>
          <a:noFill/>
        </p:spPr>
        <p:txBody>
          <a:bodyPr wrap="square" rtlCol="0">
            <a:spAutoFit/>
          </a:bodyPr>
          <a:lstStyle/>
          <a:p>
            <a:pPr algn="ctr">
              <a:lnSpc>
                <a:spcPct val="90000"/>
              </a:lnSpc>
            </a:pPr>
            <a:r>
              <a:rPr lang="en-US" sz="4000" b="1" dirty="0">
                <a:solidFill>
                  <a:srgbClr val="FFFFFF"/>
                </a:solidFill>
                <a:latin typeface="Gilroy ExtraBold" charset="0"/>
                <a:ea typeface="Gilroy ExtraBold" charset="0"/>
                <a:cs typeface="Gilroy ExtraBold" charset="0"/>
              </a:rPr>
              <a:t>OFA’s core purpose</a:t>
            </a:r>
          </a:p>
          <a:p>
            <a:pPr algn="ctr">
              <a:lnSpc>
                <a:spcPct val="90000"/>
              </a:lnSpc>
            </a:pPr>
            <a:endParaRPr lang="en-US" sz="6600" b="1" dirty="0">
              <a:solidFill>
                <a:srgbClr val="FFFFFF"/>
              </a:solidFill>
              <a:latin typeface="Gilroy ExtraBold" charset="0"/>
              <a:ea typeface="Gilroy ExtraBold" charset="0"/>
              <a:cs typeface="Gilroy ExtraBold" charset="0"/>
            </a:endParaRPr>
          </a:p>
          <a:p>
            <a:pPr algn="ctr">
              <a:lnSpc>
                <a:spcPct val="90000"/>
              </a:lnSpc>
            </a:pPr>
            <a:r>
              <a:rPr lang="en-US" sz="6600" b="1" dirty="0">
                <a:solidFill>
                  <a:srgbClr val="FFFFFF"/>
                </a:solidFill>
                <a:latin typeface="Gilroy ExtraBold" charset="0"/>
                <a:ea typeface="Gilroy ExtraBold" charset="0"/>
                <a:cs typeface="Gilroy ExtraBold" charset="0"/>
              </a:rPr>
              <a:t>To create a more accessible and participatory democracy</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8937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3938" y="2531704"/>
            <a:ext cx="6794137" cy="119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buFont typeface="+mj-lt"/>
              <a:buNone/>
              <a:defRPr/>
            </a:pPr>
            <a:r>
              <a:rPr lang="en-US" altLang="en-US" sz="2500" dirty="0">
                <a:solidFill>
                  <a:srgbClr val="3B444D"/>
                </a:solidFill>
                <a:latin typeface="Source Sans Pro" charset="0"/>
                <a:ea typeface="Source Sans Pro" charset="0"/>
                <a:cs typeface="Source Sans Pro" charset="0"/>
              </a:rPr>
              <a:t>Craft a movie title and plot description </a:t>
            </a:r>
            <a:r>
              <a:rPr lang="en-US" altLang="en-US" sz="2500">
                <a:solidFill>
                  <a:srgbClr val="3B444D"/>
                </a:solidFill>
                <a:latin typeface="Source Sans Pro" charset="0"/>
                <a:ea typeface="Source Sans Pro" charset="0"/>
                <a:cs typeface="Source Sans Pro" charset="0"/>
              </a:rPr>
              <a:t>that reflects your </a:t>
            </a:r>
            <a:r>
              <a:rPr lang="en-US" altLang="en-US" sz="2500" dirty="0">
                <a:solidFill>
                  <a:srgbClr val="3B444D"/>
                </a:solidFill>
                <a:latin typeface="Source Sans Pro" charset="0"/>
                <a:ea typeface="Source Sans Pro" charset="0"/>
                <a:cs typeface="Source Sans Pro" charset="0"/>
              </a:rPr>
              <a:t>personal experience during the fellowship?</a:t>
            </a:r>
          </a:p>
        </p:txBody>
      </p:sp>
      <p:sp>
        <p:nvSpPr>
          <p:cNvPr id="7" name="Rectangle 6"/>
          <p:cNvSpPr>
            <a:spLocks noChangeArrowheads="1"/>
          </p:cNvSpPr>
          <p:nvPr/>
        </p:nvSpPr>
        <p:spPr bwMode="auto">
          <a:xfrm>
            <a:off x="1254738" y="1235680"/>
            <a:ext cx="2866506" cy="1296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rgbClr val="EE2F4B"/>
                </a:solidFill>
                <a:latin typeface="Gilroy ExtraBold" charset="0"/>
                <a:ea typeface="Gilroy ExtraBold" charset="0"/>
                <a:cs typeface="Gilroy ExtraBold" charset="0"/>
              </a:rPr>
              <a:t>5 minute </a:t>
            </a:r>
          </a:p>
          <a:p>
            <a:r>
              <a:rPr lang="en-US" sz="4000" b="1" dirty="0">
                <a:solidFill>
                  <a:srgbClr val="EE2F4B"/>
                </a:solidFill>
                <a:latin typeface="Gilroy ExtraBold" charset="0"/>
                <a:ea typeface="Gilroy ExtraBold" charset="0"/>
                <a:cs typeface="Gilroy ExtraBold" charset="0"/>
              </a:rPr>
              <a:t>reflection</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38" y="1245621"/>
            <a:ext cx="776116" cy="638071"/>
          </a:xfrm>
          <a:prstGeom prst="rect">
            <a:avLst/>
          </a:prstGeom>
        </p:spPr>
      </p:pic>
    </p:spTree>
    <p:extLst>
      <p:ext uri="{BB962C8B-B14F-4D97-AF65-F5344CB8AC3E}">
        <p14:creationId xmlns:p14="http://schemas.microsoft.com/office/powerpoint/2010/main" val="51263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04"/>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a:spLocks noChangeArrowheads="1"/>
          </p:cNvSpPr>
          <p:nvPr/>
        </p:nvSpPr>
        <p:spPr bwMode="auto">
          <a:xfrm>
            <a:off x="0" y="1210770"/>
            <a:ext cx="12192000" cy="1065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500" b="1" dirty="0">
                <a:solidFill>
                  <a:srgbClr val="FFFFFF"/>
                </a:solidFill>
                <a:latin typeface="Gilroy ExtraBold" charset="0"/>
                <a:ea typeface="Gilroy ExtraBold" charset="0"/>
                <a:cs typeface="Gilroy ExtraBold" charset="0"/>
              </a:rPr>
              <a:t>What’s your movie title?</a:t>
            </a:r>
          </a:p>
        </p:txBody>
      </p:sp>
      <p:sp>
        <p:nvSpPr>
          <p:cNvPr id="13" name="TextBox 12">
            <a:hlinkClick r:id="rId2"/>
          </p:cNvPr>
          <p:cNvSpPr txBox="1"/>
          <p:nvPr/>
        </p:nvSpPr>
        <p:spPr>
          <a:xfrm>
            <a:off x="3815327" y="5277751"/>
            <a:ext cx="4459061" cy="449639"/>
          </a:xfrm>
          <a:prstGeom prst="rect">
            <a:avLst/>
          </a:prstGeom>
          <a:noFill/>
        </p:spPr>
        <p:txBody>
          <a:bodyPr wrap="square" lIns="64290" tIns="32145" rIns="64290" bIns="32145" rtlCol="0">
            <a:spAutoFit/>
          </a:bodyPr>
          <a:lstStyle/>
          <a:p>
            <a:pPr algn="ctr"/>
            <a:r>
              <a:rPr lang="en-US" sz="2500" dirty="0">
                <a:solidFill>
                  <a:srgbClr val="C6D0D7">
                    <a:lumMod val="25000"/>
                  </a:srgb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00" y="4480501"/>
            <a:ext cx="870168" cy="585755"/>
          </a:xfrm>
          <a:prstGeom prst="rect">
            <a:avLst/>
          </a:prstGeom>
        </p:spPr>
      </p:pic>
    </p:spTree>
    <p:extLst>
      <p:ext uri="{BB962C8B-B14F-4D97-AF65-F5344CB8AC3E}">
        <p14:creationId xmlns:p14="http://schemas.microsoft.com/office/powerpoint/2010/main" val="9253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21168"/>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Where we’ve been</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3482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27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65573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7045"/>
          <a:stretch/>
        </p:blipFill>
        <p:spPr>
          <a:xfrm>
            <a:off x="0" y="1889842"/>
            <a:ext cx="4856544" cy="1657312"/>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11782"/>
          <a:stretch/>
        </p:blipFill>
        <p:spPr>
          <a:xfrm>
            <a:off x="6528243" y="2642257"/>
            <a:ext cx="5160280" cy="189994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b="11114"/>
          <a:stretch/>
        </p:blipFill>
        <p:spPr>
          <a:xfrm>
            <a:off x="0" y="3565405"/>
            <a:ext cx="4856544" cy="1959497"/>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b="12279"/>
          <a:stretch/>
        </p:blipFill>
        <p:spPr>
          <a:xfrm>
            <a:off x="6493195" y="4668915"/>
            <a:ext cx="5160603" cy="1874800"/>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b="18301"/>
          <a:stretch/>
        </p:blipFill>
        <p:spPr>
          <a:xfrm>
            <a:off x="1" y="5565820"/>
            <a:ext cx="4856544" cy="122954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3194" y="0"/>
            <a:ext cx="5006825" cy="2642257"/>
          </a:xfrm>
          <a:prstGeom prst="rect">
            <a:avLst/>
          </a:prstGeom>
        </p:spPr>
      </p:pic>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t="6435" b="14706"/>
          <a:stretch/>
        </p:blipFill>
        <p:spPr>
          <a:xfrm>
            <a:off x="-151117" y="-12912"/>
            <a:ext cx="5007661" cy="1671461"/>
          </a:xfrm>
          <a:prstGeom prst="rect">
            <a:avLst/>
          </a:prstGeom>
        </p:spPr>
      </p:pic>
      <p:pic>
        <p:nvPicPr>
          <p:cNvPr id="11" name="Picture 10"/>
          <p:cNvPicPr>
            <a:picLocks noChangeAspect="1"/>
          </p:cNvPicPr>
          <p:nvPr/>
        </p:nvPicPr>
        <p:blipFill>
          <a:blip r:embed="rId10">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4" name="Rectangle 3"/>
          <p:cNvSpPr/>
          <p:nvPr/>
        </p:nvSpPr>
        <p:spPr>
          <a:xfrm>
            <a:off x="3240911" y="0"/>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40260" y="1889842"/>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17967" y="3562715"/>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40911" y="5563405"/>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983735" y="152511"/>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172239" y="2675978"/>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146737" y="4688164"/>
            <a:ext cx="1516284"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0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mt="20000"/>
          </a:blip>
          <a:srcRect/>
          <a:stretch/>
        </p:blipFill>
        <p:spPr>
          <a:xfrm>
            <a:off x="11362942" y="6417000"/>
            <a:ext cx="653211" cy="253430"/>
          </a:xfrm>
          <a:prstGeom prst="rect">
            <a:avLst/>
          </a:prstGeom>
          <a:noFill/>
          <a:ln>
            <a:noFill/>
          </a:ln>
        </p:spPr>
      </p:pic>
      <p:sp>
        <p:nvSpPr>
          <p:cNvPr id="215" name="Shape 215"/>
          <p:cNvSpPr txBox="1"/>
          <p:nvPr/>
        </p:nvSpPr>
        <p:spPr>
          <a:xfrm>
            <a:off x="0" y="714606"/>
            <a:ext cx="12192000" cy="660437"/>
          </a:xfrm>
          <a:prstGeom prst="rect">
            <a:avLst/>
          </a:prstGeom>
          <a:noFill/>
          <a:ln>
            <a:noFill/>
          </a:ln>
        </p:spPr>
        <p:txBody>
          <a:bodyPr lIns="91425" tIns="45700" rIns="91425" bIns="45700" anchor="t" anchorCtr="0">
            <a:noAutofit/>
          </a:bodyPr>
          <a:lstStyle/>
          <a:p>
            <a:pPr algn="ctr">
              <a:lnSpc>
                <a:spcPct val="80000"/>
              </a:lnSpc>
              <a:buSzPct val="25000"/>
            </a:pPr>
            <a:r>
              <a:rPr lang="en-US" sz="5500" kern="0" dirty="0">
                <a:solidFill>
                  <a:srgbClr val="00B3DC"/>
                </a:solidFill>
                <a:latin typeface="Gilroy ExtraBold" charset="0"/>
                <a:ea typeface="Gilroy ExtraBold" charset="0"/>
                <a:cs typeface="Gilroy ExtraBold" charset="0"/>
                <a:sym typeface="Arial"/>
              </a:rPr>
              <a:t>Finding your thing</a:t>
            </a:r>
          </a:p>
        </p:txBody>
      </p:sp>
      <p:grpSp>
        <p:nvGrpSpPr>
          <p:cNvPr id="2" name="Group 1"/>
          <p:cNvGrpSpPr/>
          <p:nvPr/>
        </p:nvGrpSpPr>
        <p:grpSpPr>
          <a:xfrm>
            <a:off x="3740394" y="3429000"/>
            <a:ext cx="2281404" cy="2281404"/>
            <a:chOff x="1005253" y="2756363"/>
            <a:chExt cx="2281404" cy="2281404"/>
          </a:xfrm>
        </p:grpSpPr>
        <p:sp>
          <p:nvSpPr>
            <p:cNvPr id="216" name="Shape 216"/>
            <p:cNvSpPr/>
            <p:nvPr/>
          </p:nvSpPr>
          <p:spPr>
            <a:xfrm>
              <a:off x="1005253" y="2756363"/>
              <a:ext cx="2281404" cy="2281404"/>
            </a:xfrm>
            <a:prstGeom prst="ellipse">
              <a:avLst/>
            </a:prstGeom>
            <a:solidFill>
              <a:schemeClr val="accent2"/>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17" name="Shape 217"/>
            <p:cNvSpPr txBox="1"/>
            <p:nvPr/>
          </p:nvSpPr>
          <p:spPr>
            <a:xfrm>
              <a:off x="1005253" y="3696581"/>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Skill</a:t>
              </a:r>
            </a:p>
          </p:txBody>
        </p:sp>
      </p:grpSp>
      <p:grpSp>
        <p:nvGrpSpPr>
          <p:cNvPr id="3" name="Group 2"/>
          <p:cNvGrpSpPr/>
          <p:nvPr/>
        </p:nvGrpSpPr>
        <p:grpSpPr>
          <a:xfrm>
            <a:off x="4897312" y="2087814"/>
            <a:ext cx="2281404" cy="2281404"/>
            <a:chOff x="3651277" y="2754275"/>
            <a:chExt cx="2281404" cy="2281404"/>
          </a:xfrm>
        </p:grpSpPr>
        <p:sp>
          <p:nvSpPr>
            <p:cNvPr id="218" name="Shape 218"/>
            <p:cNvSpPr/>
            <p:nvPr/>
          </p:nvSpPr>
          <p:spPr>
            <a:xfrm>
              <a:off x="3651277" y="2754275"/>
              <a:ext cx="2281404" cy="2281404"/>
            </a:xfrm>
            <a:prstGeom prst="ellipse">
              <a:avLst/>
            </a:prstGeom>
            <a:solidFill>
              <a:schemeClr val="dk1"/>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19" name="Shape 219"/>
            <p:cNvSpPr txBox="1"/>
            <p:nvPr/>
          </p:nvSpPr>
          <p:spPr>
            <a:xfrm>
              <a:off x="3651277" y="3673913"/>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Passion</a:t>
              </a:r>
            </a:p>
          </p:txBody>
        </p:sp>
      </p:grpSp>
      <p:grpSp>
        <p:nvGrpSpPr>
          <p:cNvPr id="4" name="Group 3"/>
          <p:cNvGrpSpPr/>
          <p:nvPr/>
        </p:nvGrpSpPr>
        <p:grpSpPr>
          <a:xfrm>
            <a:off x="5950057" y="3429000"/>
            <a:ext cx="2281404" cy="2281404"/>
            <a:chOff x="6297299" y="2754275"/>
            <a:chExt cx="2281404" cy="2281404"/>
          </a:xfrm>
        </p:grpSpPr>
        <p:sp>
          <p:nvSpPr>
            <p:cNvPr id="220" name="Shape 220"/>
            <p:cNvSpPr/>
            <p:nvPr/>
          </p:nvSpPr>
          <p:spPr>
            <a:xfrm>
              <a:off x="6297299" y="2754275"/>
              <a:ext cx="2281404" cy="2281404"/>
            </a:xfrm>
            <a:prstGeom prst="ellipse">
              <a:avLst/>
            </a:prstGeom>
            <a:solidFill>
              <a:schemeClr val="bg2"/>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21" name="Shape 221"/>
            <p:cNvSpPr txBox="1"/>
            <p:nvPr/>
          </p:nvSpPr>
          <p:spPr>
            <a:xfrm>
              <a:off x="6297299" y="3658848"/>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Need</a:t>
              </a:r>
            </a:p>
          </p:txBody>
        </p:sp>
      </p:grpSp>
      <p:pic>
        <p:nvPicPr>
          <p:cNvPr id="13" name="Picture 12">
            <a:extLst>
              <a:ext uri="{FF2B5EF4-FFF2-40B4-BE49-F238E27FC236}">
                <a16:creationId xmlns:a16="http://schemas.microsoft.com/office/drawing/2014/main" id="{84F30279-07CD-8144-8C96-FAFB7CCD029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92368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3785652"/>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Why do they lack these resources? Why are they facing these challenges?</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can we do about it? What resources do we have?</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7" name="Oval 26"/>
          <p:cNvSpPr/>
          <p:nvPr/>
        </p:nvSpPr>
        <p:spPr>
          <a:xfrm>
            <a:off x="1666260" y="409552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9" name="Oval 28"/>
          <p:cNvSpPr/>
          <p:nvPr/>
        </p:nvSpPr>
        <p:spPr>
          <a:xfrm>
            <a:off x="1666260" y="518453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24288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1581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06316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mt="20000"/>
          </a:blip>
          <a:srcRect/>
          <a:stretch/>
        </p:blipFill>
        <p:spPr>
          <a:xfrm>
            <a:off x="11362942" y="6417000"/>
            <a:ext cx="653211" cy="253430"/>
          </a:xfrm>
          <a:prstGeom prst="rect">
            <a:avLst/>
          </a:prstGeom>
          <a:noFill/>
          <a:ln>
            <a:noFill/>
          </a:ln>
        </p:spPr>
      </p:pic>
      <p:sp>
        <p:nvSpPr>
          <p:cNvPr id="214" name="Shape 214"/>
          <p:cNvSpPr/>
          <p:nvPr/>
        </p:nvSpPr>
        <p:spPr>
          <a:xfrm>
            <a:off x="0" y="0"/>
            <a:ext cx="12191998" cy="685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5" name="Shape 215"/>
          <p:cNvSpPr txBox="1"/>
          <p:nvPr/>
        </p:nvSpPr>
        <p:spPr>
          <a:xfrm>
            <a:off x="0" y="714606"/>
            <a:ext cx="12192000" cy="660437"/>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5500" dirty="0">
                <a:solidFill>
                  <a:schemeClr val="lt1"/>
                </a:solidFill>
                <a:latin typeface="Gilroy ExtraBold" charset="0"/>
                <a:ea typeface="Gilroy ExtraBold" charset="0"/>
                <a:cs typeface="Gilroy ExtraBold" charset="0"/>
              </a:rPr>
              <a:t>Challenges to persuasion</a:t>
            </a:r>
            <a:endParaRPr lang="en-US" sz="5500" dirty="0">
              <a:solidFill>
                <a:schemeClr val="lt1"/>
              </a:solidFill>
              <a:latin typeface="Gilroy ExtraBold" charset="0"/>
              <a:ea typeface="Gilroy ExtraBold" charset="0"/>
              <a:cs typeface="Gilroy ExtraBold" charset="0"/>
              <a:sym typeface="Arial"/>
            </a:endParaRPr>
          </a:p>
        </p:txBody>
      </p:sp>
      <p:sp>
        <p:nvSpPr>
          <p:cNvPr id="216" name="Shape 216"/>
          <p:cNvSpPr/>
          <p:nvPr/>
        </p:nvSpPr>
        <p:spPr>
          <a:xfrm>
            <a:off x="933535" y="2776962"/>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17" name="Shape 217"/>
          <p:cNvSpPr txBox="1"/>
          <p:nvPr/>
        </p:nvSpPr>
        <p:spPr>
          <a:xfrm>
            <a:off x="933535" y="3566526"/>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Personal Anxiety</a:t>
            </a:r>
            <a:endParaRPr lang="en-US" sz="2400" b="1" dirty="0">
              <a:solidFill>
                <a:schemeClr val="bg1"/>
              </a:solidFill>
              <a:latin typeface="Gilroy ExtraBold" charset="0"/>
              <a:ea typeface="Gilroy ExtraBold" charset="0"/>
              <a:cs typeface="Gilroy ExtraBold" charset="0"/>
              <a:sym typeface="Arial"/>
            </a:endParaRPr>
          </a:p>
        </p:txBody>
      </p:sp>
      <p:sp>
        <p:nvSpPr>
          <p:cNvPr id="218" name="Shape 218"/>
          <p:cNvSpPr/>
          <p:nvPr/>
        </p:nvSpPr>
        <p:spPr>
          <a:xfrm>
            <a:off x="3579559" y="2774874"/>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19" name="Shape 219"/>
          <p:cNvSpPr txBox="1"/>
          <p:nvPr/>
        </p:nvSpPr>
        <p:spPr>
          <a:xfrm>
            <a:off x="3579559" y="3566526"/>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Interpersonal differences</a:t>
            </a:r>
            <a:endParaRPr lang="en-US" sz="2400" b="1" dirty="0">
              <a:solidFill>
                <a:schemeClr val="bg1"/>
              </a:solidFill>
              <a:latin typeface="Gilroy ExtraBold" charset="0"/>
              <a:ea typeface="Gilroy ExtraBold" charset="0"/>
              <a:cs typeface="Gilroy ExtraBold" charset="0"/>
              <a:sym typeface="Arial"/>
            </a:endParaRPr>
          </a:p>
        </p:txBody>
      </p:sp>
      <p:sp>
        <p:nvSpPr>
          <p:cNvPr id="220" name="Shape 220"/>
          <p:cNvSpPr/>
          <p:nvPr/>
        </p:nvSpPr>
        <p:spPr>
          <a:xfrm>
            <a:off x="6225581" y="2774874"/>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21" name="Shape 221"/>
          <p:cNvSpPr txBox="1"/>
          <p:nvPr/>
        </p:nvSpPr>
        <p:spPr>
          <a:xfrm>
            <a:off x="6225577" y="3449296"/>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Fractured political context</a:t>
            </a:r>
            <a:endParaRPr lang="en-US" sz="2400" b="1" dirty="0">
              <a:solidFill>
                <a:schemeClr val="bg1"/>
              </a:solidFill>
              <a:latin typeface="Gilroy ExtraBold" charset="0"/>
              <a:ea typeface="Gilroy ExtraBold" charset="0"/>
              <a:cs typeface="Gilroy ExtraBold" charset="0"/>
              <a:sym typeface="Arial"/>
            </a:endParaRPr>
          </a:p>
        </p:txBody>
      </p:sp>
      <p:sp>
        <p:nvSpPr>
          <p:cNvPr id="222" name="Shape 222"/>
          <p:cNvSpPr/>
          <p:nvPr/>
        </p:nvSpPr>
        <p:spPr>
          <a:xfrm>
            <a:off x="8835027" y="2776962"/>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23" name="Shape 223"/>
          <p:cNvSpPr txBox="1"/>
          <p:nvPr/>
        </p:nvSpPr>
        <p:spPr>
          <a:xfrm>
            <a:off x="8835027" y="3453340"/>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The “ask” typically associated </a:t>
            </a:r>
            <a:endParaRPr lang="en-US" sz="2400" b="1" dirty="0">
              <a:solidFill>
                <a:schemeClr val="bg1"/>
              </a:solidFill>
              <a:latin typeface="Gilroy ExtraBold" charset="0"/>
              <a:ea typeface="Gilroy ExtraBold" charset="0"/>
              <a:cs typeface="Gilroy ExtraBold" charset="0"/>
              <a:sym typeface="Arial"/>
            </a:endParaRPr>
          </a:p>
        </p:txBody>
      </p:sp>
      <p:pic>
        <p:nvPicPr>
          <p:cNvPr id="13" name="Picture 12"/>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6140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17000"/>
            <a:extLst>
              <a:ext uri="{28A0092B-C50C-407E-A947-70E740481C1C}">
                <a14:useLocalDpi xmlns:a14="http://schemas.microsoft.com/office/drawing/2010/main" val="0"/>
              </a:ext>
            </a:extLst>
          </a:blip>
          <a:srcRect l="26862" t="28984" b="9382"/>
          <a:stretch/>
        </p:blipFill>
        <p:spPr>
          <a:xfrm>
            <a:off x="0" y="0"/>
            <a:ext cx="12192000" cy="6858000"/>
          </a:xfrm>
          <a:prstGeom prst="rect">
            <a:avLst/>
          </a:prstGeom>
        </p:spPr>
      </p:pic>
      <p:sp>
        <p:nvSpPr>
          <p:cNvPr id="9" name="TextBox 8"/>
          <p:cNvSpPr txBox="1"/>
          <p:nvPr/>
        </p:nvSpPr>
        <p:spPr>
          <a:xfrm>
            <a:off x="0" y="2447737"/>
            <a:ext cx="12192000" cy="1962525"/>
          </a:xfrm>
          <a:prstGeom prst="rect">
            <a:avLst/>
          </a:prstGeom>
          <a:noFill/>
        </p:spPr>
        <p:txBody>
          <a:bodyPr wrap="square" rtlCol="0">
            <a:spAutoFit/>
          </a:bodyPr>
          <a:lstStyle/>
          <a:p>
            <a:pPr algn="ctr">
              <a:lnSpc>
                <a:spcPct val="80000"/>
              </a:lnSpc>
            </a:pPr>
            <a:r>
              <a:rPr lang="en-US" sz="7500" b="1" dirty="0">
                <a:solidFill>
                  <a:schemeClr val="bg1"/>
                </a:solidFill>
                <a:latin typeface="Gilroy ExtraBold" charset="0"/>
                <a:ea typeface="Gilroy ExtraBold" charset="0"/>
                <a:cs typeface="Gilroy ExtraBold" charset="0"/>
              </a:rPr>
              <a:t>OFA Community </a:t>
            </a:r>
          </a:p>
          <a:p>
            <a:pPr algn="ctr">
              <a:lnSpc>
                <a:spcPct val="80000"/>
              </a:lnSpc>
            </a:pPr>
            <a:r>
              <a:rPr lang="en-US" sz="7500" b="1" dirty="0">
                <a:solidFill>
                  <a:schemeClr val="bg1"/>
                </a:solidFill>
                <a:latin typeface="Gilroy ExtraBold" charset="0"/>
                <a:ea typeface="Gilroy ExtraBold" charset="0"/>
                <a:cs typeface="Gilroy ExtraBold" charset="0"/>
              </a:rPr>
              <a:t>Engagement Fellowship</a:t>
            </a:r>
          </a:p>
        </p:txBody>
      </p:sp>
      <p:sp>
        <p:nvSpPr>
          <p:cNvPr id="4" name="TextBox 3"/>
          <p:cNvSpPr txBox="1"/>
          <p:nvPr/>
        </p:nvSpPr>
        <p:spPr>
          <a:xfrm>
            <a:off x="0" y="4410262"/>
            <a:ext cx="12192000" cy="523220"/>
          </a:xfrm>
          <a:prstGeom prst="rect">
            <a:avLst/>
          </a:prstGeom>
          <a:noFill/>
        </p:spPr>
        <p:txBody>
          <a:bodyPr wrap="square" rtlCol="0">
            <a:spAutoFit/>
          </a:bodyPr>
          <a:lstStyle/>
          <a:p>
            <a:pPr algn="ctr"/>
            <a:r>
              <a:rPr lang="en-US" sz="2800" b="1" dirty="0">
                <a:solidFill>
                  <a:schemeClr val="accent2"/>
                </a:solidFill>
                <a:latin typeface="Gilroy ExtraBold" charset="0"/>
                <a:ea typeface="Gilroy ExtraBold" charset="0"/>
                <a:cs typeface="Gilroy ExtraBold" charset="0"/>
              </a:rPr>
              <a:t>Summer 2018 / #</a:t>
            </a:r>
            <a:r>
              <a:rPr lang="en-US" sz="2800" b="1" dirty="0" err="1">
                <a:solidFill>
                  <a:schemeClr val="accent2"/>
                </a:solidFill>
                <a:latin typeface="Gilroy ExtraBold" charset="0"/>
                <a:ea typeface="Gilroy ExtraBold" charset="0"/>
                <a:cs typeface="Gilroy ExtraBold" charset="0"/>
              </a:rPr>
              <a:t>OFAFellows</a:t>
            </a:r>
            <a:endParaRPr lang="en-US" sz="2800" b="1" dirty="0">
              <a:solidFill>
                <a:schemeClr val="accent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spTree>
    <p:extLst>
      <p:ext uri="{BB962C8B-B14F-4D97-AF65-F5344CB8AC3E}">
        <p14:creationId xmlns:p14="http://schemas.microsoft.com/office/powerpoint/2010/main" val="80650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9" name="Shape 219"/>
          <p:cNvSpPr txBox="1"/>
          <p:nvPr/>
        </p:nvSpPr>
        <p:spPr>
          <a:xfrm>
            <a:off x="3616135" y="3429000"/>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sp>
        <p:nvSpPr>
          <p:cNvPr id="221" name="Shape 221"/>
          <p:cNvSpPr txBox="1"/>
          <p:nvPr/>
        </p:nvSpPr>
        <p:spPr>
          <a:xfrm>
            <a:off x="6189001" y="3378958"/>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55" t="2769" r="3082" b="3340"/>
          <a:stretch/>
        </p:blipFill>
        <p:spPr>
          <a:xfrm>
            <a:off x="2457296" y="380994"/>
            <a:ext cx="6880486" cy="6096011"/>
          </a:xfrm>
          <a:prstGeom prst="rect">
            <a:avLst/>
          </a:prstGeom>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5824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8" name="Pentagon 27"/>
          <p:cNvSpPr/>
          <p:nvPr/>
        </p:nvSpPr>
        <p:spPr>
          <a:xfrm>
            <a:off x="419100" y="1889090"/>
            <a:ext cx="1981200" cy="1066800"/>
          </a:xfrm>
          <a:prstGeom prst="homePlate">
            <a:avLst>
              <a:gd name="adj" fmla="val 26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Critical incident</a:t>
            </a:r>
          </a:p>
        </p:txBody>
      </p:sp>
      <p:sp>
        <p:nvSpPr>
          <p:cNvPr id="30" name="TextBox 29"/>
          <p:cNvSpPr txBox="1"/>
          <p:nvPr/>
        </p:nvSpPr>
        <p:spPr>
          <a:xfrm>
            <a:off x="2663711" y="2207046"/>
            <a:ext cx="8699232" cy="430887"/>
          </a:xfrm>
          <a:prstGeom prst="rect">
            <a:avLst/>
          </a:prstGeom>
          <a:solidFill>
            <a:schemeClr val="bg2"/>
          </a:solidFill>
        </p:spPr>
        <p:txBody>
          <a:bodyPr wrap="square" rtlCol="0" anchor="ctr">
            <a:spAutoFit/>
          </a:bodyPr>
          <a:lstStyle/>
          <a:p>
            <a:pPr algn="ctr"/>
            <a:r>
              <a:rPr lang="en-US" sz="2200" b="1" kern="0" dirty="0">
                <a:solidFill>
                  <a:srgbClr val="FFFFFF"/>
                </a:solidFill>
                <a:latin typeface="Source Sans Pro" charset="0"/>
                <a:ea typeface="Source Sans Pro" charset="0"/>
                <a:cs typeface="Source Sans Pro" charset="0"/>
                <a:sym typeface="Arial"/>
              </a:rPr>
              <a:t>What is a critical incident that leads to what you believe and why?</a:t>
            </a:r>
          </a:p>
        </p:txBody>
      </p:sp>
      <p:sp>
        <p:nvSpPr>
          <p:cNvPr id="8" name="Pentagon 7"/>
          <p:cNvSpPr/>
          <p:nvPr/>
        </p:nvSpPr>
        <p:spPr>
          <a:xfrm>
            <a:off x="419100" y="3297031"/>
            <a:ext cx="1981200" cy="1066800"/>
          </a:xfrm>
          <a:prstGeom prst="homePlate">
            <a:avLst>
              <a:gd name="adj" fmla="val 33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Values</a:t>
            </a:r>
          </a:p>
        </p:txBody>
      </p:sp>
      <p:sp>
        <p:nvSpPr>
          <p:cNvPr id="13" name="Pentagon 12"/>
          <p:cNvSpPr/>
          <p:nvPr/>
        </p:nvSpPr>
        <p:spPr>
          <a:xfrm>
            <a:off x="405144" y="4704972"/>
            <a:ext cx="1981200" cy="1066800"/>
          </a:xfrm>
          <a:prstGeom prst="homePlate">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Practice</a:t>
            </a:r>
          </a:p>
        </p:txBody>
      </p:sp>
      <p:sp>
        <p:nvSpPr>
          <p:cNvPr id="21" name="TextBox 20"/>
          <p:cNvSpPr txBox="1"/>
          <p:nvPr/>
        </p:nvSpPr>
        <p:spPr>
          <a:xfrm>
            <a:off x="2663710" y="3614987"/>
            <a:ext cx="8699233" cy="430887"/>
          </a:xfrm>
          <a:prstGeom prst="rect">
            <a:avLst/>
          </a:prstGeom>
          <a:solidFill>
            <a:schemeClr val="accent6">
              <a:lumMod val="75000"/>
            </a:schemeClr>
          </a:solidFill>
        </p:spPr>
        <p:txBody>
          <a:bodyPr wrap="square" rtlCol="0" anchor="ctr">
            <a:spAutoFit/>
          </a:bodyPr>
          <a:lstStyle/>
          <a:p>
            <a:pPr algn="ctr"/>
            <a:r>
              <a:rPr lang="en-US" sz="2200" b="1" kern="0" dirty="0">
                <a:solidFill>
                  <a:srgbClr val="FFFFFF"/>
                </a:solidFill>
                <a:latin typeface="Source Sans Pro" charset="0"/>
                <a:ea typeface="Source Sans Pro" charset="0"/>
                <a:cs typeface="Source Sans Pro" charset="0"/>
                <a:sym typeface="Arial"/>
              </a:rPr>
              <a:t>What values are present underneath your critical incident and why?  </a:t>
            </a:r>
          </a:p>
        </p:txBody>
      </p:sp>
      <p:sp>
        <p:nvSpPr>
          <p:cNvPr id="25" name="TextBox 24"/>
          <p:cNvSpPr txBox="1"/>
          <p:nvPr/>
        </p:nvSpPr>
        <p:spPr>
          <a:xfrm>
            <a:off x="2663710" y="4822873"/>
            <a:ext cx="8699233" cy="830997"/>
          </a:xfrm>
          <a:prstGeom prst="rect">
            <a:avLst/>
          </a:prstGeom>
          <a:solidFill>
            <a:schemeClr val="accent1"/>
          </a:solidFill>
        </p:spPr>
        <p:txBody>
          <a:bodyPr wrap="square" rtlCol="0" anchor="ctr">
            <a:spAutoFit/>
          </a:bodyPr>
          <a:lstStyle/>
          <a:p>
            <a:pPr algn="ctr"/>
            <a:r>
              <a:rPr lang="en-US" sz="2400" b="1" kern="0" dirty="0">
                <a:solidFill>
                  <a:srgbClr val="FFFFFF"/>
                </a:solidFill>
                <a:latin typeface="Source Sans Pro" charset="0"/>
                <a:ea typeface="Source Sans Pro" charset="0"/>
                <a:cs typeface="Source Sans Pro" charset="0"/>
                <a:sym typeface="Arial"/>
              </a:rPr>
              <a:t>How will you practice communicating your values in way </a:t>
            </a:r>
          </a:p>
          <a:p>
            <a:pPr algn="ctr"/>
            <a:r>
              <a:rPr lang="en-US" sz="2400" b="1" kern="0" dirty="0">
                <a:solidFill>
                  <a:srgbClr val="FFFFFF"/>
                </a:solidFill>
                <a:latin typeface="Source Sans Pro" charset="0"/>
                <a:ea typeface="Source Sans Pro" charset="0"/>
                <a:cs typeface="Source Sans Pro" charset="0"/>
                <a:sym typeface="Arial"/>
              </a:rPr>
              <a:t>that resonates with diverse groups of people?</a:t>
            </a:r>
          </a:p>
        </p:txBody>
      </p:sp>
      <p:pic>
        <p:nvPicPr>
          <p:cNvPr id="26" name="Shape 90" descr="SwingLeft_Logo_White.png"/>
          <p:cNvPicPr preferRelativeResize="0"/>
          <p:nvPr/>
        </p:nvPicPr>
        <p:blipFill>
          <a:blip r:embed="rId4">
            <a:alphaModFix amt="20000"/>
          </a:blip>
          <a:stretch>
            <a:fillRect/>
          </a:stretch>
        </p:blipFill>
        <p:spPr>
          <a:xfrm>
            <a:off x="301735" y="6147718"/>
            <a:ext cx="1594300" cy="512638"/>
          </a:xfrm>
          <a:prstGeom prst="rect">
            <a:avLst/>
          </a:prstGeom>
          <a:noFill/>
          <a:ln>
            <a:noFill/>
          </a:ln>
          <a:effectLst>
            <a:glow rad="127000">
              <a:schemeClr val="bg1"/>
            </a:glow>
          </a:effectLst>
        </p:spPr>
      </p:pic>
      <p:sp>
        <p:nvSpPr>
          <p:cNvPr id="11" name="TextBox 10"/>
          <p:cNvSpPr txBox="1"/>
          <p:nvPr/>
        </p:nvSpPr>
        <p:spPr>
          <a:xfrm>
            <a:off x="405143" y="378605"/>
            <a:ext cx="10957799" cy="1189556"/>
          </a:xfrm>
          <a:prstGeom prst="rect">
            <a:avLst/>
          </a:prstGeom>
          <a:noFill/>
        </p:spPr>
        <p:txBody>
          <a:bodyPr wrap="square" rtlCol="0">
            <a:spAutoFit/>
          </a:bodyPr>
          <a:lstStyle/>
          <a:p>
            <a:pPr algn="ctr">
              <a:lnSpc>
                <a:spcPct val="80000"/>
              </a:lnSpc>
            </a:pPr>
            <a:r>
              <a:rPr lang="en-US" sz="4400" b="1" kern="0" dirty="0">
                <a:solidFill>
                  <a:srgbClr val="00B4DC"/>
                </a:solidFill>
                <a:latin typeface="Gilroy ExtraBold" charset="0"/>
                <a:ea typeface="Gilroy ExtraBold" charset="0"/>
                <a:cs typeface="Gilroy ExtraBold" charset="0"/>
                <a:sym typeface="Arial"/>
              </a:rPr>
              <a:t>Putting it all together: </a:t>
            </a:r>
          </a:p>
          <a:p>
            <a:pPr algn="ctr">
              <a:lnSpc>
                <a:spcPct val="80000"/>
              </a:lnSpc>
            </a:pPr>
            <a:r>
              <a:rPr lang="en-US" sz="4400" b="1" kern="0" dirty="0">
                <a:solidFill>
                  <a:srgbClr val="00B4DC"/>
                </a:solidFill>
                <a:latin typeface="Gilroy ExtraBold" charset="0"/>
                <a:ea typeface="Gilroy ExtraBold" charset="0"/>
                <a:cs typeface="Gilroy ExtraBold" charset="0"/>
                <a:sym typeface="Arial"/>
              </a:rPr>
              <a:t>The framework of your why</a:t>
            </a:r>
          </a:p>
        </p:txBody>
      </p:sp>
    </p:spTree>
    <p:extLst>
      <p:ext uri="{BB962C8B-B14F-4D97-AF65-F5344CB8AC3E}">
        <p14:creationId xmlns:p14="http://schemas.microsoft.com/office/powerpoint/2010/main" val="40944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2735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59562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nvPr>
        </p:nvGraphicFramePr>
        <p:xfrm>
          <a:off x="5410199" y="618850"/>
          <a:ext cx="6322621" cy="4937760"/>
        </p:xfrm>
        <a:graphic>
          <a:graphicData uri="http://schemas.openxmlformats.org/drawingml/2006/table">
            <a:tbl>
              <a:tblPr firstRow="1" bandRow="1">
                <a:tableStyleId>{5C22544A-7EE6-4342-B048-85BDC9FD1C3A}</a:tableStyleId>
              </a:tblPr>
              <a:tblGrid>
                <a:gridCol w="6322621">
                  <a:extLst>
                    <a:ext uri="{9D8B030D-6E8A-4147-A177-3AD203B41FA5}">
                      <a16:colId xmlns:a16="http://schemas.microsoft.com/office/drawing/2014/main" val="20000"/>
                    </a:ext>
                  </a:extLst>
                </a:gridCol>
              </a:tblGrid>
              <a:tr h="370840">
                <a:tc>
                  <a:txBody>
                    <a:bodyPr/>
                    <a:lstStyle/>
                    <a:p>
                      <a:pPr algn="l"/>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chemeClr val="bg2"/>
                          </a:solidFill>
                          <a:latin typeface="Gilroy ExtraBold" charset="0"/>
                          <a:ea typeface="Gilroy ExtraBold" charset="0"/>
                          <a:cs typeface="Gilroy ExtraBold" charset="0"/>
                        </a:rPr>
                        <a:t>Accountability to vote</a:t>
                      </a:r>
                    </a:p>
                  </a:txBody>
                  <a:tcPr>
                    <a:noFill/>
                  </a:tcPr>
                </a:tc>
                <a:extLst>
                  <a:ext uri="{0D108BD9-81ED-4DB2-BD59-A6C34878D82A}">
                    <a16:rowId xmlns:a16="http://schemas.microsoft.com/office/drawing/2014/main" val="10000"/>
                  </a:ext>
                </a:extLst>
              </a:tr>
              <a:tr h="370840">
                <a:tc>
                  <a:txBody>
                    <a:bodyPr/>
                    <a:lstStyle/>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Reminds voters of the norm of voting</a:t>
                      </a:r>
                    </a:p>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Increases the likelihood that someone will vote</a:t>
                      </a:r>
                    </a:p>
                  </a:txBody>
                  <a:tcPr>
                    <a:solidFill>
                      <a:schemeClr val="bg1"/>
                    </a:solidFill>
                  </a:tcPr>
                </a:tc>
                <a:extLst>
                  <a:ext uri="{0D108BD9-81ED-4DB2-BD59-A6C34878D82A}">
                    <a16:rowId xmlns:a16="http://schemas.microsoft.com/office/drawing/2014/main" val="10001"/>
                  </a:ext>
                </a:extLst>
              </a:tr>
              <a:tr h="370840">
                <a:tc>
                  <a:txBody>
                    <a:bodyPr/>
                    <a:lstStyle/>
                    <a:p>
                      <a:pPr algn="l"/>
                      <a:r>
                        <a:rPr lang="en-US" sz="3200" b="1" i="0" baseline="0" dirty="0">
                          <a:solidFill>
                            <a:schemeClr val="bg2"/>
                          </a:solidFill>
                          <a:latin typeface="Gilroy ExtraBold" charset="0"/>
                          <a:ea typeface="Gilroy ExtraBold" charset="0"/>
                          <a:cs typeface="Gilroy ExtraBold" charset="0"/>
                        </a:rPr>
                        <a:t>Pledging to vote</a:t>
                      </a:r>
                    </a:p>
                  </a:txBody>
                  <a:tcPr>
                    <a:noFill/>
                  </a:tcPr>
                </a:tc>
                <a:extLst>
                  <a:ext uri="{0D108BD9-81ED-4DB2-BD59-A6C34878D82A}">
                    <a16:rowId xmlns:a16="http://schemas.microsoft.com/office/drawing/2014/main" val="10002"/>
                  </a:ext>
                </a:extLst>
              </a:tr>
              <a:tr h="142688">
                <a:tc>
                  <a:txBody>
                    <a:bodyPr/>
                    <a:lstStyle/>
                    <a:p>
                      <a:pPr marL="342900" indent="-342900">
                        <a:buFont typeface="Arial" charset="0"/>
                        <a:buChar char="•"/>
                      </a:pPr>
                      <a:r>
                        <a:rPr lang="en-US" sz="2200" b="0" i="0" baseline="0" dirty="0">
                          <a:solidFill>
                            <a:schemeClr val="accent3"/>
                          </a:solidFill>
                          <a:latin typeface="Source Sans Pro" charset="0"/>
                          <a:ea typeface="Source Sans Pro" charset="0"/>
                          <a:cs typeface="Source Sans Pro" charset="0"/>
                        </a:rPr>
                        <a:t>Voters who pledge to vote are more likely to turnout than those who don’t intentionally do so</a:t>
                      </a:r>
                    </a:p>
                    <a:p>
                      <a:pPr marL="342900" indent="-342900">
                        <a:buFont typeface="Arial" charset="0"/>
                        <a:buChar char="•"/>
                      </a:pPr>
                      <a:endParaRPr lang="en-US" sz="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3"/>
                  </a:ext>
                </a:extLst>
              </a:tr>
              <a:tr h="370840">
                <a:tc>
                  <a:txBody>
                    <a:bodyPr/>
                    <a:lstStyle/>
                    <a:p>
                      <a:pPr algn="l"/>
                      <a:r>
                        <a:rPr lang="en-US" sz="3200" b="1" i="0" dirty="0">
                          <a:solidFill>
                            <a:srgbClr val="00B4DC"/>
                          </a:solidFill>
                          <a:latin typeface="Gilroy ExtraBold" charset="0"/>
                          <a:ea typeface="Gilroy ExtraBold" charset="0"/>
                          <a:cs typeface="Gilroy ExtraBold" charset="0"/>
                        </a:rPr>
                        <a:t>Vote planning</a:t>
                      </a:r>
                    </a:p>
                  </a:txBody>
                  <a:tcPr>
                    <a:noFill/>
                  </a:tcPr>
                </a:tc>
                <a:extLst>
                  <a:ext uri="{0D108BD9-81ED-4DB2-BD59-A6C34878D82A}">
                    <a16:rowId xmlns:a16="http://schemas.microsoft.com/office/drawing/2014/main" val="10004"/>
                  </a:ext>
                </a:extLst>
              </a:tr>
              <a:tr h="370840">
                <a:tc>
                  <a:txBody>
                    <a:bodyPr/>
                    <a:lstStyle/>
                    <a:p>
                      <a:pPr marL="342900" indent="-342900" algn="l">
                        <a:buFont typeface="Arial" charset="0"/>
                        <a:buChar char="•"/>
                      </a:pPr>
                      <a:r>
                        <a:rPr lang="en-US" sz="2200" b="0" i="0" baseline="0" dirty="0">
                          <a:solidFill>
                            <a:schemeClr val="accent3"/>
                          </a:solidFill>
                          <a:latin typeface="Source Sans Pro" charset="0"/>
                          <a:ea typeface="Source Sans Pro" charset="0"/>
                          <a:cs typeface="Source Sans Pro" charset="0"/>
                        </a:rPr>
                        <a:t>Vote planning effectively cuts past “fast thinking” reactions of voters in conversations. A majority of sporadic voters will say “yes I will vote,” but may not intentionally plan to</a:t>
                      </a:r>
                    </a:p>
                  </a:txBody>
                  <a:tcPr>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838199" y="838200"/>
            <a:ext cx="3878179" cy="1077218"/>
          </a:xfrm>
          <a:prstGeom prst="rect">
            <a:avLst/>
          </a:prstGeom>
          <a:noFill/>
        </p:spPr>
        <p:txBody>
          <a:bodyPr wrap="square" rtlCol="0">
            <a:spAutoFit/>
          </a:bodyPr>
          <a:lstStyle/>
          <a:p>
            <a:pPr>
              <a:lnSpc>
                <a:spcPct val="80000"/>
              </a:lnSpc>
            </a:pPr>
            <a:r>
              <a:rPr lang="en-US" sz="4000" b="1" kern="0" dirty="0">
                <a:solidFill>
                  <a:srgbClr val="00B4DC"/>
                </a:solidFill>
                <a:latin typeface="Gilroy ExtraBold" charset="0"/>
                <a:ea typeface="Gilroy ExtraBold" charset="0"/>
                <a:cs typeface="Gilroy ExtraBold" charset="0"/>
                <a:sym typeface="Arial"/>
              </a:rPr>
              <a:t>Why turnout conversations?</a:t>
            </a:r>
          </a:p>
        </p:txBody>
      </p:sp>
      <p:sp>
        <p:nvSpPr>
          <p:cNvPr id="7" name="TextBox 6"/>
          <p:cNvSpPr txBox="1"/>
          <p:nvPr/>
        </p:nvSpPr>
        <p:spPr>
          <a:xfrm>
            <a:off x="838199" y="2142676"/>
            <a:ext cx="3505200" cy="344838"/>
          </a:xfrm>
          <a:prstGeom prst="rect">
            <a:avLst/>
          </a:prstGeom>
          <a:noFill/>
        </p:spPr>
        <p:txBody>
          <a:bodyPr wrap="square" rtlCol="0">
            <a:spAutoFit/>
          </a:bodyPr>
          <a:lstStyle/>
          <a:p>
            <a:pPr>
              <a:lnSpc>
                <a:spcPct val="80000"/>
              </a:lnSpc>
            </a:pPr>
            <a:r>
              <a:rPr lang="en-US" sz="2000" b="1" kern="0" dirty="0">
                <a:latin typeface="Gilroy ExtraBold" charset="0"/>
                <a:ea typeface="Gilroy ExtraBold" charset="0"/>
                <a:cs typeface="Gilroy ExtraBold" charset="0"/>
                <a:sym typeface="Arial"/>
              </a:rPr>
              <a:t>*Source: Analyst Institute</a:t>
            </a:r>
          </a:p>
        </p:txBody>
      </p:sp>
    </p:spTree>
    <p:extLst>
      <p:ext uri="{BB962C8B-B14F-4D97-AF65-F5344CB8AC3E}">
        <p14:creationId xmlns:p14="http://schemas.microsoft.com/office/powerpoint/2010/main" val="570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288273" y="199771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kern="0" dirty="0">
                <a:solidFill>
                  <a:srgbClr val="000000"/>
                </a:solidFill>
              </a:rPr>
              <a:t>A GOTV CONVERSATION FRAMEWORK:</a:t>
            </a:r>
            <a:endParaRPr kern="0" dirty="0">
              <a:solidFill>
                <a:srgbClr val="000000"/>
              </a:solidFill>
            </a:endParaRPr>
          </a:p>
        </p:txBody>
      </p:sp>
      <p:sp>
        <p:nvSpPr>
          <p:cNvPr id="4" name="TextBox 3"/>
          <p:cNvSpPr txBox="1">
            <a:spLocks/>
          </p:cNvSpPr>
          <p:nvPr/>
        </p:nvSpPr>
        <p:spPr>
          <a:xfrm>
            <a:off x="972842" y="2750301"/>
            <a:ext cx="10602406" cy="647870"/>
          </a:xfrm>
          <a:prstGeom prst="rect">
            <a:avLst/>
          </a:prstGeom>
          <a:solidFill>
            <a:schemeClr val="accent4"/>
          </a:solidFill>
          <a:ln w="12700">
            <a:miter lim="400000"/>
          </a:ln>
        </p:spPr>
        <p:txBody>
          <a:bodyPr wrap="square"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pPr algn="l"/>
            <a:r>
              <a:rPr lang="en-US" sz="4400" dirty="0"/>
              <a:t>Remind voters of early vote, VBM, </a:t>
            </a:r>
            <a:r>
              <a:rPr lang="en-US" sz="4400" dirty="0" err="1"/>
              <a:t>etc</a:t>
            </a:r>
            <a:r>
              <a:rPr lang="en-US" sz="4400" dirty="0"/>
              <a:t>…</a:t>
            </a:r>
          </a:p>
        </p:txBody>
      </p:sp>
    </p:spTree>
    <p:extLst>
      <p:ext uri="{BB962C8B-B14F-4D97-AF65-F5344CB8AC3E}">
        <p14:creationId xmlns:p14="http://schemas.microsoft.com/office/powerpoint/2010/main" val="139574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288273" y="199771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kern="0" dirty="0">
                <a:solidFill>
                  <a:srgbClr val="000000"/>
                </a:solidFill>
              </a:rPr>
              <a:t>A GOTV CONVERSATION FRAMEWORK:</a:t>
            </a:r>
            <a:endParaRPr kern="0" dirty="0">
              <a:solidFill>
                <a:srgbClr val="000000"/>
              </a:solidFill>
            </a:endParaRPr>
          </a:p>
        </p:txBody>
      </p:sp>
      <p:sp>
        <p:nvSpPr>
          <p:cNvPr id="4" name="TextBox 3"/>
          <p:cNvSpPr txBox="1">
            <a:spLocks/>
          </p:cNvSpPr>
          <p:nvPr/>
        </p:nvSpPr>
        <p:spPr>
          <a:xfrm>
            <a:off x="972842" y="2750301"/>
            <a:ext cx="10602406" cy="1175706"/>
          </a:xfrm>
          <a:prstGeom prst="rect">
            <a:avLst/>
          </a:prstGeom>
          <a:solidFill>
            <a:schemeClr val="accent4"/>
          </a:solidFill>
          <a:ln w="12700">
            <a:miter lim="400000"/>
          </a:ln>
        </p:spPr>
        <p:txBody>
          <a:bodyPr wrap="square"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pPr algn="l"/>
            <a:r>
              <a:rPr lang="en-US" sz="4400" dirty="0"/>
              <a:t>Remind voters of early vote, VBM, </a:t>
            </a:r>
            <a:r>
              <a:rPr lang="en-US" sz="4400" dirty="0" err="1"/>
              <a:t>etc</a:t>
            </a:r>
            <a:r>
              <a:rPr lang="en-US" sz="4400" dirty="0"/>
              <a:t>…</a:t>
            </a:r>
          </a:p>
          <a:p>
            <a:pPr algn="l"/>
            <a:r>
              <a:rPr lang="en-US" sz="4400" dirty="0"/>
              <a:t>Help voters make a plan</a:t>
            </a:r>
          </a:p>
        </p:txBody>
      </p:sp>
    </p:spTree>
    <p:extLst>
      <p:ext uri="{BB962C8B-B14F-4D97-AF65-F5344CB8AC3E}">
        <p14:creationId xmlns:p14="http://schemas.microsoft.com/office/powerpoint/2010/main" val="84910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288273" y="199771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kern="0" dirty="0">
                <a:solidFill>
                  <a:srgbClr val="000000"/>
                </a:solidFill>
              </a:rPr>
              <a:t>A GOTV CONVERSATION FRAMEWORK:</a:t>
            </a:r>
            <a:endParaRPr kern="0" dirty="0">
              <a:solidFill>
                <a:srgbClr val="000000"/>
              </a:solidFill>
            </a:endParaRPr>
          </a:p>
        </p:txBody>
      </p:sp>
      <p:sp>
        <p:nvSpPr>
          <p:cNvPr id="4" name="TextBox 3"/>
          <p:cNvSpPr txBox="1">
            <a:spLocks/>
          </p:cNvSpPr>
          <p:nvPr/>
        </p:nvSpPr>
        <p:spPr>
          <a:xfrm>
            <a:off x="972842" y="2750301"/>
            <a:ext cx="10602406" cy="1717393"/>
          </a:xfrm>
          <a:prstGeom prst="rect">
            <a:avLst/>
          </a:prstGeom>
          <a:solidFill>
            <a:schemeClr val="accent4"/>
          </a:solidFill>
          <a:ln w="12700">
            <a:miter lim="400000"/>
          </a:ln>
        </p:spPr>
        <p:txBody>
          <a:bodyPr wrap="square"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pPr algn="l"/>
            <a:r>
              <a:rPr lang="en-US" sz="4400" dirty="0"/>
              <a:t>Remind voters of early vote, VBM, </a:t>
            </a:r>
            <a:r>
              <a:rPr lang="en-US" sz="4400" dirty="0" err="1"/>
              <a:t>etc</a:t>
            </a:r>
            <a:r>
              <a:rPr lang="en-US" sz="4400" dirty="0"/>
              <a:t>…</a:t>
            </a:r>
          </a:p>
          <a:p>
            <a:pPr algn="l"/>
            <a:r>
              <a:rPr lang="en-US" sz="4400" dirty="0"/>
              <a:t>Help voters make a plan</a:t>
            </a:r>
          </a:p>
          <a:p>
            <a:pPr algn="l"/>
            <a:r>
              <a:rPr lang="en-US" sz="4400" dirty="0"/>
              <a:t>Ask voters to verbalize their reasons</a:t>
            </a:r>
            <a:endParaRPr lang="en-US" sz="4400" kern="0" dirty="0"/>
          </a:p>
        </p:txBody>
      </p:sp>
    </p:spTree>
    <p:extLst>
      <p:ext uri="{BB962C8B-B14F-4D97-AF65-F5344CB8AC3E}">
        <p14:creationId xmlns:p14="http://schemas.microsoft.com/office/powerpoint/2010/main" val="1408868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288273" y="199771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kern="0" dirty="0">
                <a:solidFill>
                  <a:srgbClr val="000000"/>
                </a:solidFill>
              </a:rPr>
              <a:t>A GOTV CONVERSATION FRAMEWORK:</a:t>
            </a:r>
            <a:endParaRPr kern="0" dirty="0">
              <a:solidFill>
                <a:srgbClr val="000000"/>
              </a:solidFill>
            </a:endParaRPr>
          </a:p>
        </p:txBody>
      </p:sp>
      <p:sp>
        <p:nvSpPr>
          <p:cNvPr id="4" name="TextBox 3"/>
          <p:cNvSpPr txBox="1">
            <a:spLocks/>
          </p:cNvSpPr>
          <p:nvPr/>
        </p:nvSpPr>
        <p:spPr>
          <a:xfrm>
            <a:off x="972842" y="2750301"/>
            <a:ext cx="10602406" cy="2272930"/>
          </a:xfrm>
          <a:prstGeom prst="rect">
            <a:avLst/>
          </a:prstGeom>
          <a:solidFill>
            <a:schemeClr val="accent4"/>
          </a:solidFill>
          <a:ln w="12700">
            <a:miter lim="400000"/>
          </a:ln>
        </p:spPr>
        <p:txBody>
          <a:bodyPr wrap="square"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pPr algn="l"/>
            <a:r>
              <a:rPr lang="en-US" sz="4400" dirty="0"/>
              <a:t>Remind voters of early vote, VBM, </a:t>
            </a:r>
            <a:r>
              <a:rPr lang="en-US" sz="4400" dirty="0" err="1"/>
              <a:t>etc</a:t>
            </a:r>
            <a:r>
              <a:rPr lang="en-US" sz="4400" dirty="0"/>
              <a:t>…</a:t>
            </a:r>
          </a:p>
          <a:p>
            <a:pPr algn="l"/>
            <a:r>
              <a:rPr lang="en-US" sz="4400" dirty="0"/>
              <a:t>Help voters make a plan</a:t>
            </a:r>
          </a:p>
          <a:p>
            <a:pPr algn="l"/>
            <a:r>
              <a:rPr lang="en-US" sz="4400" dirty="0"/>
              <a:t>Ask voters to verbalize their reasons</a:t>
            </a:r>
            <a:endParaRPr lang="en-US" sz="4400" kern="0" dirty="0"/>
          </a:p>
          <a:p>
            <a:pPr algn="l"/>
            <a:r>
              <a:rPr lang="en-US" sz="4400" kern="0" dirty="0"/>
              <a:t>Don’t focus on candidates or issues</a:t>
            </a:r>
            <a:endParaRPr sz="4400" kern="0" dirty="0"/>
          </a:p>
        </p:txBody>
      </p:sp>
    </p:spTree>
    <p:extLst>
      <p:ext uri="{BB962C8B-B14F-4D97-AF65-F5344CB8AC3E}">
        <p14:creationId xmlns:p14="http://schemas.microsoft.com/office/powerpoint/2010/main" val="12859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3504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Digital organizing</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92169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0" y="-49668"/>
            <a:ext cx="6078071" cy="69051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6D0D7"/>
              </a:solidFill>
            </a:endParaRPr>
          </a:p>
        </p:txBody>
      </p:sp>
      <p:sp>
        <p:nvSpPr>
          <p:cNvPr id="8" name="Rectangle 7"/>
          <p:cNvSpPr>
            <a:spLocks noChangeArrowheads="1"/>
          </p:cNvSpPr>
          <p:nvPr/>
        </p:nvSpPr>
        <p:spPr bwMode="auto">
          <a:xfrm>
            <a:off x="6096000" y="598851"/>
            <a:ext cx="6060142"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Uses for </a:t>
            </a:r>
          </a:p>
          <a:p>
            <a:pPr algn="ctr">
              <a:lnSpc>
                <a:spcPct val="80000"/>
              </a:lnSpc>
            </a:pPr>
            <a:r>
              <a:rPr lang="en-US" sz="4500" b="1" dirty="0">
                <a:solidFill>
                  <a:srgbClr val="FFFFFF"/>
                </a:solidFill>
                <a:latin typeface="Gilroy ExtraBold" charset="0"/>
                <a:ea typeface="Gilroy ExtraBold" charset="0"/>
                <a:cs typeface="Gilroy ExtraBold" charset="0"/>
              </a:rPr>
              <a:t>Organizers</a:t>
            </a:r>
          </a:p>
        </p:txBody>
      </p:sp>
      <p:sp>
        <p:nvSpPr>
          <p:cNvPr id="12" name="Rectangle 11"/>
          <p:cNvSpPr>
            <a:spLocks noChangeArrowheads="1"/>
          </p:cNvSpPr>
          <p:nvPr/>
        </p:nvSpPr>
        <p:spPr bwMode="auto">
          <a:xfrm>
            <a:off x="6662949" y="2213099"/>
            <a:ext cx="4944172" cy="3735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rgbClr val="FFFFFF"/>
                </a:solidFill>
                <a:latin typeface="Source Sans Pro" charset="0"/>
                <a:ea typeface="Source Sans Pro" charset="0"/>
                <a:cs typeface="Source Sans Pro" charset="0"/>
              </a:rPr>
              <a:t>An easy point-of-entry for potential supporters.</a:t>
            </a:r>
          </a:p>
          <a:p>
            <a:pPr marL="457200" indent="-457200">
              <a:buFont typeface="Arial" charset="0"/>
              <a:buChar char="•"/>
            </a:pPr>
            <a:endParaRPr lang="en-US" altLang="en-US" sz="2400" dirty="0">
              <a:solidFill>
                <a:srgbClr val="FFFFFF"/>
              </a:solidFill>
              <a:latin typeface="Source Sans Pro" charset="0"/>
              <a:ea typeface="Source Sans Pro" charset="0"/>
              <a:cs typeface="Source Sans Pro" charset="0"/>
            </a:endParaRPr>
          </a:p>
          <a:p>
            <a:pPr marL="457200" indent="-457200">
              <a:buFont typeface="Arial" charset="0"/>
              <a:buChar char="•"/>
            </a:pPr>
            <a:r>
              <a:rPr lang="en-US" altLang="en-US" sz="2400" dirty="0">
                <a:solidFill>
                  <a:srgbClr val="FFFFFF"/>
                </a:solidFill>
                <a:latin typeface="Source Sans Pro" charset="0"/>
                <a:ea typeface="Source Sans Pro" charset="0"/>
                <a:cs typeface="Source Sans Pro" charset="0"/>
              </a:rPr>
              <a:t>Gives organizers a platform to tell our stories, make our case, and find shared values.</a:t>
            </a:r>
          </a:p>
          <a:p>
            <a:pPr marL="457200" indent="-457200">
              <a:buFont typeface="Arial" charset="0"/>
              <a:buChar char="•"/>
            </a:pPr>
            <a:endParaRPr lang="en-US" altLang="en-US" sz="2400" dirty="0">
              <a:solidFill>
                <a:srgbClr val="FFFFFF"/>
              </a:solidFill>
              <a:latin typeface="Source Sans Pro" charset="0"/>
              <a:ea typeface="Source Sans Pro" charset="0"/>
              <a:cs typeface="Source Sans Pro" charset="0"/>
            </a:endParaRPr>
          </a:p>
          <a:p>
            <a:pPr marL="457200" indent="-457200">
              <a:buFont typeface="Arial" charset="0"/>
              <a:buChar char="•"/>
            </a:pPr>
            <a:r>
              <a:rPr lang="en-US" altLang="en-US" sz="2400" dirty="0">
                <a:solidFill>
                  <a:srgbClr val="FFFFFF"/>
                </a:solidFill>
                <a:latin typeface="Source Sans Pro" charset="0"/>
                <a:ea typeface="Source Sans Pro" charset="0"/>
                <a:cs typeface="Source Sans Pro" charset="0"/>
              </a:rPr>
              <a:t>Connect with folks, build networks, lift each other up, share resources, organize.</a:t>
            </a:r>
          </a:p>
        </p:txBody>
      </p:sp>
      <p:sp>
        <p:nvSpPr>
          <p:cNvPr id="9" name="Rectangle 8"/>
          <p:cNvSpPr>
            <a:spLocks noChangeArrowheads="1"/>
          </p:cNvSpPr>
          <p:nvPr/>
        </p:nvSpPr>
        <p:spPr bwMode="auto">
          <a:xfrm>
            <a:off x="494327" y="2213099"/>
            <a:ext cx="5161825" cy="3366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rgbClr val="FFFFFF"/>
                </a:solidFill>
                <a:latin typeface="Source Sans Pro" charset="0"/>
                <a:ea typeface="Source Sans Pro" charset="0"/>
                <a:cs typeface="Source Sans Pro" charset="0"/>
              </a:rPr>
              <a:t>Millions of people communicating, sharing, ready to engage. </a:t>
            </a:r>
          </a:p>
          <a:p>
            <a:pPr marL="457200" indent="-457200">
              <a:buFont typeface="Arial" charset="0"/>
              <a:buChar char="•"/>
            </a:pPr>
            <a:endParaRPr lang="en-US" altLang="en-US" sz="2400" dirty="0">
              <a:solidFill>
                <a:srgbClr val="FFFFFF"/>
              </a:solidFill>
              <a:latin typeface="Source Sans Pro" charset="0"/>
              <a:ea typeface="Source Sans Pro" charset="0"/>
              <a:cs typeface="Source Sans Pro" charset="0"/>
            </a:endParaRPr>
          </a:p>
          <a:p>
            <a:pPr marL="457200" indent="-457200">
              <a:buFont typeface="Arial" charset="0"/>
              <a:buChar char="•"/>
            </a:pPr>
            <a:r>
              <a:rPr lang="en-US" altLang="en-US" sz="2400" dirty="0">
                <a:solidFill>
                  <a:srgbClr val="FFFFFF"/>
                </a:solidFill>
                <a:latin typeface="Source Sans Pro" charset="0"/>
                <a:ea typeface="Source Sans Pro" charset="0"/>
                <a:cs typeface="Source Sans Pro" charset="0"/>
              </a:rPr>
              <a:t>Public forum, real-time conversations, trending topics, and breaking news.</a:t>
            </a:r>
          </a:p>
          <a:p>
            <a:pPr marL="457200" indent="-457200">
              <a:buFont typeface="Arial" charset="0"/>
              <a:buChar char="•"/>
            </a:pPr>
            <a:endParaRPr lang="en-US" altLang="en-US" sz="2400" dirty="0">
              <a:solidFill>
                <a:srgbClr val="FFFFFF"/>
              </a:solidFill>
              <a:latin typeface="Source Sans Pro" charset="0"/>
              <a:ea typeface="Source Sans Pro" charset="0"/>
              <a:cs typeface="Source Sans Pro" charset="0"/>
            </a:endParaRPr>
          </a:p>
          <a:p>
            <a:pPr marL="457200" indent="-457200">
              <a:buFont typeface="Arial" charset="0"/>
              <a:buChar char="•"/>
            </a:pPr>
            <a:r>
              <a:rPr lang="en-US" altLang="en-US" sz="2400" dirty="0">
                <a:solidFill>
                  <a:srgbClr val="FFFFFF"/>
                </a:solidFill>
                <a:latin typeface="Source Sans Pro" charset="0"/>
                <a:ea typeface="Source Sans Pro" charset="0"/>
                <a:cs typeface="Source Sans Pro" charset="0"/>
              </a:rPr>
              <a:t>Low-level engagement like sharing and liking is easy.</a:t>
            </a:r>
          </a:p>
        </p:txBody>
      </p:sp>
      <p:sp>
        <p:nvSpPr>
          <p:cNvPr id="10" name="Rectangle 9"/>
          <p:cNvSpPr>
            <a:spLocks noChangeArrowheads="1"/>
          </p:cNvSpPr>
          <p:nvPr/>
        </p:nvSpPr>
        <p:spPr bwMode="auto">
          <a:xfrm>
            <a:off x="0" y="598851"/>
            <a:ext cx="6096000"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Strengths of </a:t>
            </a:r>
          </a:p>
          <a:p>
            <a:pPr algn="ctr">
              <a:lnSpc>
                <a:spcPct val="80000"/>
              </a:lnSpc>
            </a:pPr>
            <a:r>
              <a:rPr lang="en-US" sz="4500" b="1" dirty="0">
                <a:solidFill>
                  <a:srgbClr val="FFFFFF"/>
                </a:solidFill>
                <a:latin typeface="Gilroy ExtraBold" charset="0"/>
                <a:ea typeface="Gilroy ExtraBold" charset="0"/>
                <a:cs typeface="Gilroy ExtraBold" charset="0"/>
              </a:rPr>
              <a:t>Social Media</a:t>
            </a:r>
          </a:p>
        </p:txBody>
      </p:sp>
    </p:spTree>
    <p:extLst>
      <p:ext uri="{BB962C8B-B14F-4D97-AF65-F5344CB8AC3E}">
        <p14:creationId xmlns:p14="http://schemas.microsoft.com/office/powerpoint/2010/main" val="126236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120070"/>
            <a:ext cx="12192000" cy="2529923"/>
          </a:xfrm>
          <a:prstGeom prst="rect">
            <a:avLst/>
          </a:prstGeom>
          <a:noFill/>
        </p:spPr>
        <p:txBody>
          <a:bodyPr wrap="square" rtlCol="0">
            <a:spAutoFit/>
          </a:bodyPr>
          <a:lstStyle/>
          <a:p>
            <a:pPr algn="ctr">
              <a:lnSpc>
                <a:spcPct val="90000"/>
              </a:lnSpc>
            </a:pPr>
            <a:r>
              <a:rPr lang="en-US" sz="8800" b="1" dirty="0">
                <a:solidFill>
                  <a:srgbClr val="FFFFFF"/>
                </a:solidFill>
                <a:latin typeface="Gilroy ExtraBold" charset="0"/>
                <a:ea typeface="Gilroy ExtraBold" charset="0"/>
                <a:cs typeface="Gilroy ExtraBold" charset="0"/>
              </a:rPr>
              <a:t>Tweet today using </a:t>
            </a:r>
            <a:r>
              <a:rPr lang="en-US" sz="8800" b="1" dirty="0">
                <a:solidFill>
                  <a:schemeClr val="accent2"/>
                </a:solidFill>
                <a:latin typeface="Gilroy ExtraBold" charset="0"/>
                <a:ea typeface="Gilroy ExtraBold" charset="0"/>
                <a:cs typeface="Gilroy ExtraBold" charset="0"/>
              </a:rPr>
              <a:t>#</a:t>
            </a:r>
            <a:r>
              <a:rPr lang="en-US" sz="8800" b="1" dirty="0" err="1">
                <a:solidFill>
                  <a:schemeClr val="accent2"/>
                </a:solidFill>
                <a:latin typeface="Gilroy ExtraBold" charset="0"/>
                <a:ea typeface="Gilroy ExtraBold" charset="0"/>
                <a:cs typeface="Gilroy ExtraBold" charset="0"/>
              </a:rPr>
              <a:t>OFAFellows</a:t>
            </a:r>
            <a:endParaRPr lang="en-US" sz="8800" b="1" dirty="0">
              <a:solidFill>
                <a:schemeClr val="accent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83288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0" name="TextBox 19"/>
          <p:cNvSpPr txBox="1"/>
          <p:nvPr/>
        </p:nvSpPr>
        <p:spPr>
          <a:xfrm>
            <a:off x="499361" y="627273"/>
            <a:ext cx="6348100" cy="430887"/>
          </a:xfrm>
          <a:prstGeom prst="rect">
            <a:avLst/>
          </a:prstGeom>
          <a:noFill/>
        </p:spPr>
        <p:txBody>
          <a:bodyPr wrap="square" rtlCol="0">
            <a:spAutoFit/>
          </a:bodyPr>
          <a:lstStyle/>
          <a:p>
            <a:r>
              <a:rPr lang="en-US" sz="2200" b="1" dirty="0" err="1">
                <a:solidFill>
                  <a:srgbClr val="3B444D"/>
                </a:solidFill>
                <a:latin typeface="Source Sans Pro" charset="0"/>
                <a:ea typeface="Source Sans Pro" charset="0"/>
                <a:cs typeface="Source Sans Pro" charset="0"/>
              </a:rPr>
              <a:t>ofa.us</a:t>
            </a:r>
            <a:r>
              <a:rPr lang="en-US" sz="2200" b="1" dirty="0">
                <a:solidFill>
                  <a:srgbClr val="3B444D"/>
                </a:solidFill>
                <a:latin typeface="Source Sans Pro" charset="0"/>
                <a:ea typeface="Source Sans Pro" charset="0"/>
                <a:cs typeface="Source Sans Pro" charset="0"/>
              </a:rPr>
              <a:t>/resources</a:t>
            </a:r>
          </a:p>
        </p:txBody>
      </p:sp>
      <p:pic>
        <p:nvPicPr>
          <p:cNvPr id="8" name="Picture 7">
            <a:extLst>
              <a:ext uri="{FF2B5EF4-FFF2-40B4-BE49-F238E27FC236}">
                <a16:creationId xmlns:a16="http://schemas.microsoft.com/office/drawing/2014/main" id="{24631219-C0EE-9448-8CF9-959B9D9EE8EF}"/>
              </a:ext>
            </a:extLst>
          </p:cNvPr>
          <p:cNvPicPr>
            <a:picLocks noChangeAspect="1"/>
          </p:cNvPicPr>
          <p:nvPr/>
        </p:nvPicPr>
        <p:blipFill>
          <a:blip r:embed="rId4"/>
          <a:stretch>
            <a:fillRect/>
          </a:stretch>
        </p:blipFill>
        <p:spPr>
          <a:xfrm>
            <a:off x="573101" y="1117152"/>
            <a:ext cx="2770804" cy="4940710"/>
          </a:xfrm>
          <a:prstGeom prst="rect">
            <a:avLst/>
          </a:prstGeom>
        </p:spPr>
      </p:pic>
      <p:pic>
        <p:nvPicPr>
          <p:cNvPr id="7" name="Picture 6">
            <a:extLst>
              <a:ext uri="{FF2B5EF4-FFF2-40B4-BE49-F238E27FC236}">
                <a16:creationId xmlns:a16="http://schemas.microsoft.com/office/drawing/2014/main" id="{BDC05694-DEAD-6744-B734-187D2980FED8}"/>
              </a:ext>
            </a:extLst>
          </p:cNvPr>
          <p:cNvPicPr>
            <a:picLocks noChangeAspect="1"/>
          </p:cNvPicPr>
          <p:nvPr/>
        </p:nvPicPr>
        <p:blipFill>
          <a:blip r:embed="rId5"/>
          <a:stretch>
            <a:fillRect/>
          </a:stretch>
        </p:blipFill>
        <p:spPr>
          <a:xfrm>
            <a:off x="3434964" y="1117152"/>
            <a:ext cx="2775492" cy="4940710"/>
          </a:xfrm>
          <a:prstGeom prst="rect">
            <a:avLst/>
          </a:prstGeom>
        </p:spPr>
      </p:pic>
      <p:pic>
        <p:nvPicPr>
          <p:cNvPr id="6" name="Picture 5">
            <a:extLst>
              <a:ext uri="{FF2B5EF4-FFF2-40B4-BE49-F238E27FC236}">
                <a16:creationId xmlns:a16="http://schemas.microsoft.com/office/drawing/2014/main" id="{5B083FCD-0782-3C47-8F40-B12071FC5225}"/>
              </a:ext>
            </a:extLst>
          </p:cNvPr>
          <p:cNvPicPr>
            <a:picLocks noChangeAspect="1"/>
          </p:cNvPicPr>
          <p:nvPr/>
        </p:nvPicPr>
        <p:blipFill>
          <a:blip r:embed="rId6"/>
          <a:stretch>
            <a:fillRect/>
          </a:stretch>
        </p:blipFill>
        <p:spPr>
          <a:xfrm>
            <a:off x="6301515" y="1117152"/>
            <a:ext cx="2770804" cy="4940710"/>
          </a:xfrm>
          <a:prstGeom prst="rect">
            <a:avLst/>
          </a:prstGeom>
        </p:spPr>
      </p:pic>
      <p:pic>
        <p:nvPicPr>
          <p:cNvPr id="9" name="Picture 8">
            <a:extLst>
              <a:ext uri="{FF2B5EF4-FFF2-40B4-BE49-F238E27FC236}">
                <a16:creationId xmlns:a16="http://schemas.microsoft.com/office/drawing/2014/main" id="{0D91E9D9-9151-C542-AA49-F06B9023F30A}"/>
              </a:ext>
            </a:extLst>
          </p:cNvPr>
          <p:cNvPicPr>
            <a:picLocks noChangeAspect="1"/>
          </p:cNvPicPr>
          <p:nvPr/>
        </p:nvPicPr>
        <p:blipFill>
          <a:blip r:embed="rId7"/>
          <a:stretch>
            <a:fillRect/>
          </a:stretch>
        </p:blipFill>
        <p:spPr>
          <a:xfrm>
            <a:off x="9072319" y="1117152"/>
            <a:ext cx="2749468" cy="4940710"/>
          </a:xfrm>
          <a:prstGeom prst="rect">
            <a:avLst/>
          </a:prstGeom>
        </p:spPr>
      </p:pic>
    </p:spTree>
    <p:extLst>
      <p:ext uri="{BB962C8B-B14F-4D97-AF65-F5344CB8AC3E}">
        <p14:creationId xmlns:p14="http://schemas.microsoft.com/office/powerpoint/2010/main" val="142692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27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Digital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90063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2030367" y="1551938"/>
            <a:ext cx="8174337" cy="3785652"/>
          </a:xfrm>
          <a:prstGeom prst="rect">
            <a:avLst/>
          </a:prstGeom>
          <a:noFill/>
        </p:spPr>
        <p:txBody>
          <a:bodyPr wrap="square" rtlCol="0">
            <a:spAutoFit/>
          </a:bodyPr>
          <a:lstStyle/>
          <a:p>
            <a:pPr defTabSz="457200">
              <a:lnSpc>
                <a:spcPct val="80000"/>
              </a:lnSpc>
            </a:pPr>
            <a:r>
              <a:rPr lang="en-US" sz="6000" b="1" dirty="0">
                <a:solidFill>
                  <a:srgbClr val="F6DC31"/>
                </a:solidFill>
                <a:latin typeface="Gilroy ExtraBold" charset="0"/>
                <a:ea typeface="Gilroy ExtraBold" charset="0"/>
                <a:cs typeface="Gilroy ExtraBold" charset="0"/>
                <a:sym typeface="Arial"/>
              </a:rPr>
              <a:t>Leadership </a:t>
            </a:r>
            <a:r>
              <a:rPr lang="en-US" sz="6000" b="1" dirty="0">
                <a:solidFill>
                  <a:srgbClr val="FFFFFF"/>
                </a:solidFill>
                <a:latin typeface="Gilroy ExtraBold" charset="0"/>
                <a:ea typeface="Gilroy ExtraBold" charset="0"/>
                <a:cs typeface="Gilroy ExtraBold" charset="0"/>
                <a:sym typeface="Arial"/>
              </a:rPr>
              <a:t>is a process by which an individual uses influence with a group for positive change.</a:t>
            </a:r>
            <a:endParaRPr lang="en-US" sz="4000" b="1" dirty="0">
              <a:solidFill>
                <a:srgbClr val="FFFFFF"/>
              </a:solidFill>
              <a:latin typeface="Gilroy ExtraBold" charset="0"/>
              <a:ea typeface="Gilroy ExtraBold" charset="0"/>
              <a:cs typeface="Gilroy ExtraBold" charset="0"/>
              <a:sym typeface="Arial"/>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74977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4" name="Picture 3"/>
          <p:cNvPicPr>
            <a:picLocks noChangeAspect="1"/>
          </p:cNvPicPr>
          <p:nvPr/>
        </p:nvPicPr>
        <p:blipFill>
          <a:blip r:embed="rId4"/>
          <a:stretch>
            <a:fillRect/>
          </a:stretch>
        </p:blipFill>
        <p:spPr>
          <a:xfrm>
            <a:off x="-449179" y="-7219"/>
            <a:ext cx="13076608" cy="6865219"/>
          </a:xfrm>
          <a:prstGeom prst="rect">
            <a:avLst/>
          </a:prstGeom>
        </p:spPr>
      </p:pic>
    </p:spTree>
    <p:extLst>
      <p:ext uri="{BB962C8B-B14F-4D97-AF65-F5344CB8AC3E}">
        <p14:creationId xmlns:p14="http://schemas.microsoft.com/office/powerpoint/2010/main" val="965069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8997" y="1261336"/>
            <a:ext cx="9685103" cy="5693866"/>
          </a:xfrm>
          <a:prstGeom prst="rect">
            <a:avLst/>
          </a:prstGeom>
          <a:noFill/>
        </p:spPr>
        <p:txBody>
          <a:bodyPr wrap="square" rtlCol="0">
            <a:spAutoFit/>
          </a:bodyPr>
          <a:lstStyle/>
          <a:p>
            <a:r>
              <a:rPr lang="en-US" sz="2800" b="1" dirty="0">
                <a:solidFill>
                  <a:schemeClr val="accent3"/>
                </a:solidFill>
                <a:latin typeface="Source Sans Pro" charset="0"/>
                <a:ea typeface="Source Sans Pro" charset="0"/>
                <a:cs typeface="Source Sans Pro" charset="0"/>
              </a:rPr>
              <a:t>Why:  </a:t>
            </a:r>
            <a:r>
              <a:rPr lang="en-US" sz="2800" dirty="0">
                <a:solidFill>
                  <a:schemeClr val="accent3"/>
                </a:solidFill>
                <a:latin typeface="Source Sans Pro" charset="0"/>
                <a:ea typeface="Source Sans Pro" charset="0"/>
                <a:cs typeface="Source Sans Pro" charset="0"/>
              </a:rPr>
              <a:t>Purpose—why are we organizing this event?</a:t>
            </a:r>
          </a:p>
          <a:p>
            <a:endParaRPr lang="en-US" sz="2800" b="1" dirty="0">
              <a:latin typeface="Source Sans Pro" charset="0"/>
              <a:ea typeface="Source Sans Pro" charset="0"/>
              <a:cs typeface="Source Sans Pro" charset="0"/>
            </a:endParaRPr>
          </a:p>
          <a:p>
            <a:r>
              <a:rPr lang="en-US" sz="2800" b="1" dirty="0">
                <a:latin typeface="Source Sans Pro" charset="0"/>
                <a:ea typeface="Source Sans Pro" charset="0"/>
                <a:cs typeface="Source Sans Pro" charset="0"/>
              </a:rPr>
              <a:t>What:  </a:t>
            </a:r>
            <a:r>
              <a:rPr lang="en-US" sz="2800" dirty="0">
                <a:latin typeface="Source Sans Pro" charset="0"/>
                <a:ea typeface="Source Sans Pro" charset="0"/>
                <a:cs typeface="Source Sans Pro" charset="0"/>
              </a:rPr>
              <a:t>What do we want to do? What does success look like?</a:t>
            </a: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When:  </a:t>
            </a:r>
            <a:r>
              <a:rPr lang="en-US" sz="2800" dirty="0">
                <a:solidFill>
                  <a:schemeClr val="accent3"/>
                </a:solidFill>
                <a:latin typeface="Source Sans Pro" charset="0"/>
                <a:ea typeface="Source Sans Pro" charset="0"/>
                <a:cs typeface="Source Sans Pro" charset="0"/>
              </a:rPr>
              <a:t>When will this event happen? Plan A, B, C, D</a:t>
            </a:r>
            <a:endParaRPr lang="en-US" sz="2800" b="1" dirty="0">
              <a:solidFill>
                <a:schemeClr val="accent3"/>
              </a:solidFill>
              <a:latin typeface="Source Sans Pro" charset="0"/>
              <a:ea typeface="Source Sans Pro" charset="0"/>
              <a:cs typeface="Source Sans Pro" charset="0"/>
            </a:endParaRP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Where:  </a:t>
            </a:r>
            <a:r>
              <a:rPr lang="en-US" sz="2800" dirty="0">
                <a:solidFill>
                  <a:schemeClr val="accent3"/>
                </a:solidFill>
                <a:latin typeface="Source Sans Pro" charset="0"/>
                <a:ea typeface="Source Sans Pro" charset="0"/>
                <a:cs typeface="Source Sans Pro" charset="0"/>
              </a:rPr>
              <a:t>Where will this event take place? Plan A, B, C, D</a:t>
            </a:r>
            <a:endParaRPr lang="en-US" sz="2800" b="1" dirty="0">
              <a:solidFill>
                <a:schemeClr val="accent3"/>
              </a:solidFill>
              <a:latin typeface="Source Sans Pro" charset="0"/>
              <a:ea typeface="Source Sans Pro" charset="0"/>
              <a:cs typeface="Source Sans Pro" charset="0"/>
            </a:endParaRP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Who:  </a:t>
            </a:r>
            <a:r>
              <a:rPr lang="en-US" sz="2800" dirty="0">
                <a:solidFill>
                  <a:schemeClr val="accent3"/>
                </a:solidFill>
                <a:latin typeface="Source Sans Pro" charset="0"/>
                <a:ea typeface="Source Sans Pro" charset="0"/>
                <a:cs typeface="Source Sans Pro" charset="0"/>
              </a:rPr>
              <a:t>Assign roles—who will do what? Who should be involved? </a:t>
            </a: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The ask: </a:t>
            </a:r>
            <a:r>
              <a:rPr lang="en-US" sz="2800" dirty="0">
                <a:latin typeface="Source Sans Pro" charset="0"/>
                <a:ea typeface="Source Sans Pro" charset="0"/>
                <a:cs typeface="Source Sans Pro" charset="0"/>
              </a:rPr>
              <a:t>Always be ready with the next step for your audience for how they can stay engaged and take more action!</a:t>
            </a:r>
            <a:endParaRPr lang="en-US" sz="2800" dirty="0">
              <a:solidFill>
                <a:schemeClr val="accent3"/>
              </a:solidFill>
              <a:latin typeface="Source Sans Pro" charset="0"/>
              <a:ea typeface="Source Sans Pro" charset="0"/>
              <a:cs typeface="Source Sans Pro" charset="0"/>
            </a:endParaRPr>
          </a:p>
          <a:p>
            <a:endParaRPr lang="en-US" sz="2800" b="1" dirty="0">
              <a:solidFill>
                <a:schemeClr val="accent3"/>
              </a:solidFill>
              <a:latin typeface="Source Sans Pro" charset="0"/>
              <a:ea typeface="Source Sans Pro" charset="0"/>
              <a:cs typeface="Source Sans Pro" charset="0"/>
            </a:endParaRP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6" name="Oval 15"/>
          <p:cNvSpPr/>
          <p:nvPr/>
        </p:nvSpPr>
        <p:spPr>
          <a:xfrm>
            <a:off x="1024051" y="1392688"/>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7" name="Oval 16"/>
          <p:cNvSpPr/>
          <p:nvPr/>
        </p:nvSpPr>
        <p:spPr>
          <a:xfrm>
            <a:off x="1024051" y="2215051"/>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8" name="Oval 17"/>
          <p:cNvSpPr/>
          <p:nvPr/>
        </p:nvSpPr>
        <p:spPr>
          <a:xfrm>
            <a:off x="1024051" y="3079720"/>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9" name="Oval 18"/>
          <p:cNvSpPr/>
          <p:nvPr/>
        </p:nvSpPr>
        <p:spPr>
          <a:xfrm>
            <a:off x="1024051" y="3896479"/>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20" name="Oval 19"/>
          <p:cNvSpPr/>
          <p:nvPr/>
        </p:nvSpPr>
        <p:spPr>
          <a:xfrm>
            <a:off x="1024051" y="4751158"/>
            <a:ext cx="347241" cy="3474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2" name="TextBox 11"/>
          <p:cNvSpPr txBox="1"/>
          <p:nvPr/>
        </p:nvSpPr>
        <p:spPr>
          <a:xfrm>
            <a:off x="0" y="392541"/>
            <a:ext cx="12192000"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Event goals</a:t>
            </a:r>
          </a:p>
        </p:txBody>
      </p:sp>
      <p:sp>
        <p:nvSpPr>
          <p:cNvPr id="11" name="Oval 10"/>
          <p:cNvSpPr/>
          <p:nvPr/>
        </p:nvSpPr>
        <p:spPr>
          <a:xfrm>
            <a:off x="1024051" y="5630673"/>
            <a:ext cx="347241" cy="3474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6</a:t>
            </a:r>
          </a:p>
        </p:txBody>
      </p:sp>
    </p:spTree>
    <p:extLst>
      <p:ext uri="{BB962C8B-B14F-4D97-AF65-F5344CB8AC3E}">
        <p14:creationId xmlns:p14="http://schemas.microsoft.com/office/powerpoint/2010/main" val="1408359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5043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Digital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a:t>
            </a:r>
            <a:r>
              <a:rPr lang="en-US" altLang="en-US" sz="2500" dirty="0">
                <a:solidFill>
                  <a:schemeClr val="tx1"/>
                </a:solidFill>
                <a:latin typeface="Source Sans Pro" charset="0"/>
                <a:ea typeface="Source Sans Pro" charset="0"/>
                <a:cs typeface="Source Sans Pro" charset="0"/>
              </a:rPr>
              <a:t>   Tying it all together</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49302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71235" y="1403275"/>
            <a:ext cx="5826703" cy="47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dirty="0">
                <a:solidFill>
                  <a:schemeClr val="tx1"/>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3122463"/>
            <a:ext cx="5473972" cy="61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Staying involved with OFA and the progressive movement</a:t>
            </a:r>
          </a:p>
        </p:txBody>
      </p:sp>
      <p:sp>
        <p:nvSpPr>
          <p:cNvPr id="10" name="Rectangle 9"/>
          <p:cNvSpPr/>
          <p:nvPr/>
        </p:nvSpPr>
        <p:spPr>
          <a:xfrm>
            <a:off x="5314918" y="3992906"/>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69439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40949"/>
            <a:ext cx="12192000" cy="976101"/>
          </a:xfrm>
          <a:prstGeom prst="rect">
            <a:avLst/>
          </a:prstGeom>
          <a:noFill/>
        </p:spPr>
        <p:txBody>
          <a:bodyPr wrap="square" rtlCol="0">
            <a:spAutoFit/>
          </a:bodyPr>
          <a:lstStyle/>
          <a:p>
            <a:pPr algn="ctr">
              <a:lnSpc>
                <a:spcPct val="80000"/>
              </a:lnSpc>
            </a:pPr>
            <a:r>
              <a:rPr lang="en-US" sz="7000" b="1" dirty="0">
                <a:solidFill>
                  <a:schemeClr val="bg1"/>
                </a:solidFill>
                <a:latin typeface="Gilroy ExtraBold" charset="0"/>
                <a:ea typeface="Gilroy ExtraBold" charset="0"/>
                <a:cs typeface="Gilroy ExtraBold" charset="0"/>
              </a:rPr>
              <a:t>Fellows project plans</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6470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9748" y="612844"/>
            <a:ext cx="40183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Fellows projects plans</a:t>
            </a:r>
          </a:p>
        </p:txBody>
      </p:sp>
      <p:sp>
        <p:nvSpPr>
          <p:cNvPr id="6" name="TextBox 5"/>
          <p:cNvSpPr txBox="1"/>
          <p:nvPr/>
        </p:nvSpPr>
        <p:spPr>
          <a:xfrm>
            <a:off x="5310794" y="612844"/>
            <a:ext cx="6378754" cy="4401205"/>
          </a:xfrm>
          <a:prstGeom prst="rect">
            <a:avLst/>
          </a:prstGeom>
          <a:noFill/>
        </p:spPr>
        <p:txBody>
          <a:bodyPr wrap="square" rtlCol="0">
            <a:spAutoFit/>
          </a:bodyPr>
          <a:lstStyle/>
          <a:p>
            <a:pPr marL="342900" indent="-342900">
              <a:buFont typeface="Arial" charset="0"/>
              <a:buChar char="•"/>
            </a:pPr>
            <a:r>
              <a:rPr lang="en-US" sz="2000" dirty="0"/>
              <a:t>What's the root problem you've identified that is affecting the health of your community?</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What organizing issue will you work on to make a measurable impact on this root problem?</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What leadership values will you bring to your organizing? What role will you or your team fill on this issue?</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What groups and members of the community do you need to engage on this issue? Who does this root problem affect? How will you bring them into your organizing work? </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7158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9748" y="612844"/>
            <a:ext cx="40183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Fellows projects plans</a:t>
            </a:r>
          </a:p>
        </p:txBody>
      </p:sp>
      <p:sp>
        <p:nvSpPr>
          <p:cNvPr id="6" name="TextBox 5"/>
          <p:cNvSpPr txBox="1"/>
          <p:nvPr/>
        </p:nvSpPr>
        <p:spPr>
          <a:xfrm>
            <a:off x="5127446" y="612844"/>
            <a:ext cx="6378754" cy="5632311"/>
          </a:xfrm>
          <a:prstGeom prst="rect">
            <a:avLst/>
          </a:prstGeom>
          <a:noFill/>
        </p:spPr>
        <p:txBody>
          <a:bodyPr wrap="square" rtlCol="0">
            <a:spAutoFit/>
          </a:bodyPr>
          <a:lstStyle/>
          <a:p>
            <a:pPr marL="342900" indent="-342900">
              <a:buFont typeface="Arial" charset="0"/>
              <a:buChar char="•"/>
            </a:pPr>
            <a:r>
              <a:rPr lang="en-US" sz="2000" dirty="0"/>
              <a:t>What coalitions and organizations will you reach out to for creating partnerships in your local community?</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Please provide a short description of the project itself. What are you working on? Is it an event, a series of events, a sustained plan for raising awareness on the issue? Be concise but thorough. </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Given your project description above, what do you need accomplish in the next 6 weeks? 12 weeks? Be specific, list out your goals and strategy for achieving them. </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Overall, what is your measure of success? How will you know if you've accomplished the goals of your project? (hint: get creative here)</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endParaRPr lang="en-US" sz="2000" dirty="0">
              <a:latin typeface="Source Sans Pro" charset="0"/>
              <a:ea typeface="Source Sans Pro" charset="0"/>
              <a:cs typeface="Source Sans Pro"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6431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17152"/>
            <a:ext cx="5096255"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Be able to synthesize the main takeaways of the community engagement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prepared for the next steps of your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To begin to formulate your plan for staying involved in the progressive movement.</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65465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379099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83062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Graduation requirements:</a:t>
            </a:r>
          </a:p>
        </p:txBody>
      </p:sp>
      <p:sp>
        <p:nvSpPr>
          <p:cNvPr id="8" name="TextBox 7"/>
          <p:cNvSpPr txBox="1"/>
          <p:nvPr/>
        </p:nvSpPr>
        <p:spPr>
          <a:xfrm>
            <a:off x="6266688" y="1141536"/>
            <a:ext cx="4833112" cy="3416320"/>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Participate in the fellowship weekly webinars.</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Complete a Fellowship project plan detailing what your next 6 and 12 weeks of organizing looks like.</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Complete the Graduation form by the Friday, August 31.</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10" name="Oval 9"/>
          <p:cNvSpPr/>
          <p:nvPr/>
        </p:nvSpPr>
        <p:spPr>
          <a:xfrm>
            <a:off x="5818418" y="237840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11" name="Oval 10"/>
          <p:cNvSpPr/>
          <p:nvPr/>
        </p:nvSpPr>
        <p:spPr>
          <a:xfrm>
            <a:off x="5815005" y="377464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spTree>
    <p:extLst>
      <p:ext uri="{BB962C8B-B14F-4D97-AF65-F5344CB8AC3E}">
        <p14:creationId xmlns:p14="http://schemas.microsoft.com/office/powerpoint/2010/main" val="92523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4663692" y="971548"/>
            <a:ext cx="6699251" cy="2308324"/>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Please email a recap and pictures of your events and organizing work to </a:t>
            </a:r>
            <a:r>
              <a:rPr lang="en-US" sz="2400" dirty="0">
                <a:solidFill>
                  <a:srgbClr val="3B444D"/>
                </a:solidFill>
                <a:latin typeface="Source Sans Pro" charset="0"/>
                <a:ea typeface="Source Sans Pro" charset="0"/>
                <a:cs typeface="Source Sans Pro" charset="0"/>
                <a:hlinkClick r:id="rId4"/>
              </a:rPr>
              <a:t>fellows@ofa.us</a:t>
            </a:r>
            <a:r>
              <a:rPr lang="en-US" sz="2400" dirty="0">
                <a:solidFill>
                  <a:srgbClr val="3B444D"/>
                </a:solidFill>
                <a:latin typeface="Source Sans Pro" charset="0"/>
                <a:ea typeface="Source Sans Pro" charset="0"/>
                <a:cs typeface="Source Sans Pro" charset="0"/>
              </a:rPr>
              <a:t>. </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We love seeing Fellows events and updates on social media so be sure to share pictures and highlights from your event!</a:t>
            </a:r>
          </a:p>
        </p:txBody>
      </p:sp>
      <p:sp>
        <p:nvSpPr>
          <p:cNvPr id="8" name="TextBox 7"/>
          <p:cNvSpPr txBox="1"/>
          <p:nvPr/>
        </p:nvSpPr>
        <p:spPr>
          <a:xfrm>
            <a:off x="930274" y="971548"/>
            <a:ext cx="2970214"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Reporting back:</a:t>
            </a:r>
          </a:p>
        </p:txBody>
      </p:sp>
    </p:spTree>
    <p:extLst>
      <p:ext uri="{BB962C8B-B14F-4D97-AF65-F5344CB8AC3E}">
        <p14:creationId xmlns:p14="http://schemas.microsoft.com/office/powerpoint/2010/main" val="527379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a:spLocks noChangeArrowheads="1"/>
          </p:cNvSpPr>
          <p:nvPr/>
        </p:nvSpPr>
        <p:spPr bwMode="auto">
          <a:xfrm>
            <a:off x="0" y="1029520"/>
            <a:ext cx="12192000" cy="135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b="1" dirty="0">
                <a:solidFill>
                  <a:srgbClr val="FFFFFF"/>
                </a:solidFill>
                <a:latin typeface="Gilroy ExtraBold" charset="0"/>
                <a:ea typeface="Gilroy ExtraBold" charset="0"/>
                <a:cs typeface="Gilroy ExtraBold" charset="0"/>
              </a:rPr>
              <a:t>Questions about the graduation </a:t>
            </a:r>
          </a:p>
          <a:p>
            <a:pPr algn="ctr"/>
            <a:r>
              <a:rPr lang="en-US" b="1" dirty="0">
                <a:solidFill>
                  <a:srgbClr val="FFFFFF"/>
                </a:solidFill>
                <a:latin typeface="Gilroy ExtraBold" charset="0"/>
                <a:ea typeface="Gilroy ExtraBold" charset="0"/>
                <a:cs typeface="Gilroy ExtraBold" charset="0"/>
              </a:rPr>
              <a:t>requirements or expectations? </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rgbClr val="C6D0D7">
                      <a:lumMod val="25000"/>
                    </a:srgb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1056573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71235" y="1403275"/>
            <a:ext cx="5826703" cy="47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dirty="0">
                <a:solidFill>
                  <a:schemeClr val="tx1"/>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2964132"/>
            <a:ext cx="5473972" cy="7569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Staying involved with OFA and the progressive movement</a:t>
            </a:r>
          </a:p>
        </p:txBody>
      </p:sp>
      <p:sp>
        <p:nvSpPr>
          <p:cNvPr id="10" name="Rectangle 9"/>
          <p:cNvSpPr/>
          <p:nvPr/>
        </p:nvSpPr>
        <p:spPr>
          <a:xfrm>
            <a:off x="5314918" y="3878606"/>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55242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TextBox 5"/>
          <p:cNvSpPr txBox="1"/>
          <p:nvPr/>
        </p:nvSpPr>
        <p:spPr>
          <a:xfrm>
            <a:off x="0" y="2013087"/>
            <a:ext cx="12192000" cy="2739211"/>
          </a:xfrm>
          <a:prstGeom prst="rect">
            <a:avLst/>
          </a:prstGeom>
          <a:noFill/>
        </p:spPr>
        <p:txBody>
          <a:bodyPr wrap="square" rtlCol="0">
            <a:spAutoFit/>
          </a:bodyPr>
          <a:lstStyle/>
          <a:p>
            <a:pPr algn="ctr">
              <a:lnSpc>
                <a:spcPct val="80000"/>
              </a:lnSpc>
            </a:pPr>
            <a:r>
              <a:rPr lang="en-US" sz="4300" b="1" dirty="0">
                <a:solidFill>
                  <a:srgbClr val="FFFFFF"/>
                </a:solidFill>
                <a:latin typeface="Gilroy ExtraBold" charset="0"/>
                <a:ea typeface="Gilroy ExtraBold" charset="0"/>
                <a:cs typeface="Gilroy ExtraBold" charset="0"/>
              </a:rPr>
              <a:t>OFA is committed to building </a:t>
            </a:r>
          </a:p>
          <a:p>
            <a:pPr algn="ctr">
              <a:lnSpc>
                <a:spcPct val="80000"/>
              </a:lnSpc>
            </a:pPr>
            <a:r>
              <a:rPr lang="en-US" sz="4300" b="1" dirty="0">
                <a:solidFill>
                  <a:srgbClr val="FFFFFF"/>
                </a:solidFill>
                <a:latin typeface="Gilroy ExtraBold" charset="0"/>
                <a:ea typeface="Gilroy ExtraBold" charset="0"/>
                <a:cs typeface="Gilroy ExtraBold" charset="0"/>
              </a:rPr>
              <a:t>a new generation of progressive </a:t>
            </a:r>
          </a:p>
          <a:p>
            <a:pPr algn="ctr">
              <a:lnSpc>
                <a:spcPct val="80000"/>
              </a:lnSpc>
            </a:pPr>
            <a:r>
              <a:rPr lang="en-US" sz="4300" b="1" dirty="0">
                <a:solidFill>
                  <a:srgbClr val="FFFFFF"/>
                </a:solidFill>
                <a:latin typeface="Gilroy ExtraBold" charset="0"/>
                <a:ea typeface="Gilroy ExtraBold" charset="0"/>
                <a:cs typeface="Gilroy ExtraBold" charset="0"/>
              </a:rPr>
              <a:t>leaders to meet the challenges </a:t>
            </a:r>
          </a:p>
          <a:p>
            <a:pPr algn="ctr">
              <a:lnSpc>
                <a:spcPct val="80000"/>
              </a:lnSpc>
            </a:pPr>
            <a:r>
              <a:rPr lang="en-US" sz="4300" b="1" dirty="0">
                <a:solidFill>
                  <a:srgbClr val="FFFFFF"/>
                </a:solidFill>
                <a:latin typeface="Gilroy ExtraBold" charset="0"/>
                <a:ea typeface="Gilroy ExtraBold" charset="0"/>
                <a:cs typeface="Gilroy ExtraBold" charset="0"/>
              </a:rPr>
              <a:t>of today and prepare for the </a:t>
            </a:r>
          </a:p>
          <a:p>
            <a:pPr algn="ctr">
              <a:lnSpc>
                <a:spcPct val="80000"/>
              </a:lnSpc>
            </a:pPr>
            <a:r>
              <a:rPr lang="en-US" sz="4300" b="1" dirty="0">
                <a:solidFill>
                  <a:srgbClr val="FFFFFF"/>
                </a:solidFill>
                <a:latin typeface="Gilroy ExtraBold" charset="0"/>
                <a:ea typeface="Gilroy ExtraBold" charset="0"/>
                <a:cs typeface="Gilroy ExtraBold" charset="0"/>
              </a:rPr>
              <a:t>challenges in decades to come.</a:t>
            </a:r>
          </a:p>
        </p:txBody>
      </p:sp>
    </p:spTree>
    <p:extLst>
      <p:ext uri="{BB962C8B-B14F-4D97-AF65-F5344CB8AC3E}">
        <p14:creationId xmlns:p14="http://schemas.microsoft.com/office/powerpoint/2010/main" val="195996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42883" y="1805396"/>
            <a:ext cx="12182434" cy="3567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70000"/>
              </a:lnSpc>
            </a:pPr>
            <a:r>
              <a:rPr lang="en-US" sz="8000" b="1" dirty="0">
                <a:solidFill>
                  <a:srgbClr val="FFFFFF"/>
                </a:solidFill>
                <a:latin typeface="Gilroy ExtraBold" charset="0"/>
                <a:ea typeface="Gilroy ExtraBold" charset="0"/>
                <a:cs typeface="Gilroy ExtraBold" charset="0"/>
              </a:rPr>
              <a:t>Respect</a:t>
            </a:r>
          </a:p>
          <a:p>
            <a:pPr algn="ctr">
              <a:lnSpc>
                <a:spcPct val="70000"/>
              </a:lnSpc>
            </a:pPr>
            <a:r>
              <a:rPr lang="en-US" sz="8000" b="1" dirty="0">
                <a:solidFill>
                  <a:srgbClr val="00B3DC"/>
                </a:solidFill>
                <a:latin typeface="Gilroy ExtraBold" charset="0"/>
                <a:ea typeface="Gilroy ExtraBold" charset="0"/>
                <a:cs typeface="Gilroy ExtraBold" charset="0"/>
              </a:rPr>
              <a:t>Empower</a:t>
            </a:r>
          </a:p>
          <a:p>
            <a:pPr algn="ctr">
              <a:lnSpc>
                <a:spcPct val="70000"/>
              </a:lnSpc>
            </a:pPr>
            <a:r>
              <a:rPr lang="en-US" sz="8000" b="1" dirty="0">
                <a:solidFill>
                  <a:srgbClr val="FFFFFF"/>
                </a:solidFill>
                <a:latin typeface="Gilroy ExtraBold" charset="0"/>
                <a:ea typeface="Gilroy ExtraBold" charset="0"/>
                <a:cs typeface="Gilroy ExtraBold" charset="0"/>
              </a:rPr>
              <a:t>Include</a:t>
            </a:r>
          </a:p>
          <a:p>
            <a:pPr algn="ctr">
              <a:lnSpc>
                <a:spcPct val="70000"/>
              </a:lnSpc>
            </a:pPr>
            <a:r>
              <a:rPr lang="en-US" sz="8000" b="1" dirty="0">
                <a:solidFill>
                  <a:srgbClr val="00B3DC"/>
                </a:solidFill>
                <a:latin typeface="Gilroy ExtraBold" charset="0"/>
                <a:ea typeface="Gilroy ExtraBold" charset="0"/>
                <a:cs typeface="Gilroy ExtraBold" charset="0"/>
              </a:rPr>
              <a:t>Organize</a:t>
            </a:r>
          </a:p>
        </p:txBody>
      </p:sp>
    </p:spTree>
    <p:extLst>
      <p:ext uri="{BB962C8B-B14F-4D97-AF65-F5344CB8AC3E}">
        <p14:creationId xmlns:p14="http://schemas.microsoft.com/office/powerpoint/2010/main" val="941590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07604" y="849089"/>
            <a:ext cx="6418844" cy="4812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2400" dirty="0">
                <a:solidFill>
                  <a:schemeClr val="tx1"/>
                </a:solidFill>
                <a:latin typeface="Source Sans Pro" charset="0"/>
                <a:ea typeface="Source Sans Pro" charset="0"/>
                <a:cs typeface="Source Sans Pro" charset="0"/>
              </a:rPr>
              <a:t>Tomorrow you will receive an email that contains a link to a Graduation form.</a:t>
            </a:r>
          </a:p>
          <a:p>
            <a:endParaRPr lang="en-US" sz="2400" dirty="0">
              <a:solidFill>
                <a:schemeClr val="tx1"/>
              </a:solidFill>
              <a:latin typeface="Source Sans Pro" charset="0"/>
              <a:ea typeface="Source Sans Pro" charset="0"/>
              <a:cs typeface="Source Sans Pro" charset="0"/>
            </a:endParaRPr>
          </a:p>
          <a:p>
            <a:r>
              <a:rPr lang="en-US" sz="2400" dirty="0">
                <a:solidFill>
                  <a:schemeClr val="tx1"/>
                </a:solidFill>
                <a:latin typeface="Source Sans Pro" charset="0"/>
                <a:ea typeface="Source Sans Pro" charset="0"/>
                <a:cs typeface="Source Sans Pro" charset="0"/>
              </a:rPr>
              <a:t>Parts I &amp; II of that form will ask you questions about your mailing address and key takeaways from the fellowship.</a:t>
            </a:r>
          </a:p>
          <a:p>
            <a:endParaRPr lang="en-US" sz="2400" dirty="0">
              <a:solidFill>
                <a:schemeClr val="tx1"/>
              </a:solidFill>
              <a:latin typeface="Source Sans Pro" charset="0"/>
              <a:ea typeface="Source Sans Pro" charset="0"/>
              <a:cs typeface="Source Sans Pro" charset="0"/>
            </a:endParaRPr>
          </a:p>
          <a:p>
            <a:r>
              <a:rPr lang="en-US" sz="2400" dirty="0">
                <a:solidFill>
                  <a:schemeClr val="tx1"/>
                </a:solidFill>
                <a:latin typeface="Source Sans Pro" charset="0"/>
                <a:ea typeface="Source Sans Pro" charset="0"/>
                <a:cs typeface="Source Sans Pro" charset="0"/>
              </a:rPr>
              <a:t>Part III of the form will ask you if, and how you would like to stay involved with OFA after the fellowship ends. </a:t>
            </a:r>
          </a:p>
          <a:p>
            <a:endParaRPr lang="en-US" sz="2400" dirty="0">
              <a:solidFill>
                <a:schemeClr val="tx1"/>
              </a:solidFill>
              <a:latin typeface="Source Sans Pro" charset="0"/>
              <a:ea typeface="Source Sans Pro" charset="0"/>
              <a:cs typeface="Source Sans Pro" charset="0"/>
            </a:endParaRPr>
          </a:p>
          <a:p>
            <a:r>
              <a:rPr lang="en-US" sz="2200" i="1" dirty="0">
                <a:solidFill>
                  <a:schemeClr val="tx1"/>
                </a:solidFill>
                <a:latin typeface="Source Sans Pro" charset="0"/>
                <a:ea typeface="Source Sans Pro" charset="0"/>
                <a:cs typeface="Source Sans Pro" charset="0"/>
              </a:rPr>
              <a:t>Hint: There are a ton of ways to say involved with OFA!</a:t>
            </a:r>
            <a:br>
              <a:rPr lang="en-US" sz="2400" dirty="0">
                <a:solidFill>
                  <a:schemeClr val="tx1"/>
                </a:solidFill>
                <a:latin typeface="Source Sans Pro" charset="0"/>
                <a:ea typeface="Source Sans Pro" charset="0"/>
                <a:cs typeface="Source Sans Pro" charset="0"/>
              </a:rPr>
            </a:b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0279" y="886926"/>
            <a:ext cx="3340880"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rgbClr val="00B3DC"/>
                </a:solidFill>
                <a:latin typeface="Gilroy ExtraBold" charset="0"/>
                <a:ea typeface="Gilroy ExtraBold" charset="0"/>
                <a:cs typeface="Gilroy ExtraBold" charset="0"/>
              </a:rPr>
              <a:t>Staying involved with OFA:</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2912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5665" y="1756305"/>
            <a:ext cx="12182434" cy="812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400" b="1" dirty="0">
                <a:solidFill>
                  <a:srgbClr val="FFFFFF"/>
                </a:solidFill>
                <a:latin typeface="Gilroy ExtraBold" charset="0"/>
                <a:ea typeface="Gilroy ExtraBold" charset="0"/>
                <a:cs typeface="Gilroy ExtraBold" charset="0"/>
              </a:rPr>
              <a:t>Organizing ‘18</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1166894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5665" y="1756305"/>
            <a:ext cx="12182434" cy="156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400" b="1" dirty="0">
                <a:solidFill>
                  <a:srgbClr val="FFFFFF"/>
                </a:solidFill>
                <a:latin typeface="Gilroy ExtraBold" charset="0"/>
                <a:ea typeface="Gilroy ExtraBold" charset="0"/>
                <a:cs typeface="Gilroy ExtraBold" charset="0"/>
              </a:rPr>
              <a:t>Organizing ‘18</a:t>
            </a:r>
          </a:p>
          <a:p>
            <a:pPr algn="ctr">
              <a:lnSpc>
                <a:spcPct val="90000"/>
              </a:lnSpc>
            </a:pPr>
            <a:r>
              <a:rPr lang="en-US" sz="5400" b="1" dirty="0">
                <a:solidFill>
                  <a:srgbClr val="FFFFFF"/>
                </a:solidFill>
                <a:latin typeface="Gilroy ExtraBold" charset="0"/>
                <a:ea typeface="Gilroy ExtraBold" charset="0"/>
                <a:cs typeface="Gilroy ExtraBold" charset="0"/>
              </a:rPr>
              <a:t>Chapter development</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887768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5665" y="1756305"/>
            <a:ext cx="12182434" cy="2308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400" b="1" dirty="0">
                <a:solidFill>
                  <a:srgbClr val="FFFFFF"/>
                </a:solidFill>
                <a:latin typeface="Gilroy ExtraBold" charset="0"/>
                <a:ea typeface="Gilroy ExtraBold" charset="0"/>
                <a:cs typeface="Gilroy ExtraBold" charset="0"/>
              </a:rPr>
              <a:t>Organizing ‘18</a:t>
            </a:r>
          </a:p>
          <a:p>
            <a:pPr algn="ctr">
              <a:lnSpc>
                <a:spcPct val="90000"/>
              </a:lnSpc>
            </a:pPr>
            <a:r>
              <a:rPr lang="en-US" sz="5400" b="1" dirty="0">
                <a:solidFill>
                  <a:srgbClr val="FFFFFF"/>
                </a:solidFill>
                <a:latin typeface="Gilroy ExtraBold" charset="0"/>
                <a:ea typeface="Gilroy ExtraBold" charset="0"/>
                <a:cs typeface="Gilroy ExtraBold" charset="0"/>
              </a:rPr>
              <a:t>Chapter development</a:t>
            </a:r>
          </a:p>
          <a:p>
            <a:pPr algn="ctr">
              <a:lnSpc>
                <a:spcPct val="90000"/>
              </a:lnSpc>
            </a:pPr>
            <a:r>
              <a:rPr lang="en-US" sz="5400" b="1" dirty="0">
                <a:solidFill>
                  <a:srgbClr val="FFFFFF"/>
                </a:solidFill>
                <a:latin typeface="Gilroy ExtraBold" charset="0"/>
                <a:ea typeface="Gilroy ExtraBold" charset="0"/>
                <a:cs typeface="Gilroy ExtraBold" charset="0"/>
              </a:rPr>
              <a:t>Digital communications</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54842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00096" y="1403275"/>
            <a:ext cx="5826703" cy="4737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b="1" dirty="0">
                <a:solidFill>
                  <a:srgbClr val="FFFFFF"/>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3006426"/>
            <a:ext cx="547397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Staying involved with OFA and the progressive movement</a:t>
            </a:r>
          </a:p>
        </p:txBody>
      </p:sp>
      <p:sp>
        <p:nvSpPr>
          <p:cNvPr id="10" name="Rectangle 9"/>
          <p:cNvSpPr/>
          <p:nvPr/>
        </p:nvSpPr>
        <p:spPr>
          <a:xfrm>
            <a:off x="5314918" y="3840506"/>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75172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5665" y="1756305"/>
            <a:ext cx="12182434" cy="3056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400" b="1" dirty="0">
                <a:solidFill>
                  <a:srgbClr val="FFFFFF"/>
                </a:solidFill>
                <a:latin typeface="Gilroy ExtraBold" charset="0"/>
                <a:ea typeface="Gilroy ExtraBold" charset="0"/>
                <a:cs typeface="Gilroy ExtraBold" charset="0"/>
              </a:rPr>
              <a:t>Organizing ‘18</a:t>
            </a:r>
          </a:p>
          <a:p>
            <a:pPr algn="ctr">
              <a:lnSpc>
                <a:spcPct val="90000"/>
              </a:lnSpc>
            </a:pPr>
            <a:r>
              <a:rPr lang="en-US" sz="5400" b="1" dirty="0">
                <a:solidFill>
                  <a:srgbClr val="FFFFFF"/>
                </a:solidFill>
                <a:latin typeface="Gilroy ExtraBold" charset="0"/>
                <a:ea typeface="Gilroy ExtraBold" charset="0"/>
                <a:cs typeface="Gilroy ExtraBold" charset="0"/>
              </a:rPr>
              <a:t>Chapter development</a:t>
            </a:r>
          </a:p>
          <a:p>
            <a:pPr algn="ctr">
              <a:lnSpc>
                <a:spcPct val="90000"/>
              </a:lnSpc>
            </a:pPr>
            <a:r>
              <a:rPr lang="en-US" sz="5400" b="1" dirty="0">
                <a:solidFill>
                  <a:srgbClr val="FFFFFF"/>
                </a:solidFill>
                <a:latin typeface="Gilroy ExtraBold" charset="0"/>
                <a:ea typeface="Gilroy ExtraBold" charset="0"/>
                <a:cs typeface="Gilroy ExtraBold" charset="0"/>
              </a:rPr>
              <a:t>Digital communications</a:t>
            </a:r>
          </a:p>
          <a:p>
            <a:pPr algn="ctr">
              <a:lnSpc>
                <a:spcPct val="90000"/>
              </a:lnSpc>
            </a:pPr>
            <a:r>
              <a:rPr lang="en-US" sz="5400" b="1" dirty="0">
                <a:solidFill>
                  <a:srgbClr val="FFFFFF"/>
                </a:solidFill>
                <a:latin typeface="Gilroy ExtraBold" charset="0"/>
                <a:ea typeface="Gilroy ExtraBold" charset="0"/>
                <a:cs typeface="Gilroy ExtraBold" charset="0"/>
              </a:rPr>
              <a:t>Issue campaigns</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641511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5665" y="1756305"/>
            <a:ext cx="12182434" cy="3804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400" b="1" dirty="0">
                <a:solidFill>
                  <a:srgbClr val="FFFFFF"/>
                </a:solidFill>
                <a:latin typeface="Gilroy ExtraBold" charset="0"/>
                <a:ea typeface="Gilroy ExtraBold" charset="0"/>
                <a:cs typeface="Gilroy ExtraBold" charset="0"/>
              </a:rPr>
              <a:t>Organizing ‘18</a:t>
            </a:r>
          </a:p>
          <a:p>
            <a:pPr algn="ctr">
              <a:lnSpc>
                <a:spcPct val="90000"/>
              </a:lnSpc>
            </a:pPr>
            <a:r>
              <a:rPr lang="en-US" sz="5400" b="1" dirty="0">
                <a:solidFill>
                  <a:srgbClr val="FFFFFF"/>
                </a:solidFill>
                <a:latin typeface="Gilroy ExtraBold" charset="0"/>
                <a:ea typeface="Gilroy ExtraBold" charset="0"/>
                <a:cs typeface="Gilroy ExtraBold" charset="0"/>
              </a:rPr>
              <a:t>Chapter development</a:t>
            </a:r>
          </a:p>
          <a:p>
            <a:pPr algn="ctr">
              <a:lnSpc>
                <a:spcPct val="90000"/>
              </a:lnSpc>
            </a:pPr>
            <a:r>
              <a:rPr lang="en-US" sz="5400" b="1" dirty="0">
                <a:solidFill>
                  <a:srgbClr val="FFFFFF"/>
                </a:solidFill>
                <a:latin typeface="Gilroy ExtraBold" charset="0"/>
                <a:ea typeface="Gilroy ExtraBold" charset="0"/>
                <a:cs typeface="Gilroy ExtraBold" charset="0"/>
              </a:rPr>
              <a:t>Digital communications</a:t>
            </a:r>
          </a:p>
          <a:p>
            <a:pPr algn="ctr">
              <a:lnSpc>
                <a:spcPct val="90000"/>
              </a:lnSpc>
            </a:pPr>
            <a:r>
              <a:rPr lang="en-US" sz="5400" b="1" dirty="0">
                <a:solidFill>
                  <a:srgbClr val="FFFFFF"/>
                </a:solidFill>
                <a:latin typeface="Gilroy ExtraBold" charset="0"/>
                <a:ea typeface="Gilroy ExtraBold" charset="0"/>
                <a:cs typeface="Gilroy ExtraBold" charset="0"/>
              </a:rPr>
              <a:t>Issue campaigns</a:t>
            </a:r>
          </a:p>
          <a:p>
            <a:pPr algn="ctr">
              <a:lnSpc>
                <a:spcPct val="90000"/>
              </a:lnSpc>
            </a:pPr>
            <a:r>
              <a:rPr lang="en-US" sz="5400" b="1" dirty="0">
                <a:solidFill>
                  <a:srgbClr val="FFFFFF"/>
                </a:solidFill>
                <a:latin typeface="Gilroy ExtraBold" charset="0"/>
                <a:ea typeface="Gilroy ExtraBold" charset="0"/>
                <a:cs typeface="Gilroy ExtraBold" charset="0"/>
              </a:rPr>
              <a:t>Trainings</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1511380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a:spLocks noChangeArrowheads="1"/>
          </p:cNvSpPr>
          <p:nvPr/>
        </p:nvSpPr>
        <p:spPr bwMode="auto">
          <a:xfrm>
            <a:off x="11575" y="914104"/>
            <a:ext cx="12192000" cy="158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What questions about how to</a:t>
            </a:r>
          </a:p>
          <a:p>
            <a:pPr algn="ctr">
              <a:lnSpc>
                <a:spcPct val="90000"/>
              </a:lnSpc>
            </a:pPr>
            <a:r>
              <a:rPr lang="en-US" sz="5500" b="1" dirty="0">
                <a:solidFill>
                  <a:srgbClr val="FFFFFF"/>
                </a:solidFill>
                <a:latin typeface="Gilroy ExtraBold" charset="0"/>
                <a:ea typeface="Gilroy ExtraBold" charset="0"/>
                <a:cs typeface="Gilroy ExtraBold" charset="0"/>
              </a:rPr>
              <a:t>stay involved with OFA?</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rgbClr val="C6D0D7">
                      <a:lumMod val="25000"/>
                    </a:srgb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482483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804" y="1482892"/>
            <a:ext cx="6880392" cy="3816016"/>
          </a:xfrm>
          <a:prstGeom prst="rect">
            <a:avLst/>
          </a:prstGeom>
        </p:spPr>
      </p:pic>
    </p:spTree>
    <p:extLst>
      <p:ext uri="{BB962C8B-B14F-4D97-AF65-F5344CB8AC3E}">
        <p14:creationId xmlns:p14="http://schemas.microsoft.com/office/powerpoint/2010/main" val="1894985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752850" y="1047750"/>
            <a:ext cx="4762500" cy="4762500"/>
          </a:xfrm>
          <a:prstGeom prst="rect">
            <a:avLst/>
          </a:prstGeom>
        </p:spPr>
      </p:pic>
    </p:spTree>
    <p:extLst>
      <p:ext uri="{BB962C8B-B14F-4D97-AF65-F5344CB8AC3E}">
        <p14:creationId xmlns:p14="http://schemas.microsoft.com/office/powerpoint/2010/main" val="204706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929" y="2652629"/>
            <a:ext cx="7052141" cy="1476542"/>
          </a:xfrm>
          <a:prstGeom prst="rect">
            <a:avLst/>
          </a:prstGeom>
        </p:spPr>
      </p:pic>
    </p:spTree>
    <p:extLst>
      <p:ext uri="{BB962C8B-B14F-4D97-AF65-F5344CB8AC3E}">
        <p14:creationId xmlns:p14="http://schemas.microsoft.com/office/powerpoint/2010/main" val="1824681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3" y="2062079"/>
            <a:ext cx="6288505" cy="2180015"/>
          </a:xfrm>
          <a:prstGeom prst="rect">
            <a:avLst/>
          </a:prstGeom>
        </p:spPr>
      </p:pic>
    </p:spTree>
    <p:extLst>
      <p:ext uri="{BB962C8B-B14F-4D97-AF65-F5344CB8AC3E}">
        <p14:creationId xmlns:p14="http://schemas.microsoft.com/office/powerpoint/2010/main" val="1086497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135630" y="1746250"/>
            <a:ext cx="5920740" cy="3289300"/>
          </a:xfrm>
          <a:prstGeom prst="rect">
            <a:avLst/>
          </a:prstGeom>
        </p:spPr>
      </p:pic>
    </p:spTree>
    <p:extLst>
      <p:ext uri="{BB962C8B-B14F-4D97-AF65-F5344CB8AC3E}">
        <p14:creationId xmlns:p14="http://schemas.microsoft.com/office/powerpoint/2010/main" val="1093876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3625516" y="2205067"/>
            <a:ext cx="4940968" cy="2371665"/>
          </a:xfrm>
          <a:prstGeom prst="rect">
            <a:avLst/>
          </a:prstGeom>
        </p:spPr>
      </p:pic>
    </p:spTree>
    <p:extLst>
      <p:ext uri="{BB962C8B-B14F-4D97-AF65-F5344CB8AC3E}">
        <p14:creationId xmlns:p14="http://schemas.microsoft.com/office/powerpoint/2010/main" val="313887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00" y="2857500"/>
            <a:ext cx="6516624" cy="1143000"/>
          </a:xfrm>
          <a:prstGeom prst="rect">
            <a:avLst/>
          </a:prstGeom>
        </p:spPr>
      </p:pic>
    </p:spTree>
    <p:extLst>
      <p:ext uri="{BB962C8B-B14F-4D97-AF65-F5344CB8AC3E}">
        <p14:creationId xmlns:p14="http://schemas.microsoft.com/office/powerpoint/2010/main" val="64112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8" y="1151078"/>
            <a:ext cx="401839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a:solidFill>
                  <a:srgbClr val="00B4DC"/>
                </a:solidFill>
                <a:latin typeface="Gilroy ExtraBold" charset="0"/>
                <a:ea typeface="Gilroy ExtraBold" charset="0"/>
                <a:cs typeface="Gilroy ExtraBold" charset="0"/>
              </a:rPr>
              <a:t>You’re joining something </a:t>
            </a:r>
            <a:r>
              <a:rPr lang="en-US" sz="4500" b="1" dirty="0">
                <a:solidFill>
                  <a:srgbClr val="00B4DC"/>
                </a:solidFill>
                <a:latin typeface="Gilroy ExtraBold" charset="0"/>
                <a:ea typeface="Gilroy ExtraBold" charset="0"/>
                <a:cs typeface="Gilroy ExtraBold" charset="0"/>
              </a:rPr>
              <a:t>big. </a:t>
            </a:r>
          </a:p>
        </p:txBody>
      </p:sp>
      <p:sp>
        <p:nvSpPr>
          <p:cNvPr id="6" name="TextBox 5"/>
          <p:cNvSpPr txBox="1"/>
          <p:nvPr/>
        </p:nvSpPr>
        <p:spPr>
          <a:xfrm>
            <a:off x="6155267" y="1129523"/>
            <a:ext cx="5297597" cy="5262979"/>
          </a:xfrm>
          <a:prstGeom prst="rect">
            <a:avLst/>
          </a:prstGeom>
          <a:noFill/>
        </p:spPr>
        <p:txBody>
          <a:bodyPr wrap="square" rtlCol="0">
            <a:spAutoFit/>
          </a:bodyPr>
          <a:lstStyle/>
          <a:p>
            <a:pPr marL="342900" indent="-342900">
              <a:buFont typeface="Arial" charset="0"/>
              <a:buChar char="•"/>
            </a:pPr>
            <a:r>
              <a:rPr lang="en-US" sz="2400" dirty="0">
                <a:latin typeface="Source Sans Pro" charset="0"/>
                <a:ea typeface="Source Sans Pro" charset="0"/>
                <a:cs typeface="Source Sans Pro" charset="0"/>
              </a:rPr>
              <a:t>We accepted over 450 applicants from across the country for the summer fellowship.</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Fellows represent 43 states.</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Over 47% of fellows are new to organizing (less than 1 year of experience).</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You</a:t>
            </a:r>
            <a:r>
              <a:rPr lang="mr-IN" sz="2400" dirty="0">
                <a:latin typeface="Source Sans Pro" charset="0"/>
                <a:ea typeface="Source Sans Pro" charset="0"/>
                <a:cs typeface="Source Sans Pro" charset="0"/>
              </a:rPr>
              <a:t>’</a:t>
            </a:r>
            <a:r>
              <a:rPr lang="en-US" sz="2400" dirty="0">
                <a:latin typeface="Source Sans Pro" charset="0"/>
                <a:ea typeface="Source Sans Pro" charset="0"/>
                <a:cs typeface="Source Sans Pro" charset="0"/>
              </a:rPr>
              <a:t>re joining thousands of OFA training alumni</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endParaRPr lang="en-US" sz="2400" dirty="0">
              <a:latin typeface="Source Sans Pro" charset="0"/>
              <a:ea typeface="Source Sans Pro" charset="0"/>
              <a:cs typeface="Source Sans Pro"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2265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917700"/>
            <a:ext cx="3810000" cy="3009900"/>
          </a:xfrm>
          <a:prstGeom prst="rect">
            <a:avLst/>
          </a:prstGeom>
        </p:spPr>
      </p:pic>
    </p:spTree>
    <p:extLst>
      <p:ext uri="{BB962C8B-B14F-4D97-AF65-F5344CB8AC3E}">
        <p14:creationId xmlns:p14="http://schemas.microsoft.com/office/powerpoint/2010/main" val="1460906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510062"/>
            <a:ext cx="12192000" cy="1837875"/>
          </a:xfrm>
          <a:prstGeom prst="rect">
            <a:avLst/>
          </a:prstGeom>
          <a:noFill/>
        </p:spPr>
        <p:txBody>
          <a:bodyPr wrap="square" rtlCol="0">
            <a:spAutoFit/>
          </a:bodyPr>
          <a:lstStyle/>
          <a:p>
            <a:pPr algn="ctr">
              <a:lnSpc>
                <a:spcPct val="80000"/>
              </a:lnSpc>
            </a:pPr>
            <a:r>
              <a:rPr lang="en-US" sz="7000" b="1">
                <a:solidFill>
                  <a:srgbClr val="FFFFFF"/>
                </a:solidFill>
                <a:latin typeface="Gilroy ExtraBold" charset="0"/>
                <a:ea typeface="Gilroy ExtraBold" charset="0"/>
                <a:cs typeface="Gilroy ExtraBold" charset="0"/>
              </a:rPr>
              <a:t>Questions about our partnerships?</a:t>
            </a:r>
            <a:endParaRPr lang="en-US" sz="7000" b="1" dirty="0">
              <a:solidFill>
                <a:srgbClr val="FFFFFF"/>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66907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71235" y="1403275"/>
            <a:ext cx="5826703" cy="47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dirty="0">
                <a:solidFill>
                  <a:schemeClr val="tx1"/>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2981863"/>
            <a:ext cx="5783020" cy="834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Staying involved with OFA and the progressive movement</a:t>
            </a:r>
          </a:p>
        </p:txBody>
      </p:sp>
      <p:sp>
        <p:nvSpPr>
          <p:cNvPr id="10" name="Rectangle 9"/>
          <p:cNvSpPr/>
          <p:nvPr/>
        </p:nvSpPr>
        <p:spPr>
          <a:xfrm>
            <a:off x="5359399" y="4119906"/>
            <a:ext cx="2946401"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6614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44099" y="886926"/>
            <a:ext cx="6329643" cy="3366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2400" dirty="0">
                <a:solidFill>
                  <a:schemeClr val="tx1"/>
                </a:solidFill>
                <a:latin typeface="Source Sans Pro" charset="0"/>
                <a:ea typeface="Source Sans Pro" charset="0"/>
                <a:cs typeface="Source Sans Pro" charset="0"/>
              </a:rPr>
              <a:t>Be sure to complete and submit the graduation form to ensure that you receive a fellowship certificate.</a:t>
            </a:r>
          </a:p>
          <a:p>
            <a:endParaRPr lang="en-US" sz="2400" dirty="0">
              <a:solidFill>
                <a:schemeClr val="tx1"/>
              </a:solidFill>
              <a:latin typeface="Source Sans Pro" charset="0"/>
              <a:ea typeface="Source Sans Pro" charset="0"/>
              <a:cs typeface="Source Sans Pro" charset="0"/>
            </a:endParaRPr>
          </a:p>
          <a:p>
            <a:r>
              <a:rPr lang="en-US" sz="2400" dirty="0">
                <a:solidFill>
                  <a:schemeClr val="tx1"/>
                </a:solidFill>
                <a:latin typeface="Source Sans Pro" charset="0"/>
                <a:ea typeface="Source Sans Pro" charset="0"/>
                <a:cs typeface="Source Sans Pro" charset="0"/>
              </a:rPr>
              <a:t>This will also be your opportunity to indicate how you want to stay involved in OFA going forward.</a:t>
            </a:r>
          </a:p>
          <a:p>
            <a:br>
              <a:rPr lang="en-US" sz="2400" dirty="0">
                <a:solidFill>
                  <a:schemeClr val="tx1"/>
                </a:solidFill>
                <a:latin typeface="Source Sans Pro" charset="0"/>
                <a:ea typeface="Source Sans Pro" charset="0"/>
                <a:cs typeface="Source Sans Pro" charset="0"/>
              </a:rPr>
            </a:b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0279" y="886926"/>
            <a:ext cx="3340880" cy="3019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rgbClr val="00B3DC"/>
                </a:solidFill>
                <a:latin typeface="Gilroy ExtraBold" charset="0"/>
                <a:ea typeface="Gilroy ExtraBold" charset="0"/>
                <a:cs typeface="Gilroy ExtraBold" charset="0"/>
              </a:rPr>
              <a:t>Assignment:</a:t>
            </a:r>
          </a:p>
          <a:p>
            <a:pPr>
              <a:lnSpc>
                <a:spcPct val="80000"/>
              </a:lnSpc>
            </a:pPr>
            <a:endParaRPr lang="en-US" sz="4000" b="1" dirty="0">
              <a:solidFill>
                <a:srgbClr val="00B3DC"/>
              </a:solidFill>
              <a:latin typeface="Gilroy ExtraBold" charset="0"/>
              <a:ea typeface="Gilroy ExtraBold" charset="0"/>
              <a:cs typeface="Gilroy ExtraBold" charset="0"/>
            </a:endParaRPr>
          </a:p>
          <a:p>
            <a:pPr>
              <a:lnSpc>
                <a:spcPct val="80000"/>
              </a:lnSpc>
            </a:pPr>
            <a:r>
              <a:rPr lang="en-US" sz="4000" b="1" dirty="0">
                <a:solidFill>
                  <a:srgbClr val="00B3DC"/>
                </a:solidFill>
                <a:latin typeface="Gilroy ExtraBold" charset="0"/>
                <a:ea typeface="Gilroy ExtraBold" charset="0"/>
                <a:cs typeface="Gilroy ExtraBold" charset="0"/>
              </a:rPr>
              <a:t>Graduation form due Friday, </a:t>
            </a:r>
          </a:p>
          <a:p>
            <a:pPr>
              <a:lnSpc>
                <a:spcPct val="80000"/>
              </a:lnSpc>
            </a:pPr>
            <a:r>
              <a:rPr lang="en-US" sz="4000" b="1" dirty="0">
                <a:solidFill>
                  <a:srgbClr val="00B3DC"/>
                </a:solidFill>
                <a:latin typeface="Gilroy ExtraBold" charset="0"/>
                <a:ea typeface="Gilroy ExtraBold" charset="0"/>
                <a:cs typeface="Gilroy ExtraBold" charset="0"/>
              </a:rPr>
              <a:t>August 31</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71483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945868"/>
            <a:ext cx="12192000" cy="2381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80000"/>
              </a:lnSpc>
            </a:pPr>
            <a:r>
              <a:rPr lang="en-US" sz="7200" b="1" dirty="0">
                <a:solidFill>
                  <a:schemeClr val="tx2"/>
                </a:solidFill>
                <a:latin typeface="Gilroy ExtraBold" charset="0"/>
                <a:ea typeface="Gilroy ExtraBold" charset="0"/>
                <a:cs typeface="Gilroy ExtraBold" charset="0"/>
              </a:rPr>
              <a:t>Thanks for an amazing Fellowship!</a:t>
            </a:r>
            <a:endParaRPr lang="en-US" sz="3200" dirty="0">
              <a:solidFill>
                <a:schemeClr val="tx1"/>
              </a:solidFill>
              <a:latin typeface="Source Sans Pro" charset="0"/>
              <a:ea typeface="Source Sans Pro" charset="0"/>
              <a:cs typeface="Source Sans Pro" charset="0"/>
            </a:endParaRPr>
          </a:p>
          <a:p>
            <a:pPr algn="ctr">
              <a:lnSpc>
                <a:spcPct val="80000"/>
              </a:lnSpc>
            </a:pPr>
            <a:endParaRPr lang="en-US" sz="26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3168384" y="4996845"/>
            <a:ext cx="5931432" cy="394147"/>
          </a:xfrm>
          <a:prstGeom prst="rect">
            <a:avLst/>
          </a:prstGeom>
        </p:spPr>
        <p:txBody>
          <a:bodyPr wrap="none">
            <a:spAutoFit/>
          </a:bodyPr>
          <a:lstStyle/>
          <a:p>
            <a:pPr algn="ctr">
              <a:lnSpc>
                <a:spcPct val="80000"/>
              </a:lnSpc>
            </a:pPr>
            <a:r>
              <a:rPr lang="en-US" sz="2400" b="1" dirty="0">
                <a:latin typeface="Source Sans Pro" charset="0"/>
                <a:ea typeface="Source Sans Pro" charset="0"/>
                <a:cs typeface="Source Sans Pro" charset="0"/>
              </a:rPr>
              <a:t>Email </a:t>
            </a:r>
            <a:r>
              <a:rPr lang="en-US" sz="2400" b="1" dirty="0">
                <a:latin typeface="Source Sans Pro" charset="0"/>
                <a:ea typeface="Source Sans Pro" charset="0"/>
                <a:cs typeface="Source Sans Pro" charset="0"/>
                <a:hlinkClick r:id="rId3"/>
              </a:rPr>
              <a:t>fellows@ofa.us</a:t>
            </a:r>
            <a:r>
              <a:rPr lang="en-US" sz="2400" b="1" dirty="0">
                <a:latin typeface="Source Sans Pro" charset="0"/>
                <a:ea typeface="Source Sans Pro" charset="0"/>
                <a:cs typeface="Source Sans Pro" charset="0"/>
              </a:rPr>
              <a:t> with any questions. </a:t>
            </a:r>
          </a:p>
        </p:txBody>
      </p:sp>
    </p:spTree>
    <p:extLst>
      <p:ext uri="{BB962C8B-B14F-4D97-AF65-F5344CB8AC3E}">
        <p14:creationId xmlns:p14="http://schemas.microsoft.com/office/powerpoint/2010/main" val="13055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75" y="410955"/>
            <a:ext cx="10407050" cy="6036089"/>
          </a:xfrm>
          <a:prstGeom prst="rect">
            <a:avLst/>
          </a:prstGeom>
          <a:noFill/>
        </p:spPr>
      </p:pic>
    </p:spTree>
    <p:extLst>
      <p:ext uri="{BB962C8B-B14F-4D97-AF65-F5344CB8AC3E}">
        <p14:creationId xmlns:p14="http://schemas.microsoft.com/office/powerpoint/2010/main" val="12282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917700"/>
            <a:ext cx="6813922" cy="5428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dirty="0">
                <a:solidFill>
                  <a:schemeClr val="tx1"/>
                </a:solidFill>
                <a:latin typeface="Source Sans Pro" charset="0"/>
                <a:ea typeface="Source Sans Pro" charset="0"/>
                <a:cs typeface="Source Sans Pro" charset="0"/>
              </a:rPr>
              <a:t>To equip individuals with the skills to identify the root problems affecting the health of their community.</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To illustrate pathways towards making a strategic, local impact on these identified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To connect the drive to take action with a concept of leadership that empowers individuals to become transformative organizers.</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To foster a deep sense of community within the fellowship cohort and OFA at large.</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56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Our big goals</a:t>
            </a:r>
          </a:p>
        </p:txBody>
      </p:sp>
      <p:sp>
        <p:nvSpPr>
          <p:cNvPr id="7" name="Oval 6"/>
          <p:cNvSpPr/>
          <p:nvPr/>
        </p:nvSpPr>
        <p:spPr>
          <a:xfrm>
            <a:off x="4676028" y="100660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p:cNvSpPr/>
          <p:nvPr/>
        </p:nvSpPr>
        <p:spPr>
          <a:xfrm>
            <a:off x="4676028" y="2514623"/>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Oval 8"/>
          <p:cNvSpPr/>
          <p:nvPr/>
        </p:nvSpPr>
        <p:spPr>
          <a:xfrm>
            <a:off x="4676027" y="365732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0" name="Oval 9"/>
          <p:cNvSpPr/>
          <p:nvPr/>
        </p:nvSpPr>
        <p:spPr>
          <a:xfrm>
            <a:off x="4676026" y="5178049"/>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95914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25785"/>
            <a:ext cx="12192000" cy="1006429"/>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OFA’s core purpose</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28570342"/>
      </p:ext>
    </p:extLst>
  </p:cSld>
  <p:clrMapOvr>
    <a:masterClrMapping/>
  </p:clrMapOvr>
</p:sld>
</file>

<file path=ppt/theme/theme1.xml><?xml version="1.0" encoding="utf-8"?>
<a:theme xmlns:a="http://schemas.openxmlformats.org/drawingml/2006/main" name="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12236</TotalTime>
  <Words>4575</Words>
  <Application>Microsoft Macintosh PowerPoint</Application>
  <PresentationFormat>Widescreen</PresentationFormat>
  <Paragraphs>559</Paragraphs>
  <Slides>64</Slides>
  <Notes>46</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64</vt:i4>
      </vt:variant>
    </vt:vector>
  </HeadingPairs>
  <TitlesOfParts>
    <vt:vector size="83" baseType="lpstr">
      <vt:lpstr>Arial</vt:lpstr>
      <vt:lpstr>Calibri</vt:lpstr>
      <vt:lpstr>Calibri Light</vt:lpstr>
      <vt:lpstr>Gill Sans</vt:lpstr>
      <vt:lpstr>Gilroy</vt:lpstr>
      <vt:lpstr>Gilroy ExtraBold</vt:lpstr>
      <vt:lpstr>Open Sans</vt:lpstr>
      <vt:lpstr>Source Sans Pro</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McInerney</dc:creator>
  <cp:lastModifiedBy>Microsoft Office User</cp:lastModifiedBy>
  <cp:revision>147</cp:revision>
  <cp:lastPrinted>2018-03-27T21:11:11Z</cp:lastPrinted>
  <dcterms:created xsi:type="dcterms:W3CDTF">2017-06-21T18:55:39Z</dcterms:created>
  <dcterms:modified xsi:type="dcterms:W3CDTF">2019-02-24T07:14:49Z</dcterms:modified>
</cp:coreProperties>
</file>