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0" r:id="rId2"/>
    <p:sldMasterId id="2147483694" r:id="rId3"/>
    <p:sldMasterId id="2147483707" r:id="rId4"/>
  </p:sldMasterIdLst>
  <p:notesMasterIdLst>
    <p:notesMasterId r:id="rId50"/>
  </p:notesMasterIdLst>
  <p:sldIdLst>
    <p:sldId id="553" r:id="rId5"/>
    <p:sldId id="389" r:id="rId6"/>
    <p:sldId id="349" r:id="rId7"/>
    <p:sldId id="519" r:id="rId8"/>
    <p:sldId id="520" r:id="rId9"/>
    <p:sldId id="554" r:id="rId10"/>
    <p:sldId id="398" r:id="rId11"/>
    <p:sldId id="521" r:id="rId12"/>
    <p:sldId id="363" r:id="rId13"/>
    <p:sldId id="522" r:id="rId14"/>
    <p:sldId id="523" r:id="rId15"/>
    <p:sldId id="524" r:id="rId16"/>
    <p:sldId id="565" r:id="rId17"/>
    <p:sldId id="568" r:id="rId18"/>
    <p:sldId id="566" r:id="rId19"/>
    <p:sldId id="567" r:id="rId20"/>
    <p:sldId id="569" r:id="rId21"/>
    <p:sldId id="570" r:id="rId22"/>
    <p:sldId id="571" r:id="rId23"/>
    <p:sldId id="526" r:id="rId24"/>
    <p:sldId id="473" r:id="rId25"/>
    <p:sldId id="369" r:id="rId26"/>
    <p:sldId id="555" r:id="rId27"/>
    <p:sldId id="556" r:id="rId28"/>
    <p:sldId id="557" r:id="rId29"/>
    <p:sldId id="558" r:id="rId30"/>
    <p:sldId id="559" r:id="rId31"/>
    <p:sldId id="560" r:id="rId32"/>
    <p:sldId id="561" r:id="rId33"/>
    <p:sldId id="562" r:id="rId34"/>
    <p:sldId id="538" r:id="rId35"/>
    <p:sldId id="572" r:id="rId36"/>
    <p:sldId id="563" r:id="rId37"/>
    <p:sldId id="372" r:id="rId38"/>
    <p:sldId id="542" r:id="rId39"/>
    <p:sldId id="545" r:id="rId40"/>
    <p:sldId id="546" r:id="rId41"/>
    <p:sldId id="550" r:id="rId42"/>
    <p:sldId id="551" r:id="rId43"/>
    <p:sldId id="552" r:id="rId44"/>
    <p:sldId id="564" r:id="rId45"/>
    <p:sldId id="541" r:id="rId46"/>
    <p:sldId id="380" r:id="rId47"/>
    <p:sldId id="381" r:id="rId48"/>
    <p:sldId id="434"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223"/>
    <p:restoredTop sz="83708"/>
  </p:normalViewPr>
  <p:slideViewPr>
    <p:cSldViewPr snapToGrid="0" snapToObjects="1">
      <p:cViewPr varScale="1">
        <p:scale>
          <a:sx n="102" d="100"/>
          <a:sy n="102" d="100"/>
        </p:scale>
        <p:origin x="1376" y="192"/>
      </p:cViewPr>
      <p:guideLst>
        <p:guide orient="horz" pos="2160"/>
        <p:guide pos="3840"/>
      </p:guideLst>
    </p:cSldViewPr>
  </p:slideViewPr>
  <p:notesTextViewPr>
    <p:cViewPr>
      <p:scale>
        <a:sx n="55" d="100"/>
        <a:sy n="5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A33B00-849F-3245-8377-FA8133F4C6E7}" type="datetimeFigureOut">
              <a:rPr lang="en-US" smtClean="0"/>
              <a:t>6/25/19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6C4B64-BDA6-634E-BD2A-D5BD70F96A9C}" type="slidenum">
              <a:rPr lang="en-US" smtClean="0"/>
              <a:t>‹#›</a:t>
            </a:fld>
            <a:endParaRPr lang="en-US"/>
          </a:p>
        </p:txBody>
      </p:sp>
    </p:spTree>
    <p:extLst>
      <p:ext uri="{BB962C8B-B14F-4D97-AF65-F5344CB8AC3E}">
        <p14:creationId xmlns:p14="http://schemas.microsoft.com/office/powerpoint/2010/main" val="157739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work is licensed under the Creative Commons Attribution-</a:t>
            </a:r>
            <a:r>
              <a:rPr lang="en-US" dirty="0" err="1"/>
              <a:t>NonCommercial</a:t>
            </a:r>
            <a:r>
              <a:rPr lang="en-US" dirty="0"/>
              <a:t> 4.0 International License. To view a copy of this license, visit http://</a:t>
            </a:r>
            <a:r>
              <a:rPr lang="en-US" dirty="0" err="1"/>
              <a:t>creativecommons.org</a:t>
            </a:r>
            <a:r>
              <a:rPr lang="en-US" dirty="0"/>
              <a:t>/licenses/by-</a:t>
            </a:r>
            <a:r>
              <a:rPr lang="en-US" dirty="0" err="1"/>
              <a:t>nc</a:t>
            </a:r>
            <a:r>
              <a:rPr lang="en-US"/>
              <a:t>/4.0/ or send a letter to Creative Commons, PO Box 1866, Mountain View, CA 94042, USA</a:t>
            </a:r>
            <a:endParaRPr lang="en-US" sz="1200" b="0" i="0" u="none" strike="noStrike" cap="none">
              <a:solidFill>
                <a:schemeClr val="dk1"/>
              </a:solidFill>
              <a:latin typeface="+mn-lt"/>
              <a:ea typeface="Calibri"/>
              <a:cs typeface="Calibri"/>
              <a:sym typeface="Calibri"/>
            </a:endParaRPr>
          </a:p>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8776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Mobilizing is all about turning important</a:t>
            </a:r>
            <a:r>
              <a:rPr lang="en-US" baseline="0" dirty="0"/>
              <a:t> moments into action. You’ve seen this around Obamacare– Along with other organizations working locally an nationally, OFA will bring in new people to take action when it’s most needed, ask them to take meaningful action, train them on how to do it well. These organizing moments are important to winning on the issues. </a:t>
            </a:r>
            <a:endParaRPr lang="en-US" dirty="0"/>
          </a:p>
        </p:txBody>
      </p:sp>
      <p:sp>
        <p:nvSpPr>
          <p:cNvPr id="4" name="Slide Number Placeholder 3"/>
          <p:cNvSpPr>
            <a:spLocks noGrp="1"/>
          </p:cNvSpPr>
          <p:nvPr>
            <p:ph type="sldNum" sz="quarter" idx="10"/>
          </p:nvPr>
        </p:nvSpPr>
        <p:spPr/>
        <p:txBody>
          <a:bodyPr/>
          <a:lstStyle/>
          <a:p>
            <a:fld id="{4354A47C-ECB0-9A47-A238-4EB575FBA444}" type="slidenum">
              <a:rPr lang="en-US" smtClean="0"/>
              <a:t>10</a:t>
            </a:fld>
            <a:endParaRPr lang="en-US"/>
          </a:p>
        </p:txBody>
      </p:sp>
    </p:spTree>
    <p:extLst>
      <p:ext uri="{BB962C8B-B14F-4D97-AF65-F5344CB8AC3E}">
        <p14:creationId xmlns:p14="http://schemas.microsoft.com/office/powerpoint/2010/main" val="541959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11</a:t>
            </a:fld>
            <a:endParaRPr lang="en-US"/>
          </a:p>
        </p:txBody>
      </p:sp>
    </p:spTree>
    <p:extLst>
      <p:ext uri="{BB962C8B-B14F-4D97-AF65-F5344CB8AC3E}">
        <p14:creationId xmlns:p14="http://schemas.microsoft.com/office/powerpoint/2010/main" val="8025281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97286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latin typeface="Calibri" panose="020F0502020204030204"/>
              </a: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5538929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0" name="Shape 19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Arial"/>
                <a:ea typeface="Arial"/>
                <a:cs typeface="Arial"/>
                <a:sym typeface="Arial"/>
              </a:rPr>
              <a:t>7:15- 7:17</a:t>
            </a:r>
            <a:r>
              <a:rPr lang="en-US" sz="1200" b="0" i="0" u="none" strike="noStrike" cap="none" baseline="0" dirty="0">
                <a:solidFill>
                  <a:schemeClr val="dk1"/>
                </a:solidFill>
                <a:latin typeface="Arial"/>
                <a:ea typeface="Arial"/>
                <a:cs typeface="Arial"/>
                <a:sym typeface="Arial"/>
              </a:rPr>
              <a:t> [3 minutes]</a:t>
            </a:r>
            <a:endParaRPr lang="en-US" sz="1200" b="0" i="0" u="none" strike="noStrike" cap="none" dirty="0">
              <a:solidFill>
                <a:schemeClr val="dk1"/>
              </a:solidFill>
              <a:latin typeface="Arial"/>
              <a:ea typeface="Arial"/>
              <a:cs typeface="Arial"/>
              <a:sym typeface="Arial"/>
            </a:endParaRPr>
          </a:p>
          <a:p>
            <a:pPr marL="0" marR="0" lvl="0" indent="0" algn="l" rtl="0">
              <a:spcBef>
                <a:spcPts val="0"/>
              </a:spcBef>
              <a:buSzPct val="25000"/>
              <a:buNone/>
            </a:pPr>
            <a:endParaRPr lang="en-US" sz="1200" b="0" i="0" u="none" strike="noStrike" cap="none" dirty="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dirty="0">
                <a:solidFill>
                  <a:schemeClr val="dk1"/>
                </a:solidFill>
                <a:latin typeface="Arial"/>
                <a:ea typeface="Arial"/>
                <a:cs typeface="Arial"/>
                <a:sym typeface="Arial"/>
              </a:rPr>
              <a:t>Group adds</a:t>
            </a:r>
            <a:r>
              <a:rPr lang="en-US" sz="1200" b="0" i="0" u="none" strike="noStrike" cap="none" baseline="0" dirty="0">
                <a:solidFill>
                  <a:schemeClr val="dk1"/>
                </a:solidFill>
                <a:latin typeface="Arial"/>
                <a:ea typeface="Arial"/>
                <a:cs typeface="Arial"/>
                <a:sym typeface="Arial"/>
              </a:rPr>
              <a:t> thoughts to </a:t>
            </a:r>
            <a:r>
              <a:rPr lang="en-US" sz="1200" b="0" i="0" u="none" strike="noStrike" cap="none" baseline="0" dirty="0" err="1">
                <a:solidFill>
                  <a:schemeClr val="dk1"/>
                </a:solidFill>
                <a:latin typeface="Arial"/>
                <a:ea typeface="Arial"/>
                <a:cs typeface="Arial"/>
                <a:sym typeface="Arial"/>
              </a:rPr>
              <a:t>NewRow</a:t>
            </a:r>
            <a:r>
              <a:rPr lang="en-US" sz="1200" b="0" i="0" u="none" strike="noStrike" cap="none" baseline="0" dirty="0">
                <a:solidFill>
                  <a:schemeClr val="dk1"/>
                </a:solidFill>
                <a:latin typeface="Arial"/>
                <a:ea typeface="Arial"/>
                <a:cs typeface="Arial"/>
                <a:sym typeface="Arial"/>
              </a:rPr>
              <a:t> and facilitator reads them out loud as people type. Be ready for people to share on the phone</a:t>
            </a:r>
            <a:endParaRPr sz="1200" b="0" i="0" u="none" strike="noStrike" cap="none" dirty="0">
              <a:solidFill>
                <a:schemeClr val="dk1"/>
              </a:solidFill>
              <a:latin typeface="Arial"/>
              <a:ea typeface="Arial"/>
              <a:cs typeface="Arial"/>
              <a:sym typeface="Arial"/>
            </a:endParaRPr>
          </a:p>
        </p:txBody>
      </p:sp>
      <p:sp>
        <p:nvSpPr>
          <p:cNvPr id="191" name="Shape 191"/>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algn="r">
              <a:buSzPct val="25000"/>
            </a:pPr>
            <a:fld id="{00000000-1234-1234-1234-123412341234}" type="slidenum">
              <a:rPr lang="en-US" sz="1200">
                <a:latin typeface="Calibri"/>
                <a:ea typeface="Calibri"/>
                <a:cs typeface="Calibri"/>
                <a:sym typeface="Calibri"/>
              </a:rPr>
              <a:pPr algn="r">
                <a:buSzPct val="25000"/>
              </a:pPr>
              <a:t>14</a:t>
            </a:fld>
            <a:endParaRPr lang="en-US" sz="1200">
              <a:latin typeface="Calibri"/>
              <a:ea typeface="Calibri"/>
              <a:cs typeface="Calibri"/>
              <a:sym typeface="Calibri"/>
            </a:endParaRPr>
          </a:p>
        </p:txBody>
      </p:sp>
    </p:spTree>
    <p:extLst>
      <p:ext uri="{BB962C8B-B14F-4D97-AF65-F5344CB8AC3E}">
        <p14:creationId xmlns:p14="http://schemas.microsoft.com/office/powerpoint/2010/main" val="11832426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Shape 24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9" name="Shape 24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Arial"/>
                <a:ea typeface="Arial"/>
                <a:cs typeface="Arial"/>
                <a:sym typeface="Arial"/>
              </a:rPr>
              <a:t>7:13- 7:15</a:t>
            </a:r>
          </a:p>
          <a:p>
            <a:pPr marL="0" marR="0" lvl="0" indent="0" algn="l" rtl="0">
              <a:spcBef>
                <a:spcPts val="0"/>
              </a:spcBef>
              <a:buSzPct val="25000"/>
              <a:buNone/>
            </a:pPr>
            <a:endParaRPr lang="en-US" sz="1200" b="0" i="0" u="none" strike="noStrike" cap="none" dirty="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dirty="0">
                <a:solidFill>
                  <a:schemeClr val="dk1"/>
                </a:solidFill>
                <a:latin typeface="Arial"/>
                <a:ea typeface="Arial"/>
                <a:cs typeface="Arial"/>
                <a:sym typeface="Arial"/>
              </a:rPr>
              <a:t>Press</a:t>
            </a:r>
            <a:r>
              <a:rPr lang="en-US" sz="1200" b="0" i="0" u="none" strike="noStrike" cap="none" baseline="0" dirty="0">
                <a:solidFill>
                  <a:schemeClr val="dk1"/>
                </a:solidFill>
                <a:latin typeface="Arial"/>
                <a:ea typeface="Arial"/>
                <a:cs typeface="Arial"/>
                <a:sym typeface="Arial"/>
              </a:rPr>
              <a:t> play on the left hand corner of the orange square. </a:t>
            </a:r>
            <a:endParaRPr sz="1200" b="0" i="0" u="none" strike="noStrike" cap="none" dirty="0">
              <a:solidFill>
                <a:schemeClr val="dk1"/>
              </a:solidFill>
              <a:latin typeface="Arial"/>
              <a:ea typeface="Arial"/>
              <a:cs typeface="Arial"/>
              <a:sym typeface="Arial"/>
            </a:endParaRPr>
          </a:p>
        </p:txBody>
      </p:sp>
      <p:sp>
        <p:nvSpPr>
          <p:cNvPr id="250" name="Shape 250"/>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algn="r">
              <a:buSzPct val="25000"/>
            </a:pPr>
            <a:fld id="{00000000-1234-1234-1234-123412341234}" type="slidenum">
              <a:rPr lang="en-US" sz="1200">
                <a:latin typeface="Calibri"/>
                <a:ea typeface="Calibri"/>
                <a:cs typeface="Calibri"/>
                <a:sym typeface="Calibri"/>
              </a:rPr>
              <a:pPr algn="r">
                <a:buSzPct val="25000"/>
              </a:pPr>
              <a:t>15</a:t>
            </a:fld>
            <a:endParaRPr lang="en-US" sz="1200">
              <a:latin typeface="Calibri"/>
              <a:ea typeface="Calibri"/>
              <a:cs typeface="Calibri"/>
              <a:sym typeface="Calibri"/>
            </a:endParaRPr>
          </a:p>
        </p:txBody>
      </p:sp>
    </p:spTree>
    <p:extLst>
      <p:ext uri="{BB962C8B-B14F-4D97-AF65-F5344CB8AC3E}">
        <p14:creationId xmlns:p14="http://schemas.microsoft.com/office/powerpoint/2010/main" val="13147487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Shape 24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9" name="Shape 24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Arial"/>
                <a:ea typeface="Arial"/>
                <a:cs typeface="Arial"/>
                <a:sym typeface="Arial"/>
              </a:rPr>
              <a:t>7:13- 7:15</a:t>
            </a:r>
            <a:endParaRPr sz="1200" b="0" i="0" u="none" strike="noStrike" cap="none" dirty="0">
              <a:solidFill>
                <a:schemeClr val="dk1"/>
              </a:solidFill>
              <a:latin typeface="Arial"/>
              <a:ea typeface="Arial"/>
              <a:cs typeface="Arial"/>
              <a:sym typeface="Arial"/>
            </a:endParaRPr>
          </a:p>
        </p:txBody>
      </p:sp>
      <p:sp>
        <p:nvSpPr>
          <p:cNvPr id="250" name="Shape 250"/>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algn="r">
              <a:buSzPct val="25000"/>
            </a:pPr>
            <a:fld id="{00000000-1234-1234-1234-123412341234}" type="slidenum">
              <a:rPr lang="en-US" sz="1200">
                <a:latin typeface="Calibri"/>
                <a:ea typeface="Calibri"/>
                <a:cs typeface="Calibri"/>
                <a:sym typeface="Calibri"/>
              </a:rPr>
              <a:pPr algn="r">
                <a:buSzPct val="25000"/>
              </a:pPr>
              <a:t>16</a:t>
            </a:fld>
            <a:endParaRPr lang="en-US" sz="1200">
              <a:latin typeface="Calibri"/>
              <a:ea typeface="Calibri"/>
              <a:cs typeface="Calibri"/>
              <a:sym typeface="Calibri"/>
            </a:endParaRPr>
          </a:p>
        </p:txBody>
      </p:sp>
    </p:spTree>
    <p:extLst>
      <p:ext uri="{BB962C8B-B14F-4D97-AF65-F5344CB8AC3E}">
        <p14:creationId xmlns:p14="http://schemas.microsoft.com/office/powerpoint/2010/main" val="17224283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0" name="Shape 21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r>
              <a:rPr lang="en-US" sz="1200" b="0" i="0" u="none" strike="noStrike" kern="1200" cap="none" dirty="0">
                <a:solidFill>
                  <a:schemeClr val="dk1"/>
                </a:solidFill>
                <a:effectLst/>
                <a:latin typeface="Calibri"/>
                <a:ea typeface="Calibri"/>
                <a:cs typeface="Calibri"/>
                <a:sym typeface="Calibri"/>
              </a:rPr>
              <a:t>7:17- 7:20 [3 minutes]</a:t>
            </a:r>
          </a:p>
          <a:p>
            <a:endParaRPr lang="en-US" sz="1200" b="0" i="0" u="none" strike="noStrike" kern="1200" cap="none" dirty="0">
              <a:solidFill>
                <a:schemeClr val="dk1"/>
              </a:solidFill>
              <a:effectLst/>
              <a:latin typeface="Calibri"/>
              <a:ea typeface="Calibri"/>
              <a:cs typeface="Calibri"/>
              <a:sym typeface="Calibri"/>
            </a:endParaRPr>
          </a:p>
          <a:p>
            <a:r>
              <a:rPr lang="en-US" sz="1200" b="0" i="0" u="none" strike="noStrike" kern="1200" cap="none" dirty="0">
                <a:solidFill>
                  <a:schemeClr val="dk1"/>
                </a:solidFill>
                <a:effectLst/>
                <a:latin typeface="Calibri"/>
                <a:ea typeface="Calibri"/>
                <a:cs typeface="Calibri"/>
                <a:sym typeface="Calibri"/>
              </a:rPr>
              <a:t>Key idea for facilitator to repeat back: when we talk about opposing points of view, we are tapping into values and experiences that someone holds really deeply, and might be unexamined </a:t>
            </a:r>
          </a:p>
          <a:p>
            <a:r>
              <a:rPr lang="en-US" sz="1200" b="0" i="0" u="none" strike="noStrike" kern="1200" cap="none" dirty="0">
                <a:solidFill>
                  <a:schemeClr val="dk1"/>
                </a:solidFill>
                <a:effectLst/>
                <a:latin typeface="Calibri"/>
                <a:ea typeface="Calibri"/>
                <a:cs typeface="Calibri"/>
                <a:sym typeface="Calibri"/>
              </a:rPr>
              <a:t>Key idea for facilitator to repeat back: you do not have to be an experienced policy maker and know all the ins and outs of a bill to discuss your WHY with your neighbors </a:t>
            </a:r>
          </a:p>
          <a:p>
            <a:pPr marL="0" marR="0" lvl="0" indent="0" algn="l" rtl="0">
              <a:spcBef>
                <a:spcPts val="0"/>
              </a:spcBef>
              <a:buSzPct val="25000"/>
              <a:buNone/>
            </a:pPr>
            <a:endParaRPr sz="1200" b="0" i="0" u="none" strike="noStrike" cap="none" dirty="0">
              <a:solidFill>
                <a:schemeClr val="dk1"/>
              </a:solidFill>
              <a:latin typeface="Arial"/>
              <a:ea typeface="Arial"/>
              <a:cs typeface="Arial"/>
              <a:sym typeface="Arial"/>
            </a:endParaRPr>
          </a:p>
        </p:txBody>
      </p:sp>
      <p:sp>
        <p:nvSpPr>
          <p:cNvPr id="211" name="Shape 211"/>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algn="r">
              <a:buSzPct val="25000"/>
            </a:pPr>
            <a:fld id="{00000000-1234-1234-1234-123412341234}" type="slidenum">
              <a:rPr lang="en-US" sz="1200">
                <a:latin typeface="Calibri"/>
                <a:ea typeface="Calibri"/>
                <a:cs typeface="Calibri"/>
                <a:sym typeface="Calibri"/>
              </a:rPr>
              <a:pPr algn="r">
                <a:buSzPct val="25000"/>
              </a:pPr>
              <a:t>17</a:t>
            </a:fld>
            <a:endParaRPr lang="en-US" sz="1200">
              <a:latin typeface="Calibri"/>
              <a:ea typeface="Calibri"/>
              <a:cs typeface="Calibri"/>
              <a:sym typeface="Calibri"/>
            </a:endParaRPr>
          </a:p>
        </p:txBody>
      </p:sp>
    </p:spTree>
    <p:extLst>
      <p:ext uri="{BB962C8B-B14F-4D97-AF65-F5344CB8AC3E}">
        <p14:creationId xmlns:p14="http://schemas.microsoft.com/office/powerpoint/2010/main" val="20697280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latin typeface="Calibri"/>
                <a:ea typeface="Calibri"/>
                <a:cs typeface="Calibri"/>
                <a:sym typeface="Calibri"/>
              </a:rPr>
              <a:pPr algn="r">
                <a:buSzPct val="25000"/>
              </a:pPr>
              <a:t>18</a:t>
            </a:fld>
            <a:endParaRPr lang="en-US" sz="1200">
              <a:latin typeface="Calibri"/>
              <a:ea typeface="Calibri"/>
              <a:cs typeface="Calibri"/>
              <a:sym typeface="Calibri"/>
            </a:endParaRPr>
          </a:p>
        </p:txBody>
      </p:sp>
    </p:spTree>
    <p:extLst>
      <p:ext uri="{BB962C8B-B14F-4D97-AF65-F5344CB8AC3E}">
        <p14:creationId xmlns:p14="http://schemas.microsoft.com/office/powerpoint/2010/main" val="6001265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4" name="Shape 28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7:21- 7:24 [3 minutes}]</a:t>
            </a: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1:36-</a:t>
            </a:r>
            <a:r>
              <a:rPr lang="en-US" sz="1200" b="0" i="0" u="none" strike="noStrike" cap="none" baseline="0" dirty="0">
                <a:solidFill>
                  <a:schemeClr val="dk1"/>
                </a:solidFill>
                <a:latin typeface="Calibri"/>
                <a:ea typeface="Calibri"/>
                <a:cs typeface="Calibri"/>
                <a:sym typeface="Calibri"/>
              </a:rPr>
              <a:t> 4:36: Theory of why, how, what and quick example of apple</a:t>
            </a:r>
            <a:endParaRPr sz="1200" b="0" i="0" u="none" strike="noStrike" cap="none" dirty="0">
              <a:solidFill>
                <a:schemeClr val="dk1"/>
              </a:solidFill>
              <a:latin typeface="Calibri"/>
              <a:ea typeface="Calibri"/>
              <a:cs typeface="Calibri"/>
              <a:sym typeface="Calibri"/>
            </a:endParaRPr>
          </a:p>
        </p:txBody>
      </p:sp>
      <p:sp>
        <p:nvSpPr>
          <p:cNvPr id="285" name="Shape 28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algn="r">
              <a:buSzPct val="25000"/>
            </a:pPr>
            <a:fld id="{00000000-1234-1234-1234-123412341234}" type="slidenum">
              <a:rPr lang="en-US" sz="1200">
                <a:latin typeface="Calibri"/>
                <a:ea typeface="Calibri"/>
                <a:cs typeface="Calibri"/>
                <a:sym typeface="Calibri"/>
              </a:rPr>
              <a:pPr algn="r">
                <a:buSzPct val="25000"/>
              </a:pPr>
              <a:t>19</a:t>
            </a:fld>
            <a:endParaRPr lang="en-US" sz="1200">
              <a:latin typeface="Calibri"/>
              <a:ea typeface="Calibri"/>
              <a:cs typeface="Calibri"/>
              <a:sym typeface="Calibri"/>
            </a:endParaRPr>
          </a:p>
        </p:txBody>
      </p:sp>
    </p:spTree>
    <p:extLst>
      <p:ext uri="{BB962C8B-B14F-4D97-AF65-F5344CB8AC3E}">
        <p14:creationId xmlns:p14="http://schemas.microsoft.com/office/powerpoint/2010/main" val="948047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7365007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20</a:t>
            </a:fld>
            <a:endParaRPr lang="en-US"/>
          </a:p>
        </p:txBody>
      </p:sp>
    </p:spTree>
    <p:extLst>
      <p:ext uri="{BB962C8B-B14F-4D97-AF65-F5344CB8AC3E}">
        <p14:creationId xmlns:p14="http://schemas.microsoft.com/office/powerpoint/2010/main" val="6695012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21</a:t>
            </a:fld>
            <a:endParaRPr lang="en-US"/>
          </a:p>
        </p:txBody>
      </p:sp>
    </p:spTree>
    <p:extLst>
      <p:ext uri="{BB962C8B-B14F-4D97-AF65-F5344CB8AC3E}">
        <p14:creationId xmlns:p14="http://schemas.microsoft.com/office/powerpoint/2010/main" val="5133703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22</a:t>
            </a:fld>
            <a:endParaRPr lang="en-US"/>
          </a:p>
        </p:txBody>
      </p:sp>
    </p:spTree>
    <p:extLst>
      <p:ext uri="{BB962C8B-B14F-4D97-AF65-F5344CB8AC3E}">
        <p14:creationId xmlns:p14="http://schemas.microsoft.com/office/powerpoint/2010/main" val="17906189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latin typeface="Calibri" panose="020F0502020204030204"/>
              </a:rPr>
              <a:pPr/>
              <a:t>30</a:t>
            </a:fld>
            <a:endParaRPr lang="en-US">
              <a:solidFill>
                <a:prstClr val="black"/>
              </a:solidFill>
              <a:latin typeface="Calibri" panose="020F0502020204030204"/>
            </a:endParaRPr>
          </a:p>
        </p:txBody>
      </p:sp>
    </p:spTree>
    <p:extLst>
      <p:ext uri="{BB962C8B-B14F-4D97-AF65-F5344CB8AC3E}">
        <p14:creationId xmlns:p14="http://schemas.microsoft.com/office/powerpoint/2010/main" val="17597155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31</a:t>
            </a:fld>
            <a:endParaRPr lang="en-US"/>
          </a:p>
        </p:txBody>
      </p:sp>
    </p:spTree>
    <p:extLst>
      <p:ext uri="{BB962C8B-B14F-4D97-AF65-F5344CB8AC3E}">
        <p14:creationId xmlns:p14="http://schemas.microsoft.com/office/powerpoint/2010/main" val="15961831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latin typeface="Calibri" panose="020F0502020204030204"/>
              </a:rPr>
              <a:pPr/>
              <a:t>32</a:t>
            </a:fld>
            <a:endParaRPr lang="en-US">
              <a:solidFill>
                <a:prstClr val="black"/>
              </a:solidFill>
              <a:latin typeface="Calibri" panose="020F0502020204030204"/>
            </a:endParaRPr>
          </a:p>
        </p:txBody>
      </p:sp>
    </p:spTree>
    <p:extLst>
      <p:ext uri="{BB962C8B-B14F-4D97-AF65-F5344CB8AC3E}">
        <p14:creationId xmlns:p14="http://schemas.microsoft.com/office/powerpoint/2010/main" val="9183841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33</a:t>
            </a:fld>
            <a:endParaRPr lang="en-US"/>
          </a:p>
        </p:txBody>
      </p:sp>
    </p:spTree>
    <p:extLst>
      <p:ext uri="{BB962C8B-B14F-4D97-AF65-F5344CB8AC3E}">
        <p14:creationId xmlns:p14="http://schemas.microsoft.com/office/powerpoint/2010/main" val="19545909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1402899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00:07</a:t>
            </a:r>
            <a:r>
              <a:rPr lang="en-US" b="1" baseline="0" dirty="0"/>
              <a:t> – 00:09 [2 min] – Ashley </a:t>
            </a:r>
          </a:p>
          <a:p>
            <a:endParaRPr lang="en-US" b="1" baseline="0" dirty="0"/>
          </a:p>
          <a:p>
            <a:pPr marL="0" marR="0" indent="0" algn="l" defTabSz="1300460" rtl="0" eaLnBrk="1" fontAlgn="auto" latinLnBrk="0" hangingPunct="1">
              <a:lnSpc>
                <a:spcPct val="100000"/>
              </a:lnSpc>
              <a:spcBef>
                <a:spcPts val="0"/>
              </a:spcBef>
              <a:spcAft>
                <a:spcPts val="0"/>
              </a:spcAft>
              <a:buClrTx/>
              <a:buSzTx/>
              <a:buFont typeface="Arial"/>
              <a:buNone/>
              <a:tabLst/>
              <a:defRPr/>
            </a:pPr>
            <a:r>
              <a:rPr lang="en-US" b="1" baseline="0" dirty="0"/>
              <a:t>[Broad Goals] </a:t>
            </a:r>
            <a:r>
              <a:rPr lang="en-US" b="0" baseline="0" dirty="0"/>
              <a:t>Present core goals of the Fellowship program. </a:t>
            </a:r>
          </a:p>
          <a:p>
            <a:pPr marL="0" marR="0" indent="0" algn="l" defTabSz="1300460" rtl="0" eaLnBrk="1" fontAlgn="auto" latinLnBrk="0" hangingPunct="1">
              <a:lnSpc>
                <a:spcPct val="100000"/>
              </a:lnSpc>
              <a:spcBef>
                <a:spcPts val="0"/>
              </a:spcBef>
              <a:spcAft>
                <a:spcPts val="0"/>
              </a:spcAft>
              <a:buClrTx/>
              <a:buSzTx/>
              <a:buFont typeface="Arial"/>
              <a:buNone/>
              <a:tabLst/>
              <a:defRPr/>
            </a:pPr>
            <a:endParaRPr lang="en-US" b="0" baseline="0" dirty="0"/>
          </a:p>
          <a:p>
            <a:pPr marL="171450" marR="0" indent="-171450" algn="l" defTabSz="1300460" rtl="0" eaLnBrk="1" fontAlgn="auto" latinLnBrk="0" hangingPunct="1">
              <a:lnSpc>
                <a:spcPct val="100000"/>
              </a:lnSpc>
              <a:spcBef>
                <a:spcPts val="0"/>
              </a:spcBef>
              <a:spcAft>
                <a:spcPts val="0"/>
              </a:spcAft>
              <a:buClrTx/>
              <a:buSzTx/>
              <a:buFont typeface="Arial"/>
              <a:buChar char="•"/>
              <a:tabLst/>
              <a:defRPr/>
            </a:pPr>
            <a:r>
              <a:rPr lang="en-US" b="0" baseline="0" dirty="0"/>
              <a:t>Today you are standing on the shoulders of giants – some of those giants are in the room today.</a:t>
            </a:r>
          </a:p>
          <a:p>
            <a:pPr marL="171450" marR="0" indent="-171450" algn="l" defTabSz="1300460" rtl="0" eaLnBrk="1" fontAlgn="auto" latinLnBrk="0" hangingPunct="1">
              <a:lnSpc>
                <a:spcPct val="100000"/>
              </a:lnSpc>
              <a:spcBef>
                <a:spcPts val="0"/>
              </a:spcBef>
              <a:spcAft>
                <a:spcPts val="0"/>
              </a:spcAft>
              <a:buClrTx/>
              <a:buSzTx/>
              <a:buFont typeface="Arial"/>
              <a:buChar char="•"/>
              <a:tabLst/>
              <a:defRPr/>
            </a:pPr>
            <a:r>
              <a:rPr lang="en-US" b="0" baseline="0" dirty="0"/>
              <a:t>The Fellowship program you will run has two core goals:</a:t>
            </a:r>
          </a:p>
          <a:p>
            <a:pPr marL="458434" marR="0" lvl="1" indent="-171450" algn="l" defTabSz="1300460" rtl="0" eaLnBrk="1" fontAlgn="auto" latinLnBrk="0" hangingPunct="1">
              <a:lnSpc>
                <a:spcPct val="100000"/>
              </a:lnSpc>
              <a:spcBef>
                <a:spcPts val="0"/>
              </a:spcBef>
              <a:spcAft>
                <a:spcPts val="0"/>
              </a:spcAft>
              <a:buClrTx/>
              <a:buSzTx/>
              <a:buFont typeface="Arial"/>
              <a:buChar char="•"/>
              <a:tabLst/>
              <a:defRPr/>
            </a:pPr>
            <a:r>
              <a:rPr lang="en-US" b="0" baseline="0" dirty="0"/>
              <a:t>Coach and train new organizers – the program identifies people who want to earn introductory level organizing skills. Throughout the program they learn tactics and strategies to organize effectively. Many Fellows go on to organize as volunteer leaders with OFA or other organizations. Others become professional organizers. Regardless of where they go next, the program gives them a broad view of organizing. </a:t>
            </a:r>
          </a:p>
          <a:p>
            <a:pPr marL="458434" marR="0" lvl="1" indent="-171450" algn="l" defTabSz="1300460" rtl="0" eaLnBrk="1" fontAlgn="auto" latinLnBrk="0" hangingPunct="1">
              <a:lnSpc>
                <a:spcPct val="100000"/>
              </a:lnSpc>
              <a:spcBef>
                <a:spcPts val="0"/>
              </a:spcBef>
              <a:spcAft>
                <a:spcPts val="0"/>
              </a:spcAft>
              <a:buClrTx/>
              <a:buSzTx/>
              <a:buFont typeface="Arial"/>
              <a:buChar char="•"/>
              <a:tabLst/>
              <a:defRPr/>
            </a:pPr>
            <a:r>
              <a:rPr lang="en-US" b="0" baseline="0" dirty="0"/>
              <a:t>The second goal is to grow and support chapter structure. If the day after the program ends  the fellows are not part of your chapter, or they did not help the chapter meet its goals, then the program failed to meet an important goal. Today you will focus a lot on how to make sure you are running a program that not only trains high quality Fellows, but also helps your chapter meet its goals. </a:t>
            </a:r>
          </a:p>
          <a:p>
            <a:endParaRPr lang="en-US" dirty="0"/>
          </a:p>
        </p:txBody>
      </p:sp>
      <p:sp>
        <p:nvSpPr>
          <p:cNvPr id="4" name="Slide Number Placeholder 3"/>
          <p:cNvSpPr>
            <a:spLocks noGrp="1"/>
          </p:cNvSpPr>
          <p:nvPr>
            <p:ph type="sldNum" sz="quarter" idx="10"/>
          </p:nvPr>
        </p:nvSpPr>
        <p:spPr/>
        <p:txBody>
          <a:bodyPr/>
          <a:lstStyle/>
          <a:p>
            <a:fld id="{3100837D-C091-E448-9FDC-386E426CF71E}" type="slidenum">
              <a:rPr lang="en-US" smtClean="0"/>
              <a:t>35</a:t>
            </a:fld>
            <a:endParaRPr lang="en-US"/>
          </a:p>
        </p:txBody>
      </p:sp>
    </p:spTree>
    <p:extLst>
      <p:ext uri="{BB962C8B-B14F-4D97-AF65-F5344CB8AC3E}">
        <p14:creationId xmlns:p14="http://schemas.microsoft.com/office/powerpoint/2010/main" val="5537265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41</a:t>
            </a:fld>
            <a:endParaRPr lang="en-US"/>
          </a:p>
        </p:txBody>
      </p:sp>
    </p:spTree>
    <p:extLst>
      <p:ext uri="{BB962C8B-B14F-4D97-AF65-F5344CB8AC3E}">
        <p14:creationId xmlns:p14="http://schemas.microsoft.com/office/powerpoint/2010/main" val="876567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3</a:t>
            </a:fld>
            <a:endParaRPr lang="en-US"/>
          </a:p>
        </p:txBody>
      </p:sp>
    </p:spTree>
    <p:extLst>
      <p:ext uri="{BB962C8B-B14F-4D97-AF65-F5344CB8AC3E}">
        <p14:creationId xmlns:p14="http://schemas.microsoft.com/office/powerpoint/2010/main" val="18041953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225024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901271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00837D-C091-E448-9FDC-386E426CF71E}" type="slidenum">
              <a:rPr lang="en-US" smtClean="0"/>
              <a:t>5</a:t>
            </a:fld>
            <a:endParaRPr lang="en-US"/>
          </a:p>
        </p:txBody>
      </p:sp>
    </p:spTree>
    <p:extLst>
      <p:ext uri="{BB962C8B-B14F-4D97-AF65-F5344CB8AC3E}">
        <p14:creationId xmlns:p14="http://schemas.microsoft.com/office/powerpoint/2010/main" val="1692105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00:07</a:t>
            </a:r>
            <a:r>
              <a:rPr lang="en-US" b="1" baseline="0" dirty="0"/>
              <a:t> – 00:09 [2 min] – Ashley </a:t>
            </a:r>
          </a:p>
          <a:p>
            <a:endParaRPr lang="en-US" b="1" baseline="0" dirty="0"/>
          </a:p>
          <a:p>
            <a:pPr marL="0" marR="0" indent="0" algn="l" defTabSz="1300460" rtl="0" eaLnBrk="1" fontAlgn="auto" latinLnBrk="0" hangingPunct="1">
              <a:lnSpc>
                <a:spcPct val="100000"/>
              </a:lnSpc>
              <a:spcBef>
                <a:spcPts val="0"/>
              </a:spcBef>
              <a:spcAft>
                <a:spcPts val="0"/>
              </a:spcAft>
              <a:buClrTx/>
              <a:buSzTx/>
              <a:buFont typeface="Arial"/>
              <a:buNone/>
              <a:tabLst/>
              <a:defRPr/>
            </a:pPr>
            <a:r>
              <a:rPr lang="en-US" b="1" baseline="0" dirty="0"/>
              <a:t>[Broad Goals] </a:t>
            </a:r>
            <a:r>
              <a:rPr lang="en-US" b="0" baseline="0" dirty="0"/>
              <a:t>Present core goals of the Fellowship program. </a:t>
            </a:r>
          </a:p>
          <a:p>
            <a:pPr marL="0" marR="0" indent="0" algn="l" defTabSz="1300460" rtl="0" eaLnBrk="1" fontAlgn="auto" latinLnBrk="0" hangingPunct="1">
              <a:lnSpc>
                <a:spcPct val="100000"/>
              </a:lnSpc>
              <a:spcBef>
                <a:spcPts val="0"/>
              </a:spcBef>
              <a:spcAft>
                <a:spcPts val="0"/>
              </a:spcAft>
              <a:buClrTx/>
              <a:buSzTx/>
              <a:buFont typeface="Arial"/>
              <a:buNone/>
              <a:tabLst/>
              <a:defRPr/>
            </a:pPr>
            <a:endParaRPr lang="en-US" b="0" baseline="0" dirty="0"/>
          </a:p>
          <a:p>
            <a:pPr marL="171450" marR="0" indent="-171450" algn="l" defTabSz="1300460" rtl="0" eaLnBrk="1" fontAlgn="auto" latinLnBrk="0" hangingPunct="1">
              <a:lnSpc>
                <a:spcPct val="100000"/>
              </a:lnSpc>
              <a:spcBef>
                <a:spcPts val="0"/>
              </a:spcBef>
              <a:spcAft>
                <a:spcPts val="0"/>
              </a:spcAft>
              <a:buClrTx/>
              <a:buSzTx/>
              <a:buFont typeface="Arial"/>
              <a:buChar char="•"/>
              <a:tabLst/>
              <a:defRPr/>
            </a:pPr>
            <a:r>
              <a:rPr lang="en-US" b="0" baseline="0" dirty="0"/>
              <a:t>Today you are standing on the shoulders of giants – some of those giants are in the room today.</a:t>
            </a:r>
          </a:p>
          <a:p>
            <a:pPr marL="171450" marR="0" indent="-171450" algn="l" defTabSz="1300460" rtl="0" eaLnBrk="1" fontAlgn="auto" latinLnBrk="0" hangingPunct="1">
              <a:lnSpc>
                <a:spcPct val="100000"/>
              </a:lnSpc>
              <a:spcBef>
                <a:spcPts val="0"/>
              </a:spcBef>
              <a:spcAft>
                <a:spcPts val="0"/>
              </a:spcAft>
              <a:buClrTx/>
              <a:buSzTx/>
              <a:buFont typeface="Arial"/>
              <a:buChar char="•"/>
              <a:tabLst/>
              <a:defRPr/>
            </a:pPr>
            <a:r>
              <a:rPr lang="en-US" b="0" baseline="0" dirty="0"/>
              <a:t>The Fellowship program you will run has two core goals:</a:t>
            </a:r>
          </a:p>
          <a:p>
            <a:pPr marL="458434" marR="0" lvl="1" indent="-171450" algn="l" defTabSz="1300460" rtl="0" eaLnBrk="1" fontAlgn="auto" latinLnBrk="0" hangingPunct="1">
              <a:lnSpc>
                <a:spcPct val="100000"/>
              </a:lnSpc>
              <a:spcBef>
                <a:spcPts val="0"/>
              </a:spcBef>
              <a:spcAft>
                <a:spcPts val="0"/>
              </a:spcAft>
              <a:buClrTx/>
              <a:buSzTx/>
              <a:buFont typeface="Arial"/>
              <a:buChar char="•"/>
              <a:tabLst/>
              <a:defRPr/>
            </a:pPr>
            <a:r>
              <a:rPr lang="en-US" b="0" baseline="0" dirty="0"/>
              <a:t>Coach and train new organizers – the program identifies people who want to earn introductory level organizing skills. Throughout the program they learn tactics and strategies to organize effectively. Many Fellows go on to organize as volunteer leaders with OFA or other organizations. Others become professional organizers. Regardless of where they go next, the program gives them a broad view of organizing. </a:t>
            </a:r>
          </a:p>
          <a:p>
            <a:pPr marL="458434" marR="0" lvl="1" indent="-171450" algn="l" defTabSz="1300460" rtl="0" eaLnBrk="1" fontAlgn="auto" latinLnBrk="0" hangingPunct="1">
              <a:lnSpc>
                <a:spcPct val="100000"/>
              </a:lnSpc>
              <a:spcBef>
                <a:spcPts val="0"/>
              </a:spcBef>
              <a:spcAft>
                <a:spcPts val="0"/>
              </a:spcAft>
              <a:buClrTx/>
              <a:buSzTx/>
              <a:buFont typeface="Arial"/>
              <a:buChar char="•"/>
              <a:tabLst/>
              <a:defRPr/>
            </a:pPr>
            <a:r>
              <a:rPr lang="en-US" b="0" baseline="0" dirty="0"/>
              <a:t>The second goal is to grow and support chapter structure. If the day after the program ends  the fellows are not part of your chapter, or they did not help the chapter meet its goals, then the program failed to meet an important goal. Today you will focus a lot on how to make sure you are running a program that not only trains high quality Fellows, but also helps your chapter meet its goals. </a:t>
            </a:r>
          </a:p>
          <a:p>
            <a:endParaRPr lang="en-US" dirty="0"/>
          </a:p>
        </p:txBody>
      </p:sp>
      <p:sp>
        <p:nvSpPr>
          <p:cNvPr id="4" name="Slide Number Placeholder 3"/>
          <p:cNvSpPr>
            <a:spLocks noGrp="1"/>
          </p:cNvSpPr>
          <p:nvPr>
            <p:ph type="sldNum" sz="quarter" idx="10"/>
          </p:nvPr>
        </p:nvSpPr>
        <p:spPr/>
        <p:txBody>
          <a:bodyPr/>
          <a:lstStyle/>
          <a:p>
            <a:fld id="{3100837D-C091-E448-9FDC-386E426CF71E}" type="slidenum">
              <a:rPr lang="en-US" smtClean="0"/>
              <a:t>6</a:t>
            </a:fld>
            <a:endParaRPr lang="en-US"/>
          </a:p>
        </p:txBody>
      </p:sp>
    </p:spTree>
    <p:extLst>
      <p:ext uri="{BB962C8B-B14F-4D97-AF65-F5344CB8AC3E}">
        <p14:creationId xmlns:p14="http://schemas.microsoft.com/office/powerpoint/2010/main" val="815148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00:07</a:t>
            </a:r>
            <a:r>
              <a:rPr lang="en-US" b="1" baseline="0" dirty="0"/>
              <a:t> – 00:09 [2 min] – Ashley </a:t>
            </a:r>
          </a:p>
          <a:p>
            <a:endParaRPr lang="en-US" b="1" baseline="0" dirty="0"/>
          </a:p>
          <a:p>
            <a:pPr marL="0" marR="0" indent="0" algn="l" defTabSz="1300460" rtl="0" eaLnBrk="1" fontAlgn="auto" latinLnBrk="0" hangingPunct="1">
              <a:lnSpc>
                <a:spcPct val="100000"/>
              </a:lnSpc>
              <a:spcBef>
                <a:spcPts val="0"/>
              </a:spcBef>
              <a:spcAft>
                <a:spcPts val="0"/>
              </a:spcAft>
              <a:buClrTx/>
              <a:buSzTx/>
              <a:buFont typeface="Arial"/>
              <a:buNone/>
              <a:tabLst/>
              <a:defRPr/>
            </a:pPr>
            <a:r>
              <a:rPr lang="en-US" b="1" baseline="0" dirty="0"/>
              <a:t>[Broad Goals] </a:t>
            </a:r>
            <a:r>
              <a:rPr lang="en-US" b="0" baseline="0" dirty="0"/>
              <a:t>Present core goals of the Fellowship program. </a:t>
            </a:r>
          </a:p>
          <a:p>
            <a:pPr marL="0" marR="0" indent="0" algn="l" defTabSz="1300460" rtl="0" eaLnBrk="1" fontAlgn="auto" latinLnBrk="0" hangingPunct="1">
              <a:lnSpc>
                <a:spcPct val="100000"/>
              </a:lnSpc>
              <a:spcBef>
                <a:spcPts val="0"/>
              </a:spcBef>
              <a:spcAft>
                <a:spcPts val="0"/>
              </a:spcAft>
              <a:buClrTx/>
              <a:buSzTx/>
              <a:buFont typeface="Arial"/>
              <a:buNone/>
              <a:tabLst/>
              <a:defRPr/>
            </a:pPr>
            <a:endParaRPr lang="en-US" b="0" baseline="0" dirty="0"/>
          </a:p>
          <a:p>
            <a:pPr marL="171450" marR="0" indent="-171450" algn="l" defTabSz="1300460" rtl="0" eaLnBrk="1" fontAlgn="auto" latinLnBrk="0" hangingPunct="1">
              <a:lnSpc>
                <a:spcPct val="100000"/>
              </a:lnSpc>
              <a:spcBef>
                <a:spcPts val="0"/>
              </a:spcBef>
              <a:spcAft>
                <a:spcPts val="0"/>
              </a:spcAft>
              <a:buClrTx/>
              <a:buSzTx/>
              <a:buFont typeface="Arial"/>
              <a:buChar char="•"/>
              <a:tabLst/>
              <a:defRPr/>
            </a:pPr>
            <a:r>
              <a:rPr lang="en-US" b="0" baseline="0" dirty="0"/>
              <a:t>Today you are standing on the shoulders of giants – some of those giants are in the room today.</a:t>
            </a:r>
          </a:p>
          <a:p>
            <a:pPr marL="171450" marR="0" indent="-171450" algn="l" defTabSz="1300460" rtl="0" eaLnBrk="1" fontAlgn="auto" latinLnBrk="0" hangingPunct="1">
              <a:lnSpc>
                <a:spcPct val="100000"/>
              </a:lnSpc>
              <a:spcBef>
                <a:spcPts val="0"/>
              </a:spcBef>
              <a:spcAft>
                <a:spcPts val="0"/>
              </a:spcAft>
              <a:buClrTx/>
              <a:buSzTx/>
              <a:buFont typeface="Arial"/>
              <a:buChar char="•"/>
              <a:tabLst/>
              <a:defRPr/>
            </a:pPr>
            <a:r>
              <a:rPr lang="en-US" b="0" baseline="0" dirty="0"/>
              <a:t>The Fellowship program you will run has two core goals:</a:t>
            </a:r>
          </a:p>
          <a:p>
            <a:pPr marL="458434" marR="0" lvl="1" indent="-171450" algn="l" defTabSz="1300460" rtl="0" eaLnBrk="1" fontAlgn="auto" latinLnBrk="0" hangingPunct="1">
              <a:lnSpc>
                <a:spcPct val="100000"/>
              </a:lnSpc>
              <a:spcBef>
                <a:spcPts val="0"/>
              </a:spcBef>
              <a:spcAft>
                <a:spcPts val="0"/>
              </a:spcAft>
              <a:buClrTx/>
              <a:buSzTx/>
              <a:buFont typeface="Arial"/>
              <a:buChar char="•"/>
              <a:tabLst/>
              <a:defRPr/>
            </a:pPr>
            <a:r>
              <a:rPr lang="en-US" b="0" baseline="0" dirty="0"/>
              <a:t>Coach and train new organizers – the program identifies people who want to earn introductory level organizing skills. Throughout the program they learn tactics and strategies to organize effectively. Many Fellows go on to organize as volunteer leaders with OFA or other organizations. Others become professional organizers. Regardless of where they go next, the program gives them a broad view of organizing. </a:t>
            </a:r>
          </a:p>
          <a:p>
            <a:pPr marL="458434" marR="0" lvl="1" indent="-171450" algn="l" defTabSz="1300460" rtl="0" eaLnBrk="1" fontAlgn="auto" latinLnBrk="0" hangingPunct="1">
              <a:lnSpc>
                <a:spcPct val="100000"/>
              </a:lnSpc>
              <a:spcBef>
                <a:spcPts val="0"/>
              </a:spcBef>
              <a:spcAft>
                <a:spcPts val="0"/>
              </a:spcAft>
              <a:buClrTx/>
              <a:buSzTx/>
              <a:buFont typeface="Arial"/>
              <a:buChar char="•"/>
              <a:tabLst/>
              <a:defRPr/>
            </a:pPr>
            <a:r>
              <a:rPr lang="en-US" b="0" baseline="0" dirty="0"/>
              <a:t>The second goal is to grow and support chapter structure. If the day after the program ends  the fellows are not part of your chapter, or they did not help the chapter meet its goals, then the program failed to meet an important goal. Today you will focus a lot on how to make sure you are running a program that not only trains high quality Fellows, but also helps your chapter meet its goals. </a:t>
            </a:r>
          </a:p>
          <a:p>
            <a:endParaRPr lang="en-US" dirty="0"/>
          </a:p>
        </p:txBody>
      </p:sp>
      <p:sp>
        <p:nvSpPr>
          <p:cNvPr id="4" name="Slide Number Placeholder 3"/>
          <p:cNvSpPr>
            <a:spLocks noGrp="1"/>
          </p:cNvSpPr>
          <p:nvPr>
            <p:ph type="sldNum" sz="quarter" idx="10"/>
          </p:nvPr>
        </p:nvSpPr>
        <p:spPr/>
        <p:txBody>
          <a:bodyPr/>
          <a:lstStyle/>
          <a:p>
            <a:fld id="{3100837D-C091-E448-9FDC-386E426CF71E}" type="slidenum">
              <a:rPr lang="en-US" smtClean="0"/>
              <a:t>7</a:t>
            </a:fld>
            <a:endParaRPr lang="en-US"/>
          </a:p>
        </p:txBody>
      </p:sp>
    </p:spTree>
    <p:extLst>
      <p:ext uri="{BB962C8B-B14F-4D97-AF65-F5344CB8AC3E}">
        <p14:creationId xmlns:p14="http://schemas.microsoft.com/office/powerpoint/2010/main" val="16067403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00:07</a:t>
            </a:r>
            <a:r>
              <a:rPr lang="en-US" b="1" baseline="0" dirty="0"/>
              <a:t> – 00:09 [2 min] – Ashley </a:t>
            </a:r>
          </a:p>
          <a:p>
            <a:endParaRPr lang="en-US" b="1" baseline="0" dirty="0"/>
          </a:p>
          <a:p>
            <a:pPr marL="0" marR="0" indent="0" algn="l" defTabSz="1300460" rtl="0" eaLnBrk="1" fontAlgn="auto" latinLnBrk="0" hangingPunct="1">
              <a:lnSpc>
                <a:spcPct val="100000"/>
              </a:lnSpc>
              <a:spcBef>
                <a:spcPts val="0"/>
              </a:spcBef>
              <a:spcAft>
                <a:spcPts val="0"/>
              </a:spcAft>
              <a:buClrTx/>
              <a:buSzTx/>
              <a:buFont typeface="Arial"/>
              <a:buNone/>
              <a:tabLst/>
              <a:defRPr/>
            </a:pPr>
            <a:r>
              <a:rPr lang="en-US" b="1" baseline="0" dirty="0"/>
              <a:t>[Broad Goals] </a:t>
            </a:r>
            <a:r>
              <a:rPr lang="en-US" b="0" baseline="0" dirty="0"/>
              <a:t>Present core goals of the Fellowship program. </a:t>
            </a:r>
          </a:p>
          <a:p>
            <a:pPr marL="0" marR="0" indent="0" algn="l" defTabSz="1300460" rtl="0" eaLnBrk="1" fontAlgn="auto" latinLnBrk="0" hangingPunct="1">
              <a:lnSpc>
                <a:spcPct val="100000"/>
              </a:lnSpc>
              <a:spcBef>
                <a:spcPts val="0"/>
              </a:spcBef>
              <a:spcAft>
                <a:spcPts val="0"/>
              </a:spcAft>
              <a:buClrTx/>
              <a:buSzTx/>
              <a:buFont typeface="Arial"/>
              <a:buNone/>
              <a:tabLst/>
              <a:defRPr/>
            </a:pPr>
            <a:endParaRPr lang="en-US" b="0" baseline="0" dirty="0"/>
          </a:p>
          <a:p>
            <a:pPr marL="171450" marR="0" indent="-171450" algn="l" defTabSz="1300460" rtl="0" eaLnBrk="1" fontAlgn="auto" latinLnBrk="0" hangingPunct="1">
              <a:lnSpc>
                <a:spcPct val="100000"/>
              </a:lnSpc>
              <a:spcBef>
                <a:spcPts val="0"/>
              </a:spcBef>
              <a:spcAft>
                <a:spcPts val="0"/>
              </a:spcAft>
              <a:buClrTx/>
              <a:buSzTx/>
              <a:buFont typeface="Arial"/>
              <a:buChar char="•"/>
              <a:tabLst/>
              <a:defRPr/>
            </a:pPr>
            <a:r>
              <a:rPr lang="en-US" b="0" baseline="0" dirty="0"/>
              <a:t>Today you are standing on the shoulders of giants – some of those giants are in the room today.</a:t>
            </a:r>
          </a:p>
          <a:p>
            <a:pPr marL="171450" marR="0" indent="-171450" algn="l" defTabSz="1300460" rtl="0" eaLnBrk="1" fontAlgn="auto" latinLnBrk="0" hangingPunct="1">
              <a:lnSpc>
                <a:spcPct val="100000"/>
              </a:lnSpc>
              <a:spcBef>
                <a:spcPts val="0"/>
              </a:spcBef>
              <a:spcAft>
                <a:spcPts val="0"/>
              </a:spcAft>
              <a:buClrTx/>
              <a:buSzTx/>
              <a:buFont typeface="Arial"/>
              <a:buChar char="•"/>
              <a:tabLst/>
              <a:defRPr/>
            </a:pPr>
            <a:r>
              <a:rPr lang="en-US" b="0" baseline="0" dirty="0"/>
              <a:t>The Fellowship program you will run has two core goals:</a:t>
            </a:r>
          </a:p>
          <a:p>
            <a:pPr marL="458434" marR="0" lvl="1" indent="-171450" algn="l" defTabSz="1300460" rtl="0" eaLnBrk="1" fontAlgn="auto" latinLnBrk="0" hangingPunct="1">
              <a:lnSpc>
                <a:spcPct val="100000"/>
              </a:lnSpc>
              <a:spcBef>
                <a:spcPts val="0"/>
              </a:spcBef>
              <a:spcAft>
                <a:spcPts val="0"/>
              </a:spcAft>
              <a:buClrTx/>
              <a:buSzTx/>
              <a:buFont typeface="Arial"/>
              <a:buChar char="•"/>
              <a:tabLst/>
              <a:defRPr/>
            </a:pPr>
            <a:r>
              <a:rPr lang="en-US" b="0" baseline="0" dirty="0"/>
              <a:t>Coach and train new organizers – the program identifies people who want to earn introductory level organizing skills. Throughout the program they learn tactics and strategies to organize effectively. Many Fellows go on to organize as volunteer leaders with OFA or other organizations. Others become professional organizers. Regardless of where they go next, the program gives them a broad view of organizing. </a:t>
            </a:r>
          </a:p>
          <a:p>
            <a:pPr marL="458434" marR="0" lvl="1" indent="-171450" algn="l" defTabSz="1300460" rtl="0" eaLnBrk="1" fontAlgn="auto" latinLnBrk="0" hangingPunct="1">
              <a:lnSpc>
                <a:spcPct val="100000"/>
              </a:lnSpc>
              <a:spcBef>
                <a:spcPts val="0"/>
              </a:spcBef>
              <a:spcAft>
                <a:spcPts val="0"/>
              </a:spcAft>
              <a:buClrTx/>
              <a:buSzTx/>
              <a:buFont typeface="Arial"/>
              <a:buChar char="•"/>
              <a:tabLst/>
              <a:defRPr/>
            </a:pPr>
            <a:r>
              <a:rPr lang="en-US" b="0" baseline="0" dirty="0"/>
              <a:t>The second goal is to grow and support chapter structure. If the day after the program ends  the fellows are not part of your chapter, or they did not help the chapter meet its goals, then the program failed to meet an important goal. Today you will focus a lot on how to make sure you are running a program that not only trains high quality Fellows, but also helps your chapter meet its goals. </a:t>
            </a:r>
          </a:p>
          <a:p>
            <a:endParaRPr lang="en-US" dirty="0"/>
          </a:p>
        </p:txBody>
      </p:sp>
      <p:sp>
        <p:nvSpPr>
          <p:cNvPr id="4" name="Slide Number Placeholder 3"/>
          <p:cNvSpPr>
            <a:spLocks noGrp="1"/>
          </p:cNvSpPr>
          <p:nvPr>
            <p:ph type="sldNum" sz="quarter" idx="10"/>
          </p:nvPr>
        </p:nvSpPr>
        <p:spPr/>
        <p:txBody>
          <a:bodyPr/>
          <a:lstStyle/>
          <a:p>
            <a:fld id="{3100837D-C091-E448-9FDC-386E426CF71E}" type="slidenum">
              <a:rPr lang="en-US" smtClean="0"/>
              <a:t>8</a:t>
            </a:fld>
            <a:endParaRPr lang="en-US"/>
          </a:p>
        </p:txBody>
      </p:sp>
    </p:spTree>
    <p:extLst>
      <p:ext uri="{BB962C8B-B14F-4D97-AF65-F5344CB8AC3E}">
        <p14:creationId xmlns:p14="http://schemas.microsoft.com/office/powerpoint/2010/main" val="5732874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99327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656D873-74C2-2640-B9AD-918029F598DE}" type="datetimeFigureOut">
              <a:rPr lang="en-US" smtClean="0"/>
              <a:t>6/25/19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56D873-74C2-2640-B9AD-918029F598DE}" type="datetimeFigureOut">
              <a:rPr lang="en-US" smtClean="0"/>
              <a:t>6/25/19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1109344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56D873-74C2-2640-B9AD-918029F598DE}" type="datetimeFigureOut">
              <a:rPr lang="en-US" smtClean="0"/>
              <a:t>6/25/19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2973327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494957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413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68925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656D873-74C2-2640-B9AD-918029F598DE}" type="datetimeFigureOut">
              <a:rPr lang="en-US" smtClean="0">
                <a:solidFill>
                  <a:srgbClr val="3B444D">
                    <a:tint val="75000"/>
                  </a:srgbClr>
                </a:solidFill>
              </a:rPr>
              <a:pPr/>
              <a:t>6/25/19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56D873-74C2-2640-B9AD-918029F598DE}" type="datetimeFigureOut">
              <a:rPr lang="en-US" smtClean="0">
                <a:solidFill>
                  <a:srgbClr val="3B444D">
                    <a:tint val="75000"/>
                  </a:srgbClr>
                </a:solidFill>
              </a:rPr>
              <a:pPr/>
              <a:t>6/25/19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56D873-74C2-2640-B9AD-918029F598DE}" type="datetimeFigureOut">
              <a:rPr lang="en-US" smtClean="0">
                <a:solidFill>
                  <a:srgbClr val="3B444D">
                    <a:tint val="75000"/>
                  </a:srgbClr>
                </a:solidFill>
              </a:rPr>
              <a:pPr/>
              <a:t>6/25/19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56D873-74C2-2640-B9AD-918029F598DE}" type="datetimeFigureOut">
              <a:rPr lang="en-US" smtClean="0">
                <a:solidFill>
                  <a:srgbClr val="3B444D">
                    <a:tint val="75000"/>
                  </a:srgbClr>
                </a:solidFill>
              </a:rPr>
              <a:pPr/>
              <a:t>6/25/19</a:t>
            </a:fld>
            <a:endParaRPr lang="en-US">
              <a:solidFill>
                <a:srgbClr val="3B444D">
                  <a:tint val="75000"/>
                </a:srgbClr>
              </a:solidFill>
            </a:endParaRPr>
          </a:p>
        </p:txBody>
      </p:sp>
      <p:sp>
        <p:nvSpPr>
          <p:cNvPr id="6" name="Footer Placeholder 5"/>
          <p:cNvSpPr>
            <a:spLocks noGrp="1"/>
          </p:cNvSpPr>
          <p:nvPr>
            <p:ph type="ftr" sz="quarter" idx="11"/>
          </p:nvPr>
        </p:nvSpPr>
        <p:spPr/>
        <p:txBody>
          <a:bodyPr/>
          <a:lstStyle/>
          <a:p>
            <a:endParaRPr lang="en-US">
              <a:solidFill>
                <a:srgbClr val="3B444D">
                  <a:tint val="75000"/>
                </a:srgbClr>
              </a:solidFill>
            </a:endParaRPr>
          </a:p>
        </p:txBody>
      </p:sp>
      <p:sp>
        <p:nvSpPr>
          <p:cNvPr id="7" name="Slide Number Placeholder 6"/>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56D873-74C2-2640-B9AD-918029F598DE}" type="datetimeFigureOut">
              <a:rPr lang="en-US" smtClean="0">
                <a:solidFill>
                  <a:srgbClr val="3B444D">
                    <a:tint val="75000"/>
                  </a:srgbClr>
                </a:solidFill>
              </a:rPr>
              <a:pPr/>
              <a:t>6/25/19</a:t>
            </a:fld>
            <a:endParaRPr lang="en-US">
              <a:solidFill>
                <a:srgbClr val="3B444D">
                  <a:tint val="75000"/>
                </a:srgbClr>
              </a:solidFill>
            </a:endParaRPr>
          </a:p>
        </p:txBody>
      </p:sp>
      <p:sp>
        <p:nvSpPr>
          <p:cNvPr id="8" name="Footer Placeholder 7"/>
          <p:cNvSpPr>
            <a:spLocks noGrp="1"/>
          </p:cNvSpPr>
          <p:nvPr>
            <p:ph type="ftr" sz="quarter" idx="11"/>
          </p:nvPr>
        </p:nvSpPr>
        <p:spPr/>
        <p:txBody>
          <a:bodyPr/>
          <a:lstStyle/>
          <a:p>
            <a:endParaRPr lang="en-US">
              <a:solidFill>
                <a:srgbClr val="3B444D">
                  <a:tint val="75000"/>
                </a:srgbClr>
              </a:solidFill>
            </a:endParaRPr>
          </a:p>
        </p:txBody>
      </p:sp>
      <p:sp>
        <p:nvSpPr>
          <p:cNvPr id="9" name="Slide Number Placeholder 8"/>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56D873-74C2-2640-B9AD-918029F598DE}" type="datetimeFigureOut">
              <a:rPr lang="en-US" smtClean="0"/>
              <a:t>6/25/19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2139517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56D873-74C2-2640-B9AD-918029F598DE}" type="datetimeFigureOut">
              <a:rPr lang="en-US" smtClean="0">
                <a:solidFill>
                  <a:srgbClr val="3B444D">
                    <a:tint val="75000"/>
                  </a:srgbClr>
                </a:solidFill>
              </a:rPr>
              <a:pPr/>
              <a:t>6/25/19</a:t>
            </a:fld>
            <a:endParaRPr lang="en-US">
              <a:solidFill>
                <a:srgbClr val="3B444D">
                  <a:tint val="75000"/>
                </a:srgbClr>
              </a:solidFill>
            </a:endParaRPr>
          </a:p>
        </p:txBody>
      </p:sp>
      <p:sp>
        <p:nvSpPr>
          <p:cNvPr id="4" name="Footer Placeholder 3"/>
          <p:cNvSpPr>
            <a:spLocks noGrp="1"/>
          </p:cNvSpPr>
          <p:nvPr>
            <p:ph type="ftr" sz="quarter" idx="11"/>
          </p:nvPr>
        </p:nvSpPr>
        <p:spPr/>
        <p:txBody>
          <a:bodyPr/>
          <a:lstStyle/>
          <a:p>
            <a:endParaRPr lang="en-US">
              <a:solidFill>
                <a:srgbClr val="3B444D">
                  <a:tint val="75000"/>
                </a:srgbClr>
              </a:solidFill>
            </a:endParaRPr>
          </a:p>
        </p:txBody>
      </p:sp>
      <p:sp>
        <p:nvSpPr>
          <p:cNvPr id="5" name="Slide Number Placeholder 4"/>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56D873-74C2-2640-B9AD-918029F598DE}" type="datetimeFigureOut">
              <a:rPr lang="en-US" smtClean="0">
                <a:solidFill>
                  <a:srgbClr val="3B444D">
                    <a:tint val="75000"/>
                  </a:srgbClr>
                </a:solidFill>
              </a:rPr>
              <a:pPr/>
              <a:t>6/25/19</a:t>
            </a:fld>
            <a:endParaRPr lang="en-US">
              <a:solidFill>
                <a:srgbClr val="3B444D">
                  <a:tint val="75000"/>
                </a:srgbClr>
              </a:solidFill>
            </a:endParaRPr>
          </a:p>
        </p:txBody>
      </p:sp>
      <p:sp>
        <p:nvSpPr>
          <p:cNvPr id="3" name="Footer Placeholder 2"/>
          <p:cNvSpPr>
            <a:spLocks noGrp="1"/>
          </p:cNvSpPr>
          <p:nvPr>
            <p:ph type="ftr" sz="quarter" idx="11"/>
          </p:nvPr>
        </p:nvSpPr>
        <p:spPr/>
        <p:txBody>
          <a:bodyPr/>
          <a:lstStyle/>
          <a:p>
            <a:endParaRPr lang="en-US">
              <a:solidFill>
                <a:srgbClr val="3B444D">
                  <a:tint val="75000"/>
                </a:srgbClr>
              </a:solidFill>
            </a:endParaRPr>
          </a:p>
        </p:txBody>
      </p:sp>
      <p:sp>
        <p:nvSpPr>
          <p:cNvPr id="4" name="Slide Number Placeholder 3"/>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56D873-74C2-2640-B9AD-918029F598DE}" type="datetimeFigureOut">
              <a:rPr lang="en-US" smtClean="0">
                <a:solidFill>
                  <a:srgbClr val="3B444D">
                    <a:tint val="75000"/>
                  </a:srgbClr>
                </a:solidFill>
              </a:rPr>
              <a:pPr/>
              <a:t>6/25/19</a:t>
            </a:fld>
            <a:endParaRPr lang="en-US">
              <a:solidFill>
                <a:srgbClr val="3B444D">
                  <a:tint val="75000"/>
                </a:srgbClr>
              </a:solidFill>
            </a:endParaRPr>
          </a:p>
        </p:txBody>
      </p:sp>
      <p:sp>
        <p:nvSpPr>
          <p:cNvPr id="6" name="Footer Placeholder 5"/>
          <p:cNvSpPr>
            <a:spLocks noGrp="1"/>
          </p:cNvSpPr>
          <p:nvPr>
            <p:ph type="ftr" sz="quarter" idx="11"/>
          </p:nvPr>
        </p:nvSpPr>
        <p:spPr/>
        <p:txBody>
          <a:bodyPr/>
          <a:lstStyle/>
          <a:p>
            <a:endParaRPr lang="en-US">
              <a:solidFill>
                <a:srgbClr val="3B444D">
                  <a:tint val="75000"/>
                </a:srgbClr>
              </a:solidFill>
            </a:endParaRPr>
          </a:p>
        </p:txBody>
      </p:sp>
      <p:sp>
        <p:nvSpPr>
          <p:cNvPr id="7" name="Slide Number Placeholder 6"/>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56D873-74C2-2640-B9AD-918029F598DE}" type="datetimeFigureOut">
              <a:rPr lang="en-US" smtClean="0">
                <a:solidFill>
                  <a:srgbClr val="3B444D">
                    <a:tint val="75000"/>
                  </a:srgbClr>
                </a:solidFill>
              </a:rPr>
              <a:pPr/>
              <a:t>6/25/19</a:t>
            </a:fld>
            <a:endParaRPr lang="en-US">
              <a:solidFill>
                <a:srgbClr val="3B444D">
                  <a:tint val="75000"/>
                </a:srgbClr>
              </a:solidFill>
            </a:endParaRPr>
          </a:p>
        </p:txBody>
      </p:sp>
      <p:sp>
        <p:nvSpPr>
          <p:cNvPr id="6" name="Footer Placeholder 5"/>
          <p:cNvSpPr>
            <a:spLocks noGrp="1"/>
          </p:cNvSpPr>
          <p:nvPr>
            <p:ph type="ftr" sz="quarter" idx="11"/>
          </p:nvPr>
        </p:nvSpPr>
        <p:spPr/>
        <p:txBody>
          <a:bodyPr/>
          <a:lstStyle/>
          <a:p>
            <a:endParaRPr lang="en-US">
              <a:solidFill>
                <a:srgbClr val="3B444D">
                  <a:tint val="75000"/>
                </a:srgbClr>
              </a:solidFill>
            </a:endParaRPr>
          </a:p>
        </p:txBody>
      </p:sp>
      <p:sp>
        <p:nvSpPr>
          <p:cNvPr id="7" name="Slide Number Placeholder 6"/>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56D873-74C2-2640-B9AD-918029F598DE}" type="datetimeFigureOut">
              <a:rPr lang="en-US" smtClean="0">
                <a:solidFill>
                  <a:srgbClr val="3B444D">
                    <a:tint val="75000"/>
                  </a:srgbClr>
                </a:solidFill>
              </a:rPr>
              <a:pPr/>
              <a:t>6/25/19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56D873-74C2-2640-B9AD-918029F598DE}" type="datetimeFigureOut">
              <a:rPr lang="en-US" smtClean="0">
                <a:solidFill>
                  <a:srgbClr val="3B444D">
                    <a:tint val="75000"/>
                  </a:srgbClr>
                </a:solidFill>
              </a:rPr>
              <a:pPr/>
              <a:t>6/25/19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656D873-74C2-2640-B9AD-918029F598DE}" type="datetimeFigureOut">
              <a:rPr lang="en-US" smtClean="0">
                <a:solidFill>
                  <a:srgbClr val="3B444D">
                    <a:tint val="75000"/>
                  </a:srgbClr>
                </a:solidFill>
              </a:rPr>
              <a:pPr/>
              <a:t>6/25/19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56D873-74C2-2640-B9AD-918029F598DE}" type="datetimeFigureOut">
              <a:rPr lang="en-US" smtClean="0">
                <a:solidFill>
                  <a:srgbClr val="3B444D">
                    <a:tint val="75000"/>
                  </a:srgbClr>
                </a:solidFill>
              </a:rPr>
              <a:pPr/>
              <a:t>6/25/19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56D873-74C2-2640-B9AD-918029F598DE}" type="datetimeFigureOut">
              <a:rPr lang="en-US" smtClean="0"/>
              <a:t>6/25/19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9998909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56D873-74C2-2640-B9AD-918029F598DE}" type="datetimeFigureOut">
              <a:rPr lang="en-US" smtClean="0">
                <a:solidFill>
                  <a:srgbClr val="3B444D">
                    <a:tint val="75000"/>
                  </a:srgbClr>
                </a:solidFill>
              </a:rPr>
              <a:pPr/>
              <a:t>6/25/19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56D873-74C2-2640-B9AD-918029F598DE}" type="datetimeFigureOut">
              <a:rPr lang="en-US" smtClean="0">
                <a:solidFill>
                  <a:srgbClr val="3B444D">
                    <a:tint val="75000"/>
                  </a:srgbClr>
                </a:solidFill>
              </a:rPr>
              <a:pPr/>
              <a:t>6/25/19</a:t>
            </a:fld>
            <a:endParaRPr lang="en-US">
              <a:solidFill>
                <a:srgbClr val="3B444D">
                  <a:tint val="75000"/>
                </a:srgbClr>
              </a:solidFill>
            </a:endParaRPr>
          </a:p>
        </p:txBody>
      </p:sp>
      <p:sp>
        <p:nvSpPr>
          <p:cNvPr id="6" name="Footer Placeholder 5"/>
          <p:cNvSpPr>
            <a:spLocks noGrp="1"/>
          </p:cNvSpPr>
          <p:nvPr>
            <p:ph type="ftr" sz="quarter" idx="11"/>
          </p:nvPr>
        </p:nvSpPr>
        <p:spPr/>
        <p:txBody>
          <a:bodyPr/>
          <a:lstStyle/>
          <a:p>
            <a:endParaRPr lang="en-US">
              <a:solidFill>
                <a:srgbClr val="3B444D">
                  <a:tint val="75000"/>
                </a:srgbClr>
              </a:solidFill>
            </a:endParaRPr>
          </a:p>
        </p:txBody>
      </p:sp>
      <p:sp>
        <p:nvSpPr>
          <p:cNvPr id="7" name="Slide Number Placeholder 6"/>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56D873-74C2-2640-B9AD-918029F598DE}" type="datetimeFigureOut">
              <a:rPr lang="en-US" smtClean="0">
                <a:solidFill>
                  <a:srgbClr val="3B444D">
                    <a:tint val="75000"/>
                  </a:srgbClr>
                </a:solidFill>
              </a:rPr>
              <a:pPr/>
              <a:t>6/25/19</a:t>
            </a:fld>
            <a:endParaRPr lang="en-US">
              <a:solidFill>
                <a:srgbClr val="3B444D">
                  <a:tint val="75000"/>
                </a:srgbClr>
              </a:solidFill>
            </a:endParaRPr>
          </a:p>
        </p:txBody>
      </p:sp>
      <p:sp>
        <p:nvSpPr>
          <p:cNvPr id="8" name="Footer Placeholder 7"/>
          <p:cNvSpPr>
            <a:spLocks noGrp="1"/>
          </p:cNvSpPr>
          <p:nvPr>
            <p:ph type="ftr" sz="quarter" idx="11"/>
          </p:nvPr>
        </p:nvSpPr>
        <p:spPr/>
        <p:txBody>
          <a:bodyPr/>
          <a:lstStyle/>
          <a:p>
            <a:endParaRPr lang="en-US">
              <a:solidFill>
                <a:srgbClr val="3B444D">
                  <a:tint val="75000"/>
                </a:srgbClr>
              </a:solidFill>
            </a:endParaRPr>
          </a:p>
        </p:txBody>
      </p:sp>
      <p:sp>
        <p:nvSpPr>
          <p:cNvPr id="9" name="Slide Number Placeholder 8"/>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56D873-74C2-2640-B9AD-918029F598DE}" type="datetimeFigureOut">
              <a:rPr lang="en-US" smtClean="0">
                <a:solidFill>
                  <a:srgbClr val="3B444D">
                    <a:tint val="75000"/>
                  </a:srgbClr>
                </a:solidFill>
              </a:rPr>
              <a:pPr/>
              <a:t>6/25/19</a:t>
            </a:fld>
            <a:endParaRPr lang="en-US">
              <a:solidFill>
                <a:srgbClr val="3B444D">
                  <a:tint val="75000"/>
                </a:srgbClr>
              </a:solidFill>
            </a:endParaRPr>
          </a:p>
        </p:txBody>
      </p:sp>
      <p:sp>
        <p:nvSpPr>
          <p:cNvPr id="4" name="Footer Placeholder 3"/>
          <p:cNvSpPr>
            <a:spLocks noGrp="1"/>
          </p:cNvSpPr>
          <p:nvPr>
            <p:ph type="ftr" sz="quarter" idx="11"/>
          </p:nvPr>
        </p:nvSpPr>
        <p:spPr/>
        <p:txBody>
          <a:bodyPr/>
          <a:lstStyle/>
          <a:p>
            <a:endParaRPr lang="en-US">
              <a:solidFill>
                <a:srgbClr val="3B444D">
                  <a:tint val="75000"/>
                </a:srgbClr>
              </a:solidFill>
            </a:endParaRPr>
          </a:p>
        </p:txBody>
      </p:sp>
      <p:sp>
        <p:nvSpPr>
          <p:cNvPr id="5" name="Slide Number Placeholder 4"/>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56D873-74C2-2640-B9AD-918029F598DE}" type="datetimeFigureOut">
              <a:rPr lang="en-US" smtClean="0">
                <a:solidFill>
                  <a:srgbClr val="3B444D">
                    <a:tint val="75000"/>
                  </a:srgbClr>
                </a:solidFill>
              </a:rPr>
              <a:pPr/>
              <a:t>6/25/19</a:t>
            </a:fld>
            <a:endParaRPr lang="en-US">
              <a:solidFill>
                <a:srgbClr val="3B444D">
                  <a:tint val="75000"/>
                </a:srgbClr>
              </a:solidFill>
            </a:endParaRPr>
          </a:p>
        </p:txBody>
      </p:sp>
      <p:sp>
        <p:nvSpPr>
          <p:cNvPr id="3" name="Footer Placeholder 2"/>
          <p:cNvSpPr>
            <a:spLocks noGrp="1"/>
          </p:cNvSpPr>
          <p:nvPr>
            <p:ph type="ftr" sz="quarter" idx="11"/>
          </p:nvPr>
        </p:nvSpPr>
        <p:spPr/>
        <p:txBody>
          <a:bodyPr/>
          <a:lstStyle/>
          <a:p>
            <a:endParaRPr lang="en-US">
              <a:solidFill>
                <a:srgbClr val="3B444D">
                  <a:tint val="75000"/>
                </a:srgbClr>
              </a:solidFill>
            </a:endParaRPr>
          </a:p>
        </p:txBody>
      </p:sp>
      <p:sp>
        <p:nvSpPr>
          <p:cNvPr id="4" name="Slide Number Placeholder 3"/>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56D873-74C2-2640-B9AD-918029F598DE}" type="datetimeFigureOut">
              <a:rPr lang="en-US" smtClean="0">
                <a:solidFill>
                  <a:srgbClr val="3B444D">
                    <a:tint val="75000"/>
                  </a:srgbClr>
                </a:solidFill>
              </a:rPr>
              <a:pPr/>
              <a:t>6/25/19</a:t>
            </a:fld>
            <a:endParaRPr lang="en-US">
              <a:solidFill>
                <a:srgbClr val="3B444D">
                  <a:tint val="75000"/>
                </a:srgbClr>
              </a:solidFill>
            </a:endParaRPr>
          </a:p>
        </p:txBody>
      </p:sp>
      <p:sp>
        <p:nvSpPr>
          <p:cNvPr id="6" name="Footer Placeholder 5"/>
          <p:cNvSpPr>
            <a:spLocks noGrp="1"/>
          </p:cNvSpPr>
          <p:nvPr>
            <p:ph type="ftr" sz="quarter" idx="11"/>
          </p:nvPr>
        </p:nvSpPr>
        <p:spPr/>
        <p:txBody>
          <a:bodyPr/>
          <a:lstStyle/>
          <a:p>
            <a:endParaRPr lang="en-US">
              <a:solidFill>
                <a:srgbClr val="3B444D">
                  <a:tint val="75000"/>
                </a:srgbClr>
              </a:solidFill>
            </a:endParaRPr>
          </a:p>
        </p:txBody>
      </p:sp>
      <p:sp>
        <p:nvSpPr>
          <p:cNvPr id="7" name="Slide Number Placeholder 6"/>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56D873-74C2-2640-B9AD-918029F598DE}" type="datetimeFigureOut">
              <a:rPr lang="en-US" smtClean="0">
                <a:solidFill>
                  <a:srgbClr val="3B444D">
                    <a:tint val="75000"/>
                  </a:srgbClr>
                </a:solidFill>
              </a:rPr>
              <a:pPr/>
              <a:t>6/25/19</a:t>
            </a:fld>
            <a:endParaRPr lang="en-US">
              <a:solidFill>
                <a:srgbClr val="3B444D">
                  <a:tint val="75000"/>
                </a:srgbClr>
              </a:solidFill>
            </a:endParaRPr>
          </a:p>
        </p:txBody>
      </p:sp>
      <p:sp>
        <p:nvSpPr>
          <p:cNvPr id="6" name="Footer Placeholder 5"/>
          <p:cNvSpPr>
            <a:spLocks noGrp="1"/>
          </p:cNvSpPr>
          <p:nvPr>
            <p:ph type="ftr" sz="quarter" idx="11"/>
          </p:nvPr>
        </p:nvSpPr>
        <p:spPr/>
        <p:txBody>
          <a:bodyPr/>
          <a:lstStyle/>
          <a:p>
            <a:endParaRPr lang="en-US">
              <a:solidFill>
                <a:srgbClr val="3B444D">
                  <a:tint val="75000"/>
                </a:srgbClr>
              </a:solidFill>
            </a:endParaRPr>
          </a:p>
        </p:txBody>
      </p:sp>
      <p:sp>
        <p:nvSpPr>
          <p:cNvPr id="7" name="Slide Number Placeholder 6"/>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56D873-74C2-2640-B9AD-918029F598DE}" type="datetimeFigureOut">
              <a:rPr lang="en-US" smtClean="0">
                <a:solidFill>
                  <a:srgbClr val="3B444D">
                    <a:tint val="75000"/>
                  </a:srgbClr>
                </a:solidFill>
              </a:rPr>
              <a:pPr/>
              <a:t>6/25/19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56D873-74C2-2640-B9AD-918029F598DE}" type="datetimeFigureOut">
              <a:rPr lang="en-US" smtClean="0">
                <a:solidFill>
                  <a:srgbClr val="3B444D">
                    <a:tint val="75000"/>
                  </a:srgbClr>
                </a:solidFill>
              </a:rPr>
              <a:pPr/>
              <a:t>6/25/19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56D873-74C2-2640-B9AD-918029F598DE}" type="datetimeFigureOut">
              <a:rPr lang="en-US" smtClean="0"/>
              <a:t>6/25/19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11078437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Title Slide">
    <p:spTree>
      <p:nvGrpSpPr>
        <p:cNvPr id="1" name="Shape 15"/>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Shape 17"/>
        <p:cNvGrpSpPr/>
        <p:nvPr/>
      </p:nvGrpSpPr>
      <p:grpSpPr>
        <a:xfrm>
          <a:off x="0" y="0"/>
          <a:ext cx="0" cy="0"/>
          <a:chOff x="0" y="0"/>
          <a:chExt cx="0" cy="0"/>
        </a:xfrm>
      </p:grpSpPr>
      <p:sp>
        <p:nvSpPr>
          <p:cNvPr id="18" name="Shape 18"/>
          <p:cNvSpPr txBox="1">
            <a:spLocks noGrp="1"/>
          </p:cNvSpPr>
          <p:nvPr>
            <p:ph type="ctrTitle"/>
          </p:nvPr>
        </p:nvSpPr>
        <p:spPr>
          <a:xfrm>
            <a:off x="1524000" y="1122362"/>
            <a:ext cx="9144000" cy="2387600"/>
          </a:xfrm>
          <a:prstGeom prst="rect">
            <a:avLst/>
          </a:prstGeom>
          <a:noFill/>
          <a:ln>
            <a:noFill/>
          </a:ln>
        </p:spPr>
        <p:txBody>
          <a:bodyPr lIns="91425" tIns="91425" rIns="91425" bIns="91425" anchor="b" anchorCtr="0"/>
          <a:lstStyle>
            <a:lvl1pPr marL="0" marR="0" lvl="0" indent="0" algn="ctr" rtl="0">
              <a:lnSpc>
                <a:spcPct val="90000"/>
              </a:lnSpc>
              <a:spcBef>
                <a:spcPts val="0"/>
              </a:spcBef>
              <a:buClr>
                <a:schemeClr val="dk1"/>
              </a:buClr>
              <a:buFont typeface="Calibri"/>
              <a:buNone/>
              <a:defRPr sz="60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9" name="Shape 19"/>
          <p:cNvSpPr txBox="1">
            <a:spLocks noGrp="1"/>
          </p:cNvSpPr>
          <p:nvPr>
            <p:ph type="subTitle" idx="1"/>
          </p:nvPr>
        </p:nvSpPr>
        <p:spPr>
          <a:xfrm>
            <a:off x="1524000" y="3602037"/>
            <a:ext cx="9144000" cy="1655761"/>
          </a:xfrm>
          <a:prstGeom prst="rect">
            <a:avLst/>
          </a:prstGeom>
          <a:noFill/>
          <a:ln>
            <a:noFill/>
          </a:ln>
        </p:spPr>
        <p:txBody>
          <a:bodyPr lIns="91425" tIns="91425" rIns="91425" bIns="91425" anchor="t" anchorCtr="0"/>
          <a:lstStyle>
            <a:lvl1pPr marL="0" marR="0" lvl="0" indent="0" algn="ctr" rtl="0">
              <a:lnSpc>
                <a:spcPct val="90000"/>
              </a:lnSpc>
              <a:spcBef>
                <a:spcPts val="1000"/>
              </a:spcBef>
              <a:buClr>
                <a:schemeClr val="dk1"/>
              </a:buClr>
              <a:buFont typeface="Arial"/>
              <a:buNone/>
              <a:defRPr sz="2400" b="0" i="0" u="none" strike="noStrike" cap="none">
                <a:solidFill>
                  <a:schemeClr val="dk1"/>
                </a:solidFill>
                <a:latin typeface="Calibri"/>
                <a:ea typeface="Calibri"/>
                <a:cs typeface="Calibri"/>
                <a:sym typeface="Calibri"/>
              </a:defRPr>
            </a:lvl1pPr>
            <a:lvl2pPr marL="457200" marR="0" lvl="1" indent="0" algn="ctr"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2pPr>
            <a:lvl3pPr marL="914400" marR="0" lvl="2" indent="0" algn="ctr" rtl="0">
              <a:lnSpc>
                <a:spcPct val="90000"/>
              </a:lnSpc>
              <a:spcBef>
                <a:spcPts val="500"/>
              </a:spcBef>
              <a:buClr>
                <a:schemeClr val="dk1"/>
              </a:buClr>
              <a:buFont typeface="Arial"/>
              <a:buNone/>
              <a:defRPr sz="1800" b="0" i="0" u="none" strike="noStrike" cap="none">
                <a:solidFill>
                  <a:schemeClr val="dk1"/>
                </a:solidFill>
                <a:latin typeface="Calibri"/>
                <a:ea typeface="Calibri"/>
                <a:cs typeface="Calibri"/>
                <a:sym typeface="Calibri"/>
              </a:defRPr>
            </a:lvl3pPr>
            <a:lvl4pPr marL="1371600" marR="0" lvl="3"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4pPr>
            <a:lvl5pPr marL="1828800" marR="0" lvl="4"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5pPr>
            <a:lvl6pPr marL="2286000" marR="0" lvl="5"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1" name="Shape 21"/>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2" name="Shape 22"/>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F9194"/>
                </a:solidFill>
                <a:latin typeface="Calibri"/>
                <a:ea typeface="Calibri"/>
                <a:cs typeface="Calibri"/>
                <a:sym typeface="Calibri"/>
              </a:rPr>
              <a:pPr algn="r">
                <a:buSzPct val="25000"/>
              </a:pPr>
              <a:t>‹#›</a:t>
            </a:fld>
            <a:endParaRPr lang="en-US" sz="1200">
              <a:solidFill>
                <a:srgbClr val="8F9194"/>
              </a:solidFill>
              <a:latin typeface="Calibri"/>
              <a:ea typeface="Calibri"/>
              <a:cs typeface="Calibri"/>
              <a:sym typeface="Calibri"/>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23"/>
        <p:cNvGrpSpPr/>
        <p:nvPr/>
      </p:nvGrpSpPr>
      <p:grpSpPr>
        <a:xfrm>
          <a:off x="0" y="0"/>
          <a:ext cx="0" cy="0"/>
          <a:chOff x="0" y="0"/>
          <a:chExt cx="0" cy="0"/>
        </a:xfrm>
      </p:grpSpPr>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56D873-74C2-2640-B9AD-918029F598DE}" type="datetimeFigureOut">
              <a:rPr lang="en-US" smtClean="0"/>
              <a:t>6/25/19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846720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56D873-74C2-2640-B9AD-918029F598DE}" type="datetimeFigureOut">
              <a:rPr lang="en-US" smtClean="0"/>
              <a:t>6/25/19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1602680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56D873-74C2-2640-B9AD-918029F598DE}" type="datetimeFigureOut">
              <a:rPr lang="en-US" smtClean="0"/>
              <a:t>6/25/19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368754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56D873-74C2-2640-B9AD-918029F598DE}" type="datetimeFigureOut">
              <a:rPr lang="en-US" smtClean="0"/>
              <a:t>6/25/19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11529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56D873-74C2-2640-B9AD-918029F598DE}" type="datetimeFigureOut">
              <a:rPr lang="en-US" smtClean="0"/>
              <a:t>6/25/19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509753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5" Type="http://schemas.openxmlformats.org/officeDocument/2006/relationships/theme" Target="../theme/theme4.xml"/><Relationship Id="rId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56D873-74C2-2640-B9AD-918029F598DE}" type="datetimeFigureOut">
              <a:rPr lang="en-US" smtClean="0"/>
              <a:t>6/25/19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739DEE-8339-8A4A-9908-442819D15C55}"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3" r:id="rId12"/>
    <p:sldLayoutId id="2147483664" r:id="rId13"/>
    <p:sldLayoutId id="214748367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56D873-74C2-2640-B9AD-918029F598DE}" type="datetimeFigureOut">
              <a:rPr lang="en-US" smtClean="0">
                <a:solidFill>
                  <a:srgbClr val="3B444D">
                    <a:tint val="75000"/>
                  </a:srgbClr>
                </a:solidFill>
                <a:sym typeface="Arial"/>
              </a:rPr>
              <a:pPr/>
              <a:t>6/25/19</a:t>
            </a:fld>
            <a:endParaRPr lang="en-US">
              <a:solidFill>
                <a:srgbClr val="3B444D">
                  <a:tint val="75000"/>
                </a:srgbClr>
              </a:solidFill>
              <a:sym typeface="Aria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3B444D">
                  <a:tint val="75000"/>
                </a:srgbClr>
              </a:solidFill>
              <a:sym typeface="Aria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739DEE-8339-8A4A-9908-442819D15C55}" type="slidenum">
              <a:rPr lang="en-US" smtClean="0">
                <a:solidFill>
                  <a:srgbClr val="3B444D">
                    <a:tint val="75000"/>
                  </a:srgbClr>
                </a:solidFill>
                <a:sym typeface="Arial"/>
              </a:rPr>
              <a:pPr/>
              <a:t>‹#›</a:t>
            </a:fld>
            <a:endParaRPr lang="en-US">
              <a:solidFill>
                <a:srgbClr val="3B444D">
                  <a:tint val="75000"/>
                </a:srgbClr>
              </a:solidFill>
              <a:sym typeface="Arial"/>
            </a:endParaRPr>
          </a:p>
        </p:txBody>
      </p:sp>
    </p:spTree>
    <p:extLst>
      <p:ext uri="{BB962C8B-B14F-4D97-AF65-F5344CB8AC3E}">
        <p14:creationId xmlns:p14="http://schemas.microsoft.com/office/powerpoint/2010/main" val="88550845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56D873-74C2-2640-B9AD-918029F598DE}" type="datetimeFigureOut">
              <a:rPr lang="en-US" smtClean="0">
                <a:solidFill>
                  <a:srgbClr val="3B444D">
                    <a:tint val="75000"/>
                  </a:srgbClr>
                </a:solidFill>
                <a:sym typeface="Arial"/>
              </a:rPr>
              <a:pPr/>
              <a:t>6/25/19</a:t>
            </a:fld>
            <a:endParaRPr lang="en-US">
              <a:solidFill>
                <a:srgbClr val="3B444D">
                  <a:tint val="75000"/>
                </a:srgbClr>
              </a:solidFill>
              <a:sym typeface="Aria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3B444D">
                  <a:tint val="75000"/>
                </a:srgbClr>
              </a:solidFill>
              <a:sym typeface="Aria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739DEE-8339-8A4A-9908-442819D15C55}" type="slidenum">
              <a:rPr lang="en-US" smtClean="0">
                <a:solidFill>
                  <a:srgbClr val="3B444D">
                    <a:tint val="75000"/>
                  </a:srgbClr>
                </a:solidFill>
                <a:sym typeface="Arial"/>
              </a:rPr>
              <a:pPr/>
              <a:t>‹#›</a:t>
            </a:fld>
            <a:endParaRPr lang="en-US">
              <a:solidFill>
                <a:srgbClr val="3B444D">
                  <a:tint val="75000"/>
                </a:srgbClr>
              </a:solidFill>
              <a:sym typeface="Arial"/>
            </a:endParaRPr>
          </a:p>
        </p:txBody>
      </p:sp>
    </p:spTree>
    <p:extLst>
      <p:ext uri="{BB962C8B-B14F-4D97-AF65-F5344CB8AC3E}">
        <p14:creationId xmlns:p14="http://schemas.microsoft.com/office/powerpoint/2010/main" val="460480126"/>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kern="0"/>
          </a:p>
        </p:txBody>
      </p:sp>
      <p:sp>
        <p:nvSpPr>
          <p:cNvPr id="13" name="Shape 13"/>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kern="0"/>
          </a:p>
        </p:txBody>
      </p:sp>
      <p:sp>
        <p:nvSpPr>
          <p:cNvPr id="14" name="Shape 14"/>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kern="0">
                <a:solidFill>
                  <a:srgbClr val="8F9194"/>
                </a:solidFill>
                <a:latin typeface="Calibri"/>
                <a:ea typeface="Calibri"/>
                <a:cs typeface="Calibri"/>
                <a:sym typeface="Calibri"/>
              </a:rPr>
              <a:pPr algn="r">
                <a:buSzPct val="25000"/>
              </a:pPr>
              <a:t>‹#›</a:t>
            </a:fld>
            <a:endParaRPr lang="en-US" sz="1200" kern="0">
              <a:solidFill>
                <a:srgbClr val="8F9194"/>
              </a:solidFill>
              <a:latin typeface="Calibri"/>
              <a:ea typeface="Calibri"/>
              <a:cs typeface="Calibri"/>
              <a:sym typeface="Calibri"/>
            </a:endParaRPr>
          </a:p>
        </p:txBody>
      </p:sp>
    </p:spTree>
    <p:extLst>
      <p:ext uri="{BB962C8B-B14F-4D97-AF65-F5344CB8AC3E}">
        <p14:creationId xmlns:p14="http://schemas.microsoft.com/office/powerpoint/2010/main" val="2084432447"/>
      </p:ext>
    </p:extLst>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3.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4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2.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2.xml"/><Relationship Id="rId7" Type="http://schemas.openxmlformats.org/officeDocument/2006/relationships/image" Target="../media/image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42.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42.xml"/><Relationship Id="rId7" Type="http://schemas.openxmlformats.org/officeDocument/2006/relationships/image" Target="../media/image3.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hyperlink" Target="https://docs.google.com/spreadsheets/d/13XNqUTflioSlkxMCAV9ML98pG8zj-7_uYBQ6YzjJKws/edit#gid=1496810796" TargetMode="External"/><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hyperlink" Target="https://docs.google.com/spreadsheets/d/13XNqUTflioSlkxMCAV9ML98pG8zj-7_uYBQ6YzjJKws/edit#gid=1496810796" TargetMode="External"/><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docs.google.com/spreadsheets/d/13XNqUTflioSlkxMCAV9ML98pG8zj-7_uYBQ6YzjJKws/edit#gid=1496810796" TargetMode="External"/><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hyperlink" Target="https://docs.google.com/spreadsheets/d/13XNqUTflioSlkxMCAV9ML98pG8zj-7_uYBQ6YzjJKws/edit#gid=1496810796" TargetMode="External"/><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hyperlink" Target="https://docs.google.com/spreadsheets/d/13XNqUTflioSlkxMCAV9ML98pG8zj-7_uYBQ6YzjJKws/edit#gid=1496810796"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1" y="1135552"/>
            <a:ext cx="12192000" cy="2400657"/>
          </a:xfrm>
          <a:prstGeom prst="rect">
            <a:avLst/>
          </a:prstGeom>
          <a:noFill/>
        </p:spPr>
        <p:txBody>
          <a:bodyPr wrap="square" rtlCol="0">
            <a:spAutoFit/>
          </a:bodyPr>
          <a:lstStyle/>
          <a:p>
            <a:pPr algn="ctr"/>
            <a:r>
              <a:rPr lang="en-US" sz="15000" b="1" dirty="0">
                <a:solidFill>
                  <a:srgbClr val="FFFFFF"/>
                </a:solidFill>
                <a:latin typeface="Gilroy ExtraBold" charset="0"/>
                <a:ea typeface="Gilroy ExtraBold" charset="0"/>
                <a:cs typeface="Gilroy ExtraBold" charset="0"/>
              </a:rPr>
              <a:t>Welcome</a:t>
            </a:r>
          </a:p>
        </p:txBody>
      </p:sp>
      <p:pic>
        <p:nvPicPr>
          <p:cNvPr id="11" name="Picture 10"/>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4" name="Rectangle 3"/>
          <p:cNvSpPr/>
          <p:nvPr/>
        </p:nvSpPr>
        <p:spPr>
          <a:xfrm>
            <a:off x="1632470" y="3320765"/>
            <a:ext cx="8927059" cy="430887"/>
          </a:xfrm>
          <a:prstGeom prst="rect">
            <a:avLst/>
          </a:prstGeom>
        </p:spPr>
        <p:txBody>
          <a:bodyPr wrap="square" lIns="0" tIns="0" rIns="0" bIns="0" anchor="t">
            <a:spAutoFit/>
          </a:bodyPr>
          <a:lstStyle/>
          <a:p>
            <a:pPr algn="ctr"/>
            <a:r>
              <a:rPr lang="en-US" sz="2800" b="1" dirty="0">
                <a:solidFill>
                  <a:srgbClr val="00B3DC"/>
                </a:solidFill>
                <a:latin typeface="Gilroy ExtraBold" charset="0"/>
                <a:ea typeface="Gilroy ExtraBold" charset="0"/>
                <a:cs typeface="Gilroy ExtraBold" charset="0"/>
              </a:rPr>
              <a:t> Fall 2017 Campus Organizing Academy</a:t>
            </a:r>
          </a:p>
        </p:txBody>
      </p:sp>
      <p:sp>
        <p:nvSpPr>
          <p:cNvPr id="2" name="Rectangle 1"/>
          <p:cNvSpPr/>
          <p:nvPr/>
        </p:nvSpPr>
        <p:spPr>
          <a:xfrm>
            <a:off x="1998564" y="5105764"/>
            <a:ext cx="8194872" cy="584775"/>
          </a:xfrm>
          <a:prstGeom prst="rect">
            <a:avLst/>
          </a:prstGeom>
        </p:spPr>
        <p:txBody>
          <a:bodyPr wrap="none">
            <a:spAutoFit/>
          </a:bodyPr>
          <a:lstStyle/>
          <a:p>
            <a:pPr algn="ctr"/>
            <a:r>
              <a:rPr lang="en-US" sz="3200" b="1" dirty="0">
                <a:solidFill>
                  <a:srgbClr val="FFFFFF"/>
                </a:solidFill>
                <a:latin typeface="Gilroy ExtraBold" charset="0"/>
                <a:ea typeface="Gilroy ExtraBold" charset="0"/>
                <a:cs typeface="Gilroy ExtraBold" charset="0"/>
              </a:rPr>
              <a:t>We’ll get started at 8:00 pm Eastern Time</a:t>
            </a:r>
          </a:p>
        </p:txBody>
      </p:sp>
      <p:pic>
        <p:nvPicPr>
          <p:cNvPr id="6" name="Picture 5" descr="A drawing of a face&#10;&#10;Description automatically generated">
            <a:extLst>
              <a:ext uri="{FF2B5EF4-FFF2-40B4-BE49-F238E27FC236}">
                <a16:creationId xmlns:a16="http://schemas.microsoft.com/office/drawing/2014/main" id="{53DBFA25-3D2D-6B4E-9898-185A53BBF966}"/>
              </a:ext>
            </a:extLst>
          </p:cNvPr>
          <p:cNvPicPr>
            <a:picLocks noChangeAspect="1"/>
          </p:cNvPicPr>
          <p:nvPr/>
        </p:nvPicPr>
        <p:blipFill>
          <a:blip r:embed="rId4"/>
          <a:stretch>
            <a:fillRect/>
          </a:stretch>
        </p:blipFill>
        <p:spPr>
          <a:xfrm>
            <a:off x="514349" y="6251332"/>
            <a:ext cx="1219200" cy="419100"/>
          </a:xfrm>
          <a:prstGeom prst="rect">
            <a:avLst/>
          </a:prstGeom>
        </p:spPr>
      </p:pic>
    </p:spTree>
    <p:extLst>
      <p:ext uri="{BB962C8B-B14F-4D97-AF65-F5344CB8AC3E}">
        <p14:creationId xmlns:p14="http://schemas.microsoft.com/office/powerpoint/2010/main" val="914602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51943" y="901481"/>
            <a:ext cx="6237605" cy="738664"/>
          </a:xfrm>
          <a:prstGeom prst="rect">
            <a:avLst/>
          </a:prstGeom>
          <a:noFill/>
        </p:spPr>
        <p:txBody>
          <a:bodyPr wrap="square" rtlCol="0">
            <a:spAutoFit/>
          </a:bodyPr>
          <a:lstStyle/>
          <a:p>
            <a:r>
              <a:rPr lang="en-US" sz="4200" b="1" dirty="0">
                <a:solidFill>
                  <a:srgbClr val="00B4DC"/>
                </a:solidFill>
                <a:latin typeface="Gilroy ExtraBold" charset="0"/>
                <a:ea typeface="Gilroy ExtraBold" charset="0"/>
                <a:cs typeface="Gilroy ExtraBold" charset="0"/>
              </a:rPr>
              <a:t>Why use a story?</a:t>
            </a:r>
          </a:p>
        </p:txBody>
      </p:sp>
      <p:sp>
        <p:nvSpPr>
          <p:cNvPr id="3" name="TextBox 2"/>
          <p:cNvSpPr txBox="1"/>
          <p:nvPr/>
        </p:nvSpPr>
        <p:spPr>
          <a:xfrm>
            <a:off x="5451943" y="1640145"/>
            <a:ext cx="6237605" cy="4708981"/>
          </a:xfrm>
          <a:prstGeom prst="rect">
            <a:avLst/>
          </a:prstGeom>
          <a:noFill/>
        </p:spPr>
        <p:txBody>
          <a:bodyPr wrap="square" rtlCol="0">
            <a:spAutoFit/>
          </a:bodyPr>
          <a:lstStyle/>
          <a:p>
            <a:r>
              <a:rPr lang="en-US" sz="2500" dirty="0">
                <a:solidFill>
                  <a:srgbClr val="344047"/>
                </a:solidFill>
                <a:latin typeface="Source Sans Pro" charset="0"/>
                <a:ea typeface="Source Sans Pro" charset="0"/>
                <a:cs typeface="Source Sans Pro" charset="0"/>
              </a:rPr>
              <a:t>Personal stories transform an issue from a complicated, abstract policy to a real life experience. </a:t>
            </a:r>
          </a:p>
          <a:p>
            <a:endParaRPr lang="en-US" sz="2500" dirty="0">
              <a:solidFill>
                <a:srgbClr val="344047"/>
              </a:solidFill>
              <a:latin typeface="Source Sans Pro" charset="0"/>
              <a:ea typeface="Source Sans Pro" charset="0"/>
              <a:cs typeface="Source Sans Pro" charset="0"/>
            </a:endParaRPr>
          </a:p>
          <a:p>
            <a:r>
              <a:rPr lang="en-US" sz="2500" dirty="0">
                <a:solidFill>
                  <a:srgbClr val="344047"/>
                </a:solidFill>
                <a:latin typeface="Source Sans Pro" charset="0"/>
                <a:ea typeface="Source Sans Pro" charset="0"/>
                <a:cs typeface="Source Sans Pro" charset="0"/>
              </a:rPr>
              <a:t>Personal stories are a way of connecting with other volunteers, neighbors, coalition partners, and friends. </a:t>
            </a:r>
          </a:p>
          <a:p>
            <a:endParaRPr lang="en-US" sz="2500" dirty="0">
              <a:solidFill>
                <a:srgbClr val="344047"/>
              </a:solidFill>
              <a:latin typeface="Source Sans Pro" charset="0"/>
              <a:ea typeface="Source Sans Pro" charset="0"/>
              <a:cs typeface="Source Sans Pro" charset="0"/>
            </a:endParaRPr>
          </a:p>
          <a:p>
            <a:r>
              <a:rPr lang="en-US" sz="2500" dirty="0">
                <a:solidFill>
                  <a:srgbClr val="344047"/>
                </a:solidFill>
                <a:latin typeface="Source Sans Pro" charset="0"/>
                <a:ea typeface="Source Sans Pro" charset="0"/>
                <a:cs typeface="Source Sans Pro" charset="0"/>
              </a:rPr>
              <a:t>When we share our motivations, our challenges, our decisions and their impacts, we tap into a more human place and we begin to build a relationship.</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9135" r="22484"/>
          <a:stretch/>
        </p:blipFill>
        <p:spPr>
          <a:xfrm>
            <a:off x="0" y="0"/>
            <a:ext cx="4633993" cy="6858000"/>
          </a:xfrm>
          <a:prstGeom prst="rect">
            <a:avLst/>
          </a:prstGeom>
        </p:spPr>
      </p:pic>
      <p:pic>
        <p:nvPicPr>
          <p:cNvPr id="6" name="Picture 5"/>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pic>
        <p:nvPicPr>
          <p:cNvPr id="7" name="Picture 6"/>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8071753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p:nvPr/>
        </p:nvSpPr>
        <p:spPr>
          <a:xfrm>
            <a:off x="1310735" y="1587102"/>
            <a:ext cx="9739558" cy="3976789"/>
          </a:xfrm>
          <a:prstGeom prst="rect">
            <a:avLst/>
          </a:prstGeom>
          <a:noFill/>
        </p:spPr>
        <p:txBody>
          <a:bodyPr wrap="square" rtlCol="0">
            <a:spAutoFit/>
          </a:bodyPr>
          <a:lstStyle/>
          <a:p>
            <a:pPr lvl="0" defTabSz="457200">
              <a:lnSpc>
                <a:spcPct val="70000"/>
              </a:lnSpc>
            </a:pPr>
            <a:r>
              <a:rPr lang="en-US" sz="6000" b="1" dirty="0">
                <a:solidFill>
                  <a:schemeClr val="accent2"/>
                </a:solidFill>
                <a:latin typeface="Gilroy ExtraBold" charset="0"/>
                <a:ea typeface="Gilroy ExtraBold" charset="0"/>
                <a:cs typeface="Gilroy ExtraBold" charset="0"/>
              </a:rPr>
              <a:t>A personal story </a:t>
            </a:r>
            <a:r>
              <a:rPr lang="en-US" sz="6000" b="1" dirty="0">
                <a:solidFill>
                  <a:schemeClr val="bg1"/>
                </a:solidFill>
                <a:latin typeface="Gilroy ExtraBold" charset="0"/>
                <a:ea typeface="Gilroy ExtraBold" charset="0"/>
                <a:cs typeface="Gilroy ExtraBold" charset="0"/>
              </a:rPr>
              <a:t>allows you to connect over shared values and interests. </a:t>
            </a:r>
            <a:r>
              <a:rPr lang="en-US" sz="6000" b="1" dirty="0">
                <a:solidFill>
                  <a:schemeClr val="accent2"/>
                </a:solidFill>
                <a:latin typeface="Gilroy ExtraBold" charset="0"/>
                <a:ea typeface="Gilroy ExtraBold" charset="0"/>
                <a:cs typeface="Gilroy ExtraBold" charset="0"/>
              </a:rPr>
              <a:t>It resonates with the experiences of your audience.  </a:t>
            </a:r>
          </a:p>
        </p:txBody>
      </p:sp>
      <p:pic>
        <p:nvPicPr>
          <p:cNvPr id="4" name="Picture 3"/>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3867830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1645504" y="3050637"/>
            <a:ext cx="8676366" cy="849848"/>
          </a:xfrm>
          <a:prstGeom prst="rect">
            <a:avLst/>
          </a:prstGeom>
          <a:noFill/>
        </p:spPr>
        <p:txBody>
          <a:bodyPr wrap="square" rtlCol="0">
            <a:spAutoFit/>
          </a:bodyPr>
          <a:lstStyle/>
          <a:p>
            <a:pPr algn="ctr" defTabSz="457200">
              <a:lnSpc>
                <a:spcPct val="80000"/>
              </a:lnSpc>
            </a:pPr>
            <a:r>
              <a:rPr lang="en-US" sz="6000" b="1" dirty="0">
                <a:solidFill>
                  <a:srgbClr val="FFFFFF"/>
                </a:solidFill>
                <a:latin typeface="Gilroy ExtraBold" charset="0"/>
                <a:ea typeface="Gilroy ExtraBold" charset="0"/>
                <a:cs typeface="Gilroy ExtraBold" charset="0"/>
              </a:rPr>
              <a:t>Creating your story</a:t>
            </a:r>
          </a:p>
        </p:txBody>
      </p:sp>
      <p:pic>
        <p:nvPicPr>
          <p:cNvPr id="4" name="Picture 3"/>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571889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1757817" y="2672844"/>
            <a:ext cx="8676366" cy="1588512"/>
          </a:xfrm>
          <a:prstGeom prst="rect">
            <a:avLst/>
          </a:prstGeom>
          <a:noFill/>
        </p:spPr>
        <p:txBody>
          <a:bodyPr wrap="square" rtlCol="0">
            <a:spAutoFit/>
          </a:bodyPr>
          <a:lstStyle/>
          <a:p>
            <a:pPr algn="ctr" defTabSz="457200">
              <a:lnSpc>
                <a:spcPct val="80000"/>
              </a:lnSpc>
            </a:pPr>
            <a:r>
              <a:rPr lang="en-US" sz="6000" b="1" dirty="0">
                <a:solidFill>
                  <a:srgbClr val="FFFFFF"/>
                </a:solidFill>
                <a:latin typeface="Gilroy ExtraBold" charset="0"/>
                <a:ea typeface="Gilroy ExtraBold" charset="0"/>
                <a:cs typeface="Gilroy ExtraBold" charset="0"/>
                <a:sym typeface="Arial"/>
              </a:rPr>
              <a:t>Why do we need to know </a:t>
            </a:r>
            <a:r>
              <a:rPr lang="en-US" sz="6000" b="1">
                <a:solidFill>
                  <a:srgbClr val="FFFFFF"/>
                </a:solidFill>
                <a:latin typeface="Gilroy ExtraBold" charset="0"/>
                <a:ea typeface="Gilroy ExtraBold" charset="0"/>
                <a:cs typeface="Gilroy ExtraBold" charset="0"/>
                <a:sym typeface="Arial"/>
              </a:rPr>
              <a:t>our “why”?</a:t>
            </a:r>
            <a:endParaRPr lang="en-US" sz="6000" b="1" dirty="0">
              <a:solidFill>
                <a:srgbClr val="FFFFFF"/>
              </a:solidFill>
              <a:latin typeface="Gilroy ExtraBold" charset="0"/>
              <a:ea typeface="Gilroy ExtraBold" charset="0"/>
              <a:cs typeface="Gilroy ExtraBold" charset="0"/>
              <a:sym typeface="Arial"/>
            </a:endParaRP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9058975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Shape 193"/>
          <p:cNvPicPr preferRelativeResize="0"/>
          <p:nvPr/>
        </p:nvPicPr>
        <p:blipFill rotWithShape="1">
          <a:blip r:embed="rId3">
            <a:alphaModFix/>
          </a:blip>
          <a:srcRect l="27716" r="29807"/>
          <a:stretch/>
        </p:blipFill>
        <p:spPr>
          <a:xfrm>
            <a:off x="0" y="0"/>
            <a:ext cx="4363656" cy="6858000"/>
          </a:xfrm>
          <a:prstGeom prst="rect">
            <a:avLst/>
          </a:prstGeom>
          <a:noFill/>
          <a:ln>
            <a:noFill/>
          </a:ln>
        </p:spPr>
      </p:pic>
      <p:sp>
        <p:nvSpPr>
          <p:cNvPr id="194" name="Shape 194"/>
          <p:cNvSpPr txBox="1"/>
          <p:nvPr/>
        </p:nvSpPr>
        <p:spPr>
          <a:xfrm>
            <a:off x="4936062" y="2948786"/>
            <a:ext cx="6426881" cy="1879635"/>
          </a:xfrm>
          <a:prstGeom prst="rect">
            <a:avLst/>
          </a:prstGeom>
          <a:noFill/>
          <a:ln>
            <a:noFill/>
          </a:ln>
        </p:spPr>
        <p:txBody>
          <a:bodyPr lIns="91425" tIns="45700" rIns="91425" bIns="45700" anchor="t" anchorCtr="0">
            <a:noAutofit/>
          </a:bodyPr>
          <a:lstStyle/>
          <a:p>
            <a:pPr>
              <a:lnSpc>
                <a:spcPct val="80000"/>
              </a:lnSpc>
              <a:buSzPct val="25000"/>
            </a:pPr>
            <a:r>
              <a:rPr lang="en-US" sz="5200" b="1" kern="0" dirty="0">
                <a:solidFill>
                  <a:srgbClr val="233031"/>
                </a:solidFill>
                <a:latin typeface="Gilroy ExtraBold" charset="0"/>
                <a:ea typeface="Gilroy ExtraBold" charset="0"/>
                <a:cs typeface="Gilroy ExtraBold" charset="0"/>
                <a:sym typeface="Arial"/>
              </a:rPr>
              <a:t>Why is it difficult to persuade someone to change?</a:t>
            </a:r>
          </a:p>
        </p:txBody>
      </p:sp>
      <p:sp>
        <p:nvSpPr>
          <p:cNvPr id="2" name="Rectangle 1"/>
          <p:cNvSpPr/>
          <p:nvPr/>
        </p:nvSpPr>
        <p:spPr>
          <a:xfrm>
            <a:off x="4936062" y="2118503"/>
            <a:ext cx="4227410" cy="477054"/>
          </a:xfrm>
          <a:prstGeom prst="rect">
            <a:avLst/>
          </a:prstGeom>
        </p:spPr>
        <p:txBody>
          <a:bodyPr wrap="square">
            <a:spAutoFit/>
          </a:bodyPr>
          <a:lstStyle/>
          <a:p>
            <a:r>
              <a:rPr lang="en-US" sz="2500" b="1" kern="0" spc="300" dirty="0">
                <a:solidFill>
                  <a:srgbClr val="00B3DC"/>
                </a:solidFill>
                <a:latin typeface="Gilroy ExtraBold" charset="0"/>
                <a:ea typeface="Gilroy ExtraBold" charset="0"/>
                <a:cs typeface="Gilroy ExtraBold" charset="0"/>
                <a:sym typeface="Arial"/>
              </a:rPr>
              <a:t>GROUP BRAINSTORM: </a:t>
            </a:r>
            <a:endParaRPr lang="en-US" sz="2500" kern="0" spc="300" dirty="0">
              <a:solidFill>
                <a:srgbClr val="000000"/>
              </a:solidFill>
              <a:ea typeface="Arial"/>
              <a:cs typeface="Arial"/>
              <a:sym typeface="Arial"/>
            </a:endParaRPr>
          </a:p>
        </p:txBody>
      </p:sp>
      <p:pic>
        <p:nvPicPr>
          <p:cNvPr id="6" name="Picture 5"/>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7741202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 name="555_0.62_29.52_e4422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161734" y="1456161"/>
            <a:ext cx="3781086" cy="3781086"/>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2336" y="0"/>
            <a:ext cx="4317050" cy="6693408"/>
          </a:xfrm>
          <a:prstGeom prst="rect">
            <a:avLst/>
          </a:prstGeom>
        </p:spPr>
      </p:pic>
      <p:pic>
        <p:nvPicPr>
          <p:cNvPr id="5" name="Picture 4"/>
          <p:cNvPicPr>
            <a:picLocks noChangeAspect="1"/>
          </p:cNvPicPr>
          <p:nvPr/>
        </p:nvPicPr>
        <p:blipFill>
          <a:blip r:embed="rId7">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1554032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 name="555_30.14_29.18_e4422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159967" y="1482146"/>
            <a:ext cx="3749421" cy="3749421"/>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2336" y="0"/>
            <a:ext cx="4317050" cy="6693408"/>
          </a:xfrm>
          <a:prstGeom prst="rect">
            <a:avLst/>
          </a:prstGeom>
        </p:spPr>
      </p:pic>
      <p:pic>
        <p:nvPicPr>
          <p:cNvPr id="6" name="Picture 5"/>
          <p:cNvPicPr>
            <a:picLocks noChangeAspect="1"/>
          </p:cNvPicPr>
          <p:nvPr/>
        </p:nvPicPr>
        <p:blipFill>
          <a:blip r:embed="rId7">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5230308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Shape 213"/>
          <p:cNvPicPr preferRelativeResize="0"/>
          <p:nvPr/>
        </p:nvPicPr>
        <p:blipFill rotWithShape="1">
          <a:blip r:embed="rId3">
            <a:alphaModFix amt="20000"/>
          </a:blip>
          <a:srcRect/>
          <a:stretch/>
        </p:blipFill>
        <p:spPr>
          <a:xfrm>
            <a:off x="11362942" y="6417000"/>
            <a:ext cx="653211" cy="253430"/>
          </a:xfrm>
          <a:prstGeom prst="rect">
            <a:avLst/>
          </a:prstGeom>
          <a:noFill/>
          <a:ln>
            <a:noFill/>
          </a:ln>
        </p:spPr>
      </p:pic>
      <p:sp>
        <p:nvSpPr>
          <p:cNvPr id="214" name="Shape 214"/>
          <p:cNvSpPr/>
          <p:nvPr/>
        </p:nvSpPr>
        <p:spPr>
          <a:xfrm>
            <a:off x="0" y="0"/>
            <a:ext cx="12191998" cy="6858000"/>
          </a:xfrm>
          <a:prstGeom prst="rect">
            <a:avLst/>
          </a:prstGeom>
          <a:solidFill>
            <a:schemeClr val="dk2"/>
          </a:solidFill>
          <a:ln>
            <a:noFill/>
          </a:ln>
        </p:spPr>
        <p:txBody>
          <a:bodyPr lIns="91425" tIns="45700" rIns="91425" bIns="45700" anchor="ctr" anchorCtr="0">
            <a:noAutofit/>
          </a:bodyPr>
          <a:lstStyle/>
          <a:p>
            <a:pPr algn="ctr"/>
            <a:endParaRPr kern="0">
              <a:solidFill>
                <a:srgbClr val="FFFFFF"/>
              </a:solidFill>
              <a:latin typeface="Calibri"/>
              <a:ea typeface="Calibri"/>
              <a:cs typeface="Calibri"/>
              <a:sym typeface="Calibri"/>
            </a:endParaRPr>
          </a:p>
        </p:txBody>
      </p:sp>
      <p:sp>
        <p:nvSpPr>
          <p:cNvPr id="215" name="Shape 215"/>
          <p:cNvSpPr txBox="1"/>
          <p:nvPr/>
        </p:nvSpPr>
        <p:spPr>
          <a:xfrm>
            <a:off x="0" y="714606"/>
            <a:ext cx="12192000" cy="660437"/>
          </a:xfrm>
          <a:prstGeom prst="rect">
            <a:avLst/>
          </a:prstGeom>
          <a:noFill/>
          <a:ln>
            <a:noFill/>
          </a:ln>
        </p:spPr>
        <p:txBody>
          <a:bodyPr lIns="91425" tIns="45700" rIns="91425" bIns="45700" anchor="t" anchorCtr="0">
            <a:noAutofit/>
          </a:bodyPr>
          <a:lstStyle/>
          <a:p>
            <a:pPr algn="ctr">
              <a:lnSpc>
                <a:spcPct val="80000"/>
              </a:lnSpc>
              <a:buSzPct val="25000"/>
            </a:pPr>
            <a:r>
              <a:rPr lang="en-US" sz="5500" kern="0" dirty="0">
                <a:solidFill>
                  <a:srgbClr val="FFFFFF"/>
                </a:solidFill>
                <a:latin typeface="Gilroy ExtraBold" charset="0"/>
                <a:ea typeface="Gilroy ExtraBold" charset="0"/>
                <a:cs typeface="Gilroy ExtraBold" charset="0"/>
                <a:sym typeface="Arial"/>
              </a:rPr>
              <a:t>Challenges to persuasion</a:t>
            </a:r>
          </a:p>
        </p:txBody>
      </p:sp>
      <p:sp>
        <p:nvSpPr>
          <p:cNvPr id="216" name="Shape 216"/>
          <p:cNvSpPr/>
          <p:nvPr/>
        </p:nvSpPr>
        <p:spPr>
          <a:xfrm>
            <a:off x="978505" y="2536261"/>
            <a:ext cx="2281404" cy="2281404"/>
          </a:xfrm>
          <a:prstGeom prst="ellipse">
            <a:avLst/>
          </a:prstGeom>
          <a:solidFill>
            <a:schemeClr val="dk1"/>
          </a:solidFill>
          <a:ln>
            <a:noFill/>
          </a:ln>
        </p:spPr>
        <p:txBody>
          <a:bodyPr lIns="91425" tIns="45700" rIns="91425" bIns="45700" anchor="ctr" anchorCtr="0">
            <a:noAutofit/>
          </a:bodyPr>
          <a:lstStyle/>
          <a:p>
            <a:pPr algn="ctr"/>
            <a:endParaRPr b="1" kern="0">
              <a:solidFill>
                <a:srgbClr val="FFFFFF"/>
              </a:solidFill>
              <a:latin typeface="Gilroy ExtraBold" charset="0"/>
              <a:ea typeface="Gilroy ExtraBold" charset="0"/>
              <a:cs typeface="Gilroy ExtraBold" charset="0"/>
              <a:sym typeface="Calibri"/>
            </a:endParaRPr>
          </a:p>
        </p:txBody>
      </p:sp>
      <p:sp>
        <p:nvSpPr>
          <p:cNvPr id="217" name="Shape 217"/>
          <p:cNvSpPr txBox="1"/>
          <p:nvPr/>
        </p:nvSpPr>
        <p:spPr>
          <a:xfrm>
            <a:off x="978505" y="3218228"/>
            <a:ext cx="2281404" cy="466280"/>
          </a:xfrm>
          <a:prstGeom prst="rect">
            <a:avLst/>
          </a:prstGeom>
          <a:noFill/>
          <a:ln>
            <a:noFill/>
          </a:ln>
        </p:spPr>
        <p:txBody>
          <a:bodyPr lIns="91425" tIns="45700" rIns="91425" bIns="45700" anchor="t" anchorCtr="0">
            <a:noAutofit/>
          </a:bodyPr>
          <a:lstStyle/>
          <a:p>
            <a:pPr algn="ctr">
              <a:lnSpc>
                <a:spcPct val="90000"/>
              </a:lnSpc>
              <a:buSzPct val="25000"/>
            </a:pPr>
            <a:r>
              <a:rPr lang="en-US" sz="2400" b="1" kern="0" dirty="0">
                <a:solidFill>
                  <a:srgbClr val="FFFFFF"/>
                </a:solidFill>
                <a:latin typeface="Gilroy ExtraBold" charset="0"/>
                <a:ea typeface="Gilroy ExtraBold" charset="0"/>
                <a:cs typeface="Gilroy ExtraBold" charset="0"/>
                <a:sym typeface="Arial"/>
              </a:rPr>
              <a:t>Personal anxiety</a:t>
            </a:r>
          </a:p>
        </p:txBody>
      </p:sp>
      <p:sp>
        <p:nvSpPr>
          <p:cNvPr id="218" name="Shape 218"/>
          <p:cNvSpPr/>
          <p:nvPr/>
        </p:nvSpPr>
        <p:spPr>
          <a:xfrm>
            <a:off x="3624529" y="2485478"/>
            <a:ext cx="2281404" cy="2281404"/>
          </a:xfrm>
          <a:prstGeom prst="ellipse">
            <a:avLst/>
          </a:prstGeom>
          <a:solidFill>
            <a:schemeClr val="dk1"/>
          </a:solidFill>
          <a:ln>
            <a:noFill/>
          </a:ln>
        </p:spPr>
        <p:txBody>
          <a:bodyPr lIns="91425" tIns="45700" rIns="91425" bIns="45700" anchor="ctr" anchorCtr="0">
            <a:noAutofit/>
          </a:bodyPr>
          <a:lstStyle/>
          <a:p>
            <a:pPr algn="ctr"/>
            <a:endParaRPr b="1" kern="0">
              <a:solidFill>
                <a:srgbClr val="FFFFFF"/>
              </a:solidFill>
              <a:latin typeface="Gilroy ExtraBold" charset="0"/>
              <a:ea typeface="Gilroy ExtraBold" charset="0"/>
              <a:cs typeface="Gilroy ExtraBold" charset="0"/>
              <a:sym typeface="Calibri"/>
            </a:endParaRPr>
          </a:p>
        </p:txBody>
      </p:sp>
      <p:sp>
        <p:nvSpPr>
          <p:cNvPr id="219" name="Shape 219"/>
          <p:cNvSpPr txBox="1"/>
          <p:nvPr/>
        </p:nvSpPr>
        <p:spPr>
          <a:xfrm>
            <a:off x="3624529" y="3209941"/>
            <a:ext cx="2281404" cy="1032275"/>
          </a:xfrm>
          <a:prstGeom prst="rect">
            <a:avLst/>
          </a:prstGeom>
          <a:noFill/>
          <a:ln>
            <a:noFill/>
          </a:ln>
        </p:spPr>
        <p:txBody>
          <a:bodyPr lIns="91425" tIns="45700" rIns="91425" bIns="45700" anchor="t" anchorCtr="0">
            <a:noAutofit/>
          </a:bodyPr>
          <a:lstStyle/>
          <a:p>
            <a:pPr algn="ctr">
              <a:lnSpc>
                <a:spcPct val="90000"/>
              </a:lnSpc>
              <a:buSzPct val="25000"/>
            </a:pPr>
            <a:r>
              <a:rPr lang="en-US" sz="2400" b="1" kern="0" dirty="0">
                <a:solidFill>
                  <a:srgbClr val="FFFFFF"/>
                </a:solidFill>
                <a:latin typeface="Gilroy ExtraBold" charset="0"/>
                <a:ea typeface="Gilroy ExtraBold" charset="0"/>
                <a:cs typeface="Gilroy ExtraBold" charset="0"/>
                <a:sym typeface="Arial"/>
              </a:rPr>
              <a:t>Interpersonal differences</a:t>
            </a:r>
          </a:p>
        </p:txBody>
      </p:sp>
      <p:sp>
        <p:nvSpPr>
          <p:cNvPr id="220" name="Shape 220"/>
          <p:cNvSpPr/>
          <p:nvPr/>
        </p:nvSpPr>
        <p:spPr>
          <a:xfrm>
            <a:off x="6270551" y="2485478"/>
            <a:ext cx="2281404" cy="2281404"/>
          </a:xfrm>
          <a:prstGeom prst="ellipse">
            <a:avLst/>
          </a:prstGeom>
          <a:solidFill>
            <a:schemeClr val="dk1"/>
          </a:solidFill>
          <a:ln>
            <a:noFill/>
          </a:ln>
        </p:spPr>
        <p:txBody>
          <a:bodyPr lIns="91425" tIns="45700" rIns="91425" bIns="45700" anchor="ctr" anchorCtr="0">
            <a:noAutofit/>
          </a:bodyPr>
          <a:lstStyle/>
          <a:p>
            <a:pPr algn="ctr"/>
            <a:endParaRPr b="1" kern="0">
              <a:solidFill>
                <a:srgbClr val="FFFFFF"/>
              </a:solidFill>
              <a:latin typeface="Gilroy ExtraBold" charset="0"/>
              <a:ea typeface="Gilroy ExtraBold" charset="0"/>
              <a:cs typeface="Gilroy ExtraBold" charset="0"/>
              <a:sym typeface="Calibri"/>
            </a:endParaRPr>
          </a:p>
        </p:txBody>
      </p:sp>
      <p:sp>
        <p:nvSpPr>
          <p:cNvPr id="221" name="Shape 221"/>
          <p:cNvSpPr txBox="1"/>
          <p:nvPr/>
        </p:nvSpPr>
        <p:spPr>
          <a:xfrm>
            <a:off x="6270547" y="3159900"/>
            <a:ext cx="2281404" cy="466280"/>
          </a:xfrm>
          <a:prstGeom prst="rect">
            <a:avLst/>
          </a:prstGeom>
          <a:noFill/>
          <a:ln>
            <a:noFill/>
          </a:ln>
        </p:spPr>
        <p:txBody>
          <a:bodyPr lIns="91425" tIns="45700" rIns="91425" bIns="45700" anchor="t" anchorCtr="0">
            <a:noAutofit/>
          </a:bodyPr>
          <a:lstStyle/>
          <a:p>
            <a:pPr algn="ctr">
              <a:lnSpc>
                <a:spcPct val="90000"/>
              </a:lnSpc>
              <a:buSzPct val="25000"/>
            </a:pPr>
            <a:r>
              <a:rPr lang="en-US" sz="2400" b="1" kern="0" dirty="0">
                <a:solidFill>
                  <a:srgbClr val="FFFFFF"/>
                </a:solidFill>
                <a:latin typeface="Gilroy ExtraBold" charset="0"/>
                <a:ea typeface="Gilroy ExtraBold" charset="0"/>
                <a:cs typeface="Gilroy ExtraBold" charset="0"/>
                <a:sym typeface="Arial"/>
              </a:rPr>
              <a:t>Fractured situational context</a:t>
            </a:r>
          </a:p>
        </p:txBody>
      </p:sp>
      <p:sp>
        <p:nvSpPr>
          <p:cNvPr id="222" name="Shape 222"/>
          <p:cNvSpPr/>
          <p:nvPr/>
        </p:nvSpPr>
        <p:spPr>
          <a:xfrm>
            <a:off x="8879997" y="2519333"/>
            <a:ext cx="2281404" cy="2281404"/>
          </a:xfrm>
          <a:prstGeom prst="ellipse">
            <a:avLst/>
          </a:prstGeom>
          <a:solidFill>
            <a:schemeClr val="dk1"/>
          </a:solidFill>
          <a:ln>
            <a:noFill/>
          </a:ln>
        </p:spPr>
        <p:txBody>
          <a:bodyPr lIns="91425" tIns="45700" rIns="91425" bIns="45700" anchor="ctr" anchorCtr="0">
            <a:noAutofit/>
          </a:bodyPr>
          <a:lstStyle/>
          <a:p>
            <a:pPr algn="ctr"/>
            <a:endParaRPr b="1" kern="0">
              <a:solidFill>
                <a:srgbClr val="FFFFFF"/>
              </a:solidFill>
              <a:latin typeface="Gilroy ExtraBold" charset="0"/>
              <a:ea typeface="Gilroy ExtraBold" charset="0"/>
              <a:cs typeface="Gilroy ExtraBold" charset="0"/>
              <a:sym typeface="Calibri"/>
            </a:endParaRPr>
          </a:p>
        </p:txBody>
      </p:sp>
      <p:sp>
        <p:nvSpPr>
          <p:cNvPr id="223" name="Shape 223"/>
          <p:cNvSpPr txBox="1"/>
          <p:nvPr/>
        </p:nvSpPr>
        <p:spPr>
          <a:xfrm>
            <a:off x="8879997" y="3163944"/>
            <a:ext cx="2281404" cy="466280"/>
          </a:xfrm>
          <a:prstGeom prst="rect">
            <a:avLst/>
          </a:prstGeom>
          <a:noFill/>
          <a:ln>
            <a:noFill/>
          </a:ln>
        </p:spPr>
        <p:txBody>
          <a:bodyPr lIns="91425" tIns="45700" rIns="91425" bIns="45700" anchor="t" anchorCtr="0">
            <a:noAutofit/>
          </a:bodyPr>
          <a:lstStyle/>
          <a:p>
            <a:pPr algn="ctr">
              <a:lnSpc>
                <a:spcPct val="90000"/>
              </a:lnSpc>
              <a:buSzPct val="25000"/>
            </a:pPr>
            <a:r>
              <a:rPr lang="en-US" sz="2400" b="1" kern="0" dirty="0">
                <a:solidFill>
                  <a:srgbClr val="FFFFFF"/>
                </a:solidFill>
                <a:latin typeface="Gilroy ExtraBold" charset="0"/>
                <a:ea typeface="Gilroy ExtraBold" charset="0"/>
                <a:cs typeface="Gilroy ExtraBold" charset="0"/>
                <a:sym typeface="Arial"/>
              </a:rPr>
              <a:t>The “ask” typically associated </a:t>
            </a:r>
          </a:p>
        </p:txBody>
      </p:sp>
      <p:pic>
        <p:nvPicPr>
          <p:cNvPr id="13" name="Picture 12"/>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0611515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7516" y="1934180"/>
            <a:ext cx="11036968" cy="3065839"/>
          </a:xfrm>
          <a:prstGeom prst="rect">
            <a:avLst/>
          </a:prstGeom>
          <a:noFill/>
        </p:spPr>
        <p:txBody>
          <a:bodyPr wrap="square" rtlCol="0">
            <a:spAutoFit/>
          </a:bodyPr>
          <a:lstStyle/>
          <a:p>
            <a:pPr algn="ctr">
              <a:lnSpc>
                <a:spcPct val="80000"/>
              </a:lnSpc>
            </a:pPr>
            <a:r>
              <a:rPr lang="en-US" sz="6000" b="1" kern="0" dirty="0">
                <a:solidFill>
                  <a:srgbClr val="3D444B"/>
                </a:solidFill>
                <a:latin typeface="Gilroy ExtraBold" charset="0"/>
                <a:ea typeface="Gilroy ExtraBold" charset="0"/>
                <a:cs typeface="Gilroy ExtraBold" charset="0"/>
                <a:sym typeface="Arial"/>
              </a:rPr>
              <a:t>We can cut through the clutter when we have conversations that </a:t>
            </a:r>
            <a:r>
              <a:rPr lang="en-US" sz="6000" b="1" kern="0" dirty="0">
                <a:solidFill>
                  <a:srgbClr val="00B4DC"/>
                </a:solidFill>
                <a:latin typeface="Gilroy ExtraBold" charset="0"/>
                <a:ea typeface="Gilroy ExtraBold" charset="0"/>
                <a:cs typeface="Gilroy ExtraBold" charset="0"/>
                <a:sym typeface="Arial"/>
              </a:rPr>
              <a:t>speak to the head and the heart. </a:t>
            </a:r>
          </a:p>
        </p:txBody>
      </p:sp>
      <p:pic>
        <p:nvPicPr>
          <p:cNvPr id="3" name="Picture 2"/>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979928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140" y="397913"/>
            <a:ext cx="3115235" cy="480746"/>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140" y="1422363"/>
            <a:ext cx="3115235" cy="4638844"/>
          </a:xfrm>
          <a:prstGeom prst="rect">
            <a:avLst/>
          </a:prstGeom>
        </p:spPr>
      </p:pic>
      <p:pic>
        <p:nvPicPr>
          <p:cNvPr id="7" name="Picture 6"/>
          <p:cNvPicPr>
            <a:picLocks noChangeAspect="1"/>
          </p:cNvPicPr>
          <p:nvPr/>
        </p:nvPicPr>
        <p:blipFill>
          <a:blip r:embed="rId7">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pic>
        <p:nvPicPr>
          <p:cNvPr id="2" name="Online Media 1" descr="vlc-record-2019-06-21-15h24m47s-Simon Sinek_ How great leaders inspire action-.mp4">
            <a:hlinkClick r:id="" action="ppaction://media"/>
            <a:extLst>
              <a:ext uri="{FF2B5EF4-FFF2-40B4-BE49-F238E27FC236}">
                <a16:creationId xmlns:a16="http://schemas.microsoft.com/office/drawing/2014/main" id="{EED44AE9-E23E-AC44-A226-89F5E6316CD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b="2807"/>
          <a:stretch/>
        </p:blipFill>
        <p:spPr>
          <a:xfrm>
            <a:off x="4474382" y="638286"/>
            <a:ext cx="7253478" cy="5404911"/>
          </a:xfrm>
          <a:prstGeom prst="rect">
            <a:avLst/>
          </a:prstGeom>
        </p:spPr>
      </p:pic>
    </p:spTree>
    <p:extLst>
      <p:ext uri="{BB962C8B-B14F-4D97-AF65-F5344CB8AC3E}">
        <p14:creationId xmlns:p14="http://schemas.microsoft.com/office/powerpoint/2010/main" val="174326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6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24603" y="2487281"/>
            <a:ext cx="12192000" cy="1938992"/>
          </a:xfrm>
          <a:prstGeom prst="rect">
            <a:avLst/>
          </a:prstGeom>
          <a:noFill/>
        </p:spPr>
        <p:txBody>
          <a:bodyPr wrap="square" rtlCol="0">
            <a:spAutoFit/>
          </a:bodyPr>
          <a:lstStyle/>
          <a:p>
            <a:pPr algn="ctr"/>
            <a:r>
              <a:rPr lang="en-US" sz="6000" b="1" dirty="0">
                <a:solidFill>
                  <a:srgbClr val="FFFFFF"/>
                </a:solidFill>
                <a:latin typeface="Gilroy ExtraBold" charset="0"/>
                <a:ea typeface="Gilroy ExtraBold" charset="0"/>
                <a:cs typeface="Gilroy ExtraBold" charset="0"/>
              </a:rPr>
              <a:t>Passion into action:</a:t>
            </a:r>
          </a:p>
          <a:p>
            <a:pPr algn="ctr"/>
            <a:r>
              <a:rPr lang="en-US" sz="6000" b="1" dirty="0">
                <a:solidFill>
                  <a:schemeClr val="tx2"/>
                </a:solidFill>
                <a:latin typeface="Gilroy ExtraBold" charset="0"/>
                <a:ea typeface="Gilroy ExtraBold" charset="0"/>
                <a:cs typeface="Gilroy ExtraBold" charset="0"/>
              </a:rPr>
              <a:t>Telling your story</a:t>
            </a:r>
            <a:endParaRPr lang="en-US" sz="6000" b="1" dirty="0">
              <a:solidFill>
                <a:schemeClr val="bg1"/>
              </a:solidFill>
              <a:latin typeface="Gilroy ExtraBold" charset="0"/>
              <a:ea typeface="Gilroy ExtraBold" charset="0"/>
              <a:cs typeface="Gilroy ExtraBold" charset="0"/>
            </a:endParaRPr>
          </a:p>
        </p:txBody>
      </p:sp>
      <p:pic>
        <p:nvPicPr>
          <p:cNvPr id="7" name="Picture 6"/>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3304775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a:spLocks noChangeArrowheads="1"/>
          </p:cNvSpPr>
          <p:nvPr/>
        </p:nvSpPr>
        <p:spPr bwMode="auto">
          <a:xfrm>
            <a:off x="4649492" y="2090691"/>
            <a:ext cx="6713451" cy="39711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lvl="0" defTabSz="457200">
              <a:lnSpc>
                <a:spcPct val="110000"/>
              </a:lnSpc>
            </a:pPr>
            <a:r>
              <a:rPr lang="en-US" sz="2500" b="1" dirty="0">
                <a:solidFill>
                  <a:srgbClr val="344047"/>
                </a:solidFill>
                <a:latin typeface="Source Sans Pro" charset="0"/>
                <a:ea typeface="Source Sans Pro" charset="0"/>
                <a:cs typeface="Source Sans Pro" charset="0"/>
              </a:rPr>
              <a:t>For this activity, start brainstorming your personal story by answering these questions:</a:t>
            </a:r>
          </a:p>
          <a:p>
            <a:pPr lvl="0" defTabSz="457200">
              <a:lnSpc>
                <a:spcPct val="110000"/>
              </a:lnSpc>
            </a:pPr>
            <a:endParaRPr lang="en-US" sz="2500" b="1" dirty="0">
              <a:solidFill>
                <a:srgbClr val="344047"/>
              </a:solidFill>
              <a:latin typeface="Source Sans Pro" charset="0"/>
              <a:ea typeface="Source Sans Pro" charset="0"/>
              <a:cs typeface="Source Sans Pro" charset="0"/>
            </a:endParaRPr>
          </a:p>
          <a:p>
            <a:pPr marL="457200" lvl="0" indent="-457200" defTabSz="457200">
              <a:lnSpc>
                <a:spcPct val="110000"/>
              </a:lnSpc>
              <a:buFont typeface="+mj-lt"/>
              <a:buAutoNum type="arabicPeriod"/>
            </a:pPr>
            <a:r>
              <a:rPr lang="en-US" sz="2400" dirty="0">
                <a:solidFill>
                  <a:srgbClr val="3B444D"/>
                </a:solidFill>
                <a:latin typeface="Calibri" panose="020F0502020204030204"/>
                <a:ea typeface=""/>
                <a:cs typeface=""/>
              </a:rPr>
              <a:t>What issue do you care most about? What is your why?</a:t>
            </a:r>
          </a:p>
          <a:p>
            <a:pPr marL="457200" lvl="0" indent="-457200">
              <a:buFont typeface="+mj-lt"/>
              <a:buAutoNum type="arabicPeriod"/>
            </a:pPr>
            <a:endParaRPr lang="en-US" sz="2400" dirty="0">
              <a:solidFill>
                <a:srgbClr val="3B444D"/>
              </a:solidFill>
              <a:latin typeface="Calibri" panose="020F0502020204030204"/>
              <a:ea typeface=""/>
              <a:cs typeface=""/>
            </a:endParaRPr>
          </a:p>
          <a:p>
            <a:pPr marL="457200" lvl="0" indent="-457200">
              <a:buFont typeface="+mj-lt"/>
              <a:buAutoNum type="arabicPeriod"/>
            </a:pPr>
            <a:r>
              <a:rPr lang="en-US" sz="2400" dirty="0">
                <a:solidFill>
                  <a:srgbClr val="3B444D"/>
                </a:solidFill>
                <a:latin typeface="Calibri" panose="020F0502020204030204"/>
                <a:ea typeface=""/>
                <a:cs typeface=""/>
              </a:rPr>
              <a:t>Why do you want to take action on that issue? </a:t>
            </a:r>
          </a:p>
          <a:p>
            <a:pPr marL="457200" lvl="0" indent="-457200">
              <a:buFont typeface="+mj-lt"/>
              <a:buAutoNum type="arabicPeriod"/>
            </a:pPr>
            <a:endParaRPr lang="en-US" sz="2400" dirty="0">
              <a:solidFill>
                <a:srgbClr val="3B444D"/>
              </a:solidFill>
              <a:latin typeface="Calibri" panose="020F0502020204030204"/>
              <a:ea typeface=""/>
              <a:cs typeface=""/>
            </a:endParaRPr>
          </a:p>
          <a:p>
            <a:pPr marL="457200" lvl="0" indent="-457200">
              <a:buFont typeface="+mj-lt"/>
              <a:buAutoNum type="arabicPeriod"/>
            </a:pPr>
            <a:r>
              <a:rPr lang="en-US" sz="2400" dirty="0">
                <a:solidFill>
                  <a:srgbClr val="3B444D"/>
                </a:solidFill>
                <a:latin typeface="Calibri" panose="020F0502020204030204"/>
                <a:ea typeface=""/>
                <a:cs typeface=""/>
              </a:rPr>
              <a:t>Who else do you want to take action on this issue? What value do you share?</a:t>
            </a:r>
          </a:p>
        </p:txBody>
      </p:sp>
      <p:sp>
        <p:nvSpPr>
          <p:cNvPr id="9" name="Rectangle 8"/>
          <p:cNvSpPr>
            <a:spLocks noChangeArrowheads="1"/>
          </p:cNvSpPr>
          <p:nvPr/>
        </p:nvSpPr>
        <p:spPr bwMode="auto">
          <a:xfrm>
            <a:off x="1006998" y="1391700"/>
            <a:ext cx="2866506" cy="6804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sz="4000" b="1" dirty="0">
                <a:solidFill>
                  <a:schemeClr val="accent1"/>
                </a:solidFill>
                <a:latin typeface="Gilroy ExtraBold" charset="0"/>
                <a:ea typeface="Gilroy ExtraBold" charset="0"/>
                <a:cs typeface="Gilroy ExtraBold" charset="0"/>
              </a:rPr>
              <a:t>12 minutes</a:t>
            </a:r>
          </a:p>
        </p:txBody>
      </p:sp>
      <p:sp>
        <p:nvSpPr>
          <p:cNvPr id="6" name="TextBox 5"/>
          <p:cNvSpPr txBox="1"/>
          <p:nvPr/>
        </p:nvSpPr>
        <p:spPr>
          <a:xfrm>
            <a:off x="1006998" y="2090690"/>
            <a:ext cx="2052165" cy="369332"/>
          </a:xfrm>
          <a:prstGeom prst="rect">
            <a:avLst/>
          </a:prstGeom>
          <a:noFill/>
        </p:spPr>
        <p:txBody>
          <a:bodyPr wrap="none" rtlCol="0">
            <a:spAutoFit/>
          </a:bodyPr>
          <a:lstStyle/>
          <a:p>
            <a:r>
              <a:rPr lang="en-US" altLang="en-US" b="1" dirty="0">
                <a:latin typeface="Source Sans Pro" charset="0"/>
                <a:ea typeface="Source Sans Pro" charset="0"/>
                <a:cs typeface="Source Sans Pro" charset="0"/>
              </a:rPr>
              <a:t>Individual Activity</a:t>
            </a:r>
          </a:p>
        </p:txBody>
      </p:sp>
      <p:pic>
        <p:nvPicPr>
          <p:cNvPr id="7" name="Picture 6"/>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pic>
        <p:nvPicPr>
          <p:cNvPr id="8" name="Picture 7"/>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9492" y="1536071"/>
            <a:ext cx="674609" cy="554619"/>
          </a:xfrm>
          <a:prstGeom prst="rect">
            <a:avLst/>
          </a:prstGeom>
        </p:spPr>
      </p:pic>
    </p:spTree>
    <p:extLst>
      <p:ext uri="{BB962C8B-B14F-4D97-AF65-F5344CB8AC3E}">
        <p14:creationId xmlns:p14="http://schemas.microsoft.com/office/powerpoint/2010/main" val="20447938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379"/>
            <a:ext cx="12192000" cy="34413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a:spLocks noChangeArrowheads="1"/>
          </p:cNvSpPr>
          <p:nvPr/>
        </p:nvSpPr>
        <p:spPr bwMode="auto">
          <a:xfrm>
            <a:off x="0" y="752522"/>
            <a:ext cx="12192000" cy="1834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11500" b="1" dirty="0">
                <a:solidFill>
                  <a:schemeClr val="bg1"/>
                </a:solidFill>
                <a:latin typeface="Gilroy ExtraBold" charset="0"/>
                <a:ea typeface="Gilroy ExtraBold" charset="0"/>
                <a:cs typeface="Gilroy ExtraBold" charset="0"/>
              </a:rPr>
              <a:t>Debrief</a:t>
            </a:r>
          </a:p>
        </p:txBody>
      </p:sp>
      <p:sp>
        <p:nvSpPr>
          <p:cNvPr id="15" name="TextBox 14">
            <a:hlinkClick r:id="rId3"/>
          </p:cNvPr>
          <p:cNvSpPr txBox="1"/>
          <p:nvPr/>
        </p:nvSpPr>
        <p:spPr>
          <a:xfrm>
            <a:off x="1" y="4918680"/>
            <a:ext cx="12192000" cy="449639"/>
          </a:xfrm>
          <a:prstGeom prst="rect">
            <a:avLst/>
          </a:prstGeom>
          <a:noFill/>
        </p:spPr>
        <p:txBody>
          <a:bodyPr wrap="square" lIns="64290" tIns="32145" rIns="64290" bIns="32145" rtlCol="0">
            <a:spAutoFit/>
          </a:bodyPr>
          <a:lstStyle/>
          <a:p>
            <a:pPr algn="ctr"/>
            <a:r>
              <a:rPr lang="en-US" sz="2500" dirty="0">
                <a:solidFill>
                  <a:schemeClr val="bg2">
                    <a:lumMod val="25000"/>
                  </a:schemeClr>
                </a:solidFill>
                <a:latin typeface="Source Sans Pro" charset="0"/>
                <a:ea typeface="Source Sans Pro" charset="0"/>
                <a:cs typeface="Source Sans Pro" charset="0"/>
              </a:rPr>
              <a:t>Type in the chat box </a:t>
            </a:r>
            <a:r>
              <a:rPr lang="en-US" sz="2500">
                <a:solidFill>
                  <a:schemeClr val="bg2">
                    <a:lumMod val="25000"/>
                  </a:schemeClr>
                </a:solidFill>
                <a:latin typeface="Source Sans Pro" charset="0"/>
                <a:ea typeface="Source Sans Pro" charset="0"/>
                <a:cs typeface="Source Sans Pro" charset="0"/>
              </a:rPr>
              <a:t>or raise your hand</a:t>
            </a:r>
            <a:endParaRPr lang="en-US" sz="2500" dirty="0">
              <a:solidFill>
                <a:srgbClr val="ED5340"/>
              </a:solidFill>
              <a:latin typeface="Source Sans Pro" charset="0"/>
              <a:ea typeface="Source Sans Pro" charset="0"/>
              <a:cs typeface="Source Sans Pro" charset="0"/>
            </a:endParaRPr>
          </a:p>
        </p:txBody>
      </p:sp>
      <p:cxnSp>
        <p:nvCxnSpPr>
          <p:cNvPr id="4" name="Straight Connector 3"/>
          <p:cNvCxnSpPr>
            <a:stCxn id="2" idx="2"/>
          </p:cNvCxnSpPr>
          <p:nvPr/>
        </p:nvCxnSpPr>
        <p:spPr>
          <a:xfrm>
            <a:off x="6096000" y="3429000"/>
            <a:ext cx="0" cy="3429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pic>
        <p:nvPicPr>
          <p:cNvPr id="8" name="Picture 7"/>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60916" y="4299555"/>
            <a:ext cx="870168" cy="585755"/>
          </a:xfrm>
          <a:prstGeom prst="rect">
            <a:avLst/>
          </a:prstGeom>
        </p:spPr>
      </p:pic>
    </p:spTree>
    <p:extLst>
      <p:ext uri="{BB962C8B-B14F-4D97-AF65-F5344CB8AC3E}">
        <p14:creationId xmlns:p14="http://schemas.microsoft.com/office/powerpoint/2010/main" val="11593165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1" y="3011180"/>
            <a:ext cx="12192001" cy="849848"/>
          </a:xfrm>
          <a:prstGeom prst="rect">
            <a:avLst/>
          </a:prstGeom>
          <a:noFill/>
        </p:spPr>
        <p:txBody>
          <a:bodyPr wrap="square" rtlCol="0">
            <a:spAutoFit/>
          </a:bodyPr>
          <a:lstStyle/>
          <a:p>
            <a:pPr lvl="0" algn="ctr" defTabSz="457200">
              <a:lnSpc>
                <a:spcPct val="80000"/>
              </a:lnSpc>
            </a:pPr>
            <a:r>
              <a:rPr lang="en-US" sz="6000" b="1" dirty="0">
                <a:solidFill>
                  <a:schemeClr val="bg1"/>
                </a:solidFill>
                <a:latin typeface="Gilroy ExtraBold" charset="0"/>
                <a:ea typeface="Gilroy ExtraBold" charset="0"/>
                <a:cs typeface="Gilroy ExtraBold" charset="0"/>
              </a:rPr>
              <a:t>My story</a:t>
            </a:r>
            <a:endParaRPr lang="en-US" sz="6000" b="1" dirty="0">
              <a:solidFill>
                <a:prstClr val="white"/>
              </a:solidFill>
              <a:latin typeface="Gilroy ExtraBold" charset="0"/>
              <a:ea typeface="Gilroy ExtraBold" charset="0"/>
              <a:cs typeface="Gilroy ExtraBold" charset="0"/>
            </a:endParaRPr>
          </a:p>
        </p:txBody>
      </p:sp>
      <p:sp>
        <p:nvSpPr>
          <p:cNvPr id="4" name="Rectangle 3"/>
          <p:cNvSpPr/>
          <p:nvPr/>
        </p:nvSpPr>
        <p:spPr>
          <a:xfrm>
            <a:off x="1672571" y="3842177"/>
            <a:ext cx="8927059" cy="369332"/>
          </a:xfrm>
          <a:prstGeom prst="rect">
            <a:avLst/>
          </a:prstGeom>
        </p:spPr>
        <p:txBody>
          <a:bodyPr wrap="square" lIns="0" tIns="0" rIns="0" bIns="0" anchor="t">
            <a:spAutoFit/>
          </a:bodyPr>
          <a:lstStyle/>
          <a:p>
            <a:pPr algn="ctr"/>
            <a:r>
              <a:rPr lang="en-US" sz="2400" dirty="0">
                <a:solidFill>
                  <a:schemeClr val="bg2"/>
                </a:solidFill>
                <a:latin typeface="Source Sans Pro" charset="0"/>
                <a:ea typeface="Source Sans Pro" charset="0"/>
                <a:cs typeface="Source Sans Pro" charset="0"/>
              </a:rPr>
              <a:t>Listen for the key elements. Try to determine the story structure.</a:t>
            </a:r>
          </a:p>
        </p:txBody>
      </p:sp>
      <p:pic>
        <p:nvPicPr>
          <p:cNvPr id="6" name="Picture 5"/>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1058180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8" name="TextBox 7"/>
          <p:cNvSpPr txBox="1"/>
          <p:nvPr/>
        </p:nvSpPr>
        <p:spPr>
          <a:xfrm>
            <a:off x="0" y="714606"/>
            <a:ext cx="12192000" cy="660437"/>
          </a:xfrm>
          <a:prstGeom prst="rect">
            <a:avLst/>
          </a:prstGeom>
          <a:noFill/>
        </p:spPr>
        <p:txBody>
          <a:bodyPr wrap="square" rtlCol="0">
            <a:spAutoFit/>
          </a:bodyPr>
          <a:lstStyle/>
          <a:p>
            <a:pPr algn="ctr">
              <a:lnSpc>
                <a:spcPct val="80000"/>
              </a:lnSpc>
            </a:pPr>
            <a:r>
              <a:rPr lang="en-US" sz="4500" b="1" dirty="0">
                <a:solidFill>
                  <a:srgbClr val="3B444D"/>
                </a:solidFill>
                <a:latin typeface="Gilroy ExtraBold" charset="0"/>
                <a:ea typeface="Gilroy ExtraBold" charset="0"/>
                <a:cs typeface="Gilroy ExtraBold" charset="0"/>
                <a:sym typeface="Arial"/>
              </a:rPr>
              <a:t>Elements of a personal story</a:t>
            </a:r>
          </a:p>
        </p:txBody>
      </p:sp>
      <p:sp>
        <p:nvSpPr>
          <p:cNvPr id="9" name="Oval 8"/>
          <p:cNvSpPr/>
          <p:nvPr/>
        </p:nvSpPr>
        <p:spPr>
          <a:xfrm>
            <a:off x="1109526" y="2288298"/>
            <a:ext cx="2281404" cy="228140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sym typeface="Arial"/>
            </a:endParaRPr>
          </a:p>
        </p:txBody>
      </p:sp>
      <p:sp>
        <p:nvSpPr>
          <p:cNvPr id="10" name="TextBox 9"/>
          <p:cNvSpPr txBox="1"/>
          <p:nvPr/>
        </p:nvSpPr>
        <p:spPr>
          <a:xfrm>
            <a:off x="1245704" y="3218511"/>
            <a:ext cx="2014331" cy="466281"/>
          </a:xfrm>
          <a:prstGeom prst="rect">
            <a:avLst/>
          </a:prstGeom>
          <a:solidFill>
            <a:schemeClr val="tx2"/>
          </a:solidFill>
        </p:spPr>
        <p:txBody>
          <a:bodyPr wrap="square" rtlCol="0">
            <a:spAutoFit/>
          </a:bodyPr>
          <a:lstStyle/>
          <a:p>
            <a:pPr algn="ctr">
              <a:lnSpc>
                <a:spcPct val="90000"/>
              </a:lnSpc>
            </a:pPr>
            <a:r>
              <a:rPr lang="en-US" sz="2700" b="1" dirty="0">
                <a:solidFill>
                  <a:srgbClr val="FFFFFF"/>
                </a:solidFill>
                <a:latin typeface="Gilroy ExtraBold" charset="0"/>
                <a:ea typeface="Gilroy ExtraBold" charset="0"/>
                <a:cs typeface="Gilroy ExtraBold" charset="0"/>
                <a:sym typeface="Arial"/>
              </a:rPr>
              <a:t>Challenge</a:t>
            </a:r>
          </a:p>
        </p:txBody>
      </p:sp>
      <p:sp>
        <p:nvSpPr>
          <p:cNvPr id="11" name="Oval 10"/>
          <p:cNvSpPr/>
          <p:nvPr/>
        </p:nvSpPr>
        <p:spPr>
          <a:xfrm>
            <a:off x="3682396" y="2288298"/>
            <a:ext cx="2281404" cy="228140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sym typeface="Arial"/>
            </a:endParaRPr>
          </a:p>
        </p:txBody>
      </p:sp>
      <p:sp>
        <p:nvSpPr>
          <p:cNvPr id="12" name="TextBox 11"/>
          <p:cNvSpPr txBox="1"/>
          <p:nvPr/>
        </p:nvSpPr>
        <p:spPr>
          <a:xfrm>
            <a:off x="3856384" y="3218511"/>
            <a:ext cx="1974574" cy="466281"/>
          </a:xfrm>
          <a:prstGeom prst="rect">
            <a:avLst/>
          </a:prstGeom>
          <a:solidFill>
            <a:schemeClr val="tx2"/>
          </a:solidFill>
        </p:spPr>
        <p:txBody>
          <a:bodyPr wrap="square" rtlCol="0">
            <a:spAutoFit/>
          </a:bodyPr>
          <a:lstStyle/>
          <a:p>
            <a:pPr algn="ctr">
              <a:lnSpc>
                <a:spcPct val="90000"/>
              </a:lnSpc>
            </a:pPr>
            <a:r>
              <a:rPr lang="en-US" sz="2700" b="1" dirty="0">
                <a:solidFill>
                  <a:srgbClr val="FFFFFF"/>
                </a:solidFill>
                <a:latin typeface="Gilroy ExtraBold" charset="0"/>
                <a:ea typeface="Gilroy ExtraBold" charset="0"/>
                <a:cs typeface="Gilroy ExtraBold" charset="0"/>
                <a:sym typeface="Arial"/>
              </a:rPr>
              <a:t>Choice</a:t>
            </a:r>
          </a:p>
        </p:txBody>
      </p:sp>
      <p:sp>
        <p:nvSpPr>
          <p:cNvPr id="13" name="Oval 12"/>
          <p:cNvSpPr/>
          <p:nvPr/>
        </p:nvSpPr>
        <p:spPr>
          <a:xfrm>
            <a:off x="6255266" y="2288298"/>
            <a:ext cx="2281404" cy="228140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sym typeface="Arial"/>
            </a:endParaRPr>
          </a:p>
        </p:txBody>
      </p:sp>
      <p:sp>
        <p:nvSpPr>
          <p:cNvPr id="14" name="TextBox 13"/>
          <p:cNvSpPr txBox="1"/>
          <p:nvPr/>
        </p:nvSpPr>
        <p:spPr>
          <a:xfrm>
            <a:off x="6387548" y="3218511"/>
            <a:ext cx="1974574" cy="466281"/>
          </a:xfrm>
          <a:prstGeom prst="rect">
            <a:avLst/>
          </a:prstGeom>
          <a:solidFill>
            <a:schemeClr val="tx2"/>
          </a:solidFill>
        </p:spPr>
        <p:txBody>
          <a:bodyPr wrap="square" rtlCol="0">
            <a:spAutoFit/>
          </a:bodyPr>
          <a:lstStyle/>
          <a:p>
            <a:pPr algn="ctr">
              <a:lnSpc>
                <a:spcPct val="90000"/>
              </a:lnSpc>
            </a:pPr>
            <a:r>
              <a:rPr lang="en-US" sz="2700" b="1" dirty="0">
                <a:solidFill>
                  <a:srgbClr val="FFFFFF"/>
                </a:solidFill>
                <a:latin typeface="Gilroy ExtraBold" charset="0"/>
                <a:ea typeface="Gilroy ExtraBold" charset="0"/>
                <a:cs typeface="Gilroy ExtraBold" charset="0"/>
                <a:sym typeface="Arial"/>
              </a:rPr>
              <a:t>Outcome</a:t>
            </a:r>
          </a:p>
        </p:txBody>
      </p:sp>
      <p:sp>
        <p:nvSpPr>
          <p:cNvPr id="15" name="Oval 14"/>
          <p:cNvSpPr/>
          <p:nvPr/>
        </p:nvSpPr>
        <p:spPr>
          <a:xfrm>
            <a:off x="8828136" y="2322153"/>
            <a:ext cx="2281404" cy="228140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sym typeface="Arial"/>
            </a:endParaRPr>
          </a:p>
        </p:txBody>
      </p:sp>
      <p:sp>
        <p:nvSpPr>
          <p:cNvPr id="16" name="TextBox 15"/>
          <p:cNvSpPr txBox="1"/>
          <p:nvPr/>
        </p:nvSpPr>
        <p:spPr>
          <a:xfrm>
            <a:off x="8998226" y="3252366"/>
            <a:ext cx="1974574" cy="466281"/>
          </a:xfrm>
          <a:prstGeom prst="rect">
            <a:avLst/>
          </a:prstGeom>
          <a:solidFill>
            <a:schemeClr val="tx2"/>
          </a:solidFill>
        </p:spPr>
        <p:txBody>
          <a:bodyPr wrap="square" rtlCol="0">
            <a:spAutoFit/>
          </a:bodyPr>
          <a:lstStyle/>
          <a:p>
            <a:pPr algn="ctr">
              <a:lnSpc>
                <a:spcPct val="90000"/>
              </a:lnSpc>
            </a:pPr>
            <a:r>
              <a:rPr lang="en-US" sz="2700" b="1" dirty="0">
                <a:solidFill>
                  <a:srgbClr val="FFFFFF"/>
                </a:solidFill>
                <a:latin typeface="Gilroy ExtraBold" charset="0"/>
                <a:ea typeface="Gilroy ExtraBold" charset="0"/>
                <a:cs typeface="Gilroy ExtraBold" charset="0"/>
                <a:sym typeface="Arial"/>
              </a:rPr>
              <a:t>Ask</a:t>
            </a:r>
          </a:p>
        </p:txBody>
      </p:sp>
      <p:sp>
        <p:nvSpPr>
          <p:cNvPr id="2" name="TextBox 1"/>
          <p:cNvSpPr txBox="1"/>
          <p:nvPr/>
        </p:nvSpPr>
        <p:spPr>
          <a:xfrm>
            <a:off x="11608904" y="1703629"/>
            <a:ext cx="184731" cy="369332"/>
          </a:xfrm>
          <a:prstGeom prst="rect">
            <a:avLst/>
          </a:prstGeom>
          <a:noFill/>
        </p:spPr>
        <p:txBody>
          <a:bodyPr wrap="none" rtlCol="0">
            <a:spAutoFit/>
          </a:bodyPr>
          <a:lstStyle/>
          <a:p>
            <a:endParaRPr lang="en-US" dirty="0">
              <a:solidFill>
                <a:srgbClr val="3B444D"/>
              </a:solidFill>
              <a:sym typeface="Arial"/>
            </a:endParaRPr>
          </a:p>
        </p:txBody>
      </p:sp>
    </p:spTree>
    <p:extLst>
      <p:ext uri="{BB962C8B-B14F-4D97-AF65-F5344CB8AC3E}">
        <p14:creationId xmlns:p14="http://schemas.microsoft.com/office/powerpoint/2010/main" val="6789294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6" name="TextBox 5"/>
          <p:cNvSpPr txBox="1"/>
          <p:nvPr/>
        </p:nvSpPr>
        <p:spPr>
          <a:xfrm>
            <a:off x="1007165" y="2551837"/>
            <a:ext cx="10177670" cy="2308324"/>
          </a:xfrm>
          <a:prstGeom prst="rect">
            <a:avLst/>
          </a:prstGeom>
          <a:noFill/>
        </p:spPr>
        <p:txBody>
          <a:bodyPr wrap="square" rtlCol="0">
            <a:spAutoFit/>
          </a:bodyPr>
          <a:lstStyle/>
          <a:p>
            <a:pPr algn="ctr">
              <a:lnSpc>
                <a:spcPct val="80000"/>
              </a:lnSpc>
            </a:pPr>
            <a:r>
              <a:rPr lang="en-US" sz="4500" b="1" dirty="0">
                <a:solidFill>
                  <a:srgbClr val="00B3DC"/>
                </a:solidFill>
                <a:latin typeface="Gilroy ExtraBold" charset="0"/>
                <a:ea typeface="Gilroy ExtraBold" charset="0"/>
                <a:cs typeface="Gilroy ExtraBold" charset="0"/>
                <a:sym typeface="Arial"/>
              </a:rPr>
              <a:t>The challenge </a:t>
            </a:r>
            <a:r>
              <a:rPr lang="en-US" sz="4500" b="1" dirty="0">
                <a:solidFill>
                  <a:srgbClr val="3B444D"/>
                </a:solidFill>
                <a:latin typeface="Gilroy ExtraBold" charset="0"/>
                <a:ea typeface="Gilroy ExtraBold" charset="0"/>
                <a:cs typeface="Gilroy ExtraBold" charset="0"/>
                <a:sym typeface="Arial"/>
              </a:rPr>
              <a:t>is the central</a:t>
            </a:r>
          </a:p>
          <a:p>
            <a:pPr algn="ctr">
              <a:lnSpc>
                <a:spcPct val="80000"/>
              </a:lnSpc>
            </a:pPr>
            <a:r>
              <a:rPr lang="en-US" sz="4500" b="1" dirty="0">
                <a:solidFill>
                  <a:srgbClr val="3B444D"/>
                </a:solidFill>
                <a:latin typeface="Gilroy ExtraBold" charset="0"/>
                <a:ea typeface="Gilroy ExtraBold" charset="0"/>
                <a:cs typeface="Gilroy ExtraBold" charset="0"/>
                <a:sym typeface="Arial"/>
              </a:rPr>
              <a:t>reason for taking action. Without challenges, there’s no need to get involved.</a:t>
            </a:r>
          </a:p>
        </p:txBody>
      </p:sp>
    </p:spTree>
    <p:extLst>
      <p:ext uri="{BB962C8B-B14F-4D97-AF65-F5344CB8AC3E}">
        <p14:creationId xmlns:p14="http://schemas.microsoft.com/office/powerpoint/2010/main" val="11870698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6" name="TextBox 5"/>
          <p:cNvSpPr txBox="1"/>
          <p:nvPr/>
        </p:nvSpPr>
        <p:spPr>
          <a:xfrm>
            <a:off x="1007165" y="2582005"/>
            <a:ext cx="10177670" cy="2322431"/>
          </a:xfrm>
          <a:prstGeom prst="rect">
            <a:avLst/>
          </a:prstGeom>
          <a:noFill/>
        </p:spPr>
        <p:txBody>
          <a:bodyPr wrap="square" rtlCol="0">
            <a:spAutoFit/>
          </a:bodyPr>
          <a:lstStyle/>
          <a:p>
            <a:pPr algn="ctr">
              <a:lnSpc>
                <a:spcPct val="80000"/>
              </a:lnSpc>
            </a:pPr>
            <a:r>
              <a:rPr lang="en-US" sz="4500" b="1" dirty="0">
                <a:solidFill>
                  <a:srgbClr val="00B3DC"/>
                </a:solidFill>
                <a:latin typeface="Gilroy ExtraBold" charset="0"/>
                <a:ea typeface="Gilroy ExtraBold" charset="0"/>
                <a:cs typeface="Gilroy ExtraBold" charset="0"/>
                <a:sym typeface="Arial"/>
              </a:rPr>
              <a:t>The choice </a:t>
            </a:r>
            <a:r>
              <a:rPr lang="en-US" sz="4500" b="1" dirty="0">
                <a:solidFill>
                  <a:srgbClr val="3B444D"/>
                </a:solidFill>
                <a:latin typeface="Gilroy ExtraBold" charset="0"/>
                <a:ea typeface="Gilroy ExtraBold" charset="0"/>
                <a:cs typeface="Gilroy ExtraBold" charset="0"/>
                <a:sym typeface="Arial"/>
              </a:rPr>
              <a:t>is what you did to confront your challenge. What is the choice you made in that moment of adversity?</a:t>
            </a:r>
          </a:p>
        </p:txBody>
      </p:sp>
    </p:spTree>
    <p:extLst>
      <p:ext uri="{BB962C8B-B14F-4D97-AF65-F5344CB8AC3E}">
        <p14:creationId xmlns:p14="http://schemas.microsoft.com/office/powerpoint/2010/main" val="9592832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6" name="TextBox 5"/>
          <p:cNvSpPr txBox="1"/>
          <p:nvPr/>
        </p:nvSpPr>
        <p:spPr>
          <a:xfrm>
            <a:off x="1216284" y="2324082"/>
            <a:ext cx="9759431" cy="2876428"/>
          </a:xfrm>
          <a:prstGeom prst="rect">
            <a:avLst/>
          </a:prstGeom>
          <a:noFill/>
        </p:spPr>
        <p:txBody>
          <a:bodyPr wrap="square" rtlCol="0">
            <a:spAutoFit/>
          </a:bodyPr>
          <a:lstStyle/>
          <a:p>
            <a:pPr algn="ctr">
              <a:lnSpc>
                <a:spcPct val="80000"/>
              </a:lnSpc>
            </a:pPr>
            <a:r>
              <a:rPr lang="en-US" sz="4500" b="1" dirty="0">
                <a:solidFill>
                  <a:srgbClr val="3B444D"/>
                </a:solidFill>
                <a:latin typeface="Gilroy ExtraBold" charset="0"/>
                <a:ea typeface="Gilroy ExtraBold" charset="0"/>
                <a:cs typeface="Gilroy ExtraBold" charset="0"/>
                <a:sym typeface="Arial"/>
              </a:rPr>
              <a:t>For most organizers, your choice was action. Your choice was change—to stand up and do something, even if it’s something small.</a:t>
            </a:r>
          </a:p>
        </p:txBody>
      </p:sp>
    </p:spTree>
    <p:extLst>
      <p:ext uri="{BB962C8B-B14F-4D97-AF65-F5344CB8AC3E}">
        <p14:creationId xmlns:p14="http://schemas.microsoft.com/office/powerpoint/2010/main" val="15141472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6" name="TextBox 5"/>
          <p:cNvSpPr txBox="1"/>
          <p:nvPr/>
        </p:nvSpPr>
        <p:spPr>
          <a:xfrm>
            <a:off x="1007165" y="1990786"/>
            <a:ext cx="10177670" cy="2876428"/>
          </a:xfrm>
          <a:prstGeom prst="rect">
            <a:avLst/>
          </a:prstGeom>
          <a:noFill/>
        </p:spPr>
        <p:txBody>
          <a:bodyPr wrap="square" rtlCol="0">
            <a:spAutoFit/>
          </a:bodyPr>
          <a:lstStyle/>
          <a:p>
            <a:pPr algn="ctr">
              <a:lnSpc>
                <a:spcPct val="80000"/>
              </a:lnSpc>
            </a:pPr>
            <a:r>
              <a:rPr lang="en-US" sz="4500" b="1" dirty="0">
                <a:solidFill>
                  <a:srgbClr val="3B444D"/>
                </a:solidFill>
                <a:latin typeface="Gilroy ExtraBold" charset="0"/>
                <a:ea typeface="Gilroy ExtraBold" charset="0"/>
                <a:cs typeface="Gilroy ExtraBold" charset="0"/>
                <a:sym typeface="Arial"/>
              </a:rPr>
              <a:t> </a:t>
            </a:r>
            <a:r>
              <a:rPr lang="en-US" sz="4500" b="1" dirty="0">
                <a:solidFill>
                  <a:srgbClr val="00B3DC"/>
                </a:solidFill>
                <a:latin typeface="Gilroy ExtraBold" charset="0"/>
                <a:ea typeface="Gilroy ExtraBold" charset="0"/>
                <a:cs typeface="Gilroy ExtraBold" charset="0"/>
                <a:sym typeface="Arial"/>
              </a:rPr>
              <a:t>The outcome </a:t>
            </a:r>
            <a:r>
              <a:rPr lang="en-US" sz="4500" b="1" dirty="0">
                <a:solidFill>
                  <a:srgbClr val="3B444D"/>
                </a:solidFill>
                <a:latin typeface="Gilroy ExtraBold" charset="0"/>
                <a:ea typeface="Gilroy ExtraBold" charset="0"/>
                <a:cs typeface="Gilroy ExtraBold" charset="0"/>
                <a:sym typeface="Arial"/>
              </a:rPr>
              <a:t>shows how taking </a:t>
            </a:r>
          </a:p>
          <a:p>
            <a:pPr algn="ctr">
              <a:lnSpc>
                <a:spcPct val="80000"/>
              </a:lnSpc>
            </a:pPr>
            <a:r>
              <a:rPr lang="en-US" sz="4500" b="1" dirty="0">
                <a:solidFill>
                  <a:srgbClr val="3B444D"/>
                </a:solidFill>
                <a:latin typeface="Gilroy ExtraBold" charset="0"/>
                <a:ea typeface="Gilroy ExtraBold" charset="0"/>
                <a:cs typeface="Gilroy ExtraBold" charset="0"/>
                <a:sym typeface="Arial"/>
              </a:rPr>
              <a:t>action can lead to a positive result. When you’re telling the story to move someone to action, they need to know that taking action can work. </a:t>
            </a:r>
          </a:p>
        </p:txBody>
      </p:sp>
    </p:spTree>
    <p:extLst>
      <p:ext uri="{BB962C8B-B14F-4D97-AF65-F5344CB8AC3E}">
        <p14:creationId xmlns:p14="http://schemas.microsoft.com/office/powerpoint/2010/main" val="5915633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6" name="TextBox 5"/>
          <p:cNvSpPr txBox="1"/>
          <p:nvPr/>
        </p:nvSpPr>
        <p:spPr>
          <a:xfrm>
            <a:off x="1239078" y="2544783"/>
            <a:ext cx="9713843" cy="1768433"/>
          </a:xfrm>
          <a:prstGeom prst="rect">
            <a:avLst/>
          </a:prstGeom>
          <a:noFill/>
        </p:spPr>
        <p:txBody>
          <a:bodyPr wrap="square" rtlCol="0">
            <a:spAutoFit/>
          </a:bodyPr>
          <a:lstStyle/>
          <a:p>
            <a:pPr algn="ctr">
              <a:lnSpc>
                <a:spcPct val="80000"/>
              </a:lnSpc>
            </a:pPr>
            <a:r>
              <a:rPr lang="en-US" sz="4500" b="1" dirty="0">
                <a:solidFill>
                  <a:srgbClr val="00B3DC"/>
                </a:solidFill>
                <a:latin typeface="Gilroy ExtraBold" charset="0"/>
                <a:ea typeface="Gilroy ExtraBold" charset="0"/>
                <a:cs typeface="Gilroy ExtraBold" charset="0"/>
                <a:sym typeface="Arial"/>
              </a:rPr>
              <a:t>The ask </a:t>
            </a:r>
            <a:r>
              <a:rPr lang="en-US" sz="4500" b="1" dirty="0">
                <a:solidFill>
                  <a:srgbClr val="3B444D"/>
                </a:solidFill>
                <a:latin typeface="Gilroy ExtraBold" charset="0"/>
                <a:ea typeface="Gilroy ExtraBold" charset="0"/>
                <a:cs typeface="Gilroy ExtraBold" charset="0"/>
                <a:sym typeface="Arial"/>
              </a:rPr>
              <a:t>is when you give your audience a chance to join you and become part of the story.</a:t>
            </a:r>
          </a:p>
        </p:txBody>
      </p:sp>
    </p:spTree>
    <p:extLst>
      <p:ext uri="{BB962C8B-B14F-4D97-AF65-F5344CB8AC3E}">
        <p14:creationId xmlns:p14="http://schemas.microsoft.com/office/powerpoint/2010/main" val="17039088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8" name="TextBox 7"/>
          <p:cNvSpPr txBox="1"/>
          <p:nvPr/>
        </p:nvSpPr>
        <p:spPr>
          <a:xfrm>
            <a:off x="0" y="714606"/>
            <a:ext cx="12192000" cy="660437"/>
          </a:xfrm>
          <a:prstGeom prst="rect">
            <a:avLst/>
          </a:prstGeom>
          <a:noFill/>
        </p:spPr>
        <p:txBody>
          <a:bodyPr wrap="square" rtlCol="0">
            <a:spAutoFit/>
          </a:bodyPr>
          <a:lstStyle/>
          <a:p>
            <a:pPr algn="ctr">
              <a:lnSpc>
                <a:spcPct val="80000"/>
              </a:lnSpc>
            </a:pPr>
            <a:r>
              <a:rPr lang="en-US" sz="4500" b="1" dirty="0">
                <a:solidFill>
                  <a:srgbClr val="3B444D"/>
                </a:solidFill>
                <a:latin typeface="Gilroy ExtraBold" charset="0"/>
                <a:ea typeface="Gilroy ExtraBold" charset="0"/>
                <a:cs typeface="Gilroy ExtraBold" charset="0"/>
                <a:sym typeface="Arial"/>
              </a:rPr>
              <a:t>Elements of a personal story</a:t>
            </a:r>
          </a:p>
        </p:txBody>
      </p:sp>
      <p:sp>
        <p:nvSpPr>
          <p:cNvPr id="9" name="Oval 8"/>
          <p:cNvSpPr/>
          <p:nvPr/>
        </p:nvSpPr>
        <p:spPr>
          <a:xfrm>
            <a:off x="1109526" y="2288298"/>
            <a:ext cx="2281404" cy="228140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sym typeface="Arial"/>
            </a:endParaRPr>
          </a:p>
        </p:txBody>
      </p:sp>
      <p:sp>
        <p:nvSpPr>
          <p:cNvPr id="10" name="TextBox 9"/>
          <p:cNvSpPr txBox="1"/>
          <p:nvPr/>
        </p:nvSpPr>
        <p:spPr>
          <a:xfrm>
            <a:off x="1245704" y="3218511"/>
            <a:ext cx="2014331" cy="466281"/>
          </a:xfrm>
          <a:prstGeom prst="rect">
            <a:avLst/>
          </a:prstGeom>
          <a:solidFill>
            <a:schemeClr val="tx2"/>
          </a:solidFill>
        </p:spPr>
        <p:txBody>
          <a:bodyPr wrap="square" rtlCol="0">
            <a:spAutoFit/>
          </a:bodyPr>
          <a:lstStyle/>
          <a:p>
            <a:pPr algn="ctr">
              <a:lnSpc>
                <a:spcPct val="90000"/>
              </a:lnSpc>
            </a:pPr>
            <a:r>
              <a:rPr lang="en-US" sz="2700" b="1" dirty="0">
                <a:solidFill>
                  <a:srgbClr val="FFFFFF"/>
                </a:solidFill>
                <a:latin typeface="Gilroy ExtraBold" charset="0"/>
                <a:ea typeface="Gilroy ExtraBold" charset="0"/>
                <a:cs typeface="Gilroy ExtraBold" charset="0"/>
                <a:sym typeface="Arial"/>
              </a:rPr>
              <a:t>Challenge</a:t>
            </a:r>
          </a:p>
        </p:txBody>
      </p:sp>
      <p:sp>
        <p:nvSpPr>
          <p:cNvPr id="11" name="Oval 10"/>
          <p:cNvSpPr/>
          <p:nvPr/>
        </p:nvSpPr>
        <p:spPr>
          <a:xfrm>
            <a:off x="3682396" y="2288298"/>
            <a:ext cx="2281404" cy="228140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sym typeface="Arial"/>
            </a:endParaRPr>
          </a:p>
        </p:txBody>
      </p:sp>
      <p:sp>
        <p:nvSpPr>
          <p:cNvPr id="12" name="TextBox 11"/>
          <p:cNvSpPr txBox="1"/>
          <p:nvPr/>
        </p:nvSpPr>
        <p:spPr>
          <a:xfrm>
            <a:off x="3856384" y="3218511"/>
            <a:ext cx="1974574" cy="466281"/>
          </a:xfrm>
          <a:prstGeom prst="rect">
            <a:avLst/>
          </a:prstGeom>
          <a:solidFill>
            <a:schemeClr val="tx2"/>
          </a:solidFill>
        </p:spPr>
        <p:txBody>
          <a:bodyPr wrap="square" rtlCol="0">
            <a:spAutoFit/>
          </a:bodyPr>
          <a:lstStyle/>
          <a:p>
            <a:pPr algn="ctr">
              <a:lnSpc>
                <a:spcPct val="90000"/>
              </a:lnSpc>
            </a:pPr>
            <a:r>
              <a:rPr lang="en-US" sz="2700" b="1" dirty="0">
                <a:solidFill>
                  <a:srgbClr val="FFFFFF"/>
                </a:solidFill>
                <a:latin typeface="Gilroy ExtraBold" charset="0"/>
                <a:ea typeface="Gilroy ExtraBold" charset="0"/>
                <a:cs typeface="Gilroy ExtraBold" charset="0"/>
                <a:sym typeface="Arial"/>
              </a:rPr>
              <a:t>Choice</a:t>
            </a:r>
          </a:p>
        </p:txBody>
      </p:sp>
      <p:sp>
        <p:nvSpPr>
          <p:cNvPr id="13" name="Oval 12"/>
          <p:cNvSpPr/>
          <p:nvPr/>
        </p:nvSpPr>
        <p:spPr>
          <a:xfrm>
            <a:off x="6255266" y="2288298"/>
            <a:ext cx="2281404" cy="228140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sym typeface="Arial"/>
            </a:endParaRPr>
          </a:p>
        </p:txBody>
      </p:sp>
      <p:sp>
        <p:nvSpPr>
          <p:cNvPr id="14" name="TextBox 13"/>
          <p:cNvSpPr txBox="1"/>
          <p:nvPr/>
        </p:nvSpPr>
        <p:spPr>
          <a:xfrm>
            <a:off x="6387548" y="3218511"/>
            <a:ext cx="1974574" cy="466281"/>
          </a:xfrm>
          <a:prstGeom prst="rect">
            <a:avLst/>
          </a:prstGeom>
          <a:solidFill>
            <a:schemeClr val="tx2"/>
          </a:solidFill>
        </p:spPr>
        <p:txBody>
          <a:bodyPr wrap="square" rtlCol="0">
            <a:spAutoFit/>
          </a:bodyPr>
          <a:lstStyle/>
          <a:p>
            <a:pPr algn="ctr">
              <a:lnSpc>
                <a:spcPct val="90000"/>
              </a:lnSpc>
            </a:pPr>
            <a:r>
              <a:rPr lang="en-US" sz="2700" b="1" dirty="0">
                <a:solidFill>
                  <a:srgbClr val="FFFFFF"/>
                </a:solidFill>
                <a:latin typeface="Gilroy ExtraBold" charset="0"/>
                <a:ea typeface="Gilroy ExtraBold" charset="0"/>
                <a:cs typeface="Gilroy ExtraBold" charset="0"/>
                <a:sym typeface="Arial"/>
              </a:rPr>
              <a:t>Outcome</a:t>
            </a:r>
          </a:p>
        </p:txBody>
      </p:sp>
      <p:sp>
        <p:nvSpPr>
          <p:cNvPr id="15" name="Oval 14"/>
          <p:cNvSpPr/>
          <p:nvPr/>
        </p:nvSpPr>
        <p:spPr>
          <a:xfrm>
            <a:off x="8828136" y="2322153"/>
            <a:ext cx="2281404" cy="228140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sym typeface="Arial"/>
            </a:endParaRPr>
          </a:p>
        </p:txBody>
      </p:sp>
      <p:sp>
        <p:nvSpPr>
          <p:cNvPr id="16" name="TextBox 15"/>
          <p:cNvSpPr txBox="1"/>
          <p:nvPr/>
        </p:nvSpPr>
        <p:spPr>
          <a:xfrm>
            <a:off x="8998226" y="3252366"/>
            <a:ext cx="1974574" cy="466281"/>
          </a:xfrm>
          <a:prstGeom prst="rect">
            <a:avLst/>
          </a:prstGeom>
          <a:solidFill>
            <a:schemeClr val="tx2"/>
          </a:solidFill>
        </p:spPr>
        <p:txBody>
          <a:bodyPr wrap="square" rtlCol="0">
            <a:spAutoFit/>
          </a:bodyPr>
          <a:lstStyle/>
          <a:p>
            <a:pPr algn="ctr">
              <a:lnSpc>
                <a:spcPct val="90000"/>
              </a:lnSpc>
            </a:pPr>
            <a:r>
              <a:rPr lang="en-US" sz="2700" b="1" dirty="0">
                <a:solidFill>
                  <a:srgbClr val="FFFFFF"/>
                </a:solidFill>
                <a:latin typeface="Gilroy ExtraBold" charset="0"/>
                <a:ea typeface="Gilroy ExtraBold" charset="0"/>
                <a:cs typeface="Gilroy ExtraBold" charset="0"/>
                <a:sym typeface="Arial"/>
              </a:rPr>
              <a:t>Ask</a:t>
            </a:r>
          </a:p>
        </p:txBody>
      </p:sp>
      <p:sp>
        <p:nvSpPr>
          <p:cNvPr id="2" name="TextBox 1"/>
          <p:cNvSpPr txBox="1"/>
          <p:nvPr/>
        </p:nvSpPr>
        <p:spPr>
          <a:xfrm>
            <a:off x="11608904" y="1703629"/>
            <a:ext cx="184731" cy="369332"/>
          </a:xfrm>
          <a:prstGeom prst="rect">
            <a:avLst/>
          </a:prstGeom>
          <a:noFill/>
        </p:spPr>
        <p:txBody>
          <a:bodyPr wrap="none" rtlCol="0">
            <a:spAutoFit/>
          </a:bodyPr>
          <a:lstStyle/>
          <a:p>
            <a:endParaRPr lang="en-US" dirty="0">
              <a:solidFill>
                <a:srgbClr val="3B444D"/>
              </a:solidFill>
              <a:sym typeface="Arial"/>
            </a:endParaRPr>
          </a:p>
        </p:txBody>
      </p:sp>
    </p:spTree>
    <p:extLst>
      <p:ext uri="{BB962C8B-B14F-4D97-AF65-F5344CB8AC3E}">
        <p14:creationId xmlns:p14="http://schemas.microsoft.com/office/powerpoint/2010/main" val="902281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a:spLocks noChangeArrowheads="1"/>
          </p:cNvSpPr>
          <p:nvPr/>
        </p:nvSpPr>
        <p:spPr bwMode="auto">
          <a:xfrm>
            <a:off x="4916983" y="2356412"/>
            <a:ext cx="5997944" cy="19659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2500" b="1" dirty="0">
                <a:solidFill>
                  <a:schemeClr val="tx1"/>
                </a:solidFill>
                <a:latin typeface="Source Sans Pro" charset="0"/>
                <a:ea typeface="Source Sans Pro" charset="0"/>
                <a:cs typeface="Source Sans Pro" charset="0"/>
              </a:rPr>
              <a:t>Things to share:</a:t>
            </a:r>
          </a:p>
          <a:p>
            <a:endParaRPr lang="en-US" altLang="en-US" sz="2500" dirty="0">
              <a:solidFill>
                <a:schemeClr val="tx1"/>
              </a:solidFill>
              <a:latin typeface="Source Sans Pro" charset="0"/>
              <a:ea typeface="Source Sans Pro" charset="0"/>
              <a:cs typeface="Source Sans Pro" charset="0"/>
            </a:endParaRPr>
          </a:p>
          <a:p>
            <a:pPr marL="457200" indent="-457200">
              <a:buAutoNum type="arabicPeriod"/>
            </a:pPr>
            <a:r>
              <a:rPr lang="en-US" altLang="en-US" sz="2500" dirty="0">
                <a:solidFill>
                  <a:schemeClr val="tx1"/>
                </a:solidFill>
                <a:latin typeface="Source Sans Pro" charset="0"/>
                <a:ea typeface="Source Sans Pro" charset="0"/>
                <a:cs typeface="Source Sans Pro" charset="0"/>
              </a:rPr>
              <a:t>Name and where you’re from</a:t>
            </a:r>
          </a:p>
          <a:p>
            <a:pPr marL="457200" indent="-457200">
              <a:buAutoNum type="arabicPeriod"/>
            </a:pPr>
            <a:r>
              <a:rPr lang="en-US" altLang="en-US" sz="2500" dirty="0">
                <a:solidFill>
                  <a:schemeClr val="tx1"/>
                </a:solidFill>
                <a:latin typeface="Source Sans Pro" charset="0"/>
                <a:ea typeface="Source Sans Pro" charset="0"/>
                <a:cs typeface="Source Sans Pro" charset="0"/>
              </a:rPr>
              <a:t>Your major or areas of study</a:t>
            </a:r>
          </a:p>
          <a:p>
            <a:pPr marL="457200" indent="-457200">
              <a:buAutoNum type="arabicPeriod"/>
            </a:pPr>
            <a:r>
              <a:rPr lang="en-US" altLang="en-US" sz="2500" dirty="0">
                <a:solidFill>
                  <a:schemeClr val="tx1"/>
                </a:solidFill>
                <a:latin typeface="Source Sans Pro" charset="0"/>
                <a:ea typeface="Source Sans Pro" charset="0"/>
                <a:cs typeface="Source Sans Pro" charset="0"/>
              </a:rPr>
              <a:t>Your favorite story / book</a:t>
            </a:r>
          </a:p>
        </p:txBody>
      </p:sp>
      <p:sp>
        <p:nvSpPr>
          <p:cNvPr id="9" name="Rectangle 8"/>
          <p:cNvSpPr>
            <a:spLocks noChangeArrowheads="1"/>
          </p:cNvSpPr>
          <p:nvPr/>
        </p:nvSpPr>
        <p:spPr bwMode="auto">
          <a:xfrm>
            <a:off x="1006998" y="1391700"/>
            <a:ext cx="2866506" cy="6804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sz="4000" b="1" dirty="0">
                <a:solidFill>
                  <a:schemeClr val="accent1"/>
                </a:solidFill>
                <a:latin typeface="Gilroy ExtraBold" charset="0"/>
                <a:ea typeface="Gilroy ExtraBold" charset="0"/>
                <a:cs typeface="Gilroy ExtraBold" charset="0"/>
              </a:rPr>
              <a:t>5 minutes</a:t>
            </a:r>
          </a:p>
        </p:txBody>
      </p:sp>
      <p:sp>
        <p:nvSpPr>
          <p:cNvPr id="6" name="TextBox 5"/>
          <p:cNvSpPr txBox="1"/>
          <p:nvPr/>
        </p:nvSpPr>
        <p:spPr>
          <a:xfrm>
            <a:off x="1006998" y="2090690"/>
            <a:ext cx="1802096" cy="369332"/>
          </a:xfrm>
          <a:prstGeom prst="rect">
            <a:avLst/>
          </a:prstGeom>
          <a:noFill/>
        </p:spPr>
        <p:txBody>
          <a:bodyPr wrap="none" rtlCol="0">
            <a:spAutoFit/>
          </a:bodyPr>
          <a:lstStyle/>
          <a:p>
            <a:r>
              <a:rPr lang="en-US" altLang="en-US" b="1" dirty="0">
                <a:latin typeface="Source Sans Pro" charset="0"/>
                <a:ea typeface="Source Sans Pro" charset="0"/>
                <a:cs typeface="Source Sans Pro" charset="0"/>
              </a:rPr>
              <a:t>Partner Activity</a:t>
            </a:r>
          </a:p>
        </p:txBody>
      </p:sp>
      <p:pic>
        <p:nvPicPr>
          <p:cNvPr id="5" name="Picture 4"/>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6983" y="1536071"/>
            <a:ext cx="674609" cy="554619"/>
          </a:xfrm>
          <a:prstGeom prst="rect">
            <a:avLst/>
          </a:prstGeom>
        </p:spPr>
      </p:pic>
    </p:spTree>
    <p:extLst>
      <p:ext uri="{BB962C8B-B14F-4D97-AF65-F5344CB8AC3E}">
        <p14:creationId xmlns:p14="http://schemas.microsoft.com/office/powerpoint/2010/main" val="12011751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379"/>
            <a:ext cx="12192000" cy="6870379"/>
          </a:xfrm>
          <a:prstGeom prst="rect">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sym typeface="Arial"/>
            </a:endParaRPr>
          </a:p>
        </p:txBody>
      </p:sp>
      <p:sp>
        <p:nvSpPr>
          <p:cNvPr id="9" name="Rectangle 8"/>
          <p:cNvSpPr>
            <a:spLocks noChangeArrowheads="1"/>
          </p:cNvSpPr>
          <p:nvPr/>
        </p:nvSpPr>
        <p:spPr bwMode="auto">
          <a:xfrm>
            <a:off x="0" y="2972976"/>
            <a:ext cx="12192000" cy="988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6000" b="1" dirty="0">
                <a:solidFill>
                  <a:srgbClr val="FFFFFF"/>
                </a:solidFill>
                <a:latin typeface="Gilroy ExtraBold" charset="0"/>
                <a:ea typeface="Gilroy ExtraBold" charset="0"/>
                <a:cs typeface="Gilroy ExtraBold" charset="0"/>
              </a:rPr>
              <a:t>Questions?</a:t>
            </a:r>
          </a:p>
        </p:txBody>
      </p:sp>
      <p:pic>
        <p:nvPicPr>
          <p:cNvPr id="7" name="Picture 6"/>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2628869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a:spLocks noChangeArrowheads="1"/>
          </p:cNvSpPr>
          <p:nvPr/>
        </p:nvSpPr>
        <p:spPr bwMode="auto">
          <a:xfrm>
            <a:off x="4649492" y="2090691"/>
            <a:ext cx="6713451" cy="4274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sz="2500" b="1" dirty="0">
                <a:solidFill>
                  <a:srgbClr val="344047"/>
                </a:solidFill>
                <a:latin typeface="Source Sans Pro" charset="0"/>
                <a:ea typeface="Source Sans Pro" charset="0"/>
                <a:cs typeface="Source Sans Pro" charset="0"/>
              </a:rPr>
              <a:t>Start writing your personal story. </a:t>
            </a:r>
            <a:r>
              <a:rPr lang="en-US" sz="2500" dirty="0">
                <a:solidFill>
                  <a:srgbClr val="344047"/>
                </a:solidFill>
                <a:latin typeface="Source Sans Pro" charset="0"/>
                <a:ea typeface="Source Sans Pro" charset="0"/>
                <a:cs typeface="Source Sans Pro" charset="0"/>
              </a:rPr>
              <a:t>Think of a key life moment–it doesn’t need to be dramatic–where you began to care about the issue from the previous exercise. Consider the following:</a:t>
            </a:r>
          </a:p>
          <a:p>
            <a:endParaRPr lang="en-US" sz="2500" dirty="0">
              <a:solidFill>
                <a:srgbClr val="344047"/>
              </a:solidFill>
              <a:latin typeface="Source Sans Pro" charset="0"/>
              <a:ea typeface="Source Sans Pro" charset="0"/>
              <a:cs typeface="Source Sans Pro" charset="0"/>
            </a:endParaRPr>
          </a:p>
          <a:p>
            <a:pPr marL="457200" indent="-457200">
              <a:buFont typeface="+mj-lt"/>
              <a:buAutoNum type="arabicPeriod"/>
            </a:pPr>
            <a:r>
              <a:rPr lang="en-US" sz="2500" dirty="0">
                <a:solidFill>
                  <a:srgbClr val="344047"/>
                </a:solidFill>
                <a:latin typeface="Source Sans Pro" charset="0"/>
                <a:ea typeface="Source Sans Pro" charset="0"/>
                <a:cs typeface="Source Sans Pro" charset="0"/>
              </a:rPr>
              <a:t>What was the specific challenge you faced?</a:t>
            </a:r>
          </a:p>
          <a:p>
            <a:pPr marL="457200" indent="-457200">
              <a:buFont typeface="+mj-lt"/>
              <a:buAutoNum type="arabicPeriod"/>
            </a:pPr>
            <a:r>
              <a:rPr lang="en-US" sz="2500" dirty="0">
                <a:solidFill>
                  <a:srgbClr val="344047"/>
                </a:solidFill>
                <a:latin typeface="Source Sans Pro" charset="0"/>
                <a:ea typeface="Source Sans Pro" charset="0"/>
                <a:cs typeface="Source Sans Pro" charset="0"/>
              </a:rPr>
              <a:t>What was the specific choice you made?</a:t>
            </a:r>
          </a:p>
          <a:p>
            <a:pPr marL="457200" indent="-457200">
              <a:buFont typeface="+mj-lt"/>
              <a:buAutoNum type="arabicPeriod"/>
            </a:pPr>
            <a:r>
              <a:rPr lang="en-US" sz="2500" dirty="0">
                <a:solidFill>
                  <a:srgbClr val="344047"/>
                </a:solidFill>
                <a:latin typeface="Source Sans Pro" charset="0"/>
                <a:ea typeface="Source Sans Pro" charset="0"/>
                <a:cs typeface="Source Sans Pro" charset="0"/>
              </a:rPr>
              <a:t>What happened as a result of your choice?</a:t>
            </a:r>
          </a:p>
          <a:p>
            <a:pPr marL="457200" indent="-457200">
              <a:buFont typeface="+mj-lt"/>
              <a:buAutoNum type="arabicPeriod"/>
            </a:pPr>
            <a:r>
              <a:rPr lang="en-US" sz="2500" dirty="0">
                <a:solidFill>
                  <a:srgbClr val="344047"/>
                </a:solidFill>
                <a:latin typeface="Source Sans Pro" charset="0"/>
                <a:ea typeface="Source Sans Pro" charset="0"/>
                <a:cs typeface="Source Sans Pro" charset="0"/>
              </a:rPr>
              <a:t>How can your listener join you in taking action?</a:t>
            </a:r>
          </a:p>
          <a:p>
            <a:endParaRPr lang="en-US" sz="2500" dirty="0">
              <a:solidFill>
                <a:srgbClr val="344047"/>
              </a:solidFill>
              <a:latin typeface="Source Sans Pro" charset="0"/>
              <a:ea typeface="Source Sans Pro" charset="0"/>
              <a:cs typeface="Source Sans Pro" charset="0"/>
            </a:endParaRPr>
          </a:p>
        </p:txBody>
      </p:sp>
      <p:sp>
        <p:nvSpPr>
          <p:cNvPr id="9" name="Rectangle 8"/>
          <p:cNvSpPr>
            <a:spLocks noChangeArrowheads="1"/>
          </p:cNvSpPr>
          <p:nvPr/>
        </p:nvSpPr>
        <p:spPr bwMode="auto">
          <a:xfrm>
            <a:off x="1006998" y="1391700"/>
            <a:ext cx="2866506" cy="6804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sz="4000" b="1" dirty="0">
                <a:solidFill>
                  <a:schemeClr val="accent1"/>
                </a:solidFill>
                <a:latin typeface="Gilroy ExtraBold" charset="0"/>
                <a:ea typeface="Gilroy ExtraBold" charset="0"/>
                <a:cs typeface="Gilroy ExtraBold" charset="0"/>
              </a:rPr>
              <a:t>12 minutes</a:t>
            </a:r>
          </a:p>
        </p:txBody>
      </p:sp>
      <p:sp>
        <p:nvSpPr>
          <p:cNvPr id="6" name="TextBox 5"/>
          <p:cNvSpPr txBox="1"/>
          <p:nvPr/>
        </p:nvSpPr>
        <p:spPr>
          <a:xfrm>
            <a:off x="1006998" y="2090690"/>
            <a:ext cx="2052165" cy="369332"/>
          </a:xfrm>
          <a:prstGeom prst="rect">
            <a:avLst/>
          </a:prstGeom>
          <a:noFill/>
        </p:spPr>
        <p:txBody>
          <a:bodyPr wrap="none" rtlCol="0">
            <a:spAutoFit/>
          </a:bodyPr>
          <a:lstStyle/>
          <a:p>
            <a:r>
              <a:rPr lang="en-US" altLang="en-US" b="1" dirty="0">
                <a:latin typeface="Source Sans Pro" charset="0"/>
                <a:ea typeface="Source Sans Pro" charset="0"/>
                <a:cs typeface="Source Sans Pro" charset="0"/>
              </a:rPr>
              <a:t>Individual Activity</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9492" y="1536071"/>
            <a:ext cx="674609" cy="554619"/>
          </a:xfrm>
          <a:prstGeom prst="rect">
            <a:avLst/>
          </a:prstGeom>
        </p:spPr>
      </p:pic>
      <p:pic>
        <p:nvPicPr>
          <p:cNvPr id="11" name="Picture 10"/>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7982467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379"/>
            <a:ext cx="12192000" cy="6870379"/>
          </a:xfrm>
          <a:prstGeom prst="rect">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sym typeface="Arial"/>
            </a:endParaRPr>
          </a:p>
        </p:txBody>
      </p:sp>
      <p:sp>
        <p:nvSpPr>
          <p:cNvPr id="9" name="Rectangle 8"/>
          <p:cNvSpPr>
            <a:spLocks noChangeArrowheads="1"/>
          </p:cNvSpPr>
          <p:nvPr/>
        </p:nvSpPr>
        <p:spPr bwMode="auto">
          <a:xfrm>
            <a:off x="0" y="2972976"/>
            <a:ext cx="12192000" cy="988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6000" b="1" dirty="0">
                <a:solidFill>
                  <a:srgbClr val="FFFFFF"/>
                </a:solidFill>
                <a:latin typeface="Gilroy ExtraBold" charset="0"/>
                <a:ea typeface="Gilroy ExtraBold" charset="0"/>
                <a:cs typeface="Gilroy ExtraBold" charset="0"/>
              </a:rPr>
              <a:t>Remember your why!</a:t>
            </a:r>
          </a:p>
        </p:txBody>
      </p:sp>
      <p:pic>
        <p:nvPicPr>
          <p:cNvPr id="7" name="Picture 6"/>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20476196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379"/>
            <a:ext cx="12192000" cy="34413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a:spLocks noChangeArrowheads="1"/>
          </p:cNvSpPr>
          <p:nvPr/>
        </p:nvSpPr>
        <p:spPr bwMode="auto">
          <a:xfrm>
            <a:off x="0" y="752522"/>
            <a:ext cx="12192000" cy="1834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11500" b="1" dirty="0">
                <a:solidFill>
                  <a:schemeClr val="bg1"/>
                </a:solidFill>
                <a:latin typeface="Gilroy ExtraBold" charset="0"/>
                <a:ea typeface="Gilroy ExtraBold" charset="0"/>
                <a:cs typeface="Gilroy ExtraBold" charset="0"/>
              </a:rPr>
              <a:t>Share out!</a:t>
            </a:r>
          </a:p>
        </p:txBody>
      </p:sp>
      <p:sp>
        <p:nvSpPr>
          <p:cNvPr id="15" name="TextBox 14">
            <a:hlinkClick r:id="rId3"/>
          </p:cNvPr>
          <p:cNvSpPr txBox="1"/>
          <p:nvPr/>
        </p:nvSpPr>
        <p:spPr>
          <a:xfrm>
            <a:off x="1" y="4918680"/>
            <a:ext cx="12192000" cy="449639"/>
          </a:xfrm>
          <a:prstGeom prst="rect">
            <a:avLst/>
          </a:prstGeom>
          <a:noFill/>
        </p:spPr>
        <p:txBody>
          <a:bodyPr wrap="square" lIns="64290" tIns="32145" rIns="64290" bIns="32145" rtlCol="0">
            <a:spAutoFit/>
          </a:bodyPr>
          <a:lstStyle/>
          <a:p>
            <a:pPr algn="ctr"/>
            <a:r>
              <a:rPr lang="en-US" sz="2500" dirty="0">
                <a:solidFill>
                  <a:schemeClr val="bg2">
                    <a:lumMod val="25000"/>
                  </a:schemeClr>
                </a:solidFill>
                <a:latin typeface="Source Sans Pro" charset="0"/>
                <a:ea typeface="Source Sans Pro" charset="0"/>
                <a:cs typeface="Source Sans Pro" charset="0"/>
              </a:rPr>
              <a:t>Type in the chat box </a:t>
            </a:r>
            <a:r>
              <a:rPr lang="en-US" sz="2500">
                <a:solidFill>
                  <a:schemeClr val="bg2">
                    <a:lumMod val="25000"/>
                  </a:schemeClr>
                </a:solidFill>
                <a:latin typeface="Source Sans Pro" charset="0"/>
                <a:ea typeface="Source Sans Pro" charset="0"/>
                <a:cs typeface="Source Sans Pro" charset="0"/>
              </a:rPr>
              <a:t>or raise your hand</a:t>
            </a:r>
            <a:endParaRPr lang="en-US" sz="2500" dirty="0">
              <a:solidFill>
                <a:srgbClr val="ED5340"/>
              </a:solidFill>
              <a:latin typeface="Source Sans Pro" charset="0"/>
              <a:ea typeface="Source Sans Pro" charset="0"/>
              <a:cs typeface="Source Sans Pro" charset="0"/>
            </a:endParaRPr>
          </a:p>
        </p:txBody>
      </p:sp>
      <p:cxnSp>
        <p:nvCxnSpPr>
          <p:cNvPr id="4" name="Straight Connector 3"/>
          <p:cNvCxnSpPr>
            <a:stCxn id="2" idx="2"/>
          </p:cNvCxnSpPr>
          <p:nvPr/>
        </p:nvCxnSpPr>
        <p:spPr>
          <a:xfrm>
            <a:off x="6096000" y="3429000"/>
            <a:ext cx="0" cy="3429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pic>
        <p:nvPicPr>
          <p:cNvPr id="8" name="Picture 7"/>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60916" y="4299555"/>
            <a:ext cx="870168" cy="585755"/>
          </a:xfrm>
          <a:prstGeom prst="rect">
            <a:avLst/>
          </a:prstGeom>
        </p:spPr>
      </p:pic>
    </p:spTree>
    <p:extLst>
      <p:ext uri="{BB962C8B-B14F-4D97-AF65-F5344CB8AC3E}">
        <p14:creationId xmlns:p14="http://schemas.microsoft.com/office/powerpoint/2010/main" val="11463693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9105" y="2819887"/>
            <a:ext cx="12192000" cy="1015663"/>
          </a:xfrm>
          <a:prstGeom prst="rect">
            <a:avLst/>
          </a:prstGeom>
          <a:noFill/>
        </p:spPr>
        <p:txBody>
          <a:bodyPr wrap="square" rtlCol="0">
            <a:spAutoFit/>
          </a:bodyPr>
          <a:lstStyle/>
          <a:p>
            <a:pPr algn="ctr"/>
            <a:r>
              <a:rPr lang="en-US" sz="6000" b="1">
                <a:solidFill>
                  <a:srgbClr val="FFFFFF"/>
                </a:solidFill>
                <a:latin typeface="Gilroy ExtraBold" charset="0"/>
                <a:ea typeface="Gilroy ExtraBold" charset="0"/>
                <a:cs typeface="Gilroy ExtraBold" charset="0"/>
              </a:rPr>
              <a:t>The Hard Ask</a:t>
            </a:r>
            <a:endParaRPr lang="en-US" sz="6000" b="1" dirty="0">
              <a:solidFill>
                <a:srgbClr val="FFFFFF"/>
              </a:solidFill>
              <a:latin typeface="Gilroy ExtraBold" charset="0"/>
              <a:ea typeface="Gilroy ExtraBold" charset="0"/>
              <a:cs typeface="Gilroy ExtraBold" charset="0"/>
            </a:endParaRPr>
          </a:p>
        </p:txBody>
      </p:sp>
      <p:pic>
        <p:nvPicPr>
          <p:cNvPr id="4" name="Picture 3"/>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9452270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84104" y="883271"/>
            <a:ext cx="7159516" cy="660437"/>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What ask do you prefer?</a:t>
            </a:r>
          </a:p>
        </p:txBody>
      </p:sp>
      <p:pic>
        <p:nvPicPr>
          <p:cNvPr id="6" name="Picture 5"/>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pic>
        <p:nvPicPr>
          <p:cNvPr id="8" name="Picture 7"/>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9" name="Rectangle 8"/>
          <p:cNvSpPr/>
          <p:nvPr/>
        </p:nvSpPr>
        <p:spPr>
          <a:xfrm>
            <a:off x="884104" y="2005441"/>
            <a:ext cx="10642221" cy="4664990"/>
          </a:xfrm>
          <a:prstGeom prst="rect">
            <a:avLst/>
          </a:prstGeom>
          <a:noFill/>
          <a:ln w="31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274320" rIns="91440" rtlCol="0" anchor="ctr"/>
          <a:lstStyle/>
          <a:p>
            <a:r>
              <a:rPr lang="en-US" sz="2200" dirty="0">
                <a:solidFill>
                  <a:srgbClr val="3B3838"/>
                </a:solidFill>
                <a:latin typeface="Source Sans Pro" charset="0"/>
                <a:ea typeface="Source Sans Pro" charset="0"/>
                <a:cs typeface="Source Sans Pro" charset="0"/>
              </a:rPr>
              <a:t>I am so sorry for bothering you. Is there anyway, perhaps, that you can consider coming to an event I am planning for next month? Again, sorry for bothering you.</a:t>
            </a:r>
          </a:p>
          <a:p>
            <a:endParaRPr lang="en-US" sz="2200" dirty="0">
              <a:solidFill>
                <a:srgbClr val="3B3838"/>
              </a:solidFill>
              <a:latin typeface="Source Sans Pro" charset="0"/>
              <a:ea typeface="Source Sans Pro" charset="0"/>
              <a:cs typeface="Source Sans Pro" charset="0"/>
            </a:endParaRPr>
          </a:p>
          <a:p>
            <a:r>
              <a:rPr lang="en-US" sz="2200" dirty="0">
                <a:solidFill>
                  <a:srgbClr val="3B3838"/>
                </a:solidFill>
                <a:latin typeface="Source Sans Pro" charset="0"/>
                <a:ea typeface="Source Sans Pro" charset="0"/>
                <a:cs typeface="Source Sans Pro" charset="0"/>
              </a:rPr>
              <a:t>We are hosting an event with Rep. Gotham’s on April 20th. We will be discussing his gun violence prevention proposal and how our community can get involved to support that. Can you join us? </a:t>
            </a:r>
          </a:p>
          <a:p>
            <a:endParaRPr lang="en-US" sz="2200" dirty="0">
              <a:solidFill>
                <a:srgbClr val="3B3838"/>
              </a:solidFill>
              <a:latin typeface="Source Sans Pro" charset="0"/>
              <a:ea typeface="Source Sans Pro" charset="0"/>
              <a:cs typeface="Source Sans Pro" charset="0"/>
            </a:endParaRPr>
          </a:p>
          <a:p>
            <a:r>
              <a:rPr lang="en-US" sz="2200" dirty="0">
                <a:solidFill>
                  <a:srgbClr val="3B3838"/>
                </a:solidFill>
                <a:latin typeface="Source Sans Pro" charset="0"/>
                <a:ea typeface="Source Sans Pro" charset="0"/>
                <a:cs typeface="Source Sans Pro" charset="0"/>
              </a:rPr>
              <a:t>I know that you care a lot about crime in our community. I do too! Which is why I am organizing an event with Rep. Gotham’s to better understand his approach on gun violence and what we can do as a community to affect change on this issue. Can I count on you to join me and other members of our community for a conversation with the Congressman on April 20</a:t>
            </a:r>
            <a:r>
              <a:rPr lang="en-US" sz="2200" baseline="30000" dirty="0">
                <a:solidFill>
                  <a:srgbClr val="3B3838"/>
                </a:solidFill>
                <a:latin typeface="Source Sans Pro" charset="0"/>
                <a:ea typeface="Source Sans Pro" charset="0"/>
                <a:cs typeface="Source Sans Pro" charset="0"/>
              </a:rPr>
              <a:t>th</a:t>
            </a:r>
            <a:r>
              <a:rPr lang="en-US" sz="2200" dirty="0">
                <a:solidFill>
                  <a:srgbClr val="3B3838"/>
                </a:solidFill>
                <a:latin typeface="Source Sans Pro" charset="0"/>
                <a:ea typeface="Source Sans Pro" charset="0"/>
                <a:cs typeface="Source Sans Pro" charset="0"/>
              </a:rPr>
              <a:t> at 2:00 PM?</a:t>
            </a:r>
          </a:p>
          <a:p>
            <a:endParaRPr lang="en-US" sz="2200" dirty="0">
              <a:solidFill>
                <a:srgbClr val="3B3838"/>
              </a:solidFill>
              <a:latin typeface="Whitney Book"/>
              <a:cs typeface="Whitney Book"/>
            </a:endParaRPr>
          </a:p>
          <a:p>
            <a:endParaRPr lang="en-US" sz="2200" dirty="0">
              <a:solidFill>
                <a:srgbClr val="3B3838"/>
              </a:solidFill>
              <a:latin typeface="Whitney Book"/>
              <a:cs typeface="Whitney Book"/>
            </a:endParaRPr>
          </a:p>
        </p:txBody>
      </p:sp>
      <p:sp>
        <p:nvSpPr>
          <p:cNvPr id="10" name="Oval 9"/>
          <p:cNvSpPr/>
          <p:nvPr/>
        </p:nvSpPr>
        <p:spPr>
          <a:xfrm>
            <a:off x="711856" y="2005440"/>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1</a:t>
            </a:r>
          </a:p>
        </p:txBody>
      </p:sp>
      <p:sp>
        <p:nvSpPr>
          <p:cNvPr id="11" name="Oval 10"/>
          <p:cNvSpPr/>
          <p:nvPr/>
        </p:nvSpPr>
        <p:spPr>
          <a:xfrm>
            <a:off x="711856" y="3009362"/>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2</a:t>
            </a:r>
          </a:p>
        </p:txBody>
      </p:sp>
      <p:sp>
        <p:nvSpPr>
          <p:cNvPr id="12" name="Oval 11"/>
          <p:cNvSpPr/>
          <p:nvPr/>
        </p:nvSpPr>
        <p:spPr>
          <a:xfrm>
            <a:off x="711856" y="4357781"/>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3</a:t>
            </a:r>
          </a:p>
        </p:txBody>
      </p:sp>
    </p:spTree>
    <p:extLst>
      <p:ext uri="{BB962C8B-B14F-4D97-AF65-F5344CB8AC3E}">
        <p14:creationId xmlns:p14="http://schemas.microsoft.com/office/powerpoint/2010/main" val="1324059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grpSp>
        <p:nvGrpSpPr>
          <p:cNvPr id="2" name="Group 1"/>
          <p:cNvGrpSpPr/>
          <p:nvPr/>
        </p:nvGrpSpPr>
        <p:grpSpPr>
          <a:xfrm>
            <a:off x="3457460" y="1210304"/>
            <a:ext cx="4967113" cy="4190999"/>
            <a:chOff x="3642308" y="1233845"/>
            <a:chExt cx="4967113" cy="4190999"/>
          </a:xfrm>
        </p:grpSpPr>
        <p:sp>
          <p:nvSpPr>
            <p:cNvPr id="3" name="Rectangle 2"/>
            <p:cNvSpPr/>
            <p:nvPr/>
          </p:nvSpPr>
          <p:spPr>
            <a:xfrm>
              <a:off x="3642308" y="1233845"/>
              <a:ext cx="4967113" cy="8184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00B3DC"/>
                  </a:solidFill>
                  <a:latin typeface="Source Sans Pro" charset="0"/>
                  <a:ea typeface="Source Sans Pro" charset="0"/>
                  <a:cs typeface="Source Sans Pro" charset="0"/>
                </a:rPr>
                <a:t>Know your audience</a:t>
              </a:r>
            </a:p>
          </p:txBody>
        </p:sp>
        <p:sp>
          <p:nvSpPr>
            <p:cNvPr id="4" name="Rectangle 3"/>
            <p:cNvSpPr/>
            <p:nvPr/>
          </p:nvSpPr>
          <p:spPr>
            <a:xfrm>
              <a:off x="3642308" y="2358030"/>
              <a:ext cx="4967113" cy="818444"/>
            </a:xfrm>
            <a:prstGeom prst="rect">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Source Sans Pro" charset="0"/>
                  <a:ea typeface="Source Sans Pro" charset="0"/>
                  <a:cs typeface="Source Sans Pro" charset="0"/>
                </a:rPr>
                <a:t>Build urgency</a:t>
              </a:r>
            </a:p>
          </p:txBody>
        </p:sp>
        <p:sp>
          <p:nvSpPr>
            <p:cNvPr id="6" name="Rectangle 5"/>
            <p:cNvSpPr/>
            <p:nvPr/>
          </p:nvSpPr>
          <p:spPr>
            <a:xfrm>
              <a:off x="3642308" y="3482215"/>
              <a:ext cx="4967113" cy="818444"/>
            </a:xfrm>
            <a:prstGeom prst="rect">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Source Sans Pro" charset="0"/>
                  <a:ea typeface="Source Sans Pro" charset="0"/>
                  <a:cs typeface="Source Sans Pro" charset="0"/>
                </a:rPr>
                <a:t>Specific &amp; strong language</a:t>
              </a:r>
            </a:p>
          </p:txBody>
        </p:sp>
        <p:sp>
          <p:nvSpPr>
            <p:cNvPr id="7" name="Rectangle 6"/>
            <p:cNvSpPr/>
            <p:nvPr/>
          </p:nvSpPr>
          <p:spPr>
            <a:xfrm>
              <a:off x="3642308" y="4606400"/>
              <a:ext cx="4967113" cy="818444"/>
            </a:xfrm>
            <a:prstGeom prst="rect">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Source Sans Pro" charset="0"/>
                  <a:ea typeface="Source Sans Pro" charset="0"/>
                  <a:cs typeface="Source Sans Pro" charset="0"/>
                </a:rPr>
                <a:t>Ask &amp; shut up</a:t>
              </a:r>
            </a:p>
          </p:txBody>
        </p:sp>
      </p:grpSp>
      <p:sp>
        <p:nvSpPr>
          <p:cNvPr id="8" name="Rectangle 7"/>
          <p:cNvSpPr/>
          <p:nvPr/>
        </p:nvSpPr>
        <p:spPr>
          <a:xfrm>
            <a:off x="3457459" y="5707044"/>
            <a:ext cx="4967113" cy="818444"/>
          </a:xfrm>
          <a:prstGeom prst="rect">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Source Sans Pro" charset="0"/>
                <a:ea typeface="Source Sans Pro" charset="0"/>
                <a:cs typeface="Source Sans Pro" charset="0"/>
              </a:rPr>
              <a:t>Be persistent</a:t>
            </a:r>
          </a:p>
        </p:txBody>
      </p:sp>
      <p:sp>
        <p:nvSpPr>
          <p:cNvPr id="9" name="TextBox 8"/>
          <p:cNvSpPr txBox="1"/>
          <p:nvPr/>
        </p:nvSpPr>
        <p:spPr>
          <a:xfrm>
            <a:off x="2774897" y="441379"/>
            <a:ext cx="7159516" cy="660437"/>
          </a:xfrm>
          <a:prstGeom prst="rect">
            <a:avLst/>
          </a:prstGeom>
          <a:noFill/>
        </p:spPr>
        <p:txBody>
          <a:bodyPr wrap="square" rtlCol="0">
            <a:spAutoFit/>
          </a:bodyPr>
          <a:lstStyle/>
          <a:p>
            <a:pPr>
              <a:lnSpc>
                <a:spcPct val="80000"/>
              </a:lnSpc>
            </a:pPr>
            <a:r>
              <a:rPr lang="en-US" sz="4500" b="1" dirty="0">
                <a:solidFill>
                  <a:schemeClr val="bg1"/>
                </a:solidFill>
                <a:latin typeface="Gilroy ExtraBold" charset="0"/>
                <a:ea typeface="Gilroy ExtraBold" charset="0"/>
                <a:cs typeface="Gilroy ExtraBold" charset="0"/>
              </a:rPr>
              <a:t>The Five-Step Formula</a:t>
            </a:r>
          </a:p>
        </p:txBody>
      </p:sp>
    </p:spTree>
    <p:extLst>
      <p:ext uri="{BB962C8B-B14F-4D97-AF65-F5344CB8AC3E}">
        <p14:creationId xmlns:p14="http://schemas.microsoft.com/office/powerpoint/2010/main" val="16856672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grpSp>
        <p:nvGrpSpPr>
          <p:cNvPr id="2" name="Group 1"/>
          <p:cNvGrpSpPr/>
          <p:nvPr/>
        </p:nvGrpSpPr>
        <p:grpSpPr>
          <a:xfrm>
            <a:off x="3457460" y="1210304"/>
            <a:ext cx="4967113" cy="4190999"/>
            <a:chOff x="3642308" y="1233845"/>
            <a:chExt cx="4967113" cy="4190999"/>
          </a:xfrm>
        </p:grpSpPr>
        <p:sp>
          <p:nvSpPr>
            <p:cNvPr id="3" name="Rectangle 2"/>
            <p:cNvSpPr/>
            <p:nvPr/>
          </p:nvSpPr>
          <p:spPr>
            <a:xfrm>
              <a:off x="3642308" y="1233845"/>
              <a:ext cx="4967113" cy="818444"/>
            </a:xfrm>
            <a:prstGeom prst="rect">
              <a:avLst/>
            </a:prstGeom>
            <a:solidFill>
              <a:schemeClr val="tx2"/>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chemeClr val="bg1"/>
                  </a:solidFill>
                  <a:latin typeface="Source Sans Pro" charset="0"/>
                  <a:ea typeface="Source Sans Pro" charset="0"/>
                  <a:cs typeface="Source Sans Pro" charset="0"/>
                </a:rPr>
                <a:t>Know your audience</a:t>
              </a:r>
            </a:p>
          </p:txBody>
        </p:sp>
        <p:sp>
          <p:nvSpPr>
            <p:cNvPr id="4" name="Rectangle 3"/>
            <p:cNvSpPr/>
            <p:nvPr/>
          </p:nvSpPr>
          <p:spPr>
            <a:xfrm>
              <a:off x="3642308" y="2358030"/>
              <a:ext cx="4967113" cy="818444"/>
            </a:xfrm>
            <a:prstGeom prst="rect">
              <a:avLst/>
            </a:prstGeom>
            <a:solidFill>
              <a:schemeClr val="bg1"/>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chemeClr val="tx2"/>
                  </a:solidFill>
                  <a:latin typeface="Source Sans Pro" charset="0"/>
                  <a:ea typeface="Source Sans Pro" charset="0"/>
                  <a:cs typeface="Source Sans Pro" charset="0"/>
                </a:rPr>
                <a:t>Build urgency</a:t>
              </a:r>
            </a:p>
          </p:txBody>
        </p:sp>
        <p:sp>
          <p:nvSpPr>
            <p:cNvPr id="6" name="Rectangle 5"/>
            <p:cNvSpPr/>
            <p:nvPr/>
          </p:nvSpPr>
          <p:spPr>
            <a:xfrm>
              <a:off x="3642308" y="3482215"/>
              <a:ext cx="4967113" cy="818444"/>
            </a:xfrm>
            <a:prstGeom prst="rect">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Source Sans Pro" charset="0"/>
                  <a:ea typeface="Source Sans Pro" charset="0"/>
                  <a:cs typeface="Source Sans Pro" charset="0"/>
                </a:rPr>
                <a:t>Specific &amp; strong language</a:t>
              </a:r>
            </a:p>
          </p:txBody>
        </p:sp>
        <p:sp>
          <p:nvSpPr>
            <p:cNvPr id="7" name="Rectangle 6"/>
            <p:cNvSpPr/>
            <p:nvPr/>
          </p:nvSpPr>
          <p:spPr>
            <a:xfrm>
              <a:off x="3642308" y="4606400"/>
              <a:ext cx="4967113" cy="818444"/>
            </a:xfrm>
            <a:prstGeom prst="rect">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Source Sans Pro" charset="0"/>
                  <a:ea typeface="Source Sans Pro" charset="0"/>
                  <a:cs typeface="Source Sans Pro" charset="0"/>
                </a:rPr>
                <a:t>Ask &amp; shut up</a:t>
              </a:r>
            </a:p>
          </p:txBody>
        </p:sp>
      </p:grpSp>
      <p:sp>
        <p:nvSpPr>
          <p:cNvPr id="8" name="Rectangle 7"/>
          <p:cNvSpPr/>
          <p:nvPr/>
        </p:nvSpPr>
        <p:spPr>
          <a:xfrm>
            <a:off x="3457459" y="5707044"/>
            <a:ext cx="4967113" cy="818444"/>
          </a:xfrm>
          <a:prstGeom prst="rect">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Source Sans Pro" charset="0"/>
                <a:ea typeface="Source Sans Pro" charset="0"/>
                <a:cs typeface="Source Sans Pro" charset="0"/>
              </a:rPr>
              <a:t>Be persistent</a:t>
            </a:r>
          </a:p>
        </p:txBody>
      </p:sp>
      <p:sp>
        <p:nvSpPr>
          <p:cNvPr id="9" name="TextBox 8"/>
          <p:cNvSpPr txBox="1"/>
          <p:nvPr/>
        </p:nvSpPr>
        <p:spPr>
          <a:xfrm>
            <a:off x="2774897" y="441379"/>
            <a:ext cx="7159516" cy="660437"/>
          </a:xfrm>
          <a:prstGeom prst="rect">
            <a:avLst/>
          </a:prstGeom>
          <a:noFill/>
        </p:spPr>
        <p:txBody>
          <a:bodyPr wrap="square" rtlCol="0">
            <a:spAutoFit/>
          </a:bodyPr>
          <a:lstStyle/>
          <a:p>
            <a:pPr>
              <a:lnSpc>
                <a:spcPct val="80000"/>
              </a:lnSpc>
            </a:pPr>
            <a:r>
              <a:rPr lang="en-US" sz="4500" b="1" dirty="0">
                <a:solidFill>
                  <a:srgbClr val="FFFFFF"/>
                </a:solidFill>
                <a:latin typeface="Gilroy ExtraBold" charset="0"/>
                <a:ea typeface="Gilroy ExtraBold" charset="0"/>
                <a:cs typeface="Gilroy ExtraBold" charset="0"/>
              </a:rPr>
              <a:t>The Five-Step Formula</a:t>
            </a:r>
          </a:p>
        </p:txBody>
      </p:sp>
    </p:spTree>
    <p:extLst>
      <p:ext uri="{BB962C8B-B14F-4D97-AF65-F5344CB8AC3E}">
        <p14:creationId xmlns:p14="http://schemas.microsoft.com/office/powerpoint/2010/main" val="1969340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grpSp>
        <p:nvGrpSpPr>
          <p:cNvPr id="2" name="Group 1"/>
          <p:cNvGrpSpPr/>
          <p:nvPr/>
        </p:nvGrpSpPr>
        <p:grpSpPr>
          <a:xfrm>
            <a:off x="3457460" y="1210304"/>
            <a:ext cx="4967113" cy="4190999"/>
            <a:chOff x="3642308" y="1233845"/>
            <a:chExt cx="4967113" cy="4190999"/>
          </a:xfrm>
        </p:grpSpPr>
        <p:sp>
          <p:nvSpPr>
            <p:cNvPr id="3" name="Rectangle 2"/>
            <p:cNvSpPr/>
            <p:nvPr/>
          </p:nvSpPr>
          <p:spPr>
            <a:xfrm>
              <a:off x="3642308" y="1233845"/>
              <a:ext cx="4967113" cy="818444"/>
            </a:xfrm>
            <a:prstGeom prst="rect">
              <a:avLst/>
            </a:prstGeom>
            <a:solidFill>
              <a:schemeClr val="tx2"/>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Source Sans Pro" charset="0"/>
                  <a:ea typeface="Source Sans Pro" charset="0"/>
                  <a:cs typeface="Source Sans Pro" charset="0"/>
                </a:rPr>
                <a:t>Know your audience</a:t>
              </a:r>
            </a:p>
          </p:txBody>
        </p:sp>
        <p:sp>
          <p:nvSpPr>
            <p:cNvPr id="4" name="Rectangle 3"/>
            <p:cNvSpPr/>
            <p:nvPr/>
          </p:nvSpPr>
          <p:spPr>
            <a:xfrm>
              <a:off x="3642308" y="2358030"/>
              <a:ext cx="4967113" cy="818444"/>
            </a:xfrm>
            <a:prstGeom prst="rect">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chemeClr val="bg1"/>
                  </a:solidFill>
                  <a:latin typeface="Source Sans Pro" charset="0"/>
                  <a:ea typeface="Source Sans Pro" charset="0"/>
                  <a:cs typeface="Source Sans Pro" charset="0"/>
                </a:rPr>
                <a:t>Build urgency</a:t>
              </a:r>
            </a:p>
          </p:txBody>
        </p:sp>
        <p:sp>
          <p:nvSpPr>
            <p:cNvPr id="6" name="Rectangle 5"/>
            <p:cNvSpPr/>
            <p:nvPr/>
          </p:nvSpPr>
          <p:spPr>
            <a:xfrm>
              <a:off x="3642308" y="3482215"/>
              <a:ext cx="4967113" cy="818444"/>
            </a:xfrm>
            <a:prstGeom prst="rect">
              <a:avLst/>
            </a:prstGeom>
            <a:solidFill>
              <a:schemeClr val="bg1"/>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chemeClr val="tx2"/>
                  </a:solidFill>
                  <a:latin typeface="Source Sans Pro" charset="0"/>
                  <a:ea typeface="Source Sans Pro" charset="0"/>
                  <a:cs typeface="Source Sans Pro" charset="0"/>
                </a:rPr>
                <a:t>Specific &amp; strong language</a:t>
              </a:r>
            </a:p>
          </p:txBody>
        </p:sp>
        <p:sp>
          <p:nvSpPr>
            <p:cNvPr id="7" name="Rectangle 6"/>
            <p:cNvSpPr/>
            <p:nvPr/>
          </p:nvSpPr>
          <p:spPr>
            <a:xfrm>
              <a:off x="3642308" y="4606400"/>
              <a:ext cx="4967113" cy="818444"/>
            </a:xfrm>
            <a:prstGeom prst="rect">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Source Sans Pro" charset="0"/>
                  <a:ea typeface="Source Sans Pro" charset="0"/>
                  <a:cs typeface="Source Sans Pro" charset="0"/>
                </a:rPr>
                <a:t>Ask &amp; shut up</a:t>
              </a:r>
            </a:p>
          </p:txBody>
        </p:sp>
      </p:grpSp>
      <p:sp>
        <p:nvSpPr>
          <p:cNvPr id="8" name="Rectangle 7"/>
          <p:cNvSpPr/>
          <p:nvPr/>
        </p:nvSpPr>
        <p:spPr>
          <a:xfrm>
            <a:off x="3457459" y="5707044"/>
            <a:ext cx="4967113" cy="818444"/>
          </a:xfrm>
          <a:prstGeom prst="rect">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Source Sans Pro" charset="0"/>
                <a:ea typeface="Source Sans Pro" charset="0"/>
                <a:cs typeface="Source Sans Pro" charset="0"/>
              </a:rPr>
              <a:t>Be persistent</a:t>
            </a:r>
          </a:p>
        </p:txBody>
      </p:sp>
      <p:sp>
        <p:nvSpPr>
          <p:cNvPr id="9" name="TextBox 8"/>
          <p:cNvSpPr txBox="1"/>
          <p:nvPr/>
        </p:nvSpPr>
        <p:spPr>
          <a:xfrm>
            <a:off x="2774897" y="441379"/>
            <a:ext cx="7159516" cy="660437"/>
          </a:xfrm>
          <a:prstGeom prst="rect">
            <a:avLst/>
          </a:prstGeom>
          <a:noFill/>
        </p:spPr>
        <p:txBody>
          <a:bodyPr wrap="square" rtlCol="0">
            <a:spAutoFit/>
          </a:bodyPr>
          <a:lstStyle/>
          <a:p>
            <a:pPr>
              <a:lnSpc>
                <a:spcPct val="80000"/>
              </a:lnSpc>
            </a:pPr>
            <a:r>
              <a:rPr lang="en-US" sz="4500" b="1" dirty="0">
                <a:solidFill>
                  <a:srgbClr val="FFFFFF"/>
                </a:solidFill>
                <a:latin typeface="Gilroy ExtraBold" charset="0"/>
                <a:ea typeface="Gilroy ExtraBold" charset="0"/>
                <a:cs typeface="Gilroy ExtraBold" charset="0"/>
              </a:rPr>
              <a:t>The Five-Step Formula</a:t>
            </a:r>
          </a:p>
        </p:txBody>
      </p:sp>
    </p:spTree>
    <p:extLst>
      <p:ext uri="{BB962C8B-B14F-4D97-AF65-F5344CB8AC3E}">
        <p14:creationId xmlns:p14="http://schemas.microsoft.com/office/powerpoint/2010/main" val="4222737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grpSp>
        <p:nvGrpSpPr>
          <p:cNvPr id="2" name="Group 1"/>
          <p:cNvGrpSpPr/>
          <p:nvPr/>
        </p:nvGrpSpPr>
        <p:grpSpPr>
          <a:xfrm>
            <a:off x="3457460" y="1210304"/>
            <a:ext cx="4967113" cy="4190999"/>
            <a:chOff x="3642308" y="1233845"/>
            <a:chExt cx="4967113" cy="4190999"/>
          </a:xfrm>
        </p:grpSpPr>
        <p:sp>
          <p:nvSpPr>
            <p:cNvPr id="3" name="Rectangle 2"/>
            <p:cNvSpPr/>
            <p:nvPr/>
          </p:nvSpPr>
          <p:spPr>
            <a:xfrm>
              <a:off x="3642308" y="1233845"/>
              <a:ext cx="4967113" cy="818444"/>
            </a:xfrm>
            <a:prstGeom prst="rect">
              <a:avLst/>
            </a:prstGeom>
            <a:solidFill>
              <a:schemeClr val="tx2"/>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Source Sans Pro" charset="0"/>
                  <a:ea typeface="Source Sans Pro" charset="0"/>
                  <a:cs typeface="Source Sans Pro" charset="0"/>
                </a:rPr>
                <a:t>Know your audience</a:t>
              </a:r>
            </a:p>
          </p:txBody>
        </p:sp>
        <p:sp>
          <p:nvSpPr>
            <p:cNvPr id="4" name="Rectangle 3"/>
            <p:cNvSpPr/>
            <p:nvPr/>
          </p:nvSpPr>
          <p:spPr>
            <a:xfrm>
              <a:off x="3642308" y="2358030"/>
              <a:ext cx="4967113" cy="818444"/>
            </a:xfrm>
            <a:prstGeom prst="rect">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chemeClr val="bg1"/>
                  </a:solidFill>
                  <a:latin typeface="Source Sans Pro" charset="0"/>
                  <a:ea typeface="Source Sans Pro" charset="0"/>
                  <a:cs typeface="Source Sans Pro" charset="0"/>
                </a:rPr>
                <a:t>Build urgency</a:t>
              </a:r>
            </a:p>
          </p:txBody>
        </p:sp>
        <p:sp>
          <p:nvSpPr>
            <p:cNvPr id="6" name="Rectangle 5"/>
            <p:cNvSpPr/>
            <p:nvPr/>
          </p:nvSpPr>
          <p:spPr>
            <a:xfrm>
              <a:off x="3642308" y="3482215"/>
              <a:ext cx="4967113" cy="818444"/>
            </a:xfrm>
            <a:prstGeom prst="rect">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Source Sans Pro" charset="0"/>
                  <a:ea typeface="Source Sans Pro" charset="0"/>
                  <a:cs typeface="Source Sans Pro" charset="0"/>
                </a:rPr>
                <a:t>Specific &amp; strong language</a:t>
              </a:r>
            </a:p>
          </p:txBody>
        </p:sp>
        <p:sp>
          <p:nvSpPr>
            <p:cNvPr id="7" name="Rectangle 6"/>
            <p:cNvSpPr/>
            <p:nvPr/>
          </p:nvSpPr>
          <p:spPr>
            <a:xfrm>
              <a:off x="3642308" y="4606400"/>
              <a:ext cx="4967113" cy="818444"/>
            </a:xfrm>
            <a:prstGeom prst="rect">
              <a:avLst/>
            </a:prstGeom>
            <a:solidFill>
              <a:schemeClr val="bg1"/>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chemeClr val="tx2"/>
                  </a:solidFill>
                  <a:latin typeface="Source Sans Pro" charset="0"/>
                  <a:ea typeface="Source Sans Pro" charset="0"/>
                  <a:cs typeface="Source Sans Pro" charset="0"/>
                </a:rPr>
                <a:t>Ask &amp; shut up</a:t>
              </a:r>
            </a:p>
          </p:txBody>
        </p:sp>
      </p:grpSp>
      <p:sp>
        <p:nvSpPr>
          <p:cNvPr id="8" name="Rectangle 7"/>
          <p:cNvSpPr/>
          <p:nvPr/>
        </p:nvSpPr>
        <p:spPr>
          <a:xfrm>
            <a:off x="3457459" y="5707044"/>
            <a:ext cx="4967113" cy="818444"/>
          </a:xfrm>
          <a:prstGeom prst="rect">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Source Sans Pro" charset="0"/>
                <a:ea typeface="Source Sans Pro" charset="0"/>
                <a:cs typeface="Source Sans Pro" charset="0"/>
              </a:rPr>
              <a:t>Be persistent</a:t>
            </a:r>
          </a:p>
        </p:txBody>
      </p:sp>
      <p:sp>
        <p:nvSpPr>
          <p:cNvPr id="9" name="TextBox 8"/>
          <p:cNvSpPr txBox="1"/>
          <p:nvPr/>
        </p:nvSpPr>
        <p:spPr>
          <a:xfrm>
            <a:off x="2774897" y="441379"/>
            <a:ext cx="7159516" cy="660437"/>
          </a:xfrm>
          <a:prstGeom prst="rect">
            <a:avLst/>
          </a:prstGeom>
          <a:noFill/>
        </p:spPr>
        <p:txBody>
          <a:bodyPr wrap="square" rtlCol="0">
            <a:spAutoFit/>
          </a:bodyPr>
          <a:lstStyle/>
          <a:p>
            <a:pPr>
              <a:lnSpc>
                <a:spcPct val="80000"/>
              </a:lnSpc>
            </a:pPr>
            <a:r>
              <a:rPr lang="en-US" sz="4500" b="1" dirty="0">
                <a:solidFill>
                  <a:srgbClr val="FFFFFF"/>
                </a:solidFill>
                <a:latin typeface="Gilroy ExtraBold" charset="0"/>
                <a:ea typeface="Gilroy ExtraBold" charset="0"/>
                <a:cs typeface="Gilroy ExtraBold" charset="0"/>
              </a:rPr>
              <a:t>The Five-Step Formula</a:t>
            </a:r>
          </a:p>
        </p:txBody>
      </p:sp>
    </p:spTree>
    <p:extLst>
      <p:ext uri="{BB962C8B-B14F-4D97-AF65-F5344CB8AC3E}">
        <p14:creationId xmlns:p14="http://schemas.microsoft.com/office/powerpoint/2010/main" val="1515134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0" y="2861575"/>
            <a:ext cx="12192000" cy="1015663"/>
          </a:xfrm>
          <a:prstGeom prst="rect">
            <a:avLst/>
          </a:prstGeom>
          <a:noFill/>
        </p:spPr>
        <p:txBody>
          <a:bodyPr wrap="square" rtlCol="0">
            <a:spAutoFit/>
          </a:bodyPr>
          <a:lstStyle/>
          <a:p>
            <a:pPr algn="ctr"/>
            <a:r>
              <a:rPr lang="en-US" sz="6000" b="1" dirty="0">
                <a:solidFill>
                  <a:srgbClr val="FFFFFF"/>
                </a:solidFill>
                <a:latin typeface="Gilroy ExtraBold" charset="0"/>
                <a:ea typeface="Gilroy ExtraBold" charset="0"/>
                <a:cs typeface="Gilroy ExtraBold" charset="0"/>
              </a:rPr>
              <a:t>Graduating the program</a:t>
            </a:r>
          </a:p>
        </p:txBody>
      </p:sp>
      <p:pic>
        <p:nvPicPr>
          <p:cNvPr id="4" name="Picture 3"/>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21007722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grpSp>
        <p:nvGrpSpPr>
          <p:cNvPr id="2" name="Group 1"/>
          <p:cNvGrpSpPr/>
          <p:nvPr/>
        </p:nvGrpSpPr>
        <p:grpSpPr>
          <a:xfrm>
            <a:off x="3457460" y="1210304"/>
            <a:ext cx="4967113" cy="4190999"/>
            <a:chOff x="3642308" y="1233845"/>
            <a:chExt cx="4967113" cy="4190999"/>
          </a:xfrm>
        </p:grpSpPr>
        <p:sp>
          <p:nvSpPr>
            <p:cNvPr id="3" name="Rectangle 2"/>
            <p:cNvSpPr/>
            <p:nvPr/>
          </p:nvSpPr>
          <p:spPr>
            <a:xfrm>
              <a:off x="3642308" y="1233845"/>
              <a:ext cx="4967113" cy="818444"/>
            </a:xfrm>
            <a:prstGeom prst="rect">
              <a:avLst/>
            </a:prstGeom>
            <a:solidFill>
              <a:schemeClr val="tx2"/>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Source Sans Pro" charset="0"/>
                  <a:ea typeface="Source Sans Pro" charset="0"/>
                  <a:cs typeface="Source Sans Pro" charset="0"/>
                </a:rPr>
                <a:t>Know your audience</a:t>
              </a:r>
            </a:p>
          </p:txBody>
        </p:sp>
        <p:sp>
          <p:nvSpPr>
            <p:cNvPr id="4" name="Rectangle 3"/>
            <p:cNvSpPr/>
            <p:nvPr/>
          </p:nvSpPr>
          <p:spPr>
            <a:xfrm>
              <a:off x="3642308" y="2358030"/>
              <a:ext cx="4967113" cy="818444"/>
            </a:xfrm>
            <a:prstGeom prst="rect">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chemeClr val="bg1"/>
                  </a:solidFill>
                  <a:latin typeface="Source Sans Pro" charset="0"/>
                  <a:ea typeface="Source Sans Pro" charset="0"/>
                  <a:cs typeface="Source Sans Pro" charset="0"/>
                </a:rPr>
                <a:t>Build urgency</a:t>
              </a:r>
            </a:p>
          </p:txBody>
        </p:sp>
        <p:sp>
          <p:nvSpPr>
            <p:cNvPr id="6" name="Rectangle 5"/>
            <p:cNvSpPr/>
            <p:nvPr/>
          </p:nvSpPr>
          <p:spPr>
            <a:xfrm>
              <a:off x="3642308" y="3482215"/>
              <a:ext cx="4967113" cy="818444"/>
            </a:xfrm>
            <a:prstGeom prst="rect">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Source Sans Pro" charset="0"/>
                  <a:ea typeface="Source Sans Pro" charset="0"/>
                  <a:cs typeface="Source Sans Pro" charset="0"/>
                </a:rPr>
                <a:t>Specific &amp; strong language</a:t>
              </a:r>
            </a:p>
          </p:txBody>
        </p:sp>
        <p:sp>
          <p:nvSpPr>
            <p:cNvPr id="7" name="Rectangle 6"/>
            <p:cNvSpPr/>
            <p:nvPr/>
          </p:nvSpPr>
          <p:spPr>
            <a:xfrm>
              <a:off x="3642308" y="4606400"/>
              <a:ext cx="4967113" cy="818444"/>
            </a:xfrm>
            <a:prstGeom prst="rect">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Source Sans Pro" charset="0"/>
                  <a:ea typeface="Source Sans Pro" charset="0"/>
                  <a:cs typeface="Source Sans Pro" charset="0"/>
                </a:rPr>
                <a:t>Ask &amp; shut up</a:t>
              </a:r>
            </a:p>
          </p:txBody>
        </p:sp>
      </p:grpSp>
      <p:sp>
        <p:nvSpPr>
          <p:cNvPr id="8" name="Rectangle 7"/>
          <p:cNvSpPr/>
          <p:nvPr/>
        </p:nvSpPr>
        <p:spPr>
          <a:xfrm>
            <a:off x="3457459" y="5707044"/>
            <a:ext cx="4967113" cy="818444"/>
          </a:xfrm>
          <a:prstGeom prst="rect">
            <a:avLst/>
          </a:prstGeom>
          <a:solidFill>
            <a:schemeClr val="bg1"/>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chemeClr val="tx2"/>
                </a:solidFill>
                <a:latin typeface="Source Sans Pro" charset="0"/>
                <a:ea typeface="Source Sans Pro" charset="0"/>
                <a:cs typeface="Source Sans Pro" charset="0"/>
              </a:rPr>
              <a:t>Be persistent</a:t>
            </a:r>
          </a:p>
        </p:txBody>
      </p:sp>
      <p:sp>
        <p:nvSpPr>
          <p:cNvPr id="9" name="TextBox 8"/>
          <p:cNvSpPr txBox="1"/>
          <p:nvPr/>
        </p:nvSpPr>
        <p:spPr>
          <a:xfrm>
            <a:off x="2774897" y="441379"/>
            <a:ext cx="7159516" cy="660437"/>
          </a:xfrm>
          <a:prstGeom prst="rect">
            <a:avLst/>
          </a:prstGeom>
          <a:noFill/>
        </p:spPr>
        <p:txBody>
          <a:bodyPr wrap="square" rtlCol="0">
            <a:spAutoFit/>
          </a:bodyPr>
          <a:lstStyle/>
          <a:p>
            <a:pPr>
              <a:lnSpc>
                <a:spcPct val="80000"/>
              </a:lnSpc>
            </a:pPr>
            <a:r>
              <a:rPr lang="en-US" sz="4500" b="1" dirty="0">
                <a:solidFill>
                  <a:srgbClr val="FFFFFF"/>
                </a:solidFill>
                <a:latin typeface="Gilroy ExtraBold" charset="0"/>
                <a:ea typeface="Gilroy ExtraBold" charset="0"/>
                <a:cs typeface="Gilroy ExtraBold" charset="0"/>
              </a:rPr>
              <a:t>The Five-Step Formula</a:t>
            </a:r>
          </a:p>
        </p:txBody>
      </p:sp>
    </p:spTree>
    <p:extLst>
      <p:ext uri="{BB962C8B-B14F-4D97-AF65-F5344CB8AC3E}">
        <p14:creationId xmlns:p14="http://schemas.microsoft.com/office/powerpoint/2010/main" val="1923279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379"/>
            <a:ext cx="12192000" cy="34413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a:spLocks noChangeArrowheads="1"/>
          </p:cNvSpPr>
          <p:nvPr/>
        </p:nvSpPr>
        <p:spPr bwMode="auto">
          <a:xfrm>
            <a:off x="0" y="1084295"/>
            <a:ext cx="12192000" cy="12960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8000" b="1" dirty="0">
                <a:solidFill>
                  <a:schemeClr val="bg1"/>
                </a:solidFill>
                <a:latin typeface="Gilroy ExtraBold" charset="0"/>
                <a:ea typeface="Gilroy ExtraBold" charset="0"/>
                <a:cs typeface="Gilroy ExtraBold" charset="0"/>
              </a:rPr>
              <a:t>Your turn!</a:t>
            </a:r>
          </a:p>
        </p:txBody>
      </p:sp>
      <p:sp>
        <p:nvSpPr>
          <p:cNvPr id="15" name="TextBox 14">
            <a:hlinkClick r:id="rId3"/>
          </p:cNvPr>
          <p:cNvSpPr txBox="1"/>
          <p:nvPr/>
        </p:nvSpPr>
        <p:spPr>
          <a:xfrm>
            <a:off x="1" y="4918680"/>
            <a:ext cx="12192000" cy="449639"/>
          </a:xfrm>
          <a:prstGeom prst="rect">
            <a:avLst/>
          </a:prstGeom>
          <a:noFill/>
        </p:spPr>
        <p:txBody>
          <a:bodyPr wrap="square" lIns="64290" tIns="32145" rIns="64290" bIns="32145" rtlCol="0">
            <a:spAutoFit/>
          </a:bodyPr>
          <a:lstStyle/>
          <a:p>
            <a:pPr algn="ctr"/>
            <a:r>
              <a:rPr lang="en-US" sz="2500" dirty="0">
                <a:solidFill>
                  <a:schemeClr val="bg2">
                    <a:lumMod val="25000"/>
                  </a:schemeClr>
                </a:solidFill>
                <a:latin typeface="Source Sans Pro" charset="0"/>
                <a:ea typeface="Source Sans Pro" charset="0"/>
                <a:cs typeface="Source Sans Pro" charset="0"/>
              </a:rPr>
              <a:t>Type in the chat box </a:t>
            </a:r>
            <a:r>
              <a:rPr lang="en-US" sz="2500">
                <a:solidFill>
                  <a:schemeClr val="bg2">
                    <a:lumMod val="25000"/>
                  </a:schemeClr>
                </a:solidFill>
                <a:latin typeface="Source Sans Pro" charset="0"/>
                <a:ea typeface="Source Sans Pro" charset="0"/>
                <a:cs typeface="Source Sans Pro" charset="0"/>
              </a:rPr>
              <a:t>or raise your hand</a:t>
            </a:r>
            <a:endParaRPr lang="en-US" sz="2500" dirty="0">
              <a:solidFill>
                <a:srgbClr val="ED5340"/>
              </a:solidFill>
              <a:latin typeface="Source Sans Pro" charset="0"/>
              <a:ea typeface="Source Sans Pro" charset="0"/>
              <a:cs typeface="Source Sans Pro" charset="0"/>
            </a:endParaRPr>
          </a:p>
        </p:txBody>
      </p:sp>
      <p:cxnSp>
        <p:nvCxnSpPr>
          <p:cNvPr id="4" name="Straight Connector 3"/>
          <p:cNvCxnSpPr>
            <a:stCxn id="2" idx="2"/>
          </p:cNvCxnSpPr>
          <p:nvPr/>
        </p:nvCxnSpPr>
        <p:spPr>
          <a:xfrm>
            <a:off x="6096000" y="3429000"/>
            <a:ext cx="0" cy="3429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pic>
        <p:nvPicPr>
          <p:cNvPr id="8" name="Picture 7"/>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60916" y="4299555"/>
            <a:ext cx="870168" cy="585755"/>
          </a:xfrm>
          <a:prstGeom prst="rect">
            <a:avLst/>
          </a:prstGeom>
        </p:spPr>
      </p:pic>
    </p:spTree>
    <p:extLst>
      <p:ext uri="{BB962C8B-B14F-4D97-AF65-F5344CB8AC3E}">
        <p14:creationId xmlns:p14="http://schemas.microsoft.com/office/powerpoint/2010/main" val="12715229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0" y="2921168"/>
            <a:ext cx="12192000" cy="1015663"/>
          </a:xfrm>
          <a:prstGeom prst="rect">
            <a:avLst/>
          </a:prstGeom>
          <a:noFill/>
        </p:spPr>
        <p:txBody>
          <a:bodyPr wrap="square" rtlCol="0">
            <a:spAutoFit/>
          </a:bodyPr>
          <a:lstStyle/>
          <a:p>
            <a:pPr algn="ctr"/>
            <a:r>
              <a:rPr lang="en-US" sz="6000" b="1" dirty="0">
                <a:solidFill>
                  <a:srgbClr val="FFFFFF"/>
                </a:solidFill>
                <a:latin typeface="Gilroy ExtraBold" charset="0"/>
                <a:ea typeface="Gilroy ExtraBold" charset="0"/>
                <a:cs typeface="Gilroy ExtraBold" charset="0"/>
              </a:rPr>
              <a:t>Next steps &amp; close</a:t>
            </a:r>
          </a:p>
        </p:txBody>
      </p:sp>
      <p:pic>
        <p:nvPicPr>
          <p:cNvPr id="4" name="Picture 3"/>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20507727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0" y="2079874"/>
            <a:ext cx="12192000" cy="2862322"/>
          </a:xfrm>
          <a:prstGeom prst="rect">
            <a:avLst/>
          </a:prstGeom>
          <a:noFill/>
        </p:spPr>
        <p:txBody>
          <a:bodyPr wrap="square" rtlCol="0">
            <a:spAutoFit/>
          </a:bodyPr>
          <a:lstStyle/>
          <a:p>
            <a:pPr algn="ctr"/>
            <a:r>
              <a:rPr lang="en-US" sz="6000" b="1" dirty="0">
                <a:solidFill>
                  <a:schemeClr val="accent2"/>
                </a:solidFill>
                <a:latin typeface="Gilroy ExtraBold" charset="0"/>
                <a:ea typeface="Gilroy ExtraBold" charset="0"/>
                <a:cs typeface="Gilroy ExtraBold" charset="0"/>
              </a:rPr>
              <a:t>Next Call:</a:t>
            </a:r>
          </a:p>
          <a:p>
            <a:pPr algn="ctr"/>
            <a:r>
              <a:rPr lang="en-US" sz="6000" b="1" dirty="0">
                <a:solidFill>
                  <a:srgbClr val="FFFFFF"/>
                </a:solidFill>
                <a:latin typeface="Gilroy ExtraBold" charset="0"/>
                <a:ea typeface="Gilroy ExtraBold" charset="0"/>
                <a:cs typeface="Gilroy ExtraBold" charset="0"/>
              </a:rPr>
              <a:t>Thursday, November 16</a:t>
            </a:r>
          </a:p>
          <a:p>
            <a:pPr algn="ctr"/>
            <a:r>
              <a:rPr lang="en-US" sz="6000" b="1" dirty="0">
                <a:solidFill>
                  <a:srgbClr val="FFFFFF"/>
                </a:solidFill>
                <a:latin typeface="Gilroy ExtraBold" charset="0"/>
                <a:ea typeface="Gilroy ExtraBold" charset="0"/>
                <a:cs typeface="Gilroy ExtraBold" charset="0"/>
              </a:rPr>
              <a:t>8pm Eastern Time</a:t>
            </a:r>
          </a:p>
        </p:txBody>
      </p:sp>
      <p:pic>
        <p:nvPicPr>
          <p:cNvPr id="4" name="Picture 3"/>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4837248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0" y="2921168"/>
            <a:ext cx="12192000" cy="1015663"/>
          </a:xfrm>
          <a:prstGeom prst="rect">
            <a:avLst/>
          </a:prstGeom>
          <a:noFill/>
        </p:spPr>
        <p:txBody>
          <a:bodyPr wrap="square" rtlCol="0">
            <a:spAutoFit/>
          </a:bodyPr>
          <a:lstStyle/>
          <a:p>
            <a:pPr algn="ctr"/>
            <a:r>
              <a:rPr lang="en-US" sz="6000" b="1">
                <a:solidFill>
                  <a:srgbClr val="FFFFFF"/>
                </a:solidFill>
                <a:latin typeface="Gilroy ExtraBold" charset="0"/>
                <a:ea typeface="Gilroy ExtraBold" charset="0"/>
                <a:cs typeface="Gilroy ExtraBold" charset="0"/>
              </a:rPr>
              <a:t>Any </a:t>
            </a:r>
            <a:r>
              <a:rPr lang="en-US" sz="6000" b="1" dirty="0">
                <a:solidFill>
                  <a:srgbClr val="FFFFFF"/>
                </a:solidFill>
                <a:latin typeface="Gilroy ExtraBold" charset="0"/>
                <a:ea typeface="Gilroy ExtraBold" charset="0"/>
                <a:cs typeface="Gilroy ExtraBold" charset="0"/>
              </a:rPr>
              <a:t>questions?</a:t>
            </a:r>
          </a:p>
        </p:txBody>
      </p:sp>
      <p:pic>
        <p:nvPicPr>
          <p:cNvPr id="4" name="Picture 3"/>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2612877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175845" y="2049386"/>
            <a:ext cx="12192000" cy="1938992"/>
          </a:xfrm>
          <a:prstGeom prst="rect">
            <a:avLst/>
          </a:prstGeom>
          <a:noFill/>
        </p:spPr>
        <p:txBody>
          <a:bodyPr wrap="square" rtlCol="0">
            <a:spAutoFit/>
          </a:bodyPr>
          <a:lstStyle/>
          <a:p>
            <a:pPr algn="ctr"/>
            <a:endParaRPr lang="en-US" sz="6000" b="1" dirty="0">
              <a:solidFill>
                <a:srgbClr val="FFFFFF"/>
              </a:solidFill>
              <a:latin typeface="Gilroy ExtraBold" charset="0"/>
              <a:ea typeface="Gilroy ExtraBold" charset="0"/>
              <a:cs typeface="Gilroy ExtraBold" charset="0"/>
            </a:endParaRPr>
          </a:p>
          <a:p>
            <a:pPr algn="ctr"/>
            <a:r>
              <a:rPr lang="en-US" sz="6000" b="1" dirty="0">
                <a:solidFill>
                  <a:srgbClr val="FFFFFF"/>
                </a:solidFill>
                <a:latin typeface="Gilroy ExtraBold" charset="0"/>
                <a:ea typeface="Gilroy ExtraBold" charset="0"/>
                <a:cs typeface="Gilroy ExtraBold" charset="0"/>
              </a:rPr>
              <a:t>Thank you!</a:t>
            </a:r>
          </a:p>
        </p:txBody>
      </p:sp>
      <p:pic>
        <p:nvPicPr>
          <p:cNvPr id="4" name="Picture 3"/>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226734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a:spLocks noChangeAspect="1"/>
          </p:cNvSpPr>
          <p:nvPr/>
        </p:nvSpPr>
        <p:spPr>
          <a:xfrm>
            <a:off x="1937289" y="2262749"/>
            <a:ext cx="3294045" cy="328522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altLang="en-US" sz="2800" b="1" dirty="0">
                <a:solidFill>
                  <a:schemeClr val="bg1"/>
                </a:solidFill>
                <a:latin typeface="Gilroy ExtraBold" charset="0"/>
                <a:ea typeface="Gilroy ExtraBold" charset="0"/>
                <a:cs typeface="Gilroy ExtraBold" charset="0"/>
              </a:rPr>
              <a:t>4/6 online trainings</a:t>
            </a:r>
          </a:p>
        </p:txBody>
      </p:sp>
      <p:sp>
        <p:nvSpPr>
          <p:cNvPr id="7" name="Oval 6"/>
          <p:cNvSpPr>
            <a:spLocks noChangeAspect="1"/>
          </p:cNvSpPr>
          <p:nvPr/>
        </p:nvSpPr>
        <p:spPr>
          <a:xfrm>
            <a:off x="6841847" y="2262749"/>
            <a:ext cx="3294045" cy="328522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altLang="en-US" sz="2800" b="1" dirty="0">
                <a:solidFill>
                  <a:schemeClr val="bg1"/>
                </a:solidFill>
                <a:latin typeface="Gilroy ExtraBold" charset="0"/>
                <a:ea typeface="Gilroy ExtraBold" charset="0"/>
                <a:cs typeface="Gilroy ExtraBold" charset="0"/>
              </a:rPr>
              <a:t>Connect with campus coach</a:t>
            </a:r>
          </a:p>
        </p:txBody>
      </p:sp>
      <p:sp>
        <p:nvSpPr>
          <p:cNvPr id="8" name="TextBox 7"/>
          <p:cNvSpPr txBox="1"/>
          <p:nvPr/>
        </p:nvSpPr>
        <p:spPr>
          <a:xfrm>
            <a:off x="1937289" y="790414"/>
            <a:ext cx="8198603" cy="849848"/>
          </a:xfrm>
          <a:prstGeom prst="rect">
            <a:avLst/>
          </a:prstGeom>
          <a:noFill/>
        </p:spPr>
        <p:txBody>
          <a:bodyPr wrap="square" rtlCol="0">
            <a:spAutoFit/>
          </a:bodyPr>
          <a:lstStyle/>
          <a:p>
            <a:pPr defTabSz="457200">
              <a:lnSpc>
                <a:spcPct val="80000"/>
              </a:lnSpc>
            </a:pPr>
            <a:r>
              <a:rPr lang="en-US" sz="6000" b="1" dirty="0">
                <a:latin typeface="Gilroy ExtraBold" charset="0"/>
                <a:ea typeface="Gilroy ExtraBold" charset="0"/>
                <a:cs typeface="Gilroy ExtraBold" charset="0"/>
              </a:rPr>
              <a:t>Program requirements</a:t>
            </a:r>
          </a:p>
        </p:txBody>
      </p:sp>
      <p:pic>
        <p:nvPicPr>
          <p:cNvPr id="9" name="Picture 8"/>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1233546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84104" y="883271"/>
            <a:ext cx="7159516" cy="1200329"/>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Submit a graduation request form</a:t>
            </a:r>
          </a:p>
        </p:txBody>
      </p:sp>
      <p:sp>
        <p:nvSpPr>
          <p:cNvPr id="7" name="TextBox 6">
            <a:hlinkClick r:id="rId3"/>
          </p:cNvPr>
          <p:cNvSpPr txBox="1"/>
          <p:nvPr/>
        </p:nvSpPr>
        <p:spPr>
          <a:xfrm>
            <a:off x="884103" y="2083600"/>
            <a:ext cx="6865049" cy="1603801"/>
          </a:xfrm>
          <a:prstGeom prst="rect">
            <a:avLst/>
          </a:prstGeom>
          <a:noFill/>
        </p:spPr>
        <p:txBody>
          <a:bodyPr wrap="square" lIns="64290" tIns="32145" rIns="64290" bIns="32145" rtlCol="0">
            <a:spAutoFit/>
          </a:bodyPr>
          <a:lstStyle/>
          <a:p>
            <a:pPr marL="342900" indent="-342900">
              <a:buFont typeface="Arial" charset="0"/>
              <a:buChar char="•"/>
            </a:pPr>
            <a:r>
              <a:rPr lang="en-US" sz="2500" dirty="0">
                <a:solidFill>
                  <a:schemeClr val="bg2">
                    <a:lumMod val="25000"/>
                  </a:schemeClr>
                </a:solidFill>
                <a:latin typeface="Source Sans Pro" charset="0"/>
                <a:ea typeface="Source Sans Pro" charset="0"/>
                <a:cs typeface="Source Sans Pro" charset="0"/>
              </a:rPr>
              <a:t>Will be sent on Monday, November 13</a:t>
            </a:r>
          </a:p>
          <a:p>
            <a:pPr marL="342900" indent="-342900">
              <a:buFont typeface="Arial" charset="0"/>
              <a:buChar char="•"/>
            </a:pPr>
            <a:r>
              <a:rPr lang="en-US" sz="2500" dirty="0">
                <a:solidFill>
                  <a:schemeClr val="bg2">
                    <a:lumMod val="25000"/>
                  </a:schemeClr>
                </a:solidFill>
                <a:latin typeface="Source Sans Pro" charset="0"/>
                <a:ea typeface="Source Sans Pro" charset="0"/>
                <a:cs typeface="Source Sans Pro" charset="0"/>
              </a:rPr>
              <a:t>Due back by Wednesday, November 22</a:t>
            </a:r>
          </a:p>
          <a:p>
            <a:pPr marL="342900" indent="-342900">
              <a:buFont typeface="Arial" charset="0"/>
              <a:buChar char="•"/>
            </a:pPr>
            <a:endParaRPr lang="en-US" sz="2500" dirty="0">
              <a:solidFill>
                <a:schemeClr val="bg2">
                  <a:lumMod val="25000"/>
                </a:schemeClr>
              </a:solidFill>
              <a:latin typeface="Source Sans Pro" charset="0"/>
              <a:ea typeface="Source Sans Pro" charset="0"/>
              <a:cs typeface="Source Sans Pro" charset="0"/>
            </a:endParaRPr>
          </a:p>
          <a:p>
            <a:pPr marL="342900" indent="-342900">
              <a:buFont typeface="Arial" charset="0"/>
              <a:buChar char="•"/>
            </a:pPr>
            <a:r>
              <a:rPr lang="en-US" sz="2500" dirty="0">
                <a:latin typeface="Source Sans Pro" charset="0"/>
                <a:ea typeface="Source Sans Pro" charset="0"/>
                <a:cs typeface="Source Sans Pro" charset="0"/>
              </a:rPr>
              <a:t>Letters mailed out on Wednesday, November 29</a:t>
            </a:r>
          </a:p>
        </p:txBody>
      </p:sp>
      <p:pic>
        <p:nvPicPr>
          <p:cNvPr id="6" name="Picture 5"/>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pic>
        <p:nvPicPr>
          <p:cNvPr id="8" name="Picture 7"/>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806733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84104" y="883271"/>
            <a:ext cx="7159516" cy="1200329"/>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Submit a graduation request form</a:t>
            </a:r>
          </a:p>
        </p:txBody>
      </p:sp>
      <p:sp>
        <p:nvSpPr>
          <p:cNvPr id="7" name="TextBox 6">
            <a:hlinkClick r:id="rId3"/>
          </p:cNvPr>
          <p:cNvSpPr txBox="1"/>
          <p:nvPr/>
        </p:nvSpPr>
        <p:spPr>
          <a:xfrm>
            <a:off x="884103" y="2083600"/>
            <a:ext cx="6865049" cy="1603801"/>
          </a:xfrm>
          <a:prstGeom prst="rect">
            <a:avLst/>
          </a:prstGeom>
          <a:noFill/>
        </p:spPr>
        <p:txBody>
          <a:bodyPr wrap="square" lIns="64290" tIns="32145" rIns="64290" bIns="32145" rtlCol="0">
            <a:spAutoFit/>
          </a:bodyPr>
          <a:lstStyle/>
          <a:p>
            <a:pPr marL="342900" indent="-342900">
              <a:buFont typeface="Arial" charset="0"/>
              <a:buChar char="•"/>
            </a:pPr>
            <a:r>
              <a:rPr lang="en-US" sz="2500" dirty="0">
                <a:solidFill>
                  <a:schemeClr val="bg2">
                    <a:lumMod val="25000"/>
                  </a:schemeClr>
                </a:solidFill>
                <a:latin typeface="Source Sans Pro" charset="0"/>
                <a:ea typeface="Source Sans Pro" charset="0"/>
                <a:cs typeface="Source Sans Pro" charset="0"/>
              </a:rPr>
              <a:t>Will be sent on Monday, November 13</a:t>
            </a:r>
          </a:p>
          <a:p>
            <a:pPr marL="342900" indent="-342900">
              <a:buFont typeface="Arial" charset="0"/>
              <a:buChar char="•"/>
            </a:pPr>
            <a:r>
              <a:rPr lang="en-US" sz="2500" dirty="0">
                <a:solidFill>
                  <a:schemeClr val="bg2">
                    <a:lumMod val="25000"/>
                  </a:schemeClr>
                </a:solidFill>
                <a:latin typeface="Source Sans Pro" charset="0"/>
                <a:ea typeface="Source Sans Pro" charset="0"/>
                <a:cs typeface="Source Sans Pro" charset="0"/>
              </a:rPr>
              <a:t>Due back by Wednesday, November 22</a:t>
            </a:r>
          </a:p>
          <a:p>
            <a:pPr marL="342900" indent="-342900">
              <a:buFont typeface="Arial" charset="0"/>
              <a:buChar char="•"/>
            </a:pPr>
            <a:endParaRPr lang="en-US" sz="2500" dirty="0">
              <a:solidFill>
                <a:schemeClr val="bg2">
                  <a:lumMod val="25000"/>
                </a:schemeClr>
              </a:solidFill>
              <a:latin typeface="Source Sans Pro" charset="0"/>
              <a:ea typeface="Source Sans Pro" charset="0"/>
              <a:cs typeface="Source Sans Pro" charset="0"/>
            </a:endParaRPr>
          </a:p>
          <a:p>
            <a:pPr marL="342900" indent="-342900">
              <a:buFont typeface="Arial" charset="0"/>
              <a:buChar char="•"/>
            </a:pPr>
            <a:r>
              <a:rPr lang="en-US" sz="2500" dirty="0">
                <a:latin typeface="Source Sans Pro" charset="0"/>
                <a:ea typeface="Source Sans Pro" charset="0"/>
                <a:cs typeface="Source Sans Pro" charset="0"/>
              </a:rPr>
              <a:t>Letters mailed out on Wednesday, November 29</a:t>
            </a:r>
          </a:p>
        </p:txBody>
      </p:sp>
      <p:sp>
        <p:nvSpPr>
          <p:cNvPr id="2" name="Rectangle 1"/>
          <p:cNvSpPr/>
          <p:nvPr/>
        </p:nvSpPr>
        <p:spPr>
          <a:xfrm>
            <a:off x="1864713" y="4887730"/>
            <a:ext cx="8462573" cy="584775"/>
          </a:xfrm>
          <a:prstGeom prst="rect">
            <a:avLst/>
          </a:prstGeom>
        </p:spPr>
        <p:txBody>
          <a:bodyPr wrap="none">
            <a:spAutoFit/>
          </a:bodyPr>
          <a:lstStyle/>
          <a:p>
            <a:r>
              <a:rPr lang="en-US" sz="3200" b="1" dirty="0">
                <a:latin typeface="Source Sans Pro" charset="0"/>
                <a:ea typeface="Source Sans Pro" charset="0"/>
                <a:cs typeface="Source Sans Pro" charset="0"/>
              </a:rPr>
              <a:t>All the cool things happen when you graduate</a:t>
            </a:r>
            <a:endParaRPr lang="en-US" sz="3200" b="1" dirty="0">
              <a:solidFill>
                <a:schemeClr val="bg2">
                  <a:lumMod val="25000"/>
                </a:schemeClr>
              </a:solidFill>
              <a:latin typeface="Source Sans Pro" charset="0"/>
              <a:ea typeface="Source Sans Pro" charset="0"/>
              <a:cs typeface="Source Sans Pro" charset="0"/>
            </a:endParaRPr>
          </a:p>
        </p:txBody>
      </p:sp>
      <p:pic>
        <p:nvPicPr>
          <p:cNvPr id="6" name="Picture 5"/>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pic>
        <p:nvPicPr>
          <p:cNvPr id="8" name="Picture 7"/>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867721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49054" y="3796953"/>
            <a:ext cx="9502625" cy="1214435"/>
          </a:xfrm>
          <a:prstGeom prst="rect">
            <a:avLst/>
          </a:prstGeom>
          <a:noFill/>
        </p:spPr>
        <p:txBody>
          <a:bodyPr wrap="square" rtlCol="0">
            <a:spAutoFit/>
          </a:bodyPr>
          <a:lstStyle/>
          <a:p>
            <a:pPr algn="ctr">
              <a:lnSpc>
                <a:spcPct val="80000"/>
              </a:lnSpc>
            </a:pPr>
            <a:r>
              <a:rPr lang="en-US" sz="4500" b="1" dirty="0">
                <a:solidFill>
                  <a:schemeClr val="tx2"/>
                </a:solidFill>
                <a:latin typeface="Gilroy ExtraBold" charset="0"/>
                <a:ea typeface="Gilroy ExtraBold" charset="0"/>
                <a:cs typeface="Gilroy ExtraBold" charset="0"/>
              </a:rPr>
              <a:t>You can view the tracker from the Campus Organizer Backpack</a:t>
            </a:r>
          </a:p>
        </p:txBody>
      </p:sp>
      <p:pic>
        <p:nvPicPr>
          <p:cNvPr id="5" name="Picture 4"/>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5555" y="913877"/>
            <a:ext cx="2869625" cy="1931693"/>
          </a:xfrm>
          <a:prstGeom prst="rect">
            <a:avLst/>
          </a:prstGeom>
        </p:spPr>
      </p:pic>
    </p:spTree>
    <p:extLst>
      <p:ext uri="{BB962C8B-B14F-4D97-AF65-F5344CB8AC3E}">
        <p14:creationId xmlns:p14="http://schemas.microsoft.com/office/powerpoint/2010/main" val="13024260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0" y="2861575"/>
            <a:ext cx="12192000" cy="1015663"/>
          </a:xfrm>
          <a:prstGeom prst="rect">
            <a:avLst/>
          </a:prstGeom>
          <a:noFill/>
        </p:spPr>
        <p:txBody>
          <a:bodyPr wrap="square" rtlCol="0">
            <a:spAutoFit/>
          </a:bodyPr>
          <a:lstStyle/>
          <a:p>
            <a:pPr algn="ctr"/>
            <a:r>
              <a:rPr lang="en-US" sz="6000" b="1" dirty="0">
                <a:solidFill>
                  <a:srgbClr val="FFFFFF"/>
                </a:solidFill>
                <a:latin typeface="Gilroy ExtraBold" charset="0"/>
                <a:ea typeface="Gilroy ExtraBold" charset="0"/>
                <a:cs typeface="Gilroy ExtraBold" charset="0"/>
              </a:rPr>
              <a:t>The Personal Story</a:t>
            </a:r>
          </a:p>
        </p:txBody>
      </p:sp>
      <p:pic>
        <p:nvPicPr>
          <p:cNvPr id="4" name="Picture 3"/>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937320544"/>
      </p:ext>
    </p:extLst>
  </p:cSld>
  <p:clrMapOvr>
    <a:masterClrMapping/>
  </p:clrMapOvr>
</p:sld>
</file>

<file path=ppt/theme/theme1.xml><?xml version="1.0" encoding="utf-8"?>
<a:theme xmlns:a="http://schemas.openxmlformats.org/drawingml/2006/main" name="Office Theme">
  <a:themeElements>
    <a:clrScheme name="OFA - Standard">
      <a:dk1>
        <a:srgbClr val="3B444D"/>
      </a:dk1>
      <a:lt1>
        <a:srgbClr val="FFFFFF"/>
      </a:lt1>
      <a:dk2>
        <a:srgbClr val="00B3DC"/>
      </a:dk2>
      <a:lt2>
        <a:srgbClr val="C6D0D7"/>
      </a:lt2>
      <a:accent1>
        <a:srgbClr val="EE2F4B"/>
      </a:accent1>
      <a:accent2>
        <a:srgbClr val="F6DC31"/>
      </a:accent2>
      <a:accent3>
        <a:srgbClr val="233031"/>
      </a:accent3>
      <a:accent4>
        <a:srgbClr val="00B3DC"/>
      </a:accent4>
      <a:accent5>
        <a:srgbClr val="75D7E3"/>
      </a:accent5>
      <a:accent6>
        <a:srgbClr val="ADDD47"/>
      </a:accent6>
      <a:hlink>
        <a:srgbClr val="00B3DC"/>
      </a:hlink>
      <a:folHlink>
        <a:srgbClr val="00B3DC"/>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A - Standard">
      <a:dk1>
        <a:srgbClr val="3B444D"/>
      </a:dk1>
      <a:lt1>
        <a:srgbClr val="FFFFFF"/>
      </a:lt1>
      <a:dk2>
        <a:srgbClr val="00B3DC"/>
      </a:dk2>
      <a:lt2>
        <a:srgbClr val="C6D0D7"/>
      </a:lt2>
      <a:accent1>
        <a:srgbClr val="EE2F4B"/>
      </a:accent1>
      <a:accent2>
        <a:srgbClr val="F6DC31"/>
      </a:accent2>
      <a:accent3>
        <a:srgbClr val="233031"/>
      </a:accent3>
      <a:accent4>
        <a:srgbClr val="00B3DC"/>
      </a:accent4>
      <a:accent5>
        <a:srgbClr val="75D7E3"/>
      </a:accent5>
      <a:accent6>
        <a:srgbClr val="ADDD47"/>
      </a:accent6>
      <a:hlink>
        <a:srgbClr val="00B3DC"/>
      </a:hlink>
      <a:folHlink>
        <a:srgbClr val="00B3DC"/>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A - Standard">
      <a:dk1>
        <a:srgbClr val="3B444D"/>
      </a:dk1>
      <a:lt1>
        <a:srgbClr val="FFFFFF"/>
      </a:lt1>
      <a:dk2>
        <a:srgbClr val="00B3DC"/>
      </a:dk2>
      <a:lt2>
        <a:srgbClr val="C6D0D7"/>
      </a:lt2>
      <a:accent1>
        <a:srgbClr val="EE2F4B"/>
      </a:accent1>
      <a:accent2>
        <a:srgbClr val="F6DC31"/>
      </a:accent2>
      <a:accent3>
        <a:srgbClr val="233031"/>
      </a:accent3>
      <a:accent4>
        <a:srgbClr val="00B3DC"/>
      </a:accent4>
      <a:accent5>
        <a:srgbClr val="75D7E3"/>
      </a:accent5>
      <a:accent6>
        <a:srgbClr val="ADDD47"/>
      </a:accent6>
      <a:hlink>
        <a:srgbClr val="00B3DC"/>
      </a:hlink>
      <a:folHlink>
        <a:srgbClr val="00B3DC"/>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A - Standard">
      <a:dk1>
        <a:srgbClr val="3B444D"/>
      </a:dk1>
      <a:lt1>
        <a:srgbClr val="FFFFFF"/>
      </a:lt1>
      <a:dk2>
        <a:srgbClr val="00B3DC"/>
      </a:dk2>
      <a:lt2>
        <a:srgbClr val="C6D0D7"/>
      </a:lt2>
      <a:accent1>
        <a:srgbClr val="EE2F4B"/>
      </a:accent1>
      <a:accent2>
        <a:srgbClr val="F6DC31"/>
      </a:accent2>
      <a:accent3>
        <a:srgbClr val="233031"/>
      </a:accent3>
      <a:accent4>
        <a:srgbClr val="00B3DC"/>
      </a:accent4>
      <a:accent5>
        <a:srgbClr val="75D7E3"/>
      </a:accent5>
      <a:accent6>
        <a:srgbClr val="ADDD47"/>
      </a:accent6>
      <a:hlink>
        <a:srgbClr val="00B3DC"/>
      </a:hlink>
      <a:folHlink>
        <a:srgbClr val="00B3D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9430</TotalTime>
  <Words>1958</Words>
  <Application>Microsoft Macintosh PowerPoint</Application>
  <PresentationFormat>Widescreen</PresentationFormat>
  <Paragraphs>215</Paragraphs>
  <Slides>45</Slides>
  <Notes>30</Notes>
  <HiddenSlides>0</HiddenSlides>
  <MMClips>3</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45</vt:i4>
      </vt:variant>
    </vt:vector>
  </HeadingPairs>
  <TitlesOfParts>
    <vt:vector size="55" baseType="lpstr">
      <vt:lpstr>Arial</vt:lpstr>
      <vt:lpstr>Calibri</vt:lpstr>
      <vt:lpstr>Calibri Light</vt:lpstr>
      <vt:lpstr>Gilroy ExtraBold</vt:lpstr>
      <vt:lpstr>Source Sans Pro</vt:lpstr>
      <vt:lpstr>Whitney Book</vt:lpstr>
      <vt:lpstr>Office Theme</vt:lpstr>
      <vt:lpstr>2_Office Theme</vt:lpstr>
      <vt:lpstr>3_Office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Miller</dc:creator>
  <cp:lastModifiedBy>Microsoft Office User</cp:lastModifiedBy>
  <cp:revision>171</cp:revision>
  <cp:lastPrinted>2017-03-29T21:26:53Z</cp:lastPrinted>
  <dcterms:created xsi:type="dcterms:W3CDTF">2017-01-24T22:12:49Z</dcterms:created>
  <dcterms:modified xsi:type="dcterms:W3CDTF">2019-06-25T22:18:02Z</dcterms:modified>
</cp:coreProperties>
</file>