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1025" r:id="rId2"/>
    <p:sldId id="1080" r:id="rId3"/>
    <p:sldId id="1027" r:id="rId4"/>
    <p:sldId id="1086" r:id="rId5"/>
    <p:sldId id="1083" r:id="rId6"/>
    <p:sldId id="1096" r:id="rId7"/>
    <p:sldId id="1098" r:id="rId8"/>
    <p:sldId id="1088" r:id="rId9"/>
    <p:sldId id="1093" r:id="rId10"/>
    <p:sldId id="1095" r:id="rId11"/>
    <p:sldId id="1057" r:id="rId12"/>
  </p:sldIdLst>
  <p:sldSz cx="9144000" cy="6858000" type="screen4x3"/>
  <p:notesSz cx="69469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24">
          <p15:clr>
            <a:srgbClr val="A4A3A4"/>
          </p15:clr>
        </p15:guide>
        <p15:guide id="2">
          <p15:clr>
            <a:srgbClr val="A4A3A4"/>
          </p15:clr>
        </p15:guide>
      </p15:sldGuideLst>
    </p:ext>
    <p:ext uri="{2D200454-40CA-4A62-9FC3-DE9A4176ACB9}">
      <p15:notesGuideLst xmlns:p15="http://schemas.microsoft.com/office/powerpoint/2012/main">
        <p15:guide id="1" orient="horz" pos="2904">
          <p15:clr>
            <a:srgbClr val="A4A3A4"/>
          </p15:clr>
        </p15:guide>
        <p15:guide id="2" pos="218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hley Pinedo" initials="AP" lastIdx="29"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C2DBE8"/>
    <a:srgbClr val="00446A"/>
    <a:srgbClr val="C41230"/>
    <a:srgbClr val="9DCF32"/>
    <a:srgbClr val="7CA1CE"/>
    <a:srgbClr val="D17F7D"/>
    <a:srgbClr val="990099"/>
    <a:srgbClr val="CD6FF7"/>
    <a:srgbClr val="A18C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08" autoAdjust="0"/>
    <p:restoredTop sz="72531" autoAdjust="0"/>
  </p:normalViewPr>
  <p:slideViewPr>
    <p:cSldViewPr>
      <p:cViewPr varScale="1">
        <p:scale>
          <a:sx n="75" d="100"/>
          <a:sy n="75" d="100"/>
        </p:scale>
        <p:origin x="1488" y="168"/>
      </p:cViewPr>
      <p:guideLst>
        <p:guide orient="horz" pos="4224"/>
        <p:guide/>
      </p:guideLst>
    </p:cSldViewPr>
  </p:slideViewPr>
  <p:notesTextViewPr>
    <p:cViewPr>
      <p:scale>
        <a:sx n="100" d="100"/>
        <a:sy n="100" d="100"/>
      </p:scale>
      <p:origin x="0" y="0"/>
    </p:cViewPr>
  </p:notesTextViewPr>
  <p:sorterViewPr>
    <p:cViewPr>
      <p:scale>
        <a:sx n="59" d="100"/>
        <a:sy n="59" d="100"/>
      </p:scale>
      <p:origin x="0" y="0"/>
    </p:cViewPr>
  </p:sorterViewPr>
  <p:notesViewPr>
    <p:cSldViewPr>
      <p:cViewPr varScale="1">
        <p:scale>
          <a:sx n="53" d="100"/>
          <a:sy n="53" d="100"/>
        </p:scale>
        <p:origin x="-2868" y="-90"/>
      </p:cViewPr>
      <p:guideLst>
        <p:guide orient="horz" pos="2904"/>
        <p:guide pos="218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sz="quarter" idx="1"/>
          </p:nvPr>
        </p:nvSpPr>
        <p:spPr>
          <a:xfrm>
            <a:off x="3934971" y="0"/>
            <a:ext cx="3010323" cy="461010"/>
          </a:xfrm>
          <a:prstGeom prst="rect">
            <a:avLst/>
          </a:prstGeom>
        </p:spPr>
        <p:txBody>
          <a:bodyPr vert="horz" lIns="92362" tIns="46181" rIns="92362" bIns="46181" rtlCol="0"/>
          <a:lstStyle>
            <a:lvl1pPr algn="r">
              <a:defRPr sz="1200"/>
            </a:lvl1pPr>
          </a:lstStyle>
          <a:p>
            <a:fld id="{16E95F94-848E-4F2D-B0E2-34977443EBCC}" type="datetimeFigureOut">
              <a:rPr lang="en-US" smtClean="0"/>
              <a:pPr/>
              <a:t>2/27/19</a:t>
            </a:fld>
            <a:endParaRPr lang="en-US" dirty="0"/>
          </a:p>
        </p:txBody>
      </p:sp>
      <p:sp>
        <p:nvSpPr>
          <p:cNvPr id="4" name="Footer Placeholder 3"/>
          <p:cNvSpPr>
            <a:spLocks noGrp="1"/>
          </p:cNvSpPr>
          <p:nvPr>
            <p:ph type="ftr" sz="quarter" idx="2"/>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4971" y="8757592"/>
            <a:ext cx="3010323" cy="461010"/>
          </a:xfrm>
          <a:prstGeom prst="rect">
            <a:avLst/>
          </a:prstGeom>
        </p:spPr>
        <p:txBody>
          <a:bodyPr vert="horz" lIns="92362" tIns="46181" rIns="92362" bIns="46181" rtlCol="0" anchor="b"/>
          <a:lstStyle>
            <a:lvl1pPr algn="r">
              <a:defRPr sz="1200"/>
            </a:lvl1pPr>
          </a:lstStyle>
          <a:p>
            <a:fld id="{779775F8-72D4-499D-AB95-7455A17A9810}" type="slidenum">
              <a:rPr lang="en-US" smtClean="0"/>
              <a:pPr/>
              <a:t>‹#›</a:t>
            </a:fld>
            <a:endParaRPr lang="en-US" dirty="0"/>
          </a:p>
        </p:txBody>
      </p:sp>
    </p:spTree>
    <p:extLst>
      <p:ext uri="{BB962C8B-B14F-4D97-AF65-F5344CB8AC3E}">
        <p14:creationId xmlns:p14="http://schemas.microsoft.com/office/powerpoint/2010/main" val="1998541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idx="1"/>
          </p:nvPr>
        </p:nvSpPr>
        <p:spPr>
          <a:xfrm>
            <a:off x="3934971" y="0"/>
            <a:ext cx="3010323" cy="461010"/>
          </a:xfrm>
          <a:prstGeom prst="rect">
            <a:avLst/>
          </a:prstGeom>
        </p:spPr>
        <p:txBody>
          <a:bodyPr vert="horz" lIns="92362" tIns="46181" rIns="92362" bIns="46181" rtlCol="0"/>
          <a:lstStyle>
            <a:lvl1pPr algn="r">
              <a:defRPr sz="1200"/>
            </a:lvl1pPr>
          </a:lstStyle>
          <a:p>
            <a:fld id="{5DB6A7FC-BA7D-4721-AB51-32D0B58C7648}" type="datetimeFigureOut">
              <a:rPr lang="en-US" smtClean="0"/>
              <a:pPr/>
              <a:t>2/27/19</a:t>
            </a:fld>
            <a:endParaRPr lang="en-US" dirty="0"/>
          </a:p>
        </p:txBody>
      </p:sp>
      <p:sp>
        <p:nvSpPr>
          <p:cNvPr id="4" name="Slide Image Placeholder 3"/>
          <p:cNvSpPr>
            <a:spLocks noGrp="1" noRot="1" noChangeAspect="1"/>
          </p:cNvSpPr>
          <p:nvPr>
            <p:ph type="sldImg" idx="2"/>
          </p:nvPr>
        </p:nvSpPr>
        <p:spPr>
          <a:xfrm>
            <a:off x="1168400" y="692150"/>
            <a:ext cx="4610100" cy="3457575"/>
          </a:xfrm>
          <a:prstGeom prst="rect">
            <a:avLst/>
          </a:prstGeom>
          <a:noFill/>
          <a:ln w="12700">
            <a:solidFill>
              <a:prstClr val="black"/>
            </a:solidFill>
          </a:ln>
        </p:spPr>
        <p:txBody>
          <a:bodyPr vert="horz" lIns="92362" tIns="46181" rIns="92362" bIns="46181" rtlCol="0" anchor="ctr"/>
          <a:lstStyle/>
          <a:p>
            <a:endParaRPr lang="en-US" dirty="0"/>
          </a:p>
        </p:txBody>
      </p:sp>
      <p:sp>
        <p:nvSpPr>
          <p:cNvPr id="5" name="Notes Placeholder 4"/>
          <p:cNvSpPr>
            <a:spLocks noGrp="1"/>
          </p:cNvSpPr>
          <p:nvPr>
            <p:ph type="body" sz="quarter" idx="3"/>
          </p:nvPr>
        </p:nvSpPr>
        <p:spPr>
          <a:xfrm>
            <a:off x="694690" y="4379597"/>
            <a:ext cx="5557520" cy="4149090"/>
          </a:xfrm>
          <a:prstGeom prst="rect">
            <a:avLst/>
          </a:prstGeom>
        </p:spPr>
        <p:txBody>
          <a:bodyPr vert="horz" lIns="92362" tIns="46181" rIns="92362" bIns="4618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4971" y="8757592"/>
            <a:ext cx="3010323" cy="461010"/>
          </a:xfrm>
          <a:prstGeom prst="rect">
            <a:avLst/>
          </a:prstGeom>
        </p:spPr>
        <p:txBody>
          <a:bodyPr vert="horz" lIns="92362" tIns="46181" rIns="92362" bIns="46181" rtlCol="0" anchor="b"/>
          <a:lstStyle>
            <a:lvl1pPr algn="r">
              <a:defRPr sz="1200"/>
            </a:lvl1pPr>
          </a:lstStyle>
          <a:p>
            <a:fld id="{C274625E-BD2B-41CA-9801-85E7424BBEF2}" type="slidenum">
              <a:rPr lang="en-US" smtClean="0"/>
              <a:pPr/>
              <a:t>‹#›</a:t>
            </a:fld>
            <a:endParaRPr lang="en-US" dirty="0"/>
          </a:p>
        </p:txBody>
      </p:sp>
    </p:spTree>
    <p:extLst>
      <p:ext uri="{BB962C8B-B14F-4D97-AF65-F5344CB8AC3E}">
        <p14:creationId xmlns:p14="http://schemas.microsoft.com/office/powerpoint/2010/main" val="3494949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a:t>/4.0/ or send a letter to Creative Commons, PO Box 1866, Mountain View, CA 94042, USA</a:t>
            </a:r>
            <a:endParaRPr lang="en-US" sz="1200" b="0" i="0" u="none" strike="noStrike" cap="none">
              <a:solidFill>
                <a:schemeClr val="dk1"/>
              </a:solidFill>
              <a:latin typeface="+mn-lt"/>
              <a:ea typeface="Calibri"/>
              <a:cs typeface="Calibri"/>
              <a:sym typeface="Calibri"/>
            </a:endParaRP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0:00 – 0:03	Personal story intro</a:t>
            </a:r>
          </a:p>
          <a:p>
            <a:pPr lvl="0"/>
            <a:r>
              <a:rPr lang="en-US" sz="1200" b="1" kern="1200" dirty="0">
                <a:solidFill>
                  <a:schemeClr val="tx1"/>
                </a:solidFill>
                <a:effectLst/>
                <a:latin typeface="+mn-lt"/>
                <a:ea typeface="+mn-ea"/>
                <a:cs typeface="+mn-cs"/>
              </a:rPr>
              <a:t>[Slide 1]</a:t>
            </a:r>
            <a:r>
              <a:rPr lang="en-US" sz="1200" kern="1200" dirty="0">
                <a:solidFill>
                  <a:schemeClr val="tx1"/>
                </a:solidFill>
                <a:effectLst/>
                <a:latin typeface="+mn-lt"/>
                <a:ea typeface="+mn-ea"/>
                <a:cs typeface="+mn-cs"/>
              </a:rPr>
              <a:t> [Trainer should give a two-minute version of their personal story as relevant to this module. Don’t forget to share challenge - choice - outcome and practice it like any other section! It’s especially important with this module that those three elements of your story are clearly identifiable and that your story is no longer than three minutes.]</a:t>
            </a:r>
          </a:p>
          <a:p>
            <a:pPr lvl="0"/>
            <a:r>
              <a:rPr lang="en-US" sz="1200" kern="1200" dirty="0">
                <a:solidFill>
                  <a:schemeClr val="tx1"/>
                </a:solidFill>
                <a:effectLst/>
                <a:latin typeface="+mn-lt"/>
                <a:ea typeface="+mn-ea"/>
                <a:cs typeface="+mn-cs"/>
              </a:rPr>
              <a:t>And that shows you how personal story can be a strong tool for community organizing.</a:t>
            </a:r>
          </a:p>
          <a:p>
            <a:pPr marL="0" indent="0">
              <a:buFont typeface="Arial"/>
              <a:buNone/>
            </a:pPr>
            <a:endParaRPr lang="en-US" b="1"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a:t>
            </a:fld>
            <a:endParaRPr lang="en-US" dirty="0"/>
          </a:p>
        </p:txBody>
      </p:sp>
    </p:spTree>
    <p:extLst>
      <p:ext uri="{BB962C8B-B14F-4D97-AF65-F5344CB8AC3E}">
        <p14:creationId xmlns:p14="http://schemas.microsoft.com/office/powerpoint/2010/main" val="1815800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What did you learn today that surprised you?</a:t>
            </a:r>
          </a:p>
          <a:p>
            <a:pPr lvl="0"/>
            <a:r>
              <a:rPr lang="en-US" sz="1200" kern="1200" dirty="0">
                <a:solidFill>
                  <a:schemeClr val="tx1"/>
                </a:solidFill>
                <a:effectLst/>
                <a:latin typeface="+mn-lt"/>
                <a:ea typeface="+mn-ea"/>
                <a:cs typeface="+mn-cs"/>
              </a:rPr>
              <a:t>Why do you think personal stories</a:t>
            </a:r>
            <a:r>
              <a:rPr lang="en-US" sz="1200" kern="1200" baseline="0" dirty="0">
                <a:solidFill>
                  <a:schemeClr val="tx1"/>
                </a:solidFill>
                <a:effectLst/>
                <a:latin typeface="+mn-lt"/>
                <a:ea typeface="+mn-ea"/>
                <a:cs typeface="+mn-cs"/>
              </a:rPr>
              <a:t> are an effective organizing tool?</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How will you use your personal story in the work ahead?  </a:t>
            </a:r>
          </a:p>
          <a:p>
            <a:pPr lvl="0"/>
            <a:r>
              <a:rPr lang="en-US" sz="1200" kern="1200" dirty="0">
                <a:solidFill>
                  <a:schemeClr val="tx1"/>
                </a:solidFill>
                <a:effectLst/>
                <a:latin typeface="+mn-lt"/>
                <a:ea typeface="+mn-ea"/>
                <a:cs typeface="+mn-cs"/>
              </a:rPr>
              <a:t>Wow, we have some amazing people in this room!  I have no doubt that your own experiences will move others to action!  Give yourself a hand for being so open and sharing with each other and all of us!  </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10</a:t>
            </a:fld>
            <a:endParaRPr lang="en-US" dirty="0"/>
          </a:p>
        </p:txBody>
      </p:sp>
    </p:spTree>
    <p:extLst>
      <p:ext uri="{BB962C8B-B14F-4D97-AF65-F5344CB8AC3E}">
        <p14:creationId xmlns:p14="http://schemas.microsoft.com/office/powerpoint/2010/main" val="468962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[Slide 15] </a:t>
            </a:r>
            <a:r>
              <a:rPr lang="en-US" sz="1200" kern="1200" dirty="0">
                <a:solidFill>
                  <a:schemeClr val="tx1"/>
                </a:solidFill>
                <a:effectLst/>
                <a:latin typeface="+mn-lt"/>
                <a:ea typeface="+mn-ea"/>
                <a:cs typeface="+mn-cs"/>
              </a:rPr>
              <a:t>Does anyone have any questions before we move on?</a:t>
            </a:r>
          </a:p>
          <a:p>
            <a:pPr lvl="0"/>
            <a:r>
              <a:rPr lang="en-US" sz="1200" kern="1200" dirty="0">
                <a:solidFill>
                  <a:schemeClr val="tx1"/>
                </a:solidFill>
                <a:effectLst/>
                <a:latin typeface="+mn-lt"/>
                <a:ea typeface="+mn-ea"/>
                <a:cs typeface="+mn-cs"/>
              </a:rPr>
              <a:t>Thank you for leaning in today!</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11</a:t>
            </a:fld>
            <a:endParaRPr lang="en-US" dirty="0"/>
          </a:p>
        </p:txBody>
      </p:sp>
    </p:spTree>
    <p:extLst>
      <p:ext uri="{BB962C8B-B14F-4D97-AF65-F5344CB8AC3E}">
        <p14:creationId xmlns:p14="http://schemas.microsoft.com/office/powerpoint/2010/main" val="2358584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0:03 – 0:05	Stories Connect Us</a:t>
            </a:r>
          </a:p>
          <a:p>
            <a:pPr lvl="0"/>
            <a:r>
              <a:rPr lang="en-US" sz="1200" b="1" kern="1200" dirty="0">
                <a:solidFill>
                  <a:schemeClr val="tx1"/>
                </a:solidFill>
                <a:effectLst/>
                <a:latin typeface="+mn-lt"/>
                <a:ea typeface="+mn-ea"/>
                <a:cs typeface="+mn-cs"/>
              </a:rPr>
              <a:t>[Slide 2] </a:t>
            </a:r>
            <a:r>
              <a:rPr lang="en-US" sz="1200" kern="1200" dirty="0">
                <a:solidFill>
                  <a:schemeClr val="tx1"/>
                </a:solidFill>
                <a:effectLst/>
                <a:latin typeface="+mn-lt"/>
                <a:ea typeface="+mn-ea"/>
                <a:cs typeface="+mn-cs"/>
              </a:rPr>
              <a:t>Personal stories are a powerful organizing tool because they help people relate to the issue on the level of values and not just facts and figures.</a:t>
            </a:r>
          </a:p>
          <a:p>
            <a:pPr lvl="0"/>
            <a:r>
              <a:rPr lang="en-US" sz="1200" kern="1200" dirty="0">
                <a:solidFill>
                  <a:schemeClr val="tx1"/>
                </a:solidFill>
                <a:effectLst/>
                <a:latin typeface="+mn-lt"/>
                <a:ea typeface="+mn-ea"/>
                <a:cs typeface="+mn-cs"/>
              </a:rPr>
              <a:t>As an organizer you will be building relationships with fellow members and with voters around shared interests, values and issues.  You will be asking others to step forward, get involved and take action.</a:t>
            </a:r>
          </a:p>
          <a:p>
            <a:pPr lvl="0"/>
            <a:r>
              <a:rPr lang="en-US" sz="1200" kern="1200" dirty="0">
                <a:solidFill>
                  <a:schemeClr val="tx1"/>
                </a:solidFill>
                <a:effectLst/>
                <a:latin typeface="+mn-lt"/>
                <a:ea typeface="+mn-ea"/>
                <a:cs typeface="+mn-cs"/>
              </a:rPr>
              <a:t>To do this we need to build trust, inspire hope, and move people to act.  Stories are a powerful way to do this: they are how we communicate who we are, and why others should trust us, what is at stake and why there is such urgency and need to act together.</a:t>
            </a:r>
          </a:p>
          <a:p>
            <a:pPr lvl="0"/>
            <a:r>
              <a:rPr lang="en-US" sz="1200" kern="1200" dirty="0">
                <a:solidFill>
                  <a:schemeClr val="tx1"/>
                </a:solidFill>
                <a:effectLst/>
                <a:latin typeface="+mn-lt"/>
                <a:ea typeface="+mn-ea"/>
                <a:cs typeface="+mn-cs"/>
              </a:rPr>
              <a:t>We are looking to create a story that motivates and explains why we must act together.  If we don’t have a story that connects us, we cannot have collective action.  </a:t>
            </a: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0:05 – 0:07	Agenda</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3] </a:t>
            </a:r>
            <a:r>
              <a:rPr lang="en-US" sz="1200" kern="1200" dirty="0">
                <a:solidFill>
                  <a:schemeClr val="tx1"/>
                </a:solidFill>
                <a:effectLst/>
                <a:latin typeface="+mn-lt"/>
                <a:ea typeface="+mn-ea"/>
                <a:cs typeface="+mn-cs"/>
              </a:rPr>
              <a:t>In this session we’re going to take a closer look at the role stories play in organizing.  </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Then we will break down the elements of a good story</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I’ll show some examples or stories being used as an organizing tool </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And finally, you’ll have a chance to practice telling your personal story to move someone to action</a:t>
            </a: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3</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0:07 – 0:10	Key Elements of a Story</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4] </a:t>
            </a:r>
            <a:r>
              <a:rPr lang="en-US" sz="1200" kern="1200" dirty="0">
                <a:solidFill>
                  <a:schemeClr val="tx1"/>
                </a:solidFill>
                <a:effectLst/>
                <a:latin typeface="+mn-lt"/>
                <a:ea typeface="+mn-ea"/>
                <a:cs typeface="+mn-cs"/>
              </a:rPr>
              <a:t>What must all stories have? [have participants brainstorm and popcorn answers.  </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Exactly!  The core elements of a story are: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Characters (Heroes and Villains) – these are characters whom we fall in love with, identify with, cheer on or boo</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Plot (Direction/Engaging Purpose) – our stories need to have some purpose and direction otherwise we get bored</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Challenge (Choice – Conflict) – good stories have a conflict where the hero faces a critical challenge or question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Resolution (Climax – Consequence) – The decision regarding the challenge is made and the result becomes known – and hopefully, a happy or inspiring ending</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Theme (Moral – Lesson) – did anyone read Aesop’s Fables in school?  What’s a fable?  [Stories that teach lessons].  Right!  The theme should help us learn more about ourselves and the world around us.  There is a purpose to our story and a lesson to be learned.</a:t>
            </a:r>
            <a:endParaRPr lang="en-US" sz="1100" kern="1200" dirty="0">
              <a:solidFill>
                <a:schemeClr val="tx1"/>
              </a:solidFill>
              <a:effectLst/>
              <a:latin typeface="+mn-lt"/>
              <a:ea typeface="+mn-ea"/>
              <a:cs typeface="+mn-cs"/>
            </a:endParaRPr>
          </a:p>
          <a:p>
            <a:pPr marL="171450" lvl="0" indent="-171450">
              <a:buFont typeface="Arial"/>
              <a:buChar char="•"/>
            </a:pPr>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4</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20000"/>
          </a:bodyPr>
          <a:lstStyle/>
          <a:p>
            <a:r>
              <a:rPr lang="en-US" sz="1200" b="1" kern="1200" dirty="0">
                <a:solidFill>
                  <a:schemeClr val="tx1"/>
                </a:solidFill>
                <a:effectLst/>
                <a:latin typeface="+mn-lt"/>
                <a:ea typeface="+mn-ea"/>
                <a:cs typeface="+mn-cs"/>
              </a:rPr>
              <a:t>0:10 – 0:15	Key Elements of an Organizing Story</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5] </a:t>
            </a:r>
            <a:r>
              <a:rPr lang="en-US" sz="1200" kern="1200" dirty="0">
                <a:solidFill>
                  <a:schemeClr val="tx1"/>
                </a:solidFill>
                <a:effectLst/>
                <a:latin typeface="+mn-lt"/>
                <a:ea typeface="+mn-ea"/>
                <a:cs typeface="+mn-cs"/>
              </a:rPr>
              <a:t>Organizing stories follow a similar structure, does anyone know what all good organizing stories need? [Challenge, Choice, Opportunity]</a:t>
            </a:r>
          </a:p>
          <a:p>
            <a:pPr lvl="0"/>
            <a:r>
              <a:rPr lang="en-US" sz="1200" kern="1200" dirty="0">
                <a:solidFill>
                  <a:schemeClr val="tx1"/>
                </a:solidFill>
                <a:effectLst/>
                <a:latin typeface="+mn-lt"/>
                <a:ea typeface="+mn-ea"/>
                <a:cs typeface="+mn-cs"/>
              </a:rPr>
              <a:t>Right!  We need a challenge that we face, a choice we have and an opportunity for action that is inspired by the story!  Let’s look at each of those pieces a bit closer</a:t>
            </a:r>
          </a:p>
          <a:p>
            <a:pPr lvl="0"/>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Challenge – a critical question that drives the story.  What’s the last book you read?  [ask for a couple of responses until we find something that most people are familiar with]  Great!  Who can tell me what the challenge is in this book?  The challenge is the part of organizing stories that keep people hanging on your every word because they want to know the outcome.</a:t>
            </a:r>
          </a:p>
          <a:p>
            <a:pPr lvl="0"/>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The decision made by the main character.  Let’s go back to the [book that participant read from challenge section].  What was the choice in that story?  Great!  Organizing stories are similar in that there is a path that leads in two directions and you must choose to take one over the other.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From here, you’ll round out your story with the results of that decision.  Describe the outcome that emerged. This could exemplify how you ended up volunteering with OFA, or could connect back to the values or issues that resonate with your listener. Either way this element should bring the story to an inspirational close, showing that when make a decision to take action, it can make a difference.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Outcome can often be the most powerful and commonly underplayed element because it shows people what can be accomplished if you take action.   This is a great opportunity to present the audience with a winning cause and motivation to get active!</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[Animation Cue]</a:t>
            </a:r>
            <a:r>
              <a:rPr lang="en-US" sz="1200" b="1" kern="1200" baseline="0" dirty="0">
                <a:solidFill>
                  <a:schemeClr val="tx1"/>
                </a:solidFill>
                <a:effectLst/>
                <a:latin typeface="+mn-lt"/>
                <a:ea typeface="+mn-ea"/>
                <a:cs typeface="+mn-cs"/>
              </a:rPr>
              <a:t> </a:t>
            </a:r>
            <a:r>
              <a:rPr lang="en-US" sz="1200" b="0" kern="1200" baseline="0" dirty="0">
                <a:solidFill>
                  <a:schemeClr val="tx1"/>
                </a:solidFill>
                <a:effectLst/>
                <a:latin typeface="+mn-lt"/>
                <a:ea typeface="+mn-ea"/>
                <a:cs typeface="+mn-cs"/>
              </a:rPr>
              <a:t>Finally, m</a:t>
            </a:r>
            <a:r>
              <a:rPr lang="en-US" sz="1200" kern="1200" dirty="0">
                <a:solidFill>
                  <a:schemeClr val="tx1"/>
                </a:solidFill>
                <a:effectLst/>
                <a:latin typeface="+mn-lt"/>
                <a:ea typeface="+mn-ea"/>
                <a:cs typeface="+mn-cs"/>
              </a:rPr>
              <a:t>ake an</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ask that the audience get involved,</a:t>
            </a:r>
            <a:r>
              <a:rPr lang="en-US" sz="1200" kern="1200" baseline="0" dirty="0">
                <a:solidFill>
                  <a:schemeClr val="tx1"/>
                </a:solidFill>
                <a:effectLst/>
                <a:latin typeface="+mn-lt"/>
                <a:ea typeface="+mn-ea"/>
                <a:cs typeface="+mn-cs"/>
              </a:rPr>
              <a:t> preferably</a:t>
            </a:r>
            <a:r>
              <a:rPr lang="en-US" sz="1200" kern="1200" dirty="0">
                <a:solidFill>
                  <a:schemeClr val="tx1"/>
                </a:solidFill>
                <a:effectLst/>
                <a:latin typeface="+mn-lt"/>
                <a:ea typeface="+mn-ea"/>
                <a:cs typeface="+mn-cs"/>
              </a:rPr>
              <a:t> in a specific activity at a set date and time</a:t>
            </a:r>
          </a:p>
          <a:p>
            <a:pPr lvl="0"/>
            <a:r>
              <a:rPr lang="en-US" sz="1200" kern="1200" dirty="0">
                <a:solidFill>
                  <a:schemeClr val="tx1"/>
                </a:solidFill>
                <a:effectLst/>
                <a:latin typeface="+mn-lt"/>
                <a:ea typeface="+mn-ea"/>
                <a:cs typeface="+mn-cs"/>
              </a:rPr>
              <a:t>The beauty of an organizing story is that it presents the audience with an opportunity to act and become part of the story.  </a:t>
            </a:r>
          </a:p>
          <a:p>
            <a:pPr lvl="0"/>
            <a:r>
              <a:rPr lang="en-US" sz="1200" kern="1200" dirty="0">
                <a:solidFill>
                  <a:schemeClr val="tx1"/>
                </a:solidFill>
                <a:effectLst/>
                <a:latin typeface="+mn-lt"/>
                <a:ea typeface="+mn-ea"/>
                <a:cs typeface="+mn-cs"/>
              </a:rPr>
              <a:t>These are the types of stories that we become fascinated and engrossed in.  They are stories that inspire heroic activity and commitment.  </a:t>
            </a:r>
          </a:p>
          <a:p>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5</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0:09 – 0:14 </a:t>
            </a:r>
            <a:r>
              <a:rPr lang="en-US" sz="1200" kern="1200" dirty="0" err="1">
                <a:solidFill>
                  <a:schemeClr val="tx1"/>
                </a:solidFill>
                <a:effectLst/>
                <a:latin typeface="+mn-lt"/>
                <a:ea typeface="+mn-ea"/>
                <a:cs typeface="+mn-cs"/>
              </a:rPr>
              <a:t>Faizan’s</a:t>
            </a:r>
            <a:r>
              <a:rPr lang="en-US" sz="1200" kern="1200" dirty="0">
                <a:solidFill>
                  <a:schemeClr val="tx1"/>
                </a:solidFill>
                <a:effectLst/>
                <a:latin typeface="+mn-lt"/>
                <a:ea typeface="+mn-ea"/>
                <a:cs typeface="+mn-cs"/>
              </a:rPr>
              <a:t> Story</a:t>
            </a:r>
          </a:p>
          <a:p>
            <a:pPr marL="171450" lvl="0" indent="-171450">
              <a:buFont typeface="Arial"/>
              <a:buChar char="•"/>
            </a:pPr>
            <a:r>
              <a:rPr lang="en-US" sz="1200" b="1" kern="1200" dirty="0">
                <a:solidFill>
                  <a:schemeClr val="tx1"/>
                </a:solidFill>
                <a:effectLst/>
                <a:latin typeface="+mn-lt"/>
                <a:ea typeface="+mn-ea"/>
                <a:cs typeface="+mn-cs"/>
              </a:rPr>
              <a:t>[Slide 6] </a:t>
            </a:r>
            <a:r>
              <a:rPr lang="en-US" sz="1200" kern="1200" dirty="0">
                <a:solidFill>
                  <a:schemeClr val="tx1"/>
                </a:solidFill>
                <a:effectLst/>
                <a:latin typeface="+mn-lt"/>
                <a:ea typeface="+mn-ea"/>
                <a:cs typeface="+mn-cs"/>
              </a:rPr>
              <a:t>As an example, let’s watch a recent Organizing for Action video about a supporter of comprehensive immigration reform.</a:t>
            </a:r>
          </a:p>
          <a:p>
            <a:pPr marL="171450" lvl="0"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[Play video.  The video will automatically start playing and the photo disappear with the animation cue.  However, you will need to save the mp4 video file in the same folder as the </a:t>
            </a:r>
            <a:r>
              <a:rPr lang="en-US" sz="1200" kern="1200" dirty="0" err="1">
                <a:solidFill>
                  <a:schemeClr val="tx1"/>
                </a:solidFill>
                <a:effectLst/>
                <a:latin typeface="+mn-lt"/>
                <a:ea typeface="+mn-ea"/>
                <a:cs typeface="+mn-cs"/>
              </a:rPr>
              <a:t>powerpoint</a:t>
            </a:r>
            <a:r>
              <a:rPr lang="en-US" sz="1200" kern="1200" dirty="0">
                <a:solidFill>
                  <a:schemeClr val="tx1"/>
                </a:solidFill>
                <a:effectLst/>
                <a:latin typeface="+mn-lt"/>
                <a:ea typeface="+mn-ea"/>
                <a:cs typeface="+mn-cs"/>
              </a:rPr>
              <a:t> when you download them in order for the embedded video to work. If the embed doesn’t work, the video can also be found at </a:t>
            </a:r>
            <a:r>
              <a:rPr lang="en-US" sz="1200" kern="1200" dirty="0" err="1">
                <a:solidFill>
                  <a:schemeClr val="tx1"/>
                </a:solidFill>
                <a:effectLst/>
                <a:latin typeface="+mn-lt"/>
                <a:ea typeface="+mn-ea"/>
                <a:cs typeface="+mn-cs"/>
              </a:rPr>
              <a:t>ofa.bo</a:t>
            </a: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personalstoryfaizan</a:t>
            </a:r>
            <a:r>
              <a:rPr lang="en-US" sz="1200" kern="1200" dirty="0">
                <a:solidFill>
                  <a:schemeClr val="tx1"/>
                </a:solidFill>
                <a:effectLst/>
                <a:latin typeface="+mn-lt"/>
                <a:ea typeface="+mn-ea"/>
                <a:cs typeface="+mn-cs"/>
              </a:rPr>
              <a:t>]</a:t>
            </a:r>
          </a:p>
          <a:p>
            <a:pPr marL="171450" lvl="0" indent="-171450">
              <a:buFont typeface="Arial"/>
              <a:buChar char="•"/>
            </a:pPr>
            <a:r>
              <a:rPr lang="en-US" sz="1200" kern="1200" dirty="0">
                <a:solidFill>
                  <a:schemeClr val="tx1"/>
                </a:solidFill>
                <a:effectLst/>
                <a:latin typeface="+mn-lt"/>
                <a:ea typeface="+mn-ea"/>
                <a:cs typeface="+mn-cs"/>
              </a:rPr>
              <a:t>Did you find </a:t>
            </a:r>
            <a:r>
              <a:rPr lang="en-US" sz="1200" kern="1200" dirty="0" err="1">
                <a:solidFill>
                  <a:schemeClr val="tx1"/>
                </a:solidFill>
                <a:effectLst/>
                <a:latin typeface="+mn-lt"/>
                <a:ea typeface="+mn-ea"/>
                <a:cs typeface="+mn-cs"/>
              </a:rPr>
              <a:t>Faizan’s</a:t>
            </a:r>
            <a:r>
              <a:rPr lang="en-US" sz="1200" kern="1200" dirty="0">
                <a:solidFill>
                  <a:schemeClr val="tx1"/>
                </a:solidFill>
                <a:effectLst/>
                <a:latin typeface="+mn-lt"/>
                <a:ea typeface="+mn-ea"/>
                <a:cs typeface="+mn-cs"/>
              </a:rPr>
              <a:t> story compelling?  Why?  Did it make you think of immigration reform in a different light?  After hearing this, why do you think volunteers might be more inspired to volunteer for OFA? [Get responses from 2-3 people, as time allows.]</a:t>
            </a:r>
          </a:p>
          <a:p>
            <a:pPr marL="171450" indent="-171450">
              <a:spcBef>
                <a:spcPct val="0"/>
              </a:spcBef>
              <a:buFont typeface="Arial"/>
              <a:buChar char="•"/>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6</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0:25 – 0:27	Story Tree</a:t>
            </a:r>
          </a:p>
          <a:p>
            <a:pPr lvl="0"/>
            <a:r>
              <a:rPr lang="en-US" sz="1200" kern="1200" dirty="0">
                <a:solidFill>
                  <a:schemeClr val="tx1"/>
                </a:solidFill>
                <a:effectLst/>
                <a:latin typeface="+mn-lt"/>
                <a:ea typeface="+mn-ea"/>
                <a:cs typeface="+mn-cs"/>
              </a:rPr>
              <a:t>Here’s another way to think about how we develop, use and weave our stories together with others.</a:t>
            </a:r>
          </a:p>
          <a:p>
            <a:pPr lvl="0"/>
            <a:r>
              <a:rPr lang="en-US" sz="1200" b="0" kern="1200" dirty="0">
                <a:solidFill>
                  <a:schemeClr val="tx1"/>
                </a:solidFill>
                <a:effectLst/>
                <a:latin typeface="+mn-lt"/>
                <a:ea typeface="+mn-ea"/>
                <a:cs typeface="+mn-cs"/>
              </a:rPr>
              <a:t>Imagine a tree.  </a:t>
            </a:r>
          </a:p>
          <a:p>
            <a:pPr lvl="0"/>
            <a:endParaRPr lang="en-US" sz="1200" b="0" kern="1200" dirty="0">
              <a:solidFill>
                <a:schemeClr val="tx1"/>
              </a:solidFill>
              <a:effectLst/>
              <a:latin typeface="+mn-lt"/>
              <a:ea typeface="+mn-ea"/>
              <a:cs typeface="+mn-cs"/>
            </a:endParaRPr>
          </a:p>
          <a:p>
            <a:pPr lvl="0"/>
            <a:r>
              <a:rPr lang="en-US" sz="1200" b="0" kern="1200" dirty="0">
                <a:solidFill>
                  <a:schemeClr val="tx1"/>
                </a:solidFill>
                <a:effectLst/>
                <a:latin typeface="+mn-lt"/>
                <a:ea typeface="+mn-ea"/>
                <a:cs typeface="+mn-cs"/>
              </a:rPr>
              <a:t>First we have the roots.  What do roots do for a tree? [ask participants]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a:t>
            </a:r>
            <a:r>
              <a:rPr lang="en-US" sz="1200" kern="1200" baseline="0" dirty="0">
                <a:solidFill>
                  <a:schemeClr val="tx1"/>
                </a:solidFill>
                <a:effectLst/>
                <a:latin typeface="+mn-lt"/>
                <a:ea typeface="+mn-ea"/>
                <a:cs typeface="+mn-cs"/>
              </a:rPr>
              <a:t> terms of personal stories, what role do you think the roots play? [</a:t>
            </a:r>
            <a:r>
              <a:rPr lang="en-US" sz="1200" kern="1200" dirty="0">
                <a:solidFill>
                  <a:schemeClr val="tx1"/>
                </a:solidFill>
                <a:effectLst/>
                <a:latin typeface="+mn-lt"/>
                <a:ea typeface="+mn-ea"/>
                <a:cs typeface="+mn-cs"/>
              </a:rPr>
              <a:t>Roots: strong foundation of personal motivations, issues and key life moments &amp; Base: Your core story: the anchor from which you build other stories from] When we think about our personal</a:t>
            </a:r>
            <a:r>
              <a:rPr lang="en-US" sz="1200" kern="1200" baseline="0" dirty="0">
                <a:solidFill>
                  <a:schemeClr val="tx1"/>
                </a:solidFill>
                <a:effectLst/>
                <a:latin typeface="+mn-lt"/>
                <a:ea typeface="+mn-ea"/>
                <a:cs typeface="+mn-cs"/>
              </a:rPr>
              <a:t> roots, then we’ll develop our base story.  </a:t>
            </a:r>
            <a:endParaRPr lang="en-US"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From</a:t>
            </a:r>
            <a:r>
              <a:rPr lang="en-US" sz="1200" b="0" kern="1200" baseline="0" dirty="0">
                <a:solidFill>
                  <a:schemeClr val="tx1"/>
                </a:solidFill>
                <a:effectLst/>
                <a:latin typeface="+mn-lt"/>
                <a:ea typeface="+mn-ea"/>
                <a:cs typeface="+mn-cs"/>
              </a:rPr>
              <a:t> there we figure out how to ask questions of our audience to find out a way to make our story resonate more with them</a:t>
            </a:r>
            <a:r>
              <a:rPr lang="en-US" sz="1200" b="1" kern="1200" baseline="0" dirty="0">
                <a:solidFill>
                  <a:schemeClr val="tx1"/>
                </a:solidFill>
                <a:effectLst/>
                <a:latin typeface="+mn-lt"/>
                <a:ea typeface="+mn-ea"/>
                <a:cs typeface="+mn-cs"/>
              </a:rPr>
              <a:t>.  </a:t>
            </a:r>
            <a:r>
              <a:rPr lang="en-US" sz="1200" b="0" kern="1200" baseline="0" dirty="0">
                <a:solidFill>
                  <a:schemeClr val="tx1"/>
                </a:solidFill>
                <a:effectLst/>
                <a:latin typeface="+mn-lt"/>
                <a:ea typeface="+mn-ea"/>
                <a:cs typeface="+mn-cs"/>
              </a:rPr>
              <a:t>What part of the tree do folks think that corresponds to? [Solicit responses]</a:t>
            </a:r>
            <a:r>
              <a:rPr lang="en-US" sz="1200" b="1" kern="1200" dirty="0">
                <a:solidFill>
                  <a:schemeClr val="tx1"/>
                </a:solidFill>
                <a:effectLst/>
                <a:latin typeface="+mn-lt"/>
                <a:ea typeface="+mn-ea"/>
                <a:cs typeface="+mn-cs"/>
              </a:rPr>
              <a:t> </a:t>
            </a:r>
            <a:r>
              <a:rPr lang="en-US" sz="1200" b="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Trunk: asking questions and listening so you can make a connection between you and the listener to build a relationship]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Then, we are able to have a broad reach and connect with lots of different people and move them to action.  Sounds a lot like braches, right?</a:t>
            </a:r>
            <a:r>
              <a:rPr lang="en-US" sz="1200" b="1" kern="1200" baseline="0" dirty="0">
                <a:solidFill>
                  <a:schemeClr val="tx1"/>
                </a:solidFill>
                <a:effectLst/>
                <a:latin typeface="+mn-lt"/>
                <a:ea typeface="+mn-ea"/>
                <a:cs typeface="+mn-cs"/>
              </a:rPr>
              <a:t> </a:t>
            </a:r>
            <a:r>
              <a:rPr lang="en-US" sz="1200" b="0" kern="1200" baseline="0" dirty="0">
                <a:solidFill>
                  <a:schemeClr val="tx1"/>
                </a:solidFill>
                <a:effectLst/>
                <a:latin typeface="+mn-lt"/>
                <a:ea typeface="+mn-ea"/>
                <a:cs typeface="+mn-cs"/>
              </a:rPr>
              <a:t>[</a:t>
            </a:r>
            <a:r>
              <a:rPr lang="en-US" sz="1200" kern="1200" dirty="0">
                <a:solidFill>
                  <a:schemeClr val="tx1"/>
                </a:solidFill>
                <a:effectLst/>
                <a:latin typeface="+mn-lt"/>
                <a:ea typeface="+mn-ea"/>
                <a:cs typeface="+mn-cs"/>
              </a:rPr>
              <a:t>Branches – various issues, constituencies, and different ways that you will connect and reach people]</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Today’s session focuses mostly on the base of</a:t>
            </a:r>
            <a:r>
              <a:rPr lang="en-US" sz="1200" kern="1200" baseline="0" dirty="0">
                <a:solidFill>
                  <a:schemeClr val="tx1"/>
                </a:solidFill>
                <a:effectLst/>
                <a:latin typeface="+mn-lt"/>
                <a:ea typeface="+mn-ea"/>
                <a:cs typeface="+mn-cs"/>
              </a:rPr>
              <a:t> the story tree.  That’s what we’ll be doing next, working on our core personal stories!</a:t>
            </a:r>
            <a:endParaRPr lang="en-US" sz="1200" kern="1200" dirty="0">
              <a:solidFill>
                <a:schemeClr val="tx1"/>
              </a:solidFill>
              <a:effectLst/>
              <a:latin typeface="+mn-lt"/>
              <a:ea typeface="+mn-ea"/>
              <a:cs typeface="+mn-cs"/>
            </a:endParaRPr>
          </a:p>
          <a:p>
            <a:endParaRPr lang="en-US" dirty="0"/>
          </a:p>
          <a:p>
            <a:pPr marL="171450" indent="-171450">
              <a:spcBef>
                <a:spcPct val="0"/>
              </a:spcBef>
              <a:buFont typeface="Arial"/>
              <a:buChar char="•"/>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7</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b="1" kern="1200" dirty="0">
                <a:solidFill>
                  <a:schemeClr val="tx1"/>
                </a:solidFill>
                <a:effectLst/>
                <a:latin typeface="+mn-lt"/>
                <a:ea typeface="+mn-ea"/>
                <a:cs typeface="+mn-cs"/>
              </a:rPr>
              <a:t>Personal Story Exercise	0:27 – 1:10</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0:27 – 0:33	Exercise Set Up</a:t>
            </a:r>
          </a:p>
          <a:p>
            <a:pPr lvl="0"/>
            <a:r>
              <a:rPr lang="en-US" sz="1200" kern="1200" dirty="0">
                <a:solidFill>
                  <a:schemeClr val="tx1"/>
                </a:solidFill>
                <a:effectLst/>
                <a:latin typeface="+mn-lt"/>
                <a:ea typeface="+mn-ea"/>
                <a:cs typeface="+mn-cs"/>
              </a:rPr>
              <a:t>Okay so let’s try to wrap our heads around this, specifically in terms of our stories.  Think about your roots - you chose differently than a lot of your friends, co-workers and neighbors.  Some of those choices are why you are in this room today.  </a:t>
            </a:r>
          </a:p>
          <a:p>
            <a:pPr lvl="0"/>
            <a:r>
              <a:rPr lang="en-US" sz="1200" kern="1200" dirty="0">
                <a:solidFill>
                  <a:schemeClr val="tx1"/>
                </a:solidFill>
                <a:effectLst/>
                <a:latin typeface="+mn-lt"/>
                <a:ea typeface="+mn-ea"/>
                <a:cs typeface="+mn-cs"/>
              </a:rPr>
              <a:t>Instead of losing hope and becoming isolated you go involved.  Why?  At the core of your personal motivation and the issues that resonate with you are values that you share with other OFA volunteers.  These values get to the heart of why you are volunteering to support OFA’s mission and policy agenda.  They speak to a belief in a certain ideal for what America can and should look like.  </a:t>
            </a:r>
          </a:p>
          <a:p>
            <a:pPr lvl="0"/>
            <a:r>
              <a:rPr lang="en-US" sz="1200" kern="1200" dirty="0">
                <a:solidFill>
                  <a:schemeClr val="tx1"/>
                </a:solidFill>
                <a:effectLst/>
                <a:latin typeface="+mn-lt"/>
                <a:ea typeface="+mn-ea"/>
                <a:cs typeface="+mn-cs"/>
              </a:rPr>
              <a:t>Look deeply.  What motivated you to become an activist in the first place?  When did you decide that politics and organizing mattered?    Connecting your interests with your life experiences is a key tactic for illustrating why the OFA agenda is important for the lives of people in your community.  </a:t>
            </a:r>
          </a:p>
          <a:p>
            <a:pPr lvl="0"/>
            <a:r>
              <a:rPr lang="en-US" sz="1200" kern="1200" dirty="0">
                <a:solidFill>
                  <a:schemeClr val="tx1"/>
                </a:solidFill>
                <a:effectLst/>
                <a:latin typeface="+mn-lt"/>
                <a:ea typeface="+mn-ea"/>
                <a:cs typeface="+mn-cs"/>
              </a:rPr>
              <a:t>Your motivation might be related to your family, your faith, and events in your childhood, your work, school or recreational activities.  They may have been shaped by your race, ethnicity, economic and social circumstances, where you started in life and where we are now.  This will become the root foundation of your personal story.</a:t>
            </a:r>
          </a:p>
          <a:p>
            <a:pPr lvl="0"/>
            <a:r>
              <a:rPr lang="en-US" sz="1200" kern="1200" dirty="0">
                <a:solidFill>
                  <a:schemeClr val="tx1"/>
                </a:solidFill>
                <a:effectLst/>
                <a:latin typeface="+mn-lt"/>
                <a:ea typeface="+mn-ea"/>
                <a:cs typeface="+mn-cs"/>
              </a:rPr>
              <a:t>Each of these questions will help you fill out the roots section of the story tree.  When you interact with volunteers, constituents, or coalition partners, you will draw from these to relate to them and will learn to adapt and adjust to different audiences and issues.  </a:t>
            </a:r>
          </a:p>
          <a:p>
            <a:pPr lvl="0"/>
            <a:r>
              <a:rPr lang="en-US" sz="1200" kern="1200" dirty="0">
                <a:solidFill>
                  <a:schemeClr val="tx1"/>
                </a:solidFill>
                <a:effectLst/>
                <a:latin typeface="+mn-lt"/>
                <a:ea typeface="+mn-ea"/>
                <a:cs typeface="+mn-cs"/>
              </a:rPr>
              <a:t>Each of you has a handout for this exercise, let’s take it out and review it. [hold up a copy]</a:t>
            </a:r>
          </a:p>
          <a:p>
            <a:pPr lvl="0"/>
            <a:r>
              <a:rPr lang="en-US" sz="1200" kern="1200" dirty="0">
                <a:solidFill>
                  <a:schemeClr val="tx1"/>
                </a:solidFill>
                <a:effectLst/>
                <a:latin typeface="+mn-lt"/>
                <a:ea typeface="+mn-ea"/>
                <a:cs typeface="+mn-cs"/>
              </a:rPr>
              <a:t>In this exercise we will focus on creating your own organizing story using the framework of challenge, choice and opportunity.  We’ll break it into four parts:</a:t>
            </a:r>
          </a:p>
          <a:p>
            <a:pPr lvl="0"/>
            <a:r>
              <a:rPr lang="en-US" sz="1200" kern="1200" dirty="0">
                <a:solidFill>
                  <a:schemeClr val="tx1"/>
                </a:solidFill>
                <a:effectLst/>
                <a:latin typeface="+mn-lt"/>
                <a:ea typeface="+mn-ea"/>
                <a:cs typeface="+mn-cs"/>
              </a:rPr>
              <a:t>You will do the first part; this will be the story about why you became involved with OFA.  </a:t>
            </a:r>
          </a:p>
          <a:p>
            <a:pPr lvl="0"/>
            <a:r>
              <a:rPr lang="en-US" sz="1200" kern="1200" dirty="0">
                <a:solidFill>
                  <a:schemeClr val="tx1"/>
                </a:solidFill>
                <a:effectLst/>
                <a:latin typeface="+mn-lt"/>
                <a:ea typeface="+mn-ea"/>
                <a:cs typeface="+mn-cs"/>
              </a:rPr>
              <a:t>In the second part you will work in small groups, share your personal stories with others and identify common themes and shared values</a:t>
            </a:r>
          </a:p>
          <a:p>
            <a:pPr lvl="0"/>
            <a:r>
              <a:rPr lang="en-US" sz="1200" kern="1200" dirty="0">
                <a:solidFill>
                  <a:schemeClr val="tx1"/>
                </a:solidFill>
                <a:effectLst/>
                <a:latin typeface="+mn-lt"/>
                <a:ea typeface="+mn-ea"/>
                <a:cs typeface="+mn-cs"/>
              </a:rPr>
              <a:t>For the third part you will work again by yourself and write your organizing story.</a:t>
            </a:r>
          </a:p>
          <a:p>
            <a:pPr lvl="0"/>
            <a:r>
              <a:rPr lang="en-US" sz="1200" kern="1200" dirty="0">
                <a:solidFill>
                  <a:schemeClr val="tx1"/>
                </a:solidFill>
                <a:effectLst/>
                <a:latin typeface="+mn-lt"/>
                <a:ea typeface="+mn-ea"/>
                <a:cs typeface="+mn-cs"/>
              </a:rPr>
              <a:t>In the fourth part there will be an opportunity to share your organizing story with the whole group.</a:t>
            </a:r>
          </a:p>
        </p:txBody>
      </p:sp>
      <p:sp>
        <p:nvSpPr>
          <p:cNvPr id="4" name="Slide Number Placeholder 3"/>
          <p:cNvSpPr>
            <a:spLocks noGrp="1"/>
          </p:cNvSpPr>
          <p:nvPr>
            <p:ph type="sldNum" sz="quarter" idx="10"/>
          </p:nvPr>
        </p:nvSpPr>
        <p:spPr/>
        <p:txBody>
          <a:bodyPr/>
          <a:lstStyle/>
          <a:p>
            <a:fld id="{C274625E-BD2B-41CA-9801-85E7424BBEF2}" type="slidenum">
              <a:rPr lang="en-US" smtClean="0"/>
              <a:pPr/>
              <a:t>8</a:t>
            </a:fld>
            <a:endParaRPr lang="en-US" dirty="0"/>
          </a:p>
        </p:txBody>
      </p:sp>
    </p:spTree>
    <p:extLst>
      <p:ext uri="{BB962C8B-B14F-4D97-AF65-F5344CB8AC3E}">
        <p14:creationId xmlns:p14="http://schemas.microsoft.com/office/powerpoint/2010/main" val="3530889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b="1" dirty="0"/>
              <a:t>[Slide 13] </a:t>
            </a:r>
            <a:r>
              <a:rPr lang="en-US" sz="1200" kern="1200" dirty="0">
                <a:solidFill>
                  <a:schemeClr val="tx1"/>
                </a:solidFill>
                <a:effectLst/>
                <a:latin typeface="+mn-lt"/>
                <a:ea typeface="+mn-ea"/>
                <a:cs typeface="+mn-cs"/>
              </a:rPr>
              <a:t>Now let’s review some key takeaways from today’s session.</a:t>
            </a:r>
          </a:p>
          <a:p>
            <a:pPr marL="171450" lvl="0" indent="-171450">
              <a:buFont typeface="Arial"/>
              <a:buChar char="•"/>
            </a:pPr>
            <a:r>
              <a:rPr lang="en-US" sz="1200" kern="1200" dirty="0">
                <a:solidFill>
                  <a:schemeClr val="tx1"/>
                </a:solidFill>
                <a:effectLst/>
                <a:latin typeface="+mn-lt"/>
                <a:ea typeface="+mn-ea"/>
                <a:cs typeface="+mn-cs"/>
              </a:rPr>
              <a:t>The reason personal story is such a powerful organizing tool is because it builds a relationship between you, the volunteer, and the issues we care about.</a:t>
            </a:r>
          </a:p>
          <a:p>
            <a:pPr marL="171450" lvl="0" indent="-171450">
              <a:buFont typeface="Arial"/>
              <a:buChar char="•"/>
            </a:pPr>
            <a:r>
              <a:rPr lang="en-US" sz="1200" kern="1200" dirty="0">
                <a:solidFill>
                  <a:schemeClr val="tx1"/>
                </a:solidFill>
                <a:effectLst/>
                <a:latin typeface="+mn-lt"/>
                <a:ea typeface="+mn-ea"/>
                <a:cs typeface="+mn-cs"/>
              </a:rPr>
              <a:t>Personal story telling is a skill and you can refine it with practice.</a:t>
            </a:r>
          </a:p>
          <a:p>
            <a:pPr marL="457200" indent="-457200" fontAlgn="base">
              <a:spcBef>
                <a:spcPts val="2400"/>
              </a:spcBef>
              <a:spcAft>
                <a:spcPct val="0"/>
              </a:spcAft>
              <a:buFont typeface="Arial"/>
              <a:buChar char="•"/>
            </a:pPr>
            <a:r>
              <a:rPr lang="en-US" sz="1200" kern="1200" dirty="0">
                <a:solidFill>
                  <a:schemeClr val="tx1"/>
                </a:solidFill>
                <a:effectLst/>
                <a:latin typeface="+mn-lt"/>
                <a:ea typeface="+mn-ea"/>
                <a:cs typeface="+mn-cs"/>
              </a:rPr>
              <a:t>And finally, </a:t>
            </a:r>
            <a:r>
              <a:rPr lang="en-US" sz="1200" b="0" dirty="0">
                <a:solidFill>
                  <a:srgbClr val="1F497D"/>
                </a:solidFill>
                <a:latin typeface="+mn-lt"/>
                <a:ea typeface="Calibri" charset="0"/>
                <a:cs typeface="Calibri" charset="0"/>
              </a:rPr>
              <a:t>Stories should be developed to relate to any values that might be particularly important to your audience.</a:t>
            </a:r>
          </a:p>
        </p:txBody>
      </p:sp>
      <p:sp>
        <p:nvSpPr>
          <p:cNvPr id="4" name="Slide Number Placeholder 3"/>
          <p:cNvSpPr>
            <a:spLocks noGrp="1"/>
          </p:cNvSpPr>
          <p:nvPr>
            <p:ph type="sldNum" sz="quarter" idx="10"/>
          </p:nvPr>
        </p:nvSpPr>
        <p:spPr/>
        <p:txBody>
          <a:bodyPr/>
          <a:lstStyle/>
          <a:p>
            <a:fld id="{C274625E-BD2B-41CA-9801-85E7424BBEF2}" type="slidenum">
              <a:rPr lang="en-US" smtClean="0"/>
              <a:pPr/>
              <a:t>9</a:t>
            </a:fld>
            <a:endParaRPr lang="en-US" dirty="0"/>
          </a:p>
        </p:txBody>
      </p:sp>
    </p:spTree>
    <p:extLst>
      <p:ext uri="{BB962C8B-B14F-4D97-AF65-F5344CB8AC3E}">
        <p14:creationId xmlns:p14="http://schemas.microsoft.com/office/powerpoint/2010/main" val="18842043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838200" y="3886200"/>
            <a:ext cx="7391400" cy="1219200"/>
          </a:xfrm>
        </p:spPr>
        <p:txBody>
          <a:bodyPr>
            <a:noAutofit/>
          </a:bodyPr>
          <a:lstStyle>
            <a:lvl1pPr algn="ctr">
              <a:defRPr sz="3600">
                <a:solidFill>
                  <a:srgbClr val="FFFFFF"/>
                </a:solidFill>
                <a:latin typeface="+mj-lt"/>
              </a:defRPr>
            </a:lvl1pPr>
          </a:lstStyle>
          <a:p>
            <a:r>
              <a:rPr lang="en-US" dirty="0"/>
              <a:t>Click to edit Master title style</a:t>
            </a:r>
            <a:br>
              <a:rPr lang="en-US" dirty="0"/>
            </a:br>
            <a:endParaRPr lang="en-US" dirty="0"/>
          </a:p>
        </p:txBody>
      </p:sp>
      <p:sp>
        <p:nvSpPr>
          <p:cNvPr id="6" name="Text Placeholder 5"/>
          <p:cNvSpPr>
            <a:spLocks noGrp="1"/>
          </p:cNvSpPr>
          <p:nvPr>
            <p:ph type="body" sz="quarter" idx="10"/>
          </p:nvPr>
        </p:nvSpPr>
        <p:spPr>
          <a:xfrm>
            <a:off x="838200" y="5181600"/>
            <a:ext cx="7391400" cy="1219200"/>
          </a:xfrm>
        </p:spPr>
        <p:txBody>
          <a:bodyPr>
            <a:normAutofit/>
          </a:bodyPr>
          <a:lstStyle>
            <a:lvl1pPr algn="ctr">
              <a:buNone/>
              <a:defRPr sz="3000" b="1">
                <a:solidFill>
                  <a:srgbClr val="C0DBE7"/>
                </a:solidFill>
              </a:defRPr>
            </a:lvl1pPr>
            <a:lvl2pPr>
              <a:buNone/>
              <a:defRPr/>
            </a:lvl2pPr>
          </a:lstStyle>
          <a:p>
            <a:pPr lvl="0"/>
            <a:endParaRPr lang="en-US" dirty="0"/>
          </a:p>
        </p:txBody>
      </p:sp>
      <p:sp>
        <p:nvSpPr>
          <p:cNvPr id="13" name="Rectangle 12"/>
          <p:cNvSpPr/>
          <p:nvPr userDrawn="1"/>
        </p:nvSpPr>
        <p:spPr>
          <a:xfrm>
            <a:off x="0" y="6248400"/>
            <a:ext cx="9144000" cy="445008"/>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6617208"/>
            <a:ext cx="9144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0" y="6693408"/>
            <a:ext cx="9144000" cy="164592"/>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042912-FL-logo-alt3.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543" r="4589" b="72970"/>
          <a:stretch/>
        </p:blipFill>
        <p:spPr>
          <a:xfrm>
            <a:off x="-1" y="1404492"/>
            <a:ext cx="9144001" cy="156730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0D4343-0553-46F2-9C81-9490D6A30289}" type="datetime1">
              <a:rPr lang="en-US" smtClean="0"/>
              <a:pPr/>
              <a:t>2/27/19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616C52E-B87F-4F77-AC49-DE23E8D220D4}" type="datetime1">
              <a:rPr lang="en-US" smtClean="0"/>
              <a:pPr/>
              <a:t>2/27/19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990600"/>
            <a:ext cx="9144000" cy="228600"/>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457200" y="76200"/>
            <a:ext cx="8229600" cy="1143000"/>
          </a:xfrm>
        </p:spPr>
        <p:txBody>
          <a:bodyPr>
            <a:normAutofit/>
          </a:bodyPr>
          <a:lstStyle>
            <a:lvl1pPr>
              <a:defRPr sz="2600">
                <a:solidFill>
                  <a:srgbClr val="00446A"/>
                </a:solidFill>
                <a:latin typeface="+mj-lt"/>
              </a:defRPr>
            </a:lvl1pPr>
          </a:lstStyle>
          <a:p>
            <a:r>
              <a:rPr lang="en-US" dirty="0"/>
              <a:t>Click </a:t>
            </a:r>
            <a:r>
              <a:rPr lang="en-US" dirty="0" err="1"/>
              <a:t>ato</a:t>
            </a:r>
            <a:r>
              <a:rPr lang="en-US" dirty="0"/>
              <a:t> edit Master title style</a:t>
            </a:r>
            <a:br>
              <a:rPr lang="en-US" dirty="0"/>
            </a:br>
            <a:r>
              <a:rPr lang="en-US" dirty="0" err="1"/>
              <a:t>ajdsklfjasdklfjlajklsdfakljfd</a:t>
            </a:r>
            <a:endParaRPr lang="en-US" dirty="0"/>
          </a:p>
        </p:txBody>
      </p:sp>
      <p:sp>
        <p:nvSpPr>
          <p:cNvPr id="6" name="Slide Number Placeholder 5"/>
          <p:cNvSpPr>
            <a:spLocks noGrp="1"/>
          </p:cNvSpPr>
          <p:nvPr>
            <p:ph type="sldNum" sz="quarter" idx="12"/>
          </p:nvPr>
        </p:nvSpPr>
        <p:spPr>
          <a:xfrm>
            <a:off x="6553200" y="6492240"/>
            <a:ext cx="2133600" cy="320040"/>
          </a:xfrm>
        </p:spPr>
        <p:txBody>
          <a:bodyPr/>
          <a:lstStyle>
            <a:lvl1pPr>
              <a:defRPr>
                <a:latin typeface="+mj-lt"/>
              </a:defRPr>
            </a:lvl1pPr>
          </a:lstStyle>
          <a:p>
            <a:fld id="{51A0968B-E52D-48FA-AFA4-A19DF3D2143C}" type="slidenum">
              <a:rPr lang="en-US" smtClean="0"/>
              <a:pPr/>
              <a:t>‹#›</a:t>
            </a:fld>
            <a:endParaRPr lang="en-US" dirty="0"/>
          </a:p>
        </p:txBody>
      </p:sp>
      <p:sp>
        <p:nvSpPr>
          <p:cNvPr id="3" name="Content Placeholder 2"/>
          <p:cNvSpPr>
            <a:spLocks noGrp="1"/>
          </p:cNvSpPr>
          <p:nvPr>
            <p:ph idx="1"/>
          </p:nvPr>
        </p:nvSpPr>
        <p:spPr>
          <a:xfrm>
            <a:off x="457200" y="1524000"/>
            <a:ext cx="8229600" cy="4419600"/>
          </a:xfrm>
        </p:spPr>
        <p:txBody>
          <a:bodyPr>
            <a:normAutofit/>
          </a:bodyPr>
          <a:lstStyle>
            <a:lvl1pPr marL="231775" indent="-231775">
              <a:defRPr sz="1800" b="1">
                <a:solidFill>
                  <a:schemeClr val="tx1">
                    <a:lumMod val="75000"/>
                    <a:lumOff val="25000"/>
                  </a:schemeClr>
                </a:solidFill>
                <a:latin typeface="+mj-lt"/>
              </a:defRPr>
            </a:lvl1pPr>
            <a:lvl2pPr>
              <a:buFont typeface="Courier New" pitchFamily="49" charset="0"/>
              <a:buChar char="o"/>
              <a:defRPr sz="1800">
                <a:solidFill>
                  <a:schemeClr val="tx1">
                    <a:lumMod val="75000"/>
                    <a:lumOff val="25000"/>
                  </a:schemeClr>
                </a:solidFill>
                <a:latin typeface="+mj-lt"/>
              </a:defRPr>
            </a:lvl2pPr>
            <a:lvl3pPr>
              <a:defRPr sz="1800">
                <a:solidFill>
                  <a:schemeClr val="tx1">
                    <a:lumMod val="75000"/>
                    <a:lumOff val="25000"/>
                  </a:schemeClr>
                </a:solidFill>
                <a:latin typeface="+mj-lt"/>
              </a:defRPr>
            </a:lvl3pPr>
            <a:lvl4pPr>
              <a:defRPr sz="1800">
                <a:solidFill>
                  <a:schemeClr val="tx1">
                    <a:lumMod val="75000"/>
                    <a:lumOff val="25000"/>
                  </a:schemeClr>
                </a:solidFill>
                <a:latin typeface="+mj-lt"/>
              </a:defRPr>
            </a:lvl4pPr>
            <a:lvl5pPr>
              <a:defRPr sz="1800">
                <a:solidFill>
                  <a:schemeClr val="tx1">
                    <a:lumMod val="75000"/>
                    <a:lumOff val="25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1143000"/>
            <a:ext cx="9144000" cy="457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0" y="1203960"/>
            <a:ext cx="9144000" cy="45720"/>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Slide Number Placeholder 5"/>
          <p:cNvSpPr txBox="1">
            <a:spLocks/>
          </p:cNvSpPr>
          <p:nvPr userDrawn="1"/>
        </p:nvSpPr>
        <p:spPr>
          <a:xfrm>
            <a:off x="304800" y="6492240"/>
            <a:ext cx="2346960" cy="320040"/>
          </a:xfrm>
          <a:prstGeom prst="rect">
            <a:avLst/>
          </a:prstGeom>
        </p:spPr>
        <p:txBody>
          <a:bodyPr vert="horz" lIns="101858" tIns="50929" rIns="101858" bIns="50929" rtlCol="0" anchor="ctr"/>
          <a:lstStyle>
            <a:lvl1pPr algn="r">
              <a:defRPr sz="1100">
                <a:ln>
                  <a:noFill/>
                </a:ln>
                <a:solidFill>
                  <a:schemeClr val="tx1">
                    <a:tint val="75000"/>
                  </a:schemeClr>
                </a:solidFill>
                <a:latin typeface="Calibri"/>
                <a:cs typeface="Calibri"/>
              </a:defRPr>
            </a:lvl1pPr>
          </a:lstStyle>
          <a:p>
            <a:pPr marL="0" marR="0" lvl="0" indent="0" algn="l" defTabSz="509292"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tint val="75000"/>
                  </a:schemeClr>
                </a:solidFill>
                <a:effectLst/>
                <a:uLnTx/>
                <a:uFillTx/>
                <a:latin typeface="+mj-lt"/>
                <a:ea typeface="+mn-ea"/>
                <a:cs typeface="Calibri"/>
              </a:rPr>
              <a:t>Proprietary and Confidential</a:t>
            </a:r>
          </a:p>
        </p:txBody>
      </p:sp>
      <p:pic>
        <p:nvPicPr>
          <p:cNvPr id="12" name="Picture 11"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8936E4C-FF79-4DBA-8F4C-357DA1A9FBA8}" type="datetime1">
              <a:rPr lang="en-US" smtClean="0"/>
              <a:pPr/>
              <a:t>2/27/19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8" name="Picture 7"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918E37E-62F2-4360-9446-04F9C3C62934}" type="datetime1">
              <a:rPr lang="en-US" smtClean="0"/>
              <a:pPr/>
              <a:t>2/27/19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08AB4DA-6517-4428-A1EB-5405FB7A1D04}" type="datetime1">
              <a:rPr lang="en-US" smtClean="0"/>
              <a:pPr/>
              <a:t>2/27/19</a:t>
            </a:fld>
            <a:endParaRPr lang="en-US" dirty="0"/>
          </a:p>
        </p:txBody>
      </p:sp>
      <p:sp>
        <p:nvSpPr>
          <p:cNvPr id="9" name="Slide Number Placeholder 8"/>
          <p:cNvSpPr>
            <a:spLocks noGrp="1"/>
          </p:cNvSpPr>
          <p:nvPr>
            <p:ph type="sldNum" sz="quarter" idx="12"/>
          </p:nvPr>
        </p:nvSpPr>
        <p:spPr/>
        <p:txBody>
          <a:bodyPr/>
          <a:lstStyle/>
          <a:p>
            <a:fld id="{51A0968B-E52D-48FA-AFA4-A19DF3D2143C}" type="slidenum">
              <a:rPr lang="en-US" smtClean="0"/>
              <a:pPr/>
              <a:t>‹#›</a:t>
            </a:fld>
            <a:endParaRPr lang="en-US" dirty="0"/>
          </a:p>
        </p:txBody>
      </p:sp>
      <p:pic>
        <p:nvPicPr>
          <p:cNvPr id="11" name="Picture 10"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FD2128C-7779-4A2A-BBB6-276E477F352A}" type="datetime1">
              <a:rPr lang="en-US" smtClean="0"/>
              <a:pPr/>
              <a:t>2/27/19</a:t>
            </a:fld>
            <a:endParaRPr lang="en-US" dirty="0"/>
          </a:p>
        </p:txBody>
      </p:sp>
      <p:sp>
        <p:nvSpPr>
          <p:cNvPr id="5" name="Slide Number Placeholder 4"/>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BCC4AFA-DA1D-47CA-92A1-D6A3BD4562E2}" type="datetime1">
              <a:rPr lang="en-US" smtClean="0"/>
              <a:pPr/>
              <a:t>2/27/19</a:t>
            </a:fld>
            <a:endParaRPr lang="en-US" dirty="0"/>
          </a:p>
        </p:txBody>
      </p:sp>
      <p:sp>
        <p:nvSpPr>
          <p:cNvPr id="4" name="Slide Number Placeholder 3"/>
          <p:cNvSpPr>
            <a:spLocks noGrp="1"/>
          </p:cNvSpPr>
          <p:nvPr>
            <p:ph type="sldNum" sz="quarter" idx="12"/>
          </p:nvPr>
        </p:nvSpPr>
        <p:spPr/>
        <p:txBody>
          <a:bodyPr/>
          <a:lstStyle/>
          <a:p>
            <a:fld id="{51A0968B-E52D-48FA-AFA4-A19DF3D2143C}" type="slidenum">
              <a:rPr lang="en-US" smtClean="0"/>
              <a:pPr/>
              <a:t>‹#›</a:t>
            </a:fld>
            <a:endParaRPr lang="en-US" dirty="0"/>
          </a:p>
        </p:txBody>
      </p:sp>
      <p:pic>
        <p:nvPicPr>
          <p:cNvPr id="6" name="Picture 5"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AA749E7-A4B4-4986-9A9A-A190CE27C087}" type="datetime1">
              <a:rPr lang="en-US" smtClean="0"/>
              <a:pPr/>
              <a:t>2/27/19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71DD62-2D18-425B-BB00-FED8815D80D5}" type="datetime1">
              <a:rPr lang="en-US" smtClean="0"/>
              <a:pPr/>
              <a:t>2/27/19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492240"/>
            <a:ext cx="2133600" cy="320040"/>
          </a:xfrm>
          <a:prstGeom prst="rect">
            <a:avLst/>
          </a:prstGeom>
        </p:spPr>
        <p:txBody>
          <a:bodyPr vert="horz" lIns="91440" tIns="45720" rIns="91440" bIns="45720" rtlCol="0" anchor="ctr"/>
          <a:lstStyle>
            <a:lvl1pPr algn="r">
              <a:defRPr sz="1100">
                <a:solidFill>
                  <a:schemeClr val="tx1">
                    <a:tint val="75000"/>
                  </a:schemeClr>
                </a:solidFill>
                <a:latin typeface="+mj-lt"/>
              </a:defRPr>
            </a:lvl1pPr>
          </a:lstStyle>
          <a:p>
            <a:fld id="{51A0968B-E52D-48FA-AFA4-A19DF3D2143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sz="26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le 1"/>
          <p:cNvSpPr>
            <a:spLocks noGrp="1"/>
          </p:cNvSpPr>
          <p:nvPr>
            <p:ph type="title"/>
          </p:nvPr>
        </p:nvSpPr>
        <p:spPr>
          <a:xfrm>
            <a:off x="838200" y="3573016"/>
            <a:ext cx="7391400" cy="685800"/>
          </a:xfrm>
        </p:spPr>
        <p:txBody>
          <a:bodyPr/>
          <a:lstStyle/>
          <a:p>
            <a:pPr eaLnBrk="1" hangingPunct="1"/>
            <a:r>
              <a:rPr lang="en-US" dirty="0">
                <a:solidFill>
                  <a:srgbClr val="00446A"/>
                </a:solidFill>
                <a:latin typeface="Calibri" pitchFamily="84" charset="0"/>
              </a:rPr>
              <a:t>Telling Your Personal Story</a:t>
            </a:r>
          </a:p>
        </p:txBody>
      </p:sp>
      <p:sp>
        <p:nvSpPr>
          <p:cNvPr id="7170" name="Text Placeholder 2"/>
          <p:cNvSpPr>
            <a:spLocks noGrp="1"/>
          </p:cNvSpPr>
          <p:nvPr>
            <p:ph type="body" sz="quarter" idx="10"/>
          </p:nvPr>
        </p:nvSpPr>
        <p:spPr>
          <a:xfrm>
            <a:off x="0" y="4648200"/>
            <a:ext cx="9144000" cy="1524000"/>
          </a:xfrm>
        </p:spPr>
        <p:txBody>
          <a:bodyPr>
            <a:normAutofit/>
          </a:bodyPr>
          <a:lstStyle/>
          <a:p>
            <a:pPr eaLnBrk="1" hangingPunct="1"/>
            <a:r>
              <a:rPr lang="en-US" sz="2900" dirty="0">
                <a:solidFill>
                  <a:srgbClr val="558ED5"/>
                </a:solidFill>
                <a:latin typeface="Calibri" pitchFamily="84" charset="0"/>
              </a:rPr>
              <a:t>Trainer, Role</a:t>
            </a:r>
          </a:p>
          <a:p>
            <a:pPr eaLnBrk="1" hangingPunct="1"/>
            <a:r>
              <a:rPr lang="en-US" sz="2900" dirty="0">
                <a:solidFill>
                  <a:srgbClr val="558ED5"/>
                </a:solidFill>
                <a:latin typeface="Calibri" pitchFamily="84" charset="0"/>
              </a:rPr>
              <a:t>@</a:t>
            </a:r>
            <a:r>
              <a:rPr lang="en-US" sz="2900" dirty="0" err="1">
                <a:solidFill>
                  <a:srgbClr val="558ED5"/>
                </a:solidFill>
                <a:latin typeface="Calibri" pitchFamily="84" charset="0"/>
              </a:rPr>
              <a:t>TwitterHandle</a:t>
            </a:r>
            <a:endParaRPr lang="en-US" sz="2900" dirty="0">
              <a:solidFill>
                <a:srgbClr val="558ED5"/>
              </a:solidFill>
              <a:latin typeface="Calibri" pitchFamily="84" charset="0"/>
            </a:endParaRPr>
          </a:p>
        </p:txBody>
      </p:sp>
      <p:pic>
        <p:nvPicPr>
          <p:cNvPr id="4" name="Picture 3"/>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7924800" y="685800"/>
            <a:ext cx="607476" cy="4471524"/>
          </a:xfrm>
          <a:prstGeom prst="rect">
            <a:avLst/>
          </a:prstGeom>
        </p:spPr>
      </p:pic>
      <p:pic>
        <p:nvPicPr>
          <p:cNvPr id="5" name="Picture 4" descr="A drawing of a face&#10;&#10;Description automatically generated">
            <a:extLst>
              <a:ext uri="{FF2B5EF4-FFF2-40B4-BE49-F238E27FC236}">
                <a16:creationId xmlns:a16="http://schemas.microsoft.com/office/drawing/2014/main" id="{F3092BB1-E36A-6D43-AE24-4E1A83041459}"/>
              </a:ext>
            </a:extLst>
          </p:cNvPr>
          <p:cNvPicPr>
            <a:picLocks noChangeAspect="1"/>
          </p:cNvPicPr>
          <p:nvPr/>
        </p:nvPicPr>
        <p:blipFill>
          <a:blip r:embed="rId4"/>
          <a:stretch>
            <a:fillRect/>
          </a:stretch>
        </p:blipFill>
        <p:spPr>
          <a:xfrm>
            <a:off x="609600" y="5791200"/>
            <a:ext cx="1219200" cy="419100"/>
          </a:xfrm>
          <a:prstGeom prst="rect">
            <a:avLst/>
          </a:prstGeom>
        </p:spPr>
      </p:pic>
    </p:spTree>
    <p:extLst>
      <p:ext uri="{BB962C8B-B14F-4D97-AF65-F5344CB8AC3E}">
        <p14:creationId xmlns:p14="http://schemas.microsoft.com/office/powerpoint/2010/main" val="3767653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10</a:t>
            </a:fld>
            <a:endParaRPr lang="en-US" dirty="0"/>
          </a:p>
        </p:txBody>
      </p:sp>
      <p:sp>
        <p:nvSpPr>
          <p:cNvPr id="14" name="Rectangle 13"/>
          <p:cNvSpPr/>
          <p:nvPr/>
        </p:nvSpPr>
        <p:spPr>
          <a:xfrm>
            <a:off x="592436" y="1828800"/>
            <a:ext cx="7941964" cy="990600"/>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eaLnBrk="0" fontAlgn="base" hangingPunct="0">
              <a:spcAft>
                <a:spcPct val="0"/>
              </a:spcAft>
              <a:defRPr/>
            </a:pPr>
            <a:r>
              <a:rPr lang="en-US" sz="2800" dirty="0">
                <a:solidFill>
                  <a:schemeClr val="tx2"/>
                </a:solidFill>
              </a:rPr>
              <a:t>What did you learn today that surprised you?</a:t>
            </a:r>
          </a:p>
          <a:p>
            <a:pPr marL="50800" eaLnBrk="0" fontAlgn="base" hangingPunct="0">
              <a:spcAft>
                <a:spcPct val="0"/>
              </a:spcAft>
              <a:defRPr/>
            </a:pPr>
            <a:endParaRPr lang="en-US" sz="2000" dirty="0">
              <a:solidFill>
                <a:srgbClr val="00446A"/>
              </a:solidFill>
            </a:endParaRPr>
          </a:p>
        </p:txBody>
      </p:sp>
      <p:sp>
        <p:nvSpPr>
          <p:cNvPr id="19" name="Rectangle 18"/>
          <p:cNvSpPr/>
          <p:nvPr/>
        </p:nvSpPr>
        <p:spPr>
          <a:xfrm>
            <a:off x="592436" y="3274568"/>
            <a:ext cx="7941964" cy="1068832"/>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eaLnBrk="0" fontAlgn="base" hangingPunct="0">
              <a:spcAft>
                <a:spcPct val="0"/>
              </a:spcAft>
              <a:tabLst>
                <a:tab pos="0" algn="l"/>
              </a:tabLst>
              <a:defRPr/>
            </a:pPr>
            <a:r>
              <a:rPr lang="en-US" sz="2800" dirty="0">
                <a:solidFill>
                  <a:schemeClr val="tx2"/>
                </a:solidFill>
              </a:rPr>
              <a:t>Why do you think personal stories are an effective organizing tool?</a:t>
            </a:r>
            <a:endParaRPr lang="en-US" sz="2800" dirty="0">
              <a:solidFill>
                <a:srgbClr val="00446A"/>
              </a:solidFill>
            </a:endParaRPr>
          </a:p>
        </p:txBody>
      </p:sp>
      <p:sp>
        <p:nvSpPr>
          <p:cNvPr id="20" name="Rectangle 19"/>
          <p:cNvSpPr/>
          <p:nvPr/>
        </p:nvSpPr>
        <p:spPr>
          <a:xfrm>
            <a:off x="592436" y="4796536"/>
            <a:ext cx="8018164" cy="1070864"/>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r>
              <a:rPr lang="en-US" sz="2800" dirty="0">
                <a:solidFill>
                  <a:schemeClr val="tx2"/>
                </a:solidFill>
              </a:rPr>
              <a:t>How will you use your personal story in the work ahead?</a:t>
            </a:r>
          </a:p>
        </p:txBody>
      </p:sp>
      <p:sp>
        <p:nvSpPr>
          <p:cNvPr id="9" name="Title 1"/>
          <p:cNvSpPr>
            <a:spLocks noGrp="1"/>
          </p:cNvSpPr>
          <p:nvPr>
            <p:ph type="title"/>
          </p:nvPr>
        </p:nvSpPr>
        <p:spPr>
          <a:xfrm>
            <a:off x="76200" y="0"/>
            <a:ext cx="8229600" cy="1143000"/>
          </a:xfrm>
        </p:spPr>
        <p:txBody>
          <a:bodyPr>
            <a:normAutofit/>
          </a:bodyPr>
          <a:lstStyle/>
          <a:p>
            <a:r>
              <a:rPr lang="en-US" sz="3000" dirty="0"/>
              <a:t>Debrief</a:t>
            </a:r>
          </a:p>
        </p:txBody>
      </p:sp>
    </p:spTree>
    <p:extLst>
      <p:ext uri="{BB962C8B-B14F-4D97-AF65-F5344CB8AC3E}">
        <p14:creationId xmlns:p14="http://schemas.microsoft.com/office/powerpoint/2010/main" val="2773708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11</a:t>
            </a:fld>
            <a:endParaRPr lang="en-US" dirty="0"/>
          </a:p>
        </p:txBody>
      </p:sp>
      <p:sp>
        <p:nvSpPr>
          <p:cNvPr id="6" name="Title 1"/>
          <p:cNvSpPr>
            <a:spLocks noGrp="1"/>
          </p:cNvSpPr>
          <p:nvPr>
            <p:ph type="title"/>
          </p:nvPr>
        </p:nvSpPr>
        <p:spPr>
          <a:xfrm>
            <a:off x="76200" y="0"/>
            <a:ext cx="8229600" cy="1143000"/>
          </a:xfrm>
        </p:spPr>
        <p:txBody>
          <a:bodyPr>
            <a:normAutofit/>
          </a:bodyPr>
          <a:lstStyle/>
          <a:p>
            <a:r>
              <a:rPr lang="en-US" sz="3000" dirty="0"/>
              <a:t>Q &amp; A</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2209800"/>
            <a:ext cx="4114800" cy="3333724"/>
          </a:xfrm>
          <a:prstGeom prst="rect">
            <a:avLst/>
          </a:prstGeom>
        </p:spPr>
      </p:pic>
      <p:sp>
        <p:nvSpPr>
          <p:cNvPr id="5" name="TextBox 4"/>
          <p:cNvSpPr txBox="1"/>
          <p:nvPr/>
        </p:nvSpPr>
        <p:spPr>
          <a:xfrm>
            <a:off x="5105400" y="1828800"/>
            <a:ext cx="3886200" cy="4093428"/>
          </a:xfrm>
          <a:prstGeom prst="rect">
            <a:avLst/>
          </a:prstGeom>
          <a:noFill/>
        </p:spPr>
        <p:txBody>
          <a:bodyPr wrap="square" rtlCol="0">
            <a:spAutoFit/>
          </a:bodyPr>
          <a:lstStyle/>
          <a:p>
            <a:pPr lvl="0"/>
            <a:r>
              <a:rPr lang="en-US" sz="2600" dirty="0">
                <a:solidFill>
                  <a:srgbClr val="C41230"/>
                </a:solidFill>
              </a:rPr>
              <a:t>We’ll answer as many as possible.</a:t>
            </a:r>
          </a:p>
          <a:p>
            <a:pPr marL="457200" lvl="0" indent="-457200">
              <a:buFont typeface="Arial"/>
              <a:buChar char="•"/>
            </a:pPr>
            <a:endParaRPr lang="en-US" sz="2600" dirty="0">
              <a:solidFill>
                <a:srgbClr val="C41230"/>
              </a:solidFill>
            </a:endParaRPr>
          </a:p>
          <a:p>
            <a:pPr lvl="0"/>
            <a:r>
              <a:rPr lang="en-US" sz="2600" dirty="0">
                <a:solidFill>
                  <a:srgbClr val="C41230"/>
                </a:solidFill>
              </a:rPr>
              <a:t>If there are any we don’t get to, you can follow up with your OFA point of contact or ask them in your evaluation at the end of the day!</a:t>
            </a:r>
          </a:p>
          <a:p>
            <a:pPr marL="914400" lvl="1" indent="-457200">
              <a:buFont typeface="Arial"/>
              <a:buChar char="•"/>
            </a:pPr>
            <a:endParaRPr lang="en-US" sz="2600" dirty="0">
              <a:solidFill>
                <a:srgbClr val="C41230"/>
              </a:solidFill>
            </a:endParaRPr>
          </a:p>
        </p:txBody>
      </p:sp>
    </p:spTree>
    <p:extLst>
      <p:ext uri="{BB962C8B-B14F-4D97-AF65-F5344CB8AC3E}">
        <p14:creationId xmlns:p14="http://schemas.microsoft.com/office/powerpoint/2010/main" val="2861481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a:t>
            </a:fld>
            <a:endParaRPr lang="en-US">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9067800" cy="1143000"/>
          </a:xfrm>
        </p:spPr>
        <p:txBody>
          <a:bodyPr>
            <a:normAutofit/>
          </a:bodyPr>
          <a:lstStyle/>
          <a:p>
            <a:r>
              <a:rPr lang="en-US" sz="3000" dirty="0"/>
              <a:t>Stories Connect Us</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7089" y="4891963"/>
            <a:ext cx="759279" cy="13896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Oval 5"/>
          <p:cNvSpPr/>
          <p:nvPr/>
        </p:nvSpPr>
        <p:spPr>
          <a:xfrm>
            <a:off x="1005840" y="5091683"/>
            <a:ext cx="1444752" cy="1385317"/>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p:cNvCxnSpPr/>
          <p:nvPr/>
        </p:nvCxnSpPr>
        <p:spPr>
          <a:xfrm flipH="1">
            <a:off x="2389340" y="2982790"/>
            <a:ext cx="2249342" cy="2386051"/>
          </a:xfrm>
          <a:prstGeom prst="line">
            <a:avLst/>
          </a:prstGeom>
          <a:ln w="76200">
            <a:solidFill>
              <a:schemeClr val="tx1"/>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16636" y="5352108"/>
            <a:ext cx="2423160" cy="830997"/>
          </a:xfrm>
          <a:prstGeom prst="rect">
            <a:avLst/>
          </a:prstGeom>
          <a:noFill/>
        </p:spPr>
        <p:txBody>
          <a:bodyPr wrap="square" rtlCol="0">
            <a:spAutoFit/>
          </a:bodyPr>
          <a:lstStyle/>
          <a:p>
            <a:pPr algn="ctr"/>
            <a:r>
              <a:rPr lang="en-US" sz="4800" b="1" dirty="0">
                <a:latin typeface="Calibri" pitchFamily="34" charset="0"/>
                <a:cs typeface="Calibri" pitchFamily="34" charset="0"/>
              </a:rPr>
              <a:t>you</a:t>
            </a:r>
          </a:p>
        </p:txBody>
      </p:sp>
      <p:cxnSp>
        <p:nvCxnSpPr>
          <p:cNvPr id="10" name="Straight Connector 9"/>
          <p:cNvCxnSpPr>
            <a:endCxn id="5" idx="0"/>
          </p:cNvCxnSpPr>
          <p:nvPr/>
        </p:nvCxnSpPr>
        <p:spPr>
          <a:xfrm>
            <a:off x="4699934" y="2946214"/>
            <a:ext cx="2249343" cy="2418323"/>
          </a:xfrm>
          <a:prstGeom prst="line">
            <a:avLst/>
          </a:prstGeom>
          <a:ln w="6350">
            <a:solidFill>
              <a:schemeClr val="tx1"/>
            </a:solidFill>
            <a:prstDash val="lgDash"/>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a:endCxn id="5" idx="0"/>
          </p:cNvCxnSpPr>
          <p:nvPr/>
        </p:nvCxnSpPr>
        <p:spPr>
          <a:xfrm>
            <a:off x="2450592" y="5364537"/>
            <a:ext cx="4498685" cy="0"/>
          </a:xfrm>
          <a:prstGeom prst="line">
            <a:avLst/>
          </a:prstGeom>
          <a:ln w="76200">
            <a:solidFill>
              <a:schemeClr val="tx1"/>
            </a:solidFill>
            <a:prstDash val="lgDashDotDot"/>
          </a:ln>
        </p:spPr>
        <p:style>
          <a:lnRef idx="2">
            <a:schemeClr val="accent1"/>
          </a:lnRef>
          <a:fillRef idx="0">
            <a:schemeClr val="accent1"/>
          </a:fillRef>
          <a:effectRef idx="1">
            <a:schemeClr val="accent1"/>
          </a:effectRef>
          <a:fontRef idx="minor">
            <a:schemeClr val="tx1"/>
          </a:fontRef>
        </p:style>
      </p:cxnSp>
      <p:sp>
        <p:nvSpPr>
          <p:cNvPr id="12" name="Freeform 11"/>
          <p:cNvSpPr/>
          <p:nvPr/>
        </p:nvSpPr>
        <p:spPr>
          <a:xfrm>
            <a:off x="3908892" y="2982790"/>
            <a:ext cx="2999400" cy="2350580"/>
          </a:xfrm>
          <a:custGeom>
            <a:avLst/>
            <a:gdLst>
              <a:gd name="connsiteX0" fmla="*/ 768264 w 2999400"/>
              <a:gd name="connsiteY0" fmla="*/ 0 h 2350580"/>
              <a:gd name="connsiteX1" fmla="*/ 128184 w 2999400"/>
              <a:gd name="connsiteY1" fmla="*/ 1993392 h 2350580"/>
              <a:gd name="connsiteX2" fmla="*/ 2999400 w 2999400"/>
              <a:gd name="connsiteY2" fmla="*/ 2340864 h 2350580"/>
            </a:gdLst>
            <a:ahLst/>
            <a:cxnLst>
              <a:cxn ang="0">
                <a:pos x="connsiteX0" y="connsiteY0"/>
              </a:cxn>
              <a:cxn ang="0">
                <a:pos x="connsiteX1" y="connsiteY1"/>
              </a:cxn>
              <a:cxn ang="0">
                <a:pos x="connsiteX2" y="connsiteY2"/>
              </a:cxn>
            </a:cxnLst>
            <a:rect l="l" t="t" r="r" b="b"/>
            <a:pathLst>
              <a:path w="2999400" h="2350580">
                <a:moveTo>
                  <a:pt x="768264" y="0"/>
                </a:moveTo>
                <a:cubicBezTo>
                  <a:pt x="262296" y="801624"/>
                  <a:pt x="-243672" y="1603248"/>
                  <a:pt x="128184" y="1993392"/>
                </a:cubicBezTo>
                <a:cubicBezTo>
                  <a:pt x="500040" y="2383536"/>
                  <a:pt x="1749720" y="2362200"/>
                  <a:pt x="2999400" y="2340864"/>
                </a:cubicBezTo>
              </a:path>
            </a:pathLst>
          </a:custGeom>
          <a:noFill/>
          <a:ln w="28575">
            <a:solidFill>
              <a:schemeClr val="tx1"/>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rot="2813880">
            <a:off x="5451869" y="3823116"/>
            <a:ext cx="1447800" cy="5334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a:solidFill>
                  <a:srgbClr val="C41230"/>
                </a:solidFill>
              </a:rPr>
              <a:t>Values</a:t>
            </a:r>
          </a:p>
        </p:txBody>
      </p:sp>
      <p:sp>
        <p:nvSpPr>
          <p:cNvPr id="13" name="Rectangle 12"/>
          <p:cNvSpPr/>
          <p:nvPr/>
        </p:nvSpPr>
        <p:spPr>
          <a:xfrm rot="18841069">
            <a:off x="2409316" y="3828001"/>
            <a:ext cx="1447800" cy="5334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a:solidFill>
                  <a:srgbClr val="C41230"/>
                </a:solidFill>
              </a:rPr>
              <a:t>Values</a:t>
            </a:r>
          </a:p>
        </p:txBody>
      </p:sp>
      <p:sp>
        <p:nvSpPr>
          <p:cNvPr id="14" name="Rectangle 13"/>
          <p:cNvSpPr/>
          <p:nvPr/>
        </p:nvSpPr>
        <p:spPr>
          <a:xfrm>
            <a:off x="3886200" y="5410200"/>
            <a:ext cx="1447800" cy="5334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a:solidFill>
                  <a:srgbClr val="C41230"/>
                </a:solidFill>
              </a:rPr>
              <a:t>Values</a:t>
            </a:r>
          </a:p>
        </p:txBody>
      </p:sp>
      <p:pic>
        <p:nvPicPr>
          <p:cNvPr id="15" name="Picture 2" descr="https://encrypted-tbn2.google.com/images?q=tbn:ANd9GcTId1vZph874PP3H4kjlY7FHMcmw62GiEcJd_8c2yA_h38Mg2W8T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1600200"/>
            <a:ext cx="1086996" cy="12875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xmlns="">
                <a:solidFill>
                  <a:srgbClr val="FFFFFF"/>
                </a:solidFill>
              </a14:hiddenFill>
            </a:ext>
          </a:extLst>
        </p:spPr>
      </p:pic>
      <p:pic>
        <p:nvPicPr>
          <p:cNvPr id="2" name="Picture 1"/>
          <p:cNvPicPr>
            <a:picLocks noChangeAspect="1"/>
          </p:cNvPicPr>
          <p:nvPr/>
        </p:nvPicPr>
        <p:blipFill>
          <a:blip r:embed="rId5"/>
          <a:stretch>
            <a:fillRect/>
          </a:stretch>
        </p:blipFill>
        <p:spPr>
          <a:xfrm>
            <a:off x="3735329" y="1529588"/>
            <a:ext cx="2055871" cy="13660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119931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75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0" presetClass="entr" presetSubtype="0"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edge">
                                      <p:cBhvr>
                                        <p:cTn id="24" dur="20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50"/>
                                        <p:tgtEl>
                                          <p:spTgt spid="12"/>
                                        </p:tgtEl>
                                      </p:cBhvr>
                                    </p:animEffect>
                                  </p:childTnLst>
                                </p:cTn>
                              </p:par>
                              <p:par>
                                <p:cTn id="30" presetID="10" presetClass="entr" presetSubtype="0" fill="hold" nodeType="withEffect">
                                  <p:stCondLst>
                                    <p:cond delay="100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75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2" grpId="0" animBg="1"/>
      <p:bldP spid="3" grpId="0"/>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3</a:t>
            </a:fld>
            <a:endParaRPr lang="en-US">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Agenda for this session </a:t>
            </a:r>
          </a:p>
        </p:txBody>
      </p:sp>
      <p:sp>
        <p:nvSpPr>
          <p:cNvPr id="7" name="TextBox 6"/>
          <p:cNvSpPr txBox="1">
            <a:spLocks noChangeArrowheads="1"/>
          </p:cNvSpPr>
          <p:nvPr/>
        </p:nvSpPr>
        <p:spPr bwMode="auto">
          <a:xfrm>
            <a:off x="457200" y="1676400"/>
            <a:ext cx="5943600" cy="4031873"/>
          </a:xfrm>
          <a:prstGeom prst="rect">
            <a:avLst/>
          </a:prstGeom>
          <a:noFill/>
          <a:ln w="9525">
            <a:noFill/>
            <a:miter lim="800000"/>
            <a:headEnd/>
            <a:tailEnd/>
          </a:ln>
        </p:spPr>
        <p:txBody>
          <a:bodyPr wrap="square">
            <a:prstTxWarp prst="textNoShape">
              <a:avLst/>
            </a:prstTxWarp>
            <a:spAutoFit/>
          </a:bodyPr>
          <a:lstStyle/>
          <a:p>
            <a:pPr marL="514350" indent="-514350" fontAlgn="base">
              <a:spcBef>
                <a:spcPts val="2400"/>
              </a:spcBef>
              <a:spcAft>
                <a:spcPct val="0"/>
              </a:spcAft>
              <a:buAutoNum type="romanUcPeriod"/>
            </a:pPr>
            <a:r>
              <a:rPr lang="en-US" sz="2600" dirty="0">
                <a:solidFill>
                  <a:srgbClr val="00446A"/>
                </a:solidFill>
                <a:ea typeface="Calibri" charset="0"/>
                <a:cs typeface="Calibri" charset="0"/>
              </a:rPr>
              <a:t>Introduction &amp; Agenda</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Key Elements of a Story</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Personal Story Video</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Personal Story Exercise</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Sharing w/ the Group</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Debrief &amp; Next Steps </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82015" y="2439103"/>
            <a:ext cx="2304785" cy="2666820"/>
          </a:xfrm>
          <a:prstGeom prst="rect">
            <a:avLst/>
          </a:prstGeom>
        </p:spPr>
      </p:pic>
    </p:spTree>
    <p:extLst>
      <p:ext uri="{BB962C8B-B14F-4D97-AF65-F5344CB8AC3E}">
        <p14:creationId xmlns:p14="http://schemas.microsoft.com/office/powerpoint/2010/main" val="2698989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4</a:t>
            </a:fld>
            <a:endParaRPr lang="en-US">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9067800" cy="1143000"/>
          </a:xfrm>
        </p:spPr>
        <p:txBody>
          <a:bodyPr>
            <a:normAutofit/>
          </a:bodyPr>
          <a:lstStyle/>
          <a:p>
            <a:r>
              <a:rPr lang="en-US" sz="3000" dirty="0"/>
              <a:t>Key Elements of a Story</a:t>
            </a:r>
          </a:p>
        </p:txBody>
      </p:sp>
      <p:sp>
        <p:nvSpPr>
          <p:cNvPr id="15" name="TextBox 14"/>
          <p:cNvSpPr txBox="1"/>
          <p:nvPr/>
        </p:nvSpPr>
        <p:spPr>
          <a:xfrm>
            <a:off x="228600" y="1371600"/>
            <a:ext cx="5181600" cy="4832093"/>
          </a:xfrm>
          <a:prstGeom prst="rect">
            <a:avLst/>
          </a:prstGeom>
          <a:noFill/>
        </p:spPr>
        <p:txBody>
          <a:bodyPr wrap="square" rtlCol="0">
            <a:spAutoFit/>
          </a:bodyPr>
          <a:lstStyle/>
          <a:p>
            <a:pPr marL="342900" indent="-342900">
              <a:buFont typeface="Arial"/>
              <a:buChar char="•"/>
            </a:pPr>
            <a:r>
              <a:rPr lang="en-US" sz="2800" dirty="0">
                <a:solidFill>
                  <a:srgbClr val="00446A"/>
                </a:solidFill>
                <a:latin typeface="Calibri"/>
                <a:cs typeface="Calibri"/>
              </a:rPr>
              <a:t>Characters (Heroes &amp; Villains)</a:t>
            </a:r>
          </a:p>
          <a:p>
            <a:endParaRPr lang="en-US" sz="2800" dirty="0">
              <a:solidFill>
                <a:srgbClr val="00446A"/>
              </a:solidFill>
              <a:latin typeface="Calibri"/>
              <a:cs typeface="Calibri"/>
            </a:endParaRPr>
          </a:p>
          <a:p>
            <a:pPr marL="342900" indent="-342900">
              <a:buFont typeface="Arial"/>
              <a:buChar char="•"/>
            </a:pPr>
            <a:r>
              <a:rPr lang="en-US" sz="2800" dirty="0">
                <a:solidFill>
                  <a:srgbClr val="00446A"/>
                </a:solidFill>
                <a:latin typeface="Calibri"/>
                <a:cs typeface="Calibri"/>
              </a:rPr>
              <a:t>Plot (Direction/Engaging Purpose)</a:t>
            </a:r>
          </a:p>
          <a:p>
            <a:endParaRPr lang="en-US" sz="2800" dirty="0">
              <a:solidFill>
                <a:srgbClr val="00446A"/>
              </a:solidFill>
              <a:latin typeface="Calibri"/>
              <a:cs typeface="Calibri"/>
            </a:endParaRPr>
          </a:p>
          <a:p>
            <a:pPr marL="342900" indent="-342900">
              <a:buFont typeface="Arial"/>
              <a:buChar char="•"/>
            </a:pPr>
            <a:r>
              <a:rPr lang="en-US" sz="2800" dirty="0">
                <a:solidFill>
                  <a:srgbClr val="00446A"/>
                </a:solidFill>
                <a:latin typeface="Calibri"/>
                <a:cs typeface="Calibri"/>
              </a:rPr>
              <a:t>Challenge (Choice/Conflict)</a:t>
            </a:r>
          </a:p>
          <a:p>
            <a:endParaRPr lang="en-US" sz="2800" dirty="0">
              <a:solidFill>
                <a:srgbClr val="00446A"/>
              </a:solidFill>
              <a:latin typeface="Calibri"/>
              <a:cs typeface="Calibri"/>
            </a:endParaRPr>
          </a:p>
          <a:p>
            <a:pPr marL="342900" indent="-342900">
              <a:buFont typeface="Arial"/>
              <a:buChar char="•"/>
            </a:pPr>
            <a:r>
              <a:rPr lang="en-US" sz="2800" dirty="0">
                <a:solidFill>
                  <a:srgbClr val="00446A"/>
                </a:solidFill>
                <a:latin typeface="Calibri"/>
                <a:cs typeface="Calibri"/>
              </a:rPr>
              <a:t>Resolution (Climax/Consequence)</a:t>
            </a:r>
          </a:p>
          <a:p>
            <a:endParaRPr lang="en-US" sz="2800" dirty="0">
              <a:solidFill>
                <a:srgbClr val="00446A"/>
              </a:solidFill>
              <a:latin typeface="Calibri"/>
              <a:cs typeface="Calibri"/>
            </a:endParaRPr>
          </a:p>
          <a:p>
            <a:pPr marL="342900" indent="-342900">
              <a:buFont typeface="Arial"/>
              <a:buChar char="•"/>
            </a:pPr>
            <a:r>
              <a:rPr lang="en-US" sz="2800" dirty="0">
                <a:solidFill>
                  <a:srgbClr val="00446A"/>
                </a:solidFill>
                <a:latin typeface="Calibri"/>
                <a:cs typeface="Calibri"/>
              </a:rPr>
              <a:t>Theme (Moral/Lesson)</a:t>
            </a:r>
          </a:p>
        </p:txBody>
      </p:sp>
      <p:pic>
        <p:nvPicPr>
          <p:cNvPr id="4" name="Picture 3" descr="The_Tortoise_and_the_Hare_by_Katmomma.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1300" y="1622380"/>
            <a:ext cx="3517900" cy="4549820"/>
          </a:xfrm>
          <a:prstGeom prst="rect">
            <a:avLst/>
          </a:prstGeom>
        </p:spPr>
      </p:pic>
    </p:spTree>
    <p:extLst>
      <p:ext uri="{BB962C8B-B14F-4D97-AF65-F5344CB8AC3E}">
        <p14:creationId xmlns:p14="http://schemas.microsoft.com/office/powerpoint/2010/main" val="559478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5</a:t>
            </a:fld>
            <a:endParaRPr lang="en-US">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Key Elements of an Organizing Story</a:t>
            </a:r>
          </a:p>
        </p:txBody>
      </p:sp>
      <p:sp>
        <p:nvSpPr>
          <p:cNvPr id="2" name="TextBox 1"/>
          <p:cNvSpPr txBox="1"/>
          <p:nvPr/>
        </p:nvSpPr>
        <p:spPr>
          <a:xfrm>
            <a:off x="2782652" y="2950481"/>
            <a:ext cx="184666" cy="369332"/>
          </a:xfrm>
          <a:prstGeom prst="rect">
            <a:avLst/>
          </a:prstGeom>
          <a:noFill/>
        </p:spPr>
        <p:txBody>
          <a:bodyPr wrap="none" rtlCol="0">
            <a:spAutoFit/>
          </a:bodyPr>
          <a:lstStyle/>
          <a:p>
            <a:endParaRPr lang="en-US" dirty="0"/>
          </a:p>
        </p:txBody>
      </p:sp>
      <p:sp>
        <p:nvSpPr>
          <p:cNvPr id="8" name="TextBox 7"/>
          <p:cNvSpPr txBox="1"/>
          <p:nvPr/>
        </p:nvSpPr>
        <p:spPr>
          <a:xfrm>
            <a:off x="685800" y="3265944"/>
            <a:ext cx="7801428" cy="2677656"/>
          </a:xfrm>
          <a:prstGeom prst="rect">
            <a:avLst/>
          </a:prstGeom>
          <a:noFill/>
        </p:spPr>
        <p:txBody>
          <a:bodyPr wrap="square" rtlCol="0">
            <a:spAutoFit/>
          </a:bodyPr>
          <a:lstStyle/>
          <a:p>
            <a:r>
              <a:rPr lang="en-US" sz="2800" b="1" i="1" dirty="0">
                <a:solidFill>
                  <a:srgbClr val="00446A"/>
                </a:solidFill>
                <a:latin typeface="Calibri"/>
                <a:cs typeface="Calibri"/>
              </a:rPr>
              <a:t>Challenge</a:t>
            </a:r>
            <a:r>
              <a:rPr lang="en-US" sz="2800" dirty="0">
                <a:solidFill>
                  <a:srgbClr val="00446A"/>
                </a:solidFill>
                <a:latin typeface="Calibri"/>
                <a:cs typeface="Calibri"/>
              </a:rPr>
              <a:t>: A critical question that drives your story</a:t>
            </a:r>
            <a:endParaRPr lang="en-US" sz="2800" b="1" i="1" dirty="0">
              <a:solidFill>
                <a:srgbClr val="00446A"/>
              </a:solidFill>
              <a:latin typeface="Calibri"/>
              <a:cs typeface="Calibri"/>
            </a:endParaRPr>
          </a:p>
          <a:p>
            <a:r>
              <a:rPr lang="en-US" sz="2800" b="1" i="1" dirty="0">
                <a:solidFill>
                  <a:srgbClr val="00446A"/>
                </a:solidFill>
                <a:latin typeface="Calibri"/>
                <a:cs typeface="Calibri"/>
              </a:rPr>
              <a:t>Choice: </a:t>
            </a:r>
            <a:r>
              <a:rPr lang="en-US" sz="2800" dirty="0">
                <a:solidFill>
                  <a:srgbClr val="00446A"/>
                </a:solidFill>
                <a:latin typeface="Calibri"/>
                <a:cs typeface="Calibri"/>
              </a:rPr>
              <a:t>The decision that you made in response to the challenge</a:t>
            </a:r>
          </a:p>
          <a:p>
            <a:r>
              <a:rPr lang="en-US" sz="2800" b="1" i="1" dirty="0">
                <a:solidFill>
                  <a:srgbClr val="00446A"/>
                </a:solidFill>
                <a:latin typeface="Calibri"/>
                <a:cs typeface="Calibri"/>
              </a:rPr>
              <a:t>Outcome: </a:t>
            </a:r>
            <a:r>
              <a:rPr lang="en-US" sz="2800" dirty="0">
                <a:solidFill>
                  <a:srgbClr val="00446A"/>
                </a:solidFill>
                <a:latin typeface="Calibri"/>
                <a:cs typeface="Calibri"/>
              </a:rPr>
              <a:t>Rounds out the story with the result of the decision</a:t>
            </a:r>
          </a:p>
          <a:p>
            <a:r>
              <a:rPr lang="en-US" sz="2800" b="1" i="1" dirty="0">
                <a:solidFill>
                  <a:srgbClr val="00446A"/>
                </a:solidFill>
                <a:latin typeface="Calibri"/>
                <a:cs typeface="Calibri"/>
              </a:rPr>
              <a:t>Ask: </a:t>
            </a:r>
            <a:r>
              <a:rPr lang="en-US" sz="2800" dirty="0">
                <a:solidFill>
                  <a:srgbClr val="00446A"/>
                </a:solidFill>
                <a:latin typeface="Calibri"/>
                <a:cs typeface="Calibri"/>
              </a:rPr>
              <a:t>Make an ask that the audience gets involved</a:t>
            </a:r>
            <a:endParaRPr lang="en-US" sz="2800" b="1" i="1" dirty="0">
              <a:solidFill>
                <a:srgbClr val="00446A"/>
              </a:solidFill>
              <a:latin typeface="Calibri"/>
              <a:cs typeface="Calibri"/>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1524000"/>
            <a:ext cx="7197458" cy="1644315"/>
          </a:xfrm>
          <a:prstGeom prst="rect">
            <a:avLst/>
          </a:prstGeom>
        </p:spPr>
      </p:pic>
    </p:spTree>
    <p:extLst>
      <p:ext uri="{BB962C8B-B14F-4D97-AF65-F5344CB8AC3E}">
        <p14:creationId xmlns:p14="http://schemas.microsoft.com/office/powerpoint/2010/main" val="3491715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6</a:t>
            </a:fld>
            <a:endParaRPr lang="en-US">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err="1"/>
              <a:t>Faizan’s</a:t>
            </a:r>
            <a:r>
              <a:rPr lang="en-US" sz="3000" dirty="0"/>
              <a:t> Story</a:t>
            </a:r>
          </a:p>
        </p:txBody>
      </p:sp>
      <p:sp>
        <p:nvSpPr>
          <p:cNvPr id="2" name="TextBox 1"/>
          <p:cNvSpPr txBox="1"/>
          <p:nvPr/>
        </p:nvSpPr>
        <p:spPr>
          <a:xfrm>
            <a:off x="2782652" y="2950481"/>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671941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7</a:t>
            </a:fld>
            <a:endParaRPr lang="en-US">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The story tree analogy</a:t>
            </a:r>
          </a:p>
        </p:txBody>
      </p:sp>
      <p:sp>
        <p:nvSpPr>
          <p:cNvPr id="2" name="TextBox 1"/>
          <p:cNvSpPr txBox="1"/>
          <p:nvPr/>
        </p:nvSpPr>
        <p:spPr>
          <a:xfrm>
            <a:off x="2782652" y="2950481"/>
            <a:ext cx="184666" cy="369332"/>
          </a:xfrm>
          <a:prstGeom prst="rect">
            <a:avLst/>
          </a:prstGeom>
          <a:noFill/>
        </p:spPr>
        <p:txBody>
          <a:bodyPr wrap="none" rtlCol="0">
            <a:spAutoFit/>
          </a:bodyPr>
          <a:lstStyle/>
          <a:p>
            <a:endParaRPr lang="en-US" dirty="0"/>
          </a:p>
        </p:txBody>
      </p:sp>
      <p:pic>
        <p:nvPicPr>
          <p:cNvPr id="5" name="Picture 4" descr="Screen Shot 2013-09-04 at 11.36.38 PM.png"/>
          <p:cNvPicPr>
            <a:picLocks noChangeAspect="1"/>
          </p:cNvPicPr>
          <p:nvPr/>
        </p:nvPicPr>
        <p:blipFill rotWithShape="1">
          <a:blip r:embed="rId3">
            <a:extLst>
              <a:ext uri="{28A0092B-C50C-407E-A947-70E740481C1C}">
                <a14:useLocalDpi xmlns:a14="http://schemas.microsoft.com/office/drawing/2010/main" val="0"/>
              </a:ext>
            </a:extLst>
          </a:blip>
          <a:srcRect t="2141" b="2889"/>
          <a:stretch/>
        </p:blipFill>
        <p:spPr>
          <a:xfrm>
            <a:off x="76200" y="1299882"/>
            <a:ext cx="5518150" cy="5024718"/>
          </a:xfrm>
          <a:prstGeom prst="rect">
            <a:avLst/>
          </a:prstGeom>
        </p:spPr>
      </p:pic>
      <p:sp>
        <p:nvSpPr>
          <p:cNvPr id="7" name="Rounded Rectangle 6"/>
          <p:cNvSpPr/>
          <p:nvPr/>
        </p:nvSpPr>
        <p:spPr>
          <a:xfrm>
            <a:off x="5410200" y="1524000"/>
            <a:ext cx="3581400" cy="106680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rgbClr val="00446A"/>
                </a:solidFill>
              </a:rPr>
              <a:t>Expanding your reach by connecting with others through story</a:t>
            </a:r>
          </a:p>
        </p:txBody>
      </p:sp>
      <p:sp>
        <p:nvSpPr>
          <p:cNvPr id="8" name="Rounded Rectangle 7"/>
          <p:cNvSpPr/>
          <p:nvPr/>
        </p:nvSpPr>
        <p:spPr>
          <a:xfrm>
            <a:off x="5410200" y="2743200"/>
            <a:ext cx="3581400" cy="106680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rgbClr val="00446A"/>
                </a:solidFill>
              </a:rPr>
              <a:t>Tailoring your story by asking questions &amp; listening to audience</a:t>
            </a:r>
          </a:p>
        </p:txBody>
      </p:sp>
      <p:sp>
        <p:nvSpPr>
          <p:cNvPr id="9" name="Rounded Rectangle 8"/>
          <p:cNvSpPr/>
          <p:nvPr/>
        </p:nvSpPr>
        <p:spPr>
          <a:xfrm>
            <a:off x="5410200" y="3962400"/>
            <a:ext cx="3581400" cy="106680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rgbClr val="00446A"/>
                </a:solidFill>
              </a:rPr>
              <a:t>Your core story</a:t>
            </a:r>
          </a:p>
        </p:txBody>
      </p:sp>
      <p:sp>
        <p:nvSpPr>
          <p:cNvPr id="10" name="Rounded Rectangle 9"/>
          <p:cNvSpPr/>
          <p:nvPr/>
        </p:nvSpPr>
        <p:spPr>
          <a:xfrm>
            <a:off x="5410200" y="5181600"/>
            <a:ext cx="3581400" cy="106680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rgbClr val="00446A"/>
                </a:solidFill>
              </a:rPr>
              <a:t>Motivations and key life moments</a:t>
            </a:r>
          </a:p>
        </p:txBody>
      </p:sp>
      <p:sp>
        <p:nvSpPr>
          <p:cNvPr id="11" name="Rounded Rectangle 10"/>
          <p:cNvSpPr/>
          <p:nvPr/>
        </p:nvSpPr>
        <p:spPr>
          <a:xfrm>
            <a:off x="3962400" y="1524000"/>
            <a:ext cx="1524000" cy="1066800"/>
          </a:xfrm>
          <a:prstGeom prst="roundRect">
            <a:avLst/>
          </a:prstGeom>
          <a:solidFill>
            <a:srgbClr val="0066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Branches</a:t>
            </a:r>
          </a:p>
        </p:txBody>
      </p:sp>
      <p:sp>
        <p:nvSpPr>
          <p:cNvPr id="12" name="Rounded Rectangle 11"/>
          <p:cNvSpPr/>
          <p:nvPr/>
        </p:nvSpPr>
        <p:spPr>
          <a:xfrm>
            <a:off x="3962400" y="2743200"/>
            <a:ext cx="1524000" cy="1066800"/>
          </a:xfrm>
          <a:prstGeom prst="roundRect">
            <a:avLst/>
          </a:prstGeom>
          <a:solidFill>
            <a:srgbClr val="0066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Trunk</a:t>
            </a:r>
          </a:p>
        </p:txBody>
      </p:sp>
      <p:sp>
        <p:nvSpPr>
          <p:cNvPr id="13" name="Rounded Rectangle 12"/>
          <p:cNvSpPr/>
          <p:nvPr/>
        </p:nvSpPr>
        <p:spPr>
          <a:xfrm>
            <a:off x="3962400" y="3962400"/>
            <a:ext cx="1524000" cy="1066800"/>
          </a:xfrm>
          <a:prstGeom prst="roundRect">
            <a:avLst/>
          </a:prstGeom>
          <a:solidFill>
            <a:srgbClr val="0066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Base</a:t>
            </a:r>
          </a:p>
        </p:txBody>
      </p:sp>
      <p:sp>
        <p:nvSpPr>
          <p:cNvPr id="14" name="Rounded Rectangle 13"/>
          <p:cNvSpPr/>
          <p:nvPr/>
        </p:nvSpPr>
        <p:spPr>
          <a:xfrm>
            <a:off x="3962400" y="5181600"/>
            <a:ext cx="1524000" cy="1066800"/>
          </a:xfrm>
          <a:prstGeom prst="roundRect">
            <a:avLst/>
          </a:prstGeom>
          <a:solidFill>
            <a:srgbClr val="0066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Roots</a:t>
            </a:r>
          </a:p>
        </p:txBody>
      </p:sp>
    </p:spTree>
    <p:extLst>
      <p:ext uri="{BB962C8B-B14F-4D97-AF65-F5344CB8AC3E}">
        <p14:creationId xmlns:p14="http://schemas.microsoft.com/office/powerpoint/2010/main" val="1111614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0"/>
            <a:ext cx="8229600" cy="1143000"/>
          </a:xfrm>
        </p:spPr>
        <p:txBody>
          <a:bodyPr>
            <a:normAutofit/>
          </a:bodyPr>
          <a:lstStyle/>
          <a:p>
            <a:r>
              <a:rPr lang="en-US" sz="3000" dirty="0"/>
              <a:t>Personal Story Exercise</a:t>
            </a:r>
          </a:p>
        </p:txBody>
      </p:sp>
      <p:sp>
        <p:nvSpPr>
          <p:cNvPr id="2" name="Slide Number Placeholder 1"/>
          <p:cNvSpPr>
            <a:spLocks noGrp="1"/>
          </p:cNvSpPr>
          <p:nvPr>
            <p:ph type="sldNum" sz="quarter" idx="12"/>
          </p:nvPr>
        </p:nvSpPr>
        <p:spPr/>
        <p:txBody>
          <a:bodyPr/>
          <a:lstStyle/>
          <a:p>
            <a:fld id="{51A0968B-E52D-48FA-AFA4-A19DF3D2143C}" type="slidenum">
              <a:rPr lang="en-US" smtClean="0"/>
              <a:pPr/>
              <a:t>8</a:t>
            </a:fld>
            <a:endParaRPr lang="en-US" dirty="0"/>
          </a:p>
        </p:txBody>
      </p:sp>
      <p:sp>
        <p:nvSpPr>
          <p:cNvPr id="4" name="Content Placeholder 3"/>
          <p:cNvSpPr>
            <a:spLocks noGrp="1"/>
          </p:cNvSpPr>
          <p:nvPr>
            <p:ph idx="1"/>
          </p:nvPr>
        </p:nvSpPr>
        <p:spPr>
          <a:xfrm>
            <a:off x="457200" y="1524000"/>
            <a:ext cx="8382000" cy="4800600"/>
          </a:xfrm>
        </p:spPr>
        <p:txBody>
          <a:bodyPr>
            <a:noAutofit/>
          </a:bodyPr>
          <a:lstStyle/>
          <a:p>
            <a:pPr marL="0" indent="0">
              <a:buNone/>
            </a:pPr>
            <a:r>
              <a:rPr lang="en-US" sz="2800" dirty="0">
                <a:solidFill>
                  <a:schemeClr val="tx2"/>
                </a:solidFill>
              </a:rPr>
              <a:t>Step 1: Reflection</a:t>
            </a:r>
          </a:p>
          <a:p>
            <a:pPr marL="0" indent="0">
              <a:buNone/>
            </a:pPr>
            <a:r>
              <a:rPr lang="en-US" sz="2800" dirty="0">
                <a:solidFill>
                  <a:schemeClr val="tx2"/>
                </a:solidFill>
              </a:rPr>
              <a:t>Step 2: Write your own organizing story</a:t>
            </a:r>
          </a:p>
          <a:p>
            <a:pPr marL="0" indent="0">
              <a:buNone/>
            </a:pPr>
            <a:r>
              <a:rPr lang="en-US" sz="2800" dirty="0">
                <a:solidFill>
                  <a:schemeClr val="tx2"/>
                </a:solidFill>
              </a:rPr>
              <a:t>Step 3: Share in small groups</a:t>
            </a:r>
          </a:p>
          <a:p>
            <a:pPr marL="0" indent="0">
              <a:buNone/>
            </a:pPr>
            <a:r>
              <a:rPr lang="en-US" sz="2800" dirty="0">
                <a:solidFill>
                  <a:schemeClr val="tx2"/>
                </a:solidFill>
              </a:rPr>
              <a:t>Step 4: Share your story with the full group</a:t>
            </a:r>
          </a:p>
        </p:txBody>
      </p:sp>
    </p:spTree>
    <p:extLst>
      <p:ext uri="{BB962C8B-B14F-4D97-AF65-F5344CB8AC3E}">
        <p14:creationId xmlns:p14="http://schemas.microsoft.com/office/powerpoint/2010/main" val="3815808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Key Takeaways</a:t>
            </a:r>
          </a:p>
        </p:txBody>
      </p:sp>
      <p:sp>
        <p:nvSpPr>
          <p:cNvPr id="3" name="Slide Number Placeholder 2"/>
          <p:cNvSpPr>
            <a:spLocks noGrp="1"/>
          </p:cNvSpPr>
          <p:nvPr>
            <p:ph type="sldNum" sz="quarter" idx="12"/>
          </p:nvPr>
        </p:nvSpPr>
        <p:spPr/>
        <p:txBody>
          <a:bodyPr/>
          <a:lstStyle/>
          <a:p>
            <a:fld id="{51A0968B-E52D-48FA-AFA4-A19DF3D2143C}" type="slidenum">
              <a:rPr lang="en-US" smtClean="0"/>
              <a:pPr/>
              <a:t>9</a:t>
            </a:fld>
            <a:endParaRPr lang="en-US" dirty="0"/>
          </a:p>
        </p:txBody>
      </p:sp>
      <p:sp>
        <p:nvSpPr>
          <p:cNvPr id="4" name="Content Placeholder 3"/>
          <p:cNvSpPr>
            <a:spLocks noGrp="1"/>
          </p:cNvSpPr>
          <p:nvPr>
            <p:ph idx="1"/>
          </p:nvPr>
        </p:nvSpPr>
        <p:spPr/>
        <p:txBody>
          <a:bodyPr/>
          <a:lstStyle/>
          <a:p>
            <a:pPr marL="457200" indent="-457200" fontAlgn="base">
              <a:spcBef>
                <a:spcPts val="2400"/>
              </a:spcBef>
              <a:spcAft>
                <a:spcPct val="0"/>
              </a:spcAft>
              <a:buFont typeface="Arial"/>
              <a:buChar char="•"/>
            </a:pPr>
            <a:r>
              <a:rPr lang="en-US" sz="2800" b="0" dirty="0">
                <a:solidFill>
                  <a:srgbClr val="1F497D"/>
                </a:solidFill>
                <a:latin typeface="+mn-lt"/>
                <a:ea typeface="Calibri" charset="0"/>
                <a:cs typeface="Calibri" charset="0"/>
              </a:rPr>
              <a:t>Personal story is a powerful organizing tool because it establishes relationship between you, the volunteer, and the issues we care about.</a:t>
            </a:r>
          </a:p>
          <a:p>
            <a:pPr marL="457200" indent="-457200" fontAlgn="base">
              <a:spcBef>
                <a:spcPts val="2400"/>
              </a:spcBef>
              <a:spcAft>
                <a:spcPct val="0"/>
              </a:spcAft>
              <a:buFont typeface="Arial"/>
              <a:buChar char="•"/>
            </a:pPr>
            <a:r>
              <a:rPr lang="en-US" sz="2800" b="0" dirty="0">
                <a:solidFill>
                  <a:srgbClr val="1F497D"/>
                </a:solidFill>
                <a:latin typeface="+mn-lt"/>
                <a:ea typeface="Calibri" charset="0"/>
                <a:cs typeface="Calibri" charset="0"/>
              </a:rPr>
              <a:t>Personal story telling is a skill you can refine with practice.</a:t>
            </a:r>
          </a:p>
          <a:p>
            <a:pPr marL="457200" indent="-457200" fontAlgn="base">
              <a:spcBef>
                <a:spcPts val="2400"/>
              </a:spcBef>
              <a:spcAft>
                <a:spcPct val="0"/>
              </a:spcAft>
              <a:buFont typeface="Arial"/>
              <a:buChar char="•"/>
            </a:pPr>
            <a:r>
              <a:rPr lang="en-US" sz="2800" b="0" dirty="0">
                <a:solidFill>
                  <a:srgbClr val="1F497D"/>
                </a:solidFill>
                <a:latin typeface="+mn-lt"/>
                <a:ea typeface="Calibri" charset="0"/>
                <a:cs typeface="Calibri" charset="0"/>
              </a:rPr>
              <a:t>Stories should be developed to relate to any values that might be particularly important to your audience.</a:t>
            </a:r>
          </a:p>
          <a:p>
            <a:pPr marL="0" indent="0">
              <a:buNone/>
            </a:pPr>
            <a:endParaRPr lang="en-US" b="0" dirty="0">
              <a:latin typeface="+mn-lt"/>
            </a:endParaRPr>
          </a:p>
        </p:txBody>
      </p:sp>
    </p:spTree>
    <p:extLst>
      <p:ext uri="{BB962C8B-B14F-4D97-AF65-F5344CB8AC3E}">
        <p14:creationId xmlns:p14="http://schemas.microsoft.com/office/powerpoint/2010/main" val="22975098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32531</TotalTime>
  <Words>752</Words>
  <Application>Microsoft Macintosh PowerPoint</Application>
  <PresentationFormat>On-screen Show (4:3)</PresentationFormat>
  <Paragraphs>150</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Courier New</vt:lpstr>
      <vt:lpstr>Office Theme</vt:lpstr>
      <vt:lpstr>Telling Your Personal Story</vt:lpstr>
      <vt:lpstr>Stories Connect Us</vt:lpstr>
      <vt:lpstr>Agenda for this session </vt:lpstr>
      <vt:lpstr>Key Elements of a Story</vt:lpstr>
      <vt:lpstr>Key Elements of an Organizing Story</vt:lpstr>
      <vt:lpstr>Faizan’s Story</vt:lpstr>
      <vt:lpstr>The story tree analogy</vt:lpstr>
      <vt:lpstr>Personal Story Exercise</vt:lpstr>
      <vt:lpstr>Key Takeaways</vt:lpstr>
      <vt:lpstr>Debrief</vt:lpstr>
      <vt:lpstr>Q &amp; 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beattym;BSchenck@barackobama.com</dc:creator>
  <cp:lastModifiedBy>Microsoft Office User</cp:lastModifiedBy>
  <cp:revision>1346</cp:revision>
  <cp:lastPrinted>2012-03-22T19:47:25Z</cp:lastPrinted>
  <dcterms:created xsi:type="dcterms:W3CDTF">2013-05-15T14:46:22Z</dcterms:created>
  <dcterms:modified xsi:type="dcterms:W3CDTF">2019-02-27T23:46:36Z</dcterms:modified>
</cp:coreProperties>
</file>