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1020" r:id="rId2"/>
    <p:sldId id="1021" r:id="rId3"/>
    <p:sldId id="913" r:id="rId4"/>
    <p:sldId id="1143" r:id="rId5"/>
    <p:sldId id="1144" r:id="rId6"/>
    <p:sldId id="1109" r:id="rId7"/>
    <p:sldId id="1145" r:id="rId8"/>
    <p:sldId id="1158" r:id="rId9"/>
    <p:sldId id="1159" r:id="rId10"/>
    <p:sldId id="1165" r:id="rId11"/>
    <p:sldId id="1161" r:id="rId12"/>
    <p:sldId id="1166" r:id="rId13"/>
    <p:sldId id="1167" r:id="rId14"/>
    <p:sldId id="1168" r:id="rId15"/>
    <p:sldId id="1162" r:id="rId16"/>
    <p:sldId id="1152" r:id="rId17"/>
    <p:sldId id="1150" r:id="rId18"/>
    <p:sldId id="1169" r:id="rId19"/>
    <p:sldId id="1176" r:id="rId20"/>
    <p:sldId id="1151" r:id="rId21"/>
    <p:sldId id="1154" r:id="rId22"/>
    <p:sldId id="1175" r:id="rId23"/>
    <p:sldId id="1153" r:id="rId24"/>
    <p:sldId id="1155" r:id="rId25"/>
    <p:sldId id="1177" r:id="rId26"/>
    <p:sldId id="1133" r:id="rId27"/>
    <p:sldId id="1178" r:id="rId28"/>
    <p:sldId id="1105" r:id="rId29"/>
    <p:sldId id="1179" r:id="rId30"/>
    <p:sldId id="1124" r:id="rId31"/>
    <p:sldId id="1106" r:id="rId32"/>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5759">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6A"/>
    <a:srgbClr val="006699"/>
    <a:srgbClr val="C2DBE8"/>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0" autoAdjust="0"/>
    <p:restoredTop sz="71208" autoAdjust="0"/>
  </p:normalViewPr>
  <p:slideViewPr>
    <p:cSldViewPr>
      <p:cViewPr varScale="1">
        <p:scale>
          <a:sx n="86" d="100"/>
          <a:sy n="86" d="100"/>
        </p:scale>
        <p:origin x="2152" y="192"/>
      </p:cViewPr>
      <p:guideLst>
        <p:guide orient="horz" pos="4319"/>
        <p:guide pos="5759"/>
      </p:guideLst>
    </p:cSldViewPr>
  </p:slideViewPr>
  <p:outlineViewPr>
    <p:cViewPr>
      <p:scale>
        <a:sx n="33" d="100"/>
        <a:sy n="33" d="100"/>
      </p:scale>
      <p:origin x="0" y="379"/>
    </p:cViewPr>
  </p:outlin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8515767800879"/>
          <c:y val="3.4375000000000003E-2"/>
          <c:w val="0.77013209043768605"/>
          <c:h val="0.93125000000000002"/>
        </c:manualLayout>
      </c:layout>
      <c:barChart>
        <c:barDir val="bar"/>
        <c:grouping val="stacked"/>
        <c:varyColors val="0"/>
        <c:ser>
          <c:idx val="0"/>
          <c:order val="0"/>
          <c:tx>
            <c:strRef>
              <c:f>Sheet1!$B$1</c:f>
              <c:strCache>
                <c:ptCount val="1"/>
                <c:pt idx="0">
                  <c:v>Series 1</c:v>
                </c:pt>
              </c:strCache>
            </c:strRef>
          </c:tx>
          <c:spPr>
            <a:solidFill>
              <a:schemeClr val="accent1"/>
            </a:solidFill>
            <a:ln>
              <a:solidFill>
                <a:schemeClr val="tx1"/>
              </a:solidFill>
            </a:ln>
          </c:spPr>
          <c:invertIfNegative val="0"/>
          <c:dPt>
            <c:idx val="0"/>
            <c:invertIfNegative val="0"/>
            <c:bubble3D val="0"/>
            <c:extLst>
              <c:ext xmlns:c16="http://schemas.microsoft.com/office/drawing/2014/chart" uri="{C3380CC4-5D6E-409C-BE32-E72D297353CC}">
                <c16:uniqueId val="{00000000-EA1A-1D41-A078-02010C0A5D7F}"/>
              </c:ext>
            </c:extLst>
          </c:dPt>
          <c:dPt>
            <c:idx val="1"/>
            <c:invertIfNegative val="0"/>
            <c:bubble3D val="0"/>
            <c:extLst>
              <c:ext xmlns:c16="http://schemas.microsoft.com/office/drawing/2014/chart" uri="{C3380CC4-5D6E-409C-BE32-E72D297353CC}">
                <c16:uniqueId val="{00000001-EA1A-1D41-A078-02010C0A5D7F}"/>
              </c:ext>
            </c:extLst>
          </c:dPt>
          <c:dPt>
            <c:idx val="2"/>
            <c:invertIfNegative val="0"/>
            <c:bubble3D val="0"/>
            <c:extLst>
              <c:ext xmlns:c16="http://schemas.microsoft.com/office/drawing/2014/chart" uri="{C3380CC4-5D6E-409C-BE32-E72D297353CC}">
                <c16:uniqueId val="{00000002-EA1A-1D41-A078-02010C0A5D7F}"/>
              </c:ext>
            </c:extLst>
          </c:dPt>
          <c:dPt>
            <c:idx val="3"/>
            <c:invertIfNegative val="0"/>
            <c:bubble3D val="0"/>
            <c:extLst>
              <c:ext xmlns:c16="http://schemas.microsoft.com/office/drawing/2014/chart" uri="{C3380CC4-5D6E-409C-BE32-E72D297353CC}">
                <c16:uniqueId val="{00000003-EA1A-1D41-A078-02010C0A5D7F}"/>
              </c:ext>
            </c:extLst>
          </c:dPt>
          <c:dLbls>
            <c:dLbl>
              <c:idx val="0"/>
              <c:tx>
                <c:rich>
                  <a:bodyPr/>
                  <a:lstStyle/>
                  <a:p>
                    <a:pPr>
                      <a:defRPr b="1">
                        <a:solidFill>
                          <a:schemeClr val="bg1"/>
                        </a:solidFill>
                      </a:defRPr>
                    </a:pPr>
                    <a:r>
                      <a:rPr lang="en-US">
                        <a:solidFill>
                          <a:schemeClr val="bg1"/>
                        </a:solidFill>
                      </a:rPr>
                      <a:t>57% male</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A1A-1D41-A078-02010C0A5D7F}"/>
                </c:ext>
              </c:extLst>
            </c:dLbl>
            <c:dLbl>
              <c:idx val="1"/>
              <c:delete val="1"/>
              <c:extLst>
                <c:ext xmlns:c15="http://schemas.microsoft.com/office/drawing/2012/chart" uri="{CE6537A1-D6FC-4f65-9D91-7224C49458BB}"/>
                <c:ext xmlns:c16="http://schemas.microsoft.com/office/drawing/2014/chart" uri="{C3380CC4-5D6E-409C-BE32-E72D297353CC}">
                  <c16:uniqueId val="{00000001-EA1A-1D41-A078-02010C0A5D7F}"/>
                </c:ext>
              </c:extLst>
            </c:dLbl>
            <c:dLbl>
              <c:idx val="2"/>
              <c:tx>
                <c:rich>
                  <a:bodyPr/>
                  <a:lstStyle/>
                  <a:p>
                    <a:pPr>
                      <a:defRPr b="1">
                        <a:solidFill>
                          <a:schemeClr val="bg1"/>
                        </a:solidFill>
                      </a:defRPr>
                    </a:pPr>
                    <a:r>
                      <a:rPr lang="en-US">
                        <a:solidFill>
                          <a:schemeClr val="bg1"/>
                        </a:solidFill>
                      </a:rPr>
                      <a:t>52% non-white</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A1A-1D41-A078-02010C0A5D7F}"/>
                </c:ext>
              </c:extLst>
            </c:dLbl>
            <c:dLbl>
              <c:idx val="3"/>
              <c:tx>
                <c:rich>
                  <a:bodyPr/>
                  <a:lstStyle/>
                  <a:p>
                    <a:pPr>
                      <a:defRPr b="1">
                        <a:solidFill>
                          <a:schemeClr val="bg1"/>
                        </a:solidFill>
                      </a:defRPr>
                    </a:pPr>
                    <a:r>
                      <a:rPr lang="en-US">
                        <a:solidFill>
                          <a:schemeClr val="bg1"/>
                        </a:solidFill>
                      </a:rPr>
                      <a:t>33% CA, FL, TX</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A1A-1D41-A078-02010C0A5D7F}"/>
                </c:ext>
              </c:extLst>
            </c:dLbl>
            <c:spPr>
              <a:noFill/>
              <a:ln>
                <a:noFill/>
              </a:ln>
              <a:effectLst/>
            </c:spPr>
            <c:txPr>
              <a:bodyPr/>
              <a:lstStyle/>
              <a:p>
                <a:pPr>
                  <a:defRPr b="1">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Majority Male</c:v>
                </c:pt>
                <c:pt idx="1">
                  <c:v>Healthy</c:v>
                </c:pt>
                <c:pt idx="2">
                  <c:v>Diverse</c:v>
                </c:pt>
                <c:pt idx="3">
                  <c:v>CA, FL, TX</c:v>
                </c:pt>
              </c:strCache>
            </c:strRef>
          </c:cat>
          <c:val>
            <c:numRef>
              <c:f>Sheet1!$B$2:$B$5</c:f>
              <c:numCache>
                <c:formatCode>General</c:formatCode>
                <c:ptCount val="4"/>
                <c:pt idx="0">
                  <c:v>57</c:v>
                </c:pt>
                <c:pt idx="1">
                  <c:v>96</c:v>
                </c:pt>
                <c:pt idx="2">
                  <c:v>52</c:v>
                </c:pt>
                <c:pt idx="3">
                  <c:v>33</c:v>
                </c:pt>
              </c:numCache>
            </c:numRef>
          </c:val>
          <c:extLst>
            <c:ext xmlns:c16="http://schemas.microsoft.com/office/drawing/2014/chart" uri="{C3380CC4-5D6E-409C-BE32-E72D297353CC}">
              <c16:uniqueId val="{00000004-EA1A-1D41-A078-02010C0A5D7F}"/>
            </c:ext>
          </c:extLst>
        </c:ser>
        <c:ser>
          <c:idx val="1"/>
          <c:order val="1"/>
          <c:tx>
            <c:strRef>
              <c:f>Sheet1!$C$1</c:f>
              <c:strCache>
                <c:ptCount val="1"/>
                <c:pt idx="0">
                  <c:v>Series 2</c:v>
                </c:pt>
              </c:strCache>
            </c:strRef>
          </c:tx>
          <c:spPr>
            <a:solidFill>
              <a:schemeClr val="bg1">
                <a:lumMod val="65000"/>
              </a:schemeClr>
            </a:solidFill>
            <a:ln>
              <a:solidFill>
                <a:schemeClr val="tx1"/>
              </a:solidFill>
            </a:ln>
          </c:spPr>
          <c:invertIfNegative val="0"/>
          <c:dLbls>
            <c:dLbl>
              <c:idx val="0"/>
              <c:tx>
                <c:rich>
                  <a:bodyPr/>
                  <a:lstStyle/>
                  <a:p>
                    <a:r>
                      <a:rPr lang="en-US">
                        <a:solidFill>
                          <a:schemeClr val="tx1"/>
                        </a:solidFill>
                      </a:rPr>
                      <a:t>43</a:t>
                    </a:r>
                    <a:r>
                      <a:rPr lang="en-US" sz="1800" b="1" i="0" u="none" strike="noStrike" baseline="0">
                        <a:solidFill>
                          <a:schemeClr val="tx1"/>
                        </a:solidFill>
                        <a:effectLst/>
                      </a:rPr>
                      <a:t>% female</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A1A-1D41-A078-02010C0A5D7F}"/>
                </c:ext>
              </c:extLst>
            </c:dLbl>
            <c:dLbl>
              <c:idx val="1"/>
              <c:layout>
                <c:manualLayout>
                  <c:x val="7.7777777777777807E-2"/>
                  <c:y val="0"/>
                </c:manualLayout>
              </c:layout>
              <c:tx>
                <c:rich>
                  <a:bodyPr/>
                  <a:lstStyle/>
                  <a:p>
                    <a:r>
                      <a:rPr lang="en-US">
                        <a:solidFill>
                          <a:schemeClr val="tx1"/>
                        </a:solidFill>
                      </a:rPr>
                      <a:t>4% chronic</a:t>
                    </a:r>
                    <a:r>
                      <a:rPr lang="en-US" baseline="0">
                        <a:solidFill>
                          <a:schemeClr val="tx1"/>
                        </a:solidFill>
                      </a:rPr>
                      <a:t> condition</a:t>
                    </a:r>
                    <a:endParaRPr lang="en-US">
                      <a:solidFill>
                        <a:schemeClr val="tx1"/>
                      </a:solidFill>
                    </a:endParaRP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A1A-1D41-A078-02010C0A5D7F}"/>
                </c:ext>
              </c:extLst>
            </c:dLbl>
            <c:dLbl>
              <c:idx val="2"/>
              <c:tx>
                <c:rich>
                  <a:bodyPr/>
                  <a:lstStyle/>
                  <a:p>
                    <a:r>
                      <a:rPr lang="en-US">
                        <a:solidFill>
                          <a:schemeClr val="tx1"/>
                        </a:solidFill>
                      </a:rPr>
                      <a:t>48% white</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A1A-1D41-A078-02010C0A5D7F}"/>
                </c:ext>
              </c:extLst>
            </c:dLbl>
            <c:dLbl>
              <c:idx val="3"/>
              <c:tx>
                <c:rich>
                  <a:bodyPr/>
                  <a:lstStyle/>
                  <a:p>
                    <a:r>
                      <a:rPr lang="en-US" dirty="0">
                        <a:solidFill>
                          <a:schemeClr val="tx1"/>
                        </a:solidFill>
                      </a:rPr>
                      <a:t>67% other states</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EA1A-1D41-A078-02010C0A5D7F}"/>
                </c:ext>
              </c:extLst>
            </c:dLbl>
            <c:spPr>
              <a:noFill/>
              <a:ln>
                <a:noFill/>
              </a:ln>
              <a:effectLst/>
            </c:spPr>
            <c:txPr>
              <a:bodyPr/>
              <a:lstStyle/>
              <a:p>
                <a:pPr>
                  <a:defRPr b="1">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Majority Male</c:v>
                </c:pt>
                <c:pt idx="1">
                  <c:v>Healthy</c:v>
                </c:pt>
                <c:pt idx="2">
                  <c:v>Diverse</c:v>
                </c:pt>
                <c:pt idx="3">
                  <c:v>CA, FL, TX</c:v>
                </c:pt>
              </c:strCache>
            </c:strRef>
          </c:cat>
          <c:val>
            <c:numRef>
              <c:f>Sheet1!$C$2:$C$5</c:f>
              <c:numCache>
                <c:formatCode>General</c:formatCode>
                <c:ptCount val="4"/>
                <c:pt idx="0">
                  <c:v>43</c:v>
                </c:pt>
                <c:pt idx="1">
                  <c:v>4</c:v>
                </c:pt>
                <c:pt idx="2">
                  <c:v>48</c:v>
                </c:pt>
                <c:pt idx="3">
                  <c:v>67</c:v>
                </c:pt>
              </c:numCache>
            </c:numRef>
          </c:val>
          <c:extLst>
            <c:ext xmlns:c16="http://schemas.microsoft.com/office/drawing/2014/chart" uri="{C3380CC4-5D6E-409C-BE32-E72D297353CC}">
              <c16:uniqueId val="{00000009-EA1A-1D41-A078-02010C0A5D7F}"/>
            </c:ext>
          </c:extLst>
        </c:ser>
        <c:dLbls>
          <c:showLegendKey val="0"/>
          <c:showVal val="1"/>
          <c:showCatName val="0"/>
          <c:showSerName val="0"/>
          <c:showPercent val="0"/>
          <c:showBubbleSize val="0"/>
        </c:dLbls>
        <c:gapWidth val="56"/>
        <c:overlap val="100"/>
        <c:axId val="-2137609128"/>
        <c:axId val="2126918520"/>
      </c:barChart>
      <c:catAx>
        <c:axId val="-2137609128"/>
        <c:scaling>
          <c:orientation val="maxMin"/>
        </c:scaling>
        <c:delete val="0"/>
        <c:axPos val="l"/>
        <c:numFmt formatCode="General" sourceLinked="0"/>
        <c:majorTickMark val="none"/>
        <c:minorTickMark val="none"/>
        <c:tickLblPos val="nextTo"/>
        <c:txPr>
          <a:bodyPr/>
          <a:lstStyle/>
          <a:p>
            <a:pPr>
              <a:defRPr sz="2400" b="1"/>
            </a:pPr>
            <a:endParaRPr lang="en-US"/>
          </a:p>
        </c:txPr>
        <c:crossAx val="2126918520"/>
        <c:crosses val="autoZero"/>
        <c:auto val="1"/>
        <c:lblAlgn val="ctr"/>
        <c:lblOffset val="100"/>
        <c:tickLblSkip val="1"/>
        <c:noMultiLvlLbl val="0"/>
      </c:catAx>
      <c:valAx>
        <c:axId val="2126918520"/>
        <c:scaling>
          <c:orientation val="minMax"/>
        </c:scaling>
        <c:delete val="1"/>
        <c:axPos val="t"/>
        <c:numFmt formatCode="General" sourceLinked="1"/>
        <c:majorTickMark val="out"/>
        <c:minorTickMark val="none"/>
        <c:tickLblPos val="nextTo"/>
        <c:crossAx val="-2137609128"/>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0.01852</cdr:x>
      <cdr:y>0.34483</cdr:y>
    </cdr:from>
    <cdr:to>
      <cdr:x>0.06701</cdr:x>
      <cdr:y>0.46221</cdr:y>
    </cdr:to>
    <cdr:sp macro="" textlink="">
      <cdr:nvSpPr>
        <cdr:cNvPr id="4" name="TextBox 3"/>
        <cdr:cNvSpPr txBox="1"/>
      </cdr:nvSpPr>
      <cdr:spPr>
        <a:xfrm xmlns:a="http://schemas.openxmlformats.org/drawingml/2006/main">
          <a:off x="152400" y="1524000"/>
          <a:ext cx="399053" cy="51877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285750" indent="-285750">
            <a:buFont typeface="Wingdings" pitchFamily="2" charset="2"/>
            <a:buChar char="ü"/>
          </a:pPr>
          <a:r>
            <a:rPr lang="en-US" sz="2500" b="1" dirty="0"/>
            <a:t> </a:t>
          </a:r>
        </a:p>
      </cdr:txBody>
    </cdr:sp>
  </cdr:relSizeAnchor>
  <cdr:relSizeAnchor xmlns:cdr="http://schemas.openxmlformats.org/drawingml/2006/chartDrawing">
    <cdr:from>
      <cdr:x>0.01852</cdr:x>
      <cdr:y>0.56897</cdr:y>
    </cdr:from>
    <cdr:to>
      <cdr:x>0.07033</cdr:x>
      <cdr:y>0.68636</cdr:y>
    </cdr:to>
    <cdr:sp macro="" textlink="">
      <cdr:nvSpPr>
        <cdr:cNvPr id="5" name="TextBox 3"/>
        <cdr:cNvSpPr txBox="1"/>
      </cdr:nvSpPr>
      <cdr:spPr>
        <a:xfrm xmlns:a="http://schemas.openxmlformats.org/drawingml/2006/main">
          <a:off x="152400" y="2514600"/>
          <a:ext cx="426375" cy="51881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285750" indent="-285750">
            <a:buFont typeface="Wingdings" pitchFamily="2" charset="2"/>
            <a:buChar char="ü"/>
          </a:pPr>
          <a:r>
            <a:rPr lang="en-US" sz="2500" b="1" dirty="0"/>
            <a:t> </a:t>
          </a:r>
        </a:p>
      </cdr:txBody>
    </cdr:sp>
  </cdr:relSizeAnchor>
  <cdr:relSizeAnchor xmlns:cdr="http://schemas.openxmlformats.org/drawingml/2006/chartDrawing">
    <cdr:from>
      <cdr:x>0.00173</cdr:x>
      <cdr:y>0.80416</cdr:y>
    </cdr:from>
    <cdr:to>
      <cdr:x>0.04759</cdr:x>
      <cdr:y>0.91776</cdr:y>
    </cdr:to>
    <cdr:sp macro="" textlink="">
      <cdr:nvSpPr>
        <cdr:cNvPr id="6" name="TextBox 3"/>
        <cdr:cNvSpPr txBox="1"/>
      </cdr:nvSpPr>
      <cdr:spPr>
        <a:xfrm xmlns:a="http://schemas.openxmlformats.org/drawingml/2006/main">
          <a:off x="15494" y="3268106"/>
          <a:ext cx="410438" cy="46166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285750" indent="-285750">
            <a:buFont typeface="Wingdings" pitchFamily="2" charset="2"/>
            <a:buChar char="ü"/>
          </a:pPr>
          <a:r>
            <a:rPr lang="en-US" sz="2400" b="1" dirty="0"/>
            <a:t> </a:t>
          </a:r>
        </a:p>
      </cdr:txBody>
    </cdr:sp>
  </cdr:relSizeAnchor>
  <cdr:relSizeAnchor xmlns:cdr="http://schemas.openxmlformats.org/drawingml/2006/chartDrawing">
    <cdr:from>
      <cdr:x>0.38592</cdr:x>
      <cdr:y>0.3302</cdr:y>
    </cdr:from>
    <cdr:to>
      <cdr:x>0.66263</cdr:x>
      <cdr:y>0.44505</cdr:y>
    </cdr:to>
    <cdr:sp macro="" textlink="">
      <cdr:nvSpPr>
        <cdr:cNvPr id="2" name="TextBox 1"/>
        <cdr:cNvSpPr txBox="1"/>
      </cdr:nvSpPr>
      <cdr:spPr>
        <a:xfrm xmlns:a="http://schemas.openxmlformats.org/drawingml/2006/main">
          <a:off x="3453928" y="1341946"/>
          <a:ext cx="2476501" cy="4667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rtl="0"/>
          <a:r>
            <a:rPr lang="en-US" sz="1800" b="1" dirty="0">
              <a:solidFill>
                <a:schemeClr val="bg1"/>
              </a:solidFill>
            </a:rPr>
            <a:t>96</a:t>
          </a:r>
          <a:r>
            <a:rPr lang="en-US" sz="1800" b="1" i="0" u="none" strike="noStrike" baseline="0" dirty="0">
              <a:solidFill>
                <a:schemeClr val="bg1"/>
              </a:solidFill>
              <a:effectLst/>
            </a:rPr>
            <a:t>% no</a:t>
          </a:r>
          <a:r>
            <a:rPr lang="en-US" sz="1800" b="1" i="0" u="none" strike="noStrike" dirty="0">
              <a:solidFill>
                <a:schemeClr val="bg1"/>
              </a:solidFill>
              <a:effectLst/>
            </a:rPr>
            <a:t> </a:t>
          </a:r>
          <a:r>
            <a:rPr lang="en-US" sz="1800" b="1" i="0" u="none" strike="noStrike" baseline="0" dirty="0">
              <a:solidFill>
                <a:schemeClr val="bg1"/>
              </a:solidFill>
              <a:effectLst/>
            </a:rPr>
            <a:t>chronic condition</a:t>
          </a:r>
          <a:endParaRPr lang="en-US" sz="1800" dirty="0">
            <a:solidFill>
              <a:schemeClr val="bg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3994330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10</a:t>
            </a:fld>
            <a:endParaRPr lang="en-US" dirty="0"/>
          </a:p>
        </p:txBody>
      </p:sp>
    </p:spTree>
    <p:extLst>
      <p:ext uri="{BB962C8B-B14F-4D97-AF65-F5344CB8AC3E}">
        <p14:creationId xmlns:p14="http://schemas.microsoft.com/office/powerpoint/2010/main" val="2881116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Mike.</a:t>
            </a:r>
            <a:r>
              <a:rPr lang="en-US" baseline="0" dirty="0"/>
              <a:t> Mike is an uninsured 18-35 year old. We need him to enroll. Mike represents millions of people in the U.S. So, first and foremost, it’s important that Mike hears our targeted message on why </a:t>
            </a:r>
            <a:r>
              <a:rPr lang="en-US" baseline="0" dirty="0" err="1"/>
              <a:t>Obamacare</a:t>
            </a:r>
            <a:r>
              <a:rPr lang="en-US" baseline="0" dirty="0"/>
              <a:t> is good and why he should take advantage of it.</a:t>
            </a:r>
          </a:p>
          <a:p>
            <a:endParaRPr lang="en-US" baseline="0" dirty="0"/>
          </a:p>
          <a:p>
            <a:r>
              <a:rPr lang="en-US" baseline="0" dirty="0"/>
              <a:t>To better understand OFA’s strategy in addressing the challenge at hand, we’re going to use Mike as a case study, though there are many other groups who need to hear how </a:t>
            </a:r>
            <a:r>
              <a:rPr lang="en-US" baseline="0" dirty="0" err="1"/>
              <a:t>Obamacare</a:t>
            </a:r>
            <a:r>
              <a:rPr lang="en-US" baseline="0" dirty="0"/>
              <a:t> has helped them. To be clear, our work isn’t limited to folks like Mike. </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extLst>
      <p:ext uri="{BB962C8B-B14F-4D97-AF65-F5344CB8AC3E}">
        <p14:creationId xmlns:p14="http://schemas.microsoft.com/office/powerpoint/2010/main" val="2092642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crappy</a:t>
            </a:r>
            <a:r>
              <a:rPr lang="en-US" baseline="0" dirty="0"/>
              <a:t> thing is, most people like Mike don’t know about the marketplace, and have no plans to enroll in the fall.</a:t>
            </a:r>
          </a:p>
          <a:p>
            <a:endParaRPr lang="en-US" baseline="0" dirty="0"/>
          </a:p>
          <a:p>
            <a:r>
              <a:rPr lang="en-US" baseline="0" dirty="0"/>
              <a:t>--</a:t>
            </a:r>
            <a:endParaRPr lang="en-US" dirty="0"/>
          </a:p>
          <a:p>
            <a:endParaRPr lang="en-US" dirty="0"/>
          </a:p>
          <a:p>
            <a:r>
              <a:rPr lang="en-US" dirty="0"/>
              <a:t> Who are these people?</a:t>
            </a:r>
          </a:p>
          <a:p>
            <a:endParaRPr lang="en-US" dirty="0"/>
          </a:p>
          <a:p>
            <a:r>
              <a:rPr lang="en-US" dirty="0"/>
              <a:t>Risk: High!</a:t>
            </a:r>
          </a:p>
          <a:p>
            <a:endParaRPr lang="en-US" dirty="0"/>
          </a:p>
          <a:p>
            <a:r>
              <a:rPr lang="en-US" dirty="0"/>
              <a:t>Use Amazon.com example. What is</a:t>
            </a:r>
            <a:r>
              <a:rPr lang="en-US" baseline="0" dirty="0"/>
              <a:t> the first thing you do when you are investigating a product on amazon to see if it’s worth buying?</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12</a:t>
            </a:fld>
            <a:endParaRPr lang="en-US" dirty="0"/>
          </a:p>
        </p:txBody>
      </p:sp>
    </p:spTree>
    <p:extLst>
      <p:ext uri="{BB962C8B-B14F-4D97-AF65-F5344CB8AC3E}">
        <p14:creationId xmlns:p14="http://schemas.microsoft.com/office/powerpoint/2010/main" val="3954187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On top of it, we can’t just</a:t>
            </a:r>
            <a:r>
              <a:rPr lang="en-US" sz="1200" b="1" kern="1200" baseline="0" dirty="0">
                <a:solidFill>
                  <a:schemeClr val="tx1"/>
                </a:solidFill>
                <a:effectLst/>
                <a:latin typeface="+mn-lt"/>
                <a:ea typeface="+mn-ea"/>
                <a:cs typeface="+mn-cs"/>
              </a:rPr>
              <a:t> go out and enroll them.</a:t>
            </a:r>
            <a:endParaRPr lang="en-US" sz="1200" b="1" kern="1200" dirty="0">
              <a:solidFill>
                <a:schemeClr val="tx1"/>
              </a:solidFill>
              <a:effectLst/>
              <a:latin typeface="+mn-lt"/>
              <a:ea typeface="+mn-ea"/>
              <a:cs typeface="+mn-cs"/>
            </a:endParaRPr>
          </a:p>
          <a:p>
            <a:pPr lvl="0"/>
            <a:endParaRPr lang="en-US" sz="1200" b="1"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OFA will not be directly enrolling individuals or serving as agents or brokers but will be helping to get education and information about the resources available to them. Official government navigators, certified application counselors, agents and brokers  will handle enrollment.</a:t>
            </a:r>
          </a:p>
          <a:p>
            <a:pPr lvl="0"/>
            <a:r>
              <a:rPr lang="en-US" sz="1200" kern="1200" dirty="0">
                <a:solidFill>
                  <a:schemeClr val="tx1"/>
                </a:solidFill>
                <a:effectLst/>
                <a:latin typeface="+mn-lt"/>
                <a:ea typeface="+mn-ea"/>
                <a:cs typeface="+mn-cs"/>
              </a:rPr>
              <a:t>OFA will instead play a hugely important role in making sure the public knows when and why they should enroll, how they can enroll, and what resources exist find to make it easier. </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13</a:t>
            </a:fld>
            <a:endParaRPr lang="en-US" dirty="0"/>
          </a:p>
        </p:txBody>
      </p:sp>
    </p:spTree>
    <p:extLst>
      <p:ext uri="{BB962C8B-B14F-4D97-AF65-F5344CB8AC3E}">
        <p14:creationId xmlns:p14="http://schemas.microsoft.com/office/powerpoint/2010/main" val="2614360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that we cannot go out and</a:t>
            </a:r>
            <a:r>
              <a:rPr lang="en-US" baseline="0" dirty="0"/>
              <a:t> physically enroll people like Mike, and also given the fact that people like Mike don’t even know they can enroll – how can we confront this challenge?</a:t>
            </a:r>
          </a:p>
          <a:p>
            <a:endParaRPr lang="en-US" baseline="0" dirty="0"/>
          </a:p>
          <a:p>
            <a:r>
              <a:rPr lang="en-US" baseline="0" dirty="0"/>
              <a:t>TV commercials</a:t>
            </a:r>
          </a:p>
          <a:p>
            <a:r>
              <a:rPr lang="en-US" baseline="0" dirty="0"/>
              <a:t>Earned media</a:t>
            </a:r>
          </a:p>
          <a:p>
            <a:r>
              <a:rPr lang="en-US" baseline="0" dirty="0"/>
              <a:t>Social networks</a:t>
            </a:r>
          </a:p>
          <a:p>
            <a:endParaRPr lang="en-US" baseline="0" dirty="0"/>
          </a:p>
          <a:p>
            <a:r>
              <a:rPr lang="en-US" baseline="0" dirty="0"/>
              <a:t>Great, these are all good ideas. Before we narrow in on which will work best, what’s something else we might want to know about these people? We need to know who they are.</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14</a:t>
            </a:fld>
            <a:endParaRPr lang="en-US" dirty="0"/>
          </a:p>
        </p:txBody>
      </p:sp>
    </p:spTree>
    <p:extLst>
      <p:ext uri="{BB962C8B-B14F-4D97-AF65-F5344CB8AC3E}">
        <p14:creationId xmlns:p14="http://schemas.microsoft.com/office/powerpoint/2010/main" val="750650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15</a:t>
            </a:fld>
            <a:endParaRPr lang="en-US" dirty="0"/>
          </a:p>
        </p:txBody>
      </p:sp>
    </p:spTree>
    <p:extLst>
      <p:ext uri="{BB962C8B-B14F-4D97-AF65-F5344CB8AC3E}">
        <p14:creationId xmlns:p14="http://schemas.microsoft.com/office/powerpoint/2010/main" val="1550255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Mike.</a:t>
            </a:r>
            <a:r>
              <a:rPr lang="en-US" baseline="0" dirty="0"/>
              <a:t> Mike is an uninsured 18-35 year old. We need him to enroll. Mike represents millions of people in the U.S. So, first and foremost, it’s important that Mike hears our targeted message on why </a:t>
            </a:r>
            <a:r>
              <a:rPr lang="en-US" baseline="0" dirty="0" err="1"/>
              <a:t>Obamacare</a:t>
            </a:r>
            <a:r>
              <a:rPr lang="en-US" baseline="0" dirty="0"/>
              <a:t> is good and why he should take advantage of it.</a:t>
            </a:r>
          </a:p>
          <a:p>
            <a:endParaRPr lang="en-US" baseline="0" dirty="0"/>
          </a:p>
          <a:p>
            <a:r>
              <a:rPr lang="en-US" baseline="0" dirty="0"/>
              <a:t>Left alone to his own devices, Mike won’t go out and enroll using a marketplace (remember that 78% of uninsured don’t know about their marketplace)</a:t>
            </a:r>
          </a:p>
          <a:p>
            <a:endParaRPr lang="en-US" baseline="0" dirty="0"/>
          </a:p>
          <a:p>
            <a:r>
              <a:rPr lang="en-US" baseline="0" dirty="0"/>
              <a:t>This is Mike’s mom. She has her own special megaphone as well. </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18</a:t>
            </a:fld>
            <a:endParaRPr lang="en-US" dirty="0"/>
          </a:p>
        </p:txBody>
      </p:sp>
    </p:spTree>
    <p:extLst>
      <p:ext uri="{BB962C8B-B14F-4D97-AF65-F5344CB8AC3E}">
        <p14:creationId xmlns:p14="http://schemas.microsoft.com/office/powerpoint/2010/main" val="2092642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19</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232457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some of the tactics you think would work</a:t>
            </a:r>
            <a:r>
              <a:rPr lang="en-US" baseline="0" dirty="0"/>
              <a:t> to reach him (or his mom, frankly). </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21</a:t>
            </a:fld>
            <a:endParaRPr lang="en-US" dirty="0"/>
          </a:p>
        </p:txBody>
      </p:sp>
    </p:spTree>
    <p:extLst>
      <p:ext uri="{BB962C8B-B14F-4D97-AF65-F5344CB8AC3E}">
        <p14:creationId xmlns:p14="http://schemas.microsoft.com/office/powerpoint/2010/main" val="1659781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Tweet</a:t>
            </a:r>
            <a:r>
              <a:rPr lang="en-US" baseline="0" dirty="0"/>
              <a:t> reads, “See how #</a:t>
            </a:r>
            <a:r>
              <a:rPr lang="en-US" baseline="0" dirty="0" err="1"/>
              <a:t>Obamacare</a:t>
            </a:r>
            <a:r>
              <a:rPr lang="en-US" baseline="0" dirty="0"/>
              <a:t> is helping this North Carolina family in OFA’s new ad: [LINK]</a:t>
            </a:r>
          </a:p>
          <a:p>
            <a:endParaRPr lang="en-US" baseline="0" dirty="0"/>
          </a:p>
          <a:p>
            <a:r>
              <a:rPr lang="en-US" baseline="0" dirty="0"/>
              <a:t>This is an image of an </a:t>
            </a:r>
            <a:r>
              <a:rPr lang="en-US" baseline="0" dirty="0" err="1"/>
              <a:t>Obamacare</a:t>
            </a:r>
            <a:r>
              <a:rPr lang="en-US" baseline="0" dirty="0"/>
              <a:t> Birthday party as part of a national day of action to celebrate the benefits of </a:t>
            </a:r>
            <a:r>
              <a:rPr lang="en-US" baseline="0" dirty="0" err="1"/>
              <a:t>Obamacare</a:t>
            </a:r>
            <a:r>
              <a:rPr lang="en-US" baseline="0" dirty="0"/>
              <a:t>. These images are representative of so many we’ve seen in the past few weeks. </a:t>
            </a:r>
          </a:p>
          <a:p>
            <a:endParaRPr lang="en-US" baseline="0" dirty="0"/>
          </a:p>
          <a:p>
            <a:r>
              <a:rPr lang="en-US" baseline="0" dirty="0"/>
              <a:t>OFA’s work to influence Mike is already well underway</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22</a:t>
            </a:fld>
            <a:endParaRPr lang="en-US" dirty="0"/>
          </a:p>
        </p:txBody>
      </p:sp>
    </p:spTree>
    <p:extLst>
      <p:ext uri="{BB962C8B-B14F-4D97-AF65-F5344CB8AC3E}">
        <p14:creationId xmlns:p14="http://schemas.microsoft.com/office/powerpoint/2010/main" val="746992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514350" lvl="0" indent="-514350">
              <a:spcAft>
                <a:spcPts val="4200"/>
              </a:spcAft>
              <a:buFont typeface="Arial"/>
              <a:buChar char="•"/>
            </a:pPr>
            <a:r>
              <a:rPr lang="en-US" sz="1100" dirty="0">
                <a:solidFill>
                  <a:srgbClr val="1F497D"/>
                </a:solidFill>
              </a:rPr>
              <a:t>Articulate the challenges of ensuring the long-term success of </a:t>
            </a:r>
            <a:r>
              <a:rPr lang="en-US" sz="1100" dirty="0" err="1">
                <a:solidFill>
                  <a:srgbClr val="1F497D"/>
                </a:solidFill>
              </a:rPr>
              <a:t>Obamacare</a:t>
            </a:r>
            <a:endParaRPr lang="en-US" sz="1100" dirty="0">
              <a:solidFill>
                <a:srgbClr val="1F497D"/>
              </a:solidFill>
            </a:endParaRPr>
          </a:p>
          <a:p>
            <a:pPr marL="514350" lvl="0" indent="-514350">
              <a:spcAft>
                <a:spcPts val="4200"/>
              </a:spcAft>
              <a:buFont typeface="Arial"/>
              <a:buChar char="•"/>
            </a:pPr>
            <a:r>
              <a:rPr lang="en-US" sz="1100" dirty="0">
                <a:solidFill>
                  <a:srgbClr val="1F497D"/>
                </a:solidFill>
              </a:rPr>
              <a:t>Understand OFA’s role in overcoming these challenges</a:t>
            </a:r>
          </a:p>
          <a:p>
            <a:pPr marL="514350" lvl="0" indent="-514350">
              <a:spcAft>
                <a:spcPts val="4200"/>
              </a:spcAft>
              <a:buFont typeface="Arial"/>
              <a:buChar char="•"/>
            </a:pPr>
            <a:r>
              <a:rPr lang="en-US" sz="1100" dirty="0">
                <a:solidFill>
                  <a:srgbClr val="1F497D"/>
                </a:solidFill>
              </a:rPr>
              <a:t>Practice the top methods OFA will employ to successfully move targeted consumers to get insured</a:t>
            </a:r>
          </a:p>
          <a:p>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641438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OFA not involved, other than we’re helping by</a:t>
            </a:r>
            <a:r>
              <a:rPr lang="en-US" baseline="0" dirty="0"/>
              <a:t> providing resources at barackobama.com/healthcare. Remember, we are NOT enrolling people!</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24</a:t>
            </a:fld>
            <a:endParaRPr lang="en-US" dirty="0"/>
          </a:p>
        </p:txBody>
      </p:sp>
    </p:spTree>
    <p:extLst>
      <p:ext uri="{BB962C8B-B14F-4D97-AF65-F5344CB8AC3E}">
        <p14:creationId xmlns:p14="http://schemas.microsoft.com/office/powerpoint/2010/main" val="2181649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25</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421784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1" kern="1200" dirty="0">
                <a:solidFill>
                  <a:schemeClr val="tx1"/>
                </a:solidFill>
                <a:effectLst/>
                <a:latin typeface="+mn-lt"/>
                <a:ea typeface="+mn-ea"/>
                <a:cs typeface="+mn-cs"/>
              </a:rPr>
              <a:t>0:50 – 1:15	Breakouts: Organizing a Press Conference</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0:50 – 0:53	Review handouts &amp; Assign Groups</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X]</a:t>
            </a:r>
            <a:r>
              <a:rPr lang="en-US" sz="1200" kern="1200" dirty="0">
                <a:solidFill>
                  <a:schemeClr val="tx1"/>
                </a:solidFill>
                <a:effectLst/>
                <a:latin typeface="+mn-lt"/>
                <a:ea typeface="+mn-ea"/>
                <a:cs typeface="+mn-cs"/>
              </a:rPr>
              <a:t> Now we’re going to have a little fun with this next activity and we’re going to walk through some of the steps for organizing a press conference geared specifically toward one of the key groups we learned about earlier in our portion on targeted constituency groups.</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X] </a:t>
            </a:r>
            <a:r>
              <a:rPr lang="en-US" sz="1200" kern="1200" dirty="0">
                <a:solidFill>
                  <a:schemeClr val="tx1"/>
                </a:solidFill>
                <a:effectLst/>
                <a:latin typeface="+mn-lt"/>
                <a:ea typeface="+mn-ea"/>
                <a:cs typeface="+mn-cs"/>
              </a:rPr>
              <a:t>[Break large group into three teams (count off or break them up in some other way). Assign each group one of the following: seniors, young men, women]</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Before we break into our groups, let’s review the materials that will guide us through this exercise. In your packet, you should have a few materials we’ll use for this.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You should have a sample press advisory that looks like this [hold up the press advisory so people know what they’re looking for in their packets-.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You should have a 4-page document called “Earning Media Coverage,” and that is going to have the more detailed version of the checklist we reviewed earlier [hold up this handout].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You should also have an information grid that will provide specific information based on your target population.</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finally, you should have a 2-page worksheet, with a series of questions on one side, and a spreadsheet on the other side.</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When I say, “go,” you’ll have 15 minutes to get in your groups and…</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Read your sample press advisory to get your team started.</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Read the information-grid contents for your assigned constituency group</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Then, go through your worksheet together as a group. The worksheet will serve as both a guide in planning your event and a worksheet to take down important details of your event.</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I’ll be roaming the room should you have any questions. You’ll have 2 minutes each to explain and execute your press conference in front of the group once we’re all done.</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Ready….GO!</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0:53 – 1:08	Group Planning</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[Make sure to roam between the groups since this exercise is somewhat of a “thrown in the fire” activity. Encourage the group to make group decisions – rather than ask them all of the facilitator. Give 5 minute, 1 minute and 30-second warnings.]</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1:08 – 1:15	Group Sharing &amp; Debrief</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Let’s come back together to share and debrief on this exercise.</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Who wants to volunteer to go first? Great!</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[Allow each group exactly two minutes to give a brief explanation of their event and then act out their key statements]</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[After every group has presented…] What did you all think of this exercise? Tough? Super easy? Somewhere in the middle?</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How do you think this event would have gone in real-life? Why?</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That brings us to the end of our exercise. We’re going to go ahead and debrief and wrap up.</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26</a:t>
            </a:fld>
            <a:endParaRPr lang="en-US" dirty="0"/>
          </a:p>
        </p:txBody>
      </p:sp>
    </p:spTree>
    <p:extLst>
      <p:ext uri="{BB962C8B-B14F-4D97-AF65-F5344CB8AC3E}">
        <p14:creationId xmlns:p14="http://schemas.microsoft.com/office/powerpoint/2010/main" val="4274507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27</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0303067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X] </a:t>
            </a:r>
            <a:r>
              <a:rPr lang="en-US" sz="1200" kern="1200" dirty="0">
                <a:solidFill>
                  <a:schemeClr val="tx1"/>
                </a:solidFill>
                <a:effectLst/>
                <a:latin typeface="+mn-lt"/>
                <a:ea typeface="+mn-ea"/>
                <a:cs typeface="+mn-cs"/>
              </a:rPr>
              <a:t>So, we came into this session with a few goals and I have three things I hope you will have taken away from this session.</a:t>
            </a:r>
          </a:p>
          <a:p>
            <a:pPr lvl="0"/>
            <a:r>
              <a:rPr lang="en-US" sz="1200" kern="1200" dirty="0">
                <a:solidFill>
                  <a:schemeClr val="tx1"/>
                </a:solidFill>
                <a:effectLst/>
                <a:latin typeface="+mn-lt"/>
                <a:ea typeface="+mn-ea"/>
                <a:cs typeface="+mn-cs"/>
              </a:rPr>
              <a:t>Before we review those, let’s have a discussion about key takeaways. Anyone want to share their key takeaways or big light bulb moments? Raise your hand if you do.</a:t>
            </a:r>
          </a:p>
          <a:p>
            <a:pPr lvl="0"/>
            <a:r>
              <a:rPr lang="en-US" sz="1200" kern="1200" dirty="0">
                <a:solidFill>
                  <a:schemeClr val="tx1"/>
                </a:solidFill>
                <a:effectLst/>
                <a:latin typeface="+mn-lt"/>
                <a:ea typeface="+mn-ea"/>
                <a:cs typeface="+mn-cs"/>
              </a:rPr>
              <a:t>[2-3 people share their key takeaways]</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28</a:t>
            </a:fld>
            <a:endParaRPr lang="en-US" dirty="0"/>
          </a:p>
        </p:txBody>
      </p:sp>
    </p:spTree>
    <p:extLst>
      <p:ext uri="{BB962C8B-B14F-4D97-AF65-F5344CB8AC3E}">
        <p14:creationId xmlns:p14="http://schemas.microsoft.com/office/powerpoint/2010/main" val="5876415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514350" lvl="0" indent="-514350">
              <a:spcAft>
                <a:spcPts val="4200"/>
              </a:spcAft>
              <a:buFont typeface="Arial"/>
              <a:buChar char="•"/>
            </a:pPr>
            <a:r>
              <a:rPr lang="en-US" sz="1100" dirty="0">
                <a:solidFill>
                  <a:srgbClr val="1F497D"/>
                </a:solidFill>
              </a:rPr>
              <a:t>Articulate the challenges of ensuring the long-term success of </a:t>
            </a:r>
            <a:r>
              <a:rPr lang="en-US" sz="1100" dirty="0" err="1">
                <a:solidFill>
                  <a:srgbClr val="1F497D"/>
                </a:solidFill>
              </a:rPr>
              <a:t>Obamacare</a:t>
            </a:r>
            <a:endParaRPr lang="en-US" sz="1100" dirty="0">
              <a:solidFill>
                <a:srgbClr val="1F497D"/>
              </a:solidFill>
            </a:endParaRPr>
          </a:p>
          <a:p>
            <a:pPr marL="514350" lvl="0" indent="-514350">
              <a:spcAft>
                <a:spcPts val="4200"/>
              </a:spcAft>
              <a:buFont typeface="Arial"/>
              <a:buChar char="•"/>
            </a:pPr>
            <a:r>
              <a:rPr lang="en-US" sz="1100" dirty="0">
                <a:solidFill>
                  <a:srgbClr val="1F497D"/>
                </a:solidFill>
              </a:rPr>
              <a:t>Understand OFA’s role in overcoming these challenges</a:t>
            </a:r>
          </a:p>
          <a:p>
            <a:pPr marL="514350" lvl="0" indent="-514350">
              <a:spcAft>
                <a:spcPts val="4200"/>
              </a:spcAft>
              <a:buFont typeface="Arial"/>
              <a:buChar char="•"/>
            </a:pPr>
            <a:r>
              <a:rPr lang="en-US" sz="1100" dirty="0">
                <a:solidFill>
                  <a:srgbClr val="1F497D"/>
                </a:solidFill>
              </a:rPr>
              <a:t>Practice the top methods OFA will employ to successfully move targeted consumers to get insured</a:t>
            </a:r>
          </a:p>
          <a:p>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29</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758875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1:22 – 1:30	Next Steps &amp; Closing</a:t>
            </a:r>
          </a:p>
          <a:p>
            <a:pPr lvl="0"/>
            <a:r>
              <a:rPr lang="en-US" sz="1200" kern="1200" dirty="0">
                <a:solidFill>
                  <a:schemeClr val="tx1"/>
                </a:solidFill>
                <a:effectLst/>
                <a:latin typeface="+mn-lt"/>
                <a:ea typeface="+mn-ea"/>
                <a:cs typeface="+mn-cs"/>
              </a:rPr>
              <a:t>How will you use what you learned today in your work?</a:t>
            </a:r>
          </a:p>
          <a:p>
            <a:pPr lvl="0"/>
            <a:r>
              <a:rPr lang="en-US" sz="1200" kern="1200" dirty="0">
                <a:solidFill>
                  <a:schemeClr val="tx1"/>
                </a:solidFill>
                <a:effectLst/>
                <a:latin typeface="+mn-lt"/>
                <a:ea typeface="+mn-ea"/>
                <a:cs typeface="+mn-cs"/>
              </a:rPr>
              <a:t>What specific changes will you make in your </a:t>
            </a:r>
            <a:r>
              <a:rPr lang="en-US" sz="1200" kern="1200" dirty="0" err="1">
                <a:solidFill>
                  <a:schemeClr val="tx1"/>
                </a:solidFill>
                <a:effectLst/>
                <a:latin typeface="+mn-lt"/>
                <a:ea typeface="+mn-ea"/>
                <a:cs typeface="+mn-cs"/>
              </a:rPr>
              <a:t>Obamacare</a:t>
            </a:r>
            <a:r>
              <a:rPr lang="en-US" sz="1200" kern="1200" dirty="0">
                <a:solidFill>
                  <a:schemeClr val="tx1"/>
                </a:solidFill>
                <a:effectLst/>
                <a:latin typeface="+mn-lt"/>
                <a:ea typeface="+mn-ea"/>
                <a:cs typeface="+mn-cs"/>
              </a:rPr>
              <a:t> organizing after engaging in this training?</a:t>
            </a:r>
          </a:p>
          <a:p>
            <a:pPr lvl="0"/>
            <a:r>
              <a:rPr lang="en-US" sz="1200" kern="1200" dirty="0">
                <a:solidFill>
                  <a:schemeClr val="tx1"/>
                </a:solidFill>
                <a:effectLst/>
                <a:latin typeface="+mn-lt"/>
                <a:ea typeface="+mn-ea"/>
                <a:cs typeface="+mn-cs"/>
              </a:rPr>
              <a:t>Now that you have a baseline understanding, what else are you interested in learning about this topic?</a:t>
            </a:r>
          </a:p>
          <a:p>
            <a:pPr lvl="0"/>
            <a:r>
              <a:rPr lang="en-US" sz="1200" kern="1200" dirty="0">
                <a:solidFill>
                  <a:schemeClr val="tx1"/>
                </a:solidFill>
                <a:effectLst/>
                <a:latin typeface="+mn-lt"/>
                <a:ea typeface="+mn-ea"/>
                <a:cs typeface="+mn-cs"/>
              </a:rPr>
              <a:t>Thank you!</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30</a:t>
            </a:fld>
            <a:endParaRPr lang="en-US" dirty="0"/>
          </a:p>
        </p:txBody>
      </p:sp>
    </p:spTree>
    <p:extLst>
      <p:ext uri="{BB962C8B-B14F-4D97-AF65-F5344CB8AC3E}">
        <p14:creationId xmlns:p14="http://schemas.microsoft.com/office/powerpoint/2010/main" val="817367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X] </a:t>
            </a:r>
            <a:r>
              <a:rPr lang="en-US" sz="1200" kern="1200" dirty="0">
                <a:solidFill>
                  <a:schemeClr val="tx1"/>
                </a:solidFill>
                <a:effectLst/>
                <a:latin typeface="+mn-lt"/>
                <a:ea typeface="+mn-ea"/>
                <a:cs typeface="+mn-cs"/>
              </a:rPr>
              <a:t>Thank you!</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31</a:t>
            </a:fld>
            <a:endParaRPr lang="en-US" dirty="0"/>
          </a:p>
        </p:txBody>
      </p:sp>
    </p:spTree>
    <p:extLst>
      <p:ext uri="{BB962C8B-B14F-4D97-AF65-F5344CB8AC3E}">
        <p14:creationId xmlns:p14="http://schemas.microsoft.com/office/powerpoint/2010/main" val="1572329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888337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800"/>
              </a:spcBef>
              <a:spcAft>
                <a:spcPts val="3600"/>
              </a:spcAft>
              <a:buFont typeface="Wingdings" pitchFamily="2" charset="2"/>
              <a:buChar char="ü"/>
            </a:pPr>
            <a:r>
              <a:rPr lang="en-US" sz="1200" dirty="0" err="1">
                <a:solidFill>
                  <a:srgbClr val="00446A"/>
                </a:solidFill>
              </a:rPr>
              <a:t>Obamacare</a:t>
            </a:r>
            <a:r>
              <a:rPr lang="en-US" sz="1200" dirty="0">
                <a:solidFill>
                  <a:srgbClr val="00446A"/>
                </a:solidFill>
              </a:rPr>
              <a:t> is cemented as Obama’s legacy (what</a:t>
            </a:r>
            <a:r>
              <a:rPr lang="en-US" sz="1200" baseline="0" dirty="0">
                <a:solidFill>
                  <a:srgbClr val="00446A"/>
                </a:solidFill>
              </a:rPr>
              <a:t> is the legacy? More affordable health care, better health care, more people with health care). </a:t>
            </a:r>
          </a:p>
          <a:p>
            <a:pPr>
              <a:spcBef>
                <a:spcPts val="1800"/>
              </a:spcBef>
              <a:spcAft>
                <a:spcPts val="3600"/>
              </a:spcAft>
              <a:buFont typeface="Wingdings" pitchFamily="2" charset="2"/>
              <a:buChar char="ü"/>
            </a:pPr>
            <a:r>
              <a:rPr lang="en-US" sz="1200" dirty="0" err="1">
                <a:solidFill>
                  <a:srgbClr val="00446A"/>
                </a:solidFill>
              </a:rPr>
              <a:t>Obamacare’s</a:t>
            </a:r>
            <a:r>
              <a:rPr lang="en-US" sz="1200" dirty="0">
                <a:solidFill>
                  <a:srgbClr val="00446A"/>
                </a:solidFill>
              </a:rPr>
              <a:t> benefits are enjoyed by people (what are some of those benefits?</a:t>
            </a:r>
            <a:r>
              <a:rPr lang="en-US" sz="1200" baseline="0" dirty="0">
                <a:solidFill>
                  <a:srgbClr val="00446A"/>
                </a:solidFill>
              </a:rPr>
              <a:t> Refer back to Keegan’s training on benefits)</a:t>
            </a:r>
          </a:p>
          <a:p>
            <a:pPr>
              <a:spcBef>
                <a:spcPts val="1800"/>
              </a:spcBef>
              <a:spcAft>
                <a:spcPts val="3600"/>
              </a:spcAft>
              <a:buFont typeface="Wingdings" pitchFamily="2" charset="2"/>
              <a:buNone/>
            </a:pPr>
            <a:endParaRPr lang="en-US" sz="1200" baseline="0" dirty="0">
              <a:solidFill>
                <a:srgbClr val="00446A"/>
              </a:solidFill>
            </a:endParaRPr>
          </a:p>
          <a:p>
            <a:pPr>
              <a:spcBef>
                <a:spcPts val="1800"/>
              </a:spcBef>
              <a:spcAft>
                <a:spcPts val="3600"/>
              </a:spcAft>
              <a:buFont typeface="Wingdings" pitchFamily="2" charset="2"/>
              <a:buChar char="ü"/>
            </a:pPr>
            <a:endParaRPr lang="en-US" sz="1200" baseline="0" dirty="0">
              <a:solidFill>
                <a:srgbClr val="00446A"/>
              </a:solidFill>
            </a:endParaRPr>
          </a:p>
          <a:p>
            <a:pPr>
              <a:spcBef>
                <a:spcPts val="1800"/>
              </a:spcBef>
              <a:spcAft>
                <a:spcPts val="3600"/>
              </a:spcAft>
              <a:buFont typeface="Wingdings" pitchFamily="2" charset="2"/>
              <a:buChar char="ü"/>
            </a:pPr>
            <a:endParaRPr lang="en-US" sz="800" dirty="0">
              <a:solidFill>
                <a:srgbClr val="00446A"/>
              </a:solidFill>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4</a:t>
            </a:fld>
            <a:endParaRPr lang="en-US" dirty="0"/>
          </a:p>
        </p:txBody>
      </p:sp>
    </p:spTree>
    <p:extLst>
      <p:ext uri="{BB962C8B-B14F-4D97-AF65-F5344CB8AC3E}">
        <p14:creationId xmlns:p14="http://schemas.microsoft.com/office/powerpoint/2010/main" val="2835445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Hard</a:t>
            </a:r>
            <a:r>
              <a:rPr lang="en-US" baseline="0" dirty="0"/>
              <a:t> to articulate because it’s already the law. If nothing bad happens, </a:t>
            </a:r>
            <a:r>
              <a:rPr lang="en-US" baseline="0" dirty="0" err="1"/>
              <a:t>Obamacare</a:t>
            </a:r>
            <a:r>
              <a:rPr lang="en-US" baseline="0" dirty="0"/>
              <a:t> will be a success, right? Not quite. What might stand in the way of success for </a:t>
            </a:r>
            <a:r>
              <a:rPr lang="en-US" baseline="0" dirty="0" err="1"/>
              <a:t>Obamacare</a:t>
            </a:r>
            <a:r>
              <a:rPr lang="en-US" baseline="0" dirty="0"/>
              <a:t>?</a:t>
            </a:r>
          </a:p>
          <a:p>
            <a:endParaRPr lang="en-US" baseline="0" dirty="0"/>
          </a:p>
          <a:p>
            <a:pPr marL="228600" indent="-228600">
              <a:buAutoNum type="arabicPeriod"/>
            </a:pPr>
            <a:r>
              <a:rPr lang="en-US" baseline="0" dirty="0"/>
              <a:t>Opponents can attack it </a:t>
            </a:r>
          </a:p>
          <a:p>
            <a:pPr marL="685800" lvl="1" indent="-228600">
              <a:buFont typeface="Arial" pitchFamily="34" charset="0"/>
              <a:buChar char="•"/>
            </a:pPr>
            <a:r>
              <a:rPr lang="en-US" baseline="0" dirty="0"/>
              <a:t>In the form of repeal. (hurts the legacy for obvious reasons)</a:t>
            </a:r>
          </a:p>
          <a:p>
            <a:pPr marL="685800" lvl="1" indent="-228600">
              <a:buFont typeface="Arial" pitchFamily="34" charset="0"/>
              <a:buChar char="•"/>
            </a:pPr>
            <a:r>
              <a:rPr lang="en-US" baseline="0" dirty="0"/>
              <a:t>Misinformation (turn public against it and confuse those who need to buy into it. So it hurts the legacy – aka more people getting insurance, while it also takes away the benefits because people won’t enroll)</a:t>
            </a:r>
          </a:p>
          <a:p>
            <a:pPr marL="228600" lvl="0" indent="-228600">
              <a:buFont typeface="+mj-lt"/>
              <a:buAutoNum type="arabicPeriod"/>
            </a:pPr>
            <a:r>
              <a:rPr lang="en-US" baseline="0" dirty="0"/>
              <a:t>Uninsured people don’t enroll</a:t>
            </a:r>
          </a:p>
          <a:p>
            <a:pPr marL="685800" lvl="1" indent="-228600">
              <a:buFont typeface="Arial" pitchFamily="34" charset="0"/>
              <a:buChar char="•"/>
            </a:pPr>
            <a:r>
              <a:rPr lang="en-US" baseline="0" dirty="0"/>
              <a:t>Marketplace will fail</a:t>
            </a:r>
          </a:p>
          <a:p>
            <a:pPr marL="685800" lvl="1" indent="-228600">
              <a:buFont typeface="Arial" pitchFamily="34" charset="0"/>
              <a:buChar char="•"/>
            </a:pPr>
            <a:endParaRPr lang="en-US" baseline="0" dirty="0"/>
          </a:p>
          <a:p>
            <a:pPr marL="228600" indent="-228600">
              <a:buAutoNum type="arabicPeriod"/>
            </a:pPr>
            <a:endParaRPr lang="en-US" baseline="0" dirty="0"/>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5</a:t>
            </a:fld>
            <a:endParaRPr lang="en-US" dirty="0"/>
          </a:p>
        </p:txBody>
      </p:sp>
    </p:spTree>
    <p:extLst>
      <p:ext uri="{BB962C8B-B14F-4D97-AF65-F5344CB8AC3E}">
        <p14:creationId xmlns:p14="http://schemas.microsoft.com/office/powerpoint/2010/main" val="3313382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7] </a:t>
            </a:r>
            <a:r>
              <a:rPr lang="en-US" sz="1200" kern="1200" dirty="0">
                <a:solidFill>
                  <a:schemeClr val="tx1"/>
                </a:solidFill>
                <a:effectLst/>
                <a:latin typeface="+mn-lt"/>
                <a:ea typeface="+mn-ea"/>
                <a:cs typeface="+mn-cs"/>
              </a:rPr>
              <a:t>Just a few days ago, we saw these two headlines: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first was “House GOP To Hold 40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Obamacare</a:t>
            </a:r>
            <a:r>
              <a:rPr lang="en-US" sz="1200" kern="1200" dirty="0">
                <a:solidFill>
                  <a:schemeClr val="tx1"/>
                </a:solidFill>
                <a:effectLst/>
                <a:latin typeface="+mn-lt"/>
                <a:ea typeface="+mn-ea"/>
                <a:cs typeface="+mn-cs"/>
              </a:rPr>
              <a:t> Repeal Vote.” They haven’t decided to move forward with a comprehensive immigration reform bill, but they have time to vote 40 times to repeal </a:t>
            </a:r>
            <a:r>
              <a:rPr lang="en-US" sz="1200" kern="1200" dirty="0" err="1">
                <a:solidFill>
                  <a:schemeClr val="tx1"/>
                </a:solidFill>
                <a:effectLst/>
                <a:latin typeface="+mn-lt"/>
                <a:ea typeface="+mn-ea"/>
                <a:cs typeface="+mn-cs"/>
              </a:rPr>
              <a:t>Obamacare</a:t>
            </a:r>
            <a:r>
              <a:rPr lang="en-US" sz="1200" kern="1200" dirty="0">
                <a:solidFill>
                  <a:schemeClr val="tx1"/>
                </a:solidFill>
                <a:effectLst/>
                <a:latin typeface="+mn-lt"/>
                <a:ea typeface="+mn-ea"/>
                <a:cs typeface="+mn-cs"/>
              </a:rPr>
              <a:t>? We have to make sure to stop them from harming the amazing benefits we worked so hard to secure.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 second headline reads, “House again votes to repeal ‘</a:t>
            </a:r>
            <a:r>
              <a:rPr lang="en-US" sz="1200" kern="1200" dirty="0" err="1">
                <a:solidFill>
                  <a:schemeClr val="tx1"/>
                </a:solidFill>
                <a:effectLst/>
                <a:latin typeface="+mn-lt"/>
                <a:ea typeface="+mn-ea"/>
                <a:cs typeface="+mn-cs"/>
              </a:rPr>
              <a:t>Obamacare</a:t>
            </a:r>
            <a:r>
              <a:rPr lang="en-US" sz="1200" kern="1200" dirty="0">
                <a:solidFill>
                  <a:schemeClr val="tx1"/>
                </a:solidFill>
                <a:effectLst/>
                <a:latin typeface="+mn-lt"/>
                <a:ea typeface="+mn-ea"/>
                <a:cs typeface="+mn-cs"/>
              </a:rPr>
              <a:t>.’” It’s shameful.</a:t>
            </a:r>
            <a:endParaRPr lang="en-US" sz="11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OFA has to be the Megaphone that drowns out that noise and makes it politically intolerable to vote to take these benefits away from millions of Americans.</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6</a:t>
            </a:fld>
            <a:endParaRPr lang="en-US" dirty="0"/>
          </a:p>
        </p:txBody>
      </p:sp>
    </p:spTree>
    <p:extLst>
      <p:ext uri="{BB962C8B-B14F-4D97-AF65-F5344CB8AC3E}">
        <p14:creationId xmlns:p14="http://schemas.microsoft.com/office/powerpoint/2010/main" val="283497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minute, we’re going to talk about how to confront this challenge. But before we do, we need to understand who it is that NEEDS to enroll.</a:t>
            </a:r>
          </a:p>
        </p:txBody>
      </p:sp>
      <p:sp>
        <p:nvSpPr>
          <p:cNvPr id="4" name="Slide Number Placeholder 3"/>
          <p:cNvSpPr>
            <a:spLocks noGrp="1"/>
          </p:cNvSpPr>
          <p:nvPr>
            <p:ph type="sldNum" sz="quarter" idx="10"/>
          </p:nvPr>
        </p:nvSpPr>
        <p:spPr/>
        <p:txBody>
          <a:bodyPr/>
          <a:lstStyle/>
          <a:p>
            <a:fld id="{C274625E-BD2B-41CA-9801-85E7424BBEF2}" type="slidenum">
              <a:rPr lang="en-US" smtClean="0"/>
              <a:pPr/>
              <a:t>7</a:t>
            </a:fld>
            <a:endParaRPr lang="en-US" dirty="0"/>
          </a:p>
        </p:txBody>
      </p:sp>
    </p:spTree>
    <p:extLst>
      <p:ext uri="{BB962C8B-B14F-4D97-AF65-F5344CB8AC3E}">
        <p14:creationId xmlns:p14="http://schemas.microsoft.com/office/powerpoint/2010/main" val="3954187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order to do that, let’s take a look at the entire US population and narrow it down to our target audience who should enroll.</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8</a:t>
            </a:fld>
            <a:endParaRPr lang="en-US" dirty="0"/>
          </a:p>
        </p:txBody>
      </p:sp>
    </p:spTree>
    <p:extLst>
      <p:ext uri="{BB962C8B-B14F-4D97-AF65-F5344CB8AC3E}">
        <p14:creationId xmlns:p14="http://schemas.microsoft.com/office/powerpoint/2010/main" val="3441350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target audience is young people = 2.7 mill of them need to enroll to make the thing viable.</a:t>
            </a:r>
          </a:p>
        </p:txBody>
      </p:sp>
      <p:sp>
        <p:nvSpPr>
          <p:cNvPr id="4" name="Slide Number Placeholder 3"/>
          <p:cNvSpPr>
            <a:spLocks noGrp="1"/>
          </p:cNvSpPr>
          <p:nvPr>
            <p:ph type="sldNum" sz="quarter" idx="10"/>
          </p:nvPr>
        </p:nvSpPr>
        <p:spPr/>
        <p:txBody>
          <a:bodyPr/>
          <a:lstStyle/>
          <a:p>
            <a:fld id="{C274625E-BD2B-41CA-9801-85E7424BBEF2}" type="slidenum">
              <a:rPr lang="en-US" smtClean="0"/>
              <a:pPr/>
              <a:t>9</a:t>
            </a:fld>
            <a:endParaRPr lang="en-US" dirty="0"/>
          </a:p>
        </p:txBody>
      </p:sp>
    </p:spTree>
    <p:extLst>
      <p:ext uri="{BB962C8B-B14F-4D97-AF65-F5344CB8AC3E}">
        <p14:creationId xmlns:p14="http://schemas.microsoft.com/office/powerpoint/2010/main" val="17136570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2.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4.png"/><Relationship Id="rId4" Type="http://schemas.openxmlformats.org/officeDocument/2006/relationships/image" Target="../media/image23.jp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18.jpe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gif"/><Relationship Id="rId4" Type="http://schemas.openxmlformats.org/officeDocument/2006/relationships/image" Target="../media/image29.gif"/></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hyperlink" Target="tel:%5C1%E2%80%90800%E2%80%90318%E2%80%902596"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71800"/>
            <a:ext cx="7467600" cy="1295400"/>
          </a:xfrm>
        </p:spPr>
        <p:txBody>
          <a:bodyPr anchor="ctr"/>
          <a:lstStyle/>
          <a:p>
            <a:r>
              <a:rPr lang="en-US" dirty="0">
                <a:solidFill>
                  <a:srgbClr val="00446A"/>
                </a:solidFill>
              </a:rPr>
              <a:t>OFA’s </a:t>
            </a:r>
            <a:r>
              <a:rPr lang="en-US" dirty="0" err="1">
                <a:solidFill>
                  <a:srgbClr val="00446A"/>
                </a:solidFill>
              </a:rPr>
              <a:t>Obamacare</a:t>
            </a:r>
            <a:r>
              <a:rPr lang="en-US" dirty="0">
                <a:solidFill>
                  <a:srgbClr val="00446A"/>
                </a:solidFill>
              </a:rPr>
              <a:t> Campaign</a:t>
            </a:r>
          </a:p>
        </p:txBody>
      </p:sp>
      <p:sp>
        <p:nvSpPr>
          <p:cNvPr id="3" name="Text Placeholder 2"/>
          <p:cNvSpPr>
            <a:spLocks noGrp="1"/>
          </p:cNvSpPr>
          <p:nvPr>
            <p:ph type="body" sz="quarter" idx="10"/>
          </p:nvPr>
        </p:nvSpPr>
        <p:spPr>
          <a:xfrm>
            <a:off x="838200" y="4572000"/>
            <a:ext cx="7391400" cy="1219200"/>
          </a:xfrm>
        </p:spPr>
        <p:txBody>
          <a:bodyPr/>
          <a:lstStyle/>
          <a:p>
            <a:r>
              <a:rPr lang="en-US" dirty="0">
                <a:solidFill>
                  <a:schemeClr val="tx2">
                    <a:lumMod val="60000"/>
                    <a:lumOff val="40000"/>
                  </a:schemeClr>
                </a:solidFill>
              </a:rPr>
              <a:t>Trainer Name, Trainer Role</a:t>
            </a:r>
          </a:p>
          <a:p>
            <a:r>
              <a:rPr lang="en-US" dirty="0">
                <a:solidFill>
                  <a:schemeClr val="tx2">
                    <a:lumMod val="60000"/>
                    <a:lumOff val="40000"/>
                  </a:schemeClr>
                </a:solidFill>
              </a:rPr>
              <a:t>@</a:t>
            </a:r>
            <a:r>
              <a:rPr lang="en-US" dirty="0" err="1">
                <a:solidFill>
                  <a:schemeClr val="tx2">
                    <a:lumMod val="60000"/>
                    <a:lumOff val="40000"/>
                  </a:schemeClr>
                </a:solidFill>
              </a:rPr>
              <a:t>twitterhandle</a:t>
            </a:r>
            <a:endParaRPr lang="en-US" dirty="0">
              <a:solidFill>
                <a:schemeClr val="tx2">
                  <a:lumMod val="60000"/>
                  <a:lumOff val="40000"/>
                </a:schemeClr>
              </a:solidFill>
            </a:endParaRPr>
          </a:p>
          <a:p>
            <a:endParaRPr lang="en-US" dirty="0">
              <a:solidFill>
                <a:schemeClr val="tx2">
                  <a:lumMod val="60000"/>
                  <a:lumOff val="40000"/>
                </a:schemeClr>
              </a:solidFill>
            </a:endParaRPr>
          </a:p>
        </p:txBody>
      </p:sp>
      <p:pic>
        <p:nvPicPr>
          <p:cNvPr id="4"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2961775">
            <a:off x="4065610" y="-127334"/>
            <a:ext cx="935918" cy="6889128"/>
          </a:xfrm>
          <a:prstGeom prst="rect">
            <a:avLst/>
          </a:prstGeom>
        </p:spPr>
      </p:pic>
      <p:pic>
        <p:nvPicPr>
          <p:cNvPr id="5" name="Picture 4" descr="A drawing of a face&#10;&#10;Description automatically generated">
            <a:extLst>
              <a:ext uri="{FF2B5EF4-FFF2-40B4-BE49-F238E27FC236}">
                <a16:creationId xmlns:a16="http://schemas.microsoft.com/office/drawing/2014/main" id="{36C64CD7-FDC7-3543-88CC-36A7ADEAC77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1433123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Who can enroll using a Marketplace?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10</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23273080"/>
              </p:ext>
            </p:extLst>
          </p:nvPr>
        </p:nvGraphicFramePr>
        <p:xfrm>
          <a:off x="457200" y="1524000"/>
          <a:ext cx="82296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895600" y="1295400"/>
            <a:ext cx="3962400" cy="523220"/>
          </a:xfrm>
          <a:prstGeom prst="rect">
            <a:avLst/>
          </a:prstGeom>
          <a:noFill/>
        </p:spPr>
        <p:txBody>
          <a:bodyPr wrap="square" rtlCol="0">
            <a:spAutoFit/>
          </a:bodyPr>
          <a:lstStyle/>
          <a:p>
            <a:r>
              <a:rPr lang="en-US" sz="2800" dirty="0">
                <a:solidFill>
                  <a:schemeClr val="tx2"/>
                </a:solidFill>
              </a:rPr>
              <a:t>18-35 year old uninsured</a:t>
            </a:r>
          </a:p>
        </p:txBody>
      </p:sp>
    </p:spTree>
    <p:extLst>
      <p:ext uri="{BB962C8B-B14F-4D97-AF65-F5344CB8AC3E}">
        <p14:creationId xmlns:p14="http://schemas.microsoft.com/office/powerpoint/2010/main" val="2601642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Case Study: In other words, Mike is who we’re talking to</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sp>
        <p:nvSpPr>
          <p:cNvPr id="11" name="TextBox 10"/>
          <p:cNvSpPr txBox="1"/>
          <p:nvPr/>
        </p:nvSpPr>
        <p:spPr>
          <a:xfrm>
            <a:off x="3505200" y="4419600"/>
            <a:ext cx="2305050" cy="1815882"/>
          </a:xfrm>
          <a:prstGeom prst="rect">
            <a:avLst/>
          </a:prstGeom>
          <a:noFill/>
        </p:spPr>
        <p:txBody>
          <a:bodyPr wrap="square" rtlCol="0">
            <a:spAutoFit/>
          </a:bodyPr>
          <a:lstStyle/>
          <a:p>
            <a:pPr marL="457200" indent="-457200">
              <a:buFont typeface="Wingdings" pitchFamily="2" charset="2"/>
              <a:buChar char="ü"/>
            </a:pPr>
            <a:r>
              <a:rPr lang="en-US" sz="2800" dirty="0">
                <a:solidFill>
                  <a:schemeClr val="tx2"/>
                </a:solidFill>
              </a:rPr>
              <a:t>Young</a:t>
            </a:r>
          </a:p>
          <a:p>
            <a:pPr marL="457200" indent="-457200">
              <a:buFont typeface="Wingdings" pitchFamily="2" charset="2"/>
              <a:buChar char="ü"/>
            </a:pPr>
            <a:r>
              <a:rPr lang="en-US" sz="2800" dirty="0">
                <a:solidFill>
                  <a:schemeClr val="tx2"/>
                </a:solidFill>
              </a:rPr>
              <a:t>Male</a:t>
            </a:r>
          </a:p>
          <a:p>
            <a:pPr marL="457200" indent="-457200">
              <a:buFont typeface="Wingdings" pitchFamily="2" charset="2"/>
              <a:buChar char="ü"/>
            </a:pPr>
            <a:r>
              <a:rPr lang="en-US" sz="2800" dirty="0">
                <a:solidFill>
                  <a:schemeClr val="tx2"/>
                </a:solidFill>
              </a:rPr>
              <a:t>Diverse</a:t>
            </a:r>
          </a:p>
          <a:p>
            <a:pPr marL="457200" indent="-457200">
              <a:buFont typeface="Wingdings" pitchFamily="2" charset="2"/>
              <a:buChar char="ü"/>
            </a:pPr>
            <a:r>
              <a:rPr lang="en-US" sz="2800" dirty="0">
                <a:solidFill>
                  <a:schemeClr val="tx2"/>
                </a:solidFill>
              </a:rPr>
              <a:t>Healthy</a:t>
            </a:r>
          </a:p>
        </p:txBody>
      </p:sp>
      <p:pic>
        <p:nvPicPr>
          <p:cNvPr id="5122" name="Picture 2" descr="http://www.hola-arkansas.com/uploaded_pictures/882_1.jpg?90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09800" y="1447800"/>
            <a:ext cx="4152900" cy="27643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60256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Challenge #2: People Don’t Enroll </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12</a:t>
            </a:fld>
            <a:endParaRPr lang="en-US" dirty="0"/>
          </a:p>
        </p:txBody>
      </p:sp>
      <p:sp>
        <p:nvSpPr>
          <p:cNvPr id="5" name="Rectangle 4"/>
          <p:cNvSpPr/>
          <p:nvPr/>
        </p:nvSpPr>
        <p:spPr>
          <a:xfrm>
            <a:off x="2514600" y="2819400"/>
            <a:ext cx="4236053" cy="21259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rgbClr val="00446A"/>
                </a:solidFill>
                <a:latin typeface="Corbel" pitchFamily="34" charset="0"/>
              </a:rPr>
              <a:t>of uninsured people don’t know about the new health insurance exchanges</a:t>
            </a:r>
          </a:p>
        </p:txBody>
      </p:sp>
      <p:sp>
        <p:nvSpPr>
          <p:cNvPr id="6" name="Content Placeholder 2"/>
          <p:cNvSpPr txBox="1">
            <a:spLocks/>
          </p:cNvSpPr>
          <p:nvPr/>
        </p:nvSpPr>
        <p:spPr>
          <a:xfrm>
            <a:off x="3832526" y="1676400"/>
            <a:ext cx="1600200" cy="1143000"/>
          </a:xfrm>
          <a:prstGeom prst="rect">
            <a:avLst/>
          </a:prstGeom>
        </p:spPr>
        <p:txBody>
          <a:bodyPr vert="horz" lIns="91440" tIns="45720" rIns="91440" bIns="45720" rtlCol="0">
            <a:normAutofit/>
          </a:bodyPr>
          <a:lstStyle>
            <a:lvl1pPr marL="231775" indent="-231775" algn="l" defTabSz="914400" rtl="0" eaLnBrk="1" latinLnBrk="0" hangingPunct="1">
              <a:spcBef>
                <a:spcPct val="20000"/>
              </a:spcBef>
              <a:buFont typeface="Arial" pitchFamily="34" charset="0"/>
              <a:buChar char="•"/>
              <a:defRPr sz="1800" b="1" kern="1200">
                <a:solidFill>
                  <a:schemeClr val="tx1">
                    <a:lumMod val="75000"/>
                    <a:lumOff val="25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800" kern="1200">
                <a:solidFill>
                  <a:schemeClr val="tx1">
                    <a:lumMod val="75000"/>
                    <a:lumOff val="25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6000" dirty="0">
                <a:solidFill>
                  <a:srgbClr val="006472"/>
                </a:solidFill>
              </a:rPr>
              <a:t>78%</a:t>
            </a:r>
          </a:p>
        </p:txBody>
      </p:sp>
      <p:sp>
        <p:nvSpPr>
          <p:cNvPr id="10" name="TextBox 9"/>
          <p:cNvSpPr txBox="1"/>
          <p:nvPr/>
        </p:nvSpPr>
        <p:spPr>
          <a:xfrm>
            <a:off x="5562600" y="5748010"/>
            <a:ext cx="3276600" cy="261610"/>
          </a:xfrm>
          <a:prstGeom prst="rect">
            <a:avLst/>
          </a:prstGeom>
          <a:noFill/>
        </p:spPr>
        <p:txBody>
          <a:bodyPr wrap="square" rtlCol="0">
            <a:spAutoFit/>
          </a:bodyPr>
          <a:lstStyle/>
          <a:p>
            <a:r>
              <a:rPr lang="en-US" sz="1100" dirty="0">
                <a:solidFill>
                  <a:prstClr val="black"/>
                </a:solidFill>
              </a:rPr>
              <a:t>Source: Enroll America, November 2012</a:t>
            </a:r>
          </a:p>
        </p:txBody>
      </p:sp>
    </p:spTree>
    <p:extLst>
      <p:ext uri="{BB962C8B-B14F-4D97-AF65-F5344CB8AC3E}">
        <p14:creationId xmlns:p14="http://schemas.microsoft.com/office/powerpoint/2010/main" val="3105324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OFA </a:t>
            </a:r>
            <a:r>
              <a:rPr lang="en-US" sz="3000" u="sng" dirty="0"/>
              <a:t>Will Not </a:t>
            </a:r>
            <a:r>
              <a:rPr lang="en-US" sz="3000" dirty="0"/>
              <a:t>Directly Enroll People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13</a:t>
            </a:fld>
            <a:endParaRPr lang="en-US" dirty="0"/>
          </a:p>
        </p:txBody>
      </p:sp>
      <p:pic>
        <p:nvPicPr>
          <p:cNvPr id="5" name="Content Placeholder 4"/>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1905000" y="1600200"/>
            <a:ext cx="1984300" cy="4419600"/>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621339">
            <a:off x="3693718" y="3318275"/>
            <a:ext cx="772731" cy="1076237"/>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79576" y="1456093"/>
            <a:ext cx="3189326" cy="4800600"/>
          </a:xfrm>
          <a:prstGeom prst="rect">
            <a:avLst/>
          </a:prstGeom>
        </p:spPr>
      </p:pic>
      <p:sp>
        <p:nvSpPr>
          <p:cNvPr id="8" name="Oval 7"/>
          <p:cNvSpPr/>
          <p:nvPr/>
        </p:nvSpPr>
        <p:spPr>
          <a:xfrm>
            <a:off x="990600" y="1456093"/>
            <a:ext cx="4343400" cy="480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1"/>
            <a:endCxn id="8" idx="5"/>
          </p:cNvCxnSpPr>
          <p:nvPr/>
        </p:nvCxnSpPr>
        <p:spPr>
          <a:xfrm>
            <a:off x="1626676" y="2159125"/>
            <a:ext cx="3071248" cy="33945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2256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Challenge #2: People Don’t Enroll</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14</a:t>
            </a:fld>
            <a:endParaRPr lang="en-US" dirty="0"/>
          </a:p>
        </p:txBody>
      </p:sp>
      <p:sp>
        <p:nvSpPr>
          <p:cNvPr id="5" name="TextBox 4"/>
          <p:cNvSpPr txBox="1"/>
          <p:nvPr/>
        </p:nvSpPr>
        <p:spPr>
          <a:xfrm>
            <a:off x="3810000" y="1981200"/>
            <a:ext cx="1371600" cy="2708434"/>
          </a:xfrm>
          <a:prstGeom prst="rect">
            <a:avLst/>
          </a:prstGeom>
          <a:noFill/>
        </p:spPr>
        <p:txBody>
          <a:bodyPr wrap="square" rtlCol="0">
            <a:spAutoFit/>
          </a:bodyPr>
          <a:lstStyle/>
          <a:p>
            <a:r>
              <a:rPr lang="en-US" sz="17000" b="1" dirty="0">
                <a:solidFill>
                  <a:srgbClr val="00446A"/>
                </a:solidFill>
              </a:rPr>
              <a:t>?</a:t>
            </a:r>
          </a:p>
        </p:txBody>
      </p:sp>
    </p:spTree>
    <p:extLst>
      <p:ext uri="{BB962C8B-B14F-4D97-AF65-F5344CB8AC3E}">
        <p14:creationId xmlns:p14="http://schemas.microsoft.com/office/powerpoint/2010/main" val="3192538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Autofit/>
          </a:bodyPr>
          <a:lstStyle/>
          <a:p>
            <a:r>
              <a:rPr lang="en-US" sz="3000" dirty="0"/>
              <a:t>How to Talk to Mike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15</a:t>
            </a:fld>
            <a:endParaRPr lang="en-US" dirty="0"/>
          </a:p>
        </p:txBody>
      </p:sp>
      <p:sp>
        <p:nvSpPr>
          <p:cNvPr id="6" name="TextBox 5"/>
          <p:cNvSpPr txBox="1"/>
          <p:nvPr/>
        </p:nvSpPr>
        <p:spPr>
          <a:xfrm>
            <a:off x="4038600" y="2667000"/>
            <a:ext cx="4800600" cy="1815882"/>
          </a:xfrm>
          <a:prstGeom prst="rect">
            <a:avLst/>
          </a:prstGeom>
          <a:noFill/>
        </p:spPr>
        <p:txBody>
          <a:bodyPr wrap="square" rtlCol="0">
            <a:spAutoFit/>
          </a:bodyPr>
          <a:lstStyle/>
          <a:p>
            <a:r>
              <a:rPr lang="en-US" sz="2800" b="1" dirty="0">
                <a:solidFill>
                  <a:srgbClr val="00446A"/>
                </a:solidFill>
              </a:rPr>
              <a:t>“Get the Facts. Get Covered.</a:t>
            </a:r>
          </a:p>
          <a:p>
            <a:endParaRPr lang="en-US" sz="2800" b="1" dirty="0">
              <a:solidFill>
                <a:srgbClr val="00446A"/>
              </a:solidFill>
            </a:endParaRPr>
          </a:p>
          <a:p>
            <a:r>
              <a:rPr lang="en-US" sz="2800" dirty="0">
                <a:solidFill>
                  <a:srgbClr val="00446A"/>
                </a:solidFill>
              </a:rPr>
              <a:t>Enrollment is important and now affordable and easy.”</a:t>
            </a:r>
          </a:p>
        </p:txBody>
      </p:sp>
      <p:pic>
        <p:nvPicPr>
          <p:cNvPr id="6146" name="Picture 2" descr="http://www.hola-arkansas.com/uploaded_pictures/882_1.jpg?90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600" y="2541478"/>
            <a:ext cx="3581400" cy="23839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479754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How Does Mike Get Information?</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00" y="2196621"/>
            <a:ext cx="1595704" cy="1582516"/>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7204" y="5037534"/>
            <a:ext cx="1609463" cy="1596162"/>
          </a:xfrm>
          <a:prstGeom prst="rect">
            <a:avLst/>
          </a:prstGeom>
        </p:spPr>
      </p:pic>
      <p:pic>
        <p:nvPicPr>
          <p:cNvPr id="1026" name="Picture 2" descr="https://encrypted-tbn2.gstatic.com/images?q=tbn:ANd9GcQvtTJzsxRrGEPJlczawFwhBxHm6z6b0YsMAewJgMa50klUCDa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6576" y="5105400"/>
            <a:ext cx="1939736" cy="1062695"/>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880222" y="1295400"/>
            <a:ext cx="1657875" cy="1234948"/>
          </a:xfrm>
          <a:prstGeom prst="rect">
            <a:avLst/>
          </a:prstGeom>
        </p:spPr>
      </p:pic>
      <p:pic>
        <p:nvPicPr>
          <p:cNvPr id="10" name="Picture 6" descr="https://encrypted-tbn2.gstatic.com/images?q=tbn:ANd9GcQp_YUAoJUD0p6axuqOulMroYi-bNXFBpmChHJqPx4QWXS0e1tAVw"/>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791063" y="2196621"/>
            <a:ext cx="914400" cy="1374099"/>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1" name="Straight Arrow Connector 10"/>
          <p:cNvCxnSpPr>
            <a:stCxn id="6" idx="3"/>
          </p:cNvCxnSpPr>
          <p:nvPr/>
        </p:nvCxnSpPr>
        <p:spPr>
          <a:xfrm>
            <a:off x="2357704" y="2987879"/>
            <a:ext cx="1135692" cy="95517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709159" y="2530348"/>
            <a:ext cx="0" cy="74625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5652396" y="3092341"/>
            <a:ext cx="1138668" cy="85071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5652396" y="4680042"/>
            <a:ext cx="824604" cy="57775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925550" y="4680043"/>
            <a:ext cx="567846" cy="43331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pic>
        <p:nvPicPr>
          <p:cNvPr id="1028" name="Picture 4" descr="http://www.hola-arkansas.com/uploaded_pictures/882_1.jpg?9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496530" y="3285744"/>
            <a:ext cx="2155866" cy="14350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83408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How to Talk to Mike’s Mom</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17</a:t>
            </a:fld>
            <a:endParaRPr lang="en-US" dirty="0"/>
          </a:p>
        </p:txBody>
      </p:sp>
      <p:pic>
        <p:nvPicPr>
          <p:cNvPr id="5" name="Picture 6" descr="https://encrypted-tbn2.gstatic.com/images?q=tbn:ANd9GcQp_YUAoJUD0p6axuqOulMroYi-bNXFBpmChHJqPx4QWXS0e1tAVw"/>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86400" y="2385184"/>
            <a:ext cx="1828800" cy="2748197"/>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5"/>
          <p:cNvSpPr/>
          <p:nvPr/>
        </p:nvSpPr>
        <p:spPr>
          <a:xfrm>
            <a:off x="457200" y="1531236"/>
            <a:ext cx="4572000" cy="3877985"/>
          </a:xfrm>
          <a:prstGeom prst="rect">
            <a:avLst/>
          </a:prstGeom>
        </p:spPr>
        <p:txBody>
          <a:bodyPr>
            <a:spAutoFit/>
          </a:bodyPr>
          <a:lstStyle/>
          <a:p>
            <a:r>
              <a:rPr lang="en-US" sz="2600" b="1" dirty="0">
                <a:solidFill>
                  <a:srgbClr val="00446A"/>
                </a:solidFill>
              </a:rPr>
              <a:t>“</a:t>
            </a:r>
            <a:r>
              <a:rPr lang="en-US" sz="2600" b="1" dirty="0" err="1">
                <a:solidFill>
                  <a:srgbClr val="00446A"/>
                </a:solidFill>
              </a:rPr>
              <a:t>Obamacare</a:t>
            </a:r>
            <a:r>
              <a:rPr lang="en-US" sz="2600" b="1" dirty="0">
                <a:solidFill>
                  <a:srgbClr val="00446A"/>
                </a:solidFill>
              </a:rPr>
              <a:t> is working: Better Coverage. Lower Costs.</a:t>
            </a:r>
          </a:p>
          <a:p>
            <a:endParaRPr lang="en-US" sz="2400" dirty="0">
              <a:solidFill>
                <a:srgbClr val="00446A"/>
              </a:solidFill>
            </a:endParaRPr>
          </a:p>
          <a:p>
            <a:r>
              <a:rPr lang="en-US" sz="2600" b="1" dirty="0">
                <a:solidFill>
                  <a:srgbClr val="00446A"/>
                </a:solidFill>
              </a:rPr>
              <a:t>Benefits in place now</a:t>
            </a:r>
          </a:p>
          <a:p>
            <a:pPr marL="800100" lvl="1" indent="-342900">
              <a:buFont typeface="Wingdings" pitchFamily="2" charset="2"/>
              <a:buChar char="ü"/>
            </a:pPr>
            <a:r>
              <a:rPr lang="en-US" sz="2400" dirty="0">
                <a:solidFill>
                  <a:srgbClr val="00446A"/>
                </a:solidFill>
              </a:rPr>
              <a:t>Free Preventive Care</a:t>
            </a:r>
          </a:p>
          <a:p>
            <a:pPr marL="800100" lvl="1" indent="-342900">
              <a:buFont typeface="Wingdings" pitchFamily="2" charset="2"/>
              <a:buChar char="ü"/>
            </a:pPr>
            <a:r>
              <a:rPr lang="en-US" sz="2400" dirty="0">
                <a:solidFill>
                  <a:srgbClr val="00446A"/>
                </a:solidFill>
              </a:rPr>
              <a:t>Lower Prescription Drug Costs</a:t>
            </a:r>
          </a:p>
          <a:p>
            <a:pPr marL="800100" lvl="1" indent="-342900">
              <a:buFont typeface="Wingdings" pitchFamily="2" charset="2"/>
              <a:buChar char="ü"/>
            </a:pPr>
            <a:r>
              <a:rPr lang="en-US" sz="2400" dirty="0">
                <a:solidFill>
                  <a:srgbClr val="00446A"/>
                </a:solidFill>
              </a:rPr>
              <a:t>Rebates from Insurers</a:t>
            </a:r>
          </a:p>
          <a:p>
            <a:pPr marL="800100" lvl="1" indent="-342900">
              <a:buFont typeface="Wingdings" pitchFamily="2" charset="2"/>
              <a:buChar char="ü"/>
            </a:pPr>
            <a:r>
              <a:rPr lang="en-US" sz="2400" dirty="0">
                <a:solidFill>
                  <a:srgbClr val="00446A"/>
                </a:solidFill>
              </a:rPr>
              <a:t>Young Adults (up to 26) can stay on parents insurance”</a:t>
            </a:r>
          </a:p>
        </p:txBody>
      </p:sp>
    </p:spTree>
    <p:extLst>
      <p:ext uri="{BB962C8B-B14F-4D97-AF65-F5344CB8AC3E}">
        <p14:creationId xmlns:p14="http://schemas.microsoft.com/office/powerpoint/2010/main" val="1031991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Who Are We Trying to Talk to?</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18</a:t>
            </a:fld>
            <a:endParaRPr lang="en-US" dirty="0"/>
          </a:p>
        </p:txBody>
      </p:sp>
      <p:sp>
        <p:nvSpPr>
          <p:cNvPr id="7" name="TextBox 6"/>
          <p:cNvSpPr txBox="1"/>
          <p:nvPr/>
        </p:nvSpPr>
        <p:spPr>
          <a:xfrm>
            <a:off x="4101783" y="5532120"/>
            <a:ext cx="5049837" cy="584776"/>
          </a:xfrm>
          <a:prstGeom prst="rect">
            <a:avLst/>
          </a:prstGeom>
          <a:noFill/>
        </p:spPr>
        <p:txBody>
          <a:bodyPr wrap="square" rtlCol="0">
            <a:spAutoFit/>
          </a:bodyPr>
          <a:lstStyle/>
          <a:p>
            <a:pPr algn="ctr"/>
            <a:r>
              <a:rPr lang="en-US" sz="3200" b="1" dirty="0">
                <a:solidFill>
                  <a:schemeClr val="tx2"/>
                </a:solidFill>
              </a:rPr>
              <a:t>Mike.</a:t>
            </a:r>
          </a:p>
        </p:txBody>
      </p:sp>
      <p:pic>
        <p:nvPicPr>
          <p:cNvPr id="8" name="Picture 6" descr="https://encrypted-tbn2.gstatic.com/images?q=tbn:ANd9GcQp_YUAoJUD0p6axuqOulMroYi-bNXFBpmChHJqPx4QWXS0e1tAV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66800" y="2357203"/>
            <a:ext cx="1828800" cy="2748197"/>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p:cNvSpPr txBox="1"/>
          <p:nvPr/>
        </p:nvSpPr>
        <p:spPr>
          <a:xfrm>
            <a:off x="152401" y="1524000"/>
            <a:ext cx="3428999" cy="584776"/>
          </a:xfrm>
          <a:prstGeom prst="rect">
            <a:avLst/>
          </a:prstGeom>
          <a:noFill/>
        </p:spPr>
        <p:txBody>
          <a:bodyPr wrap="square" rtlCol="0">
            <a:spAutoFit/>
          </a:bodyPr>
          <a:lstStyle/>
          <a:p>
            <a:pPr algn="ctr"/>
            <a:r>
              <a:rPr lang="en-US" sz="3200" b="1" dirty="0">
                <a:solidFill>
                  <a:schemeClr val="tx2"/>
                </a:solidFill>
              </a:rPr>
              <a:t>Mike’s mom.</a:t>
            </a:r>
          </a:p>
        </p:txBody>
      </p:sp>
      <p:pic>
        <p:nvPicPr>
          <p:cNvPr id="7170" name="Picture 2" descr="http://www.hola-arkansas.com/uploaded_pictures/882_1.jpg?90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00600" y="2697838"/>
            <a:ext cx="3581400" cy="23839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43923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
        <p:nvSpPr>
          <p:cNvPr id="2" name="TextBox 1"/>
          <p:cNvSpPr txBox="1"/>
          <p:nvPr/>
        </p:nvSpPr>
        <p:spPr>
          <a:xfrm>
            <a:off x="649930" y="1371600"/>
            <a:ext cx="6055670" cy="3416320"/>
          </a:xfrm>
          <a:prstGeom prst="rect">
            <a:avLst/>
          </a:prstGeom>
          <a:noFill/>
        </p:spPr>
        <p:txBody>
          <a:bodyPr wrap="square" rtlCol="0">
            <a:spAutoFit/>
          </a:bodyPr>
          <a:lstStyle/>
          <a:p>
            <a:pPr marL="514350" indent="-514350">
              <a:spcBef>
                <a:spcPts val="1200"/>
              </a:spcBef>
              <a:spcAft>
                <a:spcPts val="600"/>
              </a:spcAft>
              <a:buAutoNum type="romanUcPeriod"/>
            </a:pPr>
            <a:r>
              <a:rPr lang="en-US" sz="2600" dirty="0">
                <a:solidFill>
                  <a:schemeClr val="tx2"/>
                </a:solidFill>
                <a:cs typeface="Calibri"/>
              </a:rPr>
              <a:t>Welcome, Goals, and Agenda</a:t>
            </a:r>
          </a:p>
          <a:p>
            <a:pPr marL="514350" indent="-514350">
              <a:spcBef>
                <a:spcPts val="1200"/>
              </a:spcBef>
              <a:spcAft>
                <a:spcPts val="600"/>
              </a:spcAft>
              <a:buAutoNum type="romanUcPeriod"/>
            </a:pPr>
            <a:r>
              <a:rPr lang="en-US" sz="2600" dirty="0">
                <a:solidFill>
                  <a:schemeClr val="tx2"/>
                </a:solidFill>
                <a:cs typeface="Calibri"/>
              </a:rPr>
              <a:t>Defining Ultimate Success &amp; Challenges </a:t>
            </a:r>
          </a:p>
          <a:p>
            <a:pPr marL="514350" indent="-514350">
              <a:spcBef>
                <a:spcPts val="1200"/>
              </a:spcBef>
              <a:spcAft>
                <a:spcPts val="600"/>
              </a:spcAft>
              <a:buAutoNum type="romanUcPeriod"/>
            </a:pPr>
            <a:r>
              <a:rPr lang="en-US" sz="2600" dirty="0">
                <a:solidFill>
                  <a:schemeClr val="tx2"/>
                </a:solidFill>
                <a:cs typeface="Calibri"/>
              </a:rPr>
              <a:t>Methods We’ll Employ to Address Challenges</a:t>
            </a:r>
          </a:p>
          <a:p>
            <a:pPr marL="514350" indent="-514350">
              <a:spcBef>
                <a:spcPts val="1200"/>
              </a:spcBef>
              <a:spcAft>
                <a:spcPts val="600"/>
              </a:spcAft>
              <a:buAutoNum type="romanUcPeriod"/>
            </a:pPr>
            <a:r>
              <a:rPr lang="en-US" sz="2600" dirty="0">
                <a:solidFill>
                  <a:schemeClr val="tx2"/>
                </a:solidFill>
                <a:cs typeface="Calibri"/>
              </a:rPr>
              <a:t>Breakout</a:t>
            </a:r>
          </a:p>
          <a:p>
            <a:pPr marL="514350" indent="-514350">
              <a:spcBef>
                <a:spcPts val="1200"/>
              </a:spcBef>
              <a:spcAft>
                <a:spcPts val="600"/>
              </a:spcAft>
              <a:buAutoNum type="romanUcPeriod"/>
            </a:pPr>
            <a:r>
              <a:rPr lang="en-US" sz="2600" dirty="0">
                <a:solidFill>
                  <a:schemeClr val="tx2"/>
                </a:solidFill>
                <a:cs typeface="Calibri"/>
              </a:rPr>
              <a:t>Debrief, Next Steps &amp; Closing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34415" y="2514780"/>
            <a:ext cx="2304785" cy="2666820"/>
          </a:xfrm>
          <a:prstGeom prst="rect">
            <a:avLst/>
          </a:prstGeom>
        </p:spPr>
      </p:pic>
      <p:sp>
        <p:nvSpPr>
          <p:cNvPr id="8" name="Title 1"/>
          <p:cNvSpPr>
            <a:spLocks noGrp="1"/>
          </p:cNvSpPr>
          <p:nvPr>
            <p:ph type="title"/>
          </p:nvPr>
        </p:nvSpPr>
        <p:spPr>
          <a:xfrm>
            <a:off x="76200" y="0"/>
            <a:ext cx="8229600" cy="1143000"/>
          </a:xfrm>
        </p:spPr>
        <p:txBody>
          <a:bodyPr>
            <a:normAutofit/>
          </a:bodyPr>
          <a:lstStyle/>
          <a:p>
            <a:r>
              <a:rPr lang="en-US" sz="3000" dirty="0"/>
              <a:t>Agenda </a:t>
            </a:r>
          </a:p>
        </p:txBody>
      </p:sp>
    </p:spTree>
    <p:extLst>
      <p:ext uri="{BB962C8B-B14F-4D97-AF65-F5344CB8AC3E}">
        <p14:creationId xmlns:p14="http://schemas.microsoft.com/office/powerpoint/2010/main" val="398061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25"/>
                                  </p:iterate>
                                  <p:childTnLst>
                                    <p:set>
                                      <p:cBhvr override="childStyle">
                                        <p:cTn id="6" dur="indefinite"/>
                                        <p:tgtEl>
                                          <p:spTgt spid="2">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
        <p:nvSpPr>
          <p:cNvPr id="2" name="TextBox 1"/>
          <p:cNvSpPr txBox="1"/>
          <p:nvPr/>
        </p:nvSpPr>
        <p:spPr>
          <a:xfrm>
            <a:off x="448544" y="1828800"/>
            <a:ext cx="8085856" cy="2646878"/>
          </a:xfrm>
          <a:prstGeom prst="rect">
            <a:avLst/>
          </a:prstGeom>
          <a:noFill/>
        </p:spPr>
        <p:txBody>
          <a:bodyPr wrap="square" rtlCol="0">
            <a:spAutoFit/>
          </a:bodyPr>
          <a:lstStyle/>
          <a:p>
            <a:pPr marL="514350" lvl="0" indent="-514350">
              <a:spcAft>
                <a:spcPts val="4200"/>
              </a:spcAft>
              <a:buFont typeface="Arial"/>
              <a:buChar char="•"/>
            </a:pPr>
            <a:r>
              <a:rPr lang="en-US" sz="2400" dirty="0">
                <a:solidFill>
                  <a:srgbClr val="1F497D"/>
                </a:solidFill>
              </a:rPr>
              <a:t>Articulate the challenges supporting </a:t>
            </a:r>
            <a:r>
              <a:rPr lang="en-US" sz="2400" dirty="0" err="1">
                <a:solidFill>
                  <a:srgbClr val="1F497D"/>
                </a:solidFill>
              </a:rPr>
              <a:t>Obamacare</a:t>
            </a:r>
            <a:r>
              <a:rPr lang="en-US" sz="2400" dirty="0">
                <a:solidFill>
                  <a:srgbClr val="1F497D"/>
                </a:solidFill>
              </a:rPr>
              <a:t> </a:t>
            </a:r>
          </a:p>
          <a:p>
            <a:pPr marL="514350" lvl="0" indent="-514350">
              <a:spcAft>
                <a:spcPts val="4200"/>
              </a:spcAft>
              <a:buFont typeface="Arial"/>
              <a:buChar char="•"/>
            </a:pPr>
            <a:r>
              <a:rPr lang="en-US" sz="2400" dirty="0">
                <a:solidFill>
                  <a:srgbClr val="1F497D"/>
                </a:solidFill>
              </a:rPr>
              <a:t>Understand OFA’s role in overcoming these challenges</a:t>
            </a:r>
          </a:p>
          <a:p>
            <a:pPr marL="514350" lvl="0" indent="-514350">
              <a:spcAft>
                <a:spcPts val="4200"/>
              </a:spcAft>
              <a:buFont typeface="Arial"/>
              <a:buChar char="•"/>
            </a:pPr>
            <a:r>
              <a:rPr lang="en-US" sz="2400" dirty="0">
                <a:solidFill>
                  <a:srgbClr val="1F497D"/>
                </a:solidFill>
              </a:rPr>
              <a:t>Practice the effective methods OFA will employ to ensure people take advantage of </a:t>
            </a:r>
            <a:r>
              <a:rPr lang="en-US" sz="2400" dirty="0" err="1">
                <a:solidFill>
                  <a:srgbClr val="1F497D"/>
                </a:solidFill>
              </a:rPr>
              <a:t>Obamacare’s</a:t>
            </a:r>
            <a:r>
              <a:rPr lang="en-US" sz="2400" dirty="0">
                <a:solidFill>
                  <a:srgbClr val="1F497D"/>
                </a:solidFill>
              </a:rPr>
              <a:t> benefits</a:t>
            </a:r>
          </a:p>
        </p:txBody>
      </p:sp>
      <p:sp>
        <p:nvSpPr>
          <p:cNvPr id="8" name="Title 1"/>
          <p:cNvSpPr>
            <a:spLocks noGrp="1"/>
          </p:cNvSpPr>
          <p:nvPr>
            <p:ph type="title"/>
          </p:nvPr>
        </p:nvSpPr>
        <p:spPr>
          <a:xfrm>
            <a:off x="76200" y="0"/>
            <a:ext cx="8229600" cy="1143000"/>
          </a:xfrm>
        </p:spPr>
        <p:txBody>
          <a:bodyPr>
            <a:normAutofit/>
          </a:bodyPr>
          <a:lstStyle/>
          <a:p>
            <a:r>
              <a:rPr lang="en-US" sz="3000" dirty="0"/>
              <a:t>Goals</a:t>
            </a:r>
          </a:p>
        </p:txBody>
      </p:sp>
    </p:spTree>
    <p:extLst>
      <p:ext uri="{BB962C8B-B14F-4D97-AF65-F5344CB8AC3E}">
        <p14:creationId xmlns:p14="http://schemas.microsoft.com/office/powerpoint/2010/main" val="3414666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9" presetClass="emph" presetSubtype="0" nodeType="withEffect">
                                  <p:stCondLst>
                                    <p:cond delay="0"/>
                                  </p:stCondLst>
                                  <p:childTnLst>
                                    <p:set>
                                      <p:cBhvr rctx="PPT">
                                        <p:cTn id="12" dur="indefinite"/>
                                        <p:tgtEl>
                                          <p:spTgt spid="2">
                                            <p:txEl>
                                              <p:pRg st="0" end="0"/>
                                            </p:txEl>
                                          </p:spTgt>
                                        </p:tgtEl>
                                        <p:attrNameLst>
                                          <p:attrName>style.opacity</p:attrName>
                                        </p:attrNameLst>
                                      </p:cBhvr>
                                      <p:to>
                                        <p:strVal val="0.5"/>
                                      </p:to>
                                    </p:set>
                                    <p:animEffect filter="image" prLst="opacity: 0.5">
                                      <p:cBhvr rctx="IE">
                                        <p:cTn id="13" dur="indefinite"/>
                                        <p:tgtEl>
                                          <p:spTgt spid="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childTnLst>
                                </p:cTn>
                              </p:par>
                              <p:par>
                                <p:cTn id="18" presetID="9" presetClass="emph" presetSubtype="0" nodeType="withEffect">
                                  <p:stCondLst>
                                    <p:cond delay="0"/>
                                  </p:stCondLst>
                                  <p:childTnLst>
                                    <p:set>
                                      <p:cBhvr rctx="PPT">
                                        <p:cTn id="19" dur="indefinite"/>
                                        <p:tgtEl>
                                          <p:spTgt spid="2">
                                            <p:txEl>
                                              <p:pRg st="1" end="1"/>
                                            </p:txEl>
                                          </p:spTgt>
                                        </p:tgtEl>
                                        <p:attrNameLst>
                                          <p:attrName>style.opacity</p:attrName>
                                        </p:attrNameLst>
                                      </p:cBhvr>
                                      <p:to>
                                        <p:strVal val="0.5"/>
                                      </p:to>
                                    </p:set>
                                    <p:animEffect filter="image" prLst="opacity: 0.5">
                                      <p:cBhvr rctx="IE">
                                        <p:cTn id="20" dur="indefinite"/>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Mike’s Path to Enrollment</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20</a:t>
            </a:fld>
            <a:endParaRPr lang="en-US" dirty="0"/>
          </a:p>
        </p:txBody>
      </p:sp>
      <p:sp>
        <p:nvSpPr>
          <p:cNvPr id="8" name="TextBox 7"/>
          <p:cNvSpPr txBox="1"/>
          <p:nvPr/>
        </p:nvSpPr>
        <p:spPr>
          <a:xfrm>
            <a:off x="4030980" y="1611124"/>
            <a:ext cx="4648200" cy="892552"/>
          </a:xfrm>
          <a:prstGeom prst="rect">
            <a:avLst/>
          </a:prstGeom>
          <a:noFill/>
        </p:spPr>
        <p:txBody>
          <a:bodyPr wrap="square" rtlCol="0">
            <a:spAutoFit/>
          </a:bodyPr>
          <a:lstStyle/>
          <a:p>
            <a:r>
              <a:rPr lang="en-US" sz="2600" dirty="0">
                <a:solidFill>
                  <a:srgbClr val="00446A"/>
                </a:solidFill>
              </a:rPr>
              <a:t>Mike hears how </a:t>
            </a:r>
            <a:r>
              <a:rPr lang="en-US" sz="2600" dirty="0" err="1">
                <a:solidFill>
                  <a:srgbClr val="00446A"/>
                </a:solidFill>
              </a:rPr>
              <a:t>Obamacare</a:t>
            </a:r>
            <a:r>
              <a:rPr lang="en-US" sz="2600" dirty="0">
                <a:solidFill>
                  <a:srgbClr val="00446A"/>
                </a:solidFill>
              </a:rPr>
              <a:t> will help him. Decides to learn more</a:t>
            </a:r>
          </a:p>
        </p:txBody>
      </p:sp>
      <p:sp>
        <p:nvSpPr>
          <p:cNvPr id="5" name="Rectangle 4"/>
          <p:cNvSpPr/>
          <p:nvPr/>
        </p:nvSpPr>
        <p:spPr>
          <a:xfrm>
            <a:off x="228600" y="1447800"/>
            <a:ext cx="3429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t>Step 1</a:t>
            </a:r>
          </a:p>
        </p:txBody>
      </p:sp>
      <p:sp>
        <p:nvSpPr>
          <p:cNvPr id="6" name="Rectangle 5"/>
          <p:cNvSpPr/>
          <p:nvPr/>
        </p:nvSpPr>
        <p:spPr>
          <a:xfrm>
            <a:off x="243840" y="2933700"/>
            <a:ext cx="3429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t>Step 2</a:t>
            </a:r>
          </a:p>
        </p:txBody>
      </p:sp>
      <p:sp>
        <p:nvSpPr>
          <p:cNvPr id="7" name="Rectangle 6"/>
          <p:cNvSpPr/>
          <p:nvPr/>
        </p:nvSpPr>
        <p:spPr>
          <a:xfrm>
            <a:off x="266700" y="4419600"/>
            <a:ext cx="3429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t>Step 3</a:t>
            </a:r>
          </a:p>
        </p:txBody>
      </p:sp>
      <p:sp>
        <p:nvSpPr>
          <p:cNvPr id="9" name="TextBox 8"/>
          <p:cNvSpPr txBox="1"/>
          <p:nvPr/>
        </p:nvSpPr>
        <p:spPr>
          <a:xfrm>
            <a:off x="4191000" y="2990671"/>
            <a:ext cx="4648200" cy="1200329"/>
          </a:xfrm>
          <a:prstGeom prst="rect">
            <a:avLst/>
          </a:prstGeom>
          <a:noFill/>
        </p:spPr>
        <p:txBody>
          <a:bodyPr wrap="square" rtlCol="0">
            <a:spAutoFit/>
          </a:bodyPr>
          <a:lstStyle/>
          <a:p>
            <a:r>
              <a:rPr lang="en-US" sz="2400" dirty="0">
                <a:solidFill>
                  <a:srgbClr val="00446A"/>
                </a:solidFill>
              </a:rPr>
              <a:t>Mike connects with orgs like Enroll America and visits healthcare.gov to learn how to sign up</a:t>
            </a:r>
          </a:p>
        </p:txBody>
      </p:sp>
      <p:sp>
        <p:nvSpPr>
          <p:cNvPr id="10" name="TextBox 9"/>
          <p:cNvSpPr txBox="1"/>
          <p:nvPr/>
        </p:nvSpPr>
        <p:spPr>
          <a:xfrm>
            <a:off x="4157546" y="4479644"/>
            <a:ext cx="4648200" cy="1200329"/>
          </a:xfrm>
          <a:prstGeom prst="rect">
            <a:avLst/>
          </a:prstGeom>
          <a:noFill/>
        </p:spPr>
        <p:txBody>
          <a:bodyPr wrap="square" rtlCol="0">
            <a:spAutoFit/>
          </a:bodyPr>
          <a:lstStyle/>
          <a:p>
            <a:r>
              <a:rPr lang="en-US" sz="2400" dirty="0">
                <a:solidFill>
                  <a:srgbClr val="00446A"/>
                </a:solidFill>
              </a:rPr>
              <a:t>Mike enrolls either online, by phone or in person via local government Navigators</a:t>
            </a:r>
          </a:p>
        </p:txBody>
      </p:sp>
      <p:sp>
        <p:nvSpPr>
          <p:cNvPr id="11" name="Oval 10"/>
          <p:cNvSpPr/>
          <p:nvPr/>
        </p:nvSpPr>
        <p:spPr>
          <a:xfrm>
            <a:off x="0" y="1066800"/>
            <a:ext cx="9142413" cy="18669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168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21</a:t>
            </a:fld>
            <a:endParaRPr lang="en-US" dirty="0"/>
          </a:p>
        </p:txBody>
      </p:sp>
      <p:sp>
        <p:nvSpPr>
          <p:cNvPr id="5" name="TextBox 4"/>
          <p:cNvSpPr txBox="1"/>
          <p:nvPr/>
        </p:nvSpPr>
        <p:spPr>
          <a:xfrm>
            <a:off x="4030980" y="1611124"/>
            <a:ext cx="4648200" cy="892552"/>
          </a:xfrm>
          <a:prstGeom prst="rect">
            <a:avLst/>
          </a:prstGeom>
          <a:noFill/>
        </p:spPr>
        <p:txBody>
          <a:bodyPr wrap="square" rtlCol="0">
            <a:spAutoFit/>
          </a:bodyPr>
          <a:lstStyle/>
          <a:p>
            <a:r>
              <a:rPr lang="en-US" sz="2600" dirty="0">
                <a:solidFill>
                  <a:srgbClr val="00446A"/>
                </a:solidFill>
              </a:rPr>
              <a:t>Mike hears how </a:t>
            </a:r>
            <a:r>
              <a:rPr lang="en-US" sz="2600" dirty="0" err="1">
                <a:solidFill>
                  <a:srgbClr val="00446A"/>
                </a:solidFill>
              </a:rPr>
              <a:t>Obamacare</a:t>
            </a:r>
            <a:r>
              <a:rPr lang="en-US" sz="2600" dirty="0">
                <a:solidFill>
                  <a:srgbClr val="00446A"/>
                </a:solidFill>
              </a:rPr>
              <a:t> will help him. Decides to learn more</a:t>
            </a:r>
          </a:p>
        </p:txBody>
      </p:sp>
      <p:sp>
        <p:nvSpPr>
          <p:cNvPr id="6" name="Rectangle 5"/>
          <p:cNvSpPr/>
          <p:nvPr/>
        </p:nvSpPr>
        <p:spPr>
          <a:xfrm>
            <a:off x="228600" y="1447800"/>
            <a:ext cx="3429000" cy="121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t>Step 1</a:t>
            </a:r>
          </a:p>
        </p:txBody>
      </p:sp>
      <p:sp>
        <p:nvSpPr>
          <p:cNvPr id="7" name="Rectangle 6"/>
          <p:cNvSpPr/>
          <p:nvPr/>
        </p:nvSpPr>
        <p:spPr>
          <a:xfrm>
            <a:off x="0" y="3497179"/>
            <a:ext cx="3810000" cy="9144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006699"/>
                </a:solidFill>
              </a:rPr>
              <a:t>1. Press Conferences</a:t>
            </a:r>
          </a:p>
        </p:txBody>
      </p:sp>
      <p:sp>
        <p:nvSpPr>
          <p:cNvPr id="8" name="Rectangle 7"/>
          <p:cNvSpPr/>
          <p:nvPr/>
        </p:nvSpPr>
        <p:spPr>
          <a:xfrm>
            <a:off x="5347653" y="3497179"/>
            <a:ext cx="3810000" cy="9144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006699"/>
                </a:solidFill>
              </a:rPr>
              <a:t>2. Letters to the Editor</a:t>
            </a:r>
          </a:p>
        </p:txBody>
      </p:sp>
      <p:sp>
        <p:nvSpPr>
          <p:cNvPr id="9" name="Rectangle 8"/>
          <p:cNvSpPr/>
          <p:nvPr/>
        </p:nvSpPr>
        <p:spPr>
          <a:xfrm>
            <a:off x="793" y="4800600"/>
            <a:ext cx="3810000" cy="914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2">
                    <a:lumMod val="20000"/>
                    <a:lumOff val="80000"/>
                  </a:schemeClr>
                </a:solidFill>
              </a:rPr>
              <a:t>3. </a:t>
            </a:r>
            <a:r>
              <a:rPr lang="en-US" sz="2800" b="1" dirty="0" err="1">
                <a:solidFill>
                  <a:schemeClr val="tx2">
                    <a:lumMod val="20000"/>
                    <a:lumOff val="80000"/>
                  </a:schemeClr>
                </a:solidFill>
              </a:rPr>
              <a:t>Blizzarding</a:t>
            </a:r>
            <a:endParaRPr lang="en-US" sz="2800" b="1" dirty="0">
              <a:solidFill>
                <a:schemeClr val="tx2">
                  <a:lumMod val="20000"/>
                  <a:lumOff val="80000"/>
                </a:schemeClr>
              </a:solidFill>
            </a:endParaRPr>
          </a:p>
        </p:txBody>
      </p:sp>
      <p:sp>
        <p:nvSpPr>
          <p:cNvPr id="10" name="Rectangle 9"/>
          <p:cNvSpPr/>
          <p:nvPr/>
        </p:nvSpPr>
        <p:spPr>
          <a:xfrm>
            <a:off x="5324392" y="4800600"/>
            <a:ext cx="3810000" cy="9144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2">
                    <a:lumMod val="20000"/>
                    <a:lumOff val="80000"/>
                  </a:schemeClr>
                </a:solidFill>
              </a:rPr>
              <a:t>4. Training</a:t>
            </a:r>
          </a:p>
        </p:txBody>
      </p:sp>
      <p:pic>
        <p:nvPicPr>
          <p:cNvPr id="11"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00603" y="3391050"/>
            <a:ext cx="3457575" cy="542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 name="image00.jpg"/>
          <p:cNvPicPr/>
          <p:nvPr/>
        </p:nvPicPr>
        <p:blipFill>
          <a:blip r:embed="rId4"/>
          <a:stretch>
            <a:fillRect/>
          </a:stretch>
        </p:blipFill>
        <p:spPr>
          <a:xfrm>
            <a:off x="533400" y="4772978"/>
            <a:ext cx="7477126" cy="847726"/>
          </a:xfrm>
          <a:prstGeom prst="rect">
            <a:avLst/>
          </a:prstGeom>
        </p:spPr>
      </p:pic>
      <p:pic>
        <p:nvPicPr>
          <p:cNvPr id="13" name="Picture 10" descr="http://www.triumphdining.com/blog/wp-content/uploads/2013/07/US-WhiteHouse-Logo.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95400" y="3052912"/>
            <a:ext cx="1791478" cy="1219200"/>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Title 1"/>
          <p:cNvSpPr>
            <a:spLocks noGrp="1"/>
          </p:cNvSpPr>
          <p:nvPr>
            <p:ph type="title"/>
          </p:nvPr>
        </p:nvSpPr>
        <p:spPr>
          <a:xfrm>
            <a:off x="76200" y="76200"/>
            <a:ext cx="8229600" cy="1143000"/>
          </a:xfrm>
        </p:spPr>
        <p:txBody>
          <a:bodyPr>
            <a:normAutofit/>
          </a:bodyPr>
          <a:lstStyle/>
          <a:p>
            <a:r>
              <a:rPr lang="en-US" sz="3000" dirty="0"/>
              <a:t>Mike’s Path to Enrollment</a:t>
            </a:r>
          </a:p>
        </p:txBody>
      </p:sp>
      <p:pic>
        <p:nvPicPr>
          <p:cNvPr id="14" name="Picture 6" descr="https://encrypted-tbn2.gstatic.com/images?q=tbn:ANd9GcQp_YUAoJUD0p6axuqOulMroYi-bNXFBpmChHJqPx4QWXS0e1tAVw"/>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810793" y="2539724"/>
            <a:ext cx="1274285" cy="191490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770664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4"/>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2"/>
                                        </p:tgtEl>
                                        <p:attrNameLst>
                                          <p:attrName>style.visibility</p:attrName>
                                        </p:attrNameLst>
                                      </p:cBhvr>
                                      <p:to>
                                        <p:strVal val="hidden"/>
                                      </p:to>
                                    </p:set>
                                  </p:childTnLst>
                                </p:cTn>
                              </p:par>
                            </p:childTnLst>
                          </p:cTn>
                        </p:par>
                        <p:par>
                          <p:cTn id="29" fill="hold">
                            <p:stCondLst>
                              <p:cond delay="0"/>
                            </p:stCondLst>
                            <p:childTnLst>
                              <p:par>
                                <p:cTn id="30" presetID="1" presetClass="exit" presetSubtype="0" fill="hold" nodeType="afterEffect">
                                  <p:stCondLst>
                                    <p:cond delay="0"/>
                                  </p:stCondLst>
                                  <p:childTnLst>
                                    <p:set>
                                      <p:cBhvr>
                                        <p:cTn id="31" dur="1" fill="hold">
                                          <p:stCondLst>
                                            <p:cond delay="0"/>
                                          </p:stCondLst>
                                        </p:cTn>
                                        <p:tgtEl>
                                          <p:spTgt spid="1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OFA’s Work is Already Underway</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22</a:t>
            </a:fld>
            <a:endParaRPr lang="en-US" dirty="0"/>
          </a:p>
        </p:txBody>
      </p:sp>
      <p:pic>
        <p:nvPicPr>
          <p:cNvPr id="819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3267" y="3429000"/>
            <a:ext cx="2667000" cy="290895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82036" y="1676400"/>
            <a:ext cx="1609463" cy="1596162"/>
          </a:xfrm>
          <a:prstGeom prst="rect">
            <a:avLst/>
          </a:prstGeom>
        </p:spPr>
      </p:pic>
      <p:sp>
        <p:nvSpPr>
          <p:cNvPr id="5" name="AutoShape 4" descr="Inline image 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Inline image 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Inline image 8"/>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0" descr="Inline image 8"/>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2" descr="Inline image 8"/>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2" descr="https://encrypted-tbn2.gstatic.com/images?q=tbn:ANd9GcQvtTJzsxRrGEPJlczawFwhBxHm6z6b0YsMAewJgMa50klUCDa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58968" y="4924096"/>
            <a:ext cx="1939736" cy="1062695"/>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01636" y="1977162"/>
            <a:ext cx="3454400" cy="2590800"/>
          </a:xfrm>
          <a:prstGeom prst="rect">
            <a:avLst/>
          </a:prstGeom>
        </p:spPr>
      </p:pic>
    </p:spTree>
    <p:extLst>
      <p:ext uri="{BB962C8B-B14F-4D97-AF65-F5344CB8AC3E}">
        <p14:creationId xmlns:p14="http://schemas.microsoft.com/office/powerpoint/2010/main" val="2838419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23</a:t>
            </a:fld>
            <a:endParaRPr lang="en-US" dirty="0"/>
          </a:p>
        </p:txBody>
      </p:sp>
      <p:sp>
        <p:nvSpPr>
          <p:cNvPr id="5" name="Rectangle 4"/>
          <p:cNvSpPr/>
          <p:nvPr/>
        </p:nvSpPr>
        <p:spPr>
          <a:xfrm>
            <a:off x="220980" y="1371600"/>
            <a:ext cx="3429000" cy="121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t>Step 2</a:t>
            </a:r>
          </a:p>
        </p:txBody>
      </p:sp>
      <p:sp>
        <p:nvSpPr>
          <p:cNvPr id="6" name="TextBox 5"/>
          <p:cNvSpPr txBox="1"/>
          <p:nvPr/>
        </p:nvSpPr>
        <p:spPr>
          <a:xfrm>
            <a:off x="4152900" y="1390471"/>
            <a:ext cx="4648200" cy="1200329"/>
          </a:xfrm>
          <a:prstGeom prst="rect">
            <a:avLst/>
          </a:prstGeom>
          <a:noFill/>
        </p:spPr>
        <p:txBody>
          <a:bodyPr wrap="square" rtlCol="0">
            <a:spAutoFit/>
          </a:bodyPr>
          <a:lstStyle/>
          <a:p>
            <a:r>
              <a:rPr lang="en-US" sz="2400" dirty="0">
                <a:solidFill>
                  <a:srgbClr val="00446A"/>
                </a:solidFill>
              </a:rPr>
              <a:t>Mike connects with orgs like Enroll America and visits healthcare.gov to learn how to sign up</a:t>
            </a:r>
          </a:p>
        </p:txBody>
      </p:sp>
      <p:pic>
        <p:nvPicPr>
          <p:cNvPr id="8" name="Picture 2" descr="Log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2465" y="3162300"/>
            <a:ext cx="2857500" cy="91440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00599" y="2973081"/>
            <a:ext cx="4095361" cy="11036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4" name="Picture 2" descr="SEIU - Service Employees International Union, CTW, CLC"/>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43000" y="4754944"/>
            <a:ext cx="3324225" cy="828676"/>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Planned Parenthood"/>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70885" y="4706510"/>
            <a:ext cx="2354787" cy="925545"/>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itle 1"/>
          <p:cNvSpPr>
            <a:spLocks noGrp="1"/>
          </p:cNvSpPr>
          <p:nvPr>
            <p:ph type="title"/>
          </p:nvPr>
        </p:nvSpPr>
        <p:spPr>
          <a:xfrm>
            <a:off x="76200" y="76200"/>
            <a:ext cx="8229600" cy="1143000"/>
          </a:xfrm>
        </p:spPr>
        <p:txBody>
          <a:bodyPr>
            <a:normAutofit/>
          </a:bodyPr>
          <a:lstStyle/>
          <a:p>
            <a:r>
              <a:rPr lang="en-US" sz="3000" dirty="0"/>
              <a:t>Mike’s Path to Enrollment</a:t>
            </a:r>
          </a:p>
        </p:txBody>
      </p:sp>
    </p:spTree>
    <p:extLst>
      <p:ext uri="{BB962C8B-B14F-4D97-AF65-F5344CB8AC3E}">
        <p14:creationId xmlns:p14="http://schemas.microsoft.com/office/powerpoint/2010/main" val="203522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24</a:t>
            </a:fld>
            <a:endParaRPr lang="en-US" dirty="0"/>
          </a:p>
        </p:txBody>
      </p:sp>
      <p:sp>
        <p:nvSpPr>
          <p:cNvPr id="5" name="Rectangle 4"/>
          <p:cNvSpPr/>
          <p:nvPr/>
        </p:nvSpPr>
        <p:spPr>
          <a:xfrm>
            <a:off x="228600" y="1405711"/>
            <a:ext cx="3429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t>Step 3</a:t>
            </a:r>
          </a:p>
        </p:txBody>
      </p:sp>
      <p:sp>
        <p:nvSpPr>
          <p:cNvPr id="6" name="TextBox 5"/>
          <p:cNvSpPr txBox="1"/>
          <p:nvPr/>
        </p:nvSpPr>
        <p:spPr>
          <a:xfrm>
            <a:off x="4274820" y="1500782"/>
            <a:ext cx="4648200" cy="1200329"/>
          </a:xfrm>
          <a:prstGeom prst="rect">
            <a:avLst/>
          </a:prstGeom>
          <a:noFill/>
        </p:spPr>
        <p:txBody>
          <a:bodyPr wrap="square" rtlCol="0">
            <a:spAutoFit/>
          </a:bodyPr>
          <a:lstStyle/>
          <a:p>
            <a:r>
              <a:rPr lang="en-US" sz="2400" dirty="0">
                <a:solidFill>
                  <a:srgbClr val="00446A"/>
                </a:solidFill>
              </a:rPr>
              <a:t>Mike enrolls either online, by phone or in person via local government Navigators</a:t>
            </a:r>
          </a:p>
        </p:txBody>
      </p:sp>
      <p:pic>
        <p:nvPicPr>
          <p:cNvPr id="2050"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7000" y="2971800"/>
            <a:ext cx="5943600" cy="8572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2667000" y="4187874"/>
            <a:ext cx="5943600" cy="830997"/>
          </a:xfrm>
          <a:prstGeom prst="rect">
            <a:avLst/>
          </a:prstGeom>
          <a:solidFill>
            <a:schemeClr val="tx2">
              <a:lumMod val="20000"/>
              <a:lumOff val="80000"/>
            </a:schemeClr>
          </a:solidFill>
          <a:ln w="9525">
            <a:solidFill>
              <a:schemeClr val="tx1"/>
            </a:solidFill>
          </a:ln>
        </p:spPr>
        <p:txBody>
          <a:bodyPr wrap="square">
            <a:spAutoFit/>
          </a:bodyPr>
          <a:lstStyle/>
          <a:p>
            <a:r>
              <a:rPr lang="en-US" sz="2400" b="1" dirty="0">
                <a:solidFill>
                  <a:srgbClr val="00446A"/>
                </a:solidFill>
                <a:ea typeface="Calibri"/>
                <a:cs typeface="Arial"/>
              </a:rPr>
              <a:t>National Health Insurance Marketplace Call Center is </a:t>
            </a:r>
            <a:r>
              <a:rPr lang="en-US" sz="2400" b="1" u="sng" dirty="0">
                <a:solidFill>
                  <a:srgbClr val="00446A"/>
                </a:solidFill>
                <a:ea typeface="Calibri"/>
                <a:cs typeface="Arial"/>
                <a:hlinkClick r:id="rId4"/>
              </a:rPr>
              <a:t>1</a:t>
            </a:r>
            <a:r>
              <a:rPr lang="en-US" sz="2400" b="1" u="sng" dirty="0">
                <a:solidFill>
                  <a:srgbClr val="00446A"/>
                </a:solidFill>
                <a:ea typeface="Calibri"/>
                <a:cs typeface="Cambria Math"/>
                <a:hlinkClick r:id="rId4"/>
              </a:rPr>
              <a:t>‐</a:t>
            </a:r>
            <a:r>
              <a:rPr lang="en-US" sz="2400" b="1" u="sng" dirty="0">
                <a:solidFill>
                  <a:srgbClr val="00446A"/>
                </a:solidFill>
                <a:ea typeface="Calibri"/>
                <a:cs typeface="Arial"/>
                <a:hlinkClick r:id="rId4"/>
              </a:rPr>
              <a:t>800</a:t>
            </a:r>
            <a:r>
              <a:rPr lang="en-US" sz="2400" b="1" u="sng" dirty="0">
                <a:solidFill>
                  <a:srgbClr val="00446A"/>
                </a:solidFill>
                <a:ea typeface="Calibri"/>
                <a:cs typeface="Cambria Math"/>
                <a:hlinkClick r:id="rId4"/>
              </a:rPr>
              <a:t>‐</a:t>
            </a:r>
            <a:r>
              <a:rPr lang="en-US" sz="2400" b="1" u="sng" dirty="0">
                <a:solidFill>
                  <a:srgbClr val="00446A"/>
                </a:solidFill>
                <a:ea typeface="Calibri"/>
                <a:cs typeface="Arial"/>
                <a:hlinkClick r:id="rId4"/>
              </a:rPr>
              <a:t>318</a:t>
            </a:r>
            <a:r>
              <a:rPr lang="en-US" sz="2400" b="1" u="sng" dirty="0">
                <a:solidFill>
                  <a:srgbClr val="00446A"/>
                </a:solidFill>
                <a:ea typeface="Calibri"/>
                <a:cs typeface="Cambria Math"/>
                <a:hlinkClick r:id="rId4"/>
              </a:rPr>
              <a:t>‐</a:t>
            </a:r>
            <a:r>
              <a:rPr lang="en-US" sz="2400" b="1" u="sng" dirty="0">
                <a:solidFill>
                  <a:srgbClr val="00446A"/>
                </a:solidFill>
                <a:ea typeface="Calibri"/>
                <a:cs typeface="Arial"/>
                <a:hlinkClick r:id="rId4"/>
              </a:rPr>
              <a:t>2596</a:t>
            </a:r>
            <a:endParaRPr lang="en-US" sz="2400" dirty="0">
              <a:solidFill>
                <a:srgbClr val="00446A"/>
              </a:solidFill>
            </a:endParaRPr>
          </a:p>
        </p:txBody>
      </p:sp>
      <p:sp>
        <p:nvSpPr>
          <p:cNvPr id="10" name="Rectangle 9"/>
          <p:cNvSpPr/>
          <p:nvPr/>
        </p:nvSpPr>
        <p:spPr>
          <a:xfrm>
            <a:off x="2667000" y="5334000"/>
            <a:ext cx="5943600" cy="9144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rPr>
              <a:t>Barackobama.com/healthcare</a:t>
            </a:r>
          </a:p>
        </p:txBody>
      </p:sp>
      <p:pic>
        <p:nvPicPr>
          <p:cNvPr id="12" name="Pictur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76400" y="3018300"/>
            <a:ext cx="740605" cy="846622"/>
          </a:xfrm>
          <a:prstGeom prst="rect">
            <a:avLst/>
          </a:prstGeom>
        </p:spPr>
      </p:pic>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72797" y="5401778"/>
            <a:ext cx="740605" cy="846622"/>
          </a:xfrm>
          <a:prstGeom prst="rect">
            <a:avLst/>
          </a:prstGeom>
        </p:spPr>
      </p:pic>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93105" y="4187874"/>
            <a:ext cx="740605" cy="846622"/>
          </a:xfrm>
          <a:prstGeom prst="rect">
            <a:avLst/>
          </a:prstGeom>
        </p:spPr>
      </p:pic>
      <p:sp>
        <p:nvSpPr>
          <p:cNvPr id="16" name="Title 1"/>
          <p:cNvSpPr>
            <a:spLocks noGrp="1"/>
          </p:cNvSpPr>
          <p:nvPr>
            <p:ph type="title"/>
          </p:nvPr>
        </p:nvSpPr>
        <p:spPr>
          <a:xfrm>
            <a:off x="76200" y="76200"/>
            <a:ext cx="8229600" cy="1143000"/>
          </a:xfrm>
        </p:spPr>
        <p:txBody>
          <a:bodyPr>
            <a:normAutofit/>
          </a:bodyPr>
          <a:lstStyle/>
          <a:p>
            <a:r>
              <a:rPr lang="en-US" sz="3000" dirty="0"/>
              <a:t>Mike’s Path to Enrollment</a:t>
            </a:r>
          </a:p>
        </p:txBody>
      </p:sp>
    </p:spTree>
    <p:extLst>
      <p:ext uri="{BB962C8B-B14F-4D97-AF65-F5344CB8AC3E}">
        <p14:creationId xmlns:p14="http://schemas.microsoft.com/office/powerpoint/2010/main" val="2211076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25</a:t>
            </a:fld>
            <a:endParaRPr lang="en-US">
              <a:ea typeface="ＭＳ Ｐゴシック" pitchFamily="-72" charset="-128"/>
              <a:cs typeface="ＭＳ Ｐゴシック" pitchFamily="-72" charset="-128"/>
            </a:endParaRPr>
          </a:p>
        </p:txBody>
      </p:sp>
      <p:sp>
        <p:nvSpPr>
          <p:cNvPr id="2" name="TextBox 1"/>
          <p:cNvSpPr txBox="1"/>
          <p:nvPr/>
        </p:nvSpPr>
        <p:spPr>
          <a:xfrm>
            <a:off x="649930" y="1371600"/>
            <a:ext cx="6055670" cy="3416320"/>
          </a:xfrm>
          <a:prstGeom prst="rect">
            <a:avLst/>
          </a:prstGeom>
          <a:noFill/>
        </p:spPr>
        <p:txBody>
          <a:bodyPr wrap="square" rtlCol="0">
            <a:spAutoFit/>
          </a:bodyPr>
          <a:lstStyle/>
          <a:p>
            <a:pPr marL="514350" indent="-514350">
              <a:spcBef>
                <a:spcPts val="1200"/>
              </a:spcBef>
              <a:spcAft>
                <a:spcPts val="600"/>
              </a:spcAft>
              <a:buAutoNum type="romanUcPeriod"/>
            </a:pPr>
            <a:r>
              <a:rPr lang="en-US" sz="2600" dirty="0">
                <a:solidFill>
                  <a:schemeClr val="tx2"/>
                </a:solidFill>
                <a:cs typeface="Calibri"/>
              </a:rPr>
              <a:t>Welcome, Goals, and Agenda</a:t>
            </a:r>
          </a:p>
          <a:p>
            <a:pPr marL="514350" indent="-514350">
              <a:spcBef>
                <a:spcPts val="1200"/>
              </a:spcBef>
              <a:spcAft>
                <a:spcPts val="600"/>
              </a:spcAft>
              <a:buAutoNum type="romanUcPeriod"/>
            </a:pPr>
            <a:r>
              <a:rPr lang="en-US" sz="2600" dirty="0">
                <a:solidFill>
                  <a:schemeClr val="tx2"/>
                </a:solidFill>
                <a:cs typeface="Calibri"/>
              </a:rPr>
              <a:t>Defining Ultimate Success &amp; Challenges </a:t>
            </a:r>
          </a:p>
          <a:p>
            <a:pPr marL="514350" indent="-514350">
              <a:spcBef>
                <a:spcPts val="1200"/>
              </a:spcBef>
              <a:spcAft>
                <a:spcPts val="600"/>
              </a:spcAft>
              <a:buAutoNum type="romanUcPeriod"/>
            </a:pPr>
            <a:r>
              <a:rPr lang="en-US" sz="2600" dirty="0">
                <a:solidFill>
                  <a:schemeClr val="tx2"/>
                </a:solidFill>
                <a:cs typeface="Calibri"/>
              </a:rPr>
              <a:t>Methods We’ll Employ to Address Challenges</a:t>
            </a:r>
          </a:p>
          <a:p>
            <a:pPr marL="514350" indent="-514350">
              <a:spcBef>
                <a:spcPts val="1200"/>
              </a:spcBef>
              <a:spcAft>
                <a:spcPts val="600"/>
              </a:spcAft>
              <a:buAutoNum type="romanUcPeriod"/>
            </a:pPr>
            <a:r>
              <a:rPr lang="en-US" sz="2600" dirty="0">
                <a:solidFill>
                  <a:schemeClr val="tx2"/>
                </a:solidFill>
                <a:cs typeface="Calibri"/>
              </a:rPr>
              <a:t>Breakout</a:t>
            </a:r>
          </a:p>
          <a:p>
            <a:pPr marL="514350" indent="-514350">
              <a:spcBef>
                <a:spcPts val="1200"/>
              </a:spcBef>
              <a:spcAft>
                <a:spcPts val="600"/>
              </a:spcAft>
              <a:buAutoNum type="romanUcPeriod"/>
            </a:pPr>
            <a:r>
              <a:rPr lang="en-US" sz="2600" dirty="0">
                <a:solidFill>
                  <a:schemeClr val="tx2"/>
                </a:solidFill>
                <a:cs typeface="Calibri"/>
              </a:rPr>
              <a:t>Debrief, Next Steps &amp; Closing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34415" y="2514780"/>
            <a:ext cx="2304785" cy="2666820"/>
          </a:xfrm>
          <a:prstGeom prst="rect">
            <a:avLst/>
          </a:prstGeom>
        </p:spPr>
      </p:pic>
      <p:sp>
        <p:nvSpPr>
          <p:cNvPr id="8" name="Title 1"/>
          <p:cNvSpPr>
            <a:spLocks noGrp="1"/>
          </p:cNvSpPr>
          <p:nvPr>
            <p:ph type="title"/>
          </p:nvPr>
        </p:nvSpPr>
        <p:spPr>
          <a:xfrm>
            <a:off x="76200" y="96417"/>
            <a:ext cx="8229600" cy="990600"/>
          </a:xfrm>
        </p:spPr>
        <p:txBody>
          <a:bodyPr>
            <a:normAutofit/>
          </a:bodyPr>
          <a:lstStyle/>
          <a:p>
            <a:r>
              <a:rPr lang="en-US" sz="3000" dirty="0"/>
              <a:t>Agenda </a:t>
            </a:r>
          </a:p>
        </p:txBody>
      </p:sp>
    </p:spTree>
    <p:extLst>
      <p:ext uri="{BB962C8B-B14F-4D97-AF65-F5344CB8AC3E}">
        <p14:creationId xmlns:p14="http://schemas.microsoft.com/office/powerpoint/2010/main" val="45063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25"/>
                                  </p:iterate>
                                  <p:childTnLst>
                                    <p:set>
                                      <p:cBhvr override="childStyle">
                                        <p:cTn id="6" dur="indefinite"/>
                                        <p:tgtEl>
                                          <p:spTgt spid="2">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Breakouts – 15 minutes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26</a:t>
            </a:fld>
            <a:endParaRPr lang="en-US"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80659">
            <a:off x="5746225" y="1937017"/>
            <a:ext cx="1644249" cy="1375800"/>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8200" y="2320675"/>
            <a:ext cx="4977089" cy="3964800"/>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61656" y="1249117"/>
            <a:ext cx="1644249" cy="1375800"/>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272559">
            <a:off x="3663591" y="1333749"/>
            <a:ext cx="1644249" cy="1375800"/>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62800" y="4810489"/>
            <a:ext cx="1478700" cy="1474985"/>
          </a:xfrm>
          <a:prstGeom prst="rect">
            <a:avLst/>
          </a:prstGeom>
        </p:spPr>
      </p:pic>
    </p:spTree>
    <p:extLst>
      <p:ext uri="{BB962C8B-B14F-4D97-AF65-F5344CB8AC3E}">
        <p14:creationId xmlns:p14="http://schemas.microsoft.com/office/powerpoint/2010/main" val="11117557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27</a:t>
            </a:fld>
            <a:endParaRPr lang="en-US">
              <a:ea typeface="ＭＳ Ｐゴシック" pitchFamily="-72" charset="-128"/>
              <a:cs typeface="ＭＳ Ｐゴシック" pitchFamily="-72" charset="-128"/>
            </a:endParaRPr>
          </a:p>
        </p:txBody>
      </p:sp>
      <p:sp>
        <p:nvSpPr>
          <p:cNvPr id="2" name="TextBox 1"/>
          <p:cNvSpPr txBox="1"/>
          <p:nvPr/>
        </p:nvSpPr>
        <p:spPr>
          <a:xfrm>
            <a:off x="649930" y="1371600"/>
            <a:ext cx="6055670" cy="3416320"/>
          </a:xfrm>
          <a:prstGeom prst="rect">
            <a:avLst/>
          </a:prstGeom>
          <a:noFill/>
        </p:spPr>
        <p:txBody>
          <a:bodyPr wrap="square" rtlCol="0">
            <a:spAutoFit/>
          </a:bodyPr>
          <a:lstStyle/>
          <a:p>
            <a:pPr marL="514350" indent="-514350">
              <a:spcBef>
                <a:spcPts val="1200"/>
              </a:spcBef>
              <a:spcAft>
                <a:spcPts val="600"/>
              </a:spcAft>
              <a:buAutoNum type="romanUcPeriod"/>
            </a:pPr>
            <a:r>
              <a:rPr lang="en-US" sz="2600" dirty="0">
                <a:solidFill>
                  <a:schemeClr val="tx2"/>
                </a:solidFill>
                <a:cs typeface="Calibri"/>
              </a:rPr>
              <a:t>Welcome, Goals, and Agenda</a:t>
            </a:r>
          </a:p>
          <a:p>
            <a:pPr marL="514350" indent="-514350">
              <a:spcBef>
                <a:spcPts val="1200"/>
              </a:spcBef>
              <a:spcAft>
                <a:spcPts val="600"/>
              </a:spcAft>
              <a:buAutoNum type="romanUcPeriod"/>
            </a:pPr>
            <a:r>
              <a:rPr lang="en-US" sz="2600" dirty="0">
                <a:solidFill>
                  <a:schemeClr val="tx2"/>
                </a:solidFill>
                <a:cs typeface="Calibri"/>
              </a:rPr>
              <a:t>Defining Ultimate Success &amp; Challenges </a:t>
            </a:r>
          </a:p>
          <a:p>
            <a:pPr marL="514350" indent="-514350">
              <a:spcBef>
                <a:spcPts val="1200"/>
              </a:spcBef>
              <a:spcAft>
                <a:spcPts val="600"/>
              </a:spcAft>
              <a:buAutoNum type="romanUcPeriod"/>
            </a:pPr>
            <a:r>
              <a:rPr lang="en-US" sz="2600" dirty="0">
                <a:solidFill>
                  <a:schemeClr val="tx2"/>
                </a:solidFill>
                <a:cs typeface="Calibri"/>
              </a:rPr>
              <a:t>Methods We’ll Employ to Address Challenges</a:t>
            </a:r>
          </a:p>
          <a:p>
            <a:pPr marL="514350" indent="-514350">
              <a:spcBef>
                <a:spcPts val="1200"/>
              </a:spcBef>
              <a:spcAft>
                <a:spcPts val="600"/>
              </a:spcAft>
              <a:buAutoNum type="romanUcPeriod"/>
            </a:pPr>
            <a:r>
              <a:rPr lang="en-US" sz="2600" dirty="0">
                <a:solidFill>
                  <a:schemeClr val="tx2"/>
                </a:solidFill>
                <a:cs typeface="Calibri"/>
              </a:rPr>
              <a:t>Breakout</a:t>
            </a:r>
          </a:p>
          <a:p>
            <a:pPr marL="514350" indent="-514350">
              <a:spcBef>
                <a:spcPts val="1200"/>
              </a:spcBef>
              <a:spcAft>
                <a:spcPts val="600"/>
              </a:spcAft>
              <a:buAutoNum type="romanUcPeriod"/>
            </a:pPr>
            <a:r>
              <a:rPr lang="en-US" sz="2600" dirty="0">
                <a:solidFill>
                  <a:schemeClr val="tx2"/>
                </a:solidFill>
                <a:cs typeface="Calibri"/>
              </a:rPr>
              <a:t>Debrief, Next Steps &amp; Closing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34415" y="2514780"/>
            <a:ext cx="2304785" cy="2666820"/>
          </a:xfrm>
          <a:prstGeom prst="rect">
            <a:avLst/>
          </a:prstGeom>
        </p:spPr>
      </p:pic>
      <p:sp>
        <p:nvSpPr>
          <p:cNvPr id="8" name="Title 1"/>
          <p:cNvSpPr>
            <a:spLocks noGrp="1"/>
          </p:cNvSpPr>
          <p:nvPr>
            <p:ph type="title"/>
          </p:nvPr>
        </p:nvSpPr>
        <p:spPr>
          <a:xfrm>
            <a:off x="76200" y="55983"/>
            <a:ext cx="8229600" cy="1143000"/>
          </a:xfrm>
        </p:spPr>
        <p:txBody>
          <a:bodyPr>
            <a:normAutofit/>
          </a:bodyPr>
          <a:lstStyle/>
          <a:p>
            <a:r>
              <a:rPr lang="en-US" sz="3000" dirty="0"/>
              <a:t>Agenda </a:t>
            </a:r>
          </a:p>
        </p:txBody>
      </p:sp>
    </p:spTree>
    <p:extLst>
      <p:ext uri="{BB962C8B-B14F-4D97-AF65-F5344CB8AC3E}">
        <p14:creationId xmlns:p14="http://schemas.microsoft.com/office/powerpoint/2010/main" val="45063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25"/>
                                  </p:iterate>
                                  <p:childTnLst>
                                    <p:set>
                                      <p:cBhvr override="childStyle">
                                        <p:cTn id="6" dur="indefinite"/>
                                        <p:tgtEl>
                                          <p:spTgt spid="2">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Key Takeaways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28</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95600" y="1295400"/>
            <a:ext cx="3352800" cy="4810125"/>
          </a:xfrm>
          <a:prstGeom prst="rect">
            <a:avLst/>
          </a:prstGeom>
        </p:spPr>
      </p:pic>
    </p:spTree>
    <p:extLst>
      <p:ext uri="{BB962C8B-B14F-4D97-AF65-F5344CB8AC3E}">
        <p14:creationId xmlns:p14="http://schemas.microsoft.com/office/powerpoint/2010/main" val="317971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29</a:t>
            </a:fld>
            <a:endParaRPr lang="en-US">
              <a:ea typeface="ＭＳ Ｐゴシック" pitchFamily="-72" charset="-128"/>
              <a:cs typeface="ＭＳ Ｐゴシック" pitchFamily="-72" charset="-128"/>
            </a:endParaRPr>
          </a:p>
        </p:txBody>
      </p:sp>
      <p:sp>
        <p:nvSpPr>
          <p:cNvPr id="2" name="TextBox 1"/>
          <p:cNvSpPr txBox="1"/>
          <p:nvPr/>
        </p:nvSpPr>
        <p:spPr>
          <a:xfrm>
            <a:off x="448544" y="1828800"/>
            <a:ext cx="8085856" cy="2646878"/>
          </a:xfrm>
          <a:prstGeom prst="rect">
            <a:avLst/>
          </a:prstGeom>
          <a:noFill/>
        </p:spPr>
        <p:txBody>
          <a:bodyPr wrap="square" rtlCol="0">
            <a:spAutoFit/>
          </a:bodyPr>
          <a:lstStyle/>
          <a:p>
            <a:pPr marL="514350" lvl="0" indent="-514350">
              <a:spcAft>
                <a:spcPts val="4200"/>
              </a:spcAft>
              <a:buFont typeface="Arial"/>
              <a:buChar char="•"/>
            </a:pPr>
            <a:r>
              <a:rPr lang="en-US" sz="2400" dirty="0">
                <a:solidFill>
                  <a:srgbClr val="1F497D"/>
                </a:solidFill>
              </a:rPr>
              <a:t>Articulate the challenges supporting </a:t>
            </a:r>
            <a:r>
              <a:rPr lang="en-US" sz="2400" dirty="0" err="1">
                <a:solidFill>
                  <a:srgbClr val="1F497D"/>
                </a:solidFill>
              </a:rPr>
              <a:t>Obamacare</a:t>
            </a:r>
            <a:r>
              <a:rPr lang="en-US" sz="2400" dirty="0">
                <a:solidFill>
                  <a:srgbClr val="1F497D"/>
                </a:solidFill>
              </a:rPr>
              <a:t> </a:t>
            </a:r>
          </a:p>
          <a:p>
            <a:pPr marL="514350" lvl="0" indent="-514350">
              <a:spcAft>
                <a:spcPts val="4200"/>
              </a:spcAft>
              <a:buFont typeface="Arial"/>
              <a:buChar char="•"/>
            </a:pPr>
            <a:r>
              <a:rPr lang="en-US" sz="2400" dirty="0">
                <a:solidFill>
                  <a:srgbClr val="1F497D"/>
                </a:solidFill>
              </a:rPr>
              <a:t>Understand OFA’s role in overcoming these challenges</a:t>
            </a:r>
          </a:p>
          <a:p>
            <a:pPr marL="514350" lvl="0" indent="-514350">
              <a:spcAft>
                <a:spcPts val="4200"/>
              </a:spcAft>
              <a:buFont typeface="Arial"/>
              <a:buChar char="•"/>
            </a:pPr>
            <a:r>
              <a:rPr lang="en-US" sz="2400" dirty="0">
                <a:solidFill>
                  <a:srgbClr val="1F497D"/>
                </a:solidFill>
              </a:rPr>
              <a:t>Practice the effective methods OFA will employ to ensure people take advantage of </a:t>
            </a:r>
            <a:r>
              <a:rPr lang="en-US" sz="2400" dirty="0" err="1">
                <a:solidFill>
                  <a:srgbClr val="1F497D"/>
                </a:solidFill>
              </a:rPr>
              <a:t>Obamacare’s</a:t>
            </a:r>
            <a:r>
              <a:rPr lang="en-US" sz="2400" dirty="0">
                <a:solidFill>
                  <a:srgbClr val="1F497D"/>
                </a:solidFill>
              </a:rPr>
              <a:t> benefits</a:t>
            </a:r>
          </a:p>
        </p:txBody>
      </p:sp>
      <p:sp>
        <p:nvSpPr>
          <p:cNvPr id="8" name="Title 1"/>
          <p:cNvSpPr>
            <a:spLocks noGrp="1"/>
          </p:cNvSpPr>
          <p:nvPr>
            <p:ph type="title"/>
          </p:nvPr>
        </p:nvSpPr>
        <p:spPr>
          <a:xfrm>
            <a:off x="76200" y="55984"/>
            <a:ext cx="8229600" cy="1143000"/>
          </a:xfrm>
        </p:spPr>
        <p:txBody>
          <a:bodyPr>
            <a:normAutofit/>
          </a:bodyPr>
          <a:lstStyle/>
          <a:p>
            <a:r>
              <a:rPr lang="en-US" sz="3000" dirty="0"/>
              <a:t>Goals</a:t>
            </a:r>
          </a:p>
        </p:txBody>
      </p:sp>
    </p:spTree>
    <p:extLst>
      <p:ext uri="{BB962C8B-B14F-4D97-AF65-F5344CB8AC3E}">
        <p14:creationId xmlns:p14="http://schemas.microsoft.com/office/powerpoint/2010/main" val="312667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9" presetClass="emph" presetSubtype="0" nodeType="withEffect">
                                  <p:stCondLst>
                                    <p:cond delay="0"/>
                                  </p:stCondLst>
                                  <p:childTnLst>
                                    <p:set>
                                      <p:cBhvr rctx="PPT">
                                        <p:cTn id="12" dur="indefinite"/>
                                        <p:tgtEl>
                                          <p:spTgt spid="2">
                                            <p:txEl>
                                              <p:pRg st="0" end="0"/>
                                            </p:txEl>
                                          </p:spTgt>
                                        </p:tgtEl>
                                        <p:attrNameLst>
                                          <p:attrName>style.opacity</p:attrName>
                                        </p:attrNameLst>
                                      </p:cBhvr>
                                      <p:to>
                                        <p:strVal val="0.5"/>
                                      </p:to>
                                    </p:set>
                                    <p:animEffect filter="image" prLst="opacity: 0.5">
                                      <p:cBhvr rctx="IE">
                                        <p:cTn id="13" dur="indefinite"/>
                                        <p:tgtEl>
                                          <p:spTgt spid="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childTnLst>
                                </p:cTn>
                              </p:par>
                              <p:par>
                                <p:cTn id="18" presetID="9" presetClass="emph" presetSubtype="0" nodeType="withEffect">
                                  <p:stCondLst>
                                    <p:cond delay="0"/>
                                  </p:stCondLst>
                                  <p:childTnLst>
                                    <p:set>
                                      <p:cBhvr rctx="PPT">
                                        <p:cTn id="19" dur="indefinite"/>
                                        <p:tgtEl>
                                          <p:spTgt spid="2">
                                            <p:txEl>
                                              <p:pRg st="1" end="1"/>
                                            </p:txEl>
                                          </p:spTgt>
                                        </p:tgtEl>
                                        <p:attrNameLst>
                                          <p:attrName>style.opacity</p:attrName>
                                        </p:attrNameLst>
                                      </p:cBhvr>
                                      <p:to>
                                        <p:strVal val="0.5"/>
                                      </p:to>
                                    </p:set>
                                    <p:animEffect filter="image" prLst="opacity: 0.5">
                                      <p:cBhvr rctx="IE">
                                        <p:cTn id="20" dur="indefinite"/>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2" name="TextBox 1"/>
          <p:cNvSpPr txBox="1"/>
          <p:nvPr/>
        </p:nvSpPr>
        <p:spPr>
          <a:xfrm>
            <a:off x="649930" y="1371600"/>
            <a:ext cx="6055670" cy="3416320"/>
          </a:xfrm>
          <a:prstGeom prst="rect">
            <a:avLst/>
          </a:prstGeom>
          <a:noFill/>
        </p:spPr>
        <p:txBody>
          <a:bodyPr wrap="square" rtlCol="0">
            <a:spAutoFit/>
          </a:bodyPr>
          <a:lstStyle/>
          <a:p>
            <a:pPr marL="514350" indent="-514350">
              <a:spcBef>
                <a:spcPts val="1200"/>
              </a:spcBef>
              <a:spcAft>
                <a:spcPts val="600"/>
              </a:spcAft>
              <a:buAutoNum type="romanUcPeriod"/>
            </a:pPr>
            <a:r>
              <a:rPr lang="en-US" sz="2600" dirty="0">
                <a:solidFill>
                  <a:schemeClr val="tx2"/>
                </a:solidFill>
                <a:cs typeface="Calibri"/>
              </a:rPr>
              <a:t>Welcome, Goals, and Agenda</a:t>
            </a:r>
          </a:p>
          <a:p>
            <a:pPr marL="514350" indent="-514350">
              <a:spcBef>
                <a:spcPts val="1200"/>
              </a:spcBef>
              <a:spcAft>
                <a:spcPts val="600"/>
              </a:spcAft>
              <a:buAutoNum type="romanUcPeriod"/>
            </a:pPr>
            <a:r>
              <a:rPr lang="en-US" sz="2600" dirty="0">
                <a:solidFill>
                  <a:schemeClr val="tx2"/>
                </a:solidFill>
                <a:cs typeface="Calibri"/>
              </a:rPr>
              <a:t>Defining Ultimate Success &amp; Challenges </a:t>
            </a:r>
          </a:p>
          <a:p>
            <a:pPr marL="514350" indent="-514350">
              <a:spcBef>
                <a:spcPts val="1200"/>
              </a:spcBef>
              <a:spcAft>
                <a:spcPts val="600"/>
              </a:spcAft>
              <a:buAutoNum type="romanUcPeriod"/>
            </a:pPr>
            <a:r>
              <a:rPr lang="en-US" sz="2600" dirty="0">
                <a:solidFill>
                  <a:schemeClr val="tx2"/>
                </a:solidFill>
                <a:cs typeface="Calibri"/>
              </a:rPr>
              <a:t>Methods We’ll Employ to Address Challenges</a:t>
            </a:r>
          </a:p>
          <a:p>
            <a:pPr marL="514350" indent="-514350">
              <a:spcBef>
                <a:spcPts val="1200"/>
              </a:spcBef>
              <a:spcAft>
                <a:spcPts val="600"/>
              </a:spcAft>
              <a:buAutoNum type="romanUcPeriod"/>
            </a:pPr>
            <a:r>
              <a:rPr lang="en-US" sz="2600" dirty="0">
                <a:solidFill>
                  <a:schemeClr val="tx2"/>
                </a:solidFill>
                <a:cs typeface="Calibri"/>
              </a:rPr>
              <a:t>Breakout</a:t>
            </a:r>
          </a:p>
          <a:p>
            <a:pPr marL="514350" indent="-514350">
              <a:spcBef>
                <a:spcPts val="1200"/>
              </a:spcBef>
              <a:spcAft>
                <a:spcPts val="600"/>
              </a:spcAft>
              <a:buAutoNum type="romanUcPeriod"/>
            </a:pPr>
            <a:r>
              <a:rPr lang="en-US" sz="2600" dirty="0">
                <a:solidFill>
                  <a:schemeClr val="tx2"/>
                </a:solidFill>
                <a:cs typeface="Calibri"/>
              </a:rPr>
              <a:t>Debrief, Next Steps &amp; Closing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34415" y="2514780"/>
            <a:ext cx="2304785" cy="2666820"/>
          </a:xfrm>
          <a:prstGeom prst="rect">
            <a:avLst/>
          </a:prstGeom>
        </p:spPr>
      </p:pic>
      <p:sp>
        <p:nvSpPr>
          <p:cNvPr id="8" name="Title 1"/>
          <p:cNvSpPr>
            <a:spLocks noGrp="1"/>
          </p:cNvSpPr>
          <p:nvPr>
            <p:ph type="title"/>
          </p:nvPr>
        </p:nvSpPr>
        <p:spPr>
          <a:xfrm>
            <a:off x="152400" y="0"/>
            <a:ext cx="8229600" cy="1143000"/>
          </a:xfrm>
        </p:spPr>
        <p:txBody>
          <a:bodyPr>
            <a:normAutofit/>
          </a:bodyPr>
          <a:lstStyle/>
          <a:p>
            <a:r>
              <a:rPr lang="en-US" sz="3000" dirty="0"/>
              <a:t>Agenda </a:t>
            </a:r>
          </a:p>
        </p:txBody>
      </p:sp>
    </p:spTree>
    <p:extLst>
      <p:ext uri="{BB962C8B-B14F-4D97-AF65-F5344CB8AC3E}">
        <p14:creationId xmlns:p14="http://schemas.microsoft.com/office/powerpoint/2010/main" val="183010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iterate type="lt">
                                    <p:tmAbs val="0"/>
                                  </p:iterate>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5" presetClass="emph" presetSubtype="0" nodeType="clickEffect">
                                  <p:stCondLst>
                                    <p:cond delay="0"/>
                                  </p:stCondLst>
                                  <p:iterate type="lt">
                                    <p:tmAbs val="25"/>
                                  </p:iterate>
                                  <p:childTnLst>
                                    <p:set>
                                      <p:cBhvr override="childStyle">
                                        <p:cTn id="26" dur="indefinite"/>
                                        <p:tgtEl>
                                          <p:spTgt spid="2">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Next Steps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30</a:t>
            </a:fld>
            <a:endParaRPr lang="en-US" dirty="0"/>
          </a:p>
        </p:txBody>
      </p:sp>
      <p:sp>
        <p:nvSpPr>
          <p:cNvPr id="4" name="Content Placeholder 3"/>
          <p:cNvSpPr>
            <a:spLocks noGrp="1"/>
          </p:cNvSpPr>
          <p:nvPr>
            <p:ph idx="1"/>
          </p:nvPr>
        </p:nvSpPr>
        <p:spPr/>
        <p:txBody>
          <a:bodyPr>
            <a:normAutofit fontScale="92500" lnSpcReduction="10000"/>
          </a:bodyPr>
          <a:lstStyle/>
          <a:p>
            <a:pPr marL="0" indent="0">
              <a:buNone/>
            </a:pPr>
            <a:r>
              <a:rPr lang="en-US" sz="2800" b="0" dirty="0">
                <a:solidFill>
                  <a:schemeClr val="tx2"/>
                </a:solidFill>
              </a:rPr>
              <a:t>How will you use what you learned about the OFA </a:t>
            </a:r>
            <a:r>
              <a:rPr lang="en-US" sz="2800" b="0" dirty="0" err="1">
                <a:solidFill>
                  <a:schemeClr val="tx2"/>
                </a:solidFill>
              </a:rPr>
              <a:t>Obamacare</a:t>
            </a:r>
            <a:r>
              <a:rPr lang="en-US" sz="2800" b="0" dirty="0">
                <a:solidFill>
                  <a:schemeClr val="tx2"/>
                </a:solidFill>
              </a:rPr>
              <a:t> campaign in your role as an alumni trainer?</a:t>
            </a:r>
          </a:p>
          <a:p>
            <a:pPr marL="0" indent="0">
              <a:buNone/>
            </a:pPr>
            <a:endParaRPr lang="en-US" sz="2800" b="0" dirty="0">
              <a:solidFill>
                <a:schemeClr val="tx2"/>
              </a:solidFill>
            </a:endParaRPr>
          </a:p>
          <a:p>
            <a:pPr marL="0" indent="0">
              <a:buNone/>
            </a:pPr>
            <a:endParaRPr lang="en-US" sz="2800" b="0" dirty="0">
              <a:solidFill>
                <a:schemeClr val="tx2"/>
              </a:solidFill>
            </a:endParaRPr>
          </a:p>
          <a:p>
            <a:pPr marL="0" indent="0">
              <a:buNone/>
            </a:pPr>
            <a:r>
              <a:rPr lang="en-US" sz="2800" b="0" dirty="0">
                <a:solidFill>
                  <a:schemeClr val="tx2"/>
                </a:solidFill>
              </a:rPr>
              <a:t>What will be different about the way you explain </a:t>
            </a:r>
            <a:r>
              <a:rPr lang="en-US" sz="2800" b="0" dirty="0" err="1">
                <a:solidFill>
                  <a:schemeClr val="tx2"/>
                </a:solidFill>
              </a:rPr>
              <a:t>Obamacare</a:t>
            </a:r>
            <a:r>
              <a:rPr lang="en-US" sz="2800" b="0" dirty="0">
                <a:solidFill>
                  <a:schemeClr val="tx2"/>
                </a:solidFill>
              </a:rPr>
              <a:t> to volunteers after this session?</a:t>
            </a:r>
          </a:p>
          <a:p>
            <a:pPr marL="0" indent="0">
              <a:buNone/>
            </a:pPr>
            <a:endParaRPr lang="en-US" sz="2800" b="0" dirty="0">
              <a:solidFill>
                <a:schemeClr val="tx2"/>
              </a:solidFill>
            </a:endParaRPr>
          </a:p>
          <a:p>
            <a:pPr marL="0" indent="0">
              <a:buNone/>
            </a:pPr>
            <a:endParaRPr lang="en-US" sz="2800" b="0" dirty="0">
              <a:solidFill>
                <a:schemeClr val="tx2"/>
              </a:solidFill>
            </a:endParaRPr>
          </a:p>
          <a:p>
            <a:pPr marL="0" indent="0">
              <a:buNone/>
            </a:pPr>
            <a:r>
              <a:rPr lang="en-US" sz="2800" b="0" dirty="0">
                <a:solidFill>
                  <a:schemeClr val="tx2"/>
                </a:solidFill>
              </a:rPr>
              <a:t>What else are you interested in learning about OFA’s work to protect </a:t>
            </a:r>
            <a:r>
              <a:rPr lang="en-US" sz="2800" b="0" dirty="0" err="1">
                <a:solidFill>
                  <a:schemeClr val="tx2"/>
                </a:solidFill>
              </a:rPr>
              <a:t>Obamacare</a:t>
            </a:r>
            <a:r>
              <a:rPr lang="en-US" sz="2800" b="0" dirty="0">
                <a:solidFill>
                  <a:schemeClr val="tx2"/>
                </a:solidFill>
              </a:rPr>
              <a:t> and ensure people enjoy its benefits? </a:t>
            </a:r>
          </a:p>
          <a:p>
            <a:pPr marL="0" indent="0">
              <a:buNone/>
            </a:pPr>
            <a:endParaRPr lang="en-US" dirty="0"/>
          </a:p>
          <a:p>
            <a:pPr marL="342900" indent="-342900">
              <a:buAutoNum type="arabicPeriod"/>
            </a:pPr>
            <a:endParaRPr lang="en-US" dirty="0"/>
          </a:p>
          <a:p>
            <a:pPr marL="342900" indent="-342900">
              <a:buAutoNum type="arabicPeriod"/>
            </a:pPr>
            <a:endParaRPr lang="en-US" dirty="0"/>
          </a:p>
          <a:p>
            <a:pPr marL="0" indent="0">
              <a:buNone/>
            </a:pPr>
            <a:endParaRPr lang="en-US" dirty="0"/>
          </a:p>
        </p:txBody>
      </p:sp>
    </p:spTree>
    <p:extLst>
      <p:ext uri="{BB962C8B-B14F-4D97-AF65-F5344CB8AC3E}">
        <p14:creationId xmlns:p14="http://schemas.microsoft.com/office/powerpoint/2010/main" val="146010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normAutofit/>
          </a:bodyPr>
          <a:lstStyle/>
          <a:p>
            <a:r>
              <a:rPr lang="en-US" sz="3000" dirty="0"/>
              <a:t>More to Come!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31</a:t>
            </a:fld>
            <a:endParaRPr lang="en-US" dirty="0"/>
          </a:p>
        </p:txBody>
      </p:sp>
      <p:sp>
        <p:nvSpPr>
          <p:cNvPr id="4" name="TextBox 3"/>
          <p:cNvSpPr txBox="1"/>
          <p:nvPr/>
        </p:nvSpPr>
        <p:spPr>
          <a:xfrm>
            <a:off x="2102603" y="2938505"/>
            <a:ext cx="4953000" cy="1169551"/>
          </a:xfrm>
          <a:prstGeom prst="rect">
            <a:avLst/>
          </a:prstGeom>
          <a:noFill/>
        </p:spPr>
        <p:txBody>
          <a:bodyPr wrap="square" rtlCol="0">
            <a:spAutoFit/>
          </a:bodyPr>
          <a:lstStyle/>
          <a:p>
            <a:pPr algn="ctr"/>
            <a:r>
              <a:rPr lang="en-US" sz="7000" b="1" dirty="0">
                <a:solidFill>
                  <a:schemeClr val="tx2"/>
                </a:solidFill>
              </a:rPr>
              <a:t>Thank you!</a:t>
            </a:r>
          </a:p>
        </p:txBody>
      </p:sp>
    </p:spTree>
    <p:extLst>
      <p:ext uri="{BB962C8B-B14F-4D97-AF65-F5344CB8AC3E}">
        <p14:creationId xmlns:p14="http://schemas.microsoft.com/office/powerpoint/2010/main" val="4239206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229600" cy="1143000"/>
          </a:xfrm>
        </p:spPr>
        <p:txBody>
          <a:bodyPr>
            <a:normAutofit/>
          </a:bodyPr>
          <a:lstStyle/>
          <a:p>
            <a:r>
              <a:rPr lang="en-US" sz="3000" dirty="0"/>
              <a:t>What Are We Hoping to Achieve?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4</a:t>
            </a:fld>
            <a:endParaRPr lang="en-US" dirty="0"/>
          </a:p>
        </p:txBody>
      </p:sp>
      <p:sp>
        <p:nvSpPr>
          <p:cNvPr id="6" name="TextBox 5"/>
          <p:cNvSpPr txBox="1"/>
          <p:nvPr/>
        </p:nvSpPr>
        <p:spPr>
          <a:xfrm>
            <a:off x="3352800" y="2286000"/>
            <a:ext cx="2529839" cy="954107"/>
          </a:xfrm>
          <a:prstGeom prst="rect">
            <a:avLst/>
          </a:prstGeom>
          <a:noFill/>
        </p:spPr>
        <p:txBody>
          <a:bodyPr wrap="square" rtlCol="0">
            <a:spAutoFit/>
          </a:bodyPr>
          <a:lstStyle/>
          <a:p>
            <a:pPr algn="ctr"/>
            <a:r>
              <a:rPr lang="en-US" sz="2800" b="1" dirty="0">
                <a:solidFill>
                  <a:srgbClr val="00446A"/>
                </a:solidFill>
              </a:rPr>
              <a:t>Protecting </a:t>
            </a:r>
            <a:r>
              <a:rPr lang="en-US" sz="2800" b="1" dirty="0" err="1">
                <a:solidFill>
                  <a:srgbClr val="00446A"/>
                </a:solidFill>
              </a:rPr>
              <a:t>Obamacare</a:t>
            </a:r>
            <a:endParaRPr lang="en-US" sz="2800" b="1" dirty="0">
              <a:solidFill>
                <a:srgbClr val="00446A"/>
              </a:solidFill>
            </a:endParaRPr>
          </a:p>
        </p:txBody>
      </p:sp>
      <p:sp>
        <p:nvSpPr>
          <p:cNvPr id="7" name="TextBox 6"/>
          <p:cNvSpPr txBox="1"/>
          <p:nvPr/>
        </p:nvSpPr>
        <p:spPr>
          <a:xfrm>
            <a:off x="2468880" y="4917460"/>
            <a:ext cx="4114800" cy="954107"/>
          </a:xfrm>
          <a:prstGeom prst="rect">
            <a:avLst/>
          </a:prstGeom>
          <a:noFill/>
        </p:spPr>
        <p:txBody>
          <a:bodyPr wrap="square" rtlCol="0">
            <a:spAutoFit/>
          </a:bodyPr>
          <a:lstStyle/>
          <a:p>
            <a:pPr algn="ctr"/>
            <a:r>
              <a:rPr lang="en-US" sz="2800" b="1" dirty="0">
                <a:solidFill>
                  <a:srgbClr val="00446A"/>
                </a:solidFill>
              </a:rPr>
              <a:t>People will </a:t>
            </a:r>
          </a:p>
          <a:p>
            <a:pPr algn="ctr"/>
            <a:r>
              <a:rPr lang="en-US" sz="2800" b="1" dirty="0">
                <a:solidFill>
                  <a:srgbClr val="00446A"/>
                </a:solidFill>
              </a:rPr>
              <a:t>enjoy benefits</a:t>
            </a:r>
          </a:p>
        </p:txBody>
      </p:sp>
      <p:sp>
        <p:nvSpPr>
          <p:cNvPr id="8" name="Curved Right Arrow 7"/>
          <p:cNvSpPr/>
          <p:nvPr/>
        </p:nvSpPr>
        <p:spPr>
          <a:xfrm>
            <a:off x="2316480" y="2590800"/>
            <a:ext cx="990600" cy="301499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Right Arrow 10"/>
          <p:cNvSpPr/>
          <p:nvPr/>
        </p:nvSpPr>
        <p:spPr>
          <a:xfrm rot="10800000">
            <a:off x="5836920" y="2590800"/>
            <a:ext cx="990600" cy="301499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429831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229600" cy="1143000"/>
          </a:xfrm>
        </p:spPr>
        <p:txBody>
          <a:bodyPr>
            <a:normAutofit/>
          </a:bodyPr>
          <a:lstStyle/>
          <a:p>
            <a:r>
              <a:rPr lang="en-US" sz="3000" dirty="0"/>
              <a:t>What Are the Challenges?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5</a:t>
            </a:fld>
            <a:endParaRPr lang="en-US" dirty="0"/>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5080" y="1455420"/>
            <a:ext cx="2796681" cy="1940801"/>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6" name="TextBox 5"/>
          <p:cNvSpPr txBox="1"/>
          <p:nvPr/>
        </p:nvSpPr>
        <p:spPr>
          <a:xfrm>
            <a:off x="381000" y="1447800"/>
            <a:ext cx="5257800" cy="3385542"/>
          </a:xfrm>
          <a:prstGeom prst="rect">
            <a:avLst/>
          </a:prstGeom>
          <a:noFill/>
        </p:spPr>
        <p:txBody>
          <a:bodyPr wrap="square" rtlCol="0">
            <a:spAutoFit/>
          </a:bodyPr>
          <a:lstStyle/>
          <a:p>
            <a:pPr marL="342900" indent="-342900">
              <a:buAutoNum type="arabicPeriod"/>
            </a:pPr>
            <a:r>
              <a:rPr lang="en-US" sz="2600" b="1" dirty="0">
                <a:solidFill>
                  <a:srgbClr val="00446A"/>
                </a:solidFill>
              </a:rPr>
              <a:t>Opponents attacking </a:t>
            </a:r>
            <a:r>
              <a:rPr lang="en-US" sz="2600" b="1" dirty="0" err="1">
                <a:solidFill>
                  <a:srgbClr val="00446A"/>
                </a:solidFill>
              </a:rPr>
              <a:t>Obamacare</a:t>
            </a:r>
            <a:endParaRPr lang="en-US" sz="2600" b="1" dirty="0">
              <a:solidFill>
                <a:srgbClr val="00446A"/>
              </a:solidFill>
            </a:endParaRPr>
          </a:p>
          <a:p>
            <a:pPr marL="800100" lvl="1" indent="-342900">
              <a:buFont typeface="Arial" pitchFamily="34" charset="0"/>
              <a:buChar char="•"/>
            </a:pPr>
            <a:endParaRPr lang="en-US" sz="2200" dirty="0">
              <a:solidFill>
                <a:srgbClr val="00446A"/>
              </a:solidFill>
            </a:endParaRPr>
          </a:p>
          <a:p>
            <a:pPr marL="800100" lvl="1" indent="-342900">
              <a:buFont typeface="Arial" pitchFamily="34" charset="0"/>
              <a:buChar char="•"/>
            </a:pPr>
            <a:r>
              <a:rPr lang="en-US" sz="2200" dirty="0">
                <a:solidFill>
                  <a:srgbClr val="00446A"/>
                </a:solidFill>
              </a:rPr>
              <a:t>Repeal</a:t>
            </a:r>
          </a:p>
          <a:p>
            <a:pPr marL="800100" lvl="1" indent="-342900">
              <a:buFont typeface="Arial" pitchFamily="34" charset="0"/>
              <a:buChar char="•"/>
            </a:pPr>
            <a:r>
              <a:rPr lang="en-US" sz="2200" dirty="0">
                <a:solidFill>
                  <a:srgbClr val="00446A"/>
                </a:solidFill>
              </a:rPr>
              <a:t>Misinformation </a:t>
            </a:r>
            <a:endParaRPr lang="en-US" sz="2600" b="1" dirty="0">
              <a:solidFill>
                <a:srgbClr val="00446A"/>
              </a:solidFill>
            </a:endParaRPr>
          </a:p>
          <a:p>
            <a:pPr marL="514350" indent="-514350">
              <a:buFont typeface="+mj-lt"/>
              <a:buAutoNum type="arabicPeriod"/>
            </a:pPr>
            <a:endParaRPr lang="en-US" sz="2600" b="1" dirty="0">
              <a:solidFill>
                <a:srgbClr val="00446A"/>
              </a:solidFill>
            </a:endParaRPr>
          </a:p>
          <a:p>
            <a:pPr marL="514350" indent="-514350">
              <a:buFont typeface="+mj-lt"/>
              <a:buAutoNum type="arabicPeriod"/>
            </a:pPr>
            <a:r>
              <a:rPr lang="en-US" sz="2600" b="1" dirty="0">
                <a:solidFill>
                  <a:srgbClr val="00446A"/>
                </a:solidFill>
              </a:rPr>
              <a:t>People don’t enroll in the marketplace</a:t>
            </a:r>
          </a:p>
          <a:p>
            <a:pPr lvl="1"/>
            <a:r>
              <a:rPr lang="en-US" sz="2200" dirty="0">
                <a:solidFill>
                  <a:srgbClr val="00446A"/>
                </a:solidFill>
              </a:rPr>
              <a:t> </a:t>
            </a:r>
          </a:p>
          <a:p>
            <a:pPr marL="914400" lvl="1" indent="-457200">
              <a:buFont typeface="Arial" pitchFamily="34" charset="0"/>
              <a:buChar char="•"/>
            </a:pPr>
            <a:endParaRPr lang="en-US" sz="2200" dirty="0">
              <a:solidFill>
                <a:srgbClr val="00446A"/>
              </a:solidFill>
            </a:endParaRPr>
          </a:p>
        </p:txBody>
      </p:sp>
      <p:pic>
        <p:nvPicPr>
          <p:cNvPr id="7" name="Picture 4" descr="http://www.mrmediatraining.com/wp-content/uploads/2012/06/Empty-Audience.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926348" y="4114800"/>
            <a:ext cx="2665413" cy="13882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666125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6</a:t>
            </a:fld>
            <a:endParaRPr lang="en-US"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000" y="2412135"/>
            <a:ext cx="3952933" cy="2743200"/>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pic>
        <p:nvPicPr>
          <p:cNvPr id="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34182" y="1686085"/>
            <a:ext cx="3810000" cy="1623870"/>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8" name="Title 1"/>
          <p:cNvSpPr>
            <a:spLocks noGrp="1"/>
          </p:cNvSpPr>
          <p:nvPr>
            <p:ph type="title"/>
          </p:nvPr>
        </p:nvSpPr>
        <p:spPr>
          <a:xfrm>
            <a:off x="152400" y="76200"/>
            <a:ext cx="8229600" cy="1143000"/>
          </a:xfrm>
        </p:spPr>
        <p:txBody>
          <a:bodyPr>
            <a:normAutofit/>
          </a:bodyPr>
          <a:lstStyle/>
          <a:p>
            <a:r>
              <a:rPr lang="en-US" sz="3000" dirty="0"/>
              <a:t>Challenge #1: Opponents Attacking </a:t>
            </a:r>
            <a:r>
              <a:rPr lang="en-US" sz="3000" dirty="0" err="1"/>
              <a:t>Obamacare</a:t>
            </a:r>
            <a:endParaRPr lang="en-US" sz="3000" dirty="0"/>
          </a:p>
        </p:txBody>
      </p:sp>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71600" y="2133600"/>
            <a:ext cx="4419600" cy="3698031"/>
          </a:xfrm>
          <a:prstGeom prst="rect">
            <a:avLst/>
          </a:prstGeom>
        </p:spPr>
      </p:pic>
      <p:sp>
        <p:nvSpPr>
          <p:cNvPr id="4" name="Explosion 1 3"/>
          <p:cNvSpPr/>
          <p:nvPr/>
        </p:nvSpPr>
        <p:spPr>
          <a:xfrm>
            <a:off x="6092030" y="1244167"/>
            <a:ext cx="2922588" cy="2335935"/>
          </a:xfrm>
          <a:prstGeom prst="irregularSeal1">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000" b="1" dirty="0">
                <a:solidFill>
                  <a:srgbClr val="00446A"/>
                </a:solidFill>
              </a:rPr>
              <a:t>Benefits</a:t>
            </a:r>
          </a:p>
        </p:txBody>
      </p:sp>
    </p:spTree>
    <p:extLst>
      <p:ext uri="{BB962C8B-B14F-4D97-AF65-F5344CB8AC3E}">
        <p14:creationId xmlns:p14="http://schemas.microsoft.com/office/powerpoint/2010/main" val="282509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2" presetClass="exit" presetSubtype="3" fill="hold" nodeType="withEffect">
                                  <p:stCondLst>
                                    <p:cond delay="0"/>
                                  </p:stCondLst>
                                  <p:childTnLst>
                                    <p:anim calcmode="lin" valueType="num">
                                      <p:cBhvr additive="base">
                                        <p:cTn id="10" dur="500"/>
                                        <p:tgtEl>
                                          <p:spTgt spid="6"/>
                                        </p:tgtEl>
                                        <p:attrNameLst>
                                          <p:attrName>ppt_x</p:attrName>
                                        </p:attrNameLst>
                                      </p:cBhvr>
                                      <p:tavLst>
                                        <p:tav tm="0">
                                          <p:val>
                                            <p:strVal val="ppt_x"/>
                                          </p:val>
                                        </p:tav>
                                        <p:tav tm="100000">
                                          <p:val>
                                            <p:strVal val="1+ppt_w/2"/>
                                          </p:val>
                                        </p:tav>
                                      </p:tavLst>
                                    </p:anim>
                                    <p:anim calcmode="lin" valueType="num">
                                      <p:cBhvr additive="base">
                                        <p:cTn id="11" dur="500"/>
                                        <p:tgtEl>
                                          <p:spTgt spid="6"/>
                                        </p:tgtEl>
                                        <p:attrNameLst>
                                          <p:attrName>ppt_y</p:attrName>
                                        </p:attrNameLst>
                                      </p:cBhvr>
                                      <p:tavLst>
                                        <p:tav tm="0">
                                          <p:val>
                                            <p:strVal val="ppt_y"/>
                                          </p:val>
                                        </p:tav>
                                        <p:tav tm="100000">
                                          <p:val>
                                            <p:strVal val="0-ppt_h/2"/>
                                          </p:val>
                                        </p:tav>
                                      </p:tavLst>
                                    </p:anim>
                                    <p:set>
                                      <p:cBhvr>
                                        <p:cTn id="12" dur="1" fill="hold">
                                          <p:stCondLst>
                                            <p:cond delay="499"/>
                                          </p:stCondLst>
                                        </p:cTn>
                                        <p:tgtEl>
                                          <p:spTgt spid="6"/>
                                        </p:tgtEl>
                                        <p:attrNameLst>
                                          <p:attrName>style.visibility</p:attrName>
                                        </p:attrNameLst>
                                      </p:cBhvr>
                                      <p:to>
                                        <p:strVal val="hidden"/>
                                      </p:to>
                                    </p:set>
                                  </p:childTnLst>
                                </p:cTn>
                              </p:par>
                              <p:par>
                                <p:cTn id="13" presetID="2" presetClass="exit" presetSubtype="3" fill="hold" nodeType="withEffect">
                                  <p:stCondLst>
                                    <p:cond delay="0"/>
                                  </p:stCondLst>
                                  <p:childTnLst>
                                    <p:anim calcmode="lin" valueType="num">
                                      <p:cBhvr additive="base">
                                        <p:cTn id="14" dur="500"/>
                                        <p:tgtEl>
                                          <p:spTgt spid="7"/>
                                        </p:tgtEl>
                                        <p:attrNameLst>
                                          <p:attrName>ppt_x</p:attrName>
                                        </p:attrNameLst>
                                      </p:cBhvr>
                                      <p:tavLst>
                                        <p:tav tm="0">
                                          <p:val>
                                            <p:strVal val="ppt_x"/>
                                          </p:val>
                                        </p:tav>
                                        <p:tav tm="100000">
                                          <p:val>
                                            <p:strVal val="1+ppt_w/2"/>
                                          </p:val>
                                        </p:tav>
                                      </p:tavLst>
                                    </p:anim>
                                    <p:anim calcmode="lin" valueType="num">
                                      <p:cBhvr additive="base">
                                        <p:cTn id="15" dur="500"/>
                                        <p:tgtEl>
                                          <p:spTgt spid="7"/>
                                        </p:tgtEl>
                                        <p:attrNameLst>
                                          <p:attrName>ppt_y</p:attrName>
                                        </p:attrNameLst>
                                      </p:cBhvr>
                                      <p:tavLst>
                                        <p:tav tm="0">
                                          <p:val>
                                            <p:strVal val="ppt_y"/>
                                          </p:val>
                                        </p:tav>
                                        <p:tav tm="100000">
                                          <p:val>
                                            <p:strVal val="0-ppt_h/2"/>
                                          </p:val>
                                        </p:tav>
                                      </p:tavLst>
                                    </p:anim>
                                    <p:set>
                                      <p:cBhvr>
                                        <p:cTn id="16" dur="1" fill="hold">
                                          <p:stCondLst>
                                            <p:cond delay="499"/>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229600" cy="1143000"/>
          </a:xfrm>
        </p:spPr>
        <p:txBody>
          <a:bodyPr>
            <a:normAutofit/>
          </a:bodyPr>
          <a:lstStyle/>
          <a:p>
            <a:r>
              <a:rPr lang="en-US" sz="3000" dirty="0"/>
              <a:t>Challenge #2: People Don’t Enroll </a:t>
            </a:r>
          </a:p>
        </p:txBody>
      </p:sp>
      <p:sp>
        <p:nvSpPr>
          <p:cNvPr id="3" name="Slide Number Placeholder 2"/>
          <p:cNvSpPr>
            <a:spLocks noGrp="1"/>
          </p:cNvSpPr>
          <p:nvPr>
            <p:ph type="sldNum" sz="quarter" idx="12"/>
          </p:nvPr>
        </p:nvSpPr>
        <p:spPr/>
        <p:txBody>
          <a:bodyPr/>
          <a:lstStyle/>
          <a:p>
            <a:fld id="{51A0968B-E52D-48FA-AFA4-A19DF3D2143C}" type="slidenum">
              <a:rPr lang="en-US" smtClean="0"/>
              <a:pPr/>
              <a:t>7</a:t>
            </a:fld>
            <a:endParaRPr lang="en-US" dirty="0"/>
          </a:p>
        </p:txBody>
      </p:sp>
      <p:pic>
        <p:nvPicPr>
          <p:cNvPr id="4100" name="Picture 4" descr="http://www.mrmediatraining.com/wp-content/uploads/2012/06/Empty-Audience.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192" y="1447799"/>
            <a:ext cx="9154605" cy="47680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222047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8</a:t>
            </a:fld>
            <a:endParaRPr lang="en-US" dirty="0"/>
          </a:p>
        </p:txBody>
      </p:sp>
      <p:sp>
        <p:nvSpPr>
          <p:cNvPr id="6" name="Oval 5"/>
          <p:cNvSpPr/>
          <p:nvPr/>
        </p:nvSpPr>
        <p:spPr>
          <a:xfrm>
            <a:off x="304800" y="1974994"/>
            <a:ext cx="4419600" cy="4416552"/>
          </a:xfrm>
          <a:prstGeom prst="ellipse">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 name="Pie 6"/>
          <p:cNvSpPr/>
          <p:nvPr/>
        </p:nvSpPr>
        <p:spPr>
          <a:xfrm>
            <a:off x="304800" y="1974994"/>
            <a:ext cx="4416552" cy="4416552"/>
          </a:xfrm>
          <a:prstGeom prst="pie">
            <a:avLst>
              <a:gd name="adj1" fmla="val 18083557"/>
              <a:gd name="adj2" fmla="val 1463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Rectangle 7"/>
          <p:cNvSpPr/>
          <p:nvPr/>
        </p:nvSpPr>
        <p:spPr>
          <a:xfrm>
            <a:off x="1318523" y="1381780"/>
            <a:ext cx="2415277" cy="523220"/>
          </a:xfrm>
          <a:prstGeom prst="rect">
            <a:avLst/>
          </a:prstGeom>
        </p:spPr>
        <p:txBody>
          <a:bodyPr wrap="none">
            <a:spAutoFit/>
          </a:bodyPr>
          <a:lstStyle/>
          <a:p>
            <a:pPr>
              <a:spcAft>
                <a:spcPts val="3000"/>
              </a:spcAft>
            </a:pPr>
            <a:r>
              <a:rPr lang="en-US" sz="2800" dirty="0">
                <a:solidFill>
                  <a:schemeClr val="tx2"/>
                </a:solidFill>
              </a:rPr>
              <a:t>U.S. Population</a:t>
            </a:r>
          </a:p>
        </p:txBody>
      </p:sp>
      <p:sp>
        <p:nvSpPr>
          <p:cNvPr id="9" name="Rectangle 8"/>
          <p:cNvSpPr/>
          <p:nvPr/>
        </p:nvSpPr>
        <p:spPr>
          <a:xfrm>
            <a:off x="5008011" y="3397962"/>
            <a:ext cx="3891450" cy="523220"/>
          </a:xfrm>
          <a:prstGeom prst="rect">
            <a:avLst/>
          </a:prstGeom>
        </p:spPr>
        <p:txBody>
          <a:bodyPr wrap="none">
            <a:spAutoFit/>
          </a:bodyPr>
          <a:lstStyle/>
          <a:p>
            <a:pPr algn="ctr">
              <a:spcAft>
                <a:spcPts val="3000"/>
              </a:spcAft>
            </a:pPr>
            <a:r>
              <a:rPr lang="en-US" sz="2800" dirty="0">
                <a:solidFill>
                  <a:schemeClr val="tx2"/>
                </a:solidFill>
              </a:rPr>
              <a:t>Individual Insurance = 5%</a:t>
            </a:r>
          </a:p>
        </p:txBody>
      </p:sp>
      <p:sp>
        <p:nvSpPr>
          <p:cNvPr id="11" name="Pie 10"/>
          <p:cNvSpPr/>
          <p:nvPr/>
        </p:nvSpPr>
        <p:spPr>
          <a:xfrm rot="21308366">
            <a:off x="291083" y="1973245"/>
            <a:ext cx="4443984" cy="4443984"/>
          </a:xfrm>
          <a:prstGeom prst="pie">
            <a:avLst>
              <a:gd name="adj1" fmla="val 17195640"/>
              <a:gd name="adj2" fmla="val 18363193"/>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Pie 18"/>
          <p:cNvSpPr/>
          <p:nvPr/>
        </p:nvSpPr>
        <p:spPr>
          <a:xfrm rot="21253731">
            <a:off x="302132" y="1973245"/>
            <a:ext cx="4443984" cy="4443984"/>
          </a:xfrm>
          <a:prstGeom prst="pie">
            <a:avLst>
              <a:gd name="adj1" fmla="val 17195640"/>
              <a:gd name="adj2" fmla="val 18420801"/>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solidFill>
                <a:schemeClr val="tx1"/>
              </a:solidFill>
            </a:endParaRPr>
          </a:p>
        </p:txBody>
      </p:sp>
      <p:sp>
        <p:nvSpPr>
          <p:cNvPr id="21" name="Rectangle 20"/>
          <p:cNvSpPr/>
          <p:nvPr/>
        </p:nvSpPr>
        <p:spPr>
          <a:xfrm>
            <a:off x="4915348" y="2849840"/>
            <a:ext cx="4137736" cy="523220"/>
          </a:xfrm>
          <a:prstGeom prst="rect">
            <a:avLst/>
          </a:prstGeom>
        </p:spPr>
        <p:txBody>
          <a:bodyPr wrap="none">
            <a:spAutoFit/>
          </a:bodyPr>
          <a:lstStyle/>
          <a:p>
            <a:pPr>
              <a:spcAft>
                <a:spcPts val="3000"/>
              </a:spcAft>
            </a:pPr>
            <a:r>
              <a:rPr lang="en-US" sz="2800" dirty="0">
                <a:solidFill>
                  <a:schemeClr val="tx2"/>
                </a:solidFill>
              </a:rPr>
              <a:t>40 million uninsured = 16%</a:t>
            </a:r>
          </a:p>
        </p:txBody>
      </p:sp>
      <p:sp>
        <p:nvSpPr>
          <p:cNvPr id="22" name="Rectangle 21"/>
          <p:cNvSpPr/>
          <p:nvPr/>
        </p:nvSpPr>
        <p:spPr>
          <a:xfrm>
            <a:off x="7079178" y="3936422"/>
            <a:ext cx="1850763" cy="523220"/>
          </a:xfrm>
          <a:prstGeom prst="rect">
            <a:avLst/>
          </a:prstGeom>
        </p:spPr>
        <p:txBody>
          <a:bodyPr wrap="none">
            <a:spAutoFit/>
          </a:bodyPr>
          <a:lstStyle/>
          <a:p>
            <a:pPr algn="ctr">
              <a:spcAft>
                <a:spcPts val="3000"/>
              </a:spcAft>
            </a:pPr>
            <a:r>
              <a:rPr lang="en-US" sz="2800" dirty="0">
                <a:solidFill>
                  <a:schemeClr val="tx2"/>
                </a:solidFill>
              </a:rPr>
              <a:t>Total = 21%</a:t>
            </a:r>
          </a:p>
        </p:txBody>
      </p:sp>
      <p:sp>
        <p:nvSpPr>
          <p:cNvPr id="4" name="TextBox 3"/>
          <p:cNvSpPr txBox="1"/>
          <p:nvPr/>
        </p:nvSpPr>
        <p:spPr>
          <a:xfrm>
            <a:off x="914400" y="2736994"/>
            <a:ext cx="1752600" cy="3046988"/>
          </a:xfrm>
          <a:prstGeom prst="rect">
            <a:avLst/>
          </a:prstGeom>
          <a:noFill/>
        </p:spPr>
        <p:txBody>
          <a:bodyPr wrap="square" rtlCol="0">
            <a:spAutoFit/>
          </a:bodyPr>
          <a:lstStyle/>
          <a:p>
            <a:r>
              <a:rPr lang="en-US" sz="2400" dirty="0">
                <a:solidFill>
                  <a:schemeClr val="bg1"/>
                </a:solidFill>
              </a:rPr>
              <a:t>79%  insured through employer, Medicaid, Medicare or other public program</a:t>
            </a:r>
          </a:p>
        </p:txBody>
      </p:sp>
      <p:sp>
        <p:nvSpPr>
          <p:cNvPr id="13" name="TextBox 12"/>
          <p:cNvSpPr txBox="1"/>
          <p:nvPr/>
        </p:nvSpPr>
        <p:spPr>
          <a:xfrm>
            <a:off x="2819400" y="2785899"/>
            <a:ext cx="1981200" cy="1246495"/>
          </a:xfrm>
          <a:prstGeom prst="rect">
            <a:avLst/>
          </a:prstGeom>
          <a:noFill/>
        </p:spPr>
        <p:txBody>
          <a:bodyPr wrap="square" rtlCol="0">
            <a:spAutoFit/>
          </a:bodyPr>
          <a:lstStyle/>
          <a:p>
            <a:r>
              <a:rPr lang="en-US" sz="2400" dirty="0">
                <a:solidFill>
                  <a:schemeClr val="bg1"/>
                </a:solidFill>
              </a:rPr>
              <a:t>21% marketplace eligible</a:t>
            </a:r>
          </a:p>
        </p:txBody>
      </p:sp>
      <p:sp>
        <p:nvSpPr>
          <p:cNvPr id="15" name="Title 1"/>
          <p:cNvSpPr>
            <a:spLocks noGrp="1"/>
          </p:cNvSpPr>
          <p:nvPr>
            <p:ph type="title"/>
          </p:nvPr>
        </p:nvSpPr>
        <p:spPr>
          <a:xfrm>
            <a:off x="76200" y="76200"/>
            <a:ext cx="8875713" cy="1143000"/>
          </a:xfrm>
        </p:spPr>
        <p:txBody>
          <a:bodyPr>
            <a:normAutofit/>
          </a:bodyPr>
          <a:lstStyle/>
          <a:p>
            <a:r>
              <a:rPr lang="en-US" sz="3000" dirty="0"/>
              <a:t>Who can enroll using a Marketplace?</a:t>
            </a:r>
          </a:p>
        </p:txBody>
      </p:sp>
    </p:spTree>
    <p:extLst>
      <p:ext uri="{BB962C8B-B14F-4D97-AF65-F5344CB8AC3E}">
        <p14:creationId xmlns:p14="http://schemas.microsoft.com/office/powerpoint/2010/main" val="380926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1" grpId="0" animBg="1"/>
      <p:bldP spid="19" grpId="0" animBg="1"/>
      <p:bldP spid="21" grpId="0"/>
      <p:bldP spid="22" grpId="0"/>
      <p:bldP spid="4"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9</a:t>
            </a:fld>
            <a:endParaRPr lang="en-US" dirty="0"/>
          </a:p>
        </p:txBody>
      </p:sp>
      <p:sp>
        <p:nvSpPr>
          <p:cNvPr id="5" name="Pie 4"/>
          <p:cNvSpPr/>
          <p:nvPr/>
        </p:nvSpPr>
        <p:spPr>
          <a:xfrm>
            <a:off x="-1981200" y="2438400"/>
            <a:ext cx="5486400" cy="5486400"/>
          </a:xfrm>
          <a:prstGeom prst="pie">
            <a:avLst>
              <a:gd name="adj1" fmla="val 16849446"/>
              <a:gd name="adj2" fmla="val 1463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Box 7"/>
          <p:cNvSpPr txBox="1"/>
          <p:nvPr/>
        </p:nvSpPr>
        <p:spPr>
          <a:xfrm>
            <a:off x="266700" y="1676400"/>
            <a:ext cx="3352800" cy="523220"/>
          </a:xfrm>
          <a:prstGeom prst="rect">
            <a:avLst/>
          </a:prstGeom>
          <a:noFill/>
        </p:spPr>
        <p:txBody>
          <a:bodyPr wrap="square" rtlCol="0">
            <a:spAutoFit/>
          </a:bodyPr>
          <a:lstStyle/>
          <a:p>
            <a:r>
              <a:rPr lang="en-US" sz="2800" dirty="0">
                <a:solidFill>
                  <a:schemeClr val="tx2"/>
                </a:solidFill>
              </a:rPr>
              <a:t>Marketplace Eligible </a:t>
            </a:r>
          </a:p>
        </p:txBody>
      </p:sp>
      <p:sp>
        <p:nvSpPr>
          <p:cNvPr id="9" name="Pie 8"/>
          <p:cNvSpPr/>
          <p:nvPr/>
        </p:nvSpPr>
        <p:spPr>
          <a:xfrm rot="2913172">
            <a:off x="-1983619" y="2422081"/>
            <a:ext cx="5486400" cy="5480939"/>
          </a:xfrm>
          <a:prstGeom prst="pie">
            <a:avLst>
              <a:gd name="adj1" fmla="val 16849446"/>
              <a:gd name="adj2" fmla="val 1757254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TextBox 9"/>
          <p:cNvSpPr txBox="1"/>
          <p:nvPr/>
        </p:nvSpPr>
        <p:spPr>
          <a:xfrm>
            <a:off x="3638550" y="3505200"/>
            <a:ext cx="5200650" cy="461665"/>
          </a:xfrm>
          <a:prstGeom prst="rect">
            <a:avLst/>
          </a:prstGeom>
          <a:noFill/>
        </p:spPr>
        <p:txBody>
          <a:bodyPr wrap="square" rtlCol="0">
            <a:spAutoFit/>
          </a:bodyPr>
          <a:lstStyle/>
          <a:p>
            <a:r>
              <a:rPr lang="en-US" sz="2400" dirty="0">
                <a:solidFill>
                  <a:schemeClr val="tx2"/>
                </a:solidFill>
              </a:rPr>
              <a:t>Goal: 7 million enrolled (13%)</a:t>
            </a:r>
          </a:p>
        </p:txBody>
      </p:sp>
      <p:sp>
        <p:nvSpPr>
          <p:cNvPr id="11" name="Pie 10"/>
          <p:cNvSpPr/>
          <p:nvPr/>
        </p:nvSpPr>
        <p:spPr>
          <a:xfrm rot="2913117">
            <a:off x="-1983622" y="2422085"/>
            <a:ext cx="5486400" cy="5480939"/>
          </a:xfrm>
          <a:prstGeom prst="pie">
            <a:avLst>
              <a:gd name="adj1" fmla="val 16808191"/>
              <a:gd name="adj2" fmla="val 1737238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TextBox 11"/>
          <p:cNvSpPr txBox="1"/>
          <p:nvPr/>
        </p:nvSpPr>
        <p:spPr>
          <a:xfrm>
            <a:off x="3638550" y="4180820"/>
            <a:ext cx="5200650" cy="461665"/>
          </a:xfrm>
          <a:prstGeom prst="rect">
            <a:avLst/>
          </a:prstGeom>
          <a:noFill/>
        </p:spPr>
        <p:txBody>
          <a:bodyPr wrap="square" rtlCol="0">
            <a:spAutoFit/>
          </a:bodyPr>
          <a:lstStyle/>
          <a:p>
            <a:r>
              <a:rPr lang="en-US" sz="2400" dirty="0">
                <a:solidFill>
                  <a:schemeClr val="tx2"/>
                </a:solidFill>
              </a:rPr>
              <a:t>Of that, 2.7 million should be 18-35 (6%)</a:t>
            </a:r>
          </a:p>
        </p:txBody>
      </p:sp>
      <p:sp>
        <p:nvSpPr>
          <p:cNvPr id="2" name="Oval 1"/>
          <p:cNvSpPr/>
          <p:nvPr/>
        </p:nvSpPr>
        <p:spPr>
          <a:xfrm rot="20256244">
            <a:off x="585682" y="4260131"/>
            <a:ext cx="3200400" cy="759126"/>
          </a:xfrm>
          <a:prstGeom prst="ellipse">
            <a:avLst/>
          </a:prstGeom>
          <a:noFill/>
          <a:ln w="76200" cmpd="sng">
            <a:solidFill>
              <a:srgbClr val="00446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3794760" y="5532120"/>
            <a:ext cx="5200650" cy="584776"/>
          </a:xfrm>
          <a:prstGeom prst="rect">
            <a:avLst/>
          </a:prstGeom>
          <a:noFill/>
        </p:spPr>
        <p:txBody>
          <a:bodyPr wrap="square" rtlCol="0">
            <a:spAutoFit/>
          </a:bodyPr>
          <a:lstStyle/>
          <a:p>
            <a:pPr algn="ctr"/>
            <a:r>
              <a:rPr lang="en-US" sz="3200" b="1" dirty="0">
                <a:solidFill>
                  <a:schemeClr val="tx2"/>
                </a:solidFill>
              </a:rPr>
              <a:t>This is who we’re talking to.</a:t>
            </a:r>
          </a:p>
        </p:txBody>
      </p:sp>
      <p:sp>
        <p:nvSpPr>
          <p:cNvPr id="14" name="Title 1"/>
          <p:cNvSpPr>
            <a:spLocks noGrp="1"/>
          </p:cNvSpPr>
          <p:nvPr>
            <p:ph type="title"/>
          </p:nvPr>
        </p:nvSpPr>
        <p:spPr>
          <a:xfrm>
            <a:off x="76200" y="76200"/>
            <a:ext cx="8875713" cy="1143000"/>
          </a:xfrm>
        </p:spPr>
        <p:txBody>
          <a:bodyPr>
            <a:normAutofit/>
          </a:bodyPr>
          <a:lstStyle/>
          <a:p>
            <a:r>
              <a:rPr lang="en-US" sz="3000" dirty="0"/>
              <a:t>Who can enroll using a Marketplace?</a:t>
            </a:r>
          </a:p>
        </p:txBody>
      </p:sp>
    </p:spTree>
    <p:extLst>
      <p:ext uri="{BB962C8B-B14F-4D97-AF65-F5344CB8AC3E}">
        <p14:creationId xmlns:p14="http://schemas.microsoft.com/office/powerpoint/2010/main" val="333477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animBg="1"/>
      <p:bldP spid="10" grpId="0"/>
      <p:bldP spid="11" grpId="0" animBg="1"/>
      <p:bldP spid="12" grpId="0"/>
      <p:bldP spid="2" grpId="0" animBg="1"/>
      <p:bldP spid="1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32716</TotalTime>
  <Words>1880</Words>
  <Application>Microsoft Macintosh PowerPoint</Application>
  <PresentationFormat>On-screen Show (4:3)</PresentationFormat>
  <Paragraphs>294</Paragraphs>
  <Slides>31</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Corbel</vt:lpstr>
      <vt:lpstr>Courier New</vt:lpstr>
      <vt:lpstr>Wingdings</vt:lpstr>
      <vt:lpstr>Office Theme</vt:lpstr>
      <vt:lpstr>OFA’s Obamacare Campaign</vt:lpstr>
      <vt:lpstr>Goals</vt:lpstr>
      <vt:lpstr>Agenda </vt:lpstr>
      <vt:lpstr>What Are We Hoping to Achieve?</vt:lpstr>
      <vt:lpstr>What Are the Challenges?</vt:lpstr>
      <vt:lpstr>Challenge #1: Opponents Attacking Obamacare</vt:lpstr>
      <vt:lpstr>Challenge #2: People Don’t Enroll </vt:lpstr>
      <vt:lpstr>Who can enroll using a Marketplace?</vt:lpstr>
      <vt:lpstr>Who can enroll using a Marketplace?</vt:lpstr>
      <vt:lpstr>Who can enroll using a Marketplace?</vt:lpstr>
      <vt:lpstr>Case Study: In other words, Mike is who we’re talking to</vt:lpstr>
      <vt:lpstr>Challenge #2: People Don’t Enroll </vt:lpstr>
      <vt:lpstr>OFA Will Not Directly Enroll People</vt:lpstr>
      <vt:lpstr>Challenge #2: People Don’t Enroll</vt:lpstr>
      <vt:lpstr>How to Talk to Mike</vt:lpstr>
      <vt:lpstr>How Does Mike Get Information?</vt:lpstr>
      <vt:lpstr>How to Talk to Mike’s Mom</vt:lpstr>
      <vt:lpstr>Who Are We Trying to Talk to?</vt:lpstr>
      <vt:lpstr>Agenda </vt:lpstr>
      <vt:lpstr>Mike’s Path to Enrollment</vt:lpstr>
      <vt:lpstr>Mike’s Path to Enrollment</vt:lpstr>
      <vt:lpstr>OFA’s Work is Already Underway</vt:lpstr>
      <vt:lpstr>Mike’s Path to Enrollment</vt:lpstr>
      <vt:lpstr>Mike’s Path to Enrollment</vt:lpstr>
      <vt:lpstr>Agenda </vt:lpstr>
      <vt:lpstr>Breakouts – 15 minutes</vt:lpstr>
      <vt:lpstr>Agenda </vt:lpstr>
      <vt:lpstr>Key Takeaways</vt:lpstr>
      <vt:lpstr>Goals</vt:lpstr>
      <vt:lpstr>Next Steps</vt:lpstr>
      <vt:lpstr>More to Come!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1354</cp:revision>
  <cp:lastPrinted>2012-03-22T19:47:25Z</cp:lastPrinted>
  <dcterms:created xsi:type="dcterms:W3CDTF">2011-03-30T13:57:21Z</dcterms:created>
  <dcterms:modified xsi:type="dcterms:W3CDTF">2019-06-26T23:13:01Z</dcterms:modified>
</cp:coreProperties>
</file>