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1025" r:id="rId2"/>
    <p:sldId id="1083" r:id="rId3"/>
    <p:sldId id="883" r:id="rId4"/>
    <p:sldId id="1027" r:id="rId5"/>
    <p:sldId id="1066" r:id="rId6"/>
    <p:sldId id="1087" r:id="rId7"/>
    <p:sldId id="1067" r:id="rId8"/>
    <p:sldId id="1075" r:id="rId9"/>
    <p:sldId id="1069" r:id="rId10"/>
    <p:sldId id="1070" r:id="rId11"/>
    <p:sldId id="1084" r:id="rId12"/>
    <p:sldId id="1080" r:id="rId13"/>
    <p:sldId id="1081" r:id="rId14"/>
    <p:sldId id="1082" r:id="rId15"/>
    <p:sldId id="1072" r:id="rId16"/>
    <p:sldId id="1073" r:id="rId17"/>
    <p:sldId id="1074" r:id="rId18"/>
    <p:sldId id="1079" r:id="rId19"/>
    <p:sldId id="1085" r:id="rId20"/>
    <p:sldId id="1076" r:id="rId21"/>
    <p:sldId id="1077" r:id="rId22"/>
    <p:sldId id="1086" r:id="rId23"/>
    <p:sldId id="1054" r:id="rId24"/>
    <p:sldId id="1053" r:id="rId25"/>
    <p:sldId id="1057" r:id="rId26"/>
  </p:sldIdLst>
  <p:sldSz cx="9144000" cy="6858000" type="screen4x3"/>
  <p:notesSz cx="69469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24">
          <p15:clr>
            <a:srgbClr val="A4A3A4"/>
          </p15:clr>
        </p15:guide>
        <p15:guide id="2">
          <p15:clr>
            <a:srgbClr val="A4A3A4"/>
          </p15:clr>
        </p15:guide>
      </p15:sldGuideLst>
    </p:ext>
    <p:ext uri="{2D200454-40CA-4A62-9FC3-DE9A4176ACB9}">
      <p15:notesGuideLst xmlns:p15="http://schemas.microsoft.com/office/powerpoint/2012/main">
        <p15:guide id="1" orient="horz" pos="2904">
          <p15:clr>
            <a:srgbClr val="A4A3A4"/>
          </p15:clr>
        </p15:guide>
        <p15:guide id="2" pos="218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hley Pinedo" initials="AP" lastIdx="31" clrIdx="0"/>
  <p:cmAuthor id="1" name="Victoria Zyp" initials="" lastIdx="5" clrIdx="1"/>
  <p:cmAuthor id="2" name="Justin Sommer" initials="JS" lastIdx="6"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46A"/>
    <a:srgbClr val="006699"/>
    <a:srgbClr val="C2DBE8"/>
    <a:srgbClr val="C41230"/>
    <a:srgbClr val="9DCF32"/>
    <a:srgbClr val="7CA1CE"/>
    <a:srgbClr val="D17F7D"/>
    <a:srgbClr val="990099"/>
    <a:srgbClr val="CD6FF7"/>
    <a:srgbClr val="A18C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97" autoAdjust="0"/>
    <p:restoredTop sz="70225" autoAdjust="0"/>
  </p:normalViewPr>
  <p:slideViewPr>
    <p:cSldViewPr>
      <p:cViewPr varScale="1">
        <p:scale>
          <a:sx n="85" d="100"/>
          <a:sy n="85" d="100"/>
        </p:scale>
        <p:origin x="2240" y="168"/>
      </p:cViewPr>
      <p:guideLst>
        <p:guide orient="horz" pos="4224"/>
        <p:guide/>
      </p:guideLst>
    </p:cSldViewPr>
  </p:slideViewPr>
  <p:notesTextViewPr>
    <p:cViewPr>
      <p:scale>
        <a:sx n="100" d="100"/>
        <a:sy n="100" d="100"/>
      </p:scale>
      <p:origin x="0" y="0"/>
    </p:cViewPr>
  </p:notesTextViewPr>
  <p:sorterViewPr>
    <p:cViewPr>
      <p:scale>
        <a:sx n="167" d="100"/>
        <a:sy n="167" d="100"/>
      </p:scale>
      <p:origin x="0" y="4608"/>
    </p:cViewPr>
  </p:sorterViewPr>
  <p:notesViewPr>
    <p:cSldViewPr>
      <p:cViewPr varScale="1">
        <p:scale>
          <a:sx n="86" d="100"/>
          <a:sy n="86" d="100"/>
        </p:scale>
        <p:origin x="-1902" y="-66"/>
      </p:cViewPr>
      <p:guideLst>
        <p:guide orient="horz" pos="2904"/>
        <p:guide pos="218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9C847C-97A5-A14E-94D1-F5A3028CDBA9}" type="doc">
      <dgm:prSet loTypeId="urn:microsoft.com/office/officeart/2005/8/layout/radial4" loCatId="" qsTypeId="urn:microsoft.com/office/officeart/2005/8/quickstyle/simple4" qsCatId="simple" csTypeId="urn:microsoft.com/office/officeart/2005/8/colors/colorful4" csCatId="colorful" phldr="1"/>
      <dgm:spPr/>
      <dgm:t>
        <a:bodyPr/>
        <a:lstStyle/>
        <a:p>
          <a:endParaRPr lang="en-US"/>
        </a:p>
      </dgm:t>
    </dgm:pt>
    <dgm:pt modelId="{407BCBF7-CC9A-CF46-B231-1867864C26E5}">
      <dgm:prSet phldrT="[Text]"/>
      <dgm:spPr/>
      <dgm:t>
        <a:bodyPr/>
        <a:lstStyle/>
        <a:p>
          <a:r>
            <a:rPr lang="en-US" dirty="0"/>
            <a:t>Chapter Building</a:t>
          </a:r>
        </a:p>
      </dgm:t>
    </dgm:pt>
    <dgm:pt modelId="{11DFD222-D615-8C40-AD43-E2A49E7FBB84}" type="parTrans" cxnId="{BE617DE6-BF97-A844-99CD-641D44E01A62}">
      <dgm:prSet/>
      <dgm:spPr/>
      <dgm:t>
        <a:bodyPr/>
        <a:lstStyle/>
        <a:p>
          <a:endParaRPr lang="en-US"/>
        </a:p>
      </dgm:t>
    </dgm:pt>
    <dgm:pt modelId="{B1E56A0E-EBF5-294C-AE98-2B7D6FAFC764}" type="sibTrans" cxnId="{BE617DE6-BF97-A844-99CD-641D44E01A62}">
      <dgm:prSet/>
      <dgm:spPr/>
      <dgm:t>
        <a:bodyPr/>
        <a:lstStyle/>
        <a:p>
          <a:endParaRPr lang="en-US"/>
        </a:p>
      </dgm:t>
    </dgm:pt>
    <dgm:pt modelId="{3D8C9AF2-92F1-F84B-A1D5-EA4F0058BA18}">
      <dgm:prSet phldrT="[Text]"/>
      <dgm:spPr/>
      <dgm:t>
        <a:bodyPr/>
        <a:lstStyle/>
        <a:p>
          <a:r>
            <a:rPr lang="en-US" dirty="0"/>
            <a:t>Gun Violence Prevention</a:t>
          </a:r>
        </a:p>
      </dgm:t>
    </dgm:pt>
    <dgm:pt modelId="{B64C6455-3BFB-DF40-997B-CC5F625036AE}" type="parTrans" cxnId="{1D98BDC4-428A-734E-96F4-505F70CA4E29}">
      <dgm:prSet/>
      <dgm:spPr/>
      <dgm:t>
        <a:bodyPr/>
        <a:lstStyle/>
        <a:p>
          <a:endParaRPr lang="en-US"/>
        </a:p>
      </dgm:t>
    </dgm:pt>
    <dgm:pt modelId="{935A4356-652C-8643-BB99-907F295F04CB}" type="sibTrans" cxnId="{1D98BDC4-428A-734E-96F4-505F70CA4E29}">
      <dgm:prSet/>
      <dgm:spPr/>
      <dgm:t>
        <a:bodyPr/>
        <a:lstStyle/>
        <a:p>
          <a:endParaRPr lang="en-US"/>
        </a:p>
      </dgm:t>
    </dgm:pt>
    <dgm:pt modelId="{5B7AFBDD-8EEC-D941-B388-5E52ECABDBD4}">
      <dgm:prSet phldrT="[Text]"/>
      <dgm:spPr/>
      <dgm:t>
        <a:bodyPr/>
        <a:lstStyle/>
        <a:p>
          <a:r>
            <a:rPr lang="en-US" dirty="0"/>
            <a:t>Comprehensive Immigration Reform</a:t>
          </a:r>
        </a:p>
      </dgm:t>
    </dgm:pt>
    <dgm:pt modelId="{C2E162A7-8346-5944-A865-03433CB15233}" type="parTrans" cxnId="{CDCDBD6A-9432-5F44-8097-43F2D7572CDF}">
      <dgm:prSet/>
      <dgm:spPr/>
      <dgm:t>
        <a:bodyPr/>
        <a:lstStyle/>
        <a:p>
          <a:endParaRPr lang="en-US"/>
        </a:p>
      </dgm:t>
    </dgm:pt>
    <dgm:pt modelId="{9FFAC939-88DC-9041-9F34-24FE68AD3571}" type="sibTrans" cxnId="{CDCDBD6A-9432-5F44-8097-43F2D7572CDF}">
      <dgm:prSet/>
      <dgm:spPr/>
      <dgm:t>
        <a:bodyPr/>
        <a:lstStyle/>
        <a:p>
          <a:endParaRPr lang="en-US"/>
        </a:p>
      </dgm:t>
    </dgm:pt>
    <dgm:pt modelId="{866F2A0A-1CD3-FC4B-BD98-ED0EDD09B218}">
      <dgm:prSet phldrT="[Text]"/>
      <dgm:spPr/>
      <dgm:t>
        <a:bodyPr/>
        <a:lstStyle/>
        <a:p>
          <a:r>
            <a:rPr lang="en-US" dirty="0"/>
            <a:t>Climate Change Campaign</a:t>
          </a:r>
        </a:p>
      </dgm:t>
    </dgm:pt>
    <dgm:pt modelId="{0507F6C5-C8CB-544D-A714-473411C73C71}" type="parTrans" cxnId="{4C9372C4-7A0E-F949-A3BE-A75007B9A5A8}">
      <dgm:prSet/>
      <dgm:spPr/>
      <dgm:t>
        <a:bodyPr/>
        <a:lstStyle/>
        <a:p>
          <a:endParaRPr lang="en-US"/>
        </a:p>
      </dgm:t>
    </dgm:pt>
    <dgm:pt modelId="{623E90C3-D422-C94C-8A00-6AD35222BA1C}" type="sibTrans" cxnId="{4C9372C4-7A0E-F949-A3BE-A75007B9A5A8}">
      <dgm:prSet/>
      <dgm:spPr/>
      <dgm:t>
        <a:bodyPr/>
        <a:lstStyle/>
        <a:p>
          <a:endParaRPr lang="en-US"/>
        </a:p>
      </dgm:t>
    </dgm:pt>
    <dgm:pt modelId="{4F1FD47B-3565-784E-A936-C40F575F8A0E}">
      <dgm:prSet phldrT="[Text]" phldr="1"/>
      <dgm:spPr/>
      <dgm:t>
        <a:bodyPr/>
        <a:lstStyle/>
        <a:p>
          <a:endParaRPr lang="en-US"/>
        </a:p>
      </dgm:t>
    </dgm:pt>
    <dgm:pt modelId="{E4915DD6-7DE7-724B-84A0-65E403B01825}" type="parTrans" cxnId="{6622D04B-F8C7-3244-A953-6CEDF7532027}">
      <dgm:prSet/>
      <dgm:spPr/>
      <dgm:t>
        <a:bodyPr/>
        <a:lstStyle/>
        <a:p>
          <a:endParaRPr lang="en-US"/>
        </a:p>
      </dgm:t>
    </dgm:pt>
    <dgm:pt modelId="{9D14EB02-D41A-614E-AF61-84D104D2032C}" type="sibTrans" cxnId="{6622D04B-F8C7-3244-A953-6CEDF7532027}">
      <dgm:prSet/>
      <dgm:spPr/>
      <dgm:t>
        <a:bodyPr/>
        <a:lstStyle/>
        <a:p>
          <a:endParaRPr lang="en-US"/>
        </a:p>
      </dgm:t>
    </dgm:pt>
    <dgm:pt modelId="{2B5F0735-31E3-AD44-8346-A5F739F41BA7}">
      <dgm:prSet phldrT="[Text]" phldr="1"/>
      <dgm:spPr/>
      <dgm:t>
        <a:bodyPr/>
        <a:lstStyle/>
        <a:p>
          <a:endParaRPr lang="en-US"/>
        </a:p>
      </dgm:t>
    </dgm:pt>
    <dgm:pt modelId="{CBC50A3F-178E-9C43-9D58-38E267B32113}" type="parTrans" cxnId="{7886CF8C-62A8-484B-9321-4751535E530B}">
      <dgm:prSet/>
      <dgm:spPr/>
      <dgm:t>
        <a:bodyPr/>
        <a:lstStyle/>
        <a:p>
          <a:endParaRPr lang="en-US"/>
        </a:p>
      </dgm:t>
    </dgm:pt>
    <dgm:pt modelId="{14BBE397-D50C-3F4A-8910-BCECA220830E}" type="sibTrans" cxnId="{7886CF8C-62A8-484B-9321-4751535E530B}">
      <dgm:prSet/>
      <dgm:spPr/>
      <dgm:t>
        <a:bodyPr/>
        <a:lstStyle/>
        <a:p>
          <a:endParaRPr lang="en-US"/>
        </a:p>
      </dgm:t>
    </dgm:pt>
    <dgm:pt modelId="{B4FA001A-F42D-C24F-B1C1-F807D5982637}">
      <dgm:prSet phldrT="[Text]" phldr="1"/>
      <dgm:spPr/>
      <dgm:t>
        <a:bodyPr/>
        <a:lstStyle/>
        <a:p>
          <a:endParaRPr lang="en-US"/>
        </a:p>
      </dgm:t>
    </dgm:pt>
    <dgm:pt modelId="{4834EF37-9C1B-3944-89C1-1DFBEBCD202B}" type="parTrans" cxnId="{8594E70B-1560-874A-B34F-8D3A93D61D95}">
      <dgm:prSet/>
      <dgm:spPr/>
      <dgm:t>
        <a:bodyPr/>
        <a:lstStyle/>
        <a:p>
          <a:endParaRPr lang="en-US"/>
        </a:p>
      </dgm:t>
    </dgm:pt>
    <dgm:pt modelId="{4CE52C07-5D98-0A40-A793-A6098F704C74}" type="sibTrans" cxnId="{8594E70B-1560-874A-B34F-8D3A93D61D95}">
      <dgm:prSet/>
      <dgm:spPr/>
      <dgm:t>
        <a:bodyPr/>
        <a:lstStyle/>
        <a:p>
          <a:endParaRPr lang="en-US"/>
        </a:p>
      </dgm:t>
    </dgm:pt>
    <dgm:pt modelId="{0C987F5C-6BF5-1F42-AE66-E7FE879B38C4}">
      <dgm:prSet phldrT="[Text]" phldr="1"/>
      <dgm:spPr/>
      <dgm:t>
        <a:bodyPr/>
        <a:lstStyle/>
        <a:p>
          <a:endParaRPr lang="en-US"/>
        </a:p>
      </dgm:t>
    </dgm:pt>
    <dgm:pt modelId="{185B2138-9FBC-0C4B-9D4D-6E0AA26FD723}" type="parTrans" cxnId="{4503B4BC-47BA-1547-A899-7368354E510D}">
      <dgm:prSet/>
      <dgm:spPr/>
      <dgm:t>
        <a:bodyPr/>
        <a:lstStyle/>
        <a:p>
          <a:endParaRPr lang="en-US"/>
        </a:p>
      </dgm:t>
    </dgm:pt>
    <dgm:pt modelId="{9C030E4E-48B3-554F-8AEA-3959EDF05683}" type="sibTrans" cxnId="{4503B4BC-47BA-1547-A899-7368354E510D}">
      <dgm:prSet/>
      <dgm:spPr/>
      <dgm:t>
        <a:bodyPr/>
        <a:lstStyle/>
        <a:p>
          <a:endParaRPr lang="en-US"/>
        </a:p>
      </dgm:t>
    </dgm:pt>
    <dgm:pt modelId="{0E3BB47A-D86F-AE49-A62E-BBCB2FC1860E}">
      <dgm:prSet phldrT="[Text]" phldr="1"/>
      <dgm:spPr/>
      <dgm:t>
        <a:bodyPr/>
        <a:lstStyle/>
        <a:p>
          <a:endParaRPr lang="en-US" dirty="0"/>
        </a:p>
      </dgm:t>
    </dgm:pt>
    <dgm:pt modelId="{2CC8A3A7-A551-514A-B807-B2481D28F158}" type="parTrans" cxnId="{75DDE875-74BE-6B42-9685-8463AC793309}">
      <dgm:prSet/>
      <dgm:spPr/>
      <dgm:t>
        <a:bodyPr/>
        <a:lstStyle/>
        <a:p>
          <a:endParaRPr lang="en-US"/>
        </a:p>
      </dgm:t>
    </dgm:pt>
    <dgm:pt modelId="{694CE491-768A-6F44-BBCA-04732D415F17}" type="sibTrans" cxnId="{75DDE875-74BE-6B42-9685-8463AC793309}">
      <dgm:prSet/>
      <dgm:spPr/>
      <dgm:t>
        <a:bodyPr/>
        <a:lstStyle/>
        <a:p>
          <a:endParaRPr lang="en-US"/>
        </a:p>
      </dgm:t>
    </dgm:pt>
    <dgm:pt modelId="{7BECE267-AAA3-6F4F-BB32-9D671FBF96F4}">
      <dgm:prSet custT="1"/>
      <dgm:spPr/>
      <dgm:t>
        <a:bodyPr/>
        <a:lstStyle/>
        <a:p>
          <a:r>
            <a:rPr lang="en-US" sz="2600" b="0" dirty="0" err="1"/>
            <a:t>Obamacare</a:t>
          </a:r>
          <a:endParaRPr lang="en-US" sz="2600" b="0" dirty="0"/>
        </a:p>
      </dgm:t>
    </dgm:pt>
    <dgm:pt modelId="{34737903-BEDE-DD40-B53F-5FE085BB942E}" type="parTrans" cxnId="{343E3D87-0D51-F648-95CC-B6E0D110CB16}">
      <dgm:prSet/>
      <dgm:spPr/>
      <dgm:t>
        <a:bodyPr/>
        <a:lstStyle/>
        <a:p>
          <a:endParaRPr lang="en-US"/>
        </a:p>
      </dgm:t>
    </dgm:pt>
    <dgm:pt modelId="{CADDA3C0-0353-5F4D-92DE-C359D5F54389}" type="sibTrans" cxnId="{343E3D87-0D51-F648-95CC-B6E0D110CB16}">
      <dgm:prSet/>
      <dgm:spPr/>
      <dgm:t>
        <a:bodyPr/>
        <a:lstStyle/>
        <a:p>
          <a:endParaRPr lang="en-US"/>
        </a:p>
      </dgm:t>
    </dgm:pt>
    <dgm:pt modelId="{EDA5C538-753C-1942-810E-8FC33CE58B5E}" type="pres">
      <dgm:prSet presAssocID="{A89C847C-97A5-A14E-94D1-F5A3028CDBA9}" presName="cycle" presStyleCnt="0">
        <dgm:presLayoutVars>
          <dgm:chMax val="1"/>
          <dgm:dir/>
          <dgm:animLvl val="ctr"/>
          <dgm:resizeHandles val="exact"/>
        </dgm:presLayoutVars>
      </dgm:prSet>
      <dgm:spPr/>
    </dgm:pt>
    <dgm:pt modelId="{1461FAFA-08A5-FE42-91E9-4E9BAF1FC140}" type="pres">
      <dgm:prSet presAssocID="{407BCBF7-CC9A-CF46-B231-1867864C26E5}" presName="centerShape" presStyleLbl="node0" presStyleIdx="0" presStyleCnt="1"/>
      <dgm:spPr/>
    </dgm:pt>
    <dgm:pt modelId="{B282DF49-3095-A84A-9D58-78BCEE7EA856}" type="pres">
      <dgm:prSet presAssocID="{B64C6455-3BFB-DF40-997B-CC5F625036AE}" presName="parTrans" presStyleLbl="bgSibTrans2D1" presStyleIdx="0" presStyleCnt="4"/>
      <dgm:spPr/>
    </dgm:pt>
    <dgm:pt modelId="{0AE16407-96A2-144B-A93A-3320E1267C03}" type="pres">
      <dgm:prSet presAssocID="{3D8C9AF2-92F1-F84B-A1D5-EA4F0058BA18}" presName="node" presStyleLbl="node1" presStyleIdx="0" presStyleCnt="4">
        <dgm:presLayoutVars>
          <dgm:bulletEnabled val="1"/>
        </dgm:presLayoutVars>
      </dgm:prSet>
      <dgm:spPr/>
    </dgm:pt>
    <dgm:pt modelId="{7520D665-445E-134E-BBB4-28A83744EE31}" type="pres">
      <dgm:prSet presAssocID="{C2E162A7-8346-5944-A865-03433CB15233}" presName="parTrans" presStyleLbl="bgSibTrans2D1" presStyleIdx="1" presStyleCnt="4"/>
      <dgm:spPr/>
    </dgm:pt>
    <dgm:pt modelId="{4ABEA4F4-E2F1-5B45-857C-89F737AB40ED}" type="pres">
      <dgm:prSet presAssocID="{5B7AFBDD-8EEC-D941-B388-5E52ECABDBD4}" presName="node" presStyleLbl="node1" presStyleIdx="1" presStyleCnt="4">
        <dgm:presLayoutVars>
          <dgm:bulletEnabled val="1"/>
        </dgm:presLayoutVars>
      </dgm:prSet>
      <dgm:spPr/>
    </dgm:pt>
    <dgm:pt modelId="{3BAFD351-9BB6-B245-98F6-0FF7A72B51A7}" type="pres">
      <dgm:prSet presAssocID="{0507F6C5-C8CB-544D-A714-473411C73C71}" presName="parTrans" presStyleLbl="bgSibTrans2D1" presStyleIdx="2" presStyleCnt="4"/>
      <dgm:spPr/>
    </dgm:pt>
    <dgm:pt modelId="{F6380BCB-26FB-044D-8F06-CE21FD276F99}" type="pres">
      <dgm:prSet presAssocID="{866F2A0A-1CD3-FC4B-BD98-ED0EDD09B218}" presName="node" presStyleLbl="node1" presStyleIdx="2" presStyleCnt="4">
        <dgm:presLayoutVars>
          <dgm:bulletEnabled val="1"/>
        </dgm:presLayoutVars>
      </dgm:prSet>
      <dgm:spPr/>
    </dgm:pt>
    <dgm:pt modelId="{1ED9DDD8-2DB1-ED43-BE90-B36E40BB1B44}" type="pres">
      <dgm:prSet presAssocID="{34737903-BEDE-DD40-B53F-5FE085BB942E}" presName="parTrans" presStyleLbl="bgSibTrans2D1" presStyleIdx="3" presStyleCnt="4"/>
      <dgm:spPr/>
    </dgm:pt>
    <dgm:pt modelId="{0CB2155B-05EB-934D-964E-4928F6865AE8}" type="pres">
      <dgm:prSet presAssocID="{7BECE267-AAA3-6F4F-BB32-9D671FBF96F4}" presName="node" presStyleLbl="node1" presStyleIdx="3" presStyleCnt="4">
        <dgm:presLayoutVars>
          <dgm:bulletEnabled val="1"/>
        </dgm:presLayoutVars>
      </dgm:prSet>
      <dgm:spPr/>
    </dgm:pt>
  </dgm:ptLst>
  <dgm:cxnLst>
    <dgm:cxn modelId="{8594E70B-1560-874A-B34F-8D3A93D61D95}" srcId="{4F1FD47B-3565-784E-A936-C40F575F8A0E}" destId="{B4FA001A-F42D-C24F-B1C1-F807D5982637}" srcOrd="1" destOrd="0" parTransId="{4834EF37-9C1B-3944-89C1-1DFBEBCD202B}" sibTransId="{4CE52C07-5D98-0A40-A793-A6098F704C74}"/>
    <dgm:cxn modelId="{6C12B141-A3F9-6843-97DF-AEE8762B3692}" type="presOf" srcId="{5B7AFBDD-8EEC-D941-B388-5E52ECABDBD4}" destId="{4ABEA4F4-E2F1-5B45-857C-89F737AB40ED}" srcOrd="0" destOrd="0" presId="urn:microsoft.com/office/officeart/2005/8/layout/radial4"/>
    <dgm:cxn modelId="{A6A72E48-1969-2247-A643-3BFBF807E346}" type="presOf" srcId="{7BECE267-AAA3-6F4F-BB32-9D671FBF96F4}" destId="{0CB2155B-05EB-934D-964E-4928F6865AE8}" srcOrd="0" destOrd="0" presId="urn:microsoft.com/office/officeart/2005/8/layout/radial4"/>
    <dgm:cxn modelId="{6622D04B-F8C7-3244-A953-6CEDF7532027}" srcId="{A89C847C-97A5-A14E-94D1-F5A3028CDBA9}" destId="{4F1FD47B-3565-784E-A936-C40F575F8A0E}" srcOrd="1" destOrd="0" parTransId="{E4915DD6-7DE7-724B-84A0-65E403B01825}" sibTransId="{9D14EB02-D41A-614E-AF61-84D104D2032C}"/>
    <dgm:cxn modelId="{4B6BAA4D-526A-6E48-A301-20CB346E94C1}" type="presOf" srcId="{A89C847C-97A5-A14E-94D1-F5A3028CDBA9}" destId="{EDA5C538-753C-1942-810E-8FC33CE58B5E}" srcOrd="0" destOrd="0" presId="urn:microsoft.com/office/officeart/2005/8/layout/radial4"/>
    <dgm:cxn modelId="{22A18C55-3757-2745-B194-A522E0A33404}" type="presOf" srcId="{C2E162A7-8346-5944-A865-03433CB15233}" destId="{7520D665-445E-134E-BBB4-28A83744EE31}" srcOrd="0" destOrd="0" presId="urn:microsoft.com/office/officeart/2005/8/layout/radial4"/>
    <dgm:cxn modelId="{CDCDBD6A-9432-5F44-8097-43F2D7572CDF}" srcId="{407BCBF7-CC9A-CF46-B231-1867864C26E5}" destId="{5B7AFBDD-8EEC-D941-B388-5E52ECABDBD4}" srcOrd="1" destOrd="0" parTransId="{C2E162A7-8346-5944-A865-03433CB15233}" sibTransId="{9FFAC939-88DC-9041-9F34-24FE68AD3571}"/>
    <dgm:cxn modelId="{75DDE875-74BE-6B42-9685-8463AC793309}" srcId="{0C987F5C-6BF5-1F42-AE66-E7FE879B38C4}" destId="{0E3BB47A-D86F-AE49-A62E-BBCB2FC1860E}" srcOrd="0" destOrd="0" parTransId="{2CC8A3A7-A551-514A-B807-B2481D28F158}" sibTransId="{694CE491-768A-6F44-BBCA-04732D415F17}"/>
    <dgm:cxn modelId="{82FA887E-A819-B149-9954-BB3B8EE7D14A}" type="presOf" srcId="{B64C6455-3BFB-DF40-997B-CC5F625036AE}" destId="{B282DF49-3095-A84A-9D58-78BCEE7EA856}" srcOrd="0" destOrd="0" presId="urn:microsoft.com/office/officeart/2005/8/layout/radial4"/>
    <dgm:cxn modelId="{343E3D87-0D51-F648-95CC-B6E0D110CB16}" srcId="{407BCBF7-CC9A-CF46-B231-1867864C26E5}" destId="{7BECE267-AAA3-6F4F-BB32-9D671FBF96F4}" srcOrd="3" destOrd="0" parTransId="{34737903-BEDE-DD40-B53F-5FE085BB942E}" sibTransId="{CADDA3C0-0353-5F4D-92DE-C359D5F54389}"/>
    <dgm:cxn modelId="{7886CF8C-62A8-484B-9321-4751535E530B}" srcId="{4F1FD47B-3565-784E-A936-C40F575F8A0E}" destId="{2B5F0735-31E3-AD44-8346-A5F739F41BA7}" srcOrd="0" destOrd="0" parTransId="{CBC50A3F-178E-9C43-9D58-38E267B32113}" sibTransId="{14BBE397-D50C-3F4A-8910-BCECA220830E}"/>
    <dgm:cxn modelId="{11A81DAE-06E3-744B-A5A6-1841B8E6BC16}" type="presOf" srcId="{866F2A0A-1CD3-FC4B-BD98-ED0EDD09B218}" destId="{F6380BCB-26FB-044D-8F06-CE21FD276F99}" srcOrd="0" destOrd="0" presId="urn:microsoft.com/office/officeart/2005/8/layout/radial4"/>
    <dgm:cxn modelId="{9C7BA5BB-7763-174B-B030-7533719E2B95}" type="presOf" srcId="{34737903-BEDE-DD40-B53F-5FE085BB942E}" destId="{1ED9DDD8-2DB1-ED43-BE90-B36E40BB1B44}" srcOrd="0" destOrd="0" presId="urn:microsoft.com/office/officeart/2005/8/layout/radial4"/>
    <dgm:cxn modelId="{4503B4BC-47BA-1547-A899-7368354E510D}" srcId="{A89C847C-97A5-A14E-94D1-F5A3028CDBA9}" destId="{0C987F5C-6BF5-1F42-AE66-E7FE879B38C4}" srcOrd="2" destOrd="0" parTransId="{185B2138-9FBC-0C4B-9D4D-6E0AA26FD723}" sibTransId="{9C030E4E-48B3-554F-8AEA-3959EDF05683}"/>
    <dgm:cxn modelId="{4C9372C4-7A0E-F949-A3BE-A75007B9A5A8}" srcId="{407BCBF7-CC9A-CF46-B231-1867864C26E5}" destId="{866F2A0A-1CD3-FC4B-BD98-ED0EDD09B218}" srcOrd="2" destOrd="0" parTransId="{0507F6C5-C8CB-544D-A714-473411C73C71}" sibTransId="{623E90C3-D422-C94C-8A00-6AD35222BA1C}"/>
    <dgm:cxn modelId="{1D98BDC4-428A-734E-96F4-505F70CA4E29}" srcId="{407BCBF7-CC9A-CF46-B231-1867864C26E5}" destId="{3D8C9AF2-92F1-F84B-A1D5-EA4F0058BA18}" srcOrd="0" destOrd="0" parTransId="{B64C6455-3BFB-DF40-997B-CC5F625036AE}" sibTransId="{935A4356-652C-8643-BB99-907F295F04CB}"/>
    <dgm:cxn modelId="{6A3477D2-9988-DB43-AE21-5AFF4E27DBBB}" type="presOf" srcId="{3D8C9AF2-92F1-F84B-A1D5-EA4F0058BA18}" destId="{0AE16407-96A2-144B-A93A-3320E1267C03}" srcOrd="0" destOrd="0" presId="urn:microsoft.com/office/officeart/2005/8/layout/radial4"/>
    <dgm:cxn modelId="{0C621BD5-C957-CB48-8F41-A425F6B0690C}" type="presOf" srcId="{407BCBF7-CC9A-CF46-B231-1867864C26E5}" destId="{1461FAFA-08A5-FE42-91E9-4E9BAF1FC140}" srcOrd="0" destOrd="0" presId="urn:microsoft.com/office/officeart/2005/8/layout/radial4"/>
    <dgm:cxn modelId="{BE617DE6-BF97-A844-99CD-641D44E01A62}" srcId="{A89C847C-97A5-A14E-94D1-F5A3028CDBA9}" destId="{407BCBF7-CC9A-CF46-B231-1867864C26E5}" srcOrd="0" destOrd="0" parTransId="{11DFD222-D615-8C40-AD43-E2A49E7FBB84}" sibTransId="{B1E56A0E-EBF5-294C-AE98-2B7D6FAFC764}"/>
    <dgm:cxn modelId="{5F2CB8EB-5C44-EF49-8ABD-C6B21CD974FC}" type="presOf" srcId="{0507F6C5-C8CB-544D-A714-473411C73C71}" destId="{3BAFD351-9BB6-B245-98F6-0FF7A72B51A7}" srcOrd="0" destOrd="0" presId="urn:microsoft.com/office/officeart/2005/8/layout/radial4"/>
    <dgm:cxn modelId="{1F1D6092-814B-634C-B177-82DD4259733C}" type="presParOf" srcId="{EDA5C538-753C-1942-810E-8FC33CE58B5E}" destId="{1461FAFA-08A5-FE42-91E9-4E9BAF1FC140}" srcOrd="0" destOrd="0" presId="urn:microsoft.com/office/officeart/2005/8/layout/radial4"/>
    <dgm:cxn modelId="{64E5AFF5-08F3-7D4D-9FB2-768AA566C598}" type="presParOf" srcId="{EDA5C538-753C-1942-810E-8FC33CE58B5E}" destId="{B282DF49-3095-A84A-9D58-78BCEE7EA856}" srcOrd="1" destOrd="0" presId="urn:microsoft.com/office/officeart/2005/8/layout/radial4"/>
    <dgm:cxn modelId="{E41CCAB1-9F51-E047-9DB5-67926A42E9D2}" type="presParOf" srcId="{EDA5C538-753C-1942-810E-8FC33CE58B5E}" destId="{0AE16407-96A2-144B-A93A-3320E1267C03}" srcOrd="2" destOrd="0" presId="urn:microsoft.com/office/officeart/2005/8/layout/radial4"/>
    <dgm:cxn modelId="{9A3E942F-B4DB-DC4C-8AF0-6986A83C66D3}" type="presParOf" srcId="{EDA5C538-753C-1942-810E-8FC33CE58B5E}" destId="{7520D665-445E-134E-BBB4-28A83744EE31}" srcOrd="3" destOrd="0" presId="urn:microsoft.com/office/officeart/2005/8/layout/radial4"/>
    <dgm:cxn modelId="{512FA88F-307A-7949-89BD-69A59D6D4BAB}" type="presParOf" srcId="{EDA5C538-753C-1942-810E-8FC33CE58B5E}" destId="{4ABEA4F4-E2F1-5B45-857C-89F737AB40ED}" srcOrd="4" destOrd="0" presId="urn:microsoft.com/office/officeart/2005/8/layout/radial4"/>
    <dgm:cxn modelId="{CC26D41D-B6CE-8747-B82F-78E1EE9DE618}" type="presParOf" srcId="{EDA5C538-753C-1942-810E-8FC33CE58B5E}" destId="{3BAFD351-9BB6-B245-98F6-0FF7A72B51A7}" srcOrd="5" destOrd="0" presId="urn:microsoft.com/office/officeart/2005/8/layout/radial4"/>
    <dgm:cxn modelId="{86DD4A7E-EB9B-544C-A429-9034392738E7}" type="presParOf" srcId="{EDA5C538-753C-1942-810E-8FC33CE58B5E}" destId="{F6380BCB-26FB-044D-8F06-CE21FD276F99}" srcOrd="6" destOrd="0" presId="urn:microsoft.com/office/officeart/2005/8/layout/radial4"/>
    <dgm:cxn modelId="{1ECEF88B-EAFE-864A-B15B-B1DA5B106231}" type="presParOf" srcId="{EDA5C538-753C-1942-810E-8FC33CE58B5E}" destId="{1ED9DDD8-2DB1-ED43-BE90-B36E40BB1B44}" srcOrd="7" destOrd="0" presId="urn:microsoft.com/office/officeart/2005/8/layout/radial4"/>
    <dgm:cxn modelId="{9B1862F1-DE06-4648-99F2-22D77A56450A}" type="presParOf" srcId="{EDA5C538-753C-1942-810E-8FC33CE58B5E}" destId="{0CB2155B-05EB-934D-964E-4928F6865AE8}"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A2270B5-42E5-E444-B8D8-731C48A0265E}" type="doc">
      <dgm:prSet loTypeId="urn:microsoft.com/office/officeart/2005/8/layout/hChevron3" loCatId="" qsTypeId="urn:microsoft.com/office/officeart/2005/8/quickstyle/simple4" qsCatId="simple" csTypeId="urn:microsoft.com/office/officeart/2005/8/colors/accent4_5" csCatId="accent4" phldr="1"/>
      <dgm:spPr/>
    </dgm:pt>
    <dgm:pt modelId="{D9F50D2F-BA87-2A45-A5E5-F93F35AD193F}">
      <dgm:prSet phldrT="[Text]"/>
      <dgm:spPr/>
      <dgm:t>
        <a:bodyPr/>
        <a:lstStyle/>
        <a:p>
          <a:r>
            <a:rPr lang="en-US" dirty="0"/>
            <a:t>Goal is Earned Media</a:t>
          </a:r>
        </a:p>
      </dgm:t>
    </dgm:pt>
    <dgm:pt modelId="{F17E03B4-3DF4-5440-A1FA-5F6A39A5854A}" type="parTrans" cxnId="{89BCF211-3EBB-FB49-B6A7-774519BEB2E0}">
      <dgm:prSet/>
      <dgm:spPr/>
      <dgm:t>
        <a:bodyPr/>
        <a:lstStyle/>
        <a:p>
          <a:endParaRPr lang="en-US"/>
        </a:p>
      </dgm:t>
    </dgm:pt>
    <dgm:pt modelId="{F7E3EFB1-EDF6-4340-ABD7-D5117C5E6AB8}" type="sibTrans" cxnId="{89BCF211-3EBB-FB49-B6A7-774519BEB2E0}">
      <dgm:prSet/>
      <dgm:spPr/>
      <dgm:t>
        <a:bodyPr/>
        <a:lstStyle/>
        <a:p>
          <a:endParaRPr lang="en-US"/>
        </a:p>
      </dgm:t>
    </dgm:pt>
    <dgm:pt modelId="{16F7E5F8-5C0E-6C43-B489-CEA480019088}">
      <dgm:prSet phldrT="[Text]"/>
      <dgm:spPr/>
      <dgm:t>
        <a:bodyPr/>
        <a:lstStyle/>
        <a:p>
          <a:r>
            <a:rPr lang="en-US" dirty="0"/>
            <a:t>Cohesive chapter = quality events</a:t>
          </a:r>
        </a:p>
      </dgm:t>
    </dgm:pt>
    <dgm:pt modelId="{78E1C42B-3526-4941-AE12-637AA4BBCA35}" type="parTrans" cxnId="{232B0B47-D0C0-4245-BD02-32125481E88A}">
      <dgm:prSet/>
      <dgm:spPr/>
      <dgm:t>
        <a:bodyPr/>
        <a:lstStyle/>
        <a:p>
          <a:endParaRPr lang="en-US"/>
        </a:p>
      </dgm:t>
    </dgm:pt>
    <dgm:pt modelId="{A1D114B3-A279-2B48-BD89-783654D23B2A}" type="sibTrans" cxnId="{232B0B47-D0C0-4245-BD02-32125481E88A}">
      <dgm:prSet/>
      <dgm:spPr/>
      <dgm:t>
        <a:bodyPr/>
        <a:lstStyle/>
        <a:p>
          <a:endParaRPr lang="en-US"/>
        </a:p>
      </dgm:t>
    </dgm:pt>
    <dgm:pt modelId="{AE5A14AF-4A34-834B-BD4B-2B0BE8F575BB}">
      <dgm:prSet phldrT="[Text]"/>
      <dgm:spPr/>
      <dgm:t>
        <a:bodyPr/>
        <a:lstStyle/>
        <a:p>
          <a:r>
            <a:rPr lang="en-US" dirty="0"/>
            <a:t>Coordinated chapter is better</a:t>
          </a:r>
        </a:p>
      </dgm:t>
    </dgm:pt>
    <dgm:pt modelId="{CB915E05-9014-7A4A-AE70-D542FA7C1B6B}" type="parTrans" cxnId="{6C460ACB-A826-1444-95E3-A8844231ABF0}">
      <dgm:prSet/>
      <dgm:spPr/>
      <dgm:t>
        <a:bodyPr/>
        <a:lstStyle/>
        <a:p>
          <a:endParaRPr lang="en-US"/>
        </a:p>
      </dgm:t>
    </dgm:pt>
    <dgm:pt modelId="{6DB66897-A904-5F45-B9F2-9C66F96EF111}" type="sibTrans" cxnId="{6C460ACB-A826-1444-95E3-A8844231ABF0}">
      <dgm:prSet/>
      <dgm:spPr/>
      <dgm:t>
        <a:bodyPr/>
        <a:lstStyle/>
        <a:p>
          <a:endParaRPr lang="en-US"/>
        </a:p>
      </dgm:t>
    </dgm:pt>
    <dgm:pt modelId="{DBA0C6BD-DCC9-3747-B0CE-57FE1D370B8E}">
      <dgm:prSet/>
      <dgm:spPr/>
      <dgm:t>
        <a:bodyPr/>
        <a:lstStyle/>
        <a:p>
          <a:r>
            <a:rPr lang="en-US" dirty="0"/>
            <a:t>Perception of decision makers</a:t>
          </a:r>
        </a:p>
      </dgm:t>
    </dgm:pt>
    <dgm:pt modelId="{E3EEE196-68A4-ED47-A72F-B84E2A943DE1}" type="parTrans" cxnId="{B0597B7F-A87C-E948-9915-C5C0EA2FB95A}">
      <dgm:prSet/>
      <dgm:spPr/>
      <dgm:t>
        <a:bodyPr/>
        <a:lstStyle/>
        <a:p>
          <a:endParaRPr lang="en-US"/>
        </a:p>
      </dgm:t>
    </dgm:pt>
    <dgm:pt modelId="{A0277DF3-12FA-F94D-A84F-6FED90C76B00}" type="sibTrans" cxnId="{B0597B7F-A87C-E948-9915-C5C0EA2FB95A}">
      <dgm:prSet/>
      <dgm:spPr/>
      <dgm:t>
        <a:bodyPr/>
        <a:lstStyle/>
        <a:p>
          <a:endParaRPr lang="en-US"/>
        </a:p>
      </dgm:t>
    </dgm:pt>
    <dgm:pt modelId="{F8973CD4-5D84-1842-9982-63D28D92FAA3}" type="pres">
      <dgm:prSet presAssocID="{8A2270B5-42E5-E444-B8D8-731C48A0265E}" presName="Name0" presStyleCnt="0">
        <dgm:presLayoutVars>
          <dgm:dir/>
          <dgm:resizeHandles val="exact"/>
        </dgm:presLayoutVars>
      </dgm:prSet>
      <dgm:spPr/>
    </dgm:pt>
    <dgm:pt modelId="{696F00D3-0A5D-644F-ABD4-BF9D462BB9A7}" type="pres">
      <dgm:prSet presAssocID="{DBA0C6BD-DCC9-3747-B0CE-57FE1D370B8E}" presName="parTxOnly" presStyleLbl="node1" presStyleIdx="0" presStyleCnt="4">
        <dgm:presLayoutVars>
          <dgm:bulletEnabled val="1"/>
        </dgm:presLayoutVars>
      </dgm:prSet>
      <dgm:spPr/>
    </dgm:pt>
    <dgm:pt modelId="{ED8D71CD-7FA0-FA44-9D94-71A10EDE09C0}" type="pres">
      <dgm:prSet presAssocID="{A0277DF3-12FA-F94D-A84F-6FED90C76B00}" presName="parSpace" presStyleCnt="0"/>
      <dgm:spPr/>
    </dgm:pt>
    <dgm:pt modelId="{D5D42EA0-7992-054C-923A-3E52A4628667}" type="pres">
      <dgm:prSet presAssocID="{D9F50D2F-BA87-2A45-A5E5-F93F35AD193F}" presName="parTxOnly" presStyleLbl="node1" presStyleIdx="1" presStyleCnt="4">
        <dgm:presLayoutVars>
          <dgm:bulletEnabled val="1"/>
        </dgm:presLayoutVars>
      </dgm:prSet>
      <dgm:spPr/>
    </dgm:pt>
    <dgm:pt modelId="{5F4F205B-6236-944C-9674-3BB1315B9DDE}" type="pres">
      <dgm:prSet presAssocID="{F7E3EFB1-EDF6-4340-ABD7-D5117C5E6AB8}" presName="parSpace" presStyleCnt="0"/>
      <dgm:spPr/>
    </dgm:pt>
    <dgm:pt modelId="{837C782D-401D-FF48-B11E-5CCC0AC02E56}" type="pres">
      <dgm:prSet presAssocID="{16F7E5F8-5C0E-6C43-B489-CEA480019088}" presName="parTxOnly" presStyleLbl="node1" presStyleIdx="2" presStyleCnt="4">
        <dgm:presLayoutVars>
          <dgm:bulletEnabled val="1"/>
        </dgm:presLayoutVars>
      </dgm:prSet>
      <dgm:spPr/>
    </dgm:pt>
    <dgm:pt modelId="{0DBCD555-79F7-8240-AF79-661690C1A501}" type="pres">
      <dgm:prSet presAssocID="{A1D114B3-A279-2B48-BD89-783654D23B2A}" presName="parSpace" presStyleCnt="0"/>
      <dgm:spPr/>
    </dgm:pt>
    <dgm:pt modelId="{AC4B7B21-995A-A440-86FA-610BCA074DE4}" type="pres">
      <dgm:prSet presAssocID="{AE5A14AF-4A34-834B-BD4B-2B0BE8F575BB}" presName="parTxOnly" presStyleLbl="node1" presStyleIdx="3" presStyleCnt="4">
        <dgm:presLayoutVars>
          <dgm:bulletEnabled val="1"/>
        </dgm:presLayoutVars>
      </dgm:prSet>
      <dgm:spPr/>
    </dgm:pt>
  </dgm:ptLst>
  <dgm:cxnLst>
    <dgm:cxn modelId="{89BCF211-3EBB-FB49-B6A7-774519BEB2E0}" srcId="{8A2270B5-42E5-E444-B8D8-731C48A0265E}" destId="{D9F50D2F-BA87-2A45-A5E5-F93F35AD193F}" srcOrd="1" destOrd="0" parTransId="{F17E03B4-3DF4-5440-A1FA-5F6A39A5854A}" sibTransId="{F7E3EFB1-EDF6-4340-ABD7-D5117C5E6AB8}"/>
    <dgm:cxn modelId="{89FDA71B-9E5B-984C-B54F-DB758EF4CD9A}" type="presOf" srcId="{D9F50D2F-BA87-2A45-A5E5-F93F35AD193F}" destId="{D5D42EA0-7992-054C-923A-3E52A4628667}" srcOrd="0" destOrd="0" presId="urn:microsoft.com/office/officeart/2005/8/layout/hChevron3"/>
    <dgm:cxn modelId="{232B0B47-D0C0-4245-BD02-32125481E88A}" srcId="{8A2270B5-42E5-E444-B8D8-731C48A0265E}" destId="{16F7E5F8-5C0E-6C43-B489-CEA480019088}" srcOrd="2" destOrd="0" parTransId="{78E1C42B-3526-4941-AE12-637AA4BBCA35}" sibTransId="{A1D114B3-A279-2B48-BD89-783654D23B2A}"/>
    <dgm:cxn modelId="{9FE6077D-0D18-0F49-949B-B0315B646965}" type="presOf" srcId="{DBA0C6BD-DCC9-3747-B0CE-57FE1D370B8E}" destId="{696F00D3-0A5D-644F-ABD4-BF9D462BB9A7}" srcOrd="0" destOrd="0" presId="urn:microsoft.com/office/officeart/2005/8/layout/hChevron3"/>
    <dgm:cxn modelId="{B0597B7F-A87C-E948-9915-C5C0EA2FB95A}" srcId="{8A2270B5-42E5-E444-B8D8-731C48A0265E}" destId="{DBA0C6BD-DCC9-3747-B0CE-57FE1D370B8E}" srcOrd="0" destOrd="0" parTransId="{E3EEE196-68A4-ED47-A72F-B84E2A943DE1}" sibTransId="{A0277DF3-12FA-F94D-A84F-6FED90C76B00}"/>
    <dgm:cxn modelId="{F4A95495-4131-0941-8274-94CF1FF2602A}" type="presOf" srcId="{8A2270B5-42E5-E444-B8D8-731C48A0265E}" destId="{F8973CD4-5D84-1842-9982-63D28D92FAA3}" srcOrd="0" destOrd="0" presId="urn:microsoft.com/office/officeart/2005/8/layout/hChevron3"/>
    <dgm:cxn modelId="{80F14ABB-EC0F-7E4B-B1D2-9C93C4DD220C}" type="presOf" srcId="{AE5A14AF-4A34-834B-BD4B-2B0BE8F575BB}" destId="{AC4B7B21-995A-A440-86FA-610BCA074DE4}" srcOrd="0" destOrd="0" presId="urn:microsoft.com/office/officeart/2005/8/layout/hChevron3"/>
    <dgm:cxn modelId="{6C460ACB-A826-1444-95E3-A8844231ABF0}" srcId="{8A2270B5-42E5-E444-B8D8-731C48A0265E}" destId="{AE5A14AF-4A34-834B-BD4B-2B0BE8F575BB}" srcOrd="3" destOrd="0" parTransId="{CB915E05-9014-7A4A-AE70-D542FA7C1B6B}" sibTransId="{6DB66897-A904-5F45-B9F2-9C66F96EF111}"/>
    <dgm:cxn modelId="{63C944D7-0419-9142-AF5B-D7DE1A19F86D}" type="presOf" srcId="{16F7E5F8-5C0E-6C43-B489-CEA480019088}" destId="{837C782D-401D-FF48-B11E-5CCC0AC02E56}" srcOrd="0" destOrd="0" presId="urn:microsoft.com/office/officeart/2005/8/layout/hChevron3"/>
    <dgm:cxn modelId="{8EE3B74E-77A5-9C4B-8AD5-629461AD09B9}" type="presParOf" srcId="{F8973CD4-5D84-1842-9982-63D28D92FAA3}" destId="{696F00D3-0A5D-644F-ABD4-BF9D462BB9A7}" srcOrd="0" destOrd="0" presId="urn:microsoft.com/office/officeart/2005/8/layout/hChevron3"/>
    <dgm:cxn modelId="{10B89BAE-D51B-0E4D-997C-95A5708888D6}" type="presParOf" srcId="{F8973CD4-5D84-1842-9982-63D28D92FAA3}" destId="{ED8D71CD-7FA0-FA44-9D94-71A10EDE09C0}" srcOrd="1" destOrd="0" presId="urn:microsoft.com/office/officeart/2005/8/layout/hChevron3"/>
    <dgm:cxn modelId="{2BBA6002-CD56-6F41-A652-6A40458C5F50}" type="presParOf" srcId="{F8973CD4-5D84-1842-9982-63D28D92FAA3}" destId="{D5D42EA0-7992-054C-923A-3E52A4628667}" srcOrd="2" destOrd="0" presId="urn:microsoft.com/office/officeart/2005/8/layout/hChevron3"/>
    <dgm:cxn modelId="{2D0B7ED2-EBDB-AB49-A90C-31528650D02A}" type="presParOf" srcId="{F8973CD4-5D84-1842-9982-63D28D92FAA3}" destId="{5F4F205B-6236-944C-9674-3BB1315B9DDE}" srcOrd="3" destOrd="0" presId="urn:microsoft.com/office/officeart/2005/8/layout/hChevron3"/>
    <dgm:cxn modelId="{E0C85C8A-8F5F-1547-AC20-DFADDE0A50D3}" type="presParOf" srcId="{F8973CD4-5D84-1842-9982-63D28D92FAA3}" destId="{837C782D-401D-FF48-B11E-5CCC0AC02E56}" srcOrd="4" destOrd="0" presId="urn:microsoft.com/office/officeart/2005/8/layout/hChevron3"/>
    <dgm:cxn modelId="{50F23C1B-91D6-1943-990A-7C42B6441D73}" type="presParOf" srcId="{F8973CD4-5D84-1842-9982-63D28D92FAA3}" destId="{0DBCD555-79F7-8240-AF79-661690C1A501}" srcOrd="5" destOrd="0" presId="urn:microsoft.com/office/officeart/2005/8/layout/hChevron3"/>
    <dgm:cxn modelId="{A3966B74-34F6-4047-ABD6-E765894B0651}" type="presParOf" srcId="{F8973CD4-5D84-1842-9982-63D28D92FAA3}" destId="{AC4B7B21-995A-A440-86FA-610BCA074DE4}"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E0295EA-3EA8-EA4F-BBBA-97CD045D764B}" type="doc">
      <dgm:prSet loTypeId="urn:microsoft.com/office/officeart/2005/8/layout/cycle1" loCatId="" qsTypeId="urn:microsoft.com/office/officeart/2005/8/quickstyle/simple1" qsCatId="simple" csTypeId="urn:microsoft.com/office/officeart/2005/8/colors/colorful4" csCatId="colorful" phldr="1"/>
      <dgm:spPr/>
      <dgm:t>
        <a:bodyPr/>
        <a:lstStyle/>
        <a:p>
          <a:endParaRPr lang="en-US"/>
        </a:p>
      </dgm:t>
    </dgm:pt>
    <dgm:pt modelId="{ABFCB40F-B4ED-754B-99ED-F1261932A678}">
      <dgm:prSet phldrT="[Text]"/>
      <dgm:spPr/>
      <dgm:t>
        <a:bodyPr/>
        <a:lstStyle/>
        <a:p>
          <a:r>
            <a:rPr lang="en-US" dirty="0"/>
            <a:t>Digital Organizing</a:t>
          </a:r>
        </a:p>
      </dgm:t>
    </dgm:pt>
    <dgm:pt modelId="{718B7528-8B5E-F94E-A3C3-46331F7FA538}" type="parTrans" cxnId="{8722EF0D-3F86-F04A-8484-BA4C9D950606}">
      <dgm:prSet/>
      <dgm:spPr/>
      <dgm:t>
        <a:bodyPr/>
        <a:lstStyle/>
        <a:p>
          <a:endParaRPr lang="en-US"/>
        </a:p>
      </dgm:t>
    </dgm:pt>
    <dgm:pt modelId="{9E54806E-AB8A-D34C-BC32-69E8196CFD01}" type="sibTrans" cxnId="{8722EF0D-3F86-F04A-8484-BA4C9D950606}">
      <dgm:prSet/>
      <dgm:spPr/>
      <dgm:t>
        <a:bodyPr/>
        <a:lstStyle/>
        <a:p>
          <a:endParaRPr lang="en-US"/>
        </a:p>
      </dgm:t>
    </dgm:pt>
    <dgm:pt modelId="{BC5064DB-1512-0745-AFF2-D9210C0EA60B}">
      <dgm:prSet phldrT="[Text]"/>
      <dgm:spPr/>
      <dgm:t>
        <a:bodyPr/>
        <a:lstStyle/>
        <a:p>
          <a:r>
            <a:rPr lang="en-US" dirty="0"/>
            <a:t>Recruiting Volunteers</a:t>
          </a:r>
        </a:p>
      </dgm:t>
    </dgm:pt>
    <dgm:pt modelId="{E9D13DA0-D8D1-D04D-959D-693D6C1EC8A6}" type="parTrans" cxnId="{B267179B-0817-C44C-867F-51448AA3BC93}">
      <dgm:prSet/>
      <dgm:spPr/>
      <dgm:t>
        <a:bodyPr/>
        <a:lstStyle/>
        <a:p>
          <a:endParaRPr lang="en-US"/>
        </a:p>
      </dgm:t>
    </dgm:pt>
    <dgm:pt modelId="{FE5659C1-96BC-8E4B-A6C5-E21844340462}" type="sibTrans" cxnId="{B267179B-0817-C44C-867F-51448AA3BC93}">
      <dgm:prSet/>
      <dgm:spPr/>
      <dgm:t>
        <a:bodyPr/>
        <a:lstStyle/>
        <a:p>
          <a:endParaRPr lang="en-US"/>
        </a:p>
      </dgm:t>
    </dgm:pt>
    <dgm:pt modelId="{A581F85E-B863-BF4B-BCC0-C883C18EF0D4}">
      <dgm:prSet phldrT="[Text]"/>
      <dgm:spPr/>
      <dgm:t>
        <a:bodyPr/>
        <a:lstStyle/>
        <a:p>
          <a:r>
            <a:rPr lang="en-US" dirty="0"/>
            <a:t>Collecting Stories</a:t>
          </a:r>
        </a:p>
      </dgm:t>
    </dgm:pt>
    <dgm:pt modelId="{FB81B7E2-7C35-6E47-BEB5-892B884ED4EC}" type="parTrans" cxnId="{3DDEEB55-F838-FE43-9B18-AC033D58294C}">
      <dgm:prSet/>
      <dgm:spPr/>
      <dgm:t>
        <a:bodyPr/>
        <a:lstStyle/>
        <a:p>
          <a:endParaRPr lang="en-US"/>
        </a:p>
      </dgm:t>
    </dgm:pt>
    <dgm:pt modelId="{983D0788-A0B1-234E-AAA5-41D923C1444F}" type="sibTrans" cxnId="{3DDEEB55-F838-FE43-9B18-AC033D58294C}">
      <dgm:prSet/>
      <dgm:spPr/>
      <dgm:t>
        <a:bodyPr/>
        <a:lstStyle/>
        <a:p>
          <a:endParaRPr lang="en-US"/>
        </a:p>
      </dgm:t>
    </dgm:pt>
    <dgm:pt modelId="{B56944EE-6DE3-FE4A-83BA-B2E30F193883}">
      <dgm:prSet phldrT="[Text]"/>
      <dgm:spPr/>
      <dgm:t>
        <a:bodyPr/>
        <a:lstStyle/>
        <a:p>
          <a:r>
            <a:rPr lang="en-US" dirty="0"/>
            <a:t>Grassroots Fundraising</a:t>
          </a:r>
        </a:p>
      </dgm:t>
    </dgm:pt>
    <dgm:pt modelId="{74254103-9CE1-FB46-8BEE-958CF4C7C0D9}" type="parTrans" cxnId="{FF0B50FD-039C-E14A-A41B-3C09C1C5A15F}">
      <dgm:prSet/>
      <dgm:spPr/>
      <dgm:t>
        <a:bodyPr/>
        <a:lstStyle/>
        <a:p>
          <a:endParaRPr lang="en-US"/>
        </a:p>
      </dgm:t>
    </dgm:pt>
    <dgm:pt modelId="{576A63E5-C9F8-E144-9104-4884585DA8E7}" type="sibTrans" cxnId="{FF0B50FD-039C-E14A-A41B-3C09C1C5A15F}">
      <dgm:prSet/>
      <dgm:spPr/>
      <dgm:t>
        <a:bodyPr/>
        <a:lstStyle/>
        <a:p>
          <a:endParaRPr lang="en-US"/>
        </a:p>
      </dgm:t>
    </dgm:pt>
    <dgm:pt modelId="{CB685236-7DE4-0F4F-A423-B6D766B51419}">
      <dgm:prSet phldrT="[Text]"/>
      <dgm:spPr/>
      <dgm:t>
        <a:bodyPr/>
        <a:lstStyle/>
        <a:p>
          <a:r>
            <a:rPr lang="en-US" dirty="0"/>
            <a:t>Earned Media Events</a:t>
          </a:r>
        </a:p>
      </dgm:t>
    </dgm:pt>
    <dgm:pt modelId="{C5FB8351-D9C9-1144-8199-BEF07D98FDA2}" type="parTrans" cxnId="{CAB7B036-FC5C-6349-9761-71710546DB15}">
      <dgm:prSet/>
      <dgm:spPr/>
      <dgm:t>
        <a:bodyPr/>
        <a:lstStyle/>
        <a:p>
          <a:endParaRPr lang="en-US"/>
        </a:p>
      </dgm:t>
    </dgm:pt>
    <dgm:pt modelId="{0D91B653-3AC4-294F-B6CB-6DEFFC412362}" type="sibTrans" cxnId="{CAB7B036-FC5C-6349-9761-71710546DB15}">
      <dgm:prSet/>
      <dgm:spPr/>
      <dgm:t>
        <a:bodyPr/>
        <a:lstStyle/>
        <a:p>
          <a:endParaRPr lang="en-US"/>
        </a:p>
      </dgm:t>
    </dgm:pt>
    <dgm:pt modelId="{500641EC-57FB-CF43-A7D2-C9F461A74469}" type="pres">
      <dgm:prSet presAssocID="{FE0295EA-3EA8-EA4F-BBBA-97CD045D764B}" presName="cycle" presStyleCnt="0">
        <dgm:presLayoutVars>
          <dgm:dir/>
          <dgm:resizeHandles val="exact"/>
        </dgm:presLayoutVars>
      </dgm:prSet>
      <dgm:spPr/>
    </dgm:pt>
    <dgm:pt modelId="{A412E619-DB7B-6944-8343-BA64DB32FA38}" type="pres">
      <dgm:prSet presAssocID="{ABFCB40F-B4ED-754B-99ED-F1261932A678}" presName="dummy" presStyleCnt="0"/>
      <dgm:spPr/>
    </dgm:pt>
    <dgm:pt modelId="{6790228B-921C-C04F-95B5-81E7066DF1A6}" type="pres">
      <dgm:prSet presAssocID="{ABFCB40F-B4ED-754B-99ED-F1261932A678}" presName="node" presStyleLbl="revTx" presStyleIdx="0" presStyleCnt="5">
        <dgm:presLayoutVars>
          <dgm:bulletEnabled val="1"/>
        </dgm:presLayoutVars>
      </dgm:prSet>
      <dgm:spPr/>
    </dgm:pt>
    <dgm:pt modelId="{587F4269-2183-3845-B3EB-D50C44F1F639}" type="pres">
      <dgm:prSet presAssocID="{9E54806E-AB8A-D34C-BC32-69E8196CFD01}" presName="sibTrans" presStyleLbl="node1" presStyleIdx="0" presStyleCnt="5"/>
      <dgm:spPr/>
    </dgm:pt>
    <dgm:pt modelId="{7A53DD15-82DB-044A-93CA-965B4A6A6280}" type="pres">
      <dgm:prSet presAssocID="{BC5064DB-1512-0745-AFF2-D9210C0EA60B}" presName="dummy" presStyleCnt="0"/>
      <dgm:spPr/>
    </dgm:pt>
    <dgm:pt modelId="{244F4AEA-1B63-5E42-84D2-BBA88B5B932A}" type="pres">
      <dgm:prSet presAssocID="{BC5064DB-1512-0745-AFF2-D9210C0EA60B}" presName="node" presStyleLbl="revTx" presStyleIdx="1" presStyleCnt="5">
        <dgm:presLayoutVars>
          <dgm:bulletEnabled val="1"/>
        </dgm:presLayoutVars>
      </dgm:prSet>
      <dgm:spPr/>
    </dgm:pt>
    <dgm:pt modelId="{C24352C8-45C4-F84D-B2A1-1E3A267EF45B}" type="pres">
      <dgm:prSet presAssocID="{FE5659C1-96BC-8E4B-A6C5-E21844340462}" presName="sibTrans" presStyleLbl="node1" presStyleIdx="1" presStyleCnt="5"/>
      <dgm:spPr/>
    </dgm:pt>
    <dgm:pt modelId="{D9A435F3-7141-F742-A8A2-9B946F305FA9}" type="pres">
      <dgm:prSet presAssocID="{A581F85E-B863-BF4B-BCC0-C883C18EF0D4}" presName="dummy" presStyleCnt="0"/>
      <dgm:spPr/>
    </dgm:pt>
    <dgm:pt modelId="{721F16C5-099C-E646-82C8-8B4EF921A878}" type="pres">
      <dgm:prSet presAssocID="{A581F85E-B863-BF4B-BCC0-C883C18EF0D4}" presName="node" presStyleLbl="revTx" presStyleIdx="2" presStyleCnt="5">
        <dgm:presLayoutVars>
          <dgm:bulletEnabled val="1"/>
        </dgm:presLayoutVars>
      </dgm:prSet>
      <dgm:spPr/>
    </dgm:pt>
    <dgm:pt modelId="{8EFFE6AE-C16D-1849-BD46-EDDF8E13AAF0}" type="pres">
      <dgm:prSet presAssocID="{983D0788-A0B1-234E-AAA5-41D923C1444F}" presName="sibTrans" presStyleLbl="node1" presStyleIdx="2" presStyleCnt="5"/>
      <dgm:spPr/>
    </dgm:pt>
    <dgm:pt modelId="{AA7A4F2E-5FAD-AE4A-93CC-04A4FE1FE3FC}" type="pres">
      <dgm:prSet presAssocID="{B56944EE-6DE3-FE4A-83BA-B2E30F193883}" presName="dummy" presStyleCnt="0"/>
      <dgm:spPr/>
    </dgm:pt>
    <dgm:pt modelId="{48A70616-F55E-0C40-A5C3-C88EBFAED335}" type="pres">
      <dgm:prSet presAssocID="{B56944EE-6DE3-FE4A-83BA-B2E30F193883}" presName="node" presStyleLbl="revTx" presStyleIdx="3" presStyleCnt="5">
        <dgm:presLayoutVars>
          <dgm:bulletEnabled val="1"/>
        </dgm:presLayoutVars>
      </dgm:prSet>
      <dgm:spPr/>
    </dgm:pt>
    <dgm:pt modelId="{0F2C23D0-480E-2947-B0DC-046DBE94414C}" type="pres">
      <dgm:prSet presAssocID="{576A63E5-C9F8-E144-9104-4884585DA8E7}" presName="sibTrans" presStyleLbl="node1" presStyleIdx="3" presStyleCnt="5" custLinFactNeighborX="2958" custLinFactNeighborY="910"/>
      <dgm:spPr/>
    </dgm:pt>
    <dgm:pt modelId="{782C0262-F6C8-D048-9174-542E9A7DC9C4}" type="pres">
      <dgm:prSet presAssocID="{CB685236-7DE4-0F4F-A423-B6D766B51419}" presName="dummy" presStyleCnt="0"/>
      <dgm:spPr/>
    </dgm:pt>
    <dgm:pt modelId="{774678A5-0054-294C-8711-451A9512F205}" type="pres">
      <dgm:prSet presAssocID="{CB685236-7DE4-0F4F-A423-B6D766B51419}" presName="node" presStyleLbl="revTx" presStyleIdx="4" presStyleCnt="5">
        <dgm:presLayoutVars>
          <dgm:bulletEnabled val="1"/>
        </dgm:presLayoutVars>
      </dgm:prSet>
      <dgm:spPr/>
    </dgm:pt>
    <dgm:pt modelId="{E28A451B-B510-4B41-952E-BFACB7302AFD}" type="pres">
      <dgm:prSet presAssocID="{0D91B653-3AC4-294F-B6CB-6DEFFC412362}" presName="sibTrans" presStyleLbl="node1" presStyleIdx="4" presStyleCnt="5"/>
      <dgm:spPr/>
    </dgm:pt>
  </dgm:ptLst>
  <dgm:cxnLst>
    <dgm:cxn modelId="{8722EF0D-3F86-F04A-8484-BA4C9D950606}" srcId="{FE0295EA-3EA8-EA4F-BBBA-97CD045D764B}" destId="{ABFCB40F-B4ED-754B-99ED-F1261932A678}" srcOrd="0" destOrd="0" parTransId="{718B7528-8B5E-F94E-A3C3-46331F7FA538}" sibTransId="{9E54806E-AB8A-D34C-BC32-69E8196CFD01}"/>
    <dgm:cxn modelId="{D962ED1C-86BC-474B-8086-95A35EB47363}" type="presOf" srcId="{983D0788-A0B1-234E-AAA5-41D923C1444F}" destId="{8EFFE6AE-C16D-1849-BD46-EDDF8E13AAF0}" srcOrd="0" destOrd="0" presId="urn:microsoft.com/office/officeart/2005/8/layout/cycle1"/>
    <dgm:cxn modelId="{657E7326-A11E-054A-9DBB-9C92E79DF136}" type="presOf" srcId="{FE5659C1-96BC-8E4B-A6C5-E21844340462}" destId="{C24352C8-45C4-F84D-B2A1-1E3A267EF45B}" srcOrd="0" destOrd="0" presId="urn:microsoft.com/office/officeart/2005/8/layout/cycle1"/>
    <dgm:cxn modelId="{CAB7B036-FC5C-6349-9761-71710546DB15}" srcId="{FE0295EA-3EA8-EA4F-BBBA-97CD045D764B}" destId="{CB685236-7DE4-0F4F-A423-B6D766B51419}" srcOrd="4" destOrd="0" parTransId="{C5FB8351-D9C9-1144-8199-BEF07D98FDA2}" sibTransId="{0D91B653-3AC4-294F-B6CB-6DEFFC412362}"/>
    <dgm:cxn modelId="{5ABF9B49-E183-E941-8B80-B0FB5DA4B231}" type="presOf" srcId="{FE0295EA-3EA8-EA4F-BBBA-97CD045D764B}" destId="{500641EC-57FB-CF43-A7D2-C9F461A74469}" srcOrd="0" destOrd="0" presId="urn:microsoft.com/office/officeart/2005/8/layout/cycle1"/>
    <dgm:cxn modelId="{3DDEEB55-F838-FE43-9B18-AC033D58294C}" srcId="{FE0295EA-3EA8-EA4F-BBBA-97CD045D764B}" destId="{A581F85E-B863-BF4B-BCC0-C883C18EF0D4}" srcOrd="2" destOrd="0" parTransId="{FB81B7E2-7C35-6E47-BEB5-892B884ED4EC}" sibTransId="{983D0788-A0B1-234E-AAA5-41D923C1444F}"/>
    <dgm:cxn modelId="{29C54D5C-809D-1845-B32D-2C1CDFBF38D4}" type="presOf" srcId="{CB685236-7DE4-0F4F-A423-B6D766B51419}" destId="{774678A5-0054-294C-8711-451A9512F205}" srcOrd="0" destOrd="0" presId="urn:microsoft.com/office/officeart/2005/8/layout/cycle1"/>
    <dgm:cxn modelId="{C681266D-1313-4945-866E-1037F17C65BE}" type="presOf" srcId="{ABFCB40F-B4ED-754B-99ED-F1261932A678}" destId="{6790228B-921C-C04F-95B5-81E7066DF1A6}" srcOrd="0" destOrd="0" presId="urn:microsoft.com/office/officeart/2005/8/layout/cycle1"/>
    <dgm:cxn modelId="{DB84E68A-897C-B54F-B3B2-BFB407866CAA}" type="presOf" srcId="{A581F85E-B863-BF4B-BCC0-C883C18EF0D4}" destId="{721F16C5-099C-E646-82C8-8B4EF921A878}" srcOrd="0" destOrd="0" presId="urn:microsoft.com/office/officeart/2005/8/layout/cycle1"/>
    <dgm:cxn modelId="{7D459591-F3FD-244E-910E-286291B33D56}" type="presOf" srcId="{BC5064DB-1512-0745-AFF2-D9210C0EA60B}" destId="{244F4AEA-1B63-5E42-84D2-BBA88B5B932A}" srcOrd="0" destOrd="0" presId="urn:microsoft.com/office/officeart/2005/8/layout/cycle1"/>
    <dgm:cxn modelId="{B267179B-0817-C44C-867F-51448AA3BC93}" srcId="{FE0295EA-3EA8-EA4F-BBBA-97CD045D764B}" destId="{BC5064DB-1512-0745-AFF2-D9210C0EA60B}" srcOrd="1" destOrd="0" parTransId="{E9D13DA0-D8D1-D04D-959D-693D6C1EC8A6}" sibTransId="{FE5659C1-96BC-8E4B-A6C5-E21844340462}"/>
    <dgm:cxn modelId="{8B1833CB-011B-3546-9AE4-457BC1125A1F}" type="presOf" srcId="{9E54806E-AB8A-D34C-BC32-69E8196CFD01}" destId="{587F4269-2183-3845-B3EB-D50C44F1F639}" srcOrd="0" destOrd="0" presId="urn:microsoft.com/office/officeart/2005/8/layout/cycle1"/>
    <dgm:cxn modelId="{B543ACD0-17BB-1946-A5E5-098B3FF05974}" type="presOf" srcId="{576A63E5-C9F8-E144-9104-4884585DA8E7}" destId="{0F2C23D0-480E-2947-B0DC-046DBE94414C}" srcOrd="0" destOrd="0" presId="urn:microsoft.com/office/officeart/2005/8/layout/cycle1"/>
    <dgm:cxn modelId="{122308DA-9A88-074D-B2A9-D7494A65356A}" type="presOf" srcId="{0D91B653-3AC4-294F-B6CB-6DEFFC412362}" destId="{E28A451B-B510-4B41-952E-BFACB7302AFD}" srcOrd="0" destOrd="0" presId="urn:microsoft.com/office/officeart/2005/8/layout/cycle1"/>
    <dgm:cxn modelId="{9A6A62FA-338A-E54D-BF60-B0582E86C58F}" type="presOf" srcId="{B56944EE-6DE3-FE4A-83BA-B2E30F193883}" destId="{48A70616-F55E-0C40-A5C3-C88EBFAED335}" srcOrd="0" destOrd="0" presId="urn:microsoft.com/office/officeart/2005/8/layout/cycle1"/>
    <dgm:cxn modelId="{FF0B50FD-039C-E14A-A41B-3C09C1C5A15F}" srcId="{FE0295EA-3EA8-EA4F-BBBA-97CD045D764B}" destId="{B56944EE-6DE3-FE4A-83BA-B2E30F193883}" srcOrd="3" destOrd="0" parTransId="{74254103-9CE1-FB46-8BEE-958CF4C7C0D9}" sibTransId="{576A63E5-C9F8-E144-9104-4884585DA8E7}"/>
    <dgm:cxn modelId="{683FAC87-665B-744E-B89C-A875C88C744A}" type="presParOf" srcId="{500641EC-57FB-CF43-A7D2-C9F461A74469}" destId="{A412E619-DB7B-6944-8343-BA64DB32FA38}" srcOrd="0" destOrd="0" presId="urn:microsoft.com/office/officeart/2005/8/layout/cycle1"/>
    <dgm:cxn modelId="{58E12018-0545-2445-B4C3-0E2964B1BA46}" type="presParOf" srcId="{500641EC-57FB-CF43-A7D2-C9F461A74469}" destId="{6790228B-921C-C04F-95B5-81E7066DF1A6}" srcOrd="1" destOrd="0" presId="urn:microsoft.com/office/officeart/2005/8/layout/cycle1"/>
    <dgm:cxn modelId="{3B809F61-3809-1142-80B4-BA30FA4B440F}" type="presParOf" srcId="{500641EC-57FB-CF43-A7D2-C9F461A74469}" destId="{587F4269-2183-3845-B3EB-D50C44F1F639}" srcOrd="2" destOrd="0" presId="urn:microsoft.com/office/officeart/2005/8/layout/cycle1"/>
    <dgm:cxn modelId="{6C6F2AE1-D769-884D-839A-E6C804F9343D}" type="presParOf" srcId="{500641EC-57FB-CF43-A7D2-C9F461A74469}" destId="{7A53DD15-82DB-044A-93CA-965B4A6A6280}" srcOrd="3" destOrd="0" presId="urn:microsoft.com/office/officeart/2005/8/layout/cycle1"/>
    <dgm:cxn modelId="{3DD5E59C-1D4D-7442-A2DF-F5B4D1D73BE4}" type="presParOf" srcId="{500641EC-57FB-CF43-A7D2-C9F461A74469}" destId="{244F4AEA-1B63-5E42-84D2-BBA88B5B932A}" srcOrd="4" destOrd="0" presId="urn:microsoft.com/office/officeart/2005/8/layout/cycle1"/>
    <dgm:cxn modelId="{DEA48A0B-6FF3-9040-BF8A-FCB3B93B985A}" type="presParOf" srcId="{500641EC-57FB-CF43-A7D2-C9F461A74469}" destId="{C24352C8-45C4-F84D-B2A1-1E3A267EF45B}" srcOrd="5" destOrd="0" presId="urn:microsoft.com/office/officeart/2005/8/layout/cycle1"/>
    <dgm:cxn modelId="{655F553B-ADFD-B54B-AB7D-9B76ECB0BF3A}" type="presParOf" srcId="{500641EC-57FB-CF43-A7D2-C9F461A74469}" destId="{D9A435F3-7141-F742-A8A2-9B946F305FA9}" srcOrd="6" destOrd="0" presId="urn:microsoft.com/office/officeart/2005/8/layout/cycle1"/>
    <dgm:cxn modelId="{CF6735A6-0EBE-254C-A632-9F1935346AF9}" type="presParOf" srcId="{500641EC-57FB-CF43-A7D2-C9F461A74469}" destId="{721F16C5-099C-E646-82C8-8B4EF921A878}" srcOrd="7" destOrd="0" presId="urn:microsoft.com/office/officeart/2005/8/layout/cycle1"/>
    <dgm:cxn modelId="{7EBFA2C3-5986-694F-8377-537E38FF9E23}" type="presParOf" srcId="{500641EC-57FB-CF43-A7D2-C9F461A74469}" destId="{8EFFE6AE-C16D-1849-BD46-EDDF8E13AAF0}" srcOrd="8" destOrd="0" presId="urn:microsoft.com/office/officeart/2005/8/layout/cycle1"/>
    <dgm:cxn modelId="{A09F4835-8A1D-F342-949F-C76AB780FFA9}" type="presParOf" srcId="{500641EC-57FB-CF43-A7D2-C9F461A74469}" destId="{AA7A4F2E-5FAD-AE4A-93CC-04A4FE1FE3FC}" srcOrd="9" destOrd="0" presId="urn:microsoft.com/office/officeart/2005/8/layout/cycle1"/>
    <dgm:cxn modelId="{38825B83-5A3B-AD41-8512-E97F98E84DFA}" type="presParOf" srcId="{500641EC-57FB-CF43-A7D2-C9F461A74469}" destId="{48A70616-F55E-0C40-A5C3-C88EBFAED335}" srcOrd="10" destOrd="0" presId="urn:microsoft.com/office/officeart/2005/8/layout/cycle1"/>
    <dgm:cxn modelId="{148C27F3-A677-7946-9ABD-A691986DC405}" type="presParOf" srcId="{500641EC-57FB-CF43-A7D2-C9F461A74469}" destId="{0F2C23D0-480E-2947-B0DC-046DBE94414C}" srcOrd="11" destOrd="0" presId="urn:microsoft.com/office/officeart/2005/8/layout/cycle1"/>
    <dgm:cxn modelId="{607B2704-CF93-B24A-AEE6-83362E1D69A2}" type="presParOf" srcId="{500641EC-57FB-CF43-A7D2-C9F461A74469}" destId="{782C0262-F6C8-D048-9174-542E9A7DC9C4}" srcOrd="12" destOrd="0" presId="urn:microsoft.com/office/officeart/2005/8/layout/cycle1"/>
    <dgm:cxn modelId="{CAA91BA9-BB55-4440-A39C-54139DB0F9CB}" type="presParOf" srcId="{500641EC-57FB-CF43-A7D2-C9F461A74469}" destId="{774678A5-0054-294C-8711-451A9512F205}" srcOrd="13" destOrd="0" presId="urn:microsoft.com/office/officeart/2005/8/layout/cycle1"/>
    <dgm:cxn modelId="{3E4FF990-4B75-0446-8A29-D3EEA8611295}" type="presParOf" srcId="{500641EC-57FB-CF43-A7D2-C9F461A74469}" destId="{E28A451B-B510-4B41-952E-BFACB7302AFD}"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285795E-4443-994D-A780-BC42968ECA13}" type="doc">
      <dgm:prSet loTypeId="urn:microsoft.com/office/officeart/2005/8/layout/radial1" loCatId="" qsTypeId="urn:microsoft.com/office/officeart/2005/8/quickstyle/simple4" qsCatId="simple" csTypeId="urn:microsoft.com/office/officeart/2005/8/colors/accent1_2" csCatId="accent1" phldr="1"/>
      <dgm:spPr/>
      <dgm:t>
        <a:bodyPr/>
        <a:lstStyle/>
        <a:p>
          <a:endParaRPr lang="en-US"/>
        </a:p>
      </dgm:t>
    </dgm:pt>
    <dgm:pt modelId="{EB272DA6-7965-7440-A44A-1B860AEA7459}">
      <dgm:prSet phldrT="[Text]"/>
      <dgm:spPr/>
      <dgm:t>
        <a:bodyPr/>
        <a:lstStyle/>
        <a:p>
          <a:endParaRPr lang="en-US" dirty="0"/>
        </a:p>
      </dgm:t>
    </dgm:pt>
    <dgm:pt modelId="{49EBBE55-BD17-2940-90F7-CCFBA9906669}" type="parTrans" cxnId="{18B13719-3AAA-6246-B902-87855C6614F0}">
      <dgm:prSet/>
      <dgm:spPr/>
      <dgm:t>
        <a:bodyPr/>
        <a:lstStyle/>
        <a:p>
          <a:endParaRPr lang="en-US"/>
        </a:p>
      </dgm:t>
    </dgm:pt>
    <dgm:pt modelId="{324D824D-0034-F948-B9F1-CFA348F33C67}" type="sibTrans" cxnId="{18B13719-3AAA-6246-B902-87855C6614F0}">
      <dgm:prSet/>
      <dgm:spPr/>
      <dgm:t>
        <a:bodyPr/>
        <a:lstStyle/>
        <a:p>
          <a:endParaRPr lang="en-US"/>
        </a:p>
      </dgm:t>
    </dgm:pt>
    <dgm:pt modelId="{2C59E967-5F4F-5748-B99F-E33FBFE0A22E}">
      <dgm:prSet phldrT="[Text]"/>
      <dgm:spPr/>
      <dgm:t>
        <a:bodyPr/>
        <a:lstStyle/>
        <a:p>
          <a:endParaRPr lang="en-US" dirty="0"/>
        </a:p>
      </dgm:t>
    </dgm:pt>
    <dgm:pt modelId="{6E1628EB-B0FF-E348-8B7B-F38D3D491C66}" type="parTrans" cxnId="{D681E8F7-4021-BB44-9B06-1D4A338C6EE3}">
      <dgm:prSet/>
      <dgm:spPr/>
      <dgm:t>
        <a:bodyPr/>
        <a:lstStyle/>
        <a:p>
          <a:endParaRPr lang="en-US"/>
        </a:p>
      </dgm:t>
    </dgm:pt>
    <dgm:pt modelId="{0118DE12-FDAC-8B4A-90C0-CA437515B457}" type="sibTrans" cxnId="{D681E8F7-4021-BB44-9B06-1D4A338C6EE3}">
      <dgm:prSet/>
      <dgm:spPr/>
      <dgm:t>
        <a:bodyPr/>
        <a:lstStyle/>
        <a:p>
          <a:endParaRPr lang="en-US"/>
        </a:p>
      </dgm:t>
    </dgm:pt>
    <dgm:pt modelId="{F3AFAF0C-414D-DB42-AAC6-2FE8DD00FA63}">
      <dgm:prSet phldrT="[Text]"/>
      <dgm:spPr/>
      <dgm:t>
        <a:bodyPr/>
        <a:lstStyle/>
        <a:p>
          <a:endParaRPr lang="en-US" dirty="0"/>
        </a:p>
      </dgm:t>
    </dgm:pt>
    <dgm:pt modelId="{06E4F714-B68D-5344-A26B-E8D6AA3CFEAE}" type="parTrans" cxnId="{939CE59C-4018-1043-808C-DB5F8705B338}">
      <dgm:prSet/>
      <dgm:spPr/>
      <dgm:t>
        <a:bodyPr/>
        <a:lstStyle/>
        <a:p>
          <a:endParaRPr lang="en-US"/>
        </a:p>
      </dgm:t>
    </dgm:pt>
    <dgm:pt modelId="{E0EEB62A-8AF4-4549-BF0A-BAAA72E57669}" type="sibTrans" cxnId="{939CE59C-4018-1043-808C-DB5F8705B338}">
      <dgm:prSet/>
      <dgm:spPr/>
      <dgm:t>
        <a:bodyPr/>
        <a:lstStyle/>
        <a:p>
          <a:endParaRPr lang="en-US"/>
        </a:p>
      </dgm:t>
    </dgm:pt>
    <dgm:pt modelId="{95EC4142-C31A-F54C-AA92-150264B03356}">
      <dgm:prSet phldrT="[Text]"/>
      <dgm:spPr>
        <a:solidFill>
          <a:srgbClr val="1F497D"/>
        </a:solidFill>
      </dgm:spPr>
      <dgm:t>
        <a:bodyPr/>
        <a:lstStyle/>
        <a:p>
          <a:endParaRPr lang="en-US" dirty="0"/>
        </a:p>
      </dgm:t>
    </dgm:pt>
    <dgm:pt modelId="{A3475DE4-3F19-104C-88B4-03C7DB79B440}" type="parTrans" cxnId="{8701FD09-FB6E-BD47-A579-18AC3E52C133}">
      <dgm:prSet/>
      <dgm:spPr/>
      <dgm:t>
        <a:bodyPr/>
        <a:lstStyle/>
        <a:p>
          <a:endParaRPr lang="en-US"/>
        </a:p>
      </dgm:t>
    </dgm:pt>
    <dgm:pt modelId="{F6319B08-B88F-5E45-89C3-0638F2C60DD6}" type="sibTrans" cxnId="{8701FD09-FB6E-BD47-A579-18AC3E52C133}">
      <dgm:prSet/>
      <dgm:spPr/>
      <dgm:t>
        <a:bodyPr/>
        <a:lstStyle/>
        <a:p>
          <a:endParaRPr lang="en-US"/>
        </a:p>
      </dgm:t>
    </dgm:pt>
    <dgm:pt modelId="{CEFB00C7-F822-6340-8F5E-1CD139F1B93C}">
      <dgm:prSet/>
      <dgm:spPr>
        <a:solidFill>
          <a:srgbClr val="1F497D"/>
        </a:solidFill>
      </dgm:spPr>
      <dgm:t>
        <a:bodyPr/>
        <a:lstStyle/>
        <a:p>
          <a:endParaRPr lang="en-US" dirty="0"/>
        </a:p>
      </dgm:t>
    </dgm:pt>
    <dgm:pt modelId="{5664D2C7-4348-3543-A72D-6B30F34D5510}" type="parTrans" cxnId="{605002FF-8E66-614E-A056-46D6755BD6DA}">
      <dgm:prSet/>
      <dgm:spPr/>
      <dgm:t>
        <a:bodyPr/>
        <a:lstStyle/>
        <a:p>
          <a:endParaRPr lang="en-US"/>
        </a:p>
      </dgm:t>
    </dgm:pt>
    <dgm:pt modelId="{0314007E-A203-F045-9024-DB0641734D88}" type="sibTrans" cxnId="{605002FF-8E66-614E-A056-46D6755BD6DA}">
      <dgm:prSet/>
      <dgm:spPr/>
      <dgm:t>
        <a:bodyPr/>
        <a:lstStyle/>
        <a:p>
          <a:endParaRPr lang="en-US"/>
        </a:p>
      </dgm:t>
    </dgm:pt>
    <dgm:pt modelId="{7B205585-7FF4-BF4A-AA0C-2B469A49A90E}">
      <dgm:prSet/>
      <dgm:spPr>
        <a:solidFill>
          <a:srgbClr val="1F497D"/>
        </a:solidFill>
      </dgm:spPr>
      <dgm:t>
        <a:bodyPr/>
        <a:lstStyle/>
        <a:p>
          <a:endParaRPr lang="en-US" dirty="0"/>
        </a:p>
      </dgm:t>
    </dgm:pt>
    <dgm:pt modelId="{4571A115-0392-5A4C-9D2A-20994C16535D}" type="parTrans" cxnId="{2BB44C31-8F78-EE43-B1B0-6F3B0B4036D2}">
      <dgm:prSet/>
      <dgm:spPr/>
      <dgm:t>
        <a:bodyPr/>
        <a:lstStyle/>
        <a:p>
          <a:endParaRPr lang="en-US"/>
        </a:p>
      </dgm:t>
    </dgm:pt>
    <dgm:pt modelId="{1109F5AD-0EBB-6047-AED9-CFB243FD7C72}" type="sibTrans" cxnId="{2BB44C31-8F78-EE43-B1B0-6F3B0B4036D2}">
      <dgm:prSet/>
      <dgm:spPr/>
      <dgm:t>
        <a:bodyPr/>
        <a:lstStyle/>
        <a:p>
          <a:endParaRPr lang="en-US"/>
        </a:p>
      </dgm:t>
    </dgm:pt>
    <dgm:pt modelId="{F622DF0A-9B07-734E-AA62-FA2EE5B0E9A2}">
      <dgm:prSet/>
      <dgm:spPr/>
      <dgm:t>
        <a:bodyPr/>
        <a:lstStyle/>
        <a:p>
          <a:endParaRPr lang="en-US" dirty="0"/>
        </a:p>
      </dgm:t>
    </dgm:pt>
    <dgm:pt modelId="{D701A813-071B-CF44-9B9C-E565BF2AA3CE}" type="parTrans" cxnId="{18ED1558-638D-8243-AE88-FB47B80DD71D}">
      <dgm:prSet/>
      <dgm:spPr/>
      <dgm:t>
        <a:bodyPr/>
        <a:lstStyle/>
        <a:p>
          <a:endParaRPr lang="en-US"/>
        </a:p>
      </dgm:t>
    </dgm:pt>
    <dgm:pt modelId="{85C0CE73-0583-D849-9B6A-9B55E4186C57}" type="sibTrans" cxnId="{18ED1558-638D-8243-AE88-FB47B80DD71D}">
      <dgm:prSet/>
      <dgm:spPr/>
      <dgm:t>
        <a:bodyPr/>
        <a:lstStyle/>
        <a:p>
          <a:endParaRPr lang="en-US"/>
        </a:p>
      </dgm:t>
    </dgm:pt>
    <dgm:pt modelId="{0AE82376-75E4-704B-8178-A8F7C16A70EF}">
      <dgm:prSet/>
      <dgm:spPr/>
      <dgm:t>
        <a:bodyPr/>
        <a:lstStyle/>
        <a:p>
          <a:endParaRPr lang="en-US" dirty="0"/>
        </a:p>
      </dgm:t>
    </dgm:pt>
    <dgm:pt modelId="{09A02975-052F-6347-ADF1-B392811F26BB}" type="parTrans" cxnId="{916FB53F-5B90-1F47-BBD9-2DC7797938FE}">
      <dgm:prSet/>
      <dgm:spPr/>
      <dgm:t>
        <a:bodyPr/>
        <a:lstStyle/>
        <a:p>
          <a:endParaRPr lang="en-US"/>
        </a:p>
      </dgm:t>
    </dgm:pt>
    <dgm:pt modelId="{71870DB1-6B34-FC47-8C86-35E0419896F4}" type="sibTrans" cxnId="{916FB53F-5B90-1F47-BBD9-2DC7797938FE}">
      <dgm:prSet/>
      <dgm:spPr/>
      <dgm:t>
        <a:bodyPr/>
        <a:lstStyle/>
        <a:p>
          <a:endParaRPr lang="en-US"/>
        </a:p>
      </dgm:t>
    </dgm:pt>
    <dgm:pt modelId="{8EC6603A-F6F2-1A42-82FA-F18EA5AA0258}">
      <dgm:prSet/>
      <dgm:spPr>
        <a:solidFill>
          <a:schemeClr val="accent3"/>
        </a:solidFill>
      </dgm:spPr>
      <dgm:t>
        <a:bodyPr/>
        <a:lstStyle/>
        <a:p>
          <a:endParaRPr lang="en-US" dirty="0"/>
        </a:p>
      </dgm:t>
    </dgm:pt>
    <dgm:pt modelId="{9E4917F5-09DF-DE43-8A6B-AD522EB2E1E5}" type="parTrans" cxnId="{4DB3FDF3-7EAE-E14E-8F0E-FDB23919FEA0}">
      <dgm:prSet/>
      <dgm:spPr/>
      <dgm:t>
        <a:bodyPr/>
        <a:lstStyle/>
        <a:p>
          <a:endParaRPr lang="en-US"/>
        </a:p>
      </dgm:t>
    </dgm:pt>
    <dgm:pt modelId="{79B9D12C-2617-2245-BA93-728D61541958}" type="sibTrans" cxnId="{4DB3FDF3-7EAE-E14E-8F0E-FDB23919FEA0}">
      <dgm:prSet/>
      <dgm:spPr/>
      <dgm:t>
        <a:bodyPr/>
        <a:lstStyle/>
        <a:p>
          <a:endParaRPr lang="en-US"/>
        </a:p>
      </dgm:t>
    </dgm:pt>
    <dgm:pt modelId="{BFEDF955-0497-F34C-97C1-19114ADC5F21}">
      <dgm:prSet/>
      <dgm:spPr>
        <a:solidFill>
          <a:srgbClr val="9BBB59"/>
        </a:solidFill>
      </dgm:spPr>
      <dgm:t>
        <a:bodyPr/>
        <a:lstStyle/>
        <a:p>
          <a:endParaRPr lang="en-US"/>
        </a:p>
      </dgm:t>
    </dgm:pt>
    <dgm:pt modelId="{9E1EA4B2-334D-F949-AAD5-B3DD88E0318E}" type="parTrans" cxnId="{546D261A-DDC3-034E-895E-B1FEA2100FA1}">
      <dgm:prSet/>
      <dgm:spPr/>
      <dgm:t>
        <a:bodyPr/>
        <a:lstStyle/>
        <a:p>
          <a:endParaRPr lang="en-US"/>
        </a:p>
      </dgm:t>
    </dgm:pt>
    <dgm:pt modelId="{D239EC0E-E389-BB47-A395-52089FD0779E}" type="sibTrans" cxnId="{546D261A-DDC3-034E-895E-B1FEA2100FA1}">
      <dgm:prSet/>
      <dgm:spPr/>
      <dgm:t>
        <a:bodyPr/>
        <a:lstStyle/>
        <a:p>
          <a:endParaRPr lang="en-US"/>
        </a:p>
      </dgm:t>
    </dgm:pt>
    <dgm:pt modelId="{EF955CDB-5DA9-8A4D-89FC-AB2F08EDAB37}">
      <dgm:prSet/>
      <dgm:spPr/>
      <dgm:t>
        <a:bodyPr/>
        <a:lstStyle/>
        <a:p>
          <a:endParaRPr lang="en-US" dirty="0"/>
        </a:p>
      </dgm:t>
    </dgm:pt>
    <dgm:pt modelId="{2AAB9210-3839-EF43-87A0-CDE16CA85497}" type="parTrans" cxnId="{77149506-6F0D-6F4A-B2CA-F1CD1E3870CD}">
      <dgm:prSet/>
      <dgm:spPr/>
      <dgm:t>
        <a:bodyPr/>
        <a:lstStyle/>
        <a:p>
          <a:endParaRPr lang="en-US"/>
        </a:p>
      </dgm:t>
    </dgm:pt>
    <dgm:pt modelId="{E1F7E8E2-AB5E-C341-9CD7-CDAFD364E91E}" type="sibTrans" cxnId="{77149506-6F0D-6F4A-B2CA-F1CD1E3870CD}">
      <dgm:prSet/>
      <dgm:spPr/>
      <dgm:t>
        <a:bodyPr/>
        <a:lstStyle/>
        <a:p>
          <a:endParaRPr lang="en-US"/>
        </a:p>
      </dgm:t>
    </dgm:pt>
    <dgm:pt modelId="{5A241152-50F0-4D4B-99F5-D45DA9EFAF40}">
      <dgm:prSet/>
      <dgm:spPr/>
      <dgm:t>
        <a:bodyPr/>
        <a:lstStyle/>
        <a:p>
          <a:endParaRPr lang="en-US"/>
        </a:p>
      </dgm:t>
    </dgm:pt>
    <dgm:pt modelId="{F2465367-D52D-0E4E-B6E4-8DBFDD03003A}" type="parTrans" cxnId="{5173A838-492E-5843-8C26-C3A75755C719}">
      <dgm:prSet/>
      <dgm:spPr/>
      <dgm:t>
        <a:bodyPr/>
        <a:lstStyle/>
        <a:p>
          <a:endParaRPr lang="en-US"/>
        </a:p>
      </dgm:t>
    </dgm:pt>
    <dgm:pt modelId="{AFFFFD44-DF3E-2A4C-BBE7-9A134F850808}" type="sibTrans" cxnId="{5173A838-492E-5843-8C26-C3A75755C719}">
      <dgm:prSet/>
      <dgm:spPr/>
      <dgm:t>
        <a:bodyPr/>
        <a:lstStyle/>
        <a:p>
          <a:endParaRPr lang="en-US"/>
        </a:p>
      </dgm:t>
    </dgm:pt>
    <dgm:pt modelId="{098993DD-9284-E940-891E-6BDD98F204C6}">
      <dgm:prSet/>
      <dgm:spPr>
        <a:solidFill>
          <a:srgbClr val="9BBB59"/>
        </a:solidFill>
      </dgm:spPr>
      <dgm:t>
        <a:bodyPr/>
        <a:lstStyle/>
        <a:p>
          <a:endParaRPr lang="en-US"/>
        </a:p>
      </dgm:t>
    </dgm:pt>
    <dgm:pt modelId="{D242A26F-5EFB-AD45-8D24-F48C9B584627}" type="parTrans" cxnId="{133F3D0E-C003-A941-81BC-481F4A4A5780}">
      <dgm:prSet/>
      <dgm:spPr/>
      <dgm:t>
        <a:bodyPr/>
        <a:lstStyle/>
        <a:p>
          <a:endParaRPr lang="en-US"/>
        </a:p>
      </dgm:t>
    </dgm:pt>
    <dgm:pt modelId="{4765B205-103B-BA49-ACE7-67AA9CC419C6}" type="sibTrans" cxnId="{133F3D0E-C003-A941-81BC-481F4A4A5780}">
      <dgm:prSet/>
      <dgm:spPr/>
      <dgm:t>
        <a:bodyPr/>
        <a:lstStyle/>
        <a:p>
          <a:endParaRPr lang="en-US"/>
        </a:p>
      </dgm:t>
    </dgm:pt>
    <dgm:pt modelId="{135EB0B4-00D4-9242-A73C-78E6D9C66E9F}" type="pres">
      <dgm:prSet presAssocID="{B285795E-4443-994D-A780-BC42968ECA13}" presName="cycle" presStyleCnt="0">
        <dgm:presLayoutVars>
          <dgm:chMax val="1"/>
          <dgm:dir/>
          <dgm:animLvl val="ctr"/>
          <dgm:resizeHandles val="exact"/>
        </dgm:presLayoutVars>
      </dgm:prSet>
      <dgm:spPr/>
    </dgm:pt>
    <dgm:pt modelId="{230A637A-BAEE-0F42-885E-E9DEA9FCBBD1}" type="pres">
      <dgm:prSet presAssocID="{EB272DA6-7965-7440-A44A-1B860AEA7459}" presName="centerShape" presStyleLbl="node0" presStyleIdx="0" presStyleCnt="1"/>
      <dgm:spPr/>
    </dgm:pt>
    <dgm:pt modelId="{5250B418-8934-D94A-81C6-B65944DE99A3}" type="pres">
      <dgm:prSet presAssocID="{6E1628EB-B0FF-E348-8B7B-F38D3D491C66}" presName="Name9" presStyleLbl="parChTrans1D2" presStyleIdx="0" presStyleCnt="12"/>
      <dgm:spPr/>
    </dgm:pt>
    <dgm:pt modelId="{66EE52C9-B952-5247-A066-1DE7EE5B4C27}" type="pres">
      <dgm:prSet presAssocID="{6E1628EB-B0FF-E348-8B7B-F38D3D491C66}" presName="connTx" presStyleLbl="parChTrans1D2" presStyleIdx="0" presStyleCnt="12"/>
      <dgm:spPr/>
    </dgm:pt>
    <dgm:pt modelId="{9D6DCAF4-19AB-7140-9117-967F91677904}" type="pres">
      <dgm:prSet presAssocID="{2C59E967-5F4F-5748-B99F-E33FBFE0A22E}" presName="node" presStyleLbl="node1" presStyleIdx="0" presStyleCnt="12">
        <dgm:presLayoutVars>
          <dgm:bulletEnabled val="1"/>
        </dgm:presLayoutVars>
      </dgm:prSet>
      <dgm:spPr/>
    </dgm:pt>
    <dgm:pt modelId="{5C9716BD-0186-BF4E-8414-6A647F5D415D}" type="pres">
      <dgm:prSet presAssocID="{06E4F714-B68D-5344-A26B-E8D6AA3CFEAE}" presName="Name9" presStyleLbl="parChTrans1D2" presStyleIdx="1" presStyleCnt="12"/>
      <dgm:spPr/>
    </dgm:pt>
    <dgm:pt modelId="{F3D0E41A-9ED5-D94E-B2A5-7A04116A2F9E}" type="pres">
      <dgm:prSet presAssocID="{06E4F714-B68D-5344-A26B-E8D6AA3CFEAE}" presName="connTx" presStyleLbl="parChTrans1D2" presStyleIdx="1" presStyleCnt="12"/>
      <dgm:spPr/>
    </dgm:pt>
    <dgm:pt modelId="{3C5A331A-118D-934C-9B08-80AEF2C908D2}" type="pres">
      <dgm:prSet presAssocID="{F3AFAF0C-414D-DB42-AAC6-2FE8DD00FA63}" presName="node" presStyleLbl="node1" presStyleIdx="1" presStyleCnt="12">
        <dgm:presLayoutVars>
          <dgm:bulletEnabled val="1"/>
        </dgm:presLayoutVars>
      </dgm:prSet>
      <dgm:spPr/>
    </dgm:pt>
    <dgm:pt modelId="{DB2129D6-076A-D948-8B28-D06CEB65021C}" type="pres">
      <dgm:prSet presAssocID="{D701A813-071B-CF44-9B9C-E565BF2AA3CE}" presName="Name9" presStyleLbl="parChTrans1D2" presStyleIdx="2" presStyleCnt="12"/>
      <dgm:spPr/>
    </dgm:pt>
    <dgm:pt modelId="{1C7BDEDD-4142-724A-BE80-4F6C30F6CDA2}" type="pres">
      <dgm:prSet presAssocID="{D701A813-071B-CF44-9B9C-E565BF2AA3CE}" presName="connTx" presStyleLbl="parChTrans1D2" presStyleIdx="2" presStyleCnt="12"/>
      <dgm:spPr/>
    </dgm:pt>
    <dgm:pt modelId="{8E729603-5529-AA40-AC6C-718F8E760917}" type="pres">
      <dgm:prSet presAssocID="{F622DF0A-9B07-734E-AA62-FA2EE5B0E9A2}" presName="node" presStyleLbl="node1" presStyleIdx="2" presStyleCnt="12">
        <dgm:presLayoutVars>
          <dgm:bulletEnabled val="1"/>
        </dgm:presLayoutVars>
      </dgm:prSet>
      <dgm:spPr/>
    </dgm:pt>
    <dgm:pt modelId="{4E985866-6D2C-6D41-AD43-B66967B87D04}" type="pres">
      <dgm:prSet presAssocID="{09A02975-052F-6347-ADF1-B392811F26BB}" presName="Name9" presStyleLbl="parChTrans1D2" presStyleIdx="3" presStyleCnt="12"/>
      <dgm:spPr/>
    </dgm:pt>
    <dgm:pt modelId="{981D4CFE-3ABC-2A49-9138-A515DAAE33FA}" type="pres">
      <dgm:prSet presAssocID="{09A02975-052F-6347-ADF1-B392811F26BB}" presName="connTx" presStyleLbl="parChTrans1D2" presStyleIdx="3" presStyleCnt="12"/>
      <dgm:spPr/>
    </dgm:pt>
    <dgm:pt modelId="{D20705C9-42CA-F34A-885C-E4C09C7DFA69}" type="pres">
      <dgm:prSet presAssocID="{0AE82376-75E4-704B-8178-A8F7C16A70EF}" presName="node" presStyleLbl="node1" presStyleIdx="3" presStyleCnt="12">
        <dgm:presLayoutVars>
          <dgm:bulletEnabled val="1"/>
        </dgm:presLayoutVars>
      </dgm:prSet>
      <dgm:spPr/>
    </dgm:pt>
    <dgm:pt modelId="{B8B86F02-DFB7-3847-9AF0-1296277FEC42}" type="pres">
      <dgm:prSet presAssocID="{2AAB9210-3839-EF43-87A0-CDE16CA85497}" presName="Name9" presStyleLbl="parChTrans1D2" presStyleIdx="4" presStyleCnt="12"/>
      <dgm:spPr/>
    </dgm:pt>
    <dgm:pt modelId="{95EC9C35-9EA5-F64D-9680-AA7860E76EC8}" type="pres">
      <dgm:prSet presAssocID="{2AAB9210-3839-EF43-87A0-CDE16CA85497}" presName="connTx" presStyleLbl="parChTrans1D2" presStyleIdx="4" presStyleCnt="12"/>
      <dgm:spPr/>
    </dgm:pt>
    <dgm:pt modelId="{9A3ADE66-809A-484B-9A7F-E421792F8CB7}" type="pres">
      <dgm:prSet presAssocID="{EF955CDB-5DA9-8A4D-89FC-AB2F08EDAB37}" presName="node" presStyleLbl="node1" presStyleIdx="4" presStyleCnt="12">
        <dgm:presLayoutVars>
          <dgm:bulletEnabled val="1"/>
        </dgm:presLayoutVars>
      </dgm:prSet>
      <dgm:spPr/>
    </dgm:pt>
    <dgm:pt modelId="{8D95E968-0DC8-2C46-8AD2-00E47C77F976}" type="pres">
      <dgm:prSet presAssocID="{F2465367-D52D-0E4E-B6E4-8DBFDD03003A}" presName="Name9" presStyleLbl="parChTrans1D2" presStyleIdx="5" presStyleCnt="12"/>
      <dgm:spPr/>
    </dgm:pt>
    <dgm:pt modelId="{B64EB34D-DEE0-274B-8F11-476F072A7C04}" type="pres">
      <dgm:prSet presAssocID="{F2465367-D52D-0E4E-B6E4-8DBFDD03003A}" presName="connTx" presStyleLbl="parChTrans1D2" presStyleIdx="5" presStyleCnt="12"/>
      <dgm:spPr/>
    </dgm:pt>
    <dgm:pt modelId="{6468B6DA-11EC-1A41-820E-2E0DCD71CF6E}" type="pres">
      <dgm:prSet presAssocID="{5A241152-50F0-4D4B-99F5-D45DA9EFAF40}" presName="node" presStyleLbl="node1" presStyleIdx="5" presStyleCnt="12">
        <dgm:presLayoutVars>
          <dgm:bulletEnabled val="1"/>
        </dgm:presLayoutVars>
      </dgm:prSet>
      <dgm:spPr/>
    </dgm:pt>
    <dgm:pt modelId="{27E4B431-9F87-0B45-A48F-C0EE2CECC975}" type="pres">
      <dgm:prSet presAssocID="{D242A26F-5EFB-AD45-8D24-F48C9B584627}" presName="Name9" presStyleLbl="parChTrans1D2" presStyleIdx="6" presStyleCnt="12"/>
      <dgm:spPr/>
    </dgm:pt>
    <dgm:pt modelId="{25C930BC-5A38-9E4A-8C78-A0BCF0F78ACC}" type="pres">
      <dgm:prSet presAssocID="{D242A26F-5EFB-AD45-8D24-F48C9B584627}" presName="connTx" presStyleLbl="parChTrans1D2" presStyleIdx="6" presStyleCnt="12"/>
      <dgm:spPr/>
    </dgm:pt>
    <dgm:pt modelId="{BAA8A702-D3A1-9149-B9FE-7E5F4D1F2638}" type="pres">
      <dgm:prSet presAssocID="{098993DD-9284-E940-891E-6BDD98F204C6}" presName="node" presStyleLbl="node1" presStyleIdx="6" presStyleCnt="12">
        <dgm:presLayoutVars>
          <dgm:bulletEnabled val="1"/>
        </dgm:presLayoutVars>
      </dgm:prSet>
      <dgm:spPr/>
    </dgm:pt>
    <dgm:pt modelId="{3715B56B-BF6D-4C48-9A64-37A40EDD72F9}" type="pres">
      <dgm:prSet presAssocID="{9E1EA4B2-334D-F949-AAD5-B3DD88E0318E}" presName="Name9" presStyleLbl="parChTrans1D2" presStyleIdx="7" presStyleCnt="12"/>
      <dgm:spPr/>
    </dgm:pt>
    <dgm:pt modelId="{336277B4-C784-4A43-A3E0-B3A909DCA283}" type="pres">
      <dgm:prSet presAssocID="{9E1EA4B2-334D-F949-AAD5-B3DD88E0318E}" presName="connTx" presStyleLbl="parChTrans1D2" presStyleIdx="7" presStyleCnt="12"/>
      <dgm:spPr/>
    </dgm:pt>
    <dgm:pt modelId="{0EA83A1F-4989-7F42-837A-DFFAC86CB3D6}" type="pres">
      <dgm:prSet presAssocID="{BFEDF955-0497-F34C-97C1-19114ADC5F21}" presName="node" presStyleLbl="node1" presStyleIdx="7" presStyleCnt="12">
        <dgm:presLayoutVars>
          <dgm:bulletEnabled val="1"/>
        </dgm:presLayoutVars>
      </dgm:prSet>
      <dgm:spPr/>
    </dgm:pt>
    <dgm:pt modelId="{51A270E3-3CBE-E844-B07E-BAC15DE8B51A}" type="pres">
      <dgm:prSet presAssocID="{9E4917F5-09DF-DE43-8A6B-AD522EB2E1E5}" presName="Name9" presStyleLbl="parChTrans1D2" presStyleIdx="8" presStyleCnt="12"/>
      <dgm:spPr/>
    </dgm:pt>
    <dgm:pt modelId="{DCC59DDF-2EC0-B74B-8C47-319E5C87A574}" type="pres">
      <dgm:prSet presAssocID="{9E4917F5-09DF-DE43-8A6B-AD522EB2E1E5}" presName="connTx" presStyleLbl="parChTrans1D2" presStyleIdx="8" presStyleCnt="12"/>
      <dgm:spPr/>
    </dgm:pt>
    <dgm:pt modelId="{1C7FE679-B230-1D43-8259-6DD7AA895C21}" type="pres">
      <dgm:prSet presAssocID="{8EC6603A-F6F2-1A42-82FA-F18EA5AA0258}" presName="node" presStyleLbl="node1" presStyleIdx="8" presStyleCnt="12">
        <dgm:presLayoutVars>
          <dgm:bulletEnabled val="1"/>
        </dgm:presLayoutVars>
      </dgm:prSet>
      <dgm:spPr/>
    </dgm:pt>
    <dgm:pt modelId="{6331C7F0-0093-BA49-98B1-6BE4900715FD}" type="pres">
      <dgm:prSet presAssocID="{5664D2C7-4348-3543-A72D-6B30F34D5510}" presName="Name9" presStyleLbl="parChTrans1D2" presStyleIdx="9" presStyleCnt="12"/>
      <dgm:spPr/>
    </dgm:pt>
    <dgm:pt modelId="{21413BDE-DF39-E141-B797-1B31FBB668FD}" type="pres">
      <dgm:prSet presAssocID="{5664D2C7-4348-3543-A72D-6B30F34D5510}" presName="connTx" presStyleLbl="parChTrans1D2" presStyleIdx="9" presStyleCnt="12"/>
      <dgm:spPr/>
    </dgm:pt>
    <dgm:pt modelId="{860F8DA2-4912-FF44-9744-72E97CD3B730}" type="pres">
      <dgm:prSet presAssocID="{CEFB00C7-F822-6340-8F5E-1CD139F1B93C}" presName="node" presStyleLbl="node1" presStyleIdx="9" presStyleCnt="12">
        <dgm:presLayoutVars>
          <dgm:bulletEnabled val="1"/>
        </dgm:presLayoutVars>
      </dgm:prSet>
      <dgm:spPr/>
    </dgm:pt>
    <dgm:pt modelId="{A9E7EAA1-FC8D-5346-AC09-69C3DDFE5DD5}" type="pres">
      <dgm:prSet presAssocID="{4571A115-0392-5A4C-9D2A-20994C16535D}" presName="Name9" presStyleLbl="parChTrans1D2" presStyleIdx="10" presStyleCnt="12"/>
      <dgm:spPr/>
    </dgm:pt>
    <dgm:pt modelId="{F4A1B8FB-621A-AC4A-BB97-026272762BB6}" type="pres">
      <dgm:prSet presAssocID="{4571A115-0392-5A4C-9D2A-20994C16535D}" presName="connTx" presStyleLbl="parChTrans1D2" presStyleIdx="10" presStyleCnt="12"/>
      <dgm:spPr/>
    </dgm:pt>
    <dgm:pt modelId="{852343D2-FA55-6346-9825-AA3090002FCA}" type="pres">
      <dgm:prSet presAssocID="{7B205585-7FF4-BF4A-AA0C-2B469A49A90E}" presName="node" presStyleLbl="node1" presStyleIdx="10" presStyleCnt="12">
        <dgm:presLayoutVars>
          <dgm:bulletEnabled val="1"/>
        </dgm:presLayoutVars>
      </dgm:prSet>
      <dgm:spPr/>
    </dgm:pt>
    <dgm:pt modelId="{7DBE35F6-6639-5344-A620-1E9FBAE98D68}" type="pres">
      <dgm:prSet presAssocID="{A3475DE4-3F19-104C-88B4-03C7DB79B440}" presName="Name9" presStyleLbl="parChTrans1D2" presStyleIdx="11" presStyleCnt="12"/>
      <dgm:spPr/>
    </dgm:pt>
    <dgm:pt modelId="{11699789-9542-5744-9EFC-5DEAEDAEC746}" type="pres">
      <dgm:prSet presAssocID="{A3475DE4-3F19-104C-88B4-03C7DB79B440}" presName="connTx" presStyleLbl="parChTrans1D2" presStyleIdx="11" presStyleCnt="12"/>
      <dgm:spPr/>
    </dgm:pt>
    <dgm:pt modelId="{5ED94A66-EADD-704C-A196-6DCC7F37FDA6}" type="pres">
      <dgm:prSet presAssocID="{95EC4142-C31A-F54C-AA92-150264B03356}" presName="node" presStyleLbl="node1" presStyleIdx="11" presStyleCnt="12">
        <dgm:presLayoutVars>
          <dgm:bulletEnabled val="1"/>
        </dgm:presLayoutVars>
      </dgm:prSet>
      <dgm:spPr/>
    </dgm:pt>
  </dgm:ptLst>
  <dgm:cxnLst>
    <dgm:cxn modelId="{1AB67501-BD52-8D44-905F-F8A56F4FA24C}" type="presOf" srcId="{D701A813-071B-CF44-9B9C-E565BF2AA3CE}" destId="{DB2129D6-076A-D948-8B28-D06CEB65021C}" srcOrd="0" destOrd="0" presId="urn:microsoft.com/office/officeart/2005/8/layout/radial1"/>
    <dgm:cxn modelId="{C189F705-CA42-2B40-ACB1-33255BEEF02E}" type="presOf" srcId="{F622DF0A-9B07-734E-AA62-FA2EE5B0E9A2}" destId="{8E729603-5529-AA40-AC6C-718F8E760917}" srcOrd="0" destOrd="0" presId="urn:microsoft.com/office/officeart/2005/8/layout/radial1"/>
    <dgm:cxn modelId="{77149506-6F0D-6F4A-B2CA-F1CD1E3870CD}" srcId="{EB272DA6-7965-7440-A44A-1B860AEA7459}" destId="{EF955CDB-5DA9-8A4D-89FC-AB2F08EDAB37}" srcOrd="4" destOrd="0" parTransId="{2AAB9210-3839-EF43-87A0-CDE16CA85497}" sibTransId="{E1F7E8E2-AB5E-C341-9CD7-CDAFD364E91E}"/>
    <dgm:cxn modelId="{28A30608-6309-4B4E-9843-0E19BADC3BFC}" type="presOf" srcId="{4571A115-0392-5A4C-9D2A-20994C16535D}" destId="{F4A1B8FB-621A-AC4A-BB97-026272762BB6}" srcOrd="1" destOrd="0" presId="urn:microsoft.com/office/officeart/2005/8/layout/radial1"/>
    <dgm:cxn modelId="{1B7C8309-9DD9-9F43-8E94-56028B303C58}" type="presOf" srcId="{2C59E967-5F4F-5748-B99F-E33FBFE0A22E}" destId="{9D6DCAF4-19AB-7140-9117-967F91677904}" srcOrd="0" destOrd="0" presId="urn:microsoft.com/office/officeart/2005/8/layout/radial1"/>
    <dgm:cxn modelId="{8701FD09-FB6E-BD47-A579-18AC3E52C133}" srcId="{EB272DA6-7965-7440-A44A-1B860AEA7459}" destId="{95EC4142-C31A-F54C-AA92-150264B03356}" srcOrd="11" destOrd="0" parTransId="{A3475DE4-3F19-104C-88B4-03C7DB79B440}" sibTransId="{F6319B08-B88F-5E45-89C3-0638F2C60DD6}"/>
    <dgm:cxn modelId="{7EAA940B-6A91-134D-AE84-BE29044BD69C}" type="presOf" srcId="{9E1EA4B2-334D-F949-AAD5-B3DD88E0318E}" destId="{3715B56B-BF6D-4C48-9A64-37A40EDD72F9}" srcOrd="0" destOrd="0" presId="urn:microsoft.com/office/officeart/2005/8/layout/radial1"/>
    <dgm:cxn modelId="{133F3D0E-C003-A941-81BC-481F4A4A5780}" srcId="{EB272DA6-7965-7440-A44A-1B860AEA7459}" destId="{098993DD-9284-E940-891E-6BDD98F204C6}" srcOrd="6" destOrd="0" parTransId="{D242A26F-5EFB-AD45-8D24-F48C9B584627}" sibTransId="{4765B205-103B-BA49-ACE7-67AA9CC419C6}"/>
    <dgm:cxn modelId="{F52A7A16-ACA6-EE46-9CFA-03127C726483}" type="presOf" srcId="{4571A115-0392-5A4C-9D2A-20994C16535D}" destId="{A9E7EAA1-FC8D-5346-AC09-69C3DDFE5DD5}" srcOrd="0" destOrd="0" presId="urn:microsoft.com/office/officeart/2005/8/layout/radial1"/>
    <dgm:cxn modelId="{18B13719-3AAA-6246-B902-87855C6614F0}" srcId="{B285795E-4443-994D-A780-BC42968ECA13}" destId="{EB272DA6-7965-7440-A44A-1B860AEA7459}" srcOrd="0" destOrd="0" parTransId="{49EBBE55-BD17-2940-90F7-CCFBA9906669}" sibTransId="{324D824D-0034-F948-B9F1-CFA348F33C67}"/>
    <dgm:cxn modelId="{546D261A-DDC3-034E-895E-B1FEA2100FA1}" srcId="{EB272DA6-7965-7440-A44A-1B860AEA7459}" destId="{BFEDF955-0497-F34C-97C1-19114ADC5F21}" srcOrd="7" destOrd="0" parTransId="{9E1EA4B2-334D-F949-AAD5-B3DD88E0318E}" sibTransId="{D239EC0E-E389-BB47-A395-52089FD0779E}"/>
    <dgm:cxn modelId="{DFF9251C-6A9C-E640-96E4-60574224BAE1}" type="presOf" srcId="{8EC6603A-F6F2-1A42-82FA-F18EA5AA0258}" destId="{1C7FE679-B230-1D43-8259-6DD7AA895C21}" srcOrd="0" destOrd="0" presId="urn:microsoft.com/office/officeart/2005/8/layout/radial1"/>
    <dgm:cxn modelId="{3E08AD1C-CA05-FE49-A381-BD3F714DCC9E}" type="presOf" srcId="{F2465367-D52D-0E4E-B6E4-8DBFDD03003A}" destId="{B64EB34D-DEE0-274B-8F11-476F072A7C04}" srcOrd="1" destOrd="0" presId="urn:microsoft.com/office/officeart/2005/8/layout/radial1"/>
    <dgm:cxn modelId="{D82B5423-105B-994A-89AC-03494D47EE28}" type="presOf" srcId="{6E1628EB-B0FF-E348-8B7B-F38D3D491C66}" destId="{5250B418-8934-D94A-81C6-B65944DE99A3}" srcOrd="0" destOrd="0" presId="urn:microsoft.com/office/officeart/2005/8/layout/radial1"/>
    <dgm:cxn modelId="{D5CE5B2F-DECF-2A47-8C3D-78ABE021EAC4}" type="presOf" srcId="{9E4917F5-09DF-DE43-8A6B-AD522EB2E1E5}" destId="{51A270E3-3CBE-E844-B07E-BAC15DE8B51A}" srcOrd="0" destOrd="0" presId="urn:microsoft.com/office/officeart/2005/8/layout/radial1"/>
    <dgm:cxn modelId="{2BB44C31-8F78-EE43-B1B0-6F3B0B4036D2}" srcId="{EB272DA6-7965-7440-A44A-1B860AEA7459}" destId="{7B205585-7FF4-BF4A-AA0C-2B469A49A90E}" srcOrd="10" destOrd="0" parTransId="{4571A115-0392-5A4C-9D2A-20994C16535D}" sibTransId="{1109F5AD-0EBB-6047-AED9-CFB243FD7C72}"/>
    <dgm:cxn modelId="{C0561D33-1934-A74B-ACD4-DD3322D938CE}" type="presOf" srcId="{7B205585-7FF4-BF4A-AA0C-2B469A49A90E}" destId="{852343D2-FA55-6346-9825-AA3090002FCA}" srcOrd="0" destOrd="0" presId="urn:microsoft.com/office/officeart/2005/8/layout/radial1"/>
    <dgm:cxn modelId="{5173A838-492E-5843-8C26-C3A75755C719}" srcId="{EB272DA6-7965-7440-A44A-1B860AEA7459}" destId="{5A241152-50F0-4D4B-99F5-D45DA9EFAF40}" srcOrd="5" destOrd="0" parTransId="{F2465367-D52D-0E4E-B6E4-8DBFDD03003A}" sibTransId="{AFFFFD44-DF3E-2A4C-BBE7-9A134F850808}"/>
    <dgm:cxn modelId="{8D80933B-0FE2-2848-BEC9-B37A918E7B80}" type="presOf" srcId="{5664D2C7-4348-3543-A72D-6B30F34D5510}" destId="{6331C7F0-0093-BA49-98B1-6BE4900715FD}" srcOrd="0" destOrd="0" presId="urn:microsoft.com/office/officeart/2005/8/layout/radial1"/>
    <dgm:cxn modelId="{916FB53F-5B90-1F47-BBD9-2DC7797938FE}" srcId="{EB272DA6-7965-7440-A44A-1B860AEA7459}" destId="{0AE82376-75E4-704B-8178-A8F7C16A70EF}" srcOrd="3" destOrd="0" parTransId="{09A02975-052F-6347-ADF1-B392811F26BB}" sibTransId="{71870DB1-6B34-FC47-8C86-35E0419896F4}"/>
    <dgm:cxn modelId="{C326CB3F-8D20-7041-84EC-AEF0BF19731F}" type="presOf" srcId="{09A02975-052F-6347-ADF1-B392811F26BB}" destId="{4E985866-6D2C-6D41-AD43-B66967B87D04}" srcOrd="0" destOrd="0" presId="urn:microsoft.com/office/officeart/2005/8/layout/radial1"/>
    <dgm:cxn modelId="{DAF62147-EBE6-E040-81F9-006CEBF7D27C}" type="presOf" srcId="{D242A26F-5EFB-AD45-8D24-F48C9B584627}" destId="{25C930BC-5A38-9E4A-8C78-A0BCF0F78ACC}" srcOrd="1" destOrd="0" presId="urn:microsoft.com/office/officeart/2005/8/layout/radial1"/>
    <dgm:cxn modelId="{311FA04D-7B32-4F41-83F8-BB716D149C15}" type="presOf" srcId="{95EC4142-C31A-F54C-AA92-150264B03356}" destId="{5ED94A66-EADD-704C-A196-6DCC7F37FDA6}" srcOrd="0" destOrd="0" presId="urn:microsoft.com/office/officeart/2005/8/layout/radial1"/>
    <dgm:cxn modelId="{A1348250-11A0-974A-BF40-2D08BADFFF71}" type="presOf" srcId="{9E1EA4B2-334D-F949-AAD5-B3DD88E0318E}" destId="{336277B4-C784-4A43-A3E0-B3A909DCA283}" srcOrd="1" destOrd="0" presId="urn:microsoft.com/office/officeart/2005/8/layout/radial1"/>
    <dgm:cxn modelId="{18ED1558-638D-8243-AE88-FB47B80DD71D}" srcId="{EB272DA6-7965-7440-A44A-1B860AEA7459}" destId="{F622DF0A-9B07-734E-AA62-FA2EE5B0E9A2}" srcOrd="2" destOrd="0" parTransId="{D701A813-071B-CF44-9B9C-E565BF2AA3CE}" sibTransId="{85C0CE73-0583-D849-9B6A-9B55E4186C57}"/>
    <dgm:cxn modelId="{317EE55C-0E3D-AE49-910A-52D61909FAC9}" type="presOf" srcId="{2AAB9210-3839-EF43-87A0-CDE16CA85497}" destId="{B8B86F02-DFB7-3847-9AF0-1296277FEC42}" srcOrd="0" destOrd="0" presId="urn:microsoft.com/office/officeart/2005/8/layout/radial1"/>
    <dgm:cxn modelId="{BD0D4C60-D54D-174B-99BF-91C1B35D3977}" type="presOf" srcId="{EB272DA6-7965-7440-A44A-1B860AEA7459}" destId="{230A637A-BAEE-0F42-885E-E9DEA9FCBBD1}" srcOrd="0" destOrd="0" presId="urn:microsoft.com/office/officeart/2005/8/layout/radial1"/>
    <dgm:cxn modelId="{5D74106D-CD01-8245-9016-079B87E2B8E4}" type="presOf" srcId="{EF955CDB-5DA9-8A4D-89FC-AB2F08EDAB37}" destId="{9A3ADE66-809A-484B-9A7F-E421792F8CB7}" srcOrd="0" destOrd="0" presId="urn:microsoft.com/office/officeart/2005/8/layout/radial1"/>
    <dgm:cxn modelId="{4EB91D7F-A0E3-4447-8815-826E63E62D96}" type="presOf" srcId="{BFEDF955-0497-F34C-97C1-19114ADC5F21}" destId="{0EA83A1F-4989-7F42-837A-DFFAC86CB3D6}" srcOrd="0" destOrd="0" presId="urn:microsoft.com/office/officeart/2005/8/layout/radial1"/>
    <dgm:cxn modelId="{061B817F-1D33-0140-8839-E05955FF8324}" type="presOf" srcId="{06E4F714-B68D-5344-A26B-E8D6AA3CFEAE}" destId="{5C9716BD-0186-BF4E-8414-6A647F5D415D}" srcOrd="0" destOrd="0" presId="urn:microsoft.com/office/officeart/2005/8/layout/radial1"/>
    <dgm:cxn modelId="{1749FB81-4ABD-9240-9F7A-EB6C1D711BA9}" type="presOf" srcId="{A3475DE4-3F19-104C-88B4-03C7DB79B440}" destId="{11699789-9542-5744-9EFC-5DEAEDAEC746}" srcOrd="1" destOrd="0" presId="urn:microsoft.com/office/officeart/2005/8/layout/radial1"/>
    <dgm:cxn modelId="{FAD56C83-DF0B-E14C-8C81-8090A501F45C}" type="presOf" srcId="{09A02975-052F-6347-ADF1-B392811F26BB}" destId="{981D4CFE-3ABC-2A49-9138-A515DAAE33FA}" srcOrd="1" destOrd="0" presId="urn:microsoft.com/office/officeart/2005/8/layout/radial1"/>
    <dgm:cxn modelId="{D5E2AB86-0369-1645-9318-2CB076D6ED62}" type="presOf" srcId="{D701A813-071B-CF44-9B9C-E565BF2AA3CE}" destId="{1C7BDEDD-4142-724A-BE80-4F6C30F6CDA2}" srcOrd="1" destOrd="0" presId="urn:microsoft.com/office/officeart/2005/8/layout/radial1"/>
    <dgm:cxn modelId="{833A568B-E504-334C-853A-85B3B9FBDA26}" type="presOf" srcId="{F2465367-D52D-0E4E-B6E4-8DBFDD03003A}" destId="{8D95E968-0DC8-2C46-8AD2-00E47C77F976}" srcOrd="0" destOrd="0" presId="urn:microsoft.com/office/officeart/2005/8/layout/radial1"/>
    <dgm:cxn modelId="{41BC348C-E204-F44D-AFC6-A66C256DC5FC}" type="presOf" srcId="{6E1628EB-B0FF-E348-8B7B-F38D3D491C66}" destId="{66EE52C9-B952-5247-A066-1DE7EE5B4C27}" srcOrd="1" destOrd="0" presId="urn:microsoft.com/office/officeart/2005/8/layout/radial1"/>
    <dgm:cxn modelId="{CF2E6A8D-4723-CB4A-BB2A-0BACB228F83C}" type="presOf" srcId="{CEFB00C7-F822-6340-8F5E-1CD139F1B93C}" destId="{860F8DA2-4912-FF44-9744-72E97CD3B730}" srcOrd="0" destOrd="0" presId="urn:microsoft.com/office/officeart/2005/8/layout/radial1"/>
    <dgm:cxn modelId="{23B17E91-C28D-D943-AC63-7D1A9B0FCE24}" type="presOf" srcId="{9E4917F5-09DF-DE43-8A6B-AD522EB2E1E5}" destId="{DCC59DDF-2EC0-B74B-8C47-319E5C87A574}" srcOrd="1" destOrd="0" presId="urn:microsoft.com/office/officeart/2005/8/layout/radial1"/>
    <dgm:cxn modelId="{3B738292-D9B8-F54E-9003-401B92CF9229}" type="presOf" srcId="{098993DD-9284-E940-891E-6BDD98F204C6}" destId="{BAA8A702-D3A1-9149-B9FE-7E5F4D1F2638}" srcOrd="0" destOrd="0" presId="urn:microsoft.com/office/officeart/2005/8/layout/radial1"/>
    <dgm:cxn modelId="{6071B296-8DAB-694B-96A8-03B551CB76AC}" type="presOf" srcId="{5A241152-50F0-4D4B-99F5-D45DA9EFAF40}" destId="{6468B6DA-11EC-1A41-820E-2E0DCD71CF6E}" srcOrd="0" destOrd="0" presId="urn:microsoft.com/office/officeart/2005/8/layout/radial1"/>
    <dgm:cxn modelId="{939CE59C-4018-1043-808C-DB5F8705B338}" srcId="{EB272DA6-7965-7440-A44A-1B860AEA7459}" destId="{F3AFAF0C-414D-DB42-AAC6-2FE8DD00FA63}" srcOrd="1" destOrd="0" parTransId="{06E4F714-B68D-5344-A26B-E8D6AA3CFEAE}" sibTransId="{E0EEB62A-8AF4-4549-BF0A-BAAA72E57669}"/>
    <dgm:cxn modelId="{677A1AAA-AEB1-F04D-B0EE-3886999DA817}" type="presOf" srcId="{D242A26F-5EFB-AD45-8D24-F48C9B584627}" destId="{27E4B431-9F87-0B45-A48F-C0EE2CECC975}" srcOrd="0" destOrd="0" presId="urn:microsoft.com/office/officeart/2005/8/layout/radial1"/>
    <dgm:cxn modelId="{E87715B3-1B3C-334A-BBD5-A81919A17FCE}" type="presOf" srcId="{06E4F714-B68D-5344-A26B-E8D6AA3CFEAE}" destId="{F3D0E41A-9ED5-D94E-B2A5-7A04116A2F9E}" srcOrd="1" destOrd="0" presId="urn:microsoft.com/office/officeart/2005/8/layout/radial1"/>
    <dgm:cxn modelId="{51672BB4-7E7A-284C-8191-62C639ACCE13}" type="presOf" srcId="{A3475DE4-3F19-104C-88B4-03C7DB79B440}" destId="{7DBE35F6-6639-5344-A620-1E9FBAE98D68}" srcOrd="0" destOrd="0" presId="urn:microsoft.com/office/officeart/2005/8/layout/radial1"/>
    <dgm:cxn modelId="{7418A8BD-6D62-984E-986F-2E3965DEC740}" type="presOf" srcId="{2AAB9210-3839-EF43-87A0-CDE16CA85497}" destId="{95EC9C35-9EA5-F64D-9680-AA7860E76EC8}" srcOrd="1" destOrd="0" presId="urn:microsoft.com/office/officeart/2005/8/layout/radial1"/>
    <dgm:cxn modelId="{F181D8D9-A884-F748-A203-91B2FF4A312D}" type="presOf" srcId="{F3AFAF0C-414D-DB42-AAC6-2FE8DD00FA63}" destId="{3C5A331A-118D-934C-9B08-80AEF2C908D2}" srcOrd="0" destOrd="0" presId="urn:microsoft.com/office/officeart/2005/8/layout/radial1"/>
    <dgm:cxn modelId="{880ECDDE-67A8-3A4D-A8BD-1EE4226ED916}" type="presOf" srcId="{0AE82376-75E4-704B-8178-A8F7C16A70EF}" destId="{D20705C9-42CA-F34A-885C-E4C09C7DFA69}" srcOrd="0" destOrd="0" presId="urn:microsoft.com/office/officeart/2005/8/layout/radial1"/>
    <dgm:cxn modelId="{BCFF56E1-0CDD-8F4C-9E39-6AA7B98F7C84}" type="presOf" srcId="{B285795E-4443-994D-A780-BC42968ECA13}" destId="{135EB0B4-00D4-9242-A73C-78E6D9C66E9F}" srcOrd="0" destOrd="0" presId="urn:microsoft.com/office/officeart/2005/8/layout/radial1"/>
    <dgm:cxn modelId="{4DB3FDF3-7EAE-E14E-8F0E-FDB23919FEA0}" srcId="{EB272DA6-7965-7440-A44A-1B860AEA7459}" destId="{8EC6603A-F6F2-1A42-82FA-F18EA5AA0258}" srcOrd="8" destOrd="0" parTransId="{9E4917F5-09DF-DE43-8A6B-AD522EB2E1E5}" sibTransId="{79B9D12C-2617-2245-BA93-728D61541958}"/>
    <dgm:cxn modelId="{DF832CF4-BAB9-5941-BCDA-DBE26CCC7E5B}" type="presOf" srcId="{5664D2C7-4348-3543-A72D-6B30F34D5510}" destId="{21413BDE-DF39-E141-B797-1B31FBB668FD}" srcOrd="1" destOrd="0" presId="urn:microsoft.com/office/officeart/2005/8/layout/radial1"/>
    <dgm:cxn modelId="{D681E8F7-4021-BB44-9B06-1D4A338C6EE3}" srcId="{EB272DA6-7965-7440-A44A-1B860AEA7459}" destId="{2C59E967-5F4F-5748-B99F-E33FBFE0A22E}" srcOrd="0" destOrd="0" parTransId="{6E1628EB-B0FF-E348-8B7B-F38D3D491C66}" sibTransId="{0118DE12-FDAC-8B4A-90C0-CA437515B457}"/>
    <dgm:cxn modelId="{605002FF-8E66-614E-A056-46D6755BD6DA}" srcId="{EB272DA6-7965-7440-A44A-1B860AEA7459}" destId="{CEFB00C7-F822-6340-8F5E-1CD139F1B93C}" srcOrd="9" destOrd="0" parTransId="{5664D2C7-4348-3543-A72D-6B30F34D5510}" sibTransId="{0314007E-A203-F045-9024-DB0641734D88}"/>
    <dgm:cxn modelId="{14317E8B-2DEE-5D45-92C1-375A4E2DA3FE}" type="presParOf" srcId="{135EB0B4-00D4-9242-A73C-78E6D9C66E9F}" destId="{230A637A-BAEE-0F42-885E-E9DEA9FCBBD1}" srcOrd="0" destOrd="0" presId="urn:microsoft.com/office/officeart/2005/8/layout/radial1"/>
    <dgm:cxn modelId="{367C6F50-69E2-E248-88F9-65D1E21762DB}" type="presParOf" srcId="{135EB0B4-00D4-9242-A73C-78E6D9C66E9F}" destId="{5250B418-8934-D94A-81C6-B65944DE99A3}" srcOrd="1" destOrd="0" presId="urn:microsoft.com/office/officeart/2005/8/layout/radial1"/>
    <dgm:cxn modelId="{1F9DBE35-F1EB-DC46-B385-B65D3E171070}" type="presParOf" srcId="{5250B418-8934-D94A-81C6-B65944DE99A3}" destId="{66EE52C9-B952-5247-A066-1DE7EE5B4C27}" srcOrd="0" destOrd="0" presId="urn:microsoft.com/office/officeart/2005/8/layout/radial1"/>
    <dgm:cxn modelId="{6DB25D36-7EE3-9340-B917-C7074E4F53C7}" type="presParOf" srcId="{135EB0B4-00D4-9242-A73C-78E6D9C66E9F}" destId="{9D6DCAF4-19AB-7140-9117-967F91677904}" srcOrd="2" destOrd="0" presId="urn:microsoft.com/office/officeart/2005/8/layout/radial1"/>
    <dgm:cxn modelId="{C574A1DE-2988-FD4B-9383-6EE0A02C44A6}" type="presParOf" srcId="{135EB0B4-00D4-9242-A73C-78E6D9C66E9F}" destId="{5C9716BD-0186-BF4E-8414-6A647F5D415D}" srcOrd="3" destOrd="0" presId="urn:microsoft.com/office/officeart/2005/8/layout/radial1"/>
    <dgm:cxn modelId="{288DA425-887E-3745-A895-6F44F2723D03}" type="presParOf" srcId="{5C9716BD-0186-BF4E-8414-6A647F5D415D}" destId="{F3D0E41A-9ED5-D94E-B2A5-7A04116A2F9E}" srcOrd="0" destOrd="0" presId="urn:microsoft.com/office/officeart/2005/8/layout/radial1"/>
    <dgm:cxn modelId="{C8D5C678-EDA9-F54A-82D4-F89CDF12164D}" type="presParOf" srcId="{135EB0B4-00D4-9242-A73C-78E6D9C66E9F}" destId="{3C5A331A-118D-934C-9B08-80AEF2C908D2}" srcOrd="4" destOrd="0" presId="urn:microsoft.com/office/officeart/2005/8/layout/radial1"/>
    <dgm:cxn modelId="{00850E20-A85E-4F48-A9A6-3B12447AF3E3}" type="presParOf" srcId="{135EB0B4-00D4-9242-A73C-78E6D9C66E9F}" destId="{DB2129D6-076A-D948-8B28-D06CEB65021C}" srcOrd="5" destOrd="0" presId="urn:microsoft.com/office/officeart/2005/8/layout/radial1"/>
    <dgm:cxn modelId="{1F59C415-E680-954C-8E36-0E9E3AEEBC27}" type="presParOf" srcId="{DB2129D6-076A-D948-8B28-D06CEB65021C}" destId="{1C7BDEDD-4142-724A-BE80-4F6C30F6CDA2}" srcOrd="0" destOrd="0" presId="urn:microsoft.com/office/officeart/2005/8/layout/radial1"/>
    <dgm:cxn modelId="{1D8C055B-2936-454B-853D-0F7FEE54BADB}" type="presParOf" srcId="{135EB0B4-00D4-9242-A73C-78E6D9C66E9F}" destId="{8E729603-5529-AA40-AC6C-718F8E760917}" srcOrd="6" destOrd="0" presId="urn:microsoft.com/office/officeart/2005/8/layout/radial1"/>
    <dgm:cxn modelId="{CD4B2A92-C5F0-2D4F-B69E-96531A09936C}" type="presParOf" srcId="{135EB0B4-00D4-9242-A73C-78E6D9C66E9F}" destId="{4E985866-6D2C-6D41-AD43-B66967B87D04}" srcOrd="7" destOrd="0" presId="urn:microsoft.com/office/officeart/2005/8/layout/radial1"/>
    <dgm:cxn modelId="{F05E311A-2976-BC42-88A9-E2E67AED743A}" type="presParOf" srcId="{4E985866-6D2C-6D41-AD43-B66967B87D04}" destId="{981D4CFE-3ABC-2A49-9138-A515DAAE33FA}" srcOrd="0" destOrd="0" presId="urn:microsoft.com/office/officeart/2005/8/layout/radial1"/>
    <dgm:cxn modelId="{18EE1C11-9420-664A-82DA-7E1E268817F6}" type="presParOf" srcId="{135EB0B4-00D4-9242-A73C-78E6D9C66E9F}" destId="{D20705C9-42CA-F34A-885C-E4C09C7DFA69}" srcOrd="8" destOrd="0" presId="urn:microsoft.com/office/officeart/2005/8/layout/radial1"/>
    <dgm:cxn modelId="{D2AD198D-8FA2-4F42-8944-5138BF0B6CE3}" type="presParOf" srcId="{135EB0B4-00D4-9242-A73C-78E6D9C66E9F}" destId="{B8B86F02-DFB7-3847-9AF0-1296277FEC42}" srcOrd="9" destOrd="0" presId="urn:microsoft.com/office/officeart/2005/8/layout/radial1"/>
    <dgm:cxn modelId="{7CF694E6-793E-224D-A153-3F5C9F2CB256}" type="presParOf" srcId="{B8B86F02-DFB7-3847-9AF0-1296277FEC42}" destId="{95EC9C35-9EA5-F64D-9680-AA7860E76EC8}" srcOrd="0" destOrd="0" presId="urn:microsoft.com/office/officeart/2005/8/layout/radial1"/>
    <dgm:cxn modelId="{DF973F4D-E025-2E48-9AF5-055567808065}" type="presParOf" srcId="{135EB0B4-00D4-9242-A73C-78E6D9C66E9F}" destId="{9A3ADE66-809A-484B-9A7F-E421792F8CB7}" srcOrd="10" destOrd="0" presId="urn:microsoft.com/office/officeart/2005/8/layout/radial1"/>
    <dgm:cxn modelId="{6BFD907F-8ADA-A44F-A207-9164A4A2918F}" type="presParOf" srcId="{135EB0B4-00D4-9242-A73C-78E6D9C66E9F}" destId="{8D95E968-0DC8-2C46-8AD2-00E47C77F976}" srcOrd="11" destOrd="0" presId="urn:microsoft.com/office/officeart/2005/8/layout/radial1"/>
    <dgm:cxn modelId="{56206639-48E5-2B45-91C7-5A7035243460}" type="presParOf" srcId="{8D95E968-0DC8-2C46-8AD2-00E47C77F976}" destId="{B64EB34D-DEE0-274B-8F11-476F072A7C04}" srcOrd="0" destOrd="0" presId="urn:microsoft.com/office/officeart/2005/8/layout/radial1"/>
    <dgm:cxn modelId="{CF1BB313-3F83-B64D-98F0-80CCAC9ACD8E}" type="presParOf" srcId="{135EB0B4-00D4-9242-A73C-78E6D9C66E9F}" destId="{6468B6DA-11EC-1A41-820E-2E0DCD71CF6E}" srcOrd="12" destOrd="0" presId="urn:microsoft.com/office/officeart/2005/8/layout/radial1"/>
    <dgm:cxn modelId="{F20BD561-1D01-1142-ADAA-D6AB1294F28C}" type="presParOf" srcId="{135EB0B4-00D4-9242-A73C-78E6D9C66E9F}" destId="{27E4B431-9F87-0B45-A48F-C0EE2CECC975}" srcOrd="13" destOrd="0" presId="urn:microsoft.com/office/officeart/2005/8/layout/radial1"/>
    <dgm:cxn modelId="{2DCE31CB-3679-BA44-8095-899D507C918E}" type="presParOf" srcId="{27E4B431-9F87-0B45-A48F-C0EE2CECC975}" destId="{25C930BC-5A38-9E4A-8C78-A0BCF0F78ACC}" srcOrd="0" destOrd="0" presId="urn:microsoft.com/office/officeart/2005/8/layout/radial1"/>
    <dgm:cxn modelId="{973F48C6-2BD1-1540-B116-7083D094B37D}" type="presParOf" srcId="{135EB0B4-00D4-9242-A73C-78E6D9C66E9F}" destId="{BAA8A702-D3A1-9149-B9FE-7E5F4D1F2638}" srcOrd="14" destOrd="0" presId="urn:microsoft.com/office/officeart/2005/8/layout/radial1"/>
    <dgm:cxn modelId="{FB5927DE-B51A-9841-8993-0442C9027BD3}" type="presParOf" srcId="{135EB0B4-00D4-9242-A73C-78E6D9C66E9F}" destId="{3715B56B-BF6D-4C48-9A64-37A40EDD72F9}" srcOrd="15" destOrd="0" presId="urn:microsoft.com/office/officeart/2005/8/layout/radial1"/>
    <dgm:cxn modelId="{E1E98FE5-6D11-5C48-B2B1-B0B4703FE43E}" type="presParOf" srcId="{3715B56B-BF6D-4C48-9A64-37A40EDD72F9}" destId="{336277B4-C784-4A43-A3E0-B3A909DCA283}" srcOrd="0" destOrd="0" presId="urn:microsoft.com/office/officeart/2005/8/layout/radial1"/>
    <dgm:cxn modelId="{4DEF59D9-55CC-BF40-A489-805546DBBB3C}" type="presParOf" srcId="{135EB0B4-00D4-9242-A73C-78E6D9C66E9F}" destId="{0EA83A1F-4989-7F42-837A-DFFAC86CB3D6}" srcOrd="16" destOrd="0" presId="urn:microsoft.com/office/officeart/2005/8/layout/radial1"/>
    <dgm:cxn modelId="{C9B33D16-24D9-5547-B27C-72ECB19730AC}" type="presParOf" srcId="{135EB0B4-00D4-9242-A73C-78E6D9C66E9F}" destId="{51A270E3-3CBE-E844-B07E-BAC15DE8B51A}" srcOrd="17" destOrd="0" presId="urn:microsoft.com/office/officeart/2005/8/layout/radial1"/>
    <dgm:cxn modelId="{DCE081F8-D9DD-8B40-89FE-E80C3F686ED9}" type="presParOf" srcId="{51A270E3-3CBE-E844-B07E-BAC15DE8B51A}" destId="{DCC59DDF-2EC0-B74B-8C47-319E5C87A574}" srcOrd="0" destOrd="0" presId="urn:microsoft.com/office/officeart/2005/8/layout/radial1"/>
    <dgm:cxn modelId="{8734D96C-1003-3B47-949E-1027DA1E7507}" type="presParOf" srcId="{135EB0B4-00D4-9242-A73C-78E6D9C66E9F}" destId="{1C7FE679-B230-1D43-8259-6DD7AA895C21}" srcOrd="18" destOrd="0" presId="urn:microsoft.com/office/officeart/2005/8/layout/radial1"/>
    <dgm:cxn modelId="{39434EDA-04D5-F44E-ADA6-96ADC5E43465}" type="presParOf" srcId="{135EB0B4-00D4-9242-A73C-78E6D9C66E9F}" destId="{6331C7F0-0093-BA49-98B1-6BE4900715FD}" srcOrd="19" destOrd="0" presId="urn:microsoft.com/office/officeart/2005/8/layout/radial1"/>
    <dgm:cxn modelId="{DBF10D8B-3F4E-D54D-B26E-9F0D6123DCFB}" type="presParOf" srcId="{6331C7F0-0093-BA49-98B1-6BE4900715FD}" destId="{21413BDE-DF39-E141-B797-1B31FBB668FD}" srcOrd="0" destOrd="0" presId="urn:microsoft.com/office/officeart/2005/8/layout/radial1"/>
    <dgm:cxn modelId="{289A705A-567A-9248-8FCC-7F219AB6CCBC}" type="presParOf" srcId="{135EB0B4-00D4-9242-A73C-78E6D9C66E9F}" destId="{860F8DA2-4912-FF44-9744-72E97CD3B730}" srcOrd="20" destOrd="0" presId="urn:microsoft.com/office/officeart/2005/8/layout/radial1"/>
    <dgm:cxn modelId="{B0174AB8-3869-B44B-9B9F-C2AEA10ECA4C}" type="presParOf" srcId="{135EB0B4-00D4-9242-A73C-78E6D9C66E9F}" destId="{A9E7EAA1-FC8D-5346-AC09-69C3DDFE5DD5}" srcOrd="21" destOrd="0" presId="urn:microsoft.com/office/officeart/2005/8/layout/radial1"/>
    <dgm:cxn modelId="{F77DBE44-C267-A144-8054-5F71BF299DB9}" type="presParOf" srcId="{A9E7EAA1-FC8D-5346-AC09-69C3DDFE5DD5}" destId="{F4A1B8FB-621A-AC4A-BB97-026272762BB6}" srcOrd="0" destOrd="0" presId="urn:microsoft.com/office/officeart/2005/8/layout/radial1"/>
    <dgm:cxn modelId="{8F4E08E4-BD5B-0542-86F8-B6FE738D4AD3}" type="presParOf" srcId="{135EB0B4-00D4-9242-A73C-78E6D9C66E9F}" destId="{852343D2-FA55-6346-9825-AA3090002FCA}" srcOrd="22" destOrd="0" presId="urn:microsoft.com/office/officeart/2005/8/layout/radial1"/>
    <dgm:cxn modelId="{F9FE6611-5560-BE4E-9E1C-EAF672F8BF70}" type="presParOf" srcId="{135EB0B4-00D4-9242-A73C-78E6D9C66E9F}" destId="{7DBE35F6-6639-5344-A620-1E9FBAE98D68}" srcOrd="23" destOrd="0" presId="urn:microsoft.com/office/officeart/2005/8/layout/radial1"/>
    <dgm:cxn modelId="{F64970BC-21B4-324E-8DE9-C390C119596E}" type="presParOf" srcId="{7DBE35F6-6639-5344-A620-1E9FBAE98D68}" destId="{11699789-9542-5744-9EFC-5DEAEDAEC746}" srcOrd="0" destOrd="0" presId="urn:microsoft.com/office/officeart/2005/8/layout/radial1"/>
    <dgm:cxn modelId="{CFC2BAFF-69C6-8544-B7E3-7004C4808B18}" type="presParOf" srcId="{135EB0B4-00D4-9242-A73C-78E6D9C66E9F}" destId="{5ED94A66-EADD-704C-A196-6DCC7F37FDA6}" srcOrd="24" destOrd="0" presId="urn:microsoft.com/office/officeart/2005/8/layout/radia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95EBC2E-08C5-40B6-86D0-096DE3C8FAAE}" type="doc">
      <dgm:prSet loTypeId="urn:microsoft.com/office/officeart/2005/8/layout/vList2" loCatId="list" qsTypeId="urn:microsoft.com/office/officeart/2005/8/quickstyle/simple1" qsCatId="simple" csTypeId="urn:microsoft.com/office/officeart/2005/8/colors/accent1_3" csCatId="accent1" phldr="1"/>
      <dgm:spPr/>
      <dgm:t>
        <a:bodyPr/>
        <a:lstStyle/>
        <a:p>
          <a:endParaRPr lang="en-US"/>
        </a:p>
      </dgm:t>
    </dgm:pt>
    <dgm:pt modelId="{6D2F313C-EAD5-4993-9F61-2D0B8D07226C}">
      <dgm:prSet phldrT="[Text]"/>
      <dgm:spPr/>
      <dgm:t>
        <a:bodyPr/>
        <a:lstStyle/>
        <a:p>
          <a:r>
            <a:rPr lang="en-US" b="1" i="1" dirty="0"/>
            <a:t>“Community organizing looks at collective solutions — large numbers of people who engage in solutions that impact even more people. These people usually live in the same neighborhood, town or block.” </a:t>
          </a:r>
          <a:r>
            <a:rPr lang="en-US" b="1" dirty="0"/>
            <a:t>–Marin Institute</a:t>
          </a:r>
        </a:p>
      </dgm:t>
    </dgm:pt>
    <dgm:pt modelId="{734D3B39-16ED-42DB-9B5C-C190352458A6}" type="parTrans" cxnId="{5C4450B0-16BD-4A9B-9BD0-09C516E59B96}">
      <dgm:prSet/>
      <dgm:spPr/>
      <dgm:t>
        <a:bodyPr/>
        <a:lstStyle/>
        <a:p>
          <a:endParaRPr lang="en-US"/>
        </a:p>
      </dgm:t>
    </dgm:pt>
    <dgm:pt modelId="{6BDA08ED-A70C-491C-9D66-F9ED6FB85572}" type="sibTrans" cxnId="{5C4450B0-16BD-4A9B-9BD0-09C516E59B96}">
      <dgm:prSet/>
      <dgm:spPr/>
      <dgm:t>
        <a:bodyPr/>
        <a:lstStyle/>
        <a:p>
          <a:endParaRPr lang="en-US"/>
        </a:p>
      </dgm:t>
    </dgm:pt>
    <dgm:pt modelId="{97F79E51-45C6-4D0F-8252-59045298F094}">
      <dgm:prSet/>
      <dgm:spPr/>
      <dgm:t>
        <a:bodyPr/>
        <a:lstStyle/>
        <a:p>
          <a:r>
            <a:rPr lang="en-US" b="1" i="1" dirty="0">
              <a:solidFill>
                <a:schemeClr val="tx1"/>
              </a:solidFill>
            </a:rPr>
            <a:t>“Community organizing is characterized by the mobilizing of volunteers. Staff roles are limited to helping volunteers become effective, to guiding the learning of leaders through the process, and to helping create the mechanism for the group to advocate on their own behalf.” –</a:t>
          </a:r>
          <a:r>
            <a:rPr lang="en-US" b="1" i="0" dirty="0">
              <a:solidFill>
                <a:schemeClr val="tx1"/>
              </a:solidFill>
            </a:rPr>
            <a:t>Center for Community Change</a:t>
          </a:r>
        </a:p>
      </dgm:t>
    </dgm:pt>
    <dgm:pt modelId="{E17317C4-D8E2-4D7A-BEB7-2ACB7AB3E6C1}" type="parTrans" cxnId="{746A7EEB-EBF2-4CD1-AC76-BD9334A2FC71}">
      <dgm:prSet/>
      <dgm:spPr/>
      <dgm:t>
        <a:bodyPr/>
        <a:lstStyle/>
        <a:p>
          <a:endParaRPr lang="en-US"/>
        </a:p>
      </dgm:t>
    </dgm:pt>
    <dgm:pt modelId="{C395B85A-0C7B-4F65-BCD9-74868555CC47}" type="sibTrans" cxnId="{746A7EEB-EBF2-4CD1-AC76-BD9334A2FC71}">
      <dgm:prSet/>
      <dgm:spPr/>
      <dgm:t>
        <a:bodyPr/>
        <a:lstStyle/>
        <a:p>
          <a:endParaRPr lang="en-US"/>
        </a:p>
      </dgm:t>
    </dgm:pt>
    <dgm:pt modelId="{7B23E5E9-0294-4F4A-9629-670E663ACAA4}">
      <dgm:prSet/>
      <dgm:spPr/>
      <dgm:t>
        <a:bodyPr/>
        <a:lstStyle/>
        <a:p>
          <a:r>
            <a:rPr lang="en-US" dirty="0"/>
            <a:t>“</a:t>
          </a:r>
          <a:r>
            <a:rPr lang="en-US" b="1" i="1" dirty="0"/>
            <a:t>Organizers identify, recruit and develop leadership; build community around leadership; and build power out of community. Organizers bring people together, challenging them to act on behalf of their shared values and interests.” </a:t>
          </a:r>
          <a:r>
            <a:rPr lang="en-US" dirty="0"/>
            <a:t>– Marshall Ganz </a:t>
          </a:r>
        </a:p>
      </dgm:t>
    </dgm:pt>
    <dgm:pt modelId="{E514882F-4C9D-4569-A254-A7D8AA65DAA4}" type="parTrans" cxnId="{B95CFC41-53FD-4AD0-8EC2-C83444E8022C}">
      <dgm:prSet/>
      <dgm:spPr/>
      <dgm:t>
        <a:bodyPr/>
        <a:lstStyle/>
        <a:p>
          <a:endParaRPr lang="en-US"/>
        </a:p>
      </dgm:t>
    </dgm:pt>
    <dgm:pt modelId="{3635A8C8-F164-4012-93B0-EBCB58B0F6A0}" type="sibTrans" cxnId="{B95CFC41-53FD-4AD0-8EC2-C83444E8022C}">
      <dgm:prSet/>
      <dgm:spPr/>
      <dgm:t>
        <a:bodyPr/>
        <a:lstStyle/>
        <a:p>
          <a:endParaRPr lang="en-US"/>
        </a:p>
      </dgm:t>
    </dgm:pt>
    <dgm:pt modelId="{33ED4295-4762-4527-8600-DA52D2ABAE29}" type="pres">
      <dgm:prSet presAssocID="{095EBC2E-08C5-40B6-86D0-096DE3C8FAAE}" presName="linear" presStyleCnt="0">
        <dgm:presLayoutVars>
          <dgm:animLvl val="lvl"/>
          <dgm:resizeHandles val="exact"/>
        </dgm:presLayoutVars>
      </dgm:prSet>
      <dgm:spPr/>
    </dgm:pt>
    <dgm:pt modelId="{A2F2E90A-1231-4DBE-9F6C-15FCA9C05A5C}" type="pres">
      <dgm:prSet presAssocID="{6D2F313C-EAD5-4993-9F61-2D0B8D07226C}" presName="parentText" presStyleLbl="node1" presStyleIdx="0" presStyleCnt="3" custScaleY="116305" custLinFactY="-25083" custLinFactNeighborY="-100000">
        <dgm:presLayoutVars>
          <dgm:chMax val="0"/>
          <dgm:bulletEnabled val="1"/>
        </dgm:presLayoutVars>
      </dgm:prSet>
      <dgm:spPr/>
    </dgm:pt>
    <dgm:pt modelId="{4EAAEFFD-44E9-4EE6-B175-5BF351F9B8A1}" type="pres">
      <dgm:prSet presAssocID="{6BDA08ED-A70C-491C-9D66-F9ED6FB85572}" presName="spacer" presStyleCnt="0"/>
      <dgm:spPr/>
    </dgm:pt>
    <dgm:pt modelId="{34D90231-317A-4BC4-B558-EF8BE0D208EB}" type="pres">
      <dgm:prSet presAssocID="{7B23E5E9-0294-4F4A-9629-670E663ACAA4}" presName="parentText" presStyleLbl="node1" presStyleIdx="1" presStyleCnt="3">
        <dgm:presLayoutVars>
          <dgm:chMax val="0"/>
          <dgm:bulletEnabled val="1"/>
        </dgm:presLayoutVars>
      </dgm:prSet>
      <dgm:spPr/>
    </dgm:pt>
    <dgm:pt modelId="{E2F6E281-D5DB-404D-A917-4AC87BA7D5EB}" type="pres">
      <dgm:prSet presAssocID="{3635A8C8-F164-4012-93B0-EBCB58B0F6A0}" presName="spacer" presStyleCnt="0"/>
      <dgm:spPr/>
    </dgm:pt>
    <dgm:pt modelId="{81511F3A-B1A6-4EB5-B09D-55A3721D738F}" type="pres">
      <dgm:prSet presAssocID="{97F79E51-45C6-4D0F-8252-59045298F094}" presName="parentText" presStyleLbl="node1" presStyleIdx="2" presStyleCnt="3" custScaleY="116305" custLinFactY="10922" custLinFactNeighborY="100000">
        <dgm:presLayoutVars>
          <dgm:chMax val="0"/>
          <dgm:bulletEnabled val="1"/>
        </dgm:presLayoutVars>
      </dgm:prSet>
      <dgm:spPr/>
    </dgm:pt>
  </dgm:ptLst>
  <dgm:cxnLst>
    <dgm:cxn modelId="{B95CFC41-53FD-4AD0-8EC2-C83444E8022C}" srcId="{095EBC2E-08C5-40B6-86D0-096DE3C8FAAE}" destId="{7B23E5E9-0294-4F4A-9629-670E663ACAA4}" srcOrd="1" destOrd="0" parTransId="{E514882F-4C9D-4569-A254-A7D8AA65DAA4}" sibTransId="{3635A8C8-F164-4012-93B0-EBCB58B0F6A0}"/>
    <dgm:cxn modelId="{E25F7B59-004C-5D40-AFBC-A6A35D743849}" type="presOf" srcId="{7B23E5E9-0294-4F4A-9629-670E663ACAA4}" destId="{34D90231-317A-4BC4-B558-EF8BE0D208EB}" srcOrd="0" destOrd="0" presId="urn:microsoft.com/office/officeart/2005/8/layout/vList2"/>
    <dgm:cxn modelId="{BC7DA771-22F2-E548-A0F8-8A0D7B5B664E}" type="presOf" srcId="{97F79E51-45C6-4D0F-8252-59045298F094}" destId="{81511F3A-B1A6-4EB5-B09D-55A3721D738F}" srcOrd="0" destOrd="0" presId="urn:microsoft.com/office/officeart/2005/8/layout/vList2"/>
    <dgm:cxn modelId="{DCEBDD8F-BF15-2548-AA68-977C195982B0}" type="presOf" srcId="{6D2F313C-EAD5-4993-9F61-2D0B8D07226C}" destId="{A2F2E90A-1231-4DBE-9F6C-15FCA9C05A5C}" srcOrd="0" destOrd="0" presId="urn:microsoft.com/office/officeart/2005/8/layout/vList2"/>
    <dgm:cxn modelId="{BFCEA5AF-3A9B-6A49-B25F-FF8FAC37B503}" type="presOf" srcId="{095EBC2E-08C5-40B6-86D0-096DE3C8FAAE}" destId="{33ED4295-4762-4527-8600-DA52D2ABAE29}" srcOrd="0" destOrd="0" presId="urn:microsoft.com/office/officeart/2005/8/layout/vList2"/>
    <dgm:cxn modelId="{5C4450B0-16BD-4A9B-9BD0-09C516E59B96}" srcId="{095EBC2E-08C5-40B6-86D0-096DE3C8FAAE}" destId="{6D2F313C-EAD5-4993-9F61-2D0B8D07226C}" srcOrd="0" destOrd="0" parTransId="{734D3B39-16ED-42DB-9B5C-C190352458A6}" sibTransId="{6BDA08ED-A70C-491C-9D66-F9ED6FB85572}"/>
    <dgm:cxn modelId="{746A7EEB-EBF2-4CD1-AC76-BD9334A2FC71}" srcId="{095EBC2E-08C5-40B6-86D0-096DE3C8FAAE}" destId="{97F79E51-45C6-4D0F-8252-59045298F094}" srcOrd="2" destOrd="0" parTransId="{E17317C4-D8E2-4D7A-BEB7-2ACB7AB3E6C1}" sibTransId="{C395B85A-0C7B-4F65-BCD9-74868555CC47}"/>
    <dgm:cxn modelId="{F7DD212D-79F4-5F46-AAE7-75F9FE800FBE}" type="presParOf" srcId="{33ED4295-4762-4527-8600-DA52D2ABAE29}" destId="{A2F2E90A-1231-4DBE-9F6C-15FCA9C05A5C}" srcOrd="0" destOrd="0" presId="urn:microsoft.com/office/officeart/2005/8/layout/vList2"/>
    <dgm:cxn modelId="{6615AA1E-C3E0-F247-BA70-23A01B4059F4}" type="presParOf" srcId="{33ED4295-4762-4527-8600-DA52D2ABAE29}" destId="{4EAAEFFD-44E9-4EE6-B175-5BF351F9B8A1}" srcOrd="1" destOrd="0" presId="urn:microsoft.com/office/officeart/2005/8/layout/vList2"/>
    <dgm:cxn modelId="{A137450A-25B5-2A4B-9427-881A09D3CF01}" type="presParOf" srcId="{33ED4295-4762-4527-8600-DA52D2ABAE29}" destId="{34D90231-317A-4BC4-B558-EF8BE0D208EB}" srcOrd="2" destOrd="0" presId="urn:microsoft.com/office/officeart/2005/8/layout/vList2"/>
    <dgm:cxn modelId="{820F9E26-7938-8B4D-84FA-41E991B4D180}" type="presParOf" srcId="{33ED4295-4762-4527-8600-DA52D2ABAE29}" destId="{E2F6E281-D5DB-404D-A917-4AC87BA7D5EB}" srcOrd="3" destOrd="0" presId="urn:microsoft.com/office/officeart/2005/8/layout/vList2"/>
    <dgm:cxn modelId="{61BC8E41-DF0D-C647-B906-DD937EC3396F}" type="presParOf" srcId="{33ED4295-4762-4527-8600-DA52D2ABAE29}" destId="{81511F3A-B1A6-4EB5-B09D-55A3721D738F}"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61FAFA-08A5-FE42-91E9-4E9BAF1FC140}">
      <dsp:nvSpPr>
        <dsp:cNvPr id="0" name=""/>
        <dsp:cNvSpPr/>
      </dsp:nvSpPr>
      <dsp:spPr>
        <a:xfrm>
          <a:off x="2897832" y="1908605"/>
          <a:ext cx="1824335" cy="1824335"/>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US" sz="3000" kern="1200" dirty="0"/>
            <a:t>Chapter Building</a:t>
          </a:r>
        </a:p>
      </dsp:txBody>
      <dsp:txXfrm>
        <a:off x="3165000" y="2175773"/>
        <a:ext cx="1289999" cy="1289999"/>
      </dsp:txXfrm>
    </dsp:sp>
    <dsp:sp modelId="{B282DF49-3095-A84A-9D58-78BCEE7EA856}">
      <dsp:nvSpPr>
        <dsp:cNvPr id="0" name=""/>
        <dsp:cNvSpPr/>
      </dsp:nvSpPr>
      <dsp:spPr>
        <a:xfrm rot="11700000">
          <a:off x="1520344" y="2128891"/>
          <a:ext cx="1355460" cy="519935"/>
        </a:xfrm>
        <a:prstGeom prst="leftArrow">
          <a:avLst>
            <a:gd name="adj1" fmla="val 600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AE16407-96A2-144B-A93A-3320E1267C03}">
      <dsp:nvSpPr>
        <dsp:cNvPr id="0" name=""/>
        <dsp:cNvSpPr/>
      </dsp:nvSpPr>
      <dsp:spPr>
        <a:xfrm>
          <a:off x="676878" y="1520202"/>
          <a:ext cx="1733118" cy="1386494"/>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US" sz="1900" kern="1200" dirty="0"/>
            <a:t>Gun Violence Prevention</a:t>
          </a:r>
        </a:p>
      </dsp:txBody>
      <dsp:txXfrm>
        <a:off x="717487" y="1560811"/>
        <a:ext cx="1651900" cy="1305276"/>
      </dsp:txXfrm>
    </dsp:sp>
    <dsp:sp modelId="{7520D665-445E-134E-BBB4-28A83744EE31}">
      <dsp:nvSpPr>
        <dsp:cNvPr id="0" name=""/>
        <dsp:cNvSpPr/>
      </dsp:nvSpPr>
      <dsp:spPr>
        <a:xfrm rot="14700000">
          <a:off x="2427009" y="1048370"/>
          <a:ext cx="1355460" cy="519935"/>
        </a:xfrm>
        <a:prstGeom prst="leftArrow">
          <a:avLst>
            <a:gd name="adj1" fmla="val 60000"/>
            <a:gd name="adj2" fmla="val 50000"/>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ABEA4F4-E2F1-5B45-857C-89F737AB40ED}">
      <dsp:nvSpPr>
        <dsp:cNvPr id="0" name=""/>
        <dsp:cNvSpPr/>
      </dsp:nvSpPr>
      <dsp:spPr>
        <a:xfrm>
          <a:off x="1951759" y="858"/>
          <a:ext cx="1733118" cy="1386494"/>
        </a:xfrm>
        <a:prstGeom prst="roundRect">
          <a:avLst>
            <a:gd name="adj" fmla="val 10000"/>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US" sz="1900" kern="1200" dirty="0"/>
            <a:t>Comprehensive Immigration Reform</a:t>
          </a:r>
        </a:p>
      </dsp:txBody>
      <dsp:txXfrm>
        <a:off x="1992368" y="41467"/>
        <a:ext cx="1651900" cy="1305276"/>
      </dsp:txXfrm>
    </dsp:sp>
    <dsp:sp modelId="{3BAFD351-9BB6-B245-98F6-0FF7A72B51A7}">
      <dsp:nvSpPr>
        <dsp:cNvPr id="0" name=""/>
        <dsp:cNvSpPr/>
      </dsp:nvSpPr>
      <dsp:spPr>
        <a:xfrm rot="17700000">
          <a:off x="3837529" y="1048370"/>
          <a:ext cx="1355460" cy="519935"/>
        </a:xfrm>
        <a:prstGeom prst="leftArrow">
          <a:avLst>
            <a:gd name="adj1" fmla="val 60000"/>
            <a:gd name="adj2" fmla="val 50000"/>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6380BCB-26FB-044D-8F06-CE21FD276F99}">
      <dsp:nvSpPr>
        <dsp:cNvPr id="0" name=""/>
        <dsp:cNvSpPr/>
      </dsp:nvSpPr>
      <dsp:spPr>
        <a:xfrm>
          <a:off x="3935122" y="858"/>
          <a:ext cx="1733118" cy="1386494"/>
        </a:xfrm>
        <a:prstGeom prst="roundRect">
          <a:avLst>
            <a:gd name="adj" fmla="val 10000"/>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US" sz="1900" kern="1200" dirty="0"/>
            <a:t>Climate Change Campaign</a:t>
          </a:r>
        </a:p>
      </dsp:txBody>
      <dsp:txXfrm>
        <a:off x="3975731" y="41467"/>
        <a:ext cx="1651900" cy="1305276"/>
      </dsp:txXfrm>
    </dsp:sp>
    <dsp:sp modelId="{1ED9DDD8-2DB1-ED43-BE90-B36E40BB1B44}">
      <dsp:nvSpPr>
        <dsp:cNvPr id="0" name=""/>
        <dsp:cNvSpPr/>
      </dsp:nvSpPr>
      <dsp:spPr>
        <a:xfrm rot="20700000">
          <a:off x="4744194" y="2128891"/>
          <a:ext cx="1355460" cy="519935"/>
        </a:xfrm>
        <a:prstGeom prst="leftArrow">
          <a:avLst>
            <a:gd name="adj1" fmla="val 60000"/>
            <a:gd name="adj2" fmla="val 5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CB2155B-05EB-934D-964E-4928F6865AE8}">
      <dsp:nvSpPr>
        <dsp:cNvPr id="0" name=""/>
        <dsp:cNvSpPr/>
      </dsp:nvSpPr>
      <dsp:spPr>
        <a:xfrm>
          <a:off x="5210002" y="1520202"/>
          <a:ext cx="1733118" cy="1386494"/>
        </a:xfrm>
        <a:prstGeom prst="roundRect">
          <a:avLst>
            <a:gd name="adj" fmla="val 1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1155700">
            <a:lnSpc>
              <a:spcPct val="90000"/>
            </a:lnSpc>
            <a:spcBef>
              <a:spcPct val="0"/>
            </a:spcBef>
            <a:spcAft>
              <a:spcPct val="35000"/>
            </a:spcAft>
            <a:buNone/>
          </a:pPr>
          <a:r>
            <a:rPr lang="en-US" sz="2600" b="0" kern="1200" dirty="0" err="1"/>
            <a:t>Obamacare</a:t>
          </a:r>
          <a:endParaRPr lang="en-US" sz="2600" b="0" kern="1200" dirty="0"/>
        </a:p>
      </dsp:txBody>
      <dsp:txXfrm>
        <a:off x="5250611" y="1560811"/>
        <a:ext cx="1651900" cy="13052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6F00D3-0A5D-644F-ABD4-BF9D462BB9A7}">
      <dsp:nvSpPr>
        <dsp:cNvPr id="0" name=""/>
        <dsp:cNvSpPr/>
      </dsp:nvSpPr>
      <dsp:spPr>
        <a:xfrm>
          <a:off x="2344" y="1929928"/>
          <a:ext cx="2351856" cy="940742"/>
        </a:xfrm>
        <a:prstGeom prst="homePlate">
          <a:avLst/>
        </a:prstGeom>
        <a:gradFill rotWithShape="0">
          <a:gsLst>
            <a:gs pos="0">
              <a:schemeClr val="accent4">
                <a:alpha val="90000"/>
                <a:hueOff val="0"/>
                <a:satOff val="0"/>
                <a:lumOff val="0"/>
                <a:alphaOff val="0"/>
                <a:shade val="51000"/>
                <a:satMod val="130000"/>
              </a:schemeClr>
            </a:gs>
            <a:gs pos="80000">
              <a:schemeClr val="accent4">
                <a:alpha val="90000"/>
                <a:hueOff val="0"/>
                <a:satOff val="0"/>
                <a:lumOff val="0"/>
                <a:alphaOff val="0"/>
                <a:shade val="93000"/>
                <a:satMod val="130000"/>
              </a:schemeClr>
            </a:gs>
            <a:gs pos="100000">
              <a:schemeClr val="accent4">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6012"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kern="1200" dirty="0"/>
            <a:t>Perception of decision makers</a:t>
          </a:r>
        </a:p>
      </dsp:txBody>
      <dsp:txXfrm>
        <a:off x="2344" y="1929928"/>
        <a:ext cx="2116671" cy="940742"/>
      </dsp:txXfrm>
    </dsp:sp>
    <dsp:sp modelId="{D5D42EA0-7992-054C-923A-3E52A4628667}">
      <dsp:nvSpPr>
        <dsp:cNvPr id="0" name=""/>
        <dsp:cNvSpPr/>
      </dsp:nvSpPr>
      <dsp:spPr>
        <a:xfrm>
          <a:off x="1883829" y="1929928"/>
          <a:ext cx="2351856" cy="940742"/>
        </a:xfrm>
        <a:prstGeom prst="chevron">
          <a:avLst/>
        </a:prstGeom>
        <a:gradFill rotWithShape="0">
          <a:gsLst>
            <a:gs pos="0">
              <a:schemeClr val="accent4">
                <a:alpha val="90000"/>
                <a:hueOff val="0"/>
                <a:satOff val="0"/>
                <a:lumOff val="0"/>
                <a:alphaOff val="-13333"/>
                <a:shade val="51000"/>
                <a:satMod val="130000"/>
              </a:schemeClr>
            </a:gs>
            <a:gs pos="80000">
              <a:schemeClr val="accent4">
                <a:alpha val="90000"/>
                <a:hueOff val="0"/>
                <a:satOff val="0"/>
                <a:lumOff val="0"/>
                <a:alphaOff val="-13333"/>
                <a:shade val="93000"/>
                <a:satMod val="130000"/>
              </a:schemeClr>
            </a:gs>
            <a:gs pos="100000">
              <a:schemeClr val="accent4">
                <a:alpha val="90000"/>
                <a:hueOff val="0"/>
                <a:satOff val="0"/>
                <a:lumOff val="0"/>
                <a:alphaOff val="-13333"/>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kern="1200" dirty="0"/>
            <a:t>Goal is Earned Media</a:t>
          </a:r>
        </a:p>
      </dsp:txBody>
      <dsp:txXfrm>
        <a:off x="2354200" y="1929928"/>
        <a:ext cx="1411114" cy="940742"/>
      </dsp:txXfrm>
    </dsp:sp>
    <dsp:sp modelId="{837C782D-401D-FF48-B11E-5CCC0AC02E56}">
      <dsp:nvSpPr>
        <dsp:cNvPr id="0" name=""/>
        <dsp:cNvSpPr/>
      </dsp:nvSpPr>
      <dsp:spPr>
        <a:xfrm>
          <a:off x="3765314" y="1929928"/>
          <a:ext cx="2351856" cy="940742"/>
        </a:xfrm>
        <a:prstGeom prst="chevron">
          <a:avLst/>
        </a:prstGeom>
        <a:gradFill rotWithShape="0">
          <a:gsLst>
            <a:gs pos="0">
              <a:schemeClr val="accent4">
                <a:alpha val="90000"/>
                <a:hueOff val="0"/>
                <a:satOff val="0"/>
                <a:lumOff val="0"/>
                <a:alphaOff val="-26667"/>
                <a:shade val="51000"/>
                <a:satMod val="130000"/>
              </a:schemeClr>
            </a:gs>
            <a:gs pos="80000">
              <a:schemeClr val="accent4">
                <a:alpha val="90000"/>
                <a:hueOff val="0"/>
                <a:satOff val="0"/>
                <a:lumOff val="0"/>
                <a:alphaOff val="-26667"/>
                <a:shade val="93000"/>
                <a:satMod val="130000"/>
              </a:schemeClr>
            </a:gs>
            <a:gs pos="100000">
              <a:schemeClr val="accent4">
                <a:alpha val="90000"/>
                <a:hueOff val="0"/>
                <a:satOff val="0"/>
                <a:lumOff val="0"/>
                <a:alphaOff val="-26667"/>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kern="1200" dirty="0"/>
            <a:t>Cohesive chapter = quality events</a:t>
          </a:r>
        </a:p>
      </dsp:txBody>
      <dsp:txXfrm>
        <a:off x="4235685" y="1929928"/>
        <a:ext cx="1411114" cy="940742"/>
      </dsp:txXfrm>
    </dsp:sp>
    <dsp:sp modelId="{AC4B7B21-995A-A440-86FA-610BCA074DE4}">
      <dsp:nvSpPr>
        <dsp:cNvPr id="0" name=""/>
        <dsp:cNvSpPr/>
      </dsp:nvSpPr>
      <dsp:spPr>
        <a:xfrm>
          <a:off x="5646799" y="1929928"/>
          <a:ext cx="2351856" cy="940742"/>
        </a:xfrm>
        <a:prstGeom prst="chevron">
          <a:avLst/>
        </a:prstGeom>
        <a:gradFill rotWithShape="0">
          <a:gsLst>
            <a:gs pos="0">
              <a:schemeClr val="accent4">
                <a:alpha val="90000"/>
                <a:hueOff val="0"/>
                <a:satOff val="0"/>
                <a:lumOff val="0"/>
                <a:alphaOff val="-40000"/>
                <a:shade val="51000"/>
                <a:satMod val="130000"/>
              </a:schemeClr>
            </a:gs>
            <a:gs pos="80000">
              <a:schemeClr val="accent4">
                <a:alpha val="90000"/>
                <a:hueOff val="0"/>
                <a:satOff val="0"/>
                <a:lumOff val="0"/>
                <a:alphaOff val="-40000"/>
                <a:shade val="93000"/>
                <a:satMod val="130000"/>
              </a:schemeClr>
            </a:gs>
            <a:gs pos="100000">
              <a:schemeClr val="accent4">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kern="1200" dirty="0"/>
            <a:t>Coordinated chapter is better</a:t>
          </a:r>
        </a:p>
      </dsp:txBody>
      <dsp:txXfrm>
        <a:off x="6117170" y="1929928"/>
        <a:ext cx="1411114" cy="9407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90228B-921C-C04F-95B5-81E7066DF1A6}">
      <dsp:nvSpPr>
        <dsp:cNvPr id="0" name=""/>
        <dsp:cNvSpPr/>
      </dsp:nvSpPr>
      <dsp:spPr>
        <a:xfrm>
          <a:off x="4421570" y="37696"/>
          <a:ext cx="1311232" cy="1311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Digital Organizing</a:t>
          </a:r>
        </a:p>
      </dsp:txBody>
      <dsp:txXfrm>
        <a:off x="4421570" y="37696"/>
        <a:ext cx="1311232" cy="1311232"/>
      </dsp:txXfrm>
    </dsp:sp>
    <dsp:sp modelId="{587F4269-2183-3845-B3EB-D50C44F1F639}">
      <dsp:nvSpPr>
        <dsp:cNvPr id="0" name=""/>
        <dsp:cNvSpPr/>
      </dsp:nvSpPr>
      <dsp:spPr>
        <a:xfrm>
          <a:off x="1331061" y="-960"/>
          <a:ext cx="4923764" cy="4923764"/>
        </a:xfrm>
        <a:prstGeom prst="circularArrow">
          <a:avLst>
            <a:gd name="adj1" fmla="val 5193"/>
            <a:gd name="adj2" fmla="val 335390"/>
            <a:gd name="adj3" fmla="val 21295371"/>
            <a:gd name="adj4" fmla="val 19764373"/>
            <a:gd name="adj5" fmla="val 6058"/>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4F4AEA-1B63-5E42-84D2-BBA88B5B932A}">
      <dsp:nvSpPr>
        <dsp:cNvPr id="0" name=""/>
        <dsp:cNvSpPr/>
      </dsp:nvSpPr>
      <dsp:spPr>
        <a:xfrm>
          <a:off x="5215275" y="2480472"/>
          <a:ext cx="1311232" cy="1311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Recruiting Volunteers</a:t>
          </a:r>
        </a:p>
      </dsp:txBody>
      <dsp:txXfrm>
        <a:off x="5215275" y="2480472"/>
        <a:ext cx="1311232" cy="1311232"/>
      </dsp:txXfrm>
    </dsp:sp>
    <dsp:sp modelId="{C24352C8-45C4-F84D-B2A1-1E3A267EF45B}">
      <dsp:nvSpPr>
        <dsp:cNvPr id="0" name=""/>
        <dsp:cNvSpPr/>
      </dsp:nvSpPr>
      <dsp:spPr>
        <a:xfrm>
          <a:off x="1331061" y="-960"/>
          <a:ext cx="4923764" cy="4923764"/>
        </a:xfrm>
        <a:prstGeom prst="circularArrow">
          <a:avLst>
            <a:gd name="adj1" fmla="val 5193"/>
            <a:gd name="adj2" fmla="val 335390"/>
            <a:gd name="adj3" fmla="val 4016905"/>
            <a:gd name="adj4" fmla="val 2251407"/>
            <a:gd name="adj5" fmla="val 6058"/>
          </a:avLst>
        </a:prstGeom>
        <a:solidFill>
          <a:schemeClr val="accent4">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1F16C5-099C-E646-82C8-8B4EF921A878}">
      <dsp:nvSpPr>
        <dsp:cNvPr id="0" name=""/>
        <dsp:cNvSpPr/>
      </dsp:nvSpPr>
      <dsp:spPr>
        <a:xfrm>
          <a:off x="3137327" y="3990190"/>
          <a:ext cx="1311232" cy="1311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Collecting Stories</a:t>
          </a:r>
        </a:p>
      </dsp:txBody>
      <dsp:txXfrm>
        <a:off x="3137327" y="3990190"/>
        <a:ext cx="1311232" cy="1311232"/>
      </dsp:txXfrm>
    </dsp:sp>
    <dsp:sp modelId="{8EFFE6AE-C16D-1849-BD46-EDDF8E13AAF0}">
      <dsp:nvSpPr>
        <dsp:cNvPr id="0" name=""/>
        <dsp:cNvSpPr/>
      </dsp:nvSpPr>
      <dsp:spPr>
        <a:xfrm>
          <a:off x="1331061" y="-960"/>
          <a:ext cx="4923764" cy="4923764"/>
        </a:xfrm>
        <a:prstGeom prst="circularArrow">
          <a:avLst>
            <a:gd name="adj1" fmla="val 5193"/>
            <a:gd name="adj2" fmla="val 335390"/>
            <a:gd name="adj3" fmla="val 8213203"/>
            <a:gd name="adj4" fmla="val 6447705"/>
            <a:gd name="adj5" fmla="val 6058"/>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A70616-F55E-0C40-A5C3-C88EBFAED335}">
      <dsp:nvSpPr>
        <dsp:cNvPr id="0" name=""/>
        <dsp:cNvSpPr/>
      </dsp:nvSpPr>
      <dsp:spPr>
        <a:xfrm>
          <a:off x="1059378" y="2480472"/>
          <a:ext cx="1311232" cy="1311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Grassroots Fundraising</a:t>
          </a:r>
        </a:p>
      </dsp:txBody>
      <dsp:txXfrm>
        <a:off x="1059378" y="2480472"/>
        <a:ext cx="1311232" cy="1311232"/>
      </dsp:txXfrm>
    </dsp:sp>
    <dsp:sp modelId="{0F2C23D0-480E-2947-B0DC-046DBE94414C}">
      <dsp:nvSpPr>
        <dsp:cNvPr id="0" name=""/>
        <dsp:cNvSpPr/>
      </dsp:nvSpPr>
      <dsp:spPr>
        <a:xfrm>
          <a:off x="1476706" y="43845"/>
          <a:ext cx="4923764" cy="4923764"/>
        </a:xfrm>
        <a:prstGeom prst="circularArrow">
          <a:avLst>
            <a:gd name="adj1" fmla="val 5193"/>
            <a:gd name="adj2" fmla="val 335390"/>
            <a:gd name="adj3" fmla="val 12300236"/>
            <a:gd name="adj4" fmla="val 10769239"/>
            <a:gd name="adj5" fmla="val 6058"/>
          </a:avLst>
        </a:prstGeom>
        <a:solidFill>
          <a:schemeClr val="accent4">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4678A5-0054-294C-8711-451A9512F205}">
      <dsp:nvSpPr>
        <dsp:cNvPr id="0" name=""/>
        <dsp:cNvSpPr/>
      </dsp:nvSpPr>
      <dsp:spPr>
        <a:xfrm>
          <a:off x="1853084" y="37696"/>
          <a:ext cx="1311232" cy="1311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Earned Media Events</a:t>
          </a:r>
        </a:p>
      </dsp:txBody>
      <dsp:txXfrm>
        <a:off x="1853084" y="37696"/>
        <a:ext cx="1311232" cy="1311232"/>
      </dsp:txXfrm>
    </dsp:sp>
    <dsp:sp modelId="{E28A451B-B510-4B41-952E-BFACB7302AFD}">
      <dsp:nvSpPr>
        <dsp:cNvPr id="0" name=""/>
        <dsp:cNvSpPr/>
      </dsp:nvSpPr>
      <dsp:spPr>
        <a:xfrm>
          <a:off x="1331061" y="-960"/>
          <a:ext cx="4923764" cy="4923764"/>
        </a:xfrm>
        <a:prstGeom prst="circularArrow">
          <a:avLst>
            <a:gd name="adj1" fmla="val 5193"/>
            <a:gd name="adj2" fmla="val 335390"/>
            <a:gd name="adj3" fmla="val 16867886"/>
            <a:gd name="adj4" fmla="val 15196723"/>
            <a:gd name="adj5" fmla="val 6058"/>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0A637A-BAEE-0F42-885E-E9DEA9FCBBD1}">
      <dsp:nvSpPr>
        <dsp:cNvPr id="0" name=""/>
        <dsp:cNvSpPr/>
      </dsp:nvSpPr>
      <dsp:spPr>
        <a:xfrm>
          <a:off x="1377158" y="1460808"/>
          <a:ext cx="542199" cy="54219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endParaRPr lang="en-US" sz="2500" kern="1200" dirty="0"/>
        </a:p>
      </dsp:txBody>
      <dsp:txXfrm>
        <a:off x="1456561" y="1540211"/>
        <a:ext cx="383393" cy="383393"/>
      </dsp:txXfrm>
    </dsp:sp>
    <dsp:sp modelId="{5250B418-8934-D94A-81C6-B65944DE99A3}">
      <dsp:nvSpPr>
        <dsp:cNvPr id="0" name=""/>
        <dsp:cNvSpPr/>
      </dsp:nvSpPr>
      <dsp:spPr>
        <a:xfrm rot="16200000">
          <a:off x="1237780" y="1035527"/>
          <a:ext cx="820956" cy="29605"/>
        </a:xfrm>
        <a:custGeom>
          <a:avLst/>
          <a:gdLst/>
          <a:ahLst/>
          <a:cxnLst/>
          <a:rect l="0" t="0" r="0" b="0"/>
          <a:pathLst>
            <a:path>
              <a:moveTo>
                <a:pt x="0" y="14802"/>
              </a:moveTo>
              <a:lnTo>
                <a:pt x="820956"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627734" y="1029806"/>
        <a:ext cx="41047" cy="41047"/>
      </dsp:txXfrm>
    </dsp:sp>
    <dsp:sp modelId="{9D6DCAF4-19AB-7140-9117-967F91677904}">
      <dsp:nvSpPr>
        <dsp:cNvPr id="0" name=""/>
        <dsp:cNvSpPr/>
      </dsp:nvSpPr>
      <dsp:spPr>
        <a:xfrm>
          <a:off x="1377158" y="97653"/>
          <a:ext cx="542199" cy="54219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endParaRPr lang="en-US" sz="2500" kern="1200" dirty="0"/>
        </a:p>
      </dsp:txBody>
      <dsp:txXfrm>
        <a:off x="1456561" y="177056"/>
        <a:ext cx="383393" cy="383393"/>
      </dsp:txXfrm>
    </dsp:sp>
    <dsp:sp modelId="{5C9716BD-0186-BF4E-8414-6A647F5D415D}">
      <dsp:nvSpPr>
        <dsp:cNvPr id="0" name=""/>
        <dsp:cNvSpPr/>
      </dsp:nvSpPr>
      <dsp:spPr>
        <a:xfrm rot="18000000">
          <a:off x="1578569" y="1126841"/>
          <a:ext cx="820956" cy="29605"/>
        </a:xfrm>
        <a:custGeom>
          <a:avLst/>
          <a:gdLst/>
          <a:ahLst/>
          <a:cxnLst/>
          <a:rect l="0" t="0" r="0" b="0"/>
          <a:pathLst>
            <a:path>
              <a:moveTo>
                <a:pt x="0" y="14802"/>
              </a:moveTo>
              <a:lnTo>
                <a:pt x="820956"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968523" y="1121120"/>
        <a:ext cx="41047" cy="41047"/>
      </dsp:txXfrm>
    </dsp:sp>
    <dsp:sp modelId="{3C5A331A-118D-934C-9B08-80AEF2C908D2}">
      <dsp:nvSpPr>
        <dsp:cNvPr id="0" name=""/>
        <dsp:cNvSpPr/>
      </dsp:nvSpPr>
      <dsp:spPr>
        <a:xfrm>
          <a:off x="2058736" y="280281"/>
          <a:ext cx="542199" cy="54219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endParaRPr lang="en-US" sz="2500" kern="1200" dirty="0"/>
        </a:p>
      </dsp:txBody>
      <dsp:txXfrm>
        <a:off x="2138139" y="359684"/>
        <a:ext cx="383393" cy="383393"/>
      </dsp:txXfrm>
    </dsp:sp>
    <dsp:sp modelId="{DB2129D6-076A-D948-8B28-D06CEB65021C}">
      <dsp:nvSpPr>
        <dsp:cNvPr id="0" name=""/>
        <dsp:cNvSpPr/>
      </dsp:nvSpPr>
      <dsp:spPr>
        <a:xfrm rot="19800000">
          <a:off x="1828044" y="1376316"/>
          <a:ext cx="820956" cy="29605"/>
        </a:xfrm>
        <a:custGeom>
          <a:avLst/>
          <a:gdLst/>
          <a:ahLst/>
          <a:cxnLst/>
          <a:rect l="0" t="0" r="0" b="0"/>
          <a:pathLst>
            <a:path>
              <a:moveTo>
                <a:pt x="0" y="14802"/>
              </a:moveTo>
              <a:lnTo>
                <a:pt x="820956"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217998" y="1370595"/>
        <a:ext cx="41047" cy="41047"/>
      </dsp:txXfrm>
    </dsp:sp>
    <dsp:sp modelId="{8E729603-5529-AA40-AC6C-718F8E760917}">
      <dsp:nvSpPr>
        <dsp:cNvPr id="0" name=""/>
        <dsp:cNvSpPr/>
      </dsp:nvSpPr>
      <dsp:spPr>
        <a:xfrm>
          <a:off x="2557686" y="779230"/>
          <a:ext cx="542199" cy="54219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endParaRPr lang="en-US" sz="2500" kern="1200" dirty="0"/>
        </a:p>
      </dsp:txBody>
      <dsp:txXfrm>
        <a:off x="2637089" y="858633"/>
        <a:ext cx="383393" cy="383393"/>
      </dsp:txXfrm>
    </dsp:sp>
    <dsp:sp modelId="{4E985866-6D2C-6D41-AD43-B66967B87D04}">
      <dsp:nvSpPr>
        <dsp:cNvPr id="0" name=""/>
        <dsp:cNvSpPr/>
      </dsp:nvSpPr>
      <dsp:spPr>
        <a:xfrm>
          <a:off x="1919358" y="1717105"/>
          <a:ext cx="820956" cy="29605"/>
        </a:xfrm>
        <a:custGeom>
          <a:avLst/>
          <a:gdLst/>
          <a:ahLst/>
          <a:cxnLst/>
          <a:rect l="0" t="0" r="0" b="0"/>
          <a:pathLst>
            <a:path>
              <a:moveTo>
                <a:pt x="0" y="14802"/>
              </a:moveTo>
              <a:lnTo>
                <a:pt x="820956"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309312" y="1711384"/>
        <a:ext cx="41047" cy="41047"/>
      </dsp:txXfrm>
    </dsp:sp>
    <dsp:sp modelId="{D20705C9-42CA-F34A-885C-E4C09C7DFA69}">
      <dsp:nvSpPr>
        <dsp:cNvPr id="0" name=""/>
        <dsp:cNvSpPr/>
      </dsp:nvSpPr>
      <dsp:spPr>
        <a:xfrm>
          <a:off x="2740314" y="1460808"/>
          <a:ext cx="542199" cy="54219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endParaRPr lang="en-US" sz="2500" kern="1200" dirty="0"/>
        </a:p>
      </dsp:txBody>
      <dsp:txXfrm>
        <a:off x="2819717" y="1540211"/>
        <a:ext cx="383393" cy="383393"/>
      </dsp:txXfrm>
    </dsp:sp>
    <dsp:sp modelId="{B8B86F02-DFB7-3847-9AF0-1296277FEC42}">
      <dsp:nvSpPr>
        <dsp:cNvPr id="0" name=""/>
        <dsp:cNvSpPr/>
      </dsp:nvSpPr>
      <dsp:spPr>
        <a:xfrm rot="1800000">
          <a:off x="1828044" y="2057893"/>
          <a:ext cx="820956" cy="29605"/>
        </a:xfrm>
        <a:custGeom>
          <a:avLst/>
          <a:gdLst/>
          <a:ahLst/>
          <a:cxnLst/>
          <a:rect l="0" t="0" r="0" b="0"/>
          <a:pathLst>
            <a:path>
              <a:moveTo>
                <a:pt x="0" y="14802"/>
              </a:moveTo>
              <a:lnTo>
                <a:pt x="820956"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217998" y="2052172"/>
        <a:ext cx="41047" cy="41047"/>
      </dsp:txXfrm>
    </dsp:sp>
    <dsp:sp modelId="{9A3ADE66-809A-484B-9A7F-E421792F8CB7}">
      <dsp:nvSpPr>
        <dsp:cNvPr id="0" name=""/>
        <dsp:cNvSpPr/>
      </dsp:nvSpPr>
      <dsp:spPr>
        <a:xfrm>
          <a:off x="2557686" y="2142386"/>
          <a:ext cx="542199" cy="54219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endParaRPr lang="en-US" sz="2500" kern="1200" dirty="0"/>
        </a:p>
      </dsp:txBody>
      <dsp:txXfrm>
        <a:off x="2637089" y="2221789"/>
        <a:ext cx="383393" cy="383393"/>
      </dsp:txXfrm>
    </dsp:sp>
    <dsp:sp modelId="{8D95E968-0DC8-2C46-8AD2-00E47C77F976}">
      <dsp:nvSpPr>
        <dsp:cNvPr id="0" name=""/>
        <dsp:cNvSpPr/>
      </dsp:nvSpPr>
      <dsp:spPr>
        <a:xfrm rot="3600000">
          <a:off x="1578569" y="2307368"/>
          <a:ext cx="820956" cy="29605"/>
        </a:xfrm>
        <a:custGeom>
          <a:avLst/>
          <a:gdLst/>
          <a:ahLst/>
          <a:cxnLst/>
          <a:rect l="0" t="0" r="0" b="0"/>
          <a:pathLst>
            <a:path>
              <a:moveTo>
                <a:pt x="0" y="14802"/>
              </a:moveTo>
              <a:lnTo>
                <a:pt x="820956"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968523" y="2301647"/>
        <a:ext cx="41047" cy="41047"/>
      </dsp:txXfrm>
    </dsp:sp>
    <dsp:sp modelId="{6468B6DA-11EC-1A41-820E-2E0DCD71CF6E}">
      <dsp:nvSpPr>
        <dsp:cNvPr id="0" name=""/>
        <dsp:cNvSpPr/>
      </dsp:nvSpPr>
      <dsp:spPr>
        <a:xfrm>
          <a:off x="2058736" y="2641335"/>
          <a:ext cx="542199" cy="54219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2138139" y="2720738"/>
        <a:ext cx="383393" cy="383393"/>
      </dsp:txXfrm>
    </dsp:sp>
    <dsp:sp modelId="{27E4B431-9F87-0B45-A48F-C0EE2CECC975}">
      <dsp:nvSpPr>
        <dsp:cNvPr id="0" name=""/>
        <dsp:cNvSpPr/>
      </dsp:nvSpPr>
      <dsp:spPr>
        <a:xfrm rot="5400000">
          <a:off x="1237780" y="2398682"/>
          <a:ext cx="820956" cy="29605"/>
        </a:xfrm>
        <a:custGeom>
          <a:avLst/>
          <a:gdLst/>
          <a:ahLst/>
          <a:cxnLst/>
          <a:rect l="0" t="0" r="0" b="0"/>
          <a:pathLst>
            <a:path>
              <a:moveTo>
                <a:pt x="0" y="14802"/>
              </a:moveTo>
              <a:lnTo>
                <a:pt x="820956"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627734" y="2392961"/>
        <a:ext cx="41047" cy="41047"/>
      </dsp:txXfrm>
    </dsp:sp>
    <dsp:sp modelId="{BAA8A702-D3A1-9149-B9FE-7E5F4D1F2638}">
      <dsp:nvSpPr>
        <dsp:cNvPr id="0" name=""/>
        <dsp:cNvSpPr/>
      </dsp:nvSpPr>
      <dsp:spPr>
        <a:xfrm>
          <a:off x="1377158" y="2823963"/>
          <a:ext cx="542199" cy="542199"/>
        </a:xfrm>
        <a:prstGeom prst="ellipse">
          <a:avLst/>
        </a:prstGeom>
        <a:solidFill>
          <a:srgbClr val="9BBB5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1456561" y="2903366"/>
        <a:ext cx="383393" cy="383393"/>
      </dsp:txXfrm>
    </dsp:sp>
    <dsp:sp modelId="{3715B56B-BF6D-4C48-9A64-37A40EDD72F9}">
      <dsp:nvSpPr>
        <dsp:cNvPr id="0" name=""/>
        <dsp:cNvSpPr/>
      </dsp:nvSpPr>
      <dsp:spPr>
        <a:xfrm rot="7200000">
          <a:off x="896991" y="2307368"/>
          <a:ext cx="820956" cy="29605"/>
        </a:xfrm>
        <a:custGeom>
          <a:avLst/>
          <a:gdLst/>
          <a:ahLst/>
          <a:cxnLst/>
          <a:rect l="0" t="0" r="0" b="0"/>
          <a:pathLst>
            <a:path>
              <a:moveTo>
                <a:pt x="0" y="14802"/>
              </a:moveTo>
              <a:lnTo>
                <a:pt x="820956"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286945" y="2301647"/>
        <a:ext cx="41047" cy="41047"/>
      </dsp:txXfrm>
    </dsp:sp>
    <dsp:sp modelId="{0EA83A1F-4989-7F42-837A-DFFAC86CB3D6}">
      <dsp:nvSpPr>
        <dsp:cNvPr id="0" name=""/>
        <dsp:cNvSpPr/>
      </dsp:nvSpPr>
      <dsp:spPr>
        <a:xfrm>
          <a:off x="695581" y="2641335"/>
          <a:ext cx="542199" cy="542199"/>
        </a:xfrm>
        <a:prstGeom prst="ellipse">
          <a:avLst/>
        </a:prstGeom>
        <a:solidFill>
          <a:srgbClr val="9BBB5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774984" y="2720738"/>
        <a:ext cx="383393" cy="383393"/>
      </dsp:txXfrm>
    </dsp:sp>
    <dsp:sp modelId="{51A270E3-3CBE-E844-B07E-BAC15DE8B51A}">
      <dsp:nvSpPr>
        <dsp:cNvPr id="0" name=""/>
        <dsp:cNvSpPr/>
      </dsp:nvSpPr>
      <dsp:spPr>
        <a:xfrm rot="9000000">
          <a:off x="647516" y="2057893"/>
          <a:ext cx="820956" cy="29605"/>
        </a:xfrm>
        <a:custGeom>
          <a:avLst/>
          <a:gdLst/>
          <a:ahLst/>
          <a:cxnLst/>
          <a:rect l="0" t="0" r="0" b="0"/>
          <a:pathLst>
            <a:path>
              <a:moveTo>
                <a:pt x="0" y="14802"/>
              </a:moveTo>
              <a:lnTo>
                <a:pt x="820956"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037471" y="2052172"/>
        <a:ext cx="41047" cy="41047"/>
      </dsp:txXfrm>
    </dsp:sp>
    <dsp:sp modelId="{1C7FE679-B230-1D43-8259-6DD7AA895C21}">
      <dsp:nvSpPr>
        <dsp:cNvPr id="0" name=""/>
        <dsp:cNvSpPr/>
      </dsp:nvSpPr>
      <dsp:spPr>
        <a:xfrm>
          <a:off x="196631" y="2142386"/>
          <a:ext cx="542199" cy="542199"/>
        </a:xfrm>
        <a:prstGeom prst="ellipse">
          <a:avLst/>
        </a:prstGeom>
        <a:solidFill>
          <a:schemeClr val="accent3"/>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endParaRPr lang="en-US" sz="2500" kern="1200" dirty="0"/>
        </a:p>
      </dsp:txBody>
      <dsp:txXfrm>
        <a:off x="276034" y="2221789"/>
        <a:ext cx="383393" cy="383393"/>
      </dsp:txXfrm>
    </dsp:sp>
    <dsp:sp modelId="{6331C7F0-0093-BA49-98B1-6BE4900715FD}">
      <dsp:nvSpPr>
        <dsp:cNvPr id="0" name=""/>
        <dsp:cNvSpPr/>
      </dsp:nvSpPr>
      <dsp:spPr>
        <a:xfrm rot="10800000">
          <a:off x="556202" y="1717105"/>
          <a:ext cx="820956" cy="29605"/>
        </a:xfrm>
        <a:custGeom>
          <a:avLst/>
          <a:gdLst/>
          <a:ahLst/>
          <a:cxnLst/>
          <a:rect l="0" t="0" r="0" b="0"/>
          <a:pathLst>
            <a:path>
              <a:moveTo>
                <a:pt x="0" y="14802"/>
              </a:moveTo>
              <a:lnTo>
                <a:pt x="820956"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946156" y="1711384"/>
        <a:ext cx="41047" cy="41047"/>
      </dsp:txXfrm>
    </dsp:sp>
    <dsp:sp modelId="{860F8DA2-4912-FF44-9744-72E97CD3B730}">
      <dsp:nvSpPr>
        <dsp:cNvPr id="0" name=""/>
        <dsp:cNvSpPr/>
      </dsp:nvSpPr>
      <dsp:spPr>
        <a:xfrm>
          <a:off x="14003" y="1460808"/>
          <a:ext cx="542199" cy="542199"/>
        </a:xfrm>
        <a:prstGeom prst="ellipse">
          <a:avLst/>
        </a:prstGeom>
        <a:solidFill>
          <a:srgbClr val="1F497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endParaRPr lang="en-US" sz="2500" kern="1200" dirty="0"/>
        </a:p>
      </dsp:txBody>
      <dsp:txXfrm>
        <a:off x="93406" y="1540211"/>
        <a:ext cx="383393" cy="383393"/>
      </dsp:txXfrm>
    </dsp:sp>
    <dsp:sp modelId="{A9E7EAA1-FC8D-5346-AC09-69C3DDFE5DD5}">
      <dsp:nvSpPr>
        <dsp:cNvPr id="0" name=""/>
        <dsp:cNvSpPr/>
      </dsp:nvSpPr>
      <dsp:spPr>
        <a:xfrm rot="12600000">
          <a:off x="647516" y="1376316"/>
          <a:ext cx="820956" cy="29605"/>
        </a:xfrm>
        <a:custGeom>
          <a:avLst/>
          <a:gdLst/>
          <a:ahLst/>
          <a:cxnLst/>
          <a:rect l="0" t="0" r="0" b="0"/>
          <a:pathLst>
            <a:path>
              <a:moveTo>
                <a:pt x="0" y="14802"/>
              </a:moveTo>
              <a:lnTo>
                <a:pt x="820956"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037471" y="1370595"/>
        <a:ext cx="41047" cy="41047"/>
      </dsp:txXfrm>
    </dsp:sp>
    <dsp:sp modelId="{852343D2-FA55-6346-9825-AA3090002FCA}">
      <dsp:nvSpPr>
        <dsp:cNvPr id="0" name=""/>
        <dsp:cNvSpPr/>
      </dsp:nvSpPr>
      <dsp:spPr>
        <a:xfrm>
          <a:off x="196631" y="779230"/>
          <a:ext cx="542199" cy="542199"/>
        </a:xfrm>
        <a:prstGeom prst="ellipse">
          <a:avLst/>
        </a:prstGeom>
        <a:solidFill>
          <a:srgbClr val="1F497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endParaRPr lang="en-US" sz="2500" kern="1200" dirty="0"/>
        </a:p>
      </dsp:txBody>
      <dsp:txXfrm>
        <a:off x="276034" y="858633"/>
        <a:ext cx="383393" cy="383393"/>
      </dsp:txXfrm>
    </dsp:sp>
    <dsp:sp modelId="{7DBE35F6-6639-5344-A620-1E9FBAE98D68}">
      <dsp:nvSpPr>
        <dsp:cNvPr id="0" name=""/>
        <dsp:cNvSpPr/>
      </dsp:nvSpPr>
      <dsp:spPr>
        <a:xfrm rot="14400000">
          <a:off x="896991" y="1126841"/>
          <a:ext cx="820956" cy="29605"/>
        </a:xfrm>
        <a:custGeom>
          <a:avLst/>
          <a:gdLst/>
          <a:ahLst/>
          <a:cxnLst/>
          <a:rect l="0" t="0" r="0" b="0"/>
          <a:pathLst>
            <a:path>
              <a:moveTo>
                <a:pt x="0" y="14802"/>
              </a:moveTo>
              <a:lnTo>
                <a:pt x="820956" y="148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286945" y="1121120"/>
        <a:ext cx="41047" cy="41047"/>
      </dsp:txXfrm>
    </dsp:sp>
    <dsp:sp modelId="{5ED94A66-EADD-704C-A196-6DCC7F37FDA6}">
      <dsp:nvSpPr>
        <dsp:cNvPr id="0" name=""/>
        <dsp:cNvSpPr/>
      </dsp:nvSpPr>
      <dsp:spPr>
        <a:xfrm>
          <a:off x="695581" y="280281"/>
          <a:ext cx="542199" cy="542199"/>
        </a:xfrm>
        <a:prstGeom prst="ellipse">
          <a:avLst/>
        </a:prstGeom>
        <a:solidFill>
          <a:srgbClr val="1F497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endParaRPr lang="en-US" sz="2500" kern="1200" dirty="0"/>
        </a:p>
      </dsp:txBody>
      <dsp:txXfrm>
        <a:off x="774984" y="359684"/>
        <a:ext cx="383393" cy="38339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F2E90A-1231-4DBE-9F6C-15FCA9C05A5C}">
      <dsp:nvSpPr>
        <dsp:cNvPr id="0" name=""/>
        <dsp:cNvSpPr/>
      </dsp:nvSpPr>
      <dsp:spPr>
        <a:xfrm>
          <a:off x="0" y="0"/>
          <a:ext cx="8153400" cy="1474988"/>
        </a:xfrm>
        <a:prstGeom prst="round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i="1" kern="1200" dirty="0"/>
            <a:t>“Community organizing looks at collective solutions — large numbers of people who engage in solutions that impact even more people. These people usually live in the same neighborhood, town or block.” </a:t>
          </a:r>
          <a:r>
            <a:rPr lang="en-US" sz="1800" b="1" kern="1200" dirty="0"/>
            <a:t>–Marin Institute</a:t>
          </a:r>
        </a:p>
      </dsp:txBody>
      <dsp:txXfrm>
        <a:off x="72003" y="72003"/>
        <a:ext cx="8009394" cy="1330982"/>
      </dsp:txXfrm>
    </dsp:sp>
    <dsp:sp modelId="{34D90231-317A-4BC4-B558-EF8BE0D208EB}">
      <dsp:nvSpPr>
        <dsp:cNvPr id="0" name=""/>
        <dsp:cNvSpPr/>
      </dsp:nvSpPr>
      <dsp:spPr>
        <a:xfrm>
          <a:off x="0" y="1689996"/>
          <a:ext cx="8153400" cy="1268206"/>
        </a:xfrm>
        <a:prstGeom prst="roundRect">
          <a:avLst/>
        </a:prstGeom>
        <a:solidFill>
          <a:schemeClr val="accent1">
            <a:shade val="80000"/>
            <a:hueOff val="153123"/>
            <a:satOff val="-2196"/>
            <a:lumOff val="128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a:t>
          </a:r>
          <a:r>
            <a:rPr lang="en-US" sz="1800" b="1" i="1" kern="1200" dirty="0"/>
            <a:t>Organizers identify, recruit and develop leadership; build community around leadership; and build power out of community. Organizers bring people together, challenging them to act on behalf of their shared values and interests.” </a:t>
          </a:r>
          <a:r>
            <a:rPr lang="en-US" sz="1800" kern="1200" dirty="0"/>
            <a:t>– Marshall Ganz </a:t>
          </a:r>
        </a:p>
      </dsp:txBody>
      <dsp:txXfrm>
        <a:off x="61909" y="1751905"/>
        <a:ext cx="8029582" cy="1144388"/>
      </dsp:txXfrm>
    </dsp:sp>
    <dsp:sp modelId="{81511F3A-B1A6-4EB5-B09D-55A3721D738F}">
      <dsp:nvSpPr>
        <dsp:cNvPr id="0" name=""/>
        <dsp:cNvSpPr/>
      </dsp:nvSpPr>
      <dsp:spPr>
        <a:xfrm>
          <a:off x="0" y="3173211"/>
          <a:ext cx="8153400" cy="1474988"/>
        </a:xfrm>
        <a:prstGeom prst="roundRect">
          <a:avLst/>
        </a:prstGeom>
        <a:solidFill>
          <a:schemeClr val="accent1">
            <a:shade val="80000"/>
            <a:hueOff val="306246"/>
            <a:satOff val="-4392"/>
            <a:lumOff val="256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i="1" kern="1200" dirty="0">
              <a:solidFill>
                <a:schemeClr val="tx1"/>
              </a:solidFill>
            </a:rPr>
            <a:t>“Community organizing is characterized by the mobilizing of volunteers. Staff roles are limited to helping volunteers become effective, to guiding the learning of leaders through the process, and to helping create the mechanism for the group to advocate on their own behalf.” –</a:t>
          </a:r>
          <a:r>
            <a:rPr lang="en-US" sz="1800" b="1" i="0" kern="1200" dirty="0">
              <a:solidFill>
                <a:schemeClr val="tx1"/>
              </a:solidFill>
            </a:rPr>
            <a:t>Center for Community Change</a:t>
          </a:r>
        </a:p>
      </dsp:txBody>
      <dsp:txXfrm>
        <a:off x="72003" y="3245214"/>
        <a:ext cx="8009394" cy="1330982"/>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sz="quarter" idx="1"/>
          </p:nvPr>
        </p:nvSpPr>
        <p:spPr>
          <a:xfrm>
            <a:off x="3934971" y="0"/>
            <a:ext cx="3010323" cy="461010"/>
          </a:xfrm>
          <a:prstGeom prst="rect">
            <a:avLst/>
          </a:prstGeom>
        </p:spPr>
        <p:txBody>
          <a:bodyPr vert="horz" lIns="92362" tIns="46181" rIns="92362" bIns="46181" rtlCol="0"/>
          <a:lstStyle>
            <a:lvl1pPr algn="r">
              <a:defRPr sz="1200"/>
            </a:lvl1pPr>
          </a:lstStyle>
          <a:p>
            <a:fld id="{16E95F94-848E-4F2D-B0E2-34977443EBCC}" type="datetimeFigureOut">
              <a:rPr lang="en-US" smtClean="0"/>
              <a:pPr/>
              <a:t>6/26/19</a:t>
            </a:fld>
            <a:endParaRPr lang="en-US" dirty="0"/>
          </a:p>
        </p:txBody>
      </p:sp>
      <p:sp>
        <p:nvSpPr>
          <p:cNvPr id="4" name="Footer Placeholder 3"/>
          <p:cNvSpPr>
            <a:spLocks noGrp="1"/>
          </p:cNvSpPr>
          <p:nvPr>
            <p:ph type="ftr" sz="quarter" idx="2"/>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4971" y="8757592"/>
            <a:ext cx="3010323" cy="461010"/>
          </a:xfrm>
          <a:prstGeom prst="rect">
            <a:avLst/>
          </a:prstGeom>
        </p:spPr>
        <p:txBody>
          <a:bodyPr vert="horz" lIns="92362" tIns="46181" rIns="92362" bIns="46181" rtlCol="0" anchor="b"/>
          <a:lstStyle>
            <a:lvl1pPr algn="r">
              <a:defRPr sz="1200"/>
            </a:lvl1pPr>
          </a:lstStyle>
          <a:p>
            <a:fld id="{779775F8-72D4-499D-AB95-7455A17A9810}" type="slidenum">
              <a:rPr lang="en-US" smtClean="0"/>
              <a:pPr/>
              <a:t>‹#›</a:t>
            </a:fld>
            <a:endParaRPr lang="en-US" dirty="0"/>
          </a:p>
        </p:txBody>
      </p:sp>
    </p:spTree>
    <p:extLst>
      <p:ext uri="{BB962C8B-B14F-4D97-AF65-F5344CB8AC3E}">
        <p14:creationId xmlns:p14="http://schemas.microsoft.com/office/powerpoint/2010/main" val="1998541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idx="1"/>
          </p:nvPr>
        </p:nvSpPr>
        <p:spPr>
          <a:xfrm>
            <a:off x="3934971" y="0"/>
            <a:ext cx="3010323" cy="461010"/>
          </a:xfrm>
          <a:prstGeom prst="rect">
            <a:avLst/>
          </a:prstGeom>
        </p:spPr>
        <p:txBody>
          <a:bodyPr vert="horz" lIns="92362" tIns="46181" rIns="92362" bIns="46181" rtlCol="0"/>
          <a:lstStyle>
            <a:lvl1pPr algn="r">
              <a:defRPr sz="1200"/>
            </a:lvl1pPr>
          </a:lstStyle>
          <a:p>
            <a:fld id="{5DB6A7FC-BA7D-4721-AB51-32D0B58C7648}" type="datetimeFigureOut">
              <a:rPr lang="en-US" smtClean="0"/>
              <a:pPr/>
              <a:t>6/26/19</a:t>
            </a:fld>
            <a:endParaRPr lang="en-US" dirty="0"/>
          </a:p>
        </p:txBody>
      </p:sp>
      <p:sp>
        <p:nvSpPr>
          <p:cNvPr id="4" name="Slide Image Placeholder 3"/>
          <p:cNvSpPr>
            <a:spLocks noGrp="1" noRot="1" noChangeAspect="1"/>
          </p:cNvSpPr>
          <p:nvPr>
            <p:ph type="sldImg" idx="2"/>
          </p:nvPr>
        </p:nvSpPr>
        <p:spPr>
          <a:xfrm>
            <a:off x="1168400" y="692150"/>
            <a:ext cx="4610100" cy="3457575"/>
          </a:xfrm>
          <a:prstGeom prst="rect">
            <a:avLst/>
          </a:prstGeom>
          <a:noFill/>
          <a:ln w="12700">
            <a:solidFill>
              <a:prstClr val="black"/>
            </a:solidFill>
          </a:ln>
        </p:spPr>
        <p:txBody>
          <a:bodyPr vert="horz" lIns="92362" tIns="46181" rIns="92362" bIns="46181" rtlCol="0" anchor="ctr"/>
          <a:lstStyle/>
          <a:p>
            <a:endParaRPr lang="en-US" dirty="0"/>
          </a:p>
        </p:txBody>
      </p:sp>
      <p:sp>
        <p:nvSpPr>
          <p:cNvPr id="5" name="Notes Placeholder 4"/>
          <p:cNvSpPr>
            <a:spLocks noGrp="1"/>
          </p:cNvSpPr>
          <p:nvPr>
            <p:ph type="body" sz="quarter" idx="3"/>
          </p:nvPr>
        </p:nvSpPr>
        <p:spPr>
          <a:xfrm>
            <a:off x="694690" y="4379597"/>
            <a:ext cx="5557520" cy="4149090"/>
          </a:xfrm>
          <a:prstGeom prst="rect">
            <a:avLst/>
          </a:prstGeom>
        </p:spPr>
        <p:txBody>
          <a:bodyPr vert="horz" lIns="92362" tIns="46181" rIns="92362" bIns="4618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4971" y="8757592"/>
            <a:ext cx="3010323" cy="461010"/>
          </a:xfrm>
          <a:prstGeom prst="rect">
            <a:avLst/>
          </a:prstGeom>
        </p:spPr>
        <p:txBody>
          <a:bodyPr vert="horz" lIns="92362" tIns="46181" rIns="92362" bIns="46181" rtlCol="0" anchor="b"/>
          <a:lstStyle>
            <a:lvl1pPr algn="r">
              <a:defRPr sz="1200"/>
            </a:lvl1pPr>
          </a:lstStyle>
          <a:p>
            <a:fld id="{C274625E-BD2B-41CA-9801-85E7424BBEF2}" type="slidenum">
              <a:rPr lang="en-US" smtClean="0"/>
              <a:pPr/>
              <a:t>‹#›</a:t>
            </a:fld>
            <a:endParaRPr lang="en-US" dirty="0"/>
          </a:p>
        </p:txBody>
      </p:sp>
    </p:spTree>
    <p:extLst>
      <p:ext uri="{BB962C8B-B14F-4D97-AF65-F5344CB8AC3E}">
        <p14:creationId xmlns:p14="http://schemas.microsoft.com/office/powerpoint/2010/main" val="3494949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dirty="0"/>
              <a:t>/4.0/ or send a letter to Creative Commons, PO Box 1866, Mountain View, CA 94042, USA</a:t>
            </a:r>
            <a:endParaRPr lang="en-US" sz="1200" b="0" i="0" u="none" strike="noStrike" cap="none" dirty="0">
              <a:solidFill>
                <a:schemeClr val="dk1"/>
              </a:solidFill>
              <a:latin typeface="+mn-lt"/>
              <a:ea typeface="Calibri"/>
              <a:cs typeface="Calibri"/>
              <a:sym typeface="Calibri"/>
            </a:endParaRPr>
          </a:p>
          <a:p>
            <a:endParaRPr lang="en-US" sz="1200" b="1"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MATERIALS NEEDED:</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Projector and PPT (usually)</a:t>
            </a:r>
          </a:p>
          <a:p>
            <a:pPr lvl="0"/>
            <a:r>
              <a:rPr lang="en-US" sz="1200" kern="1200" dirty="0">
                <a:solidFill>
                  <a:schemeClr val="tx1"/>
                </a:solidFill>
                <a:effectLst/>
                <a:latin typeface="+mn-lt"/>
                <a:ea typeface="+mn-ea"/>
                <a:cs typeface="+mn-cs"/>
              </a:rPr>
              <a:t>Flip chart paper</a:t>
            </a:r>
          </a:p>
          <a:p>
            <a:pPr lvl="0"/>
            <a:r>
              <a:rPr lang="en-US" sz="1200" kern="1200" dirty="0">
                <a:solidFill>
                  <a:schemeClr val="tx1"/>
                </a:solidFill>
                <a:effectLst/>
                <a:latin typeface="+mn-lt"/>
                <a:ea typeface="+mn-ea"/>
                <a:cs typeface="+mn-cs"/>
              </a:rPr>
              <a:t>Markers</a:t>
            </a:r>
          </a:p>
          <a:p>
            <a:pPr lvl="0"/>
            <a:r>
              <a:rPr lang="en-US" sz="1200" kern="1200" dirty="0">
                <a:solidFill>
                  <a:schemeClr val="tx1"/>
                </a:solidFill>
                <a:effectLst/>
                <a:latin typeface="+mn-lt"/>
                <a:ea typeface="+mn-ea"/>
                <a:cs typeface="+mn-cs"/>
              </a:rPr>
              <a:t>Scotch tape</a:t>
            </a:r>
          </a:p>
          <a:p>
            <a:pPr lvl="0"/>
            <a:r>
              <a:rPr lang="en-US" sz="1200" kern="1200" dirty="0">
                <a:solidFill>
                  <a:schemeClr val="tx1"/>
                </a:solidFill>
                <a:effectLst/>
                <a:latin typeface="+mn-lt"/>
                <a:ea typeface="+mn-ea"/>
                <a:cs typeface="+mn-cs"/>
              </a:rPr>
              <a:t>Optional: small pieces of paper for participants to write their self-expectations</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PREPARATION FOR THIS SECTION:</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 large piece of butcher paper or section of wall where participants can tape their self-expectations.  </a:t>
            </a:r>
          </a:p>
          <a:p>
            <a:pPr lvl="0"/>
            <a:r>
              <a:rPr lang="en-US" sz="1200" kern="1200" dirty="0">
                <a:solidFill>
                  <a:schemeClr val="tx1"/>
                </a:solidFill>
                <a:effectLst/>
                <a:latin typeface="+mn-lt"/>
                <a:ea typeface="+mn-ea"/>
                <a:cs typeface="+mn-cs"/>
              </a:rPr>
              <a:t>Label this section: expectations of yourself</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GOALS FOR THIS SECTION:</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Participants have context for why their organizing work as Fellows will be important to OFA strategic goals</a:t>
            </a:r>
          </a:p>
          <a:p>
            <a:pPr lvl="0"/>
            <a:r>
              <a:rPr lang="en-US" sz="1200" kern="1200" dirty="0">
                <a:solidFill>
                  <a:schemeClr val="tx1"/>
                </a:solidFill>
                <a:effectLst/>
                <a:latin typeface="+mn-lt"/>
                <a:ea typeface="+mn-ea"/>
                <a:cs typeface="+mn-cs"/>
              </a:rPr>
              <a:t>Participants understand expectations of the Summer Fellowship program and resources available to them</a:t>
            </a:r>
          </a:p>
          <a:p>
            <a:pPr lvl="0"/>
            <a:r>
              <a:rPr lang="en-US" sz="1200" kern="1200" dirty="0">
                <a:solidFill>
                  <a:schemeClr val="tx1"/>
                </a:solidFill>
                <a:effectLst/>
                <a:latin typeface="+mn-lt"/>
                <a:ea typeface="+mn-ea"/>
                <a:cs typeface="+mn-cs"/>
              </a:rPr>
              <a:t>Participants set commitments and norms for their participation in the Fellowship program</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AGENDA</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0:00 – 0:02	Personal story intro</a:t>
            </a:r>
          </a:p>
          <a:p>
            <a:pPr marL="171450" lvl="0" indent="-171450">
              <a:buFont typeface="Arial"/>
              <a:buChar char="•"/>
            </a:pPr>
            <a:r>
              <a:rPr lang="en-US" sz="1200" b="1" kern="1200" dirty="0">
                <a:solidFill>
                  <a:schemeClr val="tx1"/>
                </a:solidFill>
                <a:effectLst/>
                <a:latin typeface="+mn-lt"/>
                <a:ea typeface="+mn-ea"/>
                <a:cs typeface="+mn-cs"/>
              </a:rPr>
              <a:t>[Slide 1]</a:t>
            </a:r>
            <a:r>
              <a:rPr lang="en-US" sz="1200" kern="1200" dirty="0">
                <a:solidFill>
                  <a:schemeClr val="tx1"/>
                </a:solidFill>
                <a:effectLst/>
                <a:latin typeface="+mn-lt"/>
                <a:ea typeface="+mn-ea"/>
                <a:cs typeface="+mn-cs"/>
              </a:rPr>
              <a:t> [Trainer should give a two-minute version of their personal story as relevant to this module. Don’t forget to share challenge - choice - outcome and practice it like any other section! The story should relate to contributions of Fellows or interns in past organizing work.]</a:t>
            </a:r>
          </a:p>
          <a:p>
            <a:pPr marL="171450" lvl="0" indent="-171450">
              <a:buFont typeface="Arial"/>
              <a:buChar char="•"/>
            </a:pPr>
            <a:r>
              <a:rPr lang="en-US" sz="1200" kern="1200" dirty="0">
                <a:solidFill>
                  <a:schemeClr val="tx1"/>
                </a:solidFill>
                <a:effectLst/>
                <a:latin typeface="+mn-lt"/>
                <a:ea typeface="+mn-ea"/>
                <a:cs typeface="+mn-cs"/>
              </a:rPr>
              <a:t>Just like my experience with Fellows, your work this summer is going to have a big impact on this organization and the mission we’re working toward.  But it will also probably have a big impact on you.</a:t>
            </a:r>
          </a:p>
        </p:txBody>
      </p:sp>
      <p:sp>
        <p:nvSpPr>
          <p:cNvPr id="4" name="Slide Number Placeholder 3"/>
          <p:cNvSpPr>
            <a:spLocks noGrp="1"/>
          </p:cNvSpPr>
          <p:nvPr>
            <p:ph type="sldNum" sz="quarter" idx="10"/>
          </p:nvPr>
        </p:nvSpPr>
        <p:spPr/>
        <p:txBody>
          <a:bodyPr/>
          <a:lstStyle/>
          <a:p>
            <a:fld id="{C274625E-BD2B-41CA-9801-85E7424BBEF2}" type="slidenum">
              <a:rPr lang="en-US" smtClean="0"/>
              <a:pPr/>
              <a:t>1</a:t>
            </a:fld>
            <a:endParaRPr lang="en-US" dirty="0"/>
          </a:p>
        </p:txBody>
      </p:sp>
    </p:spTree>
    <p:extLst>
      <p:ext uri="{BB962C8B-B14F-4D97-AF65-F5344CB8AC3E}">
        <p14:creationId xmlns:p14="http://schemas.microsoft.com/office/powerpoint/2010/main" val="1815800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xfrm>
            <a:off x="654050" y="4381500"/>
            <a:ext cx="5557520" cy="4149090"/>
          </a:xfrm>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0:19 – 0:20	You will win </a:t>
            </a:r>
            <a:r>
              <a:rPr lang="en-US" dirty="0"/>
              <a:t>this summer</a:t>
            </a:r>
            <a:endParaRPr lang="en-US" sz="12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10] </a:t>
            </a:r>
            <a:r>
              <a:rPr lang="en-US" sz="1200" kern="1200" dirty="0">
                <a:solidFill>
                  <a:schemeClr val="tx1"/>
                </a:solidFill>
                <a:effectLst/>
                <a:latin typeface="+mn-lt"/>
                <a:ea typeface="+mn-ea"/>
                <a:cs typeface="+mn-cs"/>
              </a:rPr>
              <a:t>This is a photo of Senator John McCain personally greeting some OFA volunteers who were holding an event to thank him for his support of gun violence prevention legislation. It</a:t>
            </a:r>
            <a:r>
              <a:rPr lang="en-US" sz="1200" kern="1200" baseline="0" dirty="0">
                <a:solidFill>
                  <a:schemeClr val="tx1"/>
                </a:solidFill>
                <a:effectLst/>
                <a:latin typeface="+mn-lt"/>
                <a:ea typeface="+mn-ea"/>
                <a:cs typeface="+mn-cs"/>
              </a:rPr>
              <a:t> is essential that we </a:t>
            </a:r>
            <a:r>
              <a:rPr lang="en-US" sz="1200" kern="1200" dirty="0">
                <a:solidFill>
                  <a:schemeClr val="tx1"/>
                </a:solidFill>
                <a:effectLst/>
                <a:latin typeface="+mn-lt"/>
                <a:ea typeface="+mn-ea"/>
                <a:cs typeface="+mn-cs"/>
              </a:rPr>
              <a:t>show bipartisan support for the issues we advocate for, and hold lawmakers accountable when they are not listening to the wishes of their constituents on these issues. </a:t>
            </a:r>
          </a:p>
          <a:p>
            <a:pPr marL="171450" lvl="0" indent="-171450">
              <a:buFont typeface="Arial"/>
              <a:buChar char="•"/>
            </a:pPr>
            <a:r>
              <a:rPr lang="en-US" sz="1200" kern="1200" dirty="0">
                <a:solidFill>
                  <a:schemeClr val="tx1"/>
                </a:solidFill>
                <a:effectLst/>
                <a:latin typeface="+mn-lt"/>
                <a:ea typeface="+mn-ea"/>
                <a:cs typeface="+mn-cs"/>
              </a:rPr>
              <a:t>We also have an opportunity through all this action to build chapters and develop volunteer leaders who will be able to continue issue organizing for the long-term. </a:t>
            </a:r>
          </a:p>
          <a:p>
            <a:pPr marL="171450" lvl="0" indent="-171450">
              <a:buFont typeface="Arial"/>
              <a:buChar char="•"/>
            </a:pPr>
            <a:r>
              <a:rPr lang="en-US" sz="1200" kern="1200" dirty="0">
                <a:solidFill>
                  <a:schemeClr val="tx1"/>
                </a:solidFill>
                <a:effectLst/>
                <a:latin typeface="+mn-lt"/>
                <a:ea typeface="+mn-ea"/>
                <a:cs typeface="+mn-cs"/>
              </a:rPr>
              <a:t>What does it mean to win this summer?</a:t>
            </a:r>
            <a:r>
              <a:rPr lang="en-US" sz="1200" kern="1200" baseline="0" dirty="0">
                <a:solidFill>
                  <a:schemeClr val="tx1"/>
                </a:solidFill>
                <a:effectLst/>
                <a:latin typeface="+mn-lt"/>
                <a:ea typeface="+mn-ea"/>
                <a:cs typeface="+mn-cs"/>
              </a:rPr>
              <a:t> When Members of Congress (and the media) look to their constituents, the story about healthcare will be that it is already working and new enrollees have great, affordable health coverage.</a:t>
            </a:r>
            <a:endParaRPr lang="en-US" sz="12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Your work all summer will help OFA achieve these goals, and set up legislative victories in the summer and onward into the future.</a:t>
            </a:r>
          </a:p>
          <a:p>
            <a:pPr marL="0" indent="0">
              <a:spcBef>
                <a:spcPct val="0"/>
              </a:spcBef>
              <a:buFont typeface="Arial"/>
              <a:buNone/>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10</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lvl="1" indent="0" algn="l" defTabSz="914400" rtl="0" eaLnBrk="1" fontAlgn="auto" latinLnBrk="0" hangingPunct="1">
              <a:lnSpc>
                <a:spcPct val="100000"/>
              </a:lnSpc>
              <a:spcBef>
                <a:spcPct val="0"/>
              </a:spcBef>
              <a:spcAft>
                <a:spcPts val="0"/>
              </a:spcAft>
              <a:buClrTx/>
              <a:buSzTx/>
              <a:buFontTx/>
              <a:buNone/>
              <a:tabLst/>
              <a:defRPr/>
            </a:pPr>
            <a:r>
              <a:rPr lang="en-US" sz="1200" b="1" kern="1200" dirty="0">
                <a:solidFill>
                  <a:schemeClr val="tx1"/>
                </a:solidFill>
                <a:effectLst/>
                <a:latin typeface="+mn-lt"/>
                <a:ea typeface="+mn-ea"/>
                <a:cs typeface="+mn-cs"/>
              </a:rPr>
              <a:t>[Slide 11] </a:t>
            </a:r>
            <a:r>
              <a:rPr lang="en-US" sz="1200" kern="1200" dirty="0">
                <a:solidFill>
                  <a:schemeClr val="tx1"/>
                </a:solidFill>
                <a:effectLst/>
                <a:latin typeface="+mn-lt"/>
                <a:ea typeface="+mn-ea"/>
                <a:cs typeface="+mn-cs"/>
              </a:rPr>
              <a:t>Ok, now that you understand the goal for your work this summer, let’s talk about some of the nuts and bolts of our Summer Fellow program.</a:t>
            </a:r>
          </a:p>
          <a:p>
            <a:pPr marL="0" marR="0" lvl="1" indent="0" algn="l" defTabSz="914400" rtl="0" eaLnBrk="1" fontAlgn="auto" latinLnBrk="0" hangingPunct="1">
              <a:lnSpc>
                <a:spcPct val="100000"/>
              </a:lnSpc>
              <a:spcBef>
                <a:spcPct val="0"/>
              </a:spcBef>
              <a:spcAft>
                <a:spcPts val="0"/>
              </a:spcAft>
              <a:buClrTx/>
              <a:buSzTx/>
              <a:buFontTx/>
              <a:buNone/>
              <a:tabLst/>
              <a:defRPr/>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11</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20000"/>
          </a:bodyPr>
          <a:lstStyle/>
          <a:p>
            <a:r>
              <a:rPr lang="en-US" sz="1200" kern="1200" dirty="0">
                <a:solidFill>
                  <a:schemeClr val="tx1"/>
                </a:solidFill>
                <a:effectLst/>
                <a:latin typeface="+mn-lt"/>
                <a:ea typeface="+mn-ea"/>
                <a:cs typeface="+mn-cs"/>
              </a:rPr>
              <a:t>0:20 – 0:23 	What do these people have in common? </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12] </a:t>
            </a:r>
            <a:r>
              <a:rPr lang="en-US" sz="1200" kern="1200" dirty="0">
                <a:solidFill>
                  <a:schemeClr val="tx1"/>
                </a:solidFill>
                <a:effectLst/>
                <a:latin typeface="+mn-lt"/>
                <a:ea typeface="+mn-ea"/>
                <a:cs typeface="+mn-cs"/>
              </a:rPr>
              <a:t>Who recognizes any of these historical figures and can tell me what they did?</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[Choose one person to talk about each figure.  Should bring out the below relevant information, so the trainer should mention it if the participant does not.]</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[Far left is Cesar Chavez.  Chavez was a farmworker who worked in the fields until 1952, when he was hired as an organizer for the Community Service Organization, a Latino civil rights group.  He continued as an organizer for the rest of his life and eventually founded the union that became the United Farm Workers.  For those of you whose first organizing role this is, watch it – it probably won’t be your last.</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[Next is Harvey Milk, whom many of you will be familiar with from the movie “Milk.”  He became the first openly gay man to be elected to public office in California, when he won a seat on the San Francisco Board of Supervisors.  Politics and LGBT activism were not his early interests; he was not open about his homosexuality and did not participate in civic matters until around the age of 40.  Milk was posthumously awarded the Presidential Medal of Freedom in 2009.]</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[Right of the middle is a Martin Luther King </a:t>
            </a:r>
            <a:r>
              <a:rPr lang="en-US" sz="1200" kern="1200" dirty="0" err="1">
                <a:solidFill>
                  <a:schemeClr val="tx1"/>
                </a:solidFill>
                <a:effectLst/>
                <a:latin typeface="+mn-lt"/>
                <a:ea typeface="+mn-ea"/>
                <a:cs typeface="+mn-cs"/>
              </a:rPr>
              <a:t>Jr</a:t>
            </a:r>
            <a:r>
              <a:rPr lang="en-US" sz="1200" kern="1200" dirty="0">
                <a:solidFill>
                  <a:schemeClr val="tx1"/>
                </a:solidFill>
                <a:effectLst/>
                <a:latin typeface="+mn-lt"/>
                <a:ea typeface="+mn-ea"/>
                <a:cs typeface="+mn-cs"/>
              </a:rPr>
              <a:t>, arguably one of the most famous community organizers in our country’s history.  </a:t>
            </a:r>
            <a:r>
              <a:rPr lang="en-US" sz="1200" kern="1200" dirty="0" err="1">
                <a:solidFill>
                  <a:schemeClr val="tx1"/>
                </a:solidFill>
                <a:effectLst/>
                <a:latin typeface="+mn-lt"/>
                <a:ea typeface="+mn-ea"/>
                <a:cs typeface="+mn-cs"/>
              </a:rPr>
              <a:t>Dr</a:t>
            </a:r>
            <a:r>
              <a:rPr lang="en-US" sz="1200" kern="1200" dirty="0">
                <a:solidFill>
                  <a:schemeClr val="tx1"/>
                </a:solidFill>
                <a:effectLst/>
                <a:latin typeface="+mn-lt"/>
                <a:ea typeface="+mn-ea"/>
                <a:cs typeface="+mn-cs"/>
              </a:rPr>
              <a:t> King was a minister.  In that role, he held several community positions, including the Birmingham African American Committee that investigated injustice in their community.  It was in that position that he ran the Montgomery Bus Boycott and never turned back as an organizer.]</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[Far right is Susan B Anthony.  She was one of the important advocates in leading the way for women’s rights to be acknowledged and instituted in American law.  Anthony was also an anti-slavery activist.  In 1836, at age 16, she collected two boxes of petitions opposing slavery.  In 1850, she read a speech by Lucy Stone, which catalyzed her to devote her life to women’s rights.  For those of you in the room who consider yourselves shy, Anthony was very self-conscious of her appearance and speaking abilities.  No matter who you are, you can become a great organizer.</a:t>
            </a:r>
            <a:endParaRPr lang="en-US" sz="1100" kern="1200" dirty="0">
              <a:solidFill>
                <a:schemeClr val="tx1"/>
              </a:solidFill>
              <a:effectLst/>
              <a:latin typeface="+mn-lt"/>
              <a:ea typeface="+mn-ea"/>
              <a:cs typeface="+mn-cs"/>
            </a:endParaRPr>
          </a:p>
          <a:p>
            <a:pPr marL="285750" indent="-285750">
              <a:spcBef>
                <a:spcPct val="0"/>
              </a:spcBef>
              <a:buFont typeface="+mj-lt"/>
              <a:buAutoNum type="romanLcPeriod"/>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12</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0:23 – 0:25 Organizing is about empowering yourself and others</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13] </a:t>
            </a:r>
            <a:r>
              <a:rPr lang="en-US" sz="1200" kern="1200" dirty="0">
                <a:solidFill>
                  <a:schemeClr val="tx1"/>
                </a:solidFill>
                <a:effectLst/>
                <a:latin typeface="+mn-lt"/>
                <a:ea typeface="+mn-ea"/>
                <a:cs typeface="+mn-cs"/>
              </a:rPr>
              <a:t>No matter your specific role as a Fellow this summer, we will all be organizing people in our communities.  </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Can I have a volunteer to reach each one of these various definitions of community organizing? [Take three volunteers, one to read aloud each definition.]</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How do you think these ideas relate to being able to enact the policies that the American people voted for in 2012? [Take feedback from 2-3 people.  Make sure the following is mentioned:]</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When people get together they have power to influence decision makers to listen.</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Empowering every-day people give them the skills to make change.</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The role of Fellows is critical to expanding our ability to organize and empower more people in our communities.</a:t>
            </a:r>
            <a:endParaRPr lang="en-US" sz="1100" kern="1200" dirty="0">
              <a:solidFill>
                <a:schemeClr val="tx1"/>
              </a:solidFill>
              <a:effectLst/>
              <a:latin typeface="+mn-lt"/>
              <a:ea typeface="+mn-ea"/>
              <a:cs typeface="+mn-cs"/>
            </a:endParaRPr>
          </a:p>
          <a:p>
            <a:pPr marL="285750" indent="-285750" eaLnBrk="1" hangingPunct="1">
              <a:spcBef>
                <a:spcPct val="0"/>
              </a:spcBef>
              <a:buFont typeface="+mj-lt"/>
              <a:buAutoNum type="romanLcPeriod"/>
            </a:pPr>
            <a:endParaRPr lang="en-US" dirty="0"/>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B9C67D6-892E-40B3-9033-814442ECE25B}" type="slidenum">
              <a:rPr lang="en-US" smtClean="0"/>
              <a:pPr fontAlgn="base">
                <a:spcBef>
                  <a:spcPct val="0"/>
                </a:spcBef>
                <a:spcAft>
                  <a:spcPct val="0"/>
                </a:spcAft>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0:25-0:26 This summer you will become an organizer</a:t>
            </a:r>
          </a:p>
          <a:p>
            <a:pPr marL="171450" lvl="0" indent="-171450">
              <a:buFont typeface="Arial"/>
              <a:buChar char="•"/>
            </a:pPr>
            <a:r>
              <a:rPr lang="en-US" sz="1200" b="1" kern="1200" dirty="0">
                <a:solidFill>
                  <a:schemeClr val="tx1"/>
                </a:solidFill>
                <a:effectLst/>
                <a:latin typeface="+mn-lt"/>
                <a:ea typeface="+mn-ea"/>
                <a:cs typeface="+mn-cs"/>
              </a:rPr>
              <a:t>[Slide 14]</a:t>
            </a:r>
            <a:r>
              <a:rPr lang="en-US" sz="1200" kern="1200" dirty="0">
                <a:solidFill>
                  <a:schemeClr val="tx1"/>
                </a:solidFill>
                <a:effectLst/>
                <a:latin typeface="+mn-lt"/>
                <a:ea typeface="+mn-ea"/>
                <a:cs typeface="+mn-cs"/>
              </a:rPr>
              <a:t> This summer you will become an organizer.</a:t>
            </a:r>
          </a:p>
          <a:p>
            <a:pPr marL="171450" lvl="0" indent="-171450">
              <a:buFont typeface="Arial"/>
              <a:buChar char="•"/>
            </a:pPr>
            <a:r>
              <a:rPr lang="en-US" sz="1200" kern="1200" dirty="0">
                <a:solidFill>
                  <a:schemeClr val="tx1"/>
                </a:solidFill>
                <a:effectLst/>
                <a:latin typeface="+mn-lt"/>
                <a:ea typeface="+mn-ea"/>
                <a:cs typeface="+mn-cs"/>
              </a:rPr>
              <a:t>The goal of the Summer Organizing Fellowship is to make each and every one of you a master organizer so that you can unlock that potential in our communities’ and make the change the American people voted for in 2012</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 reality.</a:t>
            </a:r>
          </a:p>
          <a:p>
            <a:pPr lvl="0"/>
            <a:endParaRPr lang="en-US" dirty="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42FC7FD-A763-44EF-81EE-5948B267A92B}" type="slidenum">
              <a:rPr lang="en-US" smtClean="0"/>
              <a:pPr fontAlgn="base">
                <a:spcBef>
                  <a:spcPct val="0"/>
                </a:spcBef>
                <a:spcAft>
                  <a:spcPct val="0"/>
                </a:spcAft>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0:26 – 0:27	Program logistics</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15] </a:t>
            </a:r>
            <a:r>
              <a:rPr lang="en-US" sz="1200" kern="1200" dirty="0">
                <a:solidFill>
                  <a:schemeClr val="tx1"/>
                </a:solidFill>
                <a:effectLst/>
                <a:latin typeface="+mn-lt"/>
                <a:ea typeface="+mn-ea"/>
                <a:cs typeface="+mn-cs"/>
              </a:rPr>
              <a:t>So first the basics of the program. </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First, the program lasts from February – April </a:t>
            </a:r>
          </a:p>
          <a:p>
            <a:pPr marL="742950" lvl="1" indent="-285750">
              <a:buFont typeface="+mj-lt"/>
              <a:buAutoNum type="romanLcPeriod"/>
            </a:pPr>
            <a:r>
              <a:rPr lang="en-US" sz="1200" kern="1200" dirty="0">
                <a:solidFill>
                  <a:schemeClr val="tx1"/>
                </a:solidFill>
                <a:effectLst/>
                <a:latin typeface="+mn-lt"/>
                <a:ea typeface="+mn-ea"/>
                <a:cs typeface="+mn-cs"/>
              </a:rPr>
              <a:t>Next, remember that while you are an OFA volunteer you represent OFA.  And although we are an independent organization, because the media associates us with the Obama campaign, your actions will also be seen as a reflection on the President.  Keep this in mind in all of your interactions, including on social media.</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Through the interview process, you’ve already indicated whether you are a part-time Fellow available 15 hours a week, or a full-time Fellow available 40 or more hours a week.  It’s important that once you set your schedule with your point of contact that you remain consistent so that your team can count on you.</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Next, you’ll have a manager who is your primary point of contact with OFA.  This person will act as your mentor and your coach, and might be a staff member or likely an experienced volunteer leader.</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And finally, there will be lots of opportunities for skill building and additional training as you go through the program. Your manager will also provide additional training for you so you can meet your personalized organizing goals.</a:t>
            </a:r>
            <a:endParaRPr lang="en-US" sz="1100" kern="1200" dirty="0">
              <a:solidFill>
                <a:schemeClr val="tx1"/>
              </a:solidFill>
              <a:effectLst/>
              <a:latin typeface="+mn-lt"/>
              <a:ea typeface="+mn-ea"/>
              <a:cs typeface="+mn-cs"/>
            </a:endParaRPr>
          </a:p>
          <a:p>
            <a:pPr marL="1200150" lvl="2" indent="-285750">
              <a:spcBef>
                <a:spcPct val="0"/>
              </a:spcBef>
              <a:buFont typeface="+mj-lt"/>
              <a:buAutoNum type="romanLcPeriod"/>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15</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0:27 – 0:28 	Expectations of you</a:t>
            </a:r>
          </a:p>
          <a:p>
            <a:pPr marL="171450" lvl="0" indent="-171450">
              <a:buFont typeface="Arial"/>
              <a:buChar char="•"/>
            </a:pPr>
            <a:r>
              <a:rPr lang="en-US" sz="1200" b="1" kern="1200" dirty="0">
                <a:solidFill>
                  <a:schemeClr val="tx1"/>
                </a:solidFill>
                <a:effectLst/>
                <a:latin typeface="+mn-lt"/>
                <a:ea typeface="+mn-ea"/>
                <a:cs typeface="+mn-cs"/>
              </a:rPr>
              <a:t>[Slide 16] </a:t>
            </a:r>
            <a:r>
              <a:rPr lang="en-US" sz="1200" kern="1200" dirty="0">
                <a:solidFill>
                  <a:schemeClr val="tx1"/>
                </a:solidFill>
                <a:effectLst/>
                <a:latin typeface="+mn-lt"/>
                <a:ea typeface="+mn-ea"/>
                <a:cs typeface="+mn-cs"/>
              </a:rPr>
              <a:t>So let’s talk about some of the expectations we’re going to have of you this summer.  Can I have the front row here read out these expectations, each person taking one? </a:t>
            </a:r>
          </a:p>
          <a:p>
            <a:pPr marL="171450" lvl="0" indent="-171450">
              <a:buFont typeface="Arial"/>
              <a:buChar char="•"/>
            </a:pPr>
            <a:r>
              <a:rPr lang="en-US" sz="1200" b="1"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Participants read from the slide.]</a:t>
            </a:r>
          </a:p>
          <a:p>
            <a:pPr marL="171450" lvl="0" indent="-171450">
              <a:buFont typeface="Arial"/>
              <a:buChar char="•"/>
            </a:pPr>
            <a:r>
              <a:rPr lang="en-US" sz="1200" kern="1200" dirty="0">
                <a:solidFill>
                  <a:schemeClr val="tx1"/>
                </a:solidFill>
                <a:effectLst/>
                <a:latin typeface="+mn-lt"/>
                <a:ea typeface="+mn-ea"/>
                <a:cs typeface="+mn-cs"/>
              </a:rPr>
              <a:t>Does everyone feel comfortable with these expectations?  Thumbs up if yes, thumbs down if no, thumbs middle if so-so.</a:t>
            </a:r>
          </a:p>
          <a:p>
            <a:pPr marL="171450" lvl="0" indent="-171450">
              <a:buFont typeface="Arial"/>
              <a:buChar char="•"/>
            </a:pPr>
            <a:r>
              <a:rPr lang="en-US" sz="1200" kern="1200" dirty="0">
                <a:solidFill>
                  <a:schemeClr val="tx1"/>
                </a:solidFill>
                <a:effectLst/>
                <a:latin typeface="+mn-lt"/>
                <a:ea typeface="+mn-ea"/>
                <a:cs typeface="+mn-cs"/>
              </a:rPr>
              <a:t>Ok, looking pretty good.  Let’s keep going so you know how OFA will support you meeting these expectations.</a:t>
            </a:r>
          </a:p>
          <a:p>
            <a:pPr marL="171450" indent="-171450">
              <a:spcBef>
                <a:spcPct val="0"/>
              </a:spcBef>
              <a:buFont typeface="Arial"/>
              <a:buChar char="•"/>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16</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0:28 – 0:29	Expectations of us</a:t>
            </a:r>
          </a:p>
          <a:p>
            <a:pPr marL="171450" lvl="0" indent="-171450">
              <a:buFont typeface="Arial"/>
              <a:buChar char="•"/>
            </a:pPr>
            <a:r>
              <a:rPr lang="en-US" sz="1200" b="1" kern="1200" dirty="0">
                <a:solidFill>
                  <a:schemeClr val="tx1"/>
                </a:solidFill>
                <a:effectLst/>
                <a:latin typeface="+mn-lt"/>
                <a:ea typeface="+mn-ea"/>
                <a:cs typeface="+mn-cs"/>
              </a:rPr>
              <a:t>[Slide 17]</a:t>
            </a:r>
            <a:r>
              <a:rPr lang="en-US" sz="1200" kern="1200" dirty="0">
                <a:solidFill>
                  <a:schemeClr val="tx1"/>
                </a:solidFill>
                <a:effectLst/>
                <a:latin typeface="+mn-lt"/>
                <a:ea typeface="+mn-ea"/>
                <a:cs typeface="+mn-cs"/>
              </a:rPr>
              <a:t> Organizing is always a two-way relationship and whenever we ask something of you, we also know that you’ll be expecting something of us.</a:t>
            </a:r>
          </a:p>
          <a:p>
            <a:pPr marL="171450" lvl="0" indent="-171450">
              <a:buFont typeface="Arial"/>
              <a:buChar char="•"/>
            </a:pPr>
            <a:r>
              <a:rPr lang="en-US" sz="1200" kern="1200" dirty="0">
                <a:solidFill>
                  <a:schemeClr val="tx1"/>
                </a:solidFill>
                <a:effectLst/>
                <a:latin typeface="+mn-lt"/>
                <a:ea typeface="+mn-ea"/>
                <a:cs typeface="+mn-cs"/>
              </a:rPr>
              <a:t>Here are ways that your OFA team will support you in being successful in your summer fellowship.  This time can I have each person in the back row read out one item? </a:t>
            </a:r>
          </a:p>
          <a:p>
            <a:pPr marL="171450" lvl="0" indent="-171450">
              <a:buFont typeface="Arial"/>
              <a:buChar char="•"/>
            </a:pPr>
            <a:r>
              <a:rPr lang="en-US" sz="1200" kern="1200" dirty="0">
                <a:solidFill>
                  <a:schemeClr val="tx1"/>
                </a:solidFill>
                <a:effectLst/>
                <a:latin typeface="+mn-lt"/>
                <a:ea typeface="+mn-ea"/>
                <a:cs typeface="+mn-cs"/>
              </a:rPr>
              <a:t>[Participants read from slide.]</a:t>
            </a:r>
          </a:p>
          <a:p>
            <a:pPr marL="171450" lvl="0" indent="-171450">
              <a:buFont typeface="Arial"/>
              <a:buChar char="•"/>
            </a:pPr>
            <a:r>
              <a:rPr lang="en-US" sz="1200" kern="1200" dirty="0">
                <a:solidFill>
                  <a:schemeClr val="tx1"/>
                </a:solidFill>
                <a:effectLst/>
                <a:latin typeface="+mn-lt"/>
                <a:ea typeface="+mn-ea"/>
                <a:cs typeface="+mn-cs"/>
              </a:rPr>
              <a:t>Ok, now how do people feel about taking on this challenge?  Can I see thumbs again? [Look around the room.]</a:t>
            </a:r>
          </a:p>
          <a:p>
            <a:pPr marL="171450" lvl="0" indent="-171450">
              <a:buFont typeface="Arial"/>
              <a:buChar char="•"/>
            </a:pPr>
            <a:r>
              <a:rPr lang="en-US" sz="1200" kern="1200" dirty="0">
                <a:solidFill>
                  <a:schemeClr val="tx1"/>
                </a:solidFill>
                <a:effectLst/>
                <a:latin typeface="+mn-lt"/>
                <a:ea typeface="+mn-ea"/>
                <a:cs typeface="+mn-cs"/>
              </a:rPr>
              <a:t>Great.</a:t>
            </a: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17</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0:29 – 0:34 Expectations of yourself</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18] </a:t>
            </a:r>
            <a:r>
              <a:rPr lang="en-US" sz="1200" kern="1200" dirty="0">
                <a:solidFill>
                  <a:schemeClr val="tx1"/>
                </a:solidFill>
                <a:effectLst/>
                <a:latin typeface="+mn-lt"/>
                <a:ea typeface="+mn-ea"/>
                <a:cs typeface="+mn-cs"/>
              </a:rPr>
              <a:t>Ok, we have one more important set of expectations to discuss… what you are expecting of yourself this summer.  Please take out a blank piece of paper to write these down on.  We’ll take about three minutes for silent reflection so you can consider and write a response to these two questions:</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What do you want to get from the Fellows program?</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What will you contribute to OFA as a Summer Fellow?</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When you’re done writing your expectations, go ahead and come to the front here and get a piece of tape and tape them on the wall.  Take a look at other fellows’ expectations and see if any resonate with you.  Then you can go back to your seat and make a note of any self-expectations you want to add to your own list. [Give three minutes for people to come up and tape their expectations and read.]</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So, thank you all for sharing your expectations.  This helps us know what you’re looking to get from the program and also what you’re going to give.  We’ll keep these expectations up here if people want to look at them later.  </a:t>
            </a: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18</a:t>
            </a:fld>
            <a:endParaRPr lang="en-US" dirty="0"/>
          </a:p>
        </p:txBody>
      </p:sp>
    </p:spTree>
    <p:extLst>
      <p:ext uri="{BB962C8B-B14F-4D97-AF65-F5344CB8AC3E}">
        <p14:creationId xmlns:p14="http://schemas.microsoft.com/office/powerpoint/2010/main" val="468962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0"/>
            <a:r>
              <a:rPr lang="en-US" sz="1200" b="1" kern="1200" dirty="0">
                <a:solidFill>
                  <a:schemeClr val="tx1"/>
                </a:solidFill>
                <a:effectLst/>
                <a:latin typeface="+mn-lt"/>
                <a:ea typeface="+mn-ea"/>
                <a:cs typeface="+mn-cs"/>
              </a:rPr>
              <a:t>[Slide 19] </a:t>
            </a:r>
            <a:r>
              <a:rPr lang="en-US" sz="1200" kern="1200" dirty="0">
                <a:solidFill>
                  <a:schemeClr val="tx1"/>
                </a:solidFill>
                <a:effectLst/>
                <a:latin typeface="+mn-lt"/>
                <a:ea typeface="+mn-ea"/>
                <a:cs typeface="+mn-cs"/>
              </a:rPr>
              <a:t>Next let’s take the spirit of these expectations and set some norms for ourselves.</a:t>
            </a: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19</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0:02 – 0:04	Your Legacy</a:t>
            </a:r>
          </a:p>
          <a:p>
            <a:pPr marL="171450" lvl="0" indent="-171450">
              <a:buFont typeface="Arial"/>
              <a:buChar char="•"/>
            </a:pPr>
            <a:r>
              <a:rPr lang="en-US" sz="1200" b="1" kern="1200" dirty="0">
                <a:solidFill>
                  <a:schemeClr val="tx1"/>
                </a:solidFill>
                <a:effectLst/>
                <a:latin typeface="+mn-lt"/>
                <a:ea typeface="+mn-ea"/>
                <a:cs typeface="+mn-cs"/>
              </a:rPr>
              <a:t>[Slide 2]</a:t>
            </a:r>
            <a:r>
              <a:rPr lang="en-US" sz="1200" kern="1200" dirty="0">
                <a:solidFill>
                  <a:schemeClr val="tx1"/>
                </a:solidFill>
                <a:effectLst/>
                <a:latin typeface="+mn-lt"/>
                <a:ea typeface="+mn-ea"/>
                <a:cs typeface="+mn-cs"/>
              </a:rPr>
              <a:t> This morning in our introduction we talked about the legacy that you will build this summer.  </a:t>
            </a:r>
          </a:p>
          <a:p>
            <a:pPr marL="171450" lvl="0" indent="-171450">
              <a:buFont typeface="Arial"/>
              <a:buChar char="•"/>
            </a:pPr>
            <a:r>
              <a:rPr lang="en-US" sz="1200" kern="1200" dirty="0">
                <a:solidFill>
                  <a:schemeClr val="tx1"/>
                </a:solidFill>
                <a:effectLst/>
                <a:latin typeface="+mn-lt"/>
                <a:ea typeface="+mn-ea"/>
                <a:cs typeface="+mn-cs"/>
              </a:rPr>
              <a:t>You are Organizing for Action’s third</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class of Fellows, so what you do this summer</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will continue</a:t>
            </a:r>
            <a:r>
              <a:rPr lang="en-US" sz="1200" kern="1200" baseline="0" dirty="0">
                <a:solidFill>
                  <a:schemeClr val="tx1"/>
                </a:solidFill>
                <a:effectLst/>
                <a:latin typeface="+mn-lt"/>
                <a:ea typeface="+mn-ea"/>
                <a:cs typeface="+mn-cs"/>
              </a:rPr>
              <a:t> to build our movement</a:t>
            </a:r>
            <a:r>
              <a:rPr lang="en-US" sz="1200" kern="1200" dirty="0">
                <a:solidFill>
                  <a:schemeClr val="tx1"/>
                </a:solidFill>
                <a:effectLst/>
                <a:latin typeface="+mn-lt"/>
                <a:ea typeface="+mn-ea"/>
                <a:cs typeface="+mn-cs"/>
              </a:rPr>
              <a:t>.  </a:t>
            </a:r>
          </a:p>
          <a:p>
            <a:pPr marL="171450" lvl="0" indent="-171450">
              <a:buFont typeface="Arial"/>
              <a:buChar char="•"/>
            </a:pPr>
            <a:r>
              <a:rPr lang="en-US" sz="1200" kern="1200" dirty="0">
                <a:solidFill>
                  <a:schemeClr val="tx1"/>
                </a:solidFill>
                <a:effectLst/>
                <a:latin typeface="+mn-lt"/>
                <a:ea typeface="+mn-ea"/>
                <a:cs typeface="+mn-cs"/>
              </a:rPr>
              <a:t>You have the opportunity to move OFA forward on each of our issue campaigns, to lay the foundation of this organization going forward by building chapters, and to make sure our issue priorities drive the narrative during healthcare</a:t>
            </a:r>
            <a:r>
              <a:rPr lang="en-US" sz="1200" kern="1200" baseline="0" dirty="0">
                <a:solidFill>
                  <a:schemeClr val="tx1"/>
                </a:solidFill>
                <a:effectLst/>
                <a:latin typeface="+mn-lt"/>
                <a:ea typeface="+mn-ea"/>
                <a:cs typeface="+mn-cs"/>
              </a:rPr>
              <a:t> enrollment</a:t>
            </a:r>
            <a:r>
              <a:rPr lang="en-US" sz="1200" kern="1200" dirty="0">
                <a:solidFill>
                  <a:schemeClr val="tx1"/>
                </a:solidFill>
                <a:effectLst/>
                <a:latin typeface="+mn-lt"/>
                <a:ea typeface="+mn-ea"/>
                <a:cs typeface="+mn-cs"/>
              </a:rPr>
              <a:t>.</a:t>
            </a: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0:34 – 0:36 Organizer rules</a:t>
            </a:r>
          </a:p>
          <a:p>
            <a:pPr marL="171450" lvl="0" indent="-171450">
              <a:buFont typeface="Arial"/>
              <a:buChar char="•"/>
            </a:pPr>
            <a:r>
              <a:rPr lang="en-US" sz="1200" b="1" kern="1200" dirty="0">
                <a:solidFill>
                  <a:schemeClr val="tx1"/>
                </a:solidFill>
                <a:effectLst/>
                <a:latin typeface="+mn-lt"/>
                <a:ea typeface="+mn-ea"/>
                <a:cs typeface="+mn-cs"/>
              </a:rPr>
              <a:t>[Slide 20]</a:t>
            </a:r>
            <a:r>
              <a:rPr lang="en-US" sz="1200" kern="1200" dirty="0">
                <a:solidFill>
                  <a:schemeClr val="tx1"/>
                </a:solidFill>
                <a:effectLst/>
                <a:latin typeface="+mn-lt"/>
                <a:ea typeface="+mn-ea"/>
                <a:cs typeface="+mn-cs"/>
              </a:rPr>
              <a:t> To get our juices flowing, I want to share with you some of the baseline Organizer Rules.  These were written out by the 2008 Iowa primary team and have been passed down to organizers ever since.  Who can volunteer to read some [pick a row to read them so it moves quickly]?</a:t>
            </a: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20</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0:36 – 0:40  Team Norm Setting</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[Slide 21]</a:t>
            </a:r>
            <a:r>
              <a:rPr lang="en-US" sz="1200" kern="1200" dirty="0">
                <a:solidFill>
                  <a:schemeClr val="tx1"/>
                </a:solidFill>
                <a:effectLst/>
                <a:latin typeface="+mn-lt"/>
                <a:ea typeface="+mn-ea"/>
                <a:cs typeface="+mn-cs"/>
              </a:rPr>
              <a:t> So that’s a good list to start.  But we should make our own norms as fellows in our state.  Who has some ideas of what rules to live by we should set ourselves?  We’ll structure them as “we will” and “we won’t” statements [Draw a vertical line down the flip chart paper and write “We Will” on one side and “We Won’t” on the other.</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[Take as many recommendations as you have time for and write them on the board.]</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Ok, this is great.  I’ll make sure your state coordinator/ lead has these and sends them out to all of you, so you can remember our own Fellow Rules to live by!</a:t>
            </a:r>
            <a:endParaRPr lang="en-US" sz="1100" kern="1200" dirty="0">
              <a:solidFill>
                <a:schemeClr val="tx1"/>
              </a:solidFill>
              <a:effectLst/>
              <a:latin typeface="+mn-lt"/>
              <a:ea typeface="+mn-ea"/>
              <a:cs typeface="+mn-cs"/>
            </a:endParaRPr>
          </a:p>
          <a:p>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21</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lvl="1" indent="0" algn="l" defTabSz="914400" rtl="0" eaLnBrk="1" fontAlgn="auto" latinLnBrk="0" hangingPunct="1">
              <a:lnSpc>
                <a:spcPct val="100000"/>
              </a:lnSpc>
              <a:spcBef>
                <a:spcPct val="0"/>
              </a:spcBef>
              <a:spcAft>
                <a:spcPts val="0"/>
              </a:spcAft>
              <a:buClrTx/>
              <a:buSzTx/>
              <a:buFontTx/>
              <a:buNone/>
              <a:tabLst/>
              <a:defRPr/>
            </a:pPr>
            <a:r>
              <a:rPr lang="en-US" sz="1200" b="1" kern="1200" dirty="0">
                <a:solidFill>
                  <a:schemeClr val="tx1"/>
                </a:solidFill>
                <a:effectLst/>
                <a:latin typeface="+mn-lt"/>
                <a:ea typeface="+mn-ea"/>
                <a:cs typeface="+mn-cs"/>
              </a:rPr>
              <a:t>[Slide 22] </a:t>
            </a:r>
            <a:r>
              <a:rPr lang="en-US" sz="1200" kern="1200" dirty="0">
                <a:solidFill>
                  <a:schemeClr val="tx1"/>
                </a:solidFill>
                <a:effectLst/>
                <a:latin typeface="+mn-lt"/>
                <a:ea typeface="+mn-ea"/>
                <a:cs typeface="+mn-cs"/>
              </a:rPr>
              <a:t>So let’s just wrap up talking about next steps.</a:t>
            </a:r>
          </a:p>
          <a:p>
            <a:pPr marL="0" marR="0" lvl="1" indent="0" algn="l" defTabSz="914400" rtl="0" eaLnBrk="1" fontAlgn="auto" latinLnBrk="0" hangingPunct="1">
              <a:lnSpc>
                <a:spcPct val="100000"/>
              </a:lnSpc>
              <a:spcBef>
                <a:spcPct val="0"/>
              </a:spcBef>
              <a:spcAft>
                <a:spcPts val="0"/>
              </a:spcAft>
              <a:buClrTx/>
              <a:buSzTx/>
              <a:buFontTx/>
              <a:buNone/>
              <a:tabLst/>
              <a:defRPr/>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22</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0:40 – 0:42	Next steps</a:t>
            </a:r>
          </a:p>
          <a:p>
            <a:pPr marL="171450" lvl="0" indent="-171450">
              <a:buFont typeface="Arial"/>
              <a:buChar char="•"/>
            </a:pPr>
            <a:r>
              <a:rPr lang="en-US" sz="1200" b="1" kern="1200" dirty="0">
                <a:solidFill>
                  <a:schemeClr val="tx1"/>
                </a:solidFill>
                <a:effectLst/>
                <a:latin typeface="+mn-lt"/>
                <a:ea typeface="+mn-ea"/>
                <a:cs typeface="+mn-cs"/>
              </a:rPr>
              <a:t>[Slide 23] </a:t>
            </a:r>
            <a:r>
              <a:rPr lang="en-US" sz="1200" kern="1200" dirty="0">
                <a:solidFill>
                  <a:schemeClr val="tx1"/>
                </a:solidFill>
                <a:effectLst/>
                <a:latin typeface="+mn-lt"/>
                <a:ea typeface="+mn-ea"/>
                <a:cs typeface="+mn-cs"/>
              </a:rPr>
              <a:t>Of course, we still have the rest of today’s training to complete, but let’s talk about how you’ll get started when you leave here today.</a:t>
            </a:r>
          </a:p>
          <a:p>
            <a:pPr marL="171450" lvl="0" indent="-171450">
              <a:buFont typeface="Arial"/>
              <a:buChar char="•"/>
            </a:pPr>
            <a:r>
              <a:rPr lang="en-US" sz="1200" kern="1200" dirty="0">
                <a:solidFill>
                  <a:schemeClr val="tx1"/>
                </a:solidFill>
                <a:effectLst/>
                <a:latin typeface="+mn-lt"/>
                <a:ea typeface="+mn-ea"/>
                <a:cs typeface="+mn-cs"/>
              </a:rPr>
              <a:t>You should have already received or you will be receiving shortly the name of your manager.  Again, this could be a staff or experienced volunteer leader.  Once you know who this person is, set up your first meeting so you can set your schedule and learn about your role.  If you haven’t heard yet who this is, email the person who sent you your Fellows acceptance letter so they can connect you.</a:t>
            </a:r>
          </a:p>
          <a:p>
            <a:pPr marL="171450" lvl="0" indent="-171450">
              <a:buFont typeface="Arial"/>
              <a:buChar char="•"/>
            </a:pPr>
            <a:r>
              <a:rPr lang="en-US" sz="1200" kern="1200" dirty="0">
                <a:solidFill>
                  <a:schemeClr val="tx1"/>
                </a:solidFill>
                <a:effectLst/>
                <a:latin typeface="+mn-lt"/>
                <a:ea typeface="+mn-ea"/>
                <a:cs typeface="+mn-cs"/>
              </a:rPr>
              <a:t>Once you get connected to your manager, they’ll plug you into taking action and getting you any other training you need in order to be successful in your role!</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23</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0"/>
            <a:r>
              <a:rPr lang="en-US" sz="1200" b="1" kern="1200" dirty="0">
                <a:solidFill>
                  <a:schemeClr val="tx1"/>
                </a:solidFill>
                <a:effectLst/>
                <a:latin typeface="+mn-lt"/>
                <a:ea typeface="+mn-ea"/>
                <a:cs typeface="+mn-cs"/>
              </a:rPr>
              <a:t>[Slide 24] </a:t>
            </a:r>
            <a:r>
              <a:rPr lang="en-US" sz="1200" kern="1200" dirty="0">
                <a:solidFill>
                  <a:schemeClr val="tx1"/>
                </a:solidFill>
                <a:effectLst/>
                <a:latin typeface="+mn-lt"/>
                <a:ea typeface="+mn-ea"/>
                <a:cs typeface="+mn-cs"/>
              </a:rPr>
              <a:t>As we wrap up, let’s just review our key takeaways from this session.</a:t>
            </a:r>
          </a:p>
          <a:p>
            <a:pPr marL="742950" lvl="1" indent="-285750">
              <a:buFont typeface="+mj-lt"/>
              <a:buAutoNum type="romanLcPeriod"/>
            </a:pPr>
            <a:r>
              <a:rPr lang="en-US" sz="1200" kern="1200" dirty="0">
                <a:solidFill>
                  <a:schemeClr val="tx1"/>
                </a:solidFill>
                <a:effectLst/>
                <a:latin typeface="+mn-lt"/>
                <a:ea typeface="+mn-ea"/>
                <a:cs typeface="+mn-cs"/>
              </a:rPr>
              <a:t>As a Fellow, your work this summer will play a critical role in moving forward OFA’s issue organizing goals.</a:t>
            </a:r>
          </a:p>
          <a:p>
            <a:pPr marL="742950" lvl="1" indent="-285750">
              <a:buFont typeface="+mj-lt"/>
              <a:buAutoNum type="romanLcPeriod"/>
            </a:pPr>
            <a:r>
              <a:rPr lang="en-US" sz="1200" kern="1200" dirty="0">
                <a:solidFill>
                  <a:schemeClr val="tx1"/>
                </a:solidFill>
                <a:effectLst/>
                <a:latin typeface="+mn-lt"/>
                <a:ea typeface="+mn-ea"/>
                <a:cs typeface="+mn-cs"/>
              </a:rPr>
              <a:t>Fellows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will fill a variety of roles and will take these five primary organizing actions:</a:t>
            </a:r>
          </a:p>
          <a:p>
            <a:pPr marL="1200150" lvl="2" indent="-285750">
              <a:buFont typeface="+mj-lt"/>
              <a:buAutoNum type="romanLcPeriod"/>
            </a:pPr>
            <a:r>
              <a:rPr lang="en-US" sz="1200" kern="1200" dirty="0">
                <a:solidFill>
                  <a:schemeClr val="tx1"/>
                </a:solidFill>
                <a:effectLst/>
                <a:latin typeface="+mn-lt"/>
                <a:ea typeface="+mn-ea"/>
                <a:cs typeface="+mn-cs"/>
              </a:rPr>
              <a:t>Coordinating earned media events</a:t>
            </a:r>
          </a:p>
          <a:p>
            <a:pPr marL="1200150" lvl="2" indent="-285750">
              <a:buFont typeface="+mj-lt"/>
              <a:buAutoNum type="romanLcPeriod"/>
            </a:pPr>
            <a:r>
              <a:rPr lang="en-US" sz="1200" kern="1200" dirty="0">
                <a:solidFill>
                  <a:schemeClr val="tx1"/>
                </a:solidFill>
                <a:effectLst/>
                <a:latin typeface="+mn-lt"/>
                <a:ea typeface="+mn-ea"/>
                <a:cs typeface="+mn-cs"/>
              </a:rPr>
              <a:t>Digital organizing</a:t>
            </a:r>
          </a:p>
          <a:p>
            <a:pPr marL="1200150" lvl="2" indent="-285750">
              <a:buFont typeface="+mj-lt"/>
              <a:buAutoNum type="romanLcPeriod"/>
            </a:pPr>
            <a:r>
              <a:rPr lang="en-US" sz="1200" kern="1200" dirty="0">
                <a:solidFill>
                  <a:schemeClr val="tx1"/>
                </a:solidFill>
                <a:effectLst/>
                <a:latin typeface="+mn-lt"/>
                <a:ea typeface="+mn-ea"/>
                <a:cs typeface="+mn-cs"/>
              </a:rPr>
              <a:t>Recruiting volunteers</a:t>
            </a:r>
          </a:p>
          <a:p>
            <a:pPr marL="1200150" lvl="2" indent="-285750">
              <a:buFont typeface="+mj-lt"/>
              <a:buAutoNum type="romanLcPeriod"/>
            </a:pPr>
            <a:r>
              <a:rPr lang="en-US" sz="1200" kern="1200" dirty="0">
                <a:solidFill>
                  <a:schemeClr val="tx1"/>
                </a:solidFill>
                <a:effectLst/>
                <a:latin typeface="+mn-lt"/>
                <a:ea typeface="+mn-ea"/>
                <a:cs typeface="+mn-cs"/>
              </a:rPr>
              <a:t>Collecting stories, and </a:t>
            </a:r>
          </a:p>
          <a:p>
            <a:pPr marL="1200150" lvl="2" indent="-285750">
              <a:buFont typeface="+mj-lt"/>
              <a:buAutoNum type="romanLcPeriod"/>
            </a:pPr>
            <a:r>
              <a:rPr lang="en-US" sz="1200" kern="1200" dirty="0">
                <a:solidFill>
                  <a:schemeClr val="tx1"/>
                </a:solidFill>
                <a:effectLst/>
                <a:latin typeface="+mn-lt"/>
                <a:ea typeface="+mn-ea"/>
                <a:cs typeface="+mn-cs"/>
              </a:rPr>
              <a:t>Grassroots fundraising</a:t>
            </a:r>
          </a:p>
          <a:p>
            <a:pPr marL="742950" lvl="1" indent="-285750">
              <a:buFont typeface="+mj-lt"/>
              <a:buAutoNum type="romanLcPeriod"/>
            </a:pPr>
            <a:r>
              <a:rPr lang="en-US" sz="1200" kern="1200" dirty="0">
                <a:solidFill>
                  <a:schemeClr val="tx1"/>
                </a:solidFill>
                <a:effectLst/>
                <a:latin typeface="+mn-lt"/>
                <a:ea typeface="+mn-ea"/>
                <a:cs typeface="+mn-cs"/>
              </a:rPr>
              <a:t>You have big expectations to fulfill this summer!</a:t>
            </a:r>
          </a:p>
          <a:p>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24</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0:43 – 0:45	Q &amp; A</a:t>
            </a:r>
          </a:p>
          <a:p>
            <a:pPr marL="171450" lvl="0" indent="-171450">
              <a:buFont typeface="Arial"/>
              <a:buChar char="•"/>
            </a:pPr>
            <a:r>
              <a:rPr lang="en-US" sz="1200" b="1" kern="1200" dirty="0">
                <a:solidFill>
                  <a:schemeClr val="tx1"/>
                </a:solidFill>
                <a:effectLst/>
                <a:latin typeface="+mn-lt"/>
                <a:ea typeface="+mn-ea"/>
                <a:cs typeface="+mn-cs"/>
              </a:rPr>
              <a:t>[Slide 25] </a:t>
            </a:r>
            <a:r>
              <a:rPr lang="en-US" sz="1200" kern="1200" dirty="0">
                <a:solidFill>
                  <a:schemeClr val="tx1"/>
                </a:solidFill>
                <a:effectLst/>
                <a:latin typeface="+mn-lt"/>
                <a:ea typeface="+mn-ea"/>
                <a:cs typeface="+mn-cs"/>
              </a:rPr>
              <a:t>We’ll answer as many questions as possible. </a:t>
            </a:r>
          </a:p>
          <a:p>
            <a:pPr marL="171450" lvl="0" indent="-171450">
              <a:buFont typeface="Arial"/>
              <a:buChar char="•"/>
            </a:pPr>
            <a:r>
              <a:rPr lang="en-US" sz="1200" kern="1200" dirty="0">
                <a:solidFill>
                  <a:schemeClr val="tx1"/>
                </a:solidFill>
                <a:effectLst/>
                <a:latin typeface="+mn-lt"/>
                <a:ea typeface="+mn-ea"/>
                <a:cs typeface="+mn-cs"/>
              </a:rPr>
              <a:t> If there’s any we don’t get to, write them down so you can follow up with your mentor or write them in your evaluation at the end of the day!</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25</a:t>
            </a:fld>
            <a:endParaRPr lang="en-US" dirty="0"/>
          </a:p>
        </p:txBody>
      </p:sp>
    </p:spTree>
    <p:extLst>
      <p:ext uri="{BB962C8B-B14F-4D97-AF65-F5344CB8AC3E}">
        <p14:creationId xmlns:p14="http://schemas.microsoft.com/office/powerpoint/2010/main" val="2358584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0:04 – 0:05	 Goals</a:t>
            </a:r>
          </a:p>
          <a:p>
            <a:pPr marL="171450" lvl="0" indent="-171450">
              <a:buFont typeface="Arial"/>
              <a:buChar char="•"/>
            </a:pPr>
            <a:r>
              <a:rPr lang="en-US" sz="1200" b="1" kern="1200" dirty="0">
                <a:solidFill>
                  <a:schemeClr val="tx1"/>
                </a:solidFill>
                <a:effectLst/>
                <a:latin typeface="+mn-lt"/>
                <a:ea typeface="+mn-ea"/>
                <a:cs typeface="+mn-cs"/>
              </a:rPr>
              <a:t>[Slide 3] </a:t>
            </a:r>
            <a:r>
              <a:rPr lang="en-US" sz="1200" kern="1200" dirty="0">
                <a:solidFill>
                  <a:schemeClr val="tx1"/>
                </a:solidFill>
                <a:effectLst/>
                <a:latin typeface="+mn-lt"/>
                <a:ea typeface="+mn-ea"/>
                <a:cs typeface="+mn-cs"/>
              </a:rPr>
              <a:t>So to lay out how we’re going to get there, in this session we’ll go over some of the nuts and bolts of this summer and what you’ll do with your time in order to affect this impact.</a:t>
            </a:r>
          </a:p>
          <a:p>
            <a:pPr marL="171450" lvl="0" indent="-171450">
              <a:buFont typeface="Arial"/>
              <a:buChar char="•"/>
            </a:pPr>
            <a:r>
              <a:rPr lang="en-US" sz="1200" kern="1200" dirty="0">
                <a:solidFill>
                  <a:schemeClr val="tx1"/>
                </a:solidFill>
                <a:effectLst/>
                <a:latin typeface="+mn-lt"/>
                <a:ea typeface="+mn-ea"/>
                <a:cs typeface="+mn-cs"/>
              </a:rPr>
              <a:t>Our goals for this session is that you will:</a:t>
            </a:r>
          </a:p>
          <a:p>
            <a:pPr marL="742950" lvl="1" indent="-285750">
              <a:buFont typeface="+mj-lt"/>
              <a:buAutoNum type="romanLcPeriod"/>
            </a:pPr>
            <a:r>
              <a:rPr lang="en-US" sz="1200" kern="1200" dirty="0">
                <a:solidFill>
                  <a:schemeClr val="tx1"/>
                </a:solidFill>
                <a:effectLst/>
                <a:latin typeface="+mn-lt"/>
                <a:ea typeface="+mn-ea"/>
                <a:cs typeface="+mn-cs"/>
              </a:rPr>
              <a:t>Understand the programmatic objectives of the Summer Organizing Fellowship.</a:t>
            </a:r>
          </a:p>
          <a:p>
            <a:pPr marL="742950" lvl="1" indent="-285750">
              <a:buFont typeface="+mj-lt"/>
              <a:buAutoNum type="romanLcPeriod"/>
            </a:pPr>
            <a:r>
              <a:rPr lang="en-US" sz="1200" kern="1200" dirty="0">
                <a:solidFill>
                  <a:schemeClr val="tx1"/>
                </a:solidFill>
                <a:effectLst/>
                <a:latin typeface="+mn-lt"/>
                <a:ea typeface="+mn-ea"/>
                <a:cs typeface="+mn-cs"/>
              </a:rPr>
              <a:t>Set personal objectives for what you want to gain from and contribute to the fellowship.</a:t>
            </a:r>
          </a:p>
          <a:p>
            <a:pPr marL="742950" lvl="1" indent="-285750">
              <a:buFont typeface="+mj-lt"/>
              <a:buAutoNum type="romanLcPeriod"/>
            </a:pPr>
            <a:r>
              <a:rPr lang="en-US" sz="1200" kern="1200" dirty="0">
                <a:solidFill>
                  <a:schemeClr val="tx1"/>
                </a:solidFill>
                <a:effectLst/>
                <a:latin typeface="+mn-lt"/>
                <a:ea typeface="+mn-ea"/>
                <a:cs typeface="+mn-cs"/>
              </a:rPr>
              <a:t>Have next steps for getting started and being successful in your fellowship.</a:t>
            </a: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3</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0:05 – 0:06   	Agenda for this session</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4]</a:t>
            </a:r>
            <a:r>
              <a:rPr lang="en-US" sz="1200" kern="1200" dirty="0">
                <a:solidFill>
                  <a:schemeClr val="tx1"/>
                </a:solidFill>
                <a:effectLst/>
                <a:latin typeface="+mn-lt"/>
                <a:ea typeface="+mn-ea"/>
                <a:cs typeface="+mn-cs"/>
              </a:rPr>
              <a:t> So we’ll go through the sections that we’ll cover in this session.  </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We’re almost through the introduction,</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Next we’ll talk a little more about the elements of the Legacy you’re going to build after this summer.</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Then we’ll talk about some of the nuts and bolts of the program and expectations for Organizing Fellows.</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After that we’ll talk together about setting norms for our statewide Fellows team.</a:t>
            </a:r>
            <a:endParaRPr lang="en-US" sz="1100" kern="1200" dirty="0">
              <a:solidFill>
                <a:schemeClr val="tx1"/>
              </a:solidFill>
              <a:effectLst/>
              <a:latin typeface="+mn-lt"/>
              <a:ea typeface="+mn-ea"/>
              <a:cs typeface="+mn-cs"/>
            </a:endParaRPr>
          </a:p>
          <a:p>
            <a:pPr marL="742950" lvl="1" indent="-285750">
              <a:buFont typeface="+mj-lt"/>
              <a:buAutoNum type="romanLcPeriod"/>
            </a:pPr>
            <a:r>
              <a:rPr lang="en-US" sz="1200" kern="1200" dirty="0">
                <a:solidFill>
                  <a:schemeClr val="tx1"/>
                </a:solidFill>
                <a:effectLst/>
                <a:latin typeface="+mn-lt"/>
                <a:ea typeface="+mn-ea"/>
                <a:cs typeface="+mn-cs"/>
              </a:rPr>
              <a:t>Then we’ll wrap up and talk about next steps from here.</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So let’s go ahead and get started talking about how you’re going to build your Fellows legacy this summer!</a:t>
            </a:r>
            <a:endParaRPr lang="en-US" sz="1100" kern="1200" dirty="0">
              <a:solidFill>
                <a:schemeClr val="tx1"/>
              </a:solidFill>
              <a:effectLst/>
              <a:latin typeface="+mn-lt"/>
              <a:ea typeface="+mn-ea"/>
              <a:cs typeface="+mn-cs"/>
            </a:endParaRPr>
          </a:p>
          <a:p>
            <a:pPr marL="0" marR="0" lvl="1" indent="0" algn="l" defTabSz="914400" rtl="0" eaLnBrk="1" fontAlgn="auto" latinLnBrk="0" hangingPunct="1">
              <a:lnSpc>
                <a:spcPct val="100000"/>
              </a:lnSpc>
              <a:spcBef>
                <a:spcPct val="0"/>
              </a:spcBef>
              <a:spcAft>
                <a:spcPts val="0"/>
              </a:spcAft>
              <a:buClrTx/>
              <a:buSzTx/>
              <a:buFontTx/>
              <a:buNone/>
              <a:tabLst/>
              <a:defRPr/>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4</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0:06 – 0:09	Remember 2009?</a:t>
            </a:r>
          </a:p>
          <a:p>
            <a:pPr marL="171450" lvl="0" indent="-171450">
              <a:buFont typeface="Arial"/>
              <a:buChar char="•"/>
            </a:pPr>
            <a:r>
              <a:rPr lang="en-US" sz="1200" b="1" kern="1200" dirty="0">
                <a:solidFill>
                  <a:schemeClr val="tx1"/>
                </a:solidFill>
                <a:effectLst/>
                <a:latin typeface="+mn-lt"/>
                <a:ea typeface="+mn-ea"/>
                <a:cs typeface="+mn-cs"/>
              </a:rPr>
              <a:t>[Slide 5] </a:t>
            </a:r>
            <a:r>
              <a:rPr lang="en-US" sz="1200" kern="1200" dirty="0">
                <a:solidFill>
                  <a:schemeClr val="tx1"/>
                </a:solidFill>
                <a:effectLst/>
                <a:latin typeface="+mn-lt"/>
                <a:ea typeface="+mn-ea"/>
                <a:cs typeface="+mn-cs"/>
              </a:rPr>
              <a:t>Does anyone remember what was going on in American politics in August of 2009? [Let participants respond until someone talks about the debate over the Affordable Care Act.]</a:t>
            </a:r>
          </a:p>
          <a:p>
            <a:pPr marL="171450" lvl="0"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That’s right.  As Members of Congress went back to their districts that August there were very contentious town halls, largely about passing </a:t>
            </a:r>
            <a:r>
              <a:rPr lang="en-US" sz="1200" kern="1200" dirty="0" err="1">
                <a:solidFill>
                  <a:schemeClr val="tx1"/>
                </a:solidFill>
                <a:effectLst/>
                <a:latin typeface="+mn-lt"/>
                <a:ea typeface="+mn-ea"/>
                <a:cs typeface="+mn-cs"/>
              </a:rPr>
              <a:t>Obamacare</a:t>
            </a:r>
            <a:r>
              <a:rPr lang="en-US" sz="1200" kern="1200" dirty="0">
                <a:solidFill>
                  <a:schemeClr val="tx1"/>
                </a:solidFill>
                <a:effectLst/>
                <a:latin typeface="+mn-lt"/>
                <a:ea typeface="+mn-ea"/>
                <a:cs typeface="+mn-cs"/>
              </a:rPr>
              <a:t>.  Does anyone remember the dynamics of this debate and the people advocating on each side? </a:t>
            </a:r>
          </a:p>
          <a:p>
            <a:pPr marL="171450" lvl="0" indent="-171450">
              <a:buFont typeface="Arial"/>
              <a:buChar char="•"/>
            </a:pPr>
            <a:r>
              <a:rPr lang="en-US" sz="1200" kern="1200" dirty="0">
                <a:solidFill>
                  <a:schemeClr val="tx1"/>
                </a:solidFill>
                <a:effectLst/>
                <a:latin typeface="+mn-lt"/>
                <a:ea typeface="+mn-ea"/>
                <a:cs typeface="+mn-cs"/>
              </a:rPr>
              <a:t>[Let 1-2 participants respond until they talk about Tea Party (or similar) activists opposing the bill.  Ask them if they remember the people advocating for health care and how they were portrayed in the news media?  If anyone has personal experience with 2009, ask how they were balanced in real life.]</a:t>
            </a:r>
          </a:p>
          <a:p>
            <a:pPr marL="171450" lvl="0" indent="-171450">
              <a:buFont typeface="Arial"/>
              <a:buChar char="•"/>
            </a:pPr>
            <a:r>
              <a:rPr lang="en-US" sz="1200" kern="1200" dirty="0">
                <a:solidFill>
                  <a:schemeClr val="tx1"/>
                </a:solidFill>
                <a:effectLst/>
                <a:latin typeface="+mn-lt"/>
                <a:ea typeface="+mn-ea"/>
                <a:cs typeface="+mn-cs"/>
              </a:rPr>
              <a:t>These memories of 2009 are very helpful as we supported </a:t>
            </a:r>
            <a:r>
              <a:rPr lang="en-US" sz="1200" kern="1200" baseline="0" dirty="0">
                <a:solidFill>
                  <a:srgbClr val="0000FF"/>
                </a:solidFill>
                <a:effectLst/>
                <a:latin typeface="+mn-lt"/>
                <a:ea typeface="+mn-ea"/>
                <a:cs typeface="+mn-cs"/>
              </a:rPr>
              <a:t>Obamacare enrollment efforts during the Fall of 2013 and Spring of 2014. </a:t>
            </a:r>
            <a:r>
              <a:rPr lang="en-US" sz="1200" kern="1200" baseline="0" dirty="0">
                <a:solidFill>
                  <a:schemeClr val="tx1"/>
                </a:solidFill>
                <a:effectLst/>
                <a:latin typeface="+mn-lt"/>
                <a:ea typeface="+mn-ea"/>
                <a:cs typeface="+mn-cs"/>
              </a:rPr>
              <a:t>Alongside the efforts of a number of coalition partners, OFA was able to contribute to the over 8 million individuals who successfully signed up for healthcare. You’ll also notice that we accomplished this, not by </a:t>
            </a:r>
            <a:r>
              <a:rPr lang="en-US" sz="1200" kern="1200" dirty="0">
                <a:solidFill>
                  <a:schemeClr val="tx1"/>
                </a:solidFill>
                <a:effectLst/>
                <a:latin typeface="+mn-lt"/>
                <a:ea typeface="+mn-ea"/>
                <a:cs typeface="+mn-cs"/>
              </a:rPr>
              <a:t>driving this narrative with yelling and intimidation, but rather with displays of positive issue organizing and mobilizing our neighbors.</a:t>
            </a:r>
          </a:p>
          <a:p>
            <a:pPr marL="171450" lvl="0" indent="-171450">
              <a:buFont typeface="Arial"/>
              <a:buChar char="•"/>
            </a:pPr>
            <a:r>
              <a:rPr lang="en-US" sz="1200" kern="1200" dirty="0">
                <a:solidFill>
                  <a:schemeClr val="tx1"/>
                </a:solidFill>
                <a:effectLst/>
                <a:latin typeface="+mn-lt"/>
                <a:ea typeface="+mn-ea"/>
                <a:cs typeface="+mn-cs"/>
              </a:rPr>
              <a:t>This approach</a:t>
            </a:r>
            <a:r>
              <a:rPr lang="en-US" sz="1200" kern="1200" baseline="0" dirty="0">
                <a:solidFill>
                  <a:schemeClr val="tx1"/>
                </a:solidFill>
                <a:effectLst/>
                <a:latin typeface="+mn-lt"/>
                <a:ea typeface="+mn-ea"/>
                <a:cs typeface="+mn-cs"/>
              </a:rPr>
              <a:t> will ring true this summer as you continue pushing forward on OFA’s issue campaigns – like comprehensive immigration reform, climate change, economic security, equal rights, and of course, continuing to spread more information about the successes of Obamacare.</a:t>
            </a:r>
            <a:endParaRPr lang="en-US" sz="1200" kern="1200" dirty="0">
              <a:solidFill>
                <a:schemeClr val="tx1"/>
              </a:solidFill>
              <a:effectLst/>
              <a:latin typeface="+mn-lt"/>
              <a:ea typeface="+mn-ea"/>
              <a:cs typeface="+mn-cs"/>
            </a:endParaRPr>
          </a:p>
          <a:p>
            <a:pPr marL="0" indent="0">
              <a:spcBef>
                <a:spcPct val="0"/>
              </a:spcBef>
              <a:buFont typeface="Arial"/>
              <a:buNone/>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5</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0" lvl="0" indent="0">
              <a:buFont typeface="Arial"/>
              <a:buNone/>
            </a:pPr>
            <a:r>
              <a:rPr lang="en-US" sz="1200" kern="1200" dirty="0">
                <a:solidFill>
                  <a:schemeClr val="tx1"/>
                </a:solidFill>
                <a:effectLst/>
                <a:latin typeface="+mn-lt"/>
                <a:ea typeface="+mn-ea"/>
                <a:cs typeface="+mn-cs"/>
              </a:rPr>
              <a:t>0:09 – 0:11</a:t>
            </a:r>
            <a:r>
              <a:rPr lang="en-US" dirty="0">
                <a:effectLst/>
              </a:rPr>
              <a:t> </a:t>
            </a:r>
            <a:r>
              <a:rPr lang="en-US" sz="1200" b="1" kern="1200" dirty="0">
                <a:solidFill>
                  <a:schemeClr val="tx1"/>
                </a:solidFill>
                <a:effectLst/>
                <a:latin typeface="+mn-lt"/>
                <a:ea typeface="+mn-ea"/>
                <a:cs typeface="+mn-cs"/>
              </a:rPr>
              <a:t>4 years</a:t>
            </a:r>
            <a:r>
              <a:rPr lang="en-US" sz="1200" b="1" kern="1200" baseline="0" dirty="0">
                <a:solidFill>
                  <a:schemeClr val="tx1"/>
                </a:solidFill>
                <a:effectLst/>
                <a:latin typeface="+mn-lt"/>
                <a:ea typeface="+mn-ea"/>
                <a:cs typeface="+mn-cs"/>
              </a:rPr>
              <a:t> later…</a:t>
            </a:r>
            <a:endParaRPr lang="en-US" sz="1200" b="1"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6] </a:t>
            </a:r>
            <a:r>
              <a:rPr lang="en-US" sz="1200" b="0" kern="1200" dirty="0">
                <a:solidFill>
                  <a:schemeClr val="tx1"/>
                </a:solidFill>
                <a:effectLst/>
                <a:latin typeface="+mn-lt"/>
                <a:ea typeface="+mn-ea"/>
                <a:cs typeface="+mn-cs"/>
              </a:rPr>
              <a:t>Here</a:t>
            </a:r>
            <a:r>
              <a:rPr lang="en-US" sz="1200" b="0" kern="1200" baseline="0" dirty="0">
                <a:solidFill>
                  <a:schemeClr val="tx1"/>
                </a:solidFill>
                <a:effectLst/>
                <a:latin typeface="+mn-lt"/>
                <a:ea typeface="+mn-ea"/>
                <a:cs typeface="+mn-cs"/>
              </a:rPr>
              <a:t> is an example of how the tide has changed in 2014. A constituent in Rep. Heck’s district attended a town hall event and laid out a compelling argument about why the ACA is helping people like him. He was respectful, positive, and honestly curious as to why his member of Congress was opposed to a law that had been held up by the Supreme Court.</a:t>
            </a:r>
          </a:p>
          <a:p>
            <a:pPr marL="171450" lvl="0" indent="-171450">
              <a:buFont typeface="Arial"/>
              <a:buChar char="•"/>
            </a:pPr>
            <a:r>
              <a:rPr lang="en-US" sz="1200" b="0" kern="1200" baseline="0" dirty="0">
                <a:solidFill>
                  <a:schemeClr val="tx1"/>
                </a:solidFill>
                <a:effectLst/>
                <a:latin typeface="+mn-lt"/>
                <a:ea typeface="+mn-ea"/>
                <a:cs typeface="+mn-cs"/>
              </a:rPr>
              <a:t>Another important piece to remember about this… this constituent attended the town hall and only spoke for himself and the business he owned. Although he volunteers with OFA, he was not there as an official representative of OFA. This is a perfect example of how we are grassroots driven. Local volunteers can carry a powerful message that will have a significant impact on their member of Congress.</a:t>
            </a:r>
            <a:endParaRPr lang="en-US" b="0"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6</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0:11 – 0:13	Reality and Perception</a:t>
            </a:r>
          </a:p>
          <a:p>
            <a:pPr marL="171450" lvl="0" indent="-171450">
              <a:buFont typeface="Arial"/>
              <a:buChar char="•"/>
            </a:pPr>
            <a:r>
              <a:rPr lang="en-US" sz="1200" b="1" kern="1200" dirty="0">
                <a:solidFill>
                  <a:schemeClr val="tx1"/>
                </a:solidFill>
                <a:effectLst/>
                <a:latin typeface="+mn-lt"/>
                <a:ea typeface="+mn-ea"/>
                <a:cs typeface="+mn-cs"/>
              </a:rPr>
              <a:t>[Slide </a:t>
            </a:r>
            <a:r>
              <a:rPr lang="en-US" b="1" dirty="0"/>
              <a:t>7</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So let’s look back at this idea we discussed before lunch.  Part of the function of issue organizing campaigns is to make sure that Members of Congress see the reality of their constituents concerns.  We want to make sure that people on the ground are still talking about the agenda they voted for in November 2012, so Members of Congress</a:t>
            </a:r>
            <a:r>
              <a:rPr lang="en-US" sz="1200" kern="1200" baseline="0" dirty="0">
                <a:solidFill>
                  <a:schemeClr val="tx1"/>
                </a:solidFill>
                <a:effectLst/>
                <a:latin typeface="+mn-lt"/>
                <a:ea typeface="+mn-ea"/>
                <a:cs typeface="+mn-cs"/>
              </a:rPr>
              <a:t> know what their constituents really stand for.</a:t>
            </a:r>
            <a:endParaRPr lang="en-US" sz="12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What is this reality we’re trying to make sure lawmakers perceive?  </a:t>
            </a: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For example, that 90% of Americans support universal background checks before gun sales.  That 70% of adults say climate change should be a priority for lawmakers.  Millions of Americans are enrolling in affordable</a:t>
            </a:r>
            <a:r>
              <a:rPr lang="en-US" sz="1200" kern="1200" baseline="0" dirty="0">
                <a:solidFill>
                  <a:schemeClr val="tx1"/>
                </a:solidFill>
                <a:effectLst/>
                <a:latin typeface="+mn-lt"/>
                <a:ea typeface="+mn-ea"/>
                <a:cs typeface="+mn-cs"/>
              </a:rPr>
              <a:t> healthcare plans. </a:t>
            </a:r>
            <a:r>
              <a:rPr lang="en-US" sz="1200" kern="1200" dirty="0">
                <a:solidFill>
                  <a:schemeClr val="tx1"/>
                </a:solidFill>
                <a:effectLst/>
                <a:latin typeface="+mn-lt"/>
                <a:ea typeface="+mn-ea"/>
                <a:cs typeface="+mn-cs"/>
              </a:rPr>
              <a:t>And that business and families from both ends of the political spectrum agree that comprehensive immigration reform is vital for our economy and our future.</a:t>
            </a:r>
          </a:p>
          <a:p>
            <a:pPr marL="171450" lvl="0" indent="-171450">
              <a:buFont typeface="Arial"/>
              <a:buChar char="•"/>
            </a:pPr>
            <a:r>
              <a:rPr lang="en-US" sz="1200" kern="1200" dirty="0">
                <a:solidFill>
                  <a:schemeClr val="tx1"/>
                </a:solidFill>
                <a:effectLst/>
                <a:latin typeface="+mn-lt"/>
                <a:ea typeface="+mn-ea"/>
                <a:cs typeface="+mn-cs"/>
              </a:rPr>
              <a:t>But it takes more than polls to convince Members of Congress to do the right thing for their constituents.  Our earned media and advocacy actions over the summer will paint a picture for lawmakers that support for the President’s agenda is passionate and strong right in their own backyard.</a:t>
            </a:r>
          </a:p>
          <a:p>
            <a:pPr marL="0" lvl="0" indent="0">
              <a:buFont typeface="Arial"/>
              <a:buNone/>
            </a:pPr>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7</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0:13 – 0:16 Your role this summer</a:t>
            </a:r>
          </a:p>
          <a:p>
            <a:pPr marL="171450" lvl="0" indent="-171450">
              <a:buFont typeface="Arial"/>
              <a:buChar char="•"/>
            </a:pPr>
            <a:r>
              <a:rPr lang="en-US" sz="1200" b="1" kern="1200" dirty="0">
                <a:solidFill>
                  <a:schemeClr val="tx1"/>
                </a:solidFill>
                <a:effectLst/>
                <a:latin typeface="+mn-lt"/>
                <a:ea typeface="+mn-ea"/>
                <a:cs typeface="+mn-cs"/>
              </a:rPr>
              <a:t>[Slide </a:t>
            </a:r>
            <a:r>
              <a:rPr lang="en-US" b="1" dirty="0"/>
              <a:t>8</a:t>
            </a:r>
            <a:r>
              <a:rPr lang="en-US" sz="1200" b="1"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Fellows will fill a variety of roles in OFA this summer, so when you meet with your manager you’ll hear more about your specific role.  However, everyone will be taking these five primary organizing actions:</a:t>
            </a:r>
          </a:p>
          <a:p>
            <a:pPr marL="742950" lvl="1" indent="-285750">
              <a:buFont typeface="+mj-lt"/>
              <a:buAutoNum type="romanLcPeriod"/>
            </a:pPr>
            <a:r>
              <a:rPr lang="en-US" sz="1200" kern="1200" dirty="0">
                <a:solidFill>
                  <a:schemeClr val="tx1"/>
                </a:solidFill>
                <a:effectLst/>
                <a:latin typeface="+mn-lt"/>
                <a:ea typeface="+mn-ea"/>
                <a:cs typeface="+mn-cs"/>
              </a:rPr>
              <a:t>Coordinating earned media events</a:t>
            </a:r>
          </a:p>
          <a:p>
            <a:pPr marL="742950" lvl="1" indent="-285750">
              <a:buFont typeface="+mj-lt"/>
              <a:buAutoNum type="romanLcPeriod"/>
            </a:pPr>
            <a:r>
              <a:rPr lang="en-US" sz="1200" kern="1200" dirty="0">
                <a:solidFill>
                  <a:schemeClr val="tx1"/>
                </a:solidFill>
                <a:effectLst/>
                <a:latin typeface="+mn-lt"/>
                <a:ea typeface="+mn-ea"/>
                <a:cs typeface="+mn-cs"/>
              </a:rPr>
              <a:t>Digital organizing</a:t>
            </a:r>
          </a:p>
          <a:p>
            <a:pPr marL="742950" lvl="1" indent="-285750">
              <a:buFont typeface="+mj-lt"/>
              <a:buAutoNum type="romanLcPeriod"/>
            </a:pPr>
            <a:r>
              <a:rPr lang="en-US" sz="1200" kern="1200" dirty="0">
                <a:solidFill>
                  <a:schemeClr val="tx1"/>
                </a:solidFill>
                <a:effectLst/>
                <a:latin typeface="+mn-lt"/>
                <a:ea typeface="+mn-ea"/>
                <a:cs typeface="+mn-cs"/>
              </a:rPr>
              <a:t>Recruiting volunteers</a:t>
            </a:r>
          </a:p>
          <a:p>
            <a:pPr marL="742950" lvl="1" indent="-285750">
              <a:buFont typeface="+mj-lt"/>
              <a:buAutoNum type="romanLcPeriod"/>
            </a:pPr>
            <a:r>
              <a:rPr lang="en-US" sz="1200" kern="1200" dirty="0">
                <a:solidFill>
                  <a:schemeClr val="tx1"/>
                </a:solidFill>
                <a:effectLst/>
                <a:latin typeface="+mn-lt"/>
                <a:ea typeface="+mn-ea"/>
                <a:cs typeface="+mn-cs"/>
              </a:rPr>
              <a:t>Collecting stories, and </a:t>
            </a:r>
          </a:p>
          <a:p>
            <a:pPr marL="742950" lvl="1" indent="-285750">
              <a:buFont typeface="+mj-lt"/>
              <a:buAutoNum type="romanLcPeriod"/>
            </a:pPr>
            <a:r>
              <a:rPr lang="en-US" sz="1200" kern="1200" dirty="0">
                <a:solidFill>
                  <a:schemeClr val="tx1"/>
                </a:solidFill>
                <a:effectLst/>
                <a:latin typeface="+mn-lt"/>
                <a:ea typeface="+mn-ea"/>
                <a:cs typeface="+mn-cs"/>
              </a:rPr>
              <a:t>Grassroots fundraising</a:t>
            </a:r>
          </a:p>
          <a:p>
            <a:pPr marL="171450" lvl="0" indent="-171450">
              <a:buFont typeface="Arial"/>
              <a:buChar char="•"/>
            </a:pPr>
            <a:r>
              <a:rPr lang="en-US" sz="1200" kern="1200" dirty="0">
                <a:solidFill>
                  <a:schemeClr val="tx1"/>
                </a:solidFill>
                <a:effectLst/>
                <a:latin typeface="+mn-lt"/>
                <a:ea typeface="+mn-ea"/>
                <a:cs typeface="+mn-cs"/>
              </a:rPr>
              <a:t>[</a:t>
            </a:r>
            <a:r>
              <a:rPr lang="en-US" sz="1200" b="1" kern="1200" dirty="0">
                <a:solidFill>
                  <a:schemeClr val="tx1"/>
                </a:solidFill>
                <a:effectLst/>
                <a:latin typeface="+mn-lt"/>
                <a:ea typeface="+mn-ea"/>
                <a:cs typeface="+mn-cs"/>
              </a:rPr>
              <a:t>Slide</a:t>
            </a:r>
            <a:r>
              <a:rPr lang="en-US" sz="1200" b="1" kern="1200" baseline="0" dirty="0">
                <a:solidFill>
                  <a:schemeClr val="tx1"/>
                </a:solidFill>
                <a:effectLst/>
                <a:latin typeface="+mn-lt"/>
                <a:ea typeface="+mn-ea"/>
                <a:cs typeface="+mn-cs"/>
              </a:rPr>
              <a:t> animation] </a:t>
            </a:r>
            <a:r>
              <a:rPr lang="en-US" sz="1200" kern="1200" dirty="0">
                <a:solidFill>
                  <a:schemeClr val="tx1"/>
                </a:solidFill>
                <a:effectLst/>
                <a:latin typeface="+mn-lt"/>
                <a:ea typeface="+mn-ea"/>
                <a:cs typeface="+mn-cs"/>
              </a:rPr>
              <a:t>All of these actions help to build chapters and further issue organizing actions!  Your work will be critical in furthering the goals of our whole organization.</a:t>
            </a: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8</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r>
              <a:rPr lang="en-US" sz="1200" kern="1200" dirty="0">
                <a:solidFill>
                  <a:schemeClr val="tx1"/>
                </a:solidFill>
                <a:effectLst/>
                <a:latin typeface="+mn-lt"/>
                <a:ea typeface="+mn-ea"/>
                <a:cs typeface="+mn-cs"/>
              </a:rPr>
              <a:t>0:16 – 0:19	This summer will be intense!</a:t>
            </a:r>
          </a:p>
          <a:p>
            <a:pPr marL="171450" lvl="0" indent="-171450">
              <a:buFont typeface="Arial"/>
              <a:buChar char="•"/>
            </a:pPr>
            <a:r>
              <a:rPr lang="en-US" sz="1200" b="1" kern="1200" dirty="0">
                <a:solidFill>
                  <a:schemeClr val="tx1"/>
                </a:solidFill>
                <a:effectLst/>
                <a:latin typeface="+mn-lt"/>
                <a:ea typeface="+mn-ea"/>
                <a:cs typeface="+mn-cs"/>
              </a:rPr>
              <a:t>[Slide 9]  </a:t>
            </a:r>
            <a:r>
              <a:rPr lang="en-US" sz="1200" kern="1200" dirty="0">
                <a:solidFill>
                  <a:schemeClr val="tx1"/>
                </a:solidFill>
                <a:effectLst/>
                <a:latin typeface="+mn-lt"/>
                <a:ea typeface="+mn-ea"/>
                <a:cs typeface="+mn-cs"/>
              </a:rPr>
              <a:t>So when I talk about a time of intense activity what types of actions do you think we’ll be taking?  Let’s start with earned media events.  Who has ideas of what types of events we may be doing to get earned media?  [Take 2-3 ideas from the crowd until you have all or most of the responses on the slide.]</a:t>
            </a:r>
          </a:p>
          <a:p>
            <a:pPr marL="171450" lvl="0"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Yes, that’s great.  We will do all these things to gather earned media for our issue. </a:t>
            </a:r>
          </a:p>
          <a:p>
            <a:pPr marL="171450" lvl="0" indent="-171450">
              <a:buFont typeface="Arial"/>
              <a:buChar char="•"/>
            </a:pPr>
            <a:r>
              <a:rPr lang="en-US" sz="1200" kern="1200" dirty="0">
                <a:solidFill>
                  <a:schemeClr val="tx1"/>
                </a:solidFill>
                <a:effectLst/>
                <a:latin typeface="+mn-lt"/>
                <a:ea typeface="+mn-ea"/>
                <a:cs typeface="+mn-cs"/>
              </a:rPr>
              <a:t>What about grassroots organizing?  What types of things do you think we’ll do over the summer to mobilize our communities and get more volunteers involved? [Take 2-3 ideas from the crowd until you have all or most of the responses on the slide.]</a:t>
            </a:r>
          </a:p>
          <a:p>
            <a:pPr marL="171450" lvl="0"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Yes, those are all great ideas.  [If they missed anything on the slide, mention it.]  All of our actions are also opportunities to develop and expand our chapters.  The</a:t>
            </a:r>
            <a:r>
              <a:rPr lang="en-US" sz="1200" kern="1200" baseline="0" dirty="0">
                <a:solidFill>
                  <a:schemeClr val="tx1"/>
                </a:solidFill>
                <a:effectLst/>
                <a:latin typeface="+mn-lt"/>
                <a:ea typeface="+mn-ea"/>
                <a:cs typeface="+mn-cs"/>
              </a:rPr>
              <a:t> last few months of enrollment </a:t>
            </a:r>
            <a:r>
              <a:rPr lang="en-US" sz="1200" kern="1200" dirty="0">
                <a:solidFill>
                  <a:schemeClr val="tx1"/>
                </a:solidFill>
                <a:effectLst/>
                <a:latin typeface="+mn-lt"/>
                <a:ea typeface="+mn-ea"/>
                <a:cs typeface="+mn-cs"/>
              </a:rPr>
              <a:t>will be a time when our organizing is in the news more, so more people will get interested in being involved.</a:t>
            </a:r>
          </a:p>
          <a:p>
            <a:pPr marL="171450" lvl="0" indent="-171450">
              <a:buFont typeface="Arial"/>
              <a:buChar char="•"/>
            </a:pPr>
            <a:r>
              <a:rPr lang="en-US" sz="1200" kern="1200" dirty="0">
                <a:solidFill>
                  <a:schemeClr val="tx1"/>
                </a:solidFill>
                <a:effectLst/>
                <a:latin typeface="+mn-lt"/>
                <a:ea typeface="+mn-ea"/>
                <a:cs typeface="+mn-cs"/>
              </a:rPr>
              <a:t>What about on the digital organizing front?  What do you think we’ll do to amplify our organizing using digital tools? [Take 2-3 ideas from the crowd until you have all or most of the responses on the slide.]</a:t>
            </a:r>
          </a:p>
          <a:p>
            <a:pPr marL="171450" lvl="0"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Yes, you got it.  [If they missed anything on the slide, mention it.]  Digital is our best medium to make sure our story is always getting told on-message, so it’s an important aspect to include in our organizing.</a:t>
            </a:r>
          </a:p>
          <a:p>
            <a:pPr marL="171450" lvl="0"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The important thing to remember is that through all of these actions, we’ll also be building OFA chapters and developing volunteers to be leaders.</a:t>
            </a:r>
          </a:p>
          <a:p>
            <a:pPr marL="171450" indent="-171450">
              <a:buFont typeface="Arial"/>
              <a:buChar char="•"/>
            </a:pPr>
            <a:endParaRPr lang="en-US" sz="12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9</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838200" y="3886200"/>
            <a:ext cx="7391400" cy="1219200"/>
          </a:xfrm>
        </p:spPr>
        <p:txBody>
          <a:bodyPr>
            <a:noAutofit/>
          </a:bodyPr>
          <a:lstStyle>
            <a:lvl1pPr algn="ctr">
              <a:defRPr sz="3600">
                <a:solidFill>
                  <a:srgbClr val="FFFFFF"/>
                </a:solidFill>
                <a:latin typeface="+mj-lt"/>
              </a:defRPr>
            </a:lvl1pPr>
          </a:lstStyle>
          <a:p>
            <a:r>
              <a:rPr lang="en-US" dirty="0"/>
              <a:t>Click to edit Master title style</a:t>
            </a:r>
            <a:br>
              <a:rPr lang="en-US" dirty="0"/>
            </a:br>
            <a:endParaRPr lang="en-US" dirty="0"/>
          </a:p>
        </p:txBody>
      </p:sp>
      <p:sp>
        <p:nvSpPr>
          <p:cNvPr id="6" name="Text Placeholder 5"/>
          <p:cNvSpPr>
            <a:spLocks noGrp="1"/>
          </p:cNvSpPr>
          <p:nvPr>
            <p:ph type="body" sz="quarter" idx="10"/>
          </p:nvPr>
        </p:nvSpPr>
        <p:spPr>
          <a:xfrm>
            <a:off x="838200" y="5181600"/>
            <a:ext cx="7391400" cy="1219200"/>
          </a:xfrm>
        </p:spPr>
        <p:txBody>
          <a:bodyPr>
            <a:normAutofit/>
          </a:bodyPr>
          <a:lstStyle>
            <a:lvl1pPr algn="ctr">
              <a:buNone/>
              <a:defRPr sz="3000" b="1">
                <a:solidFill>
                  <a:srgbClr val="C0DBE7"/>
                </a:solidFill>
              </a:defRPr>
            </a:lvl1pPr>
            <a:lvl2pPr>
              <a:buNone/>
              <a:defRPr/>
            </a:lvl2pPr>
          </a:lstStyle>
          <a:p>
            <a:pPr lvl="0"/>
            <a:endParaRPr lang="en-US" dirty="0"/>
          </a:p>
        </p:txBody>
      </p:sp>
      <p:sp>
        <p:nvSpPr>
          <p:cNvPr id="13" name="Rectangle 12"/>
          <p:cNvSpPr/>
          <p:nvPr userDrawn="1"/>
        </p:nvSpPr>
        <p:spPr>
          <a:xfrm>
            <a:off x="0" y="6248400"/>
            <a:ext cx="9144000" cy="445008"/>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6617208"/>
            <a:ext cx="9144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0" y="6693408"/>
            <a:ext cx="9144000" cy="164592"/>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042912-FL-logo-alt3.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404492"/>
            <a:ext cx="9144001" cy="156730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0D4343-0553-46F2-9C81-9490D6A30289}"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616C52E-B87F-4F77-AC49-DE23E8D220D4}"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990600"/>
            <a:ext cx="9144000" cy="228600"/>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457200" y="76200"/>
            <a:ext cx="8229600" cy="1143000"/>
          </a:xfrm>
        </p:spPr>
        <p:txBody>
          <a:bodyPr>
            <a:normAutofit/>
          </a:bodyPr>
          <a:lstStyle>
            <a:lvl1pPr>
              <a:defRPr sz="2600">
                <a:solidFill>
                  <a:srgbClr val="00446A"/>
                </a:solidFill>
                <a:latin typeface="+mj-lt"/>
              </a:defRPr>
            </a:lvl1pPr>
          </a:lstStyle>
          <a:p>
            <a:r>
              <a:rPr lang="en-US" dirty="0"/>
              <a:t>Click </a:t>
            </a:r>
            <a:r>
              <a:rPr lang="en-US" dirty="0" err="1"/>
              <a:t>ato</a:t>
            </a:r>
            <a:r>
              <a:rPr lang="en-US" dirty="0"/>
              <a:t> edit Master title style</a:t>
            </a:r>
            <a:br>
              <a:rPr lang="en-US" dirty="0"/>
            </a:br>
            <a:r>
              <a:rPr lang="en-US" dirty="0" err="1"/>
              <a:t>ajdsklfjasdklfjlajklsdfakljfd</a:t>
            </a:r>
            <a:endParaRPr lang="en-US" dirty="0"/>
          </a:p>
        </p:txBody>
      </p:sp>
      <p:sp>
        <p:nvSpPr>
          <p:cNvPr id="6" name="Slide Number Placeholder 5"/>
          <p:cNvSpPr>
            <a:spLocks noGrp="1"/>
          </p:cNvSpPr>
          <p:nvPr>
            <p:ph type="sldNum" sz="quarter" idx="12"/>
          </p:nvPr>
        </p:nvSpPr>
        <p:spPr>
          <a:xfrm>
            <a:off x="6553200" y="6492240"/>
            <a:ext cx="2133600" cy="320040"/>
          </a:xfrm>
        </p:spPr>
        <p:txBody>
          <a:bodyPr/>
          <a:lstStyle>
            <a:lvl1pPr>
              <a:defRPr>
                <a:latin typeface="+mj-lt"/>
              </a:defRPr>
            </a:lvl1pPr>
          </a:lstStyle>
          <a:p>
            <a:fld id="{51A0968B-E52D-48FA-AFA4-A19DF3D2143C}" type="slidenum">
              <a:rPr lang="en-US" smtClean="0"/>
              <a:pPr/>
              <a:t>‹#›</a:t>
            </a:fld>
            <a:endParaRPr lang="en-US" dirty="0"/>
          </a:p>
        </p:txBody>
      </p:sp>
      <p:sp>
        <p:nvSpPr>
          <p:cNvPr id="3" name="Content Placeholder 2"/>
          <p:cNvSpPr>
            <a:spLocks noGrp="1"/>
          </p:cNvSpPr>
          <p:nvPr>
            <p:ph idx="1"/>
          </p:nvPr>
        </p:nvSpPr>
        <p:spPr>
          <a:xfrm>
            <a:off x="457200" y="1524000"/>
            <a:ext cx="8229600" cy="4419600"/>
          </a:xfrm>
        </p:spPr>
        <p:txBody>
          <a:bodyPr>
            <a:normAutofit/>
          </a:bodyPr>
          <a:lstStyle>
            <a:lvl1pPr marL="231775" indent="-231775">
              <a:defRPr sz="1800" b="1">
                <a:solidFill>
                  <a:schemeClr val="tx1">
                    <a:lumMod val="75000"/>
                    <a:lumOff val="25000"/>
                  </a:schemeClr>
                </a:solidFill>
                <a:latin typeface="+mj-lt"/>
              </a:defRPr>
            </a:lvl1pPr>
            <a:lvl2pPr>
              <a:buFont typeface="Courier New" pitchFamily="49" charset="0"/>
              <a:buChar char="o"/>
              <a:defRPr sz="1800">
                <a:solidFill>
                  <a:schemeClr val="tx1">
                    <a:lumMod val="75000"/>
                    <a:lumOff val="25000"/>
                  </a:schemeClr>
                </a:solidFill>
                <a:latin typeface="+mj-lt"/>
              </a:defRPr>
            </a:lvl2pPr>
            <a:lvl3pPr>
              <a:defRPr sz="1800">
                <a:solidFill>
                  <a:schemeClr val="tx1">
                    <a:lumMod val="75000"/>
                    <a:lumOff val="25000"/>
                  </a:schemeClr>
                </a:solidFill>
                <a:latin typeface="+mj-lt"/>
              </a:defRPr>
            </a:lvl3pPr>
            <a:lvl4pPr>
              <a:defRPr sz="1800">
                <a:solidFill>
                  <a:schemeClr val="tx1">
                    <a:lumMod val="75000"/>
                    <a:lumOff val="25000"/>
                  </a:schemeClr>
                </a:solidFill>
                <a:latin typeface="+mj-lt"/>
              </a:defRPr>
            </a:lvl4pPr>
            <a:lvl5pPr>
              <a:defRPr sz="1800">
                <a:solidFill>
                  <a:schemeClr val="tx1">
                    <a:lumMod val="75000"/>
                    <a:lumOff val="25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1143000"/>
            <a:ext cx="9144000" cy="457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0" y="1203960"/>
            <a:ext cx="9144000" cy="45720"/>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Slide Number Placeholder 5"/>
          <p:cNvSpPr txBox="1">
            <a:spLocks/>
          </p:cNvSpPr>
          <p:nvPr userDrawn="1"/>
        </p:nvSpPr>
        <p:spPr>
          <a:xfrm>
            <a:off x="304800" y="6492240"/>
            <a:ext cx="2346960" cy="320040"/>
          </a:xfrm>
          <a:prstGeom prst="rect">
            <a:avLst/>
          </a:prstGeom>
        </p:spPr>
        <p:txBody>
          <a:bodyPr vert="horz" lIns="101858" tIns="50929" rIns="101858" bIns="50929" rtlCol="0" anchor="ctr"/>
          <a:lstStyle>
            <a:lvl1pPr algn="r">
              <a:defRPr sz="1100">
                <a:ln>
                  <a:noFill/>
                </a:ln>
                <a:solidFill>
                  <a:schemeClr val="tx1">
                    <a:tint val="75000"/>
                  </a:schemeClr>
                </a:solidFill>
                <a:latin typeface="Calibri"/>
                <a:cs typeface="Calibri"/>
              </a:defRPr>
            </a:lvl1pPr>
          </a:lstStyle>
          <a:p>
            <a:pPr marL="0" marR="0" lvl="0" indent="0" algn="l" defTabSz="509292"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tint val="75000"/>
                  </a:schemeClr>
                </a:solidFill>
                <a:effectLst/>
                <a:uLnTx/>
                <a:uFillTx/>
                <a:latin typeface="+mj-lt"/>
                <a:ea typeface="+mn-ea"/>
                <a:cs typeface="Calibri"/>
              </a:rPr>
              <a:t>Proprietary and Confidential</a:t>
            </a:r>
          </a:p>
        </p:txBody>
      </p:sp>
      <p:pic>
        <p:nvPicPr>
          <p:cNvPr id="12" name="Picture 11"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8936E4C-FF79-4DBA-8F4C-357DA1A9FBA8}"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8" name="Picture 7"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918E37E-62F2-4360-9446-04F9C3C62934}"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08AB4DA-6517-4428-A1EB-5405FB7A1D04}" type="datetime1">
              <a:rPr lang="en-US" smtClean="0"/>
              <a:pPr/>
              <a:t>6/26/19</a:t>
            </a:fld>
            <a:endParaRPr lang="en-US" dirty="0"/>
          </a:p>
        </p:txBody>
      </p:sp>
      <p:sp>
        <p:nvSpPr>
          <p:cNvPr id="9" name="Slide Number Placeholder 8"/>
          <p:cNvSpPr>
            <a:spLocks noGrp="1"/>
          </p:cNvSpPr>
          <p:nvPr>
            <p:ph type="sldNum" sz="quarter" idx="12"/>
          </p:nvPr>
        </p:nvSpPr>
        <p:spPr/>
        <p:txBody>
          <a:bodyPr/>
          <a:lstStyle/>
          <a:p>
            <a:fld id="{51A0968B-E52D-48FA-AFA4-A19DF3D2143C}" type="slidenum">
              <a:rPr lang="en-US" smtClean="0"/>
              <a:pPr/>
              <a:t>‹#›</a:t>
            </a:fld>
            <a:endParaRPr lang="en-US" dirty="0"/>
          </a:p>
        </p:txBody>
      </p:sp>
      <p:pic>
        <p:nvPicPr>
          <p:cNvPr id="11" name="Picture 10"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FD2128C-7779-4A2A-BBB6-276E477F352A}" type="datetime1">
              <a:rPr lang="en-US" smtClean="0"/>
              <a:pPr/>
              <a:t>6/26/19</a:t>
            </a:fld>
            <a:endParaRPr lang="en-US" dirty="0"/>
          </a:p>
        </p:txBody>
      </p:sp>
      <p:sp>
        <p:nvSpPr>
          <p:cNvPr id="5" name="Slide Number Placeholder 4"/>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BCC4AFA-DA1D-47CA-92A1-D6A3BD4562E2}" type="datetime1">
              <a:rPr lang="en-US" smtClean="0"/>
              <a:pPr/>
              <a:t>6/26/19</a:t>
            </a:fld>
            <a:endParaRPr lang="en-US" dirty="0"/>
          </a:p>
        </p:txBody>
      </p:sp>
      <p:sp>
        <p:nvSpPr>
          <p:cNvPr id="4" name="Slide Number Placeholder 3"/>
          <p:cNvSpPr>
            <a:spLocks noGrp="1"/>
          </p:cNvSpPr>
          <p:nvPr>
            <p:ph type="sldNum" sz="quarter" idx="12"/>
          </p:nvPr>
        </p:nvSpPr>
        <p:spPr/>
        <p:txBody>
          <a:bodyPr/>
          <a:lstStyle/>
          <a:p>
            <a:fld id="{51A0968B-E52D-48FA-AFA4-A19DF3D2143C}" type="slidenum">
              <a:rPr lang="en-US" smtClean="0"/>
              <a:pPr/>
              <a:t>‹#›</a:t>
            </a:fld>
            <a:endParaRPr lang="en-US" dirty="0"/>
          </a:p>
        </p:txBody>
      </p:sp>
      <p:pic>
        <p:nvPicPr>
          <p:cNvPr id="6" name="Picture 5"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AA749E7-A4B4-4986-9A9A-A190CE27C087}"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71DD62-2D18-425B-BB00-FED8815D80D5}"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492240"/>
            <a:ext cx="2133600" cy="320040"/>
          </a:xfrm>
          <a:prstGeom prst="rect">
            <a:avLst/>
          </a:prstGeom>
        </p:spPr>
        <p:txBody>
          <a:bodyPr vert="horz" lIns="91440" tIns="45720" rIns="91440" bIns="45720" rtlCol="0" anchor="ctr"/>
          <a:lstStyle>
            <a:lvl1pPr algn="r">
              <a:defRPr sz="1100">
                <a:solidFill>
                  <a:schemeClr val="tx1">
                    <a:tint val="75000"/>
                  </a:schemeClr>
                </a:solidFill>
                <a:latin typeface="+mj-lt"/>
              </a:defRPr>
            </a:lvl1pPr>
          </a:lstStyle>
          <a:p>
            <a:fld id="{51A0968B-E52D-48FA-AFA4-A19DF3D2143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sz="26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0.png"/><Relationship Id="rId7" Type="http://schemas.openxmlformats.org/officeDocument/2006/relationships/diagramColors" Target="../diagrams/colors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le 1"/>
          <p:cNvSpPr>
            <a:spLocks noGrp="1"/>
          </p:cNvSpPr>
          <p:nvPr>
            <p:ph type="title"/>
          </p:nvPr>
        </p:nvSpPr>
        <p:spPr>
          <a:xfrm>
            <a:off x="838200" y="3573016"/>
            <a:ext cx="7391400" cy="685800"/>
          </a:xfrm>
        </p:spPr>
        <p:txBody>
          <a:bodyPr/>
          <a:lstStyle/>
          <a:p>
            <a:pPr eaLnBrk="1" hangingPunct="1"/>
            <a:r>
              <a:rPr lang="en-US" dirty="0">
                <a:solidFill>
                  <a:srgbClr val="00446A"/>
                </a:solidFill>
                <a:latin typeface="Calibri" pitchFamily="84" charset="0"/>
              </a:rPr>
              <a:t>Your Role as a Summer Fellow</a:t>
            </a:r>
          </a:p>
        </p:txBody>
      </p:sp>
      <p:sp>
        <p:nvSpPr>
          <p:cNvPr id="7170" name="Text Placeholder 2"/>
          <p:cNvSpPr>
            <a:spLocks noGrp="1"/>
          </p:cNvSpPr>
          <p:nvPr>
            <p:ph type="body" sz="quarter" idx="10"/>
          </p:nvPr>
        </p:nvSpPr>
        <p:spPr>
          <a:xfrm>
            <a:off x="0" y="4648200"/>
            <a:ext cx="9144000" cy="1524000"/>
          </a:xfrm>
        </p:spPr>
        <p:txBody>
          <a:bodyPr>
            <a:normAutofit lnSpcReduction="10000"/>
          </a:bodyPr>
          <a:lstStyle/>
          <a:p>
            <a:pPr eaLnBrk="1" hangingPunct="1"/>
            <a:r>
              <a:rPr lang="en-US" sz="2900" dirty="0">
                <a:solidFill>
                  <a:srgbClr val="558ED5"/>
                </a:solidFill>
                <a:latin typeface="Calibri" pitchFamily="84" charset="0"/>
              </a:rPr>
              <a:t>Trainer, Role</a:t>
            </a:r>
          </a:p>
          <a:p>
            <a:pPr eaLnBrk="1" hangingPunct="1"/>
            <a:r>
              <a:rPr lang="en-US" sz="2900" dirty="0">
                <a:solidFill>
                  <a:srgbClr val="558ED5"/>
                </a:solidFill>
                <a:latin typeface="Calibri" pitchFamily="84" charset="0"/>
              </a:rPr>
              <a:t>@TwitterHandle</a:t>
            </a:r>
          </a:p>
          <a:p>
            <a:pPr eaLnBrk="1" hangingPunct="1"/>
            <a:r>
              <a:rPr lang="en-US" sz="2900" dirty="0">
                <a:solidFill>
                  <a:srgbClr val="558ED5"/>
                </a:solidFill>
                <a:latin typeface="Calibri" pitchFamily="84" charset="0"/>
              </a:rPr>
              <a:t>#OFAFellows</a:t>
            </a:r>
          </a:p>
        </p:txBody>
      </p:sp>
      <p:pic>
        <p:nvPicPr>
          <p:cNvPr id="4" name="Picture 3"/>
          <p:cNvPicPr>
            <a:picLocks noChangeAspect="1"/>
          </p:cNvPicPr>
          <p:nvPr/>
        </p:nvPicPr>
        <p:blipFill>
          <a:blip r:embed="rId3" cstate="email">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7924800" y="685800"/>
            <a:ext cx="607476" cy="4471524"/>
          </a:xfrm>
          <a:prstGeom prst="rect">
            <a:avLst/>
          </a:prstGeom>
        </p:spPr>
      </p:pic>
      <p:pic>
        <p:nvPicPr>
          <p:cNvPr id="5" name="Picture 4" descr="A drawing of a face&#10;&#10;Description automatically generated">
            <a:extLst>
              <a:ext uri="{FF2B5EF4-FFF2-40B4-BE49-F238E27FC236}">
                <a16:creationId xmlns:a16="http://schemas.microsoft.com/office/drawing/2014/main" id="{8F39EE4D-A3A2-FF4F-A02C-77C3079A546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9600" y="5791200"/>
            <a:ext cx="1219200" cy="419100"/>
          </a:xfrm>
          <a:prstGeom prst="rect">
            <a:avLst/>
          </a:prstGeom>
        </p:spPr>
      </p:pic>
    </p:spTree>
    <p:extLst>
      <p:ext uri="{BB962C8B-B14F-4D97-AF65-F5344CB8AC3E}">
        <p14:creationId xmlns:p14="http://schemas.microsoft.com/office/powerpoint/2010/main" val="3767653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10</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You will win this summer</a:t>
            </a:r>
          </a:p>
        </p:txBody>
      </p:sp>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1447800"/>
            <a:ext cx="4919292" cy="3276600"/>
          </a:xfrm>
          <a:prstGeom prst="rect">
            <a:avLst/>
          </a:prstGeom>
          <a:noFill/>
          <a:ln>
            <a:noFill/>
          </a:ln>
        </p:spPr>
      </p:pic>
      <p:grpSp>
        <p:nvGrpSpPr>
          <p:cNvPr id="5" name="Group 4"/>
          <p:cNvGrpSpPr/>
          <p:nvPr/>
        </p:nvGrpSpPr>
        <p:grpSpPr>
          <a:xfrm>
            <a:off x="4557197" y="3266459"/>
            <a:ext cx="29605" cy="325081"/>
            <a:chOff x="637873" y="253368"/>
            <a:chExt cx="29605" cy="325081"/>
          </a:xfrm>
        </p:grpSpPr>
        <p:sp>
          <p:nvSpPr>
            <p:cNvPr id="6" name="Straight Connector 3"/>
            <p:cNvSpPr/>
            <p:nvPr/>
          </p:nvSpPr>
          <p:spPr>
            <a:xfrm rot="16200000">
              <a:off x="490135" y="401106"/>
              <a:ext cx="325081" cy="29605"/>
            </a:xfrm>
            <a:custGeom>
              <a:avLst/>
              <a:gdLst/>
              <a:ahLst/>
              <a:cxnLst/>
              <a:rect l="0" t="0" r="0" b="0"/>
              <a:pathLst>
                <a:path>
                  <a:moveTo>
                    <a:pt x="0" y="14802"/>
                  </a:moveTo>
                  <a:lnTo>
                    <a:pt x="325081" y="14802"/>
                  </a:lnTo>
                </a:path>
              </a:pathLst>
            </a:custGeom>
            <a:noFill/>
          </p:spPr>
          <p:style>
            <a:lnRef idx="1">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7" name="Straight Connector 4"/>
            <p:cNvSpPr/>
            <p:nvPr/>
          </p:nvSpPr>
          <p:spPr>
            <a:xfrm rot="16200000">
              <a:off x="644549" y="407782"/>
              <a:ext cx="16254" cy="1625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p:txBody>
        </p:sp>
      </p:grpSp>
      <p:graphicFrame>
        <p:nvGraphicFramePr>
          <p:cNvPr id="9" name="Diagram 8"/>
          <p:cNvGraphicFramePr>
            <a:graphicFrameLocks noChangeAspect="1"/>
          </p:cNvGraphicFramePr>
          <p:nvPr>
            <p:extLst>
              <p:ext uri="{D42A27DB-BD31-4B8C-83A1-F6EECF244321}">
                <p14:modId xmlns:p14="http://schemas.microsoft.com/office/powerpoint/2010/main" val="110803281"/>
              </p:ext>
            </p:extLst>
          </p:nvPr>
        </p:nvGraphicFramePr>
        <p:xfrm>
          <a:off x="5562600" y="2814814"/>
          <a:ext cx="3296517" cy="34638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916359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11</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Agenda for this session </a:t>
            </a:r>
          </a:p>
        </p:txBody>
      </p:sp>
      <p:sp>
        <p:nvSpPr>
          <p:cNvPr id="7" name="TextBox 6"/>
          <p:cNvSpPr txBox="1">
            <a:spLocks noChangeArrowheads="1"/>
          </p:cNvSpPr>
          <p:nvPr/>
        </p:nvSpPr>
        <p:spPr bwMode="auto">
          <a:xfrm>
            <a:off x="457200" y="1676400"/>
            <a:ext cx="5943600" cy="3323987"/>
          </a:xfrm>
          <a:prstGeom prst="rect">
            <a:avLst/>
          </a:prstGeom>
          <a:noFill/>
          <a:ln w="9525">
            <a:noFill/>
            <a:miter lim="800000"/>
            <a:headEnd/>
            <a:tailEnd/>
          </a:ln>
        </p:spPr>
        <p:txBody>
          <a:bodyPr wrap="square">
            <a:prstTxWarp prst="textNoShape">
              <a:avLst/>
            </a:prstTxWarp>
            <a:spAutoFit/>
          </a:bodyPr>
          <a:lstStyle/>
          <a:p>
            <a:pPr marL="514350" indent="-514350" fontAlgn="base">
              <a:spcBef>
                <a:spcPts val="2400"/>
              </a:spcBef>
              <a:spcAft>
                <a:spcPct val="0"/>
              </a:spcAft>
              <a:buAutoNum type="romanUcPeriod"/>
            </a:pPr>
            <a:r>
              <a:rPr lang="en-US" sz="2600" dirty="0">
                <a:solidFill>
                  <a:srgbClr val="00446A"/>
                </a:solidFill>
                <a:ea typeface="Calibri" charset="0"/>
                <a:cs typeface="Calibri" charset="0"/>
              </a:rPr>
              <a:t>Introduction and Goals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Your Legacy This Summer</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Expectations for Organizing Fellows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Fellow Norm Setting</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Next Steps </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82015" y="2439103"/>
            <a:ext cx="2304785" cy="2666820"/>
          </a:xfrm>
          <a:prstGeom prst="rect">
            <a:avLst/>
          </a:prstGeom>
        </p:spPr>
      </p:pic>
    </p:spTree>
    <p:extLst>
      <p:ext uri="{BB962C8B-B14F-4D97-AF65-F5344CB8AC3E}">
        <p14:creationId xmlns:p14="http://schemas.microsoft.com/office/powerpoint/2010/main" val="2914485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withEffect">
                                  <p:stCondLst>
                                    <p:cond delay="0"/>
                                  </p:stCondLst>
                                  <p:iterate type="lt">
                                    <p:tmAbs val="25"/>
                                  </p:iterate>
                                  <p:childTnLst>
                                    <p:set>
                                      <p:cBhvr override="childStyle">
                                        <p:cTn id="6" dur="indefinite"/>
                                        <p:tgtEl>
                                          <p:spTgt spid="7">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12</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What do these people have in common?</a:t>
            </a:r>
          </a:p>
        </p:txBody>
      </p:sp>
      <p:sp>
        <p:nvSpPr>
          <p:cNvPr id="3" name="TextBox 2"/>
          <p:cNvSpPr txBox="1"/>
          <p:nvPr/>
        </p:nvSpPr>
        <p:spPr>
          <a:xfrm>
            <a:off x="1052992" y="309791"/>
            <a:ext cx="184666" cy="369332"/>
          </a:xfrm>
          <a:prstGeom prst="rect">
            <a:avLst/>
          </a:prstGeom>
          <a:noFill/>
        </p:spPr>
        <p:txBody>
          <a:bodyPr wrap="none" rtlCol="0">
            <a:spAutoFit/>
          </a:bodyPr>
          <a:lstStyle/>
          <a:p>
            <a:endParaRPr lang="en-US" dirty="0"/>
          </a:p>
        </p:txBody>
      </p:sp>
      <p:pic>
        <p:nvPicPr>
          <p:cNvPr id="16"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34200" y="4038600"/>
            <a:ext cx="1814286" cy="2286000"/>
          </a:xfrm>
          <a:prstGeom prst="roundRect">
            <a:avLst>
              <a:gd name="adj" fmla="val 16667"/>
            </a:avLst>
          </a:prstGeom>
          <a:ln w="38100">
            <a:solidFill>
              <a:srgbClr val="00446A"/>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7"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1786" y="1524000"/>
            <a:ext cx="1690414" cy="2286000"/>
          </a:xfrm>
          <a:prstGeom prst="roundRect">
            <a:avLst>
              <a:gd name="adj" fmla="val 16667"/>
            </a:avLst>
          </a:prstGeom>
          <a:ln w="28575">
            <a:solidFill>
              <a:srgbClr val="00446A"/>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8"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672751" y="3581400"/>
            <a:ext cx="1518249" cy="2286000"/>
          </a:xfrm>
          <a:prstGeom prst="roundRect">
            <a:avLst>
              <a:gd name="adj" fmla="val 16667"/>
            </a:avLst>
          </a:prstGeom>
          <a:ln w="38100">
            <a:solidFill>
              <a:srgbClr val="00446A"/>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Picture 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648200" y="1600200"/>
            <a:ext cx="2286000" cy="2286000"/>
          </a:xfrm>
          <a:prstGeom prst="roundRect">
            <a:avLst>
              <a:gd name="adj" fmla="val 16667"/>
            </a:avLst>
          </a:prstGeom>
          <a:ln>
            <a:solidFill>
              <a:srgbClr val="00446A"/>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812595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dirty="0"/>
              <a:t>Organizing is about empowering yourself and others</a:t>
            </a:r>
          </a:p>
        </p:txBody>
      </p: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pPr>
              <a:defRPr/>
            </a:pPr>
            <a:fld id="{5CF78DE3-1B0D-41F6-9DCB-1756D26AA1CF}" type="slidenum">
              <a:rPr lang="en-US"/>
              <a:pPr>
                <a:defRPr/>
              </a:pPr>
              <a:t>13</a:t>
            </a:fld>
            <a:endParaRPr lang="en-US" dirty="0"/>
          </a:p>
        </p:txBody>
      </p:sp>
      <p:graphicFrame>
        <p:nvGraphicFramePr>
          <p:cNvPr id="6" name="Diagram 5"/>
          <p:cNvGraphicFramePr/>
          <p:nvPr>
            <p:extLst>
              <p:ext uri="{D42A27DB-BD31-4B8C-83A1-F6EECF244321}">
                <p14:modId xmlns:p14="http://schemas.microsoft.com/office/powerpoint/2010/main" val="2502336920"/>
              </p:ext>
            </p:extLst>
          </p:nvPr>
        </p:nvGraphicFramePr>
        <p:xfrm>
          <a:off x="457200" y="1447800"/>
          <a:ext cx="81534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83366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a:bodyPr>
          <a:lstStyle/>
          <a:p>
            <a:pPr eaLnBrk="1" fontAlgn="auto" hangingPunct="1">
              <a:spcAft>
                <a:spcPts val="0"/>
              </a:spcAft>
              <a:defRPr/>
            </a:pPr>
            <a:r>
              <a:rPr lang="en-US" dirty="0">
                <a:latin typeface="Helvetica" pitchFamily="34" charset="0"/>
                <a:cs typeface="Helvetica" pitchFamily="34" charset="0"/>
              </a:rPr>
              <a:t>This summer, you will become an Organizer </a:t>
            </a:r>
            <a:br>
              <a:rPr lang="en-US" sz="2800" dirty="0"/>
            </a:br>
            <a:endParaRPr lang="en-US" dirty="0"/>
          </a:p>
        </p:txBody>
      </p: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pPr>
              <a:defRPr/>
            </a:pPr>
            <a:fld id="{DDBA7E81-43A7-4687-AD34-684E05AD0D84}" type="slidenum">
              <a:rPr lang="en-US"/>
              <a:pPr>
                <a:defRPr/>
              </a:pPr>
              <a:t>14</a:t>
            </a:fld>
            <a:endParaRPr lang="en-US" dirty="0"/>
          </a:p>
        </p:txBody>
      </p:sp>
      <p:pic>
        <p:nvPicPr>
          <p:cNvPr id="322562" name="Picture 2" descr="C:\Users\elamines\Downloads\25298_1316182718674_1653909183_796257_954011_n.jpg"/>
          <p:cNvPicPr>
            <a:picLocks noChangeAspect="1" noChangeArrowheads="1"/>
          </p:cNvPicPr>
          <p:nvPr/>
        </p:nvPicPr>
        <p:blipFill>
          <a:blip r:embed="rId3" cstate="print"/>
          <a:srcRect/>
          <a:stretch>
            <a:fillRect/>
          </a:stretch>
        </p:blipFill>
        <p:spPr bwMode="auto">
          <a:xfrm>
            <a:off x="474617" y="1676400"/>
            <a:ext cx="8288383" cy="4029075"/>
          </a:xfrm>
          <a:prstGeom prst="roundRect">
            <a:avLst>
              <a:gd name="adj" fmla="val 16667"/>
            </a:avLst>
          </a:prstGeom>
          <a:ln w="28575">
            <a:solidFill>
              <a:srgbClr val="00446A"/>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7766845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15</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Program logistics</a:t>
            </a:r>
          </a:p>
        </p:txBody>
      </p:sp>
      <p:sp>
        <p:nvSpPr>
          <p:cNvPr id="5" name="TextBox 4"/>
          <p:cNvSpPr txBox="1">
            <a:spLocks noChangeArrowheads="1"/>
          </p:cNvSpPr>
          <p:nvPr/>
        </p:nvSpPr>
        <p:spPr bwMode="auto">
          <a:xfrm>
            <a:off x="457200" y="1447800"/>
            <a:ext cx="8229600" cy="6247865"/>
          </a:xfrm>
          <a:prstGeom prst="rect">
            <a:avLst/>
          </a:prstGeom>
          <a:noFill/>
          <a:ln w="9525">
            <a:noFill/>
            <a:miter lim="800000"/>
            <a:headEnd/>
            <a:tailEnd/>
          </a:ln>
        </p:spPr>
        <p:txBody>
          <a:bodyPr>
            <a:prstTxWarp prst="textNoShape">
              <a:avLst/>
            </a:prstTxWarp>
            <a:spAutoFit/>
          </a:bodyPr>
          <a:lstStyle/>
          <a:p>
            <a:pPr marL="457200" indent="-457200" fontAlgn="base">
              <a:spcBef>
                <a:spcPts val="2400"/>
              </a:spcBef>
              <a:spcAft>
                <a:spcPct val="0"/>
              </a:spcAft>
              <a:buFont typeface="Arial"/>
              <a:buChar char="•"/>
            </a:pPr>
            <a:r>
              <a:rPr lang="en-US" sz="2600" dirty="0">
                <a:solidFill>
                  <a:srgbClr val="00446A"/>
                </a:solidFill>
                <a:ea typeface="Calibri" charset="0"/>
                <a:cs typeface="Calibri" charset="0"/>
              </a:rPr>
              <a:t>July – August [INSERT PROGRAM DATES]</a:t>
            </a:r>
          </a:p>
          <a:p>
            <a:pPr marL="457200" indent="-457200" fontAlgn="base">
              <a:spcBef>
                <a:spcPts val="2400"/>
              </a:spcBef>
              <a:spcAft>
                <a:spcPct val="0"/>
              </a:spcAft>
              <a:buFont typeface="Arial"/>
              <a:buChar char="•"/>
            </a:pPr>
            <a:r>
              <a:rPr lang="en-US" sz="2600" dirty="0">
                <a:solidFill>
                  <a:srgbClr val="00446A"/>
                </a:solidFill>
                <a:ea typeface="Calibri" charset="0"/>
                <a:cs typeface="Calibri" charset="0"/>
              </a:rPr>
              <a:t>You are a volunteer, but you represent OFA in your community</a:t>
            </a:r>
          </a:p>
          <a:p>
            <a:pPr marL="457200" indent="-457200" fontAlgn="base">
              <a:spcBef>
                <a:spcPts val="2400"/>
              </a:spcBef>
              <a:spcAft>
                <a:spcPct val="0"/>
              </a:spcAft>
              <a:buFont typeface="Arial"/>
              <a:buChar char="•"/>
            </a:pPr>
            <a:r>
              <a:rPr lang="en-US" sz="2600" dirty="0">
                <a:solidFill>
                  <a:srgbClr val="00446A"/>
                </a:solidFill>
                <a:ea typeface="Calibri" charset="0"/>
                <a:cs typeface="Calibri" charset="0"/>
              </a:rPr>
              <a:t>15 </a:t>
            </a:r>
            <a:r>
              <a:rPr lang="en-US" sz="2600" dirty="0" err="1">
                <a:solidFill>
                  <a:srgbClr val="00446A"/>
                </a:solidFill>
                <a:ea typeface="Calibri" charset="0"/>
                <a:cs typeface="Calibri" charset="0"/>
              </a:rPr>
              <a:t>hrs</a:t>
            </a:r>
            <a:r>
              <a:rPr lang="en-US" sz="2600" dirty="0">
                <a:solidFill>
                  <a:srgbClr val="00446A"/>
                </a:solidFill>
                <a:ea typeface="Calibri" charset="0"/>
                <a:cs typeface="Calibri" charset="0"/>
              </a:rPr>
              <a:t> a week or 40+ hrs a week</a:t>
            </a:r>
          </a:p>
          <a:p>
            <a:pPr marL="457200" indent="-457200" fontAlgn="base">
              <a:spcBef>
                <a:spcPts val="2400"/>
              </a:spcBef>
              <a:spcAft>
                <a:spcPct val="0"/>
              </a:spcAft>
              <a:buFont typeface="Arial"/>
              <a:buChar char="•"/>
            </a:pPr>
            <a:r>
              <a:rPr lang="en-US" sz="2600" dirty="0">
                <a:solidFill>
                  <a:srgbClr val="00446A"/>
                </a:solidFill>
                <a:ea typeface="Calibri" charset="0"/>
                <a:cs typeface="Calibri" charset="0"/>
              </a:rPr>
              <a:t>You’ll have a manager</a:t>
            </a:r>
          </a:p>
          <a:p>
            <a:pPr marL="457200" indent="-457200" fontAlgn="base">
              <a:spcBef>
                <a:spcPts val="2400"/>
              </a:spcBef>
              <a:spcAft>
                <a:spcPct val="0"/>
              </a:spcAft>
              <a:buFont typeface="Arial"/>
              <a:buChar char="•"/>
            </a:pPr>
            <a:r>
              <a:rPr lang="en-US" sz="2600" dirty="0">
                <a:solidFill>
                  <a:srgbClr val="00446A"/>
                </a:solidFill>
                <a:ea typeface="Calibri" charset="0"/>
                <a:cs typeface="Calibri" charset="0"/>
              </a:rPr>
              <a:t>Webinars and additional training for skill building, leadership development and career development</a:t>
            </a:r>
          </a:p>
          <a:p>
            <a:pPr marL="457200" indent="-457200" fontAlgn="base">
              <a:spcBef>
                <a:spcPts val="2400"/>
              </a:spcBef>
              <a:spcAft>
                <a:spcPct val="0"/>
              </a:spcAft>
              <a:buFont typeface="Arial"/>
              <a:buChar char="•"/>
            </a:pPr>
            <a:endParaRPr lang="en-US" sz="2600" dirty="0">
              <a:solidFill>
                <a:srgbClr val="00446A"/>
              </a:solidFill>
              <a:ea typeface="Calibri" charset="0"/>
              <a:cs typeface="Calibri" charset="0"/>
            </a:endParaRPr>
          </a:p>
          <a:p>
            <a:pPr marL="457200" indent="-457200" fontAlgn="base">
              <a:spcBef>
                <a:spcPts val="2400"/>
              </a:spcBef>
              <a:spcAft>
                <a:spcPct val="0"/>
              </a:spcAft>
              <a:buFont typeface="Arial"/>
              <a:buChar char="•"/>
            </a:pPr>
            <a:endParaRPr lang="en-US" sz="2600" dirty="0">
              <a:solidFill>
                <a:srgbClr val="00446A"/>
              </a:solidFill>
              <a:ea typeface="Calibri" charset="0"/>
              <a:cs typeface="Calibri" charset="0"/>
            </a:endParaRPr>
          </a:p>
          <a:p>
            <a:pPr fontAlgn="base">
              <a:spcBef>
                <a:spcPts val="2400"/>
              </a:spcBef>
              <a:spcAft>
                <a:spcPct val="0"/>
              </a:spcAft>
            </a:pPr>
            <a:endParaRPr lang="en-US" sz="2600" dirty="0">
              <a:solidFill>
                <a:srgbClr val="00446A"/>
              </a:solidFill>
              <a:ea typeface="Calibri" charset="0"/>
              <a:cs typeface="Calibri" charset="0"/>
            </a:endParaRPr>
          </a:p>
        </p:txBody>
      </p:sp>
      <p:sp>
        <p:nvSpPr>
          <p:cNvPr id="2" name="TextBox 1"/>
          <p:cNvSpPr txBox="1"/>
          <p:nvPr/>
        </p:nvSpPr>
        <p:spPr>
          <a:xfrm>
            <a:off x="2782652" y="2950481"/>
            <a:ext cx="184666" cy="369332"/>
          </a:xfrm>
          <a:prstGeom prst="rect">
            <a:avLst/>
          </a:prstGeom>
          <a:noFill/>
        </p:spPr>
        <p:txBody>
          <a:bodyPr wrap="none" rtlCol="0">
            <a:spAutoFit/>
          </a:bodyPr>
          <a:lstStyle/>
          <a:p>
            <a:endParaRPr lang="en-US" dirty="0"/>
          </a:p>
        </p:txBody>
      </p:sp>
      <p:pic>
        <p:nvPicPr>
          <p:cNvPr id="7" name="Picture 6"/>
          <p:cNvPicPr>
            <a:picLocks noChangeAspect="1"/>
          </p:cNvPicPr>
          <p:nvPr/>
        </p:nvPicPr>
        <p:blipFill>
          <a:blip r:embed="rId3" cstate="email">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rot="1763297">
            <a:off x="4941738" y="96570"/>
            <a:ext cx="912276" cy="6715103"/>
          </a:xfrm>
          <a:prstGeom prst="rect">
            <a:avLst/>
          </a:prstGeom>
        </p:spPr>
      </p:pic>
    </p:spTree>
    <p:extLst>
      <p:ext uri="{BB962C8B-B14F-4D97-AF65-F5344CB8AC3E}">
        <p14:creationId xmlns:p14="http://schemas.microsoft.com/office/powerpoint/2010/main" val="18712377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16</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Expectations of you</a:t>
            </a:r>
          </a:p>
        </p:txBody>
      </p:sp>
      <p:sp>
        <p:nvSpPr>
          <p:cNvPr id="5" name="TextBox 4"/>
          <p:cNvSpPr txBox="1">
            <a:spLocks noChangeArrowheads="1"/>
          </p:cNvSpPr>
          <p:nvPr/>
        </p:nvSpPr>
        <p:spPr bwMode="auto">
          <a:xfrm>
            <a:off x="457200" y="1447800"/>
            <a:ext cx="8229600" cy="5875456"/>
          </a:xfrm>
          <a:prstGeom prst="rect">
            <a:avLst/>
          </a:prstGeom>
          <a:noFill/>
          <a:ln w="9525">
            <a:noFill/>
            <a:miter lim="800000"/>
            <a:headEnd/>
            <a:tailEnd/>
          </a:ln>
        </p:spPr>
        <p:txBody>
          <a:bodyPr>
            <a:prstTxWarp prst="textNoShape">
              <a:avLst/>
            </a:prstTxWarp>
            <a:spAutoFit/>
          </a:bodyPr>
          <a:lstStyle/>
          <a:p>
            <a:pPr marL="457200" indent="-457200" fontAlgn="base">
              <a:lnSpc>
                <a:spcPct val="90000"/>
              </a:lnSpc>
              <a:spcBef>
                <a:spcPts val="2400"/>
              </a:spcBef>
              <a:spcAft>
                <a:spcPct val="0"/>
              </a:spcAft>
              <a:buFont typeface="Arial"/>
              <a:buChar char="•"/>
            </a:pPr>
            <a:r>
              <a:rPr lang="en-US" sz="2600" dirty="0">
                <a:solidFill>
                  <a:srgbClr val="00446A"/>
                </a:solidFill>
                <a:ea typeface="Calibri" charset="0"/>
                <a:cs typeface="Calibri" charset="0"/>
              </a:rPr>
              <a:t>Meet goals </a:t>
            </a:r>
          </a:p>
          <a:p>
            <a:pPr marL="457200" indent="-457200" fontAlgn="base">
              <a:lnSpc>
                <a:spcPct val="90000"/>
              </a:lnSpc>
              <a:spcBef>
                <a:spcPts val="2400"/>
              </a:spcBef>
              <a:spcAft>
                <a:spcPct val="0"/>
              </a:spcAft>
              <a:buFont typeface="Arial"/>
              <a:buChar char="•"/>
            </a:pPr>
            <a:r>
              <a:rPr lang="en-US" sz="2600" dirty="0">
                <a:solidFill>
                  <a:srgbClr val="00446A"/>
                </a:solidFill>
                <a:ea typeface="Calibri" charset="0"/>
                <a:cs typeface="Calibri" charset="0"/>
              </a:rPr>
              <a:t>Ask for help if you need it</a:t>
            </a:r>
          </a:p>
          <a:p>
            <a:pPr marL="457200" indent="-457200" fontAlgn="base">
              <a:lnSpc>
                <a:spcPct val="90000"/>
              </a:lnSpc>
              <a:spcBef>
                <a:spcPts val="2400"/>
              </a:spcBef>
              <a:spcAft>
                <a:spcPct val="0"/>
              </a:spcAft>
              <a:buFont typeface="Arial"/>
              <a:buChar char="•"/>
            </a:pPr>
            <a:r>
              <a:rPr lang="en-US" sz="2600" dirty="0">
                <a:solidFill>
                  <a:srgbClr val="00446A"/>
                </a:solidFill>
                <a:ea typeface="Calibri" charset="0"/>
                <a:cs typeface="Calibri" charset="0"/>
              </a:rPr>
              <a:t>Work collaboratively</a:t>
            </a:r>
          </a:p>
          <a:p>
            <a:pPr marL="457200" indent="-457200" fontAlgn="base">
              <a:lnSpc>
                <a:spcPct val="90000"/>
              </a:lnSpc>
              <a:spcBef>
                <a:spcPts val="2400"/>
              </a:spcBef>
              <a:spcAft>
                <a:spcPct val="0"/>
              </a:spcAft>
              <a:buFont typeface="Arial"/>
              <a:buChar char="•"/>
            </a:pPr>
            <a:r>
              <a:rPr lang="en-US" sz="2600" dirty="0">
                <a:solidFill>
                  <a:srgbClr val="00446A"/>
                </a:solidFill>
                <a:ea typeface="Calibri" charset="0"/>
                <a:cs typeface="Calibri" charset="0"/>
              </a:rPr>
              <a:t>Be honest </a:t>
            </a:r>
          </a:p>
          <a:p>
            <a:pPr marL="457200" indent="-457200" fontAlgn="base">
              <a:lnSpc>
                <a:spcPct val="90000"/>
              </a:lnSpc>
              <a:spcBef>
                <a:spcPts val="2400"/>
              </a:spcBef>
              <a:spcAft>
                <a:spcPct val="0"/>
              </a:spcAft>
              <a:buFont typeface="Arial"/>
              <a:buChar char="•"/>
            </a:pPr>
            <a:r>
              <a:rPr lang="en-US" sz="2600" dirty="0">
                <a:solidFill>
                  <a:srgbClr val="00446A"/>
                </a:solidFill>
                <a:ea typeface="Calibri" charset="0"/>
                <a:cs typeface="Calibri" charset="0"/>
              </a:rPr>
              <a:t>Be reliable</a:t>
            </a:r>
          </a:p>
          <a:p>
            <a:pPr marL="457200" indent="-457200" fontAlgn="base">
              <a:lnSpc>
                <a:spcPct val="90000"/>
              </a:lnSpc>
              <a:spcBef>
                <a:spcPts val="2400"/>
              </a:spcBef>
              <a:spcAft>
                <a:spcPct val="0"/>
              </a:spcAft>
              <a:buFont typeface="Arial"/>
              <a:buChar char="•"/>
            </a:pPr>
            <a:r>
              <a:rPr lang="en-US" sz="2600" dirty="0">
                <a:solidFill>
                  <a:srgbClr val="00446A"/>
                </a:solidFill>
                <a:ea typeface="Calibri" charset="0"/>
                <a:cs typeface="Calibri" charset="0"/>
              </a:rPr>
              <a:t>Hold yourself and your teammates accountable</a:t>
            </a:r>
          </a:p>
          <a:p>
            <a:pPr marL="457200" indent="-457200" fontAlgn="base">
              <a:lnSpc>
                <a:spcPct val="90000"/>
              </a:lnSpc>
              <a:spcBef>
                <a:spcPts val="2400"/>
              </a:spcBef>
              <a:spcAft>
                <a:spcPct val="0"/>
              </a:spcAft>
              <a:buFont typeface="Arial"/>
              <a:buChar char="•"/>
            </a:pPr>
            <a:r>
              <a:rPr lang="en-US" sz="2600" dirty="0">
                <a:solidFill>
                  <a:srgbClr val="00446A"/>
                </a:solidFill>
                <a:ea typeface="Calibri" charset="0"/>
                <a:cs typeface="Calibri" charset="0"/>
              </a:rPr>
              <a:t>Be flexible, creative, and keep a cool head</a:t>
            </a:r>
          </a:p>
          <a:p>
            <a:pPr marL="457200" indent="-457200" fontAlgn="base">
              <a:spcBef>
                <a:spcPts val="2400"/>
              </a:spcBef>
              <a:spcAft>
                <a:spcPct val="0"/>
              </a:spcAft>
              <a:buFont typeface="Arial"/>
              <a:buChar char="•"/>
            </a:pPr>
            <a:endParaRPr lang="en-US" sz="2600" dirty="0">
              <a:solidFill>
                <a:srgbClr val="00446A"/>
              </a:solidFill>
              <a:ea typeface="Calibri" charset="0"/>
              <a:cs typeface="Calibri" charset="0"/>
            </a:endParaRPr>
          </a:p>
          <a:p>
            <a:pPr fontAlgn="base">
              <a:spcBef>
                <a:spcPts val="2400"/>
              </a:spcBef>
              <a:spcAft>
                <a:spcPct val="0"/>
              </a:spcAft>
            </a:pPr>
            <a:endParaRPr lang="en-US" sz="2600" dirty="0">
              <a:solidFill>
                <a:srgbClr val="00446A"/>
              </a:solidFill>
              <a:ea typeface="Calibri" charset="0"/>
              <a:cs typeface="Calibri" charset="0"/>
            </a:endParaRPr>
          </a:p>
        </p:txBody>
      </p:sp>
      <p:sp>
        <p:nvSpPr>
          <p:cNvPr id="2" name="TextBox 1"/>
          <p:cNvSpPr txBox="1"/>
          <p:nvPr/>
        </p:nvSpPr>
        <p:spPr>
          <a:xfrm>
            <a:off x="2782652" y="2950481"/>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5791706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17</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Expectations of us</a:t>
            </a:r>
          </a:p>
        </p:txBody>
      </p:sp>
      <p:sp>
        <p:nvSpPr>
          <p:cNvPr id="2" name="TextBox 1"/>
          <p:cNvSpPr txBox="1"/>
          <p:nvPr/>
        </p:nvSpPr>
        <p:spPr>
          <a:xfrm>
            <a:off x="2782652" y="2950481"/>
            <a:ext cx="184666" cy="369332"/>
          </a:xfrm>
          <a:prstGeom prst="rect">
            <a:avLst/>
          </a:prstGeom>
          <a:noFill/>
        </p:spPr>
        <p:txBody>
          <a:bodyPr wrap="none" rtlCol="0">
            <a:spAutoFit/>
          </a:bodyPr>
          <a:lstStyle/>
          <a:p>
            <a:endParaRPr lang="en-US" dirty="0"/>
          </a:p>
        </p:txBody>
      </p:sp>
      <p:sp>
        <p:nvSpPr>
          <p:cNvPr id="7" name="TextBox 6"/>
          <p:cNvSpPr txBox="1">
            <a:spLocks noChangeArrowheads="1"/>
          </p:cNvSpPr>
          <p:nvPr/>
        </p:nvSpPr>
        <p:spPr bwMode="auto">
          <a:xfrm>
            <a:off x="381000" y="1524000"/>
            <a:ext cx="8229600" cy="5802102"/>
          </a:xfrm>
          <a:prstGeom prst="rect">
            <a:avLst/>
          </a:prstGeom>
          <a:noFill/>
          <a:ln w="9525">
            <a:noFill/>
            <a:miter lim="800000"/>
            <a:headEnd/>
            <a:tailEnd/>
          </a:ln>
        </p:spPr>
        <p:txBody>
          <a:bodyPr>
            <a:prstTxWarp prst="textNoShape">
              <a:avLst/>
            </a:prstTxWarp>
            <a:spAutoFit/>
          </a:bodyPr>
          <a:lstStyle/>
          <a:p>
            <a:pPr marL="457200" indent="-457200" fontAlgn="base">
              <a:lnSpc>
                <a:spcPct val="90000"/>
              </a:lnSpc>
              <a:spcBef>
                <a:spcPts val="2400"/>
              </a:spcBef>
              <a:spcAft>
                <a:spcPct val="0"/>
              </a:spcAft>
              <a:buFont typeface="Arial"/>
              <a:buChar char="•"/>
            </a:pPr>
            <a:r>
              <a:rPr lang="en-US" sz="2600" dirty="0">
                <a:solidFill>
                  <a:srgbClr val="00446A"/>
                </a:solidFill>
                <a:ea typeface="Calibri" charset="0"/>
                <a:cs typeface="Calibri" charset="0"/>
              </a:rPr>
              <a:t>Maintain constant communication and feedback</a:t>
            </a:r>
          </a:p>
          <a:p>
            <a:pPr marL="457200" indent="-457200" fontAlgn="base">
              <a:lnSpc>
                <a:spcPct val="90000"/>
              </a:lnSpc>
              <a:spcBef>
                <a:spcPts val="2400"/>
              </a:spcBef>
              <a:spcAft>
                <a:spcPct val="0"/>
              </a:spcAft>
              <a:buFont typeface="Arial"/>
              <a:buChar char="•"/>
            </a:pPr>
            <a:r>
              <a:rPr lang="en-US" sz="2600" dirty="0">
                <a:solidFill>
                  <a:srgbClr val="00446A"/>
                </a:solidFill>
                <a:ea typeface="Calibri" charset="0"/>
                <a:cs typeface="Calibri" charset="0"/>
              </a:rPr>
              <a:t>Give support</a:t>
            </a:r>
          </a:p>
          <a:p>
            <a:pPr marL="457200" indent="-457200" fontAlgn="base">
              <a:lnSpc>
                <a:spcPct val="90000"/>
              </a:lnSpc>
              <a:spcBef>
                <a:spcPts val="2400"/>
              </a:spcBef>
              <a:spcAft>
                <a:spcPct val="0"/>
              </a:spcAft>
              <a:buFont typeface="Arial"/>
              <a:buChar char="•"/>
            </a:pPr>
            <a:r>
              <a:rPr lang="en-US" sz="2600" dirty="0">
                <a:solidFill>
                  <a:srgbClr val="00446A"/>
                </a:solidFill>
                <a:ea typeface="Calibri" charset="0"/>
                <a:cs typeface="Calibri" charset="0"/>
              </a:rPr>
              <a:t>Treat you with respect</a:t>
            </a:r>
          </a:p>
          <a:p>
            <a:pPr marL="457200" indent="-457200" fontAlgn="base">
              <a:lnSpc>
                <a:spcPct val="90000"/>
              </a:lnSpc>
              <a:spcBef>
                <a:spcPts val="2400"/>
              </a:spcBef>
              <a:spcAft>
                <a:spcPct val="0"/>
              </a:spcAft>
              <a:buFont typeface="Arial"/>
              <a:buChar char="•"/>
            </a:pPr>
            <a:r>
              <a:rPr lang="en-US" sz="2600" dirty="0">
                <a:solidFill>
                  <a:srgbClr val="00446A"/>
                </a:solidFill>
                <a:ea typeface="Calibri" charset="0"/>
                <a:cs typeface="Calibri" charset="0"/>
              </a:rPr>
              <a:t>Be open and honest</a:t>
            </a:r>
          </a:p>
          <a:p>
            <a:pPr marL="457200" indent="-457200" fontAlgn="base">
              <a:lnSpc>
                <a:spcPct val="90000"/>
              </a:lnSpc>
              <a:spcBef>
                <a:spcPts val="2400"/>
              </a:spcBef>
              <a:spcAft>
                <a:spcPct val="0"/>
              </a:spcAft>
              <a:buFont typeface="Arial"/>
              <a:buChar char="•"/>
            </a:pPr>
            <a:r>
              <a:rPr lang="en-US" sz="2600" dirty="0">
                <a:solidFill>
                  <a:srgbClr val="00446A"/>
                </a:solidFill>
                <a:ea typeface="Calibri" charset="0"/>
                <a:cs typeface="Calibri" charset="0"/>
              </a:rPr>
              <a:t>Coach you to lead</a:t>
            </a:r>
          </a:p>
          <a:p>
            <a:pPr marL="457200" indent="-457200" fontAlgn="base">
              <a:lnSpc>
                <a:spcPct val="90000"/>
              </a:lnSpc>
              <a:spcBef>
                <a:spcPts val="2400"/>
              </a:spcBef>
              <a:spcAft>
                <a:spcPct val="0"/>
              </a:spcAft>
              <a:buFont typeface="Arial"/>
              <a:buChar char="•"/>
            </a:pPr>
            <a:r>
              <a:rPr lang="en-US" sz="2600" dirty="0">
                <a:solidFill>
                  <a:srgbClr val="00446A"/>
                </a:solidFill>
                <a:ea typeface="Calibri" charset="0"/>
                <a:cs typeface="Calibri" charset="0"/>
              </a:rPr>
              <a:t>Hold you accountable</a:t>
            </a:r>
          </a:p>
          <a:p>
            <a:pPr marL="457200" indent="-457200" fontAlgn="base">
              <a:lnSpc>
                <a:spcPct val="90000"/>
              </a:lnSpc>
              <a:spcBef>
                <a:spcPts val="2400"/>
              </a:spcBef>
              <a:spcAft>
                <a:spcPct val="0"/>
              </a:spcAft>
              <a:buFont typeface="Arial"/>
              <a:buChar char="•"/>
            </a:pPr>
            <a:r>
              <a:rPr lang="en-US" sz="2600" dirty="0">
                <a:solidFill>
                  <a:srgbClr val="00446A"/>
                </a:solidFill>
                <a:ea typeface="Calibri" charset="0"/>
                <a:cs typeface="Calibri" charset="0"/>
              </a:rPr>
              <a:t>Not ask you to do anything we haven’t done</a:t>
            </a:r>
          </a:p>
          <a:p>
            <a:pPr marL="457200" indent="-457200" fontAlgn="base">
              <a:lnSpc>
                <a:spcPct val="90000"/>
              </a:lnSpc>
              <a:spcBef>
                <a:spcPts val="2400"/>
              </a:spcBef>
              <a:spcAft>
                <a:spcPct val="0"/>
              </a:spcAft>
              <a:buFont typeface="Arial"/>
              <a:buChar char="•"/>
            </a:pPr>
            <a:endParaRPr lang="en-US" sz="2600" dirty="0">
              <a:solidFill>
                <a:srgbClr val="00446A"/>
              </a:solidFill>
              <a:ea typeface="Calibri" charset="0"/>
              <a:cs typeface="Calibri" charset="0"/>
            </a:endParaRPr>
          </a:p>
          <a:p>
            <a:pPr fontAlgn="base">
              <a:spcBef>
                <a:spcPts val="2400"/>
              </a:spcBef>
              <a:spcAft>
                <a:spcPct val="0"/>
              </a:spcAft>
            </a:pPr>
            <a:endParaRPr lang="en-US" sz="2600" dirty="0">
              <a:solidFill>
                <a:srgbClr val="00446A"/>
              </a:solidFill>
              <a:ea typeface="Calibri" charset="0"/>
              <a:cs typeface="Calibri" charset="0"/>
            </a:endParaRPr>
          </a:p>
        </p:txBody>
      </p:sp>
    </p:spTree>
    <p:extLst>
      <p:ext uri="{BB962C8B-B14F-4D97-AF65-F5344CB8AC3E}">
        <p14:creationId xmlns:p14="http://schemas.microsoft.com/office/powerpoint/2010/main" val="35661380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18</a:t>
            </a:fld>
            <a:endParaRPr lang="en-US" dirty="0"/>
          </a:p>
        </p:txBody>
      </p:sp>
      <p:sp>
        <p:nvSpPr>
          <p:cNvPr id="9" name="Title 1"/>
          <p:cNvSpPr>
            <a:spLocks noGrp="1"/>
          </p:cNvSpPr>
          <p:nvPr>
            <p:ph type="title"/>
          </p:nvPr>
        </p:nvSpPr>
        <p:spPr>
          <a:xfrm>
            <a:off x="76200" y="0"/>
            <a:ext cx="8229600" cy="1143000"/>
          </a:xfrm>
        </p:spPr>
        <p:txBody>
          <a:bodyPr>
            <a:normAutofit/>
          </a:bodyPr>
          <a:lstStyle/>
          <a:p>
            <a:r>
              <a:rPr lang="en-US" sz="3000" dirty="0"/>
              <a:t>Expectations of yourself</a:t>
            </a:r>
          </a:p>
        </p:txBody>
      </p:sp>
      <p:sp>
        <p:nvSpPr>
          <p:cNvPr id="5" name="Rectangle 4"/>
          <p:cNvSpPr/>
          <p:nvPr/>
        </p:nvSpPr>
        <p:spPr>
          <a:xfrm>
            <a:off x="1885154" y="1905000"/>
            <a:ext cx="5257800" cy="609600"/>
          </a:xfrm>
          <a:prstGeom prst="rect">
            <a:avLst/>
          </a:prstGeom>
          <a:noFill/>
          <a:ln>
            <a:no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defRPr/>
            </a:pPr>
            <a:r>
              <a:rPr lang="en-US" sz="2800" b="1" dirty="0">
                <a:solidFill>
                  <a:srgbClr val="00446A"/>
                </a:solidFill>
              </a:rPr>
              <a:t>Consider Two Crucial Questions</a:t>
            </a:r>
          </a:p>
        </p:txBody>
      </p:sp>
      <p:cxnSp>
        <p:nvCxnSpPr>
          <p:cNvPr id="4" name="Straight Connector 3"/>
          <p:cNvCxnSpPr/>
          <p:nvPr/>
        </p:nvCxnSpPr>
        <p:spPr>
          <a:xfrm>
            <a:off x="208754" y="2743200"/>
            <a:ext cx="8686800" cy="0"/>
          </a:xfrm>
          <a:prstGeom prst="line">
            <a:avLst/>
          </a:prstGeom>
          <a:ln>
            <a:solidFill>
              <a:srgbClr val="00446A"/>
            </a:solidFill>
          </a:ln>
          <a:effectLst/>
        </p:spPr>
        <p:style>
          <a:lnRef idx="2">
            <a:schemeClr val="accent1"/>
          </a:lnRef>
          <a:fillRef idx="0">
            <a:schemeClr val="accent1"/>
          </a:fillRef>
          <a:effectRef idx="1">
            <a:schemeClr val="accent1"/>
          </a:effectRef>
          <a:fontRef idx="minor">
            <a:schemeClr val="tx1"/>
          </a:fontRef>
        </p:style>
      </p:cxnSp>
      <p:sp>
        <p:nvSpPr>
          <p:cNvPr id="8" name="Rectangle 7"/>
          <p:cNvSpPr/>
          <p:nvPr/>
        </p:nvSpPr>
        <p:spPr>
          <a:xfrm>
            <a:off x="457200" y="3124200"/>
            <a:ext cx="3446164" cy="1929384"/>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r>
              <a:rPr lang="en-US" sz="2800" b="1" dirty="0">
                <a:solidFill>
                  <a:srgbClr val="00446A"/>
                </a:solidFill>
              </a:rPr>
              <a:t>What do you want to get from the Fellows program?</a:t>
            </a:r>
          </a:p>
        </p:txBody>
      </p:sp>
      <p:sp>
        <p:nvSpPr>
          <p:cNvPr id="10" name="Rectangle 9"/>
          <p:cNvSpPr/>
          <p:nvPr/>
        </p:nvSpPr>
        <p:spPr>
          <a:xfrm>
            <a:off x="5105400" y="3124200"/>
            <a:ext cx="3446164" cy="1929384"/>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r>
              <a:rPr lang="en-US" sz="2800" b="1" dirty="0">
                <a:solidFill>
                  <a:srgbClr val="00446A"/>
                </a:solidFill>
              </a:rPr>
              <a:t>What will you contribute to OFA as a Summer Fellow?</a:t>
            </a:r>
          </a:p>
        </p:txBody>
      </p:sp>
    </p:spTree>
    <p:extLst>
      <p:ext uri="{BB962C8B-B14F-4D97-AF65-F5344CB8AC3E}">
        <p14:creationId xmlns:p14="http://schemas.microsoft.com/office/powerpoint/2010/main" val="3380077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19</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Agenda for this session </a:t>
            </a:r>
          </a:p>
        </p:txBody>
      </p:sp>
      <p:sp>
        <p:nvSpPr>
          <p:cNvPr id="7" name="TextBox 6"/>
          <p:cNvSpPr txBox="1">
            <a:spLocks noChangeArrowheads="1"/>
          </p:cNvSpPr>
          <p:nvPr/>
        </p:nvSpPr>
        <p:spPr bwMode="auto">
          <a:xfrm>
            <a:off x="457200" y="1676400"/>
            <a:ext cx="5943600" cy="3323987"/>
          </a:xfrm>
          <a:prstGeom prst="rect">
            <a:avLst/>
          </a:prstGeom>
          <a:noFill/>
          <a:ln w="9525">
            <a:noFill/>
            <a:miter lim="800000"/>
            <a:headEnd/>
            <a:tailEnd/>
          </a:ln>
        </p:spPr>
        <p:txBody>
          <a:bodyPr wrap="square">
            <a:prstTxWarp prst="textNoShape">
              <a:avLst/>
            </a:prstTxWarp>
            <a:spAutoFit/>
          </a:bodyPr>
          <a:lstStyle/>
          <a:p>
            <a:pPr marL="514350" indent="-514350" fontAlgn="base">
              <a:spcBef>
                <a:spcPts val="2400"/>
              </a:spcBef>
              <a:spcAft>
                <a:spcPct val="0"/>
              </a:spcAft>
              <a:buAutoNum type="romanUcPeriod"/>
            </a:pPr>
            <a:r>
              <a:rPr lang="en-US" sz="2600" dirty="0">
                <a:solidFill>
                  <a:srgbClr val="00446A"/>
                </a:solidFill>
                <a:ea typeface="Calibri" charset="0"/>
                <a:cs typeface="Calibri" charset="0"/>
              </a:rPr>
              <a:t>Introduction and Goals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Your Legacy This Summer</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Expectations for Organizing Fellows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Fellow Norm Setting</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Next Steps </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82015" y="2439103"/>
            <a:ext cx="2304785" cy="2666820"/>
          </a:xfrm>
          <a:prstGeom prst="rect">
            <a:avLst/>
          </a:prstGeom>
        </p:spPr>
      </p:pic>
    </p:spTree>
    <p:extLst>
      <p:ext uri="{BB962C8B-B14F-4D97-AF65-F5344CB8AC3E}">
        <p14:creationId xmlns:p14="http://schemas.microsoft.com/office/powerpoint/2010/main" val="2914485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withEffect">
                                  <p:stCondLst>
                                    <p:cond delay="0"/>
                                  </p:stCondLst>
                                  <p:iterate type="lt">
                                    <p:tmAbs val="25"/>
                                  </p:iterate>
                                  <p:childTnLst>
                                    <p:set>
                                      <p:cBhvr override="childStyle">
                                        <p:cTn id="6" dur="indefinite"/>
                                        <p:tgtEl>
                                          <p:spTgt spid="7">
                                            <p:txEl>
                                              <p:pRg st="3" end="3"/>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Your Legacy</a:t>
            </a:r>
          </a:p>
        </p:txBody>
      </p:sp>
      <p:graphicFrame>
        <p:nvGraphicFramePr>
          <p:cNvPr id="2" name="Diagram 1"/>
          <p:cNvGraphicFramePr/>
          <p:nvPr>
            <p:extLst>
              <p:ext uri="{D42A27DB-BD31-4B8C-83A1-F6EECF244321}">
                <p14:modId xmlns:p14="http://schemas.microsoft.com/office/powerpoint/2010/main" val="2189261458"/>
              </p:ext>
            </p:extLst>
          </p:nvPr>
        </p:nvGraphicFramePr>
        <p:xfrm>
          <a:off x="914400" y="1524000"/>
          <a:ext cx="7620000" cy="373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ight Arrow 2"/>
          <p:cNvSpPr/>
          <p:nvPr/>
        </p:nvSpPr>
        <p:spPr>
          <a:xfrm>
            <a:off x="914400" y="5257800"/>
            <a:ext cx="7696200" cy="990600"/>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b="1" dirty="0"/>
              <a:t>Summer Fellowship</a:t>
            </a:r>
          </a:p>
        </p:txBody>
      </p:sp>
    </p:spTree>
    <p:extLst>
      <p:ext uri="{BB962C8B-B14F-4D97-AF65-F5344CB8AC3E}">
        <p14:creationId xmlns:p14="http://schemas.microsoft.com/office/powerpoint/2010/main" val="2777211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20</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Organizer Rules</a:t>
            </a:r>
          </a:p>
        </p:txBody>
      </p:sp>
      <p:sp>
        <p:nvSpPr>
          <p:cNvPr id="2" name="TextBox 1"/>
          <p:cNvSpPr txBox="1"/>
          <p:nvPr/>
        </p:nvSpPr>
        <p:spPr>
          <a:xfrm>
            <a:off x="2782652" y="2950481"/>
            <a:ext cx="184666" cy="369332"/>
          </a:xfrm>
          <a:prstGeom prst="rect">
            <a:avLst/>
          </a:prstGeom>
          <a:noFill/>
        </p:spPr>
        <p:txBody>
          <a:bodyPr wrap="none" rtlCol="0">
            <a:spAutoFit/>
          </a:bodyPr>
          <a:lstStyle/>
          <a:p>
            <a:endParaRPr lang="en-US" dirty="0"/>
          </a:p>
        </p:txBody>
      </p:sp>
      <p:sp>
        <p:nvSpPr>
          <p:cNvPr id="8" name="TextBox 7"/>
          <p:cNvSpPr txBox="1">
            <a:spLocks noChangeArrowheads="1"/>
          </p:cNvSpPr>
          <p:nvPr/>
        </p:nvSpPr>
        <p:spPr bwMode="auto">
          <a:xfrm>
            <a:off x="228600" y="1371600"/>
            <a:ext cx="4343400" cy="4708981"/>
          </a:xfrm>
          <a:prstGeom prst="rect">
            <a:avLst/>
          </a:prstGeom>
          <a:noFill/>
          <a:ln w="9525">
            <a:noFill/>
            <a:miter lim="800000"/>
            <a:headEnd/>
            <a:tailEnd/>
          </a:ln>
        </p:spPr>
        <p:txBody>
          <a:bodyPr wrap="square">
            <a:prstTxWarp prst="textNoShape">
              <a:avLst/>
            </a:prstTxWarp>
            <a:spAutoFit/>
          </a:bodyPr>
          <a:lstStyle/>
          <a:p>
            <a:pPr marL="457200" indent="-457200" fontAlgn="base">
              <a:spcBef>
                <a:spcPts val="2400"/>
              </a:spcBef>
              <a:spcAft>
                <a:spcPct val="0"/>
              </a:spcAft>
              <a:buFont typeface="Arial"/>
              <a:buChar char="•"/>
            </a:pPr>
            <a:r>
              <a:rPr lang="en-US" sz="2200" dirty="0">
                <a:solidFill>
                  <a:srgbClr val="00446A"/>
                </a:solidFill>
                <a:ea typeface="Calibri" charset="0"/>
                <a:cs typeface="Calibri" charset="0"/>
              </a:rPr>
              <a:t>Respect, Empower, Include, Act.</a:t>
            </a:r>
          </a:p>
          <a:p>
            <a:pPr marL="457200" indent="-457200" fontAlgn="base">
              <a:spcBef>
                <a:spcPts val="2400"/>
              </a:spcBef>
              <a:spcAft>
                <a:spcPct val="0"/>
              </a:spcAft>
              <a:buFont typeface="Arial"/>
              <a:buChar char="•"/>
            </a:pPr>
            <a:r>
              <a:rPr lang="en-US" sz="2200" dirty="0">
                <a:solidFill>
                  <a:srgbClr val="00446A"/>
                </a:solidFill>
                <a:ea typeface="Calibri" charset="0"/>
                <a:cs typeface="Calibri" charset="0"/>
              </a:rPr>
              <a:t>You are an organizer – Be organized.</a:t>
            </a:r>
          </a:p>
          <a:p>
            <a:pPr marL="457200" indent="-457200" fontAlgn="base">
              <a:spcBef>
                <a:spcPts val="2400"/>
              </a:spcBef>
              <a:spcAft>
                <a:spcPct val="0"/>
              </a:spcAft>
              <a:buFont typeface="Arial"/>
              <a:buChar char="•"/>
            </a:pPr>
            <a:r>
              <a:rPr lang="en-US" sz="2200" dirty="0">
                <a:solidFill>
                  <a:srgbClr val="00446A"/>
                </a:solidFill>
                <a:ea typeface="Calibri" charset="0"/>
                <a:cs typeface="Calibri" charset="0"/>
              </a:rPr>
              <a:t>The phone is your greatest tool and your best friend.</a:t>
            </a:r>
          </a:p>
          <a:p>
            <a:pPr marL="457200" indent="-457200" fontAlgn="base">
              <a:spcBef>
                <a:spcPts val="2400"/>
              </a:spcBef>
              <a:spcAft>
                <a:spcPct val="0"/>
              </a:spcAft>
              <a:buFont typeface="Arial"/>
              <a:buChar char="•"/>
            </a:pPr>
            <a:r>
              <a:rPr lang="en-US" sz="2200" dirty="0">
                <a:solidFill>
                  <a:srgbClr val="00446A"/>
                </a:solidFill>
                <a:ea typeface="Calibri" charset="0"/>
                <a:cs typeface="Calibri" charset="0"/>
              </a:rPr>
              <a:t>Time is the most valuable resource you have.  Don’t waste it.</a:t>
            </a:r>
          </a:p>
          <a:p>
            <a:pPr marL="457200" indent="-457200" fontAlgn="base">
              <a:spcBef>
                <a:spcPts val="2400"/>
              </a:spcBef>
              <a:spcAft>
                <a:spcPct val="0"/>
              </a:spcAft>
              <a:buFont typeface="Arial"/>
              <a:buChar char="•"/>
            </a:pPr>
            <a:r>
              <a:rPr lang="en-US" sz="2200" dirty="0">
                <a:solidFill>
                  <a:srgbClr val="00446A"/>
                </a:solidFill>
                <a:ea typeface="Calibri" charset="0"/>
                <a:cs typeface="Calibri" charset="0"/>
              </a:rPr>
              <a:t>Never lie.  If you don’t know, don’t guess.</a:t>
            </a:r>
          </a:p>
        </p:txBody>
      </p:sp>
      <p:sp>
        <p:nvSpPr>
          <p:cNvPr id="11" name="TextBox 10"/>
          <p:cNvSpPr txBox="1">
            <a:spLocks noChangeArrowheads="1"/>
          </p:cNvSpPr>
          <p:nvPr/>
        </p:nvSpPr>
        <p:spPr bwMode="auto">
          <a:xfrm>
            <a:off x="4648200" y="1371600"/>
            <a:ext cx="4325663" cy="5016757"/>
          </a:xfrm>
          <a:prstGeom prst="rect">
            <a:avLst/>
          </a:prstGeom>
          <a:noFill/>
          <a:ln w="9525">
            <a:noFill/>
            <a:miter lim="800000"/>
            <a:headEnd/>
            <a:tailEnd/>
          </a:ln>
        </p:spPr>
        <p:txBody>
          <a:bodyPr wrap="square">
            <a:prstTxWarp prst="textNoShape">
              <a:avLst/>
            </a:prstTxWarp>
            <a:spAutoFit/>
          </a:bodyPr>
          <a:lstStyle/>
          <a:p>
            <a:pPr marL="457200" indent="-457200" fontAlgn="base">
              <a:spcBef>
                <a:spcPts val="2400"/>
              </a:spcBef>
              <a:spcAft>
                <a:spcPct val="0"/>
              </a:spcAft>
              <a:buFont typeface="Arial"/>
              <a:buChar char="•"/>
            </a:pPr>
            <a:r>
              <a:rPr lang="en-US" sz="2200" dirty="0">
                <a:solidFill>
                  <a:srgbClr val="00446A"/>
                </a:solidFill>
                <a:ea typeface="Calibri" charset="0"/>
                <a:cs typeface="Calibri" charset="0"/>
              </a:rPr>
              <a:t>“Some” is not a number. “Soon” is not a time.</a:t>
            </a:r>
          </a:p>
          <a:p>
            <a:pPr marL="457200" indent="-457200" fontAlgn="base">
              <a:spcBef>
                <a:spcPts val="2400"/>
              </a:spcBef>
              <a:spcAft>
                <a:spcPct val="0"/>
              </a:spcAft>
              <a:buFont typeface="Arial"/>
              <a:buChar char="•"/>
            </a:pPr>
            <a:r>
              <a:rPr lang="en-US" sz="2200" dirty="0">
                <a:solidFill>
                  <a:srgbClr val="00446A"/>
                </a:solidFill>
                <a:ea typeface="Calibri" charset="0"/>
                <a:cs typeface="Calibri" charset="0"/>
              </a:rPr>
              <a:t>If it’s not in the VAN, it doesn’t exist.</a:t>
            </a:r>
          </a:p>
          <a:p>
            <a:pPr marL="457200" indent="-457200" fontAlgn="base">
              <a:spcBef>
                <a:spcPts val="2400"/>
              </a:spcBef>
              <a:spcAft>
                <a:spcPct val="0"/>
              </a:spcAft>
              <a:buFont typeface="Arial"/>
              <a:buChar char="•"/>
            </a:pPr>
            <a:r>
              <a:rPr lang="en-US" sz="2200" dirty="0">
                <a:solidFill>
                  <a:srgbClr val="00446A"/>
                </a:solidFill>
                <a:ea typeface="Calibri" charset="0"/>
                <a:cs typeface="Calibri" charset="0"/>
              </a:rPr>
              <a:t>Think with your head but be driven by your heart.</a:t>
            </a:r>
          </a:p>
          <a:p>
            <a:pPr marL="457200" indent="-457200" fontAlgn="base">
              <a:spcBef>
                <a:spcPts val="2400"/>
              </a:spcBef>
              <a:spcAft>
                <a:spcPct val="0"/>
              </a:spcAft>
              <a:buFont typeface="Arial"/>
              <a:buChar char="•"/>
            </a:pPr>
            <a:r>
              <a:rPr lang="en-US" sz="2200" dirty="0">
                <a:solidFill>
                  <a:srgbClr val="00446A"/>
                </a:solidFill>
                <a:ea typeface="Calibri" charset="0"/>
                <a:cs typeface="Calibri" charset="0"/>
              </a:rPr>
              <a:t>Have goals.  Be accountable.  Hold others accountable.</a:t>
            </a:r>
          </a:p>
          <a:p>
            <a:pPr marL="457200" indent="-457200" fontAlgn="base">
              <a:spcBef>
                <a:spcPts val="2400"/>
              </a:spcBef>
              <a:spcAft>
                <a:spcPct val="0"/>
              </a:spcAft>
              <a:buFont typeface="Arial"/>
              <a:buChar char="•"/>
            </a:pPr>
            <a:r>
              <a:rPr lang="en-US" sz="2200" dirty="0">
                <a:solidFill>
                  <a:srgbClr val="00446A"/>
                </a:solidFill>
                <a:ea typeface="Calibri" charset="0"/>
                <a:cs typeface="Calibri" charset="0"/>
              </a:rPr>
              <a:t>Be positive.</a:t>
            </a:r>
          </a:p>
          <a:p>
            <a:pPr marL="457200" indent="-457200" fontAlgn="base">
              <a:spcBef>
                <a:spcPts val="2400"/>
              </a:spcBef>
              <a:spcAft>
                <a:spcPct val="0"/>
              </a:spcAft>
              <a:buFont typeface="Arial"/>
              <a:buChar char="•"/>
            </a:pPr>
            <a:endParaRPr lang="en-US" sz="2200" dirty="0">
              <a:solidFill>
                <a:srgbClr val="00446A"/>
              </a:solidFill>
              <a:ea typeface="Calibri" charset="0"/>
              <a:cs typeface="Calibri" charset="0"/>
            </a:endParaRPr>
          </a:p>
        </p:txBody>
      </p:sp>
    </p:spTree>
    <p:extLst>
      <p:ext uri="{BB962C8B-B14F-4D97-AF65-F5344CB8AC3E}">
        <p14:creationId xmlns:p14="http://schemas.microsoft.com/office/powerpoint/2010/main" val="22627588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21</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Team Norm Setting</a:t>
            </a:r>
          </a:p>
        </p:txBody>
      </p:sp>
      <p:sp>
        <p:nvSpPr>
          <p:cNvPr id="2" name="TextBox 1"/>
          <p:cNvSpPr txBox="1"/>
          <p:nvPr/>
        </p:nvSpPr>
        <p:spPr>
          <a:xfrm>
            <a:off x="2782652" y="2950481"/>
            <a:ext cx="184666" cy="369332"/>
          </a:xfrm>
          <a:prstGeom prst="rect">
            <a:avLst/>
          </a:prstGeom>
          <a:noFill/>
        </p:spPr>
        <p:txBody>
          <a:bodyPr wrap="none" rtlCol="0">
            <a:spAutoFit/>
          </a:bodyPr>
          <a:lstStyle/>
          <a:p>
            <a:endParaRPr lang="en-US" dirty="0"/>
          </a:p>
        </p:txBody>
      </p:sp>
      <p:pic>
        <p:nvPicPr>
          <p:cNvPr id="9"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70142" y="1524000"/>
            <a:ext cx="5187950" cy="457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89080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22</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Agenda for this session </a:t>
            </a:r>
          </a:p>
        </p:txBody>
      </p:sp>
      <p:sp>
        <p:nvSpPr>
          <p:cNvPr id="7" name="TextBox 6"/>
          <p:cNvSpPr txBox="1">
            <a:spLocks noChangeArrowheads="1"/>
          </p:cNvSpPr>
          <p:nvPr/>
        </p:nvSpPr>
        <p:spPr bwMode="auto">
          <a:xfrm>
            <a:off x="457200" y="1676400"/>
            <a:ext cx="5943600" cy="3323987"/>
          </a:xfrm>
          <a:prstGeom prst="rect">
            <a:avLst/>
          </a:prstGeom>
          <a:noFill/>
          <a:ln w="9525">
            <a:noFill/>
            <a:miter lim="800000"/>
            <a:headEnd/>
            <a:tailEnd/>
          </a:ln>
        </p:spPr>
        <p:txBody>
          <a:bodyPr wrap="square">
            <a:prstTxWarp prst="textNoShape">
              <a:avLst/>
            </a:prstTxWarp>
            <a:spAutoFit/>
          </a:bodyPr>
          <a:lstStyle/>
          <a:p>
            <a:pPr marL="514350" indent="-514350" fontAlgn="base">
              <a:spcBef>
                <a:spcPts val="2400"/>
              </a:spcBef>
              <a:spcAft>
                <a:spcPct val="0"/>
              </a:spcAft>
              <a:buAutoNum type="romanUcPeriod"/>
            </a:pPr>
            <a:r>
              <a:rPr lang="en-US" sz="2600" dirty="0">
                <a:solidFill>
                  <a:srgbClr val="00446A"/>
                </a:solidFill>
                <a:ea typeface="Calibri" charset="0"/>
                <a:cs typeface="Calibri" charset="0"/>
              </a:rPr>
              <a:t>Introduction and Goals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Your Legacy This Summer</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Expectations for Organizing Fellows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Fellow Norm Setting</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Next Steps </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82015" y="2439103"/>
            <a:ext cx="2304785" cy="2666820"/>
          </a:xfrm>
          <a:prstGeom prst="rect">
            <a:avLst/>
          </a:prstGeom>
        </p:spPr>
      </p:pic>
    </p:spTree>
    <p:extLst>
      <p:ext uri="{BB962C8B-B14F-4D97-AF65-F5344CB8AC3E}">
        <p14:creationId xmlns:p14="http://schemas.microsoft.com/office/powerpoint/2010/main" val="2914485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withEffect">
                                  <p:stCondLst>
                                    <p:cond delay="0"/>
                                  </p:stCondLst>
                                  <p:iterate type="lt">
                                    <p:tmAbs val="25"/>
                                  </p:iterate>
                                  <p:childTnLst>
                                    <p:set>
                                      <p:cBhvr override="childStyle">
                                        <p:cTn id="6" dur="indefinite"/>
                                        <p:tgtEl>
                                          <p:spTgt spid="7">
                                            <p:txEl>
                                              <p:pRg st="4" end="4"/>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23</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Next steps</a:t>
            </a:r>
          </a:p>
        </p:txBody>
      </p:sp>
      <p:sp>
        <p:nvSpPr>
          <p:cNvPr id="7" name="TextBox 6"/>
          <p:cNvSpPr txBox="1">
            <a:spLocks noChangeArrowheads="1"/>
          </p:cNvSpPr>
          <p:nvPr/>
        </p:nvSpPr>
        <p:spPr bwMode="auto">
          <a:xfrm>
            <a:off x="457200" y="1752600"/>
            <a:ext cx="4343400" cy="3016210"/>
          </a:xfrm>
          <a:prstGeom prst="rect">
            <a:avLst/>
          </a:prstGeom>
          <a:noFill/>
          <a:ln w="9525">
            <a:noFill/>
            <a:miter lim="800000"/>
            <a:headEnd/>
            <a:tailEnd/>
          </a:ln>
        </p:spPr>
        <p:txBody>
          <a:bodyPr wrap="square">
            <a:prstTxWarp prst="textNoShape">
              <a:avLst/>
            </a:prstTxWarp>
            <a:spAutoFit/>
          </a:bodyPr>
          <a:lstStyle/>
          <a:p>
            <a:pPr marL="514350" indent="-514350" fontAlgn="base">
              <a:spcBef>
                <a:spcPts val="2400"/>
              </a:spcBef>
              <a:spcAft>
                <a:spcPct val="0"/>
              </a:spcAft>
              <a:buAutoNum type="arabicPeriod"/>
            </a:pPr>
            <a:r>
              <a:rPr lang="en-US" sz="2600" dirty="0">
                <a:solidFill>
                  <a:srgbClr val="1F497D"/>
                </a:solidFill>
                <a:ea typeface="Calibri" charset="0"/>
                <a:cs typeface="Calibri" charset="0"/>
              </a:rPr>
              <a:t>Finish today’s training</a:t>
            </a:r>
          </a:p>
          <a:p>
            <a:pPr marL="514350" indent="-514350" fontAlgn="base">
              <a:spcBef>
                <a:spcPts val="2400"/>
              </a:spcBef>
              <a:spcAft>
                <a:spcPct val="0"/>
              </a:spcAft>
              <a:buAutoNum type="arabicPeriod"/>
            </a:pPr>
            <a:r>
              <a:rPr lang="en-US" sz="2600" dirty="0">
                <a:solidFill>
                  <a:srgbClr val="1F497D"/>
                </a:solidFill>
                <a:ea typeface="Calibri" charset="0"/>
                <a:cs typeface="Calibri" charset="0"/>
              </a:rPr>
              <a:t>Check in with your manager</a:t>
            </a:r>
          </a:p>
          <a:p>
            <a:pPr marL="514350" indent="-514350" fontAlgn="base">
              <a:spcBef>
                <a:spcPts val="2400"/>
              </a:spcBef>
              <a:spcAft>
                <a:spcPct val="0"/>
              </a:spcAft>
              <a:buAutoNum type="arabicPeriod"/>
            </a:pPr>
            <a:r>
              <a:rPr lang="en-US" sz="2600" dirty="0">
                <a:solidFill>
                  <a:srgbClr val="1F497D"/>
                </a:solidFill>
                <a:ea typeface="Calibri" charset="0"/>
                <a:cs typeface="Calibri" charset="0"/>
              </a:rPr>
              <a:t>Set your schedule</a:t>
            </a:r>
          </a:p>
          <a:p>
            <a:pPr marL="514350" indent="-514350" fontAlgn="base">
              <a:spcBef>
                <a:spcPts val="2400"/>
              </a:spcBef>
              <a:spcAft>
                <a:spcPct val="0"/>
              </a:spcAft>
              <a:buAutoNum type="arabicPeriod"/>
            </a:pPr>
            <a:r>
              <a:rPr lang="en-US" sz="2600" dirty="0">
                <a:solidFill>
                  <a:srgbClr val="1F497D"/>
                </a:solidFill>
                <a:ea typeface="Calibri" charset="0"/>
                <a:cs typeface="Calibri" charset="0"/>
              </a:rPr>
              <a:t>Start taking action</a:t>
            </a:r>
          </a:p>
        </p:txBody>
      </p:sp>
      <p:pic>
        <p:nvPicPr>
          <p:cNvPr id="5" name="Picture 2"/>
          <p:cNvPicPr>
            <a:picLocks noChangeAspect="1" noChangeArrowheads="1"/>
          </p:cNvPicPr>
          <p:nvPr/>
        </p:nvPicPr>
        <p:blipFill>
          <a:blip r:embed="rId3" cstate="print"/>
          <a:srcRect/>
          <a:stretch>
            <a:fillRect/>
          </a:stretch>
        </p:blipFill>
        <p:spPr bwMode="auto">
          <a:xfrm>
            <a:off x="5257800" y="1905000"/>
            <a:ext cx="3667125" cy="3667125"/>
          </a:xfrm>
          <a:prstGeom prst="roundRect">
            <a:avLst>
              <a:gd name="adj" fmla="val 16667"/>
            </a:avLst>
          </a:prstGeom>
          <a:ln w="28575">
            <a:solidFill>
              <a:srgbClr val="00446A"/>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2732038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24</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Key takeaways</a:t>
            </a:r>
          </a:p>
        </p:txBody>
      </p:sp>
      <p:sp>
        <p:nvSpPr>
          <p:cNvPr id="7" name="TextBox 6"/>
          <p:cNvSpPr txBox="1">
            <a:spLocks noChangeArrowheads="1"/>
          </p:cNvSpPr>
          <p:nvPr/>
        </p:nvSpPr>
        <p:spPr bwMode="auto">
          <a:xfrm>
            <a:off x="457200" y="1708190"/>
            <a:ext cx="8229600" cy="4216539"/>
          </a:xfrm>
          <a:prstGeom prst="rect">
            <a:avLst/>
          </a:prstGeom>
          <a:noFill/>
          <a:ln w="9525">
            <a:noFill/>
            <a:miter lim="800000"/>
            <a:headEnd/>
            <a:tailEnd/>
          </a:ln>
        </p:spPr>
        <p:txBody>
          <a:bodyPr>
            <a:prstTxWarp prst="textNoShape">
              <a:avLst/>
            </a:prstTxWarp>
            <a:spAutoFit/>
          </a:bodyPr>
          <a:lstStyle/>
          <a:p>
            <a:pPr marL="457200" indent="-457200" fontAlgn="base">
              <a:spcBef>
                <a:spcPts val="2400"/>
              </a:spcBef>
              <a:spcAft>
                <a:spcPct val="0"/>
              </a:spcAft>
              <a:buFont typeface="Arial"/>
              <a:buChar char="•"/>
            </a:pPr>
            <a:r>
              <a:rPr lang="en-US" sz="2600" dirty="0">
                <a:solidFill>
                  <a:srgbClr val="1F497D"/>
                </a:solidFill>
                <a:ea typeface="Calibri" charset="0"/>
                <a:cs typeface="Calibri" charset="0"/>
              </a:rPr>
              <a:t>As a Fellow, your work this summer will play a critical role in moving forward OFA’s issue organizing goals</a:t>
            </a:r>
          </a:p>
          <a:p>
            <a:pPr marL="457200" indent="-457200" fontAlgn="base">
              <a:spcBef>
                <a:spcPts val="2400"/>
              </a:spcBef>
              <a:spcAft>
                <a:spcPct val="0"/>
              </a:spcAft>
              <a:buFont typeface="Arial"/>
              <a:buChar char="•"/>
            </a:pPr>
            <a:r>
              <a:rPr lang="en-US" sz="2600" dirty="0">
                <a:solidFill>
                  <a:srgbClr val="1F497D"/>
                </a:solidFill>
                <a:ea typeface="Calibri" charset="0"/>
                <a:cs typeface="Calibri" charset="0"/>
              </a:rPr>
              <a:t>Fellows will fill a variety of roles and will take these five primary organizing actions: coordinating earned media events, digital organizing, recruiting volunteers, collecting stories, and grassroots fundraising</a:t>
            </a:r>
          </a:p>
          <a:p>
            <a:pPr marL="457200" indent="-457200" fontAlgn="base">
              <a:spcBef>
                <a:spcPts val="2400"/>
              </a:spcBef>
              <a:spcAft>
                <a:spcPct val="0"/>
              </a:spcAft>
              <a:buFont typeface="Arial"/>
              <a:buChar char="•"/>
            </a:pPr>
            <a:r>
              <a:rPr lang="en-US" sz="2600" dirty="0">
                <a:solidFill>
                  <a:srgbClr val="1F497D"/>
                </a:solidFill>
                <a:ea typeface="Calibri" charset="0"/>
                <a:cs typeface="Calibri" charset="0"/>
              </a:rPr>
              <a:t>You have big expectations to fulfill this summer</a:t>
            </a:r>
          </a:p>
          <a:p>
            <a:pPr fontAlgn="base">
              <a:spcBef>
                <a:spcPts val="2400"/>
              </a:spcBef>
              <a:spcAft>
                <a:spcPct val="0"/>
              </a:spcAft>
            </a:pPr>
            <a:endParaRPr lang="en-US" sz="2600" dirty="0">
              <a:solidFill>
                <a:srgbClr val="1F497D"/>
              </a:solidFill>
              <a:ea typeface="Calibri" charset="0"/>
              <a:cs typeface="Calibri" charset="0"/>
            </a:endParaRPr>
          </a:p>
        </p:txBody>
      </p:sp>
    </p:spTree>
    <p:extLst>
      <p:ext uri="{BB962C8B-B14F-4D97-AF65-F5344CB8AC3E}">
        <p14:creationId xmlns:p14="http://schemas.microsoft.com/office/powerpoint/2010/main" val="34322414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25</a:t>
            </a:fld>
            <a:endParaRPr lang="en-US" dirty="0"/>
          </a:p>
        </p:txBody>
      </p:sp>
      <p:sp>
        <p:nvSpPr>
          <p:cNvPr id="6" name="Title 1"/>
          <p:cNvSpPr>
            <a:spLocks noGrp="1"/>
          </p:cNvSpPr>
          <p:nvPr>
            <p:ph type="title"/>
          </p:nvPr>
        </p:nvSpPr>
        <p:spPr>
          <a:xfrm>
            <a:off x="76200" y="0"/>
            <a:ext cx="8229600" cy="1143000"/>
          </a:xfrm>
        </p:spPr>
        <p:txBody>
          <a:bodyPr>
            <a:normAutofit/>
          </a:bodyPr>
          <a:lstStyle/>
          <a:p>
            <a:r>
              <a:rPr lang="en-US" sz="3000" dirty="0"/>
              <a:t>Q &amp; A</a:t>
            </a: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3400" y="2209800"/>
            <a:ext cx="4114800" cy="3333724"/>
          </a:xfrm>
          <a:prstGeom prst="rect">
            <a:avLst/>
          </a:prstGeom>
        </p:spPr>
      </p:pic>
      <p:sp>
        <p:nvSpPr>
          <p:cNvPr id="5" name="TextBox 4"/>
          <p:cNvSpPr txBox="1"/>
          <p:nvPr/>
        </p:nvSpPr>
        <p:spPr>
          <a:xfrm>
            <a:off x="5105400" y="1828800"/>
            <a:ext cx="3886200" cy="4093428"/>
          </a:xfrm>
          <a:prstGeom prst="rect">
            <a:avLst/>
          </a:prstGeom>
          <a:noFill/>
        </p:spPr>
        <p:txBody>
          <a:bodyPr wrap="square" rtlCol="0">
            <a:spAutoFit/>
          </a:bodyPr>
          <a:lstStyle/>
          <a:p>
            <a:pPr lvl="0"/>
            <a:r>
              <a:rPr lang="en-US" sz="2600" dirty="0">
                <a:solidFill>
                  <a:srgbClr val="C41230"/>
                </a:solidFill>
              </a:rPr>
              <a:t>We’ll answer as many as possible.</a:t>
            </a:r>
          </a:p>
          <a:p>
            <a:pPr marL="457200" lvl="0" indent="-457200">
              <a:buFont typeface="Arial"/>
              <a:buChar char="•"/>
            </a:pPr>
            <a:endParaRPr lang="en-US" sz="2600" dirty="0">
              <a:solidFill>
                <a:srgbClr val="C41230"/>
              </a:solidFill>
            </a:endParaRPr>
          </a:p>
          <a:p>
            <a:pPr lvl="0"/>
            <a:r>
              <a:rPr lang="en-US" sz="2600" dirty="0">
                <a:solidFill>
                  <a:srgbClr val="C41230"/>
                </a:solidFill>
              </a:rPr>
              <a:t>If there are any we don’t get to, you can follow up with your OFA manager or ask them in your evaluation at the end of the day!</a:t>
            </a:r>
          </a:p>
          <a:p>
            <a:pPr marL="914400" lvl="1" indent="-457200">
              <a:buFont typeface="Arial"/>
              <a:buChar char="•"/>
            </a:pPr>
            <a:endParaRPr lang="en-US" sz="2600" dirty="0">
              <a:solidFill>
                <a:srgbClr val="C41230"/>
              </a:solidFill>
            </a:endParaRPr>
          </a:p>
        </p:txBody>
      </p:sp>
    </p:spTree>
    <p:extLst>
      <p:ext uri="{BB962C8B-B14F-4D97-AF65-F5344CB8AC3E}">
        <p14:creationId xmlns:p14="http://schemas.microsoft.com/office/powerpoint/2010/main" val="2861481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3</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Goals</a:t>
            </a:r>
          </a:p>
        </p:txBody>
      </p:sp>
      <p:sp>
        <p:nvSpPr>
          <p:cNvPr id="5" name="TextBox 4"/>
          <p:cNvSpPr txBox="1">
            <a:spLocks noChangeArrowheads="1"/>
          </p:cNvSpPr>
          <p:nvPr/>
        </p:nvSpPr>
        <p:spPr bwMode="auto">
          <a:xfrm>
            <a:off x="457200" y="1524000"/>
            <a:ext cx="8229600" cy="3816430"/>
          </a:xfrm>
          <a:prstGeom prst="rect">
            <a:avLst/>
          </a:prstGeom>
          <a:noFill/>
          <a:ln w="9525">
            <a:noFill/>
            <a:miter lim="800000"/>
            <a:headEnd/>
            <a:tailEnd/>
          </a:ln>
        </p:spPr>
        <p:txBody>
          <a:bodyPr>
            <a:prstTxWarp prst="textNoShape">
              <a:avLst/>
            </a:prstTxWarp>
            <a:spAutoFit/>
          </a:bodyPr>
          <a:lstStyle/>
          <a:p>
            <a:pPr fontAlgn="base">
              <a:spcBef>
                <a:spcPts val="2400"/>
              </a:spcBef>
              <a:spcAft>
                <a:spcPct val="0"/>
              </a:spcAft>
            </a:pPr>
            <a:r>
              <a:rPr lang="en-US" sz="2600" b="1" dirty="0">
                <a:solidFill>
                  <a:srgbClr val="00446A"/>
                </a:solidFill>
                <a:ea typeface="Calibri" charset="0"/>
                <a:cs typeface="Calibri" charset="0"/>
              </a:rPr>
              <a:t>By the end of this session, you will...</a:t>
            </a:r>
          </a:p>
          <a:p>
            <a:pPr marL="457200" indent="-457200" fontAlgn="base">
              <a:spcBef>
                <a:spcPts val="2400"/>
              </a:spcBef>
              <a:spcAft>
                <a:spcPct val="0"/>
              </a:spcAft>
              <a:buFont typeface="Arial"/>
              <a:buChar char="•"/>
            </a:pPr>
            <a:r>
              <a:rPr lang="en-US" sz="2600" dirty="0">
                <a:solidFill>
                  <a:srgbClr val="00446A"/>
                </a:solidFill>
                <a:ea typeface="Calibri" charset="0"/>
                <a:cs typeface="Calibri" charset="0"/>
              </a:rPr>
              <a:t>Understand the programmatic objectives of the Summer Organizing Fellowship</a:t>
            </a:r>
          </a:p>
          <a:p>
            <a:pPr marL="457200" indent="-457200" fontAlgn="base">
              <a:spcBef>
                <a:spcPts val="2400"/>
              </a:spcBef>
              <a:spcAft>
                <a:spcPct val="0"/>
              </a:spcAft>
              <a:buFont typeface="Arial"/>
              <a:buChar char="•"/>
            </a:pPr>
            <a:r>
              <a:rPr lang="en-US" sz="2600" dirty="0">
                <a:solidFill>
                  <a:srgbClr val="00446A"/>
                </a:solidFill>
                <a:ea typeface="Calibri" charset="0"/>
                <a:cs typeface="Calibri" charset="0"/>
              </a:rPr>
              <a:t>Set personal objectives for what you want to gain from and contribute to the fellowship program</a:t>
            </a:r>
          </a:p>
          <a:p>
            <a:pPr marL="457200" indent="-457200" fontAlgn="base">
              <a:spcBef>
                <a:spcPts val="2400"/>
              </a:spcBef>
              <a:spcAft>
                <a:spcPct val="0"/>
              </a:spcAft>
              <a:buFont typeface="Arial"/>
              <a:buChar char="•"/>
            </a:pPr>
            <a:r>
              <a:rPr lang="en-US" sz="2600" dirty="0">
                <a:solidFill>
                  <a:srgbClr val="00446A"/>
                </a:solidFill>
                <a:ea typeface="Calibri" charset="0"/>
                <a:cs typeface="Calibri" charset="0"/>
              </a:rPr>
              <a:t>Have next steps for getting started and being successful in your Fellowship</a:t>
            </a:r>
          </a:p>
        </p:txBody>
      </p:sp>
      <p:sp>
        <p:nvSpPr>
          <p:cNvPr id="2" name="TextBox 1"/>
          <p:cNvSpPr txBox="1"/>
          <p:nvPr/>
        </p:nvSpPr>
        <p:spPr>
          <a:xfrm>
            <a:off x="2782652" y="2950481"/>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180986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4</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Agenda for this session </a:t>
            </a:r>
          </a:p>
        </p:txBody>
      </p:sp>
      <p:sp>
        <p:nvSpPr>
          <p:cNvPr id="7" name="TextBox 6"/>
          <p:cNvSpPr txBox="1">
            <a:spLocks noChangeArrowheads="1"/>
          </p:cNvSpPr>
          <p:nvPr/>
        </p:nvSpPr>
        <p:spPr bwMode="auto">
          <a:xfrm>
            <a:off x="457200" y="1676400"/>
            <a:ext cx="5943600" cy="3323987"/>
          </a:xfrm>
          <a:prstGeom prst="rect">
            <a:avLst/>
          </a:prstGeom>
          <a:noFill/>
          <a:ln w="9525">
            <a:noFill/>
            <a:miter lim="800000"/>
            <a:headEnd/>
            <a:tailEnd/>
          </a:ln>
        </p:spPr>
        <p:txBody>
          <a:bodyPr wrap="square">
            <a:prstTxWarp prst="textNoShape">
              <a:avLst/>
            </a:prstTxWarp>
            <a:spAutoFit/>
          </a:bodyPr>
          <a:lstStyle/>
          <a:p>
            <a:pPr marL="514350" indent="-514350" fontAlgn="base">
              <a:spcBef>
                <a:spcPts val="2400"/>
              </a:spcBef>
              <a:spcAft>
                <a:spcPct val="0"/>
              </a:spcAft>
              <a:buAutoNum type="romanUcPeriod"/>
            </a:pPr>
            <a:r>
              <a:rPr lang="en-US" sz="2600" dirty="0">
                <a:solidFill>
                  <a:srgbClr val="00446A"/>
                </a:solidFill>
                <a:ea typeface="Calibri" charset="0"/>
                <a:cs typeface="Calibri" charset="0"/>
              </a:rPr>
              <a:t>Introduction and Goals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Your Legacy This Summer</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Expectations for Organizing Fellows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Fellow Norm Setting</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Next Steps </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82015" y="2439103"/>
            <a:ext cx="2304785" cy="2666820"/>
          </a:xfrm>
          <a:prstGeom prst="rect">
            <a:avLst/>
          </a:prstGeom>
        </p:spPr>
      </p:pic>
    </p:spTree>
    <p:extLst>
      <p:ext uri="{BB962C8B-B14F-4D97-AF65-F5344CB8AC3E}">
        <p14:creationId xmlns:p14="http://schemas.microsoft.com/office/powerpoint/2010/main" val="2698989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7">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5</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Remember 2009?</a:t>
            </a:r>
          </a:p>
        </p:txBody>
      </p:sp>
      <p:pic>
        <p:nvPicPr>
          <p:cNvPr id="9" name="Picture 8" descr="Screen Shot 2013-05-23 at 9.34.56 PM.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3400" y="1447800"/>
            <a:ext cx="4785509" cy="3746500"/>
          </a:xfrm>
          <a:prstGeom prst="rect">
            <a:avLst/>
          </a:prstGeom>
        </p:spPr>
      </p:pic>
      <p:pic>
        <p:nvPicPr>
          <p:cNvPr id="7" name="Picture 6" descr="Screen Shot 2013-05-23 at 9.32.16 PM.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114800" y="2362200"/>
            <a:ext cx="4421697" cy="3505200"/>
          </a:xfrm>
          <a:prstGeom prst="rect">
            <a:avLst/>
          </a:prstGeom>
        </p:spPr>
      </p:pic>
    </p:spTree>
    <p:extLst>
      <p:ext uri="{BB962C8B-B14F-4D97-AF65-F5344CB8AC3E}">
        <p14:creationId xmlns:p14="http://schemas.microsoft.com/office/powerpoint/2010/main" val="2461095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6</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4 years later...</a:t>
            </a: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47823" y="1663285"/>
            <a:ext cx="4293781" cy="17175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TextBox 9"/>
          <p:cNvSpPr txBox="1">
            <a:spLocks noChangeArrowheads="1"/>
          </p:cNvSpPr>
          <p:nvPr/>
        </p:nvSpPr>
        <p:spPr bwMode="auto">
          <a:xfrm>
            <a:off x="457200" y="3962400"/>
            <a:ext cx="8229600" cy="2246769"/>
          </a:xfrm>
          <a:prstGeom prst="rect">
            <a:avLst/>
          </a:prstGeom>
          <a:noFill/>
          <a:ln w="9525">
            <a:noFill/>
            <a:miter lim="800000"/>
            <a:headEnd/>
            <a:tailEnd/>
          </a:ln>
        </p:spPr>
        <p:txBody>
          <a:bodyPr>
            <a:prstTxWarp prst="textNoShape">
              <a:avLst/>
            </a:prstTxWarp>
            <a:spAutoFit/>
          </a:bodyPr>
          <a:lstStyle/>
          <a:p>
            <a:pPr algn="ctr" fontAlgn="base">
              <a:spcBef>
                <a:spcPts val="2400"/>
              </a:spcBef>
              <a:spcAft>
                <a:spcPct val="0"/>
              </a:spcAft>
            </a:pPr>
            <a:r>
              <a:rPr lang="en-US" sz="2800" dirty="0">
                <a:solidFill>
                  <a:srgbClr val="00446A"/>
                </a:solidFill>
              </a:rPr>
              <a:t>“GOP Rep. Joe Heck of Nevada gets grilled by a constituent who knows the Affordable Care Act very well and wants to know why Heck would take its benefits away from people:  </a:t>
            </a:r>
            <a:r>
              <a:rPr lang="en-US" sz="2800" b="1" dirty="0">
                <a:solidFill>
                  <a:srgbClr val="00446A"/>
                </a:solidFill>
              </a:rPr>
              <a:t>‘Why would you oppose something that’s helping me now?’</a:t>
            </a:r>
            <a:r>
              <a:rPr lang="en-US" sz="2800" dirty="0">
                <a:solidFill>
                  <a:srgbClr val="00446A"/>
                </a:solidFill>
              </a:rPr>
              <a:t>”</a:t>
            </a:r>
            <a:endParaRPr lang="en-US" sz="2600" dirty="0">
              <a:solidFill>
                <a:srgbClr val="00446A"/>
              </a:solidFill>
              <a:ea typeface="Calibri" charset="0"/>
              <a:cs typeface="Calibri" charset="0"/>
            </a:endParaRPr>
          </a:p>
        </p:txBody>
      </p:sp>
      <p:pic>
        <p:nvPicPr>
          <p:cNvPr id="1027"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575004" y="1342011"/>
            <a:ext cx="2819400" cy="236005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33891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7</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Reality and Perception</a:t>
            </a:r>
          </a:p>
        </p:txBody>
      </p:sp>
      <p:grpSp>
        <p:nvGrpSpPr>
          <p:cNvPr id="2" name="Group 1"/>
          <p:cNvGrpSpPr/>
          <p:nvPr/>
        </p:nvGrpSpPr>
        <p:grpSpPr>
          <a:xfrm>
            <a:off x="533400" y="457200"/>
            <a:ext cx="8001000" cy="4800600"/>
            <a:chOff x="381000" y="2743200"/>
            <a:chExt cx="8001000" cy="4800600"/>
          </a:xfrm>
        </p:grpSpPr>
        <p:graphicFrame>
          <p:nvGraphicFramePr>
            <p:cNvPr id="12" name="Diagram 11"/>
            <p:cNvGraphicFramePr/>
            <p:nvPr>
              <p:extLst>
                <p:ext uri="{D42A27DB-BD31-4B8C-83A1-F6EECF244321}">
                  <p14:modId xmlns:p14="http://schemas.microsoft.com/office/powerpoint/2010/main" val="1238057973"/>
                </p:ext>
              </p:extLst>
            </p:nvPr>
          </p:nvGraphicFramePr>
          <p:xfrm>
            <a:off x="381000" y="2743200"/>
            <a:ext cx="80010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ight Arrow 12"/>
            <p:cNvSpPr/>
            <p:nvPr/>
          </p:nvSpPr>
          <p:spPr>
            <a:xfrm>
              <a:off x="381000" y="3657600"/>
              <a:ext cx="7848600" cy="914400"/>
            </a:xfrm>
            <a:prstGeom prst="rightArrow">
              <a:avLst/>
            </a:prstGeom>
            <a:solidFill>
              <a:schemeClr val="accent4"/>
            </a:solid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t>Issue Organizing</a:t>
              </a:r>
            </a:p>
          </p:txBody>
        </p:sp>
      </p:grpSp>
      <p:sp>
        <p:nvSpPr>
          <p:cNvPr id="4" name="Rectangle 3"/>
          <p:cNvSpPr/>
          <p:nvPr/>
        </p:nvSpPr>
        <p:spPr>
          <a:xfrm>
            <a:off x="914400" y="3657600"/>
            <a:ext cx="2971800" cy="1219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bg1"/>
                </a:solidFill>
              </a:rPr>
              <a:t>90% of Americans support Universal Background Checks </a:t>
            </a:r>
          </a:p>
        </p:txBody>
      </p:sp>
      <p:sp>
        <p:nvSpPr>
          <p:cNvPr id="14" name="Rectangle 13"/>
          <p:cNvSpPr/>
          <p:nvPr/>
        </p:nvSpPr>
        <p:spPr>
          <a:xfrm>
            <a:off x="5638800" y="5105400"/>
            <a:ext cx="2971800" cy="1219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70% of adults say climate change should be a priority</a:t>
            </a:r>
          </a:p>
        </p:txBody>
      </p:sp>
      <p:sp>
        <p:nvSpPr>
          <p:cNvPr id="15" name="Rectangle 14"/>
          <p:cNvSpPr/>
          <p:nvPr/>
        </p:nvSpPr>
        <p:spPr>
          <a:xfrm>
            <a:off x="5638800" y="3657600"/>
            <a:ext cx="2971800" cy="1219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Business and families support immigration reform</a:t>
            </a:r>
          </a:p>
        </p:txBody>
      </p:sp>
      <p:sp>
        <p:nvSpPr>
          <p:cNvPr id="10" name="Rectangle 9"/>
          <p:cNvSpPr/>
          <p:nvPr/>
        </p:nvSpPr>
        <p:spPr>
          <a:xfrm>
            <a:off x="914400" y="5105400"/>
            <a:ext cx="2971800" cy="1219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dirty="0">
                <a:solidFill>
                  <a:srgbClr val="FFFFFF"/>
                </a:solidFill>
              </a:rPr>
              <a:t>Millions of Americans are enrolling in affordable healthcare plans</a:t>
            </a:r>
          </a:p>
        </p:txBody>
      </p:sp>
    </p:spTree>
    <p:extLst>
      <p:ext uri="{BB962C8B-B14F-4D97-AF65-F5344CB8AC3E}">
        <p14:creationId xmlns:p14="http://schemas.microsoft.com/office/powerpoint/2010/main" val="1734152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15"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569433876"/>
              </p:ext>
            </p:extLst>
          </p:nvPr>
        </p:nvGraphicFramePr>
        <p:xfrm>
          <a:off x="779057" y="1219200"/>
          <a:ext cx="7585887" cy="53021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8</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Your role this summer</a:t>
            </a:r>
          </a:p>
        </p:txBody>
      </p:sp>
      <p:sp>
        <p:nvSpPr>
          <p:cNvPr id="2" name="TextBox 1"/>
          <p:cNvSpPr txBox="1"/>
          <p:nvPr/>
        </p:nvSpPr>
        <p:spPr>
          <a:xfrm>
            <a:off x="2782652" y="2950481"/>
            <a:ext cx="184666" cy="369332"/>
          </a:xfrm>
          <a:prstGeom prst="rect">
            <a:avLst/>
          </a:prstGeom>
          <a:noFill/>
        </p:spPr>
        <p:txBody>
          <a:bodyPr wrap="none" rtlCol="0">
            <a:spAutoFit/>
          </a:bodyPr>
          <a:lstStyle/>
          <a:p>
            <a:endParaRPr lang="en-US" dirty="0"/>
          </a:p>
        </p:txBody>
      </p:sp>
      <p:sp>
        <p:nvSpPr>
          <p:cNvPr id="8" name="16-Point Star 7"/>
          <p:cNvSpPr>
            <a:spLocks noChangeAspect="1"/>
          </p:cNvSpPr>
          <p:nvPr/>
        </p:nvSpPr>
        <p:spPr>
          <a:xfrm>
            <a:off x="3028127" y="2250558"/>
            <a:ext cx="3087746" cy="2701777"/>
          </a:xfrm>
          <a:prstGeom prst="star1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00" b="1" dirty="0">
                <a:solidFill>
                  <a:schemeClr val="tx1"/>
                </a:solidFill>
              </a:rPr>
              <a:t>Build chapters</a:t>
            </a:r>
          </a:p>
          <a:p>
            <a:pPr algn="ctr"/>
            <a:r>
              <a:rPr lang="en-US" sz="1900" b="1" dirty="0">
                <a:solidFill>
                  <a:schemeClr val="tx1"/>
                </a:solidFill>
              </a:rPr>
              <a:t>AND</a:t>
            </a:r>
          </a:p>
          <a:p>
            <a:pPr algn="ctr"/>
            <a:r>
              <a:rPr lang="en-US" sz="1900" b="1" dirty="0">
                <a:solidFill>
                  <a:schemeClr val="tx1"/>
                </a:solidFill>
              </a:rPr>
              <a:t>Advance issue campaigns</a:t>
            </a:r>
          </a:p>
        </p:txBody>
      </p:sp>
    </p:spTree>
    <p:extLst>
      <p:ext uri="{BB962C8B-B14F-4D97-AF65-F5344CB8AC3E}">
        <p14:creationId xmlns:p14="http://schemas.microsoft.com/office/powerpoint/2010/main" val="111383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9</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This summer will be intense!</a:t>
            </a:r>
          </a:p>
        </p:txBody>
      </p:sp>
      <p:grpSp>
        <p:nvGrpSpPr>
          <p:cNvPr id="6" name="Group 5"/>
          <p:cNvGrpSpPr/>
          <p:nvPr/>
        </p:nvGrpSpPr>
        <p:grpSpPr>
          <a:xfrm>
            <a:off x="533400" y="1524001"/>
            <a:ext cx="2362200" cy="3962400"/>
            <a:chOff x="533400" y="1524000"/>
            <a:chExt cx="2057400" cy="4727447"/>
          </a:xfrm>
        </p:grpSpPr>
        <p:sp>
          <p:nvSpPr>
            <p:cNvPr id="11" name="Rectangle 10"/>
            <p:cNvSpPr/>
            <p:nvPr/>
          </p:nvSpPr>
          <p:spPr>
            <a:xfrm>
              <a:off x="533400" y="2438399"/>
              <a:ext cx="2057400" cy="3813048"/>
            </a:xfrm>
            <a:prstGeom prst="rect">
              <a:avLst/>
            </a:prstGeom>
            <a:solidFill>
              <a:schemeClr val="bg1">
                <a:lumMod val="9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endParaRPr lang="en-US" sz="2200" b="1" dirty="0">
                <a:solidFill>
                  <a:srgbClr val="00446A"/>
                </a:solidFill>
              </a:endParaRPr>
            </a:p>
          </p:txBody>
        </p:sp>
        <p:sp>
          <p:nvSpPr>
            <p:cNvPr id="12" name="Rectangle 11"/>
            <p:cNvSpPr/>
            <p:nvPr/>
          </p:nvSpPr>
          <p:spPr>
            <a:xfrm>
              <a:off x="533400" y="1524000"/>
              <a:ext cx="2057400" cy="820829"/>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r>
                <a:rPr lang="en-US" sz="2400" b="1" dirty="0">
                  <a:solidFill>
                    <a:srgbClr val="00446A"/>
                  </a:solidFill>
                </a:rPr>
                <a:t>Earned </a:t>
              </a:r>
            </a:p>
            <a:p>
              <a:pPr marL="50800" algn="ctr" eaLnBrk="0" fontAlgn="base" hangingPunct="0">
                <a:spcAft>
                  <a:spcPct val="0"/>
                </a:spcAft>
                <a:tabLst>
                  <a:tab pos="0" algn="l"/>
                </a:tabLst>
                <a:defRPr/>
              </a:pPr>
              <a:r>
                <a:rPr lang="en-US" sz="2400" b="1" dirty="0">
                  <a:solidFill>
                    <a:srgbClr val="00446A"/>
                  </a:solidFill>
                </a:rPr>
                <a:t>Media</a:t>
              </a:r>
            </a:p>
          </p:txBody>
        </p:sp>
      </p:grpSp>
      <p:sp>
        <p:nvSpPr>
          <p:cNvPr id="14" name="TextBox 13"/>
          <p:cNvSpPr txBox="1"/>
          <p:nvPr/>
        </p:nvSpPr>
        <p:spPr>
          <a:xfrm>
            <a:off x="609600" y="2438400"/>
            <a:ext cx="2133600" cy="2652008"/>
          </a:xfrm>
          <a:prstGeom prst="rect">
            <a:avLst/>
          </a:prstGeom>
          <a:noFill/>
        </p:spPr>
        <p:txBody>
          <a:bodyPr wrap="square" rtlCol="0">
            <a:spAutoFit/>
          </a:bodyPr>
          <a:lstStyle/>
          <a:p>
            <a:pPr algn="ctr">
              <a:lnSpc>
                <a:spcPct val="80000"/>
              </a:lnSpc>
              <a:spcBef>
                <a:spcPts val="2400"/>
              </a:spcBef>
            </a:pPr>
            <a:r>
              <a:rPr lang="en-US" sz="2200" dirty="0">
                <a:solidFill>
                  <a:srgbClr val="1F497D"/>
                </a:solidFill>
                <a:latin typeface="Calibri"/>
                <a:cs typeface="Calibri"/>
              </a:rPr>
              <a:t>Town Halls</a:t>
            </a:r>
          </a:p>
          <a:p>
            <a:pPr algn="ctr">
              <a:lnSpc>
                <a:spcPct val="80000"/>
              </a:lnSpc>
              <a:spcBef>
                <a:spcPts val="2400"/>
              </a:spcBef>
            </a:pPr>
            <a:r>
              <a:rPr lang="en-US" sz="2200" dirty="0">
                <a:solidFill>
                  <a:srgbClr val="1F497D"/>
                </a:solidFill>
                <a:latin typeface="Calibri"/>
                <a:cs typeface="Calibri"/>
              </a:rPr>
              <a:t>Press Conferences</a:t>
            </a:r>
          </a:p>
          <a:p>
            <a:pPr algn="ctr">
              <a:lnSpc>
                <a:spcPct val="80000"/>
              </a:lnSpc>
              <a:spcBef>
                <a:spcPts val="2400"/>
              </a:spcBef>
            </a:pPr>
            <a:r>
              <a:rPr lang="en-US" sz="2200" dirty="0">
                <a:solidFill>
                  <a:srgbClr val="1F497D"/>
                </a:solidFill>
                <a:latin typeface="Calibri"/>
                <a:cs typeface="Calibri"/>
              </a:rPr>
              <a:t>Office Visits</a:t>
            </a:r>
          </a:p>
          <a:p>
            <a:pPr algn="ctr">
              <a:lnSpc>
                <a:spcPct val="80000"/>
              </a:lnSpc>
              <a:spcBef>
                <a:spcPts val="2400"/>
              </a:spcBef>
            </a:pPr>
            <a:r>
              <a:rPr lang="en-US" sz="2200" dirty="0">
                <a:solidFill>
                  <a:srgbClr val="1F497D"/>
                </a:solidFill>
                <a:latin typeface="Calibri"/>
                <a:cs typeface="Calibri"/>
              </a:rPr>
              <a:t>Letters to the Editor</a:t>
            </a:r>
          </a:p>
        </p:txBody>
      </p:sp>
      <p:grpSp>
        <p:nvGrpSpPr>
          <p:cNvPr id="4" name="Group 3"/>
          <p:cNvGrpSpPr/>
          <p:nvPr/>
        </p:nvGrpSpPr>
        <p:grpSpPr>
          <a:xfrm>
            <a:off x="3448050" y="1524001"/>
            <a:ext cx="2324100" cy="3962399"/>
            <a:chOff x="3657600" y="1524001"/>
            <a:chExt cx="2057400" cy="4727447"/>
          </a:xfrm>
        </p:grpSpPr>
        <p:sp>
          <p:nvSpPr>
            <p:cNvPr id="15" name="Rectangle 14"/>
            <p:cNvSpPr/>
            <p:nvPr/>
          </p:nvSpPr>
          <p:spPr>
            <a:xfrm>
              <a:off x="3657600" y="2438400"/>
              <a:ext cx="2057400" cy="3813048"/>
            </a:xfrm>
            <a:prstGeom prst="rect">
              <a:avLst/>
            </a:prstGeom>
            <a:solidFill>
              <a:schemeClr val="bg1">
                <a:lumMod val="9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endParaRPr lang="en-US" sz="2200" b="1" dirty="0">
                <a:solidFill>
                  <a:srgbClr val="00446A"/>
                </a:solidFill>
              </a:endParaRPr>
            </a:p>
          </p:txBody>
        </p:sp>
        <p:sp>
          <p:nvSpPr>
            <p:cNvPr id="16" name="Rectangle 15"/>
            <p:cNvSpPr/>
            <p:nvPr/>
          </p:nvSpPr>
          <p:spPr>
            <a:xfrm>
              <a:off x="3657600" y="1524001"/>
              <a:ext cx="2057400" cy="820829"/>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r>
                <a:rPr lang="en-US" sz="2400" b="1" dirty="0">
                  <a:solidFill>
                    <a:srgbClr val="00446A"/>
                  </a:solidFill>
                </a:rPr>
                <a:t>Grassroots Organizing</a:t>
              </a:r>
            </a:p>
          </p:txBody>
        </p:sp>
      </p:grpSp>
      <p:sp>
        <p:nvSpPr>
          <p:cNvPr id="17" name="TextBox 16"/>
          <p:cNvSpPr txBox="1"/>
          <p:nvPr/>
        </p:nvSpPr>
        <p:spPr>
          <a:xfrm>
            <a:off x="3733800" y="2438400"/>
            <a:ext cx="1905000" cy="3501471"/>
          </a:xfrm>
          <a:prstGeom prst="rect">
            <a:avLst/>
          </a:prstGeom>
          <a:noFill/>
        </p:spPr>
        <p:txBody>
          <a:bodyPr wrap="square" rtlCol="0">
            <a:spAutoFit/>
          </a:bodyPr>
          <a:lstStyle/>
          <a:p>
            <a:pPr algn="ctr">
              <a:lnSpc>
                <a:spcPct val="80000"/>
              </a:lnSpc>
              <a:spcBef>
                <a:spcPts val="2400"/>
              </a:spcBef>
            </a:pPr>
            <a:r>
              <a:rPr lang="en-US" sz="2200" dirty="0">
                <a:solidFill>
                  <a:srgbClr val="1F497D"/>
                </a:solidFill>
                <a:latin typeface="Calibri"/>
                <a:cs typeface="Calibri"/>
              </a:rPr>
              <a:t>Phone Banks</a:t>
            </a:r>
          </a:p>
          <a:p>
            <a:pPr algn="ctr">
              <a:lnSpc>
                <a:spcPct val="80000"/>
              </a:lnSpc>
              <a:spcBef>
                <a:spcPts val="2400"/>
              </a:spcBef>
            </a:pPr>
            <a:r>
              <a:rPr lang="en-US" sz="2200" dirty="0">
                <a:solidFill>
                  <a:srgbClr val="1F497D"/>
                </a:solidFill>
                <a:latin typeface="Calibri"/>
                <a:cs typeface="Calibri"/>
              </a:rPr>
              <a:t>House Meetings</a:t>
            </a:r>
          </a:p>
          <a:p>
            <a:pPr algn="ctr">
              <a:lnSpc>
                <a:spcPct val="80000"/>
              </a:lnSpc>
              <a:spcBef>
                <a:spcPts val="2400"/>
              </a:spcBef>
            </a:pPr>
            <a:r>
              <a:rPr lang="en-US" sz="2200" dirty="0">
                <a:solidFill>
                  <a:srgbClr val="1F497D"/>
                </a:solidFill>
                <a:latin typeface="Calibri"/>
                <a:cs typeface="Calibri"/>
              </a:rPr>
              <a:t>Grassroots Fundraising</a:t>
            </a:r>
          </a:p>
          <a:p>
            <a:pPr algn="ctr">
              <a:lnSpc>
                <a:spcPct val="80000"/>
              </a:lnSpc>
              <a:spcBef>
                <a:spcPts val="2400"/>
              </a:spcBef>
            </a:pPr>
            <a:r>
              <a:rPr lang="en-US" sz="2200" dirty="0">
                <a:solidFill>
                  <a:srgbClr val="1F497D"/>
                </a:solidFill>
                <a:latin typeface="Calibri"/>
                <a:cs typeface="Calibri"/>
              </a:rPr>
              <a:t>Recruitment Trainings</a:t>
            </a:r>
          </a:p>
          <a:p>
            <a:pPr algn="ctr">
              <a:lnSpc>
                <a:spcPct val="80000"/>
              </a:lnSpc>
              <a:spcBef>
                <a:spcPts val="2400"/>
              </a:spcBef>
            </a:pPr>
            <a:endParaRPr lang="en-US" sz="2200" dirty="0">
              <a:solidFill>
                <a:srgbClr val="1F497D"/>
              </a:solidFill>
              <a:latin typeface="Calibri"/>
              <a:cs typeface="Calibri"/>
            </a:endParaRPr>
          </a:p>
        </p:txBody>
      </p:sp>
      <p:grpSp>
        <p:nvGrpSpPr>
          <p:cNvPr id="5" name="Group 4"/>
          <p:cNvGrpSpPr/>
          <p:nvPr/>
        </p:nvGrpSpPr>
        <p:grpSpPr>
          <a:xfrm>
            <a:off x="6324600" y="1524001"/>
            <a:ext cx="2362200" cy="3962399"/>
            <a:chOff x="6553200" y="1524001"/>
            <a:chExt cx="2057400" cy="4727447"/>
          </a:xfrm>
        </p:grpSpPr>
        <p:sp>
          <p:nvSpPr>
            <p:cNvPr id="18" name="Rectangle 17"/>
            <p:cNvSpPr/>
            <p:nvPr/>
          </p:nvSpPr>
          <p:spPr>
            <a:xfrm>
              <a:off x="6553200" y="2438400"/>
              <a:ext cx="2057400" cy="3813048"/>
            </a:xfrm>
            <a:prstGeom prst="rect">
              <a:avLst/>
            </a:prstGeom>
            <a:solidFill>
              <a:schemeClr val="bg1">
                <a:lumMod val="9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endParaRPr lang="en-US" sz="2200" b="1" dirty="0">
                <a:solidFill>
                  <a:srgbClr val="00446A"/>
                </a:solidFill>
              </a:endParaRPr>
            </a:p>
          </p:txBody>
        </p:sp>
        <p:sp>
          <p:nvSpPr>
            <p:cNvPr id="19" name="Rectangle 18"/>
            <p:cNvSpPr/>
            <p:nvPr/>
          </p:nvSpPr>
          <p:spPr>
            <a:xfrm>
              <a:off x="6553200" y="1524001"/>
              <a:ext cx="2057400" cy="820829"/>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r>
                <a:rPr lang="en-US" sz="2400" b="1" dirty="0">
                  <a:solidFill>
                    <a:srgbClr val="00446A"/>
                  </a:solidFill>
                </a:rPr>
                <a:t>Digital Amplification</a:t>
              </a:r>
            </a:p>
          </p:txBody>
        </p:sp>
      </p:grpSp>
      <p:sp>
        <p:nvSpPr>
          <p:cNvPr id="20" name="TextBox 19"/>
          <p:cNvSpPr txBox="1"/>
          <p:nvPr/>
        </p:nvSpPr>
        <p:spPr>
          <a:xfrm>
            <a:off x="6553200" y="2438400"/>
            <a:ext cx="1905000" cy="2959784"/>
          </a:xfrm>
          <a:prstGeom prst="rect">
            <a:avLst/>
          </a:prstGeom>
          <a:noFill/>
        </p:spPr>
        <p:txBody>
          <a:bodyPr wrap="square" rtlCol="0">
            <a:spAutoFit/>
          </a:bodyPr>
          <a:lstStyle/>
          <a:p>
            <a:pPr algn="ctr">
              <a:lnSpc>
                <a:spcPct val="80000"/>
              </a:lnSpc>
              <a:spcBef>
                <a:spcPts val="2400"/>
              </a:spcBef>
            </a:pPr>
            <a:r>
              <a:rPr lang="en-US" sz="2200" dirty="0">
                <a:solidFill>
                  <a:srgbClr val="1F497D"/>
                </a:solidFill>
                <a:latin typeface="Calibri"/>
                <a:cs typeface="Calibri"/>
              </a:rPr>
              <a:t>Photos</a:t>
            </a:r>
          </a:p>
          <a:p>
            <a:pPr algn="ctr">
              <a:lnSpc>
                <a:spcPct val="80000"/>
              </a:lnSpc>
              <a:spcBef>
                <a:spcPts val="2400"/>
              </a:spcBef>
            </a:pPr>
            <a:r>
              <a:rPr lang="en-US" sz="2200" dirty="0">
                <a:solidFill>
                  <a:srgbClr val="1F497D"/>
                </a:solidFill>
                <a:latin typeface="Calibri"/>
                <a:cs typeface="Calibri"/>
              </a:rPr>
              <a:t>Twitter</a:t>
            </a:r>
          </a:p>
          <a:p>
            <a:pPr algn="ctr">
              <a:lnSpc>
                <a:spcPct val="80000"/>
              </a:lnSpc>
              <a:spcBef>
                <a:spcPts val="2400"/>
              </a:spcBef>
            </a:pPr>
            <a:r>
              <a:rPr lang="en-US" sz="2200" dirty="0">
                <a:solidFill>
                  <a:srgbClr val="1F497D"/>
                </a:solidFill>
                <a:latin typeface="Calibri"/>
                <a:cs typeface="Calibri"/>
              </a:rPr>
              <a:t>Facebook</a:t>
            </a:r>
          </a:p>
          <a:p>
            <a:pPr algn="ctr">
              <a:lnSpc>
                <a:spcPct val="80000"/>
              </a:lnSpc>
              <a:spcBef>
                <a:spcPts val="2400"/>
              </a:spcBef>
            </a:pPr>
            <a:r>
              <a:rPr lang="en-US" sz="2200" dirty="0">
                <a:solidFill>
                  <a:srgbClr val="1F497D"/>
                </a:solidFill>
                <a:latin typeface="Calibri"/>
                <a:cs typeface="Calibri"/>
              </a:rPr>
              <a:t>Blog Posts</a:t>
            </a:r>
          </a:p>
          <a:p>
            <a:pPr algn="ctr">
              <a:lnSpc>
                <a:spcPct val="80000"/>
              </a:lnSpc>
              <a:spcBef>
                <a:spcPts val="2400"/>
              </a:spcBef>
            </a:pPr>
            <a:r>
              <a:rPr lang="en-US" sz="2200" dirty="0">
                <a:solidFill>
                  <a:srgbClr val="1F497D"/>
                </a:solidFill>
                <a:latin typeface="Calibri"/>
                <a:cs typeface="Calibri"/>
              </a:rPr>
              <a:t>Digital Town Halls</a:t>
            </a:r>
          </a:p>
        </p:txBody>
      </p:sp>
      <p:sp>
        <p:nvSpPr>
          <p:cNvPr id="21" name="Left-Right Arrow 20"/>
          <p:cNvSpPr/>
          <p:nvPr/>
        </p:nvSpPr>
        <p:spPr>
          <a:xfrm>
            <a:off x="533400" y="5486400"/>
            <a:ext cx="8153400" cy="990600"/>
          </a:xfrm>
          <a:prstGeom prst="leftRightArrow">
            <a:avLst/>
          </a:prstGeom>
          <a:solidFill>
            <a:srgbClr val="00446A"/>
          </a:solidFill>
          <a:ln>
            <a:solidFill>
              <a:srgbClr val="00446A"/>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Chapter Building</a:t>
            </a:r>
          </a:p>
        </p:txBody>
      </p:sp>
    </p:spTree>
    <p:extLst>
      <p:ext uri="{BB962C8B-B14F-4D97-AF65-F5344CB8AC3E}">
        <p14:creationId xmlns:p14="http://schemas.microsoft.com/office/powerpoint/2010/main" val="3205478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20" grpId="0"/>
      <p:bldP spid="2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34374</TotalTime>
  <Words>2060</Words>
  <Application>Microsoft Macintosh PowerPoint</Application>
  <PresentationFormat>On-screen Show (4:3)</PresentationFormat>
  <Paragraphs>331</Paragraphs>
  <Slides>25</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Courier New</vt:lpstr>
      <vt:lpstr>Helvetica</vt:lpstr>
      <vt:lpstr>Office Theme</vt:lpstr>
      <vt:lpstr>Your Role as a Summer Fellow</vt:lpstr>
      <vt:lpstr>Your Legacy</vt:lpstr>
      <vt:lpstr>Goals</vt:lpstr>
      <vt:lpstr>Agenda for this session </vt:lpstr>
      <vt:lpstr>Remember 2009?</vt:lpstr>
      <vt:lpstr>4 years later...</vt:lpstr>
      <vt:lpstr>Reality and Perception</vt:lpstr>
      <vt:lpstr>Your role this summer</vt:lpstr>
      <vt:lpstr>This summer will be intense!</vt:lpstr>
      <vt:lpstr>You will win this summer</vt:lpstr>
      <vt:lpstr>Agenda for this session </vt:lpstr>
      <vt:lpstr>What do these people have in common?</vt:lpstr>
      <vt:lpstr>Organizing is about empowering yourself and others</vt:lpstr>
      <vt:lpstr>This summer, you will become an Organizer  </vt:lpstr>
      <vt:lpstr>Program logistics</vt:lpstr>
      <vt:lpstr>Expectations of you</vt:lpstr>
      <vt:lpstr>Expectations of us</vt:lpstr>
      <vt:lpstr>Expectations of yourself</vt:lpstr>
      <vt:lpstr>Agenda for this session </vt:lpstr>
      <vt:lpstr>Organizer Rules</vt:lpstr>
      <vt:lpstr>Team Norm Setting</vt:lpstr>
      <vt:lpstr>Agenda for this session </vt:lpstr>
      <vt:lpstr>Next steps</vt:lpstr>
      <vt:lpstr>Key takeaways</vt:lpstr>
      <vt:lpstr>Q &amp; 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beattym;BSchenck@barackobama.com</dc:creator>
  <cp:lastModifiedBy>Microsoft Office User</cp:lastModifiedBy>
  <cp:revision>1349</cp:revision>
  <cp:lastPrinted>2012-03-22T19:47:25Z</cp:lastPrinted>
  <dcterms:created xsi:type="dcterms:W3CDTF">2013-05-15T14:46:22Z</dcterms:created>
  <dcterms:modified xsi:type="dcterms:W3CDTF">2019-06-26T23:19:30Z</dcterms:modified>
</cp:coreProperties>
</file>