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0"/>
  </p:notesMasterIdLst>
  <p:handoutMasterIdLst>
    <p:handoutMasterId r:id="rId41"/>
  </p:handoutMasterIdLst>
  <p:sldIdLst>
    <p:sldId id="573" r:id="rId2"/>
    <p:sldId id="1025" r:id="rId3"/>
    <p:sldId id="913" r:id="rId4"/>
    <p:sldId id="883" r:id="rId5"/>
    <p:sldId id="1001" r:id="rId6"/>
    <p:sldId id="1002" r:id="rId7"/>
    <p:sldId id="1035" r:id="rId8"/>
    <p:sldId id="1037" r:id="rId9"/>
    <p:sldId id="1039" r:id="rId10"/>
    <p:sldId id="995" r:id="rId11"/>
    <p:sldId id="993" r:id="rId12"/>
    <p:sldId id="985" r:id="rId13"/>
    <p:sldId id="982" r:id="rId14"/>
    <p:sldId id="1015" r:id="rId15"/>
    <p:sldId id="1055" r:id="rId16"/>
    <p:sldId id="1056" r:id="rId17"/>
    <p:sldId id="1010" r:id="rId18"/>
    <p:sldId id="994" r:id="rId19"/>
    <p:sldId id="1011" r:id="rId20"/>
    <p:sldId id="1058" r:id="rId21"/>
    <p:sldId id="1032" r:id="rId22"/>
    <p:sldId id="1054" r:id="rId23"/>
    <p:sldId id="1017" r:id="rId24"/>
    <p:sldId id="1033" r:id="rId25"/>
    <p:sldId id="1019" r:id="rId26"/>
    <p:sldId id="1042" r:id="rId27"/>
    <p:sldId id="971" r:id="rId28"/>
    <p:sldId id="1050" r:id="rId29"/>
    <p:sldId id="1051" r:id="rId30"/>
    <p:sldId id="1053" r:id="rId31"/>
    <p:sldId id="1049" r:id="rId32"/>
    <p:sldId id="1020" r:id="rId33"/>
    <p:sldId id="1008" r:id="rId34"/>
    <p:sldId id="1059" r:id="rId35"/>
    <p:sldId id="1060" r:id="rId36"/>
    <p:sldId id="812" r:id="rId37"/>
    <p:sldId id="1057" r:id="rId38"/>
    <p:sldId id="1023" r:id="rId39"/>
  </p:sldIdLst>
  <p:sldSz cx="9144000" cy="6858000" type="screen4x3"/>
  <p:notesSz cx="6946900" cy="9220200"/>
  <p:defaultTextStyle>
    <a:defPPr>
      <a:defRPr lang="en-US"/>
    </a:defPPr>
    <a:lvl1pPr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1pPr>
    <a:lvl2pPr marL="4572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2pPr>
    <a:lvl3pPr marL="9144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3pPr>
    <a:lvl4pPr marL="13716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4pPr>
    <a:lvl5pPr marL="18288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5pPr>
    <a:lvl6pPr marL="22860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6pPr>
    <a:lvl7pPr marL="27432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7pPr>
    <a:lvl8pPr marL="32004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8pPr>
    <a:lvl9pPr marL="36576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C2DBE8"/>
    <a:srgbClr val="00446A"/>
    <a:srgbClr val="C41230"/>
    <a:srgbClr val="9DCF32"/>
    <a:srgbClr val="7CA1CE"/>
    <a:srgbClr val="D17F7D"/>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857" autoAdjust="0"/>
    <p:restoredTop sz="67135" autoAdjust="0"/>
  </p:normalViewPr>
  <p:slideViewPr>
    <p:cSldViewPr>
      <p:cViewPr varScale="1">
        <p:scale>
          <a:sx n="81" d="100"/>
          <a:sy n="81" d="100"/>
        </p:scale>
        <p:origin x="2104" y="176"/>
      </p:cViewPr>
      <p:guideLst>
        <p:guide orient="horz" pos="2160"/>
        <p:guide pos="2880"/>
      </p:guideLst>
    </p:cSldViewPr>
  </p:slideViewPr>
  <p:outlineViewPr>
    <p:cViewPr>
      <p:scale>
        <a:sx n="33" d="100"/>
        <a:sy n="33" d="100"/>
      </p:scale>
      <p:origin x="0" y="1380"/>
    </p:cViewPr>
  </p:outlineViewPr>
  <p:notesTextViewPr>
    <p:cViewPr>
      <p:scale>
        <a:sx n="100" d="100"/>
        <a:sy n="100" d="100"/>
      </p:scale>
      <p:origin x="0" y="0"/>
    </p:cViewPr>
  </p:notesTextViewPr>
  <p:sorterViewPr>
    <p:cViewPr>
      <p:scale>
        <a:sx n="59" d="100"/>
        <a:sy n="59" d="100"/>
      </p:scale>
      <p:origin x="0" y="0"/>
    </p:cViewPr>
  </p:sorterViewPr>
  <p:notesViewPr>
    <p:cSldViewPr>
      <p:cViewPr varScale="1">
        <p:scale>
          <a:sx n="53" d="100"/>
          <a:sy n="53" d="100"/>
        </p:scale>
        <p:origin x="-2868" y="-90"/>
      </p:cViewPr>
      <p:guideLst>
        <p:guide orient="horz" pos="2904"/>
        <p:guide pos="218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9900" cy="460375"/>
          </a:xfrm>
          <a:prstGeom prst="rect">
            <a:avLst/>
          </a:prstGeom>
        </p:spPr>
        <p:txBody>
          <a:bodyPr vert="horz" lIns="92362" tIns="46181" rIns="92362" bIns="46181"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935413" y="0"/>
            <a:ext cx="3009900" cy="460375"/>
          </a:xfrm>
          <a:prstGeom prst="rect">
            <a:avLst/>
          </a:prstGeom>
        </p:spPr>
        <p:txBody>
          <a:bodyPr vert="horz" lIns="92362" tIns="46181" rIns="92362" bIns="46181" rtlCol="0"/>
          <a:lstStyle>
            <a:lvl1pPr algn="r" fontAlgn="auto">
              <a:spcBef>
                <a:spcPts val="0"/>
              </a:spcBef>
              <a:spcAft>
                <a:spcPts val="0"/>
              </a:spcAft>
              <a:defRPr sz="1200">
                <a:latin typeface="+mn-lt"/>
                <a:ea typeface="+mn-ea"/>
                <a:cs typeface="+mn-cs"/>
              </a:defRPr>
            </a:lvl1pPr>
          </a:lstStyle>
          <a:p>
            <a:pPr>
              <a:defRPr/>
            </a:pPr>
            <a:fld id="{40ABCF07-F5F5-44C6-9886-CA2F580DD794}" type="datetimeFigureOut">
              <a:rPr lang="en-US"/>
              <a:pPr>
                <a:defRPr/>
              </a:pPr>
              <a:t>6/26/19</a:t>
            </a:fld>
            <a:endParaRPr lang="en-US" dirty="0"/>
          </a:p>
        </p:txBody>
      </p:sp>
      <p:sp>
        <p:nvSpPr>
          <p:cNvPr id="4" name="Footer Placeholder 3"/>
          <p:cNvSpPr>
            <a:spLocks noGrp="1"/>
          </p:cNvSpPr>
          <p:nvPr>
            <p:ph type="ftr" sz="quarter" idx="2"/>
          </p:nvPr>
        </p:nvSpPr>
        <p:spPr>
          <a:xfrm>
            <a:off x="0" y="8758238"/>
            <a:ext cx="3009900" cy="460375"/>
          </a:xfrm>
          <a:prstGeom prst="rect">
            <a:avLst/>
          </a:prstGeom>
        </p:spPr>
        <p:txBody>
          <a:bodyPr vert="horz" lIns="92362" tIns="46181" rIns="92362" bIns="46181"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935413" y="8758238"/>
            <a:ext cx="3009900" cy="460375"/>
          </a:xfrm>
          <a:prstGeom prst="rect">
            <a:avLst/>
          </a:prstGeom>
        </p:spPr>
        <p:txBody>
          <a:bodyPr vert="horz" lIns="92362" tIns="46181" rIns="92362" bIns="46181" rtlCol="0" anchor="b"/>
          <a:lstStyle>
            <a:lvl1pPr algn="r" fontAlgn="auto">
              <a:spcBef>
                <a:spcPts val="0"/>
              </a:spcBef>
              <a:spcAft>
                <a:spcPts val="0"/>
              </a:spcAft>
              <a:defRPr sz="1200">
                <a:latin typeface="+mn-lt"/>
                <a:ea typeface="+mn-ea"/>
                <a:cs typeface="+mn-cs"/>
              </a:defRPr>
            </a:lvl1pPr>
          </a:lstStyle>
          <a:p>
            <a:pPr>
              <a:defRPr/>
            </a:pPr>
            <a:fld id="{BB9B5DD8-38F8-44B5-88F6-96DC86D190D5}" type="slidenum">
              <a:rPr lang="en-US"/>
              <a:pPr>
                <a:defRPr/>
              </a:pPr>
              <a:t>‹#›</a:t>
            </a:fld>
            <a:endParaRPr lang="en-US" dirty="0"/>
          </a:p>
        </p:txBody>
      </p:sp>
    </p:spTree>
    <p:extLst>
      <p:ext uri="{BB962C8B-B14F-4D97-AF65-F5344CB8AC3E}">
        <p14:creationId xmlns:p14="http://schemas.microsoft.com/office/powerpoint/2010/main" val="2164739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9900" cy="460375"/>
          </a:xfrm>
          <a:prstGeom prst="rect">
            <a:avLst/>
          </a:prstGeom>
        </p:spPr>
        <p:txBody>
          <a:bodyPr vert="horz" lIns="92362" tIns="46181" rIns="92362" bIns="46181"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935413" y="0"/>
            <a:ext cx="3009900" cy="460375"/>
          </a:xfrm>
          <a:prstGeom prst="rect">
            <a:avLst/>
          </a:prstGeom>
        </p:spPr>
        <p:txBody>
          <a:bodyPr vert="horz" lIns="92362" tIns="46181" rIns="92362" bIns="46181" rtlCol="0"/>
          <a:lstStyle>
            <a:lvl1pPr algn="r" fontAlgn="auto">
              <a:spcBef>
                <a:spcPts val="0"/>
              </a:spcBef>
              <a:spcAft>
                <a:spcPts val="0"/>
              </a:spcAft>
              <a:defRPr sz="1200">
                <a:latin typeface="+mn-lt"/>
                <a:ea typeface="+mn-ea"/>
                <a:cs typeface="+mn-cs"/>
              </a:defRPr>
            </a:lvl1pPr>
          </a:lstStyle>
          <a:p>
            <a:pPr>
              <a:defRPr/>
            </a:pPr>
            <a:fld id="{7E6EDD70-C224-4F21-BE77-AC57898EAA20}" type="datetimeFigureOut">
              <a:rPr lang="en-US"/>
              <a:pPr>
                <a:defRPr/>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pPr lvl="0"/>
            <a:endParaRPr lang="en-US" noProof="0" dirty="0"/>
          </a:p>
        </p:txBody>
      </p:sp>
      <p:sp>
        <p:nvSpPr>
          <p:cNvPr id="5" name="Notes Placeholder 4"/>
          <p:cNvSpPr>
            <a:spLocks noGrp="1"/>
          </p:cNvSpPr>
          <p:nvPr>
            <p:ph type="body" sz="quarter" idx="3"/>
          </p:nvPr>
        </p:nvSpPr>
        <p:spPr>
          <a:xfrm>
            <a:off x="695325" y="4379913"/>
            <a:ext cx="5556250" cy="4148137"/>
          </a:xfrm>
          <a:prstGeom prst="rect">
            <a:avLst/>
          </a:prstGeom>
        </p:spPr>
        <p:txBody>
          <a:bodyPr vert="horz" wrap="square" lIns="92362" tIns="46181" rIns="92362" bIns="46181"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58238"/>
            <a:ext cx="3009900" cy="460375"/>
          </a:xfrm>
          <a:prstGeom prst="rect">
            <a:avLst/>
          </a:prstGeom>
        </p:spPr>
        <p:txBody>
          <a:bodyPr vert="horz" lIns="92362" tIns="46181" rIns="92362" bIns="46181"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935413" y="8758238"/>
            <a:ext cx="3009900" cy="460375"/>
          </a:xfrm>
          <a:prstGeom prst="rect">
            <a:avLst/>
          </a:prstGeom>
        </p:spPr>
        <p:txBody>
          <a:bodyPr vert="horz" lIns="92362" tIns="46181" rIns="92362" bIns="46181" rtlCol="0" anchor="b"/>
          <a:lstStyle>
            <a:lvl1pPr algn="r" fontAlgn="auto">
              <a:spcBef>
                <a:spcPts val="0"/>
              </a:spcBef>
              <a:spcAft>
                <a:spcPts val="0"/>
              </a:spcAft>
              <a:defRPr sz="1200">
                <a:latin typeface="+mn-lt"/>
                <a:ea typeface="+mn-ea"/>
                <a:cs typeface="+mn-cs"/>
              </a:defRPr>
            </a:lvl1pPr>
          </a:lstStyle>
          <a:p>
            <a:pPr>
              <a:defRPr/>
            </a:pPr>
            <a:fld id="{FB9FF53F-70B0-4BF2-A5BF-826C3FFEFE2C}" type="slidenum">
              <a:rPr lang="en-US"/>
              <a:pPr>
                <a:defRPr/>
              </a:pPr>
              <a:t>‹#›</a:t>
            </a:fld>
            <a:endParaRPr lang="en-US" dirty="0"/>
          </a:p>
        </p:txBody>
      </p:sp>
    </p:spTree>
    <p:extLst>
      <p:ext uri="{BB962C8B-B14F-4D97-AF65-F5344CB8AC3E}">
        <p14:creationId xmlns:p14="http://schemas.microsoft.com/office/powerpoint/2010/main" val="24243835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84" charset="-128"/>
        <a:cs typeface="ＭＳ Ｐゴシック" pitchFamily="84"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84"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84"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84"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8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ts val="600"/>
              </a:spcAft>
              <a:buClrTx/>
              <a:buSzTx/>
              <a:buFont typeface="Symbol"/>
              <a:buNone/>
              <a:tabLst>
                <a:tab pos="571500" algn="l"/>
                <a:tab pos="1200150" algn="l"/>
                <a:tab pos="2057400" algn="l"/>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200" b="0" i="0" u="none" strike="noStrike" cap="none" dirty="0">
              <a:solidFill>
                <a:schemeClr val="dk1"/>
              </a:solidFill>
              <a:latin typeface="+mn-lt"/>
              <a:ea typeface="Calibri"/>
              <a:cs typeface="Calibri"/>
              <a:sym typeface="Calibri"/>
            </a:endParaRPr>
          </a:p>
          <a:p>
            <a:pPr marL="342900" marR="0" lvl="0" indent="-342900">
              <a:spcBef>
                <a:spcPts val="0"/>
              </a:spcBef>
              <a:spcAft>
                <a:spcPts val="600"/>
              </a:spcAft>
              <a:buFont typeface="Symbol"/>
              <a:buChar char=""/>
              <a:tabLst>
                <a:tab pos="571500" algn="l"/>
                <a:tab pos="1200150" algn="l"/>
                <a:tab pos="2057400" algn="l"/>
              </a:tabLst>
            </a:pPr>
            <a:endParaRPr lang="en-US" sz="1200" b="1" dirty="0">
              <a:solidFill>
                <a:srgbClr val="000000"/>
              </a:solidFill>
              <a:effectLst/>
              <a:latin typeface="Helvetica"/>
              <a:ea typeface="Calibri"/>
              <a:cs typeface="Times New Roman"/>
            </a:endParaRPr>
          </a:p>
          <a:p>
            <a:pPr marL="342900" marR="0" lvl="0" indent="-342900">
              <a:spcBef>
                <a:spcPts val="0"/>
              </a:spcBef>
              <a:spcAft>
                <a:spcPts val="600"/>
              </a:spcAft>
              <a:buFont typeface="Symbol"/>
              <a:buChar char=""/>
              <a:tabLst>
                <a:tab pos="571500" algn="l"/>
                <a:tab pos="1200150" algn="l"/>
                <a:tab pos="2057400" algn="l"/>
              </a:tabLst>
            </a:pPr>
            <a:endParaRPr lang="en-US" sz="1200" b="1" dirty="0">
              <a:solidFill>
                <a:srgbClr val="000000"/>
              </a:solidFill>
              <a:effectLst/>
              <a:latin typeface="Helvetica"/>
              <a:ea typeface="Calibri"/>
              <a:cs typeface="Times New Roman"/>
            </a:endParaRPr>
          </a:p>
          <a:p>
            <a:pPr marL="342900" marR="0" lvl="0" indent="-342900">
              <a:spcBef>
                <a:spcPts val="0"/>
              </a:spcBef>
              <a:spcAft>
                <a:spcPts val="600"/>
              </a:spcAft>
              <a:buFont typeface="Symbol"/>
              <a:buChar char=""/>
              <a:tabLst>
                <a:tab pos="571500" algn="l"/>
                <a:tab pos="1200150" algn="l"/>
                <a:tab pos="2057400" algn="l"/>
              </a:tabLst>
            </a:pPr>
            <a:r>
              <a:rPr lang="en-US" sz="1200" b="1" dirty="0">
                <a:solidFill>
                  <a:srgbClr val="000000"/>
                </a:solidFill>
                <a:effectLst/>
                <a:latin typeface="Helvetica"/>
                <a:ea typeface="Calibri"/>
                <a:cs typeface="Times New Roman"/>
              </a:rPr>
              <a:t>[Slide 1]</a:t>
            </a:r>
            <a:r>
              <a:rPr lang="en-US" sz="1200" dirty="0">
                <a:solidFill>
                  <a:srgbClr val="000000"/>
                </a:solidFill>
                <a:effectLst/>
                <a:latin typeface="Helvetica"/>
                <a:ea typeface="Calibri"/>
                <a:cs typeface="Times New Roman"/>
              </a:rPr>
              <a:t> [Trainer should give a two-minute version of their personal story as relevant to this module. Don’t forget to share challenge - choice - outcome and practice it like any other section! Because of the content of this module, the challenge of the story should focus on why the issue of climate change matters to them]</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1</a:t>
            </a:fld>
            <a:endParaRPr lang="en-US" dirty="0"/>
          </a:p>
        </p:txBody>
      </p:sp>
    </p:spTree>
    <p:extLst>
      <p:ext uri="{BB962C8B-B14F-4D97-AF65-F5344CB8AC3E}">
        <p14:creationId xmlns:p14="http://schemas.microsoft.com/office/powerpoint/2010/main" val="4552029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15] </a:t>
            </a:r>
            <a:r>
              <a:rPr lang="en-US" sz="1200" dirty="0">
                <a:effectLst/>
                <a:latin typeface="Helvetica"/>
                <a:ea typeface="Calibri"/>
                <a:cs typeface="Times New Roman"/>
              </a:rPr>
              <a:t>We have a moral obligation to act. To make sure our children aren’t living in a world where these things are the norm. And the President knows this. He spoke about it during his inauguration, during the state of the union…</a:t>
            </a:r>
            <a:endParaRPr lang="en-US" sz="1100" dirty="0">
              <a:effectLst/>
              <a:latin typeface="+mn-lt"/>
              <a:ea typeface="Calibri"/>
              <a:cs typeface="Times New Roman"/>
            </a:endParaRPr>
          </a:p>
          <a:p>
            <a:pPr eaLnBrk="1" hangingPunct="1">
              <a:spcBef>
                <a:spcPct val="0"/>
              </a:spcBef>
            </a:pPr>
            <a:endParaRPr lang="en-US" dirty="0"/>
          </a:p>
        </p:txBody>
      </p:sp>
      <p:sp>
        <p:nvSpPr>
          <p:cNvPr id="15363"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BBDEDD8F-53E5-4348-BC56-E7415D1982F2}" type="slidenum">
              <a:rPr lang="en-US" sz="1200">
                <a:solidFill>
                  <a:srgbClr val="FFFFFF"/>
                </a:solidFill>
                <a:latin typeface="Calibri" pitchFamily="84" charset="0"/>
              </a:rPr>
              <a:pPr algn="r"/>
              <a:t>10</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1500133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16] </a:t>
            </a:r>
            <a:r>
              <a:rPr lang="en-US" sz="1200" dirty="0">
                <a:effectLst/>
                <a:latin typeface="Helvetica"/>
                <a:ea typeface="Calibri"/>
                <a:cs typeface="Times New Roman"/>
              </a:rPr>
              <a:t>And he spoke about it on June 25</a:t>
            </a:r>
            <a:r>
              <a:rPr lang="en-US" sz="1200" baseline="30000" dirty="0">
                <a:effectLst/>
                <a:latin typeface="Helvetica"/>
                <a:ea typeface="Calibri"/>
                <a:cs typeface="Times New Roman"/>
              </a:rPr>
              <a:t>th</a:t>
            </a:r>
            <a:r>
              <a:rPr lang="en-US" sz="1200" dirty="0">
                <a:effectLst/>
                <a:latin typeface="Helvetica"/>
                <a:ea typeface="Calibri"/>
                <a:cs typeface="Times New Roman"/>
              </a:rPr>
              <a:t> 2012 when he unveiled his plan to combat climate change.</a:t>
            </a:r>
            <a:endParaRPr lang="en-US" sz="1100" dirty="0">
              <a:effectLst/>
              <a:latin typeface="+mn-lt"/>
              <a:ea typeface="Calibri"/>
              <a:cs typeface="Times New Roman"/>
            </a:endParaRPr>
          </a:p>
        </p:txBody>
      </p:sp>
      <p:sp>
        <p:nvSpPr>
          <p:cNvPr id="17411"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46849920-8298-45A3-9CA9-3F79139F5942}" type="slidenum">
              <a:rPr lang="en-US" sz="1200">
                <a:solidFill>
                  <a:srgbClr val="FFFFFF"/>
                </a:solidFill>
                <a:latin typeface="Calibri" pitchFamily="84" charset="0"/>
              </a:rPr>
              <a:pPr algn="r"/>
              <a:t>11</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412686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17] </a:t>
            </a:r>
            <a:r>
              <a:rPr lang="en-US" sz="1200" dirty="0">
                <a:effectLst/>
                <a:latin typeface="Helvetica"/>
                <a:ea typeface="Calibri"/>
                <a:cs typeface="Times New Roman"/>
              </a:rPr>
              <a:t>Let’s talk about the President’s Climate Plan, starting with what’s already been accomplished.</a:t>
            </a:r>
            <a:endParaRPr lang="en-US" sz="1100" dirty="0">
              <a:effectLst/>
              <a:latin typeface="+mn-lt"/>
              <a:ea typeface="Calibri"/>
              <a:cs typeface="Times New Roman"/>
            </a:endParaRPr>
          </a:p>
          <a:p>
            <a:pPr eaLnBrk="1" hangingPunct="1">
              <a:spcBef>
                <a:spcPct val="0"/>
              </a:spcBef>
            </a:pPr>
            <a:endParaRPr lang="en-US" dirty="0"/>
          </a:p>
        </p:txBody>
      </p:sp>
      <p:sp>
        <p:nvSpPr>
          <p:cNvPr id="28675"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3AE242DC-35A1-4723-B5E8-155CF01ABD37}" type="slidenum">
              <a:rPr lang="en-US" sz="1200">
                <a:solidFill>
                  <a:srgbClr val="FFFFFF"/>
                </a:solidFill>
                <a:latin typeface="Calibri" pitchFamily="84" charset="0"/>
              </a:rPr>
              <a:pPr algn="r"/>
              <a:t>12</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1377482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pPr marL="342900" marR="0" lvl="0" indent="-342900">
              <a:lnSpc>
                <a:spcPct val="115000"/>
              </a:lnSpc>
              <a:spcBef>
                <a:spcPts val="0"/>
              </a:spcBef>
              <a:spcAft>
                <a:spcPts val="0"/>
              </a:spcAft>
              <a:buFont typeface="Symbol"/>
              <a:buChar char=""/>
            </a:pPr>
            <a:r>
              <a:rPr lang="en-US" sz="1200" b="1" dirty="0">
                <a:solidFill>
                  <a:srgbClr val="000000"/>
                </a:solidFill>
                <a:effectLst/>
                <a:latin typeface="Helvetica"/>
                <a:ea typeface="Arial"/>
                <a:cs typeface="Arial"/>
              </a:rPr>
              <a:t>[Slide 18] </a:t>
            </a:r>
            <a:r>
              <a:rPr lang="en-US" sz="1200" dirty="0">
                <a:solidFill>
                  <a:srgbClr val="000000"/>
                </a:solidFill>
                <a:effectLst/>
                <a:latin typeface="Helvetica"/>
                <a:ea typeface="Arial"/>
                <a:cs typeface="Arial"/>
              </a:rPr>
              <a:t>Despite furious resistance from opponents in congress.</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b="1" dirty="0">
                <a:solidFill>
                  <a:srgbClr val="000000"/>
                </a:solidFill>
                <a:effectLst/>
                <a:latin typeface="Helvetica"/>
                <a:ea typeface="Arial"/>
                <a:cs typeface="Arial"/>
              </a:rPr>
              <a:t>[Animation Cue] </a:t>
            </a:r>
            <a:r>
              <a:rPr lang="en-US" sz="1200" dirty="0">
                <a:solidFill>
                  <a:srgbClr val="000000"/>
                </a:solidFill>
                <a:effectLst/>
                <a:latin typeface="Helvetica"/>
                <a:ea typeface="Arial"/>
                <a:cs typeface="Arial"/>
              </a:rPr>
              <a:t>The president set </a:t>
            </a:r>
            <a:r>
              <a:rPr lang="en-US" sz="1200" dirty="0" err="1">
                <a:solidFill>
                  <a:srgbClr val="000000"/>
                </a:solidFill>
                <a:effectLst/>
                <a:latin typeface="Helvetica"/>
                <a:ea typeface="Arial"/>
                <a:cs typeface="Arial"/>
              </a:rPr>
              <a:t>historica</a:t>
            </a:r>
            <a:r>
              <a:rPr lang="en-US" sz="1200" dirty="0">
                <a:solidFill>
                  <a:srgbClr val="000000"/>
                </a:solidFill>
                <a:effectLst/>
                <a:latin typeface="Helvetica"/>
                <a:ea typeface="Arial"/>
                <a:cs typeface="Arial"/>
              </a:rPr>
              <a:t> fuel economy standards which are set to double fuel economy by 2025 and eliminate 6 billion metric tons of carbon pollution. </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b="1" dirty="0">
                <a:solidFill>
                  <a:srgbClr val="000000"/>
                </a:solidFill>
                <a:effectLst/>
                <a:latin typeface="Helvetica"/>
                <a:ea typeface="Arial"/>
                <a:cs typeface="Arial"/>
              </a:rPr>
              <a:t>[Animation Cue]</a:t>
            </a:r>
            <a:r>
              <a:rPr lang="en-US" sz="1200" dirty="0">
                <a:solidFill>
                  <a:srgbClr val="000000"/>
                </a:solidFill>
                <a:effectLst/>
                <a:latin typeface="Helvetica"/>
                <a:ea typeface="Arial"/>
                <a:cs typeface="Arial"/>
              </a:rPr>
              <a:t> We set limits on mercury and other pollutants from incinerators and other sources of industrial air pollution</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b="1" dirty="0">
                <a:solidFill>
                  <a:srgbClr val="000000"/>
                </a:solidFill>
                <a:effectLst/>
                <a:latin typeface="Helvetica"/>
                <a:ea typeface="Arial"/>
                <a:cs typeface="Arial"/>
              </a:rPr>
              <a:t>[Animation Cue]</a:t>
            </a:r>
            <a:r>
              <a:rPr lang="en-US" sz="1200" dirty="0">
                <a:solidFill>
                  <a:srgbClr val="000000"/>
                </a:solidFill>
                <a:effectLst/>
                <a:latin typeface="Helvetica"/>
                <a:ea typeface="Arial"/>
                <a:cs typeface="Arial"/>
              </a:rPr>
              <a:t> Put in place a program to slash smog and soot-forming pollution from power plants that cross state lines and create health problems in downwind areas.</a:t>
            </a:r>
            <a:endParaRPr lang="en-US" sz="1100" dirty="0">
              <a:solidFill>
                <a:srgbClr val="000000"/>
              </a:solidFill>
              <a:effectLst/>
              <a:latin typeface="Arial"/>
              <a:ea typeface="Arial"/>
            </a:endParaRPr>
          </a:p>
          <a:p>
            <a:pPr eaLnBrk="1" hangingPunct="1">
              <a:spcBef>
                <a:spcPct val="0"/>
              </a:spcBef>
            </a:pPr>
            <a:endParaRPr lang="en-US" dirty="0"/>
          </a:p>
        </p:txBody>
      </p:sp>
      <p:sp>
        <p:nvSpPr>
          <p:cNvPr id="30723"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2C7DC603-CF7B-44C4-975D-9BF1041609FB}" type="slidenum">
              <a:rPr lang="en-US" sz="1200">
                <a:solidFill>
                  <a:srgbClr val="FFFFFF"/>
                </a:solidFill>
                <a:latin typeface="Calibri" pitchFamily="84" charset="0"/>
              </a:rPr>
              <a:pPr algn="r"/>
              <a:t>13</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2714895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pPr marL="342900" marR="0" lvl="0" indent="-342900">
              <a:lnSpc>
                <a:spcPct val="115000"/>
              </a:lnSpc>
              <a:spcBef>
                <a:spcPts val="0"/>
              </a:spcBef>
              <a:spcAft>
                <a:spcPts val="0"/>
              </a:spcAft>
              <a:buFont typeface="Symbol"/>
              <a:buChar char=""/>
            </a:pPr>
            <a:r>
              <a:rPr lang="en-US" sz="1200" b="1" dirty="0">
                <a:solidFill>
                  <a:srgbClr val="000000"/>
                </a:solidFill>
                <a:effectLst/>
                <a:latin typeface="Helvetica"/>
                <a:ea typeface="Arial"/>
                <a:cs typeface="Arial"/>
              </a:rPr>
              <a:t>[Slide 19] [Animation Cue]</a:t>
            </a:r>
            <a:r>
              <a:rPr lang="en-US" sz="1200" dirty="0">
                <a:solidFill>
                  <a:srgbClr val="000000"/>
                </a:solidFill>
                <a:effectLst/>
                <a:latin typeface="Helvetica"/>
                <a:ea typeface="Arial"/>
                <a:cs typeface="Arial"/>
              </a:rPr>
              <a:t> The president also made the largest investment in clean energy in history, and </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b="1" dirty="0">
                <a:solidFill>
                  <a:srgbClr val="000000"/>
                </a:solidFill>
                <a:effectLst/>
                <a:latin typeface="Helvetica"/>
                <a:ea typeface="Arial"/>
                <a:cs typeface="Arial"/>
              </a:rPr>
              <a:t>[Animation Cue]</a:t>
            </a:r>
            <a:r>
              <a:rPr lang="en-US" sz="1200" dirty="0">
                <a:solidFill>
                  <a:srgbClr val="000000"/>
                </a:solidFill>
                <a:effectLst/>
                <a:latin typeface="Helvetica"/>
                <a:ea typeface="Arial"/>
                <a:cs typeface="Arial"/>
              </a:rPr>
              <a:t> since 2008, has doubled total renewable energy generated</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b="1" dirty="0">
                <a:solidFill>
                  <a:srgbClr val="000000"/>
                </a:solidFill>
                <a:effectLst/>
                <a:latin typeface="Helvetica"/>
                <a:ea typeface="Arial"/>
                <a:cs typeface="Arial"/>
              </a:rPr>
              <a:t>[Animation Cue]</a:t>
            </a:r>
            <a:r>
              <a:rPr lang="en-US" sz="1200" dirty="0">
                <a:solidFill>
                  <a:srgbClr val="000000"/>
                </a:solidFill>
                <a:effectLst/>
                <a:latin typeface="Helvetica"/>
                <a:ea typeface="Arial"/>
                <a:cs typeface="Arial"/>
              </a:rPr>
              <a:t> He fought for the production tax credit, which provides a tax credit for building utility-scale renewable energy production. </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b="1" dirty="0">
                <a:solidFill>
                  <a:srgbClr val="000000"/>
                </a:solidFill>
                <a:effectLst/>
                <a:latin typeface="Helvetica"/>
                <a:ea typeface="Arial"/>
                <a:cs typeface="Arial"/>
              </a:rPr>
              <a:t>[Animation Cue]</a:t>
            </a:r>
            <a:r>
              <a:rPr lang="en-US" sz="1200" dirty="0">
                <a:solidFill>
                  <a:srgbClr val="000000"/>
                </a:solidFill>
                <a:effectLst/>
                <a:latin typeface="Helvetica"/>
                <a:ea typeface="Arial"/>
                <a:cs typeface="Arial"/>
              </a:rPr>
              <a:t> And then, he proposed first ever carbon pollution standards for new power plants – the first limits on carbon pollution ever proposed. </a:t>
            </a:r>
            <a:endParaRPr lang="en-US" sz="1100" dirty="0">
              <a:solidFill>
                <a:srgbClr val="000000"/>
              </a:solidFill>
              <a:effectLst/>
              <a:latin typeface="Arial"/>
              <a:ea typeface="Arial"/>
            </a:endParaRPr>
          </a:p>
          <a:p>
            <a:pPr eaLnBrk="1" hangingPunct="1">
              <a:spcBef>
                <a:spcPct val="0"/>
              </a:spcBef>
            </a:pPr>
            <a:endParaRPr lang="en-US" dirty="0"/>
          </a:p>
        </p:txBody>
      </p:sp>
      <p:sp>
        <p:nvSpPr>
          <p:cNvPr id="32771"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496B5700-C49F-4B3B-810A-E22248885FA3}" type="slidenum">
              <a:rPr lang="en-US" sz="1200">
                <a:solidFill>
                  <a:srgbClr val="FFFFFF"/>
                </a:solidFill>
                <a:latin typeface="Calibri" pitchFamily="84" charset="0"/>
              </a:rPr>
              <a:pPr algn="r"/>
              <a:t>14</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3818410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pPr marL="342900" marR="0" lvl="0" indent="-342900">
              <a:lnSpc>
                <a:spcPct val="115000"/>
              </a:lnSpc>
              <a:spcBef>
                <a:spcPts val="0"/>
              </a:spcBef>
              <a:spcAft>
                <a:spcPts val="0"/>
              </a:spcAft>
              <a:buFont typeface="Symbol"/>
              <a:buChar char=""/>
            </a:pPr>
            <a:r>
              <a:rPr lang="en-US" sz="1200" b="1" dirty="0">
                <a:solidFill>
                  <a:srgbClr val="000000"/>
                </a:solidFill>
                <a:effectLst/>
                <a:latin typeface="Helvetica"/>
                <a:ea typeface="Arial"/>
                <a:cs typeface="Arial"/>
              </a:rPr>
              <a:t>[Slide 20] </a:t>
            </a:r>
            <a:r>
              <a:rPr lang="en-US" sz="1200" dirty="0">
                <a:solidFill>
                  <a:srgbClr val="000000"/>
                </a:solidFill>
                <a:effectLst/>
                <a:latin typeface="Helvetica"/>
                <a:ea typeface="Arial"/>
                <a:cs typeface="Arial"/>
              </a:rPr>
              <a:t>The centerpiece of the President’s climate agenda is to reduce pollution from power plants, which are responsible for about 40% of the nation’s man-made carbon dioxide emissions. There are currently no limits on the amount of carbon pollution that power plants can emit.</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dirty="0">
                <a:solidFill>
                  <a:srgbClr val="000000"/>
                </a:solidFill>
                <a:effectLst/>
                <a:latin typeface="Helvetica"/>
                <a:ea typeface="Arial"/>
                <a:cs typeface="Arial"/>
              </a:rPr>
              <a:t>The plan also calls for adding enough renewables--like wind and solar--on public lands to power more than six million homes by 2020, commits to deploying three </a:t>
            </a:r>
            <a:r>
              <a:rPr lang="en-US" sz="1200" dirty="0" err="1">
                <a:solidFill>
                  <a:srgbClr val="000000"/>
                </a:solidFill>
                <a:effectLst/>
                <a:latin typeface="Helvetica"/>
                <a:ea typeface="Arial"/>
                <a:cs typeface="Arial"/>
              </a:rPr>
              <a:t>gigawatts</a:t>
            </a:r>
            <a:r>
              <a:rPr lang="en-US" sz="1200" dirty="0">
                <a:solidFill>
                  <a:srgbClr val="000000"/>
                </a:solidFill>
                <a:effectLst/>
                <a:latin typeface="Helvetica"/>
                <a:ea typeface="Arial"/>
                <a:cs typeface="Arial"/>
              </a:rPr>
              <a:t> of renewable energy on military installations by 2025, and sets a new goal to install 100 megawatts of renewables on federally assisted housing by 2020.</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dirty="0">
                <a:solidFill>
                  <a:srgbClr val="000000"/>
                </a:solidFill>
                <a:effectLst/>
                <a:latin typeface="Helvetica"/>
                <a:ea typeface="Arial"/>
                <a:cs typeface="Arial"/>
              </a:rPr>
              <a:t>And it sets efficiency standards for appliances and heavy-duty vehicles, supports efficiency upgrades in homes and businesses, and expands the Better Buildings Program, which is helping commercial, industrial, and multi-family buildings cut waste and become at least 20% more energy efficient by 2020.</a:t>
            </a:r>
            <a:endParaRPr lang="en-US" sz="1100" dirty="0">
              <a:solidFill>
                <a:srgbClr val="000000"/>
              </a:solidFill>
              <a:effectLst/>
              <a:latin typeface="Arial"/>
              <a:ea typeface="Arial"/>
            </a:endParaRPr>
          </a:p>
          <a:p>
            <a:pPr eaLnBrk="1" hangingPunct="1">
              <a:spcBef>
                <a:spcPct val="0"/>
              </a:spcBef>
            </a:pPr>
            <a:endParaRPr lang="en-US" dirty="0"/>
          </a:p>
        </p:txBody>
      </p:sp>
      <p:sp>
        <p:nvSpPr>
          <p:cNvPr id="32771"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496B5700-C49F-4B3B-810A-E22248885FA3}" type="slidenum">
              <a:rPr lang="en-US" sz="1200">
                <a:solidFill>
                  <a:srgbClr val="FFFFFF"/>
                </a:solidFill>
                <a:latin typeface="Calibri" pitchFamily="84" charset="0"/>
              </a:rPr>
              <a:pPr algn="r"/>
              <a:t>15</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3402741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pPr marL="342900" marR="0" lvl="0" indent="-342900">
              <a:lnSpc>
                <a:spcPct val="115000"/>
              </a:lnSpc>
              <a:spcBef>
                <a:spcPts val="0"/>
              </a:spcBef>
              <a:spcAft>
                <a:spcPts val="0"/>
              </a:spcAft>
              <a:buFont typeface="Symbol"/>
              <a:buChar char=""/>
              <a:tabLst>
                <a:tab pos="2514600" algn="l"/>
              </a:tabLst>
            </a:pPr>
            <a:r>
              <a:rPr lang="en-US" sz="1200" b="1" dirty="0">
                <a:solidFill>
                  <a:srgbClr val="000000"/>
                </a:solidFill>
                <a:effectLst/>
                <a:latin typeface="Helvetica"/>
                <a:ea typeface="Arial"/>
                <a:cs typeface="Arial"/>
              </a:rPr>
              <a:t>[Slide 21] </a:t>
            </a:r>
            <a:r>
              <a:rPr lang="en-US" sz="1200" dirty="0">
                <a:solidFill>
                  <a:srgbClr val="000000"/>
                </a:solidFill>
                <a:effectLst/>
                <a:latin typeface="Helvetica"/>
                <a:ea typeface="Arial"/>
                <a:cs typeface="Arial"/>
              </a:rPr>
              <a:t>The plan also…</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dirty="0">
                <a:solidFill>
                  <a:srgbClr val="000000"/>
                </a:solidFill>
                <a:effectLst/>
                <a:latin typeface="Helvetica"/>
                <a:ea typeface="Arial"/>
                <a:cs typeface="Arial"/>
              </a:rPr>
              <a:t>Strengthens our communities by investing in our roads, bridges, and shorelines to better protect people’s homes, businesses, and way of life from severe weather; and helps our farming and ranching communities maintain their productivity and prepare for increasing droughts and wildfires.</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dirty="0">
                <a:solidFill>
                  <a:srgbClr val="000000"/>
                </a:solidFill>
                <a:effectLst/>
                <a:latin typeface="Helvetica"/>
                <a:ea typeface="Arial"/>
                <a:cs typeface="Arial"/>
              </a:rPr>
              <a:t>And puts us on a path to meet our international commitments. The world looks to America to lead on this issue, and we must encourage developing nations to transition to cleaner sources of energy and engage our international partners in this fight</a:t>
            </a:r>
            <a:endParaRPr lang="en-US" sz="1100" dirty="0">
              <a:solidFill>
                <a:srgbClr val="000000"/>
              </a:solidFill>
              <a:effectLst/>
              <a:latin typeface="Arial"/>
              <a:ea typeface="Arial"/>
            </a:endParaRPr>
          </a:p>
          <a:p>
            <a:pPr marL="742950" marR="0" lvl="1" indent="-285750">
              <a:lnSpc>
                <a:spcPct val="115000"/>
              </a:lnSpc>
              <a:spcBef>
                <a:spcPts val="0"/>
              </a:spcBef>
              <a:spcAft>
                <a:spcPts val="0"/>
              </a:spcAft>
              <a:buFont typeface="+mj-lt"/>
              <a:buAutoNum type="romanUcPeriod"/>
            </a:pPr>
            <a:r>
              <a:rPr lang="en-US" sz="1200" dirty="0">
                <a:solidFill>
                  <a:srgbClr val="000000"/>
                </a:solidFill>
                <a:effectLst/>
                <a:latin typeface="Helvetica"/>
                <a:ea typeface="Arial"/>
                <a:cs typeface="Arial"/>
              </a:rPr>
              <a:t>Most importantly, this is an economic opportunity. We’ll need scientists and engineers to invent and design new technologies, and workers to build them, and businesses to sell them. We don’t have to choose between a sound environment and a strong economy.</a:t>
            </a:r>
            <a:endParaRPr lang="en-US" sz="1100" dirty="0">
              <a:solidFill>
                <a:srgbClr val="000000"/>
              </a:solidFill>
              <a:effectLst/>
              <a:latin typeface="Arial"/>
              <a:ea typeface="Arial"/>
            </a:endParaRPr>
          </a:p>
          <a:p>
            <a:pPr eaLnBrk="1" hangingPunct="1">
              <a:spcBef>
                <a:spcPct val="0"/>
              </a:spcBef>
            </a:pPr>
            <a:endParaRPr lang="en-US" dirty="0"/>
          </a:p>
        </p:txBody>
      </p:sp>
      <p:sp>
        <p:nvSpPr>
          <p:cNvPr id="32771"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496B5700-C49F-4B3B-810A-E22248885FA3}" type="slidenum">
              <a:rPr lang="en-US" sz="1200">
                <a:solidFill>
                  <a:srgbClr val="FFFFFF"/>
                </a:solidFill>
                <a:latin typeface="Calibri" pitchFamily="84" charset="0"/>
              </a:rPr>
              <a:pPr algn="r"/>
              <a:t>16</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16502718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25] </a:t>
            </a:r>
            <a:r>
              <a:rPr lang="en-US" sz="1200" dirty="0">
                <a:effectLst/>
                <a:latin typeface="Helvetica"/>
                <a:ea typeface="Calibri"/>
                <a:cs typeface="Times New Roman"/>
              </a:rPr>
              <a:t>Hart Research found the same thing. 59% think of climate change as already a problem, or a problem in the near future.</a:t>
            </a:r>
            <a:endParaRPr lang="en-US" sz="1100" dirty="0">
              <a:effectLst/>
              <a:latin typeface="+mn-lt"/>
              <a:ea typeface="Calibri"/>
              <a:cs typeface="Times New Roman"/>
            </a:endParaRPr>
          </a:p>
          <a:p>
            <a:pPr eaLnBrk="1" hangingPunct="1">
              <a:spcBef>
                <a:spcPct val="0"/>
              </a:spcBef>
            </a:pPr>
            <a:endParaRPr lang="en-US" dirty="0"/>
          </a:p>
        </p:txBody>
      </p:sp>
      <p:sp>
        <p:nvSpPr>
          <p:cNvPr id="47107"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65301266-3E8E-41E3-9889-D2C81ED92E51}" type="slidenum">
              <a:rPr lang="en-US" sz="1200">
                <a:solidFill>
                  <a:srgbClr val="FFFFFF"/>
                </a:solidFill>
                <a:latin typeface="Calibri" pitchFamily="84" charset="0"/>
              </a:rPr>
              <a:pPr algn="r"/>
              <a:t>17</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2876474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28] </a:t>
            </a:r>
            <a:r>
              <a:rPr lang="en-US" sz="1200" dirty="0">
                <a:effectLst/>
                <a:latin typeface="Helvetica"/>
                <a:ea typeface="Calibri"/>
                <a:cs typeface="Times New Roman"/>
              </a:rPr>
              <a:t>So, we’re going to change the conversation on Climate…but how? 3 ways: Turning up the heat on Congress, Organizing at Home, locally, and Advancing the President’s Agenda. Now, how do we do turn up that heat?</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18</a:t>
            </a:fld>
            <a:endParaRPr lang="en-US" dirty="0"/>
          </a:p>
        </p:txBody>
      </p:sp>
    </p:spTree>
    <p:extLst>
      <p:ext uri="{BB962C8B-B14F-4D97-AF65-F5344CB8AC3E}">
        <p14:creationId xmlns:p14="http://schemas.microsoft.com/office/powerpoint/2010/main" val="18313612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29] </a:t>
            </a:r>
            <a:r>
              <a:rPr lang="en-US" sz="1200" dirty="0">
                <a:effectLst/>
                <a:highlight>
                  <a:srgbClr val="FFFF00"/>
                </a:highlight>
                <a:latin typeface="Helvetica"/>
                <a:ea typeface="Calibri"/>
                <a:cs typeface="Times New Roman"/>
              </a:rPr>
              <a:t>Insert a map of Climate Change Deniers in Congress (either use our map or CAP’</a:t>
            </a:r>
            <a:r>
              <a:rPr lang="en-US" sz="1200" dirty="0">
                <a:effectLst/>
                <a:latin typeface="Helvetica"/>
                <a:ea typeface="Calibri"/>
                <a:cs typeface="Times New Roman"/>
              </a:rPr>
              <a:t>s map</a:t>
            </a:r>
            <a:endParaRPr lang="en-US" sz="1100" dirty="0">
              <a:effectLst/>
              <a:latin typeface="+mn-lt"/>
              <a:ea typeface="Calibri"/>
              <a:cs typeface="Times New Roman"/>
            </a:endParaRPr>
          </a:p>
          <a:p>
            <a:pPr eaLnBrk="1" hangingPunct="1">
              <a:spcBef>
                <a:spcPct val="0"/>
              </a:spcBef>
            </a:pPr>
            <a:endParaRPr lang="en-US" dirty="0"/>
          </a:p>
        </p:txBody>
      </p:sp>
      <p:sp>
        <p:nvSpPr>
          <p:cNvPr id="49155"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D0B1A503-B3DC-4205-8707-470A82D6A6E4}" type="slidenum">
              <a:rPr lang="en-US" sz="1200">
                <a:solidFill>
                  <a:srgbClr val="FFFFFF"/>
                </a:solidFill>
                <a:latin typeface="Calibri" pitchFamily="84" charset="0"/>
              </a:rPr>
              <a:pPr algn="r"/>
              <a:t>19</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3815201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noTextEdit="1"/>
          </p:cNvSpPr>
          <p:nvPr>
            <p:ph type="sldImg"/>
          </p:nvPr>
        </p:nvSpPr>
        <p:spPr bwMode="auto">
          <a:noFill/>
          <a:ln>
            <a:solidFill>
              <a:srgbClr val="000000"/>
            </a:solidFill>
            <a:miter lim="800000"/>
            <a:headEnd/>
            <a:tailEnd/>
          </a:ln>
        </p:spPr>
      </p:sp>
      <p:sp>
        <p:nvSpPr>
          <p:cNvPr id="9218"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200150" algn="l"/>
                <a:tab pos="2057400" algn="l"/>
              </a:tabLst>
            </a:pPr>
            <a:r>
              <a:rPr lang="en-US" sz="1200" b="1" dirty="0">
                <a:solidFill>
                  <a:srgbClr val="000000"/>
                </a:solidFill>
                <a:effectLst/>
                <a:latin typeface="Helvetica"/>
                <a:ea typeface="Calibri"/>
                <a:cs typeface="Times New Roman"/>
              </a:rPr>
              <a:t>[Slide 2] </a:t>
            </a:r>
            <a:r>
              <a:rPr lang="en-US" sz="1200" dirty="0">
                <a:solidFill>
                  <a:srgbClr val="000000"/>
                </a:solidFill>
                <a:effectLst/>
                <a:latin typeface="Helvetica"/>
                <a:ea typeface="Calibri"/>
                <a:cs typeface="Times New Roman"/>
              </a:rPr>
              <a:t>With that, let’s take a look at our goals for today. By the end of this session, you will be able to…</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Know some of the facts about climate change and why action is needed</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Explain President Obama’s Climate Action Plan</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Give an overview of OFA’s program and strategy</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Articulate OFA’s message on climate change</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Identify clear next steps for local action on climate change</a:t>
            </a:r>
            <a:endParaRPr lang="en-US" sz="1100" dirty="0">
              <a:effectLst/>
              <a:latin typeface="+mn-lt"/>
              <a:ea typeface="Calibri"/>
              <a:cs typeface="Times New Roman"/>
            </a:endParaRPr>
          </a:p>
          <a:p>
            <a:pPr eaLnBrk="1" hangingPunct="1">
              <a:spcBef>
                <a:spcPct val="0"/>
              </a:spcBef>
            </a:pPr>
            <a:endParaRPr lang="en-US" sz="1800" dirty="0"/>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EDD2D4-0AFE-4AA2-9861-9B75034C0AFB}" type="slidenum">
              <a:rPr lang="en-US">
                <a:solidFill>
                  <a:srgbClr val="FFFFFF"/>
                </a:solidFill>
                <a:ea typeface="ＭＳ Ｐゴシック" pitchFamily="84" charset="-128"/>
                <a:cs typeface="ＭＳ Ｐゴシック" pitchFamily="84" charset="-128"/>
              </a:rPr>
              <a:pPr fontAlgn="base">
                <a:spcBef>
                  <a:spcPct val="0"/>
                </a:spcBef>
                <a:spcAft>
                  <a:spcPct val="0"/>
                </a:spcAft>
                <a:defRPr/>
              </a:pPr>
              <a:t>2</a:t>
            </a:fld>
            <a:endParaRPr lang="en-US">
              <a:solidFill>
                <a:srgbClr val="FFFFFF"/>
              </a:solidFill>
              <a:ea typeface="ＭＳ Ｐゴシック" pitchFamily="84" charset="-128"/>
              <a:cs typeface="ＭＳ Ｐゴシック" pitchFamily="84" charset="-128"/>
            </a:endParaRPr>
          </a:p>
        </p:txBody>
      </p:sp>
    </p:spTree>
    <p:extLst>
      <p:ext uri="{BB962C8B-B14F-4D97-AF65-F5344CB8AC3E}">
        <p14:creationId xmlns:p14="http://schemas.microsoft.com/office/powerpoint/2010/main" val="2921825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30] </a:t>
            </a:r>
            <a:r>
              <a:rPr lang="en-US" sz="1200" dirty="0">
                <a:effectLst/>
                <a:highlight>
                  <a:srgbClr val="FFFF00"/>
                </a:highlight>
                <a:latin typeface="Helvetica"/>
                <a:ea typeface="Calibri"/>
                <a:cs typeface="Times New Roman"/>
              </a:rPr>
              <a:t>Use either our stats and quotes or CAP’s stats and quotes</a:t>
            </a:r>
            <a:r>
              <a:rPr lang="en-US" sz="1200" dirty="0">
                <a:effectLst/>
                <a:latin typeface="Helvetica"/>
                <a:ea typeface="Calibri"/>
                <a:cs typeface="Times New Roman"/>
              </a:rPr>
              <a:t> to customize</a:t>
            </a:r>
            <a:endParaRPr lang="en-US" sz="1100" dirty="0">
              <a:effectLst/>
              <a:latin typeface="+mn-lt"/>
              <a:ea typeface="Calibri"/>
              <a:cs typeface="Times New Roman"/>
            </a:endParaRPr>
          </a:p>
          <a:p>
            <a:pPr eaLnBrk="1" hangingPunct="1">
              <a:spcBef>
                <a:spcPct val="0"/>
              </a:spcBef>
            </a:pPr>
            <a:endParaRPr lang="en-US" dirty="0"/>
          </a:p>
        </p:txBody>
      </p:sp>
      <p:sp>
        <p:nvSpPr>
          <p:cNvPr id="49155"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D0B1A503-B3DC-4205-8707-470A82D6A6E4}" type="slidenum">
              <a:rPr lang="en-US" sz="1200">
                <a:solidFill>
                  <a:srgbClr val="FFFFFF"/>
                </a:solidFill>
                <a:latin typeface="Calibri" pitchFamily="84" charset="0"/>
              </a:rPr>
              <a:pPr algn="r"/>
              <a:t>20</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33733712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31] </a:t>
            </a:r>
            <a:r>
              <a:rPr lang="en-US" sz="1200" dirty="0">
                <a:effectLst/>
                <a:latin typeface="Helvetica"/>
                <a:ea typeface="Calibri"/>
                <a:cs typeface="Times New Roman"/>
              </a:rPr>
              <a:t>Our plan to turn the heat up on Congress focuses on three buckets and encourages three different types of action.</a:t>
            </a:r>
            <a:endParaRPr lang="en-US" sz="1100" dirty="0">
              <a:effectLst/>
              <a:latin typeface="+mn-lt"/>
              <a:ea typeface="Calibri"/>
              <a:cs typeface="Times New Roman"/>
            </a:endParaRPr>
          </a:p>
          <a:p>
            <a:pPr eaLnBrk="1" hangingPunct="1">
              <a:spcBef>
                <a:spcPct val="0"/>
              </a:spcBef>
            </a:pPr>
            <a:endParaRPr lang="en-US" dirty="0"/>
          </a:p>
        </p:txBody>
      </p:sp>
      <p:sp>
        <p:nvSpPr>
          <p:cNvPr id="51203"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96038055-A1CE-4A5F-8755-5BEB545E090A}" type="slidenum">
              <a:rPr lang="en-US" sz="1200">
                <a:solidFill>
                  <a:srgbClr val="FFFFFF"/>
                </a:solidFill>
                <a:latin typeface="Calibri" pitchFamily="84" charset="0"/>
              </a:rPr>
              <a:pPr algn="r"/>
              <a:t>21</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18602674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32] </a:t>
            </a:r>
            <a:r>
              <a:rPr lang="en-US" sz="1200" dirty="0">
                <a:effectLst/>
                <a:latin typeface="Helvetica"/>
                <a:ea typeface="Calibri"/>
                <a:cs typeface="Times New Roman"/>
              </a:rPr>
              <a:t>First, we get our supporters to the front lines. These are our allies, full supporters of doing something on climate. But we need them to do more to put this issue front and center. We’ll work with them to highlight impacts at home and put forward plans in their districts and in Washington DC</a:t>
            </a:r>
            <a:endParaRPr lang="en-US" sz="1100" dirty="0">
              <a:effectLst/>
              <a:latin typeface="+mn-lt"/>
              <a:ea typeface="Calibri"/>
              <a:cs typeface="Times New Roman"/>
            </a:endParaRPr>
          </a:p>
          <a:p>
            <a:pPr eaLnBrk="1" hangingPunct="1">
              <a:spcBef>
                <a:spcPct val="0"/>
              </a:spcBef>
            </a:pPr>
            <a:endParaRPr lang="en-US" dirty="0"/>
          </a:p>
        </p:txBody>
      </p:sp>
      <p:sp>
        <p:nvSpPr>
          <p:cNvPr id="51203"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96038055-A1CE-4A5F-8755-5BEB545E090A}" type="slidenum">
              <a:rPr lang="en-US" sz="1200">
                <a:solidFill>
                  <a:srgbClr val="FFFFFF"/>
                </a:solidFill>
                <a:latin typeface="Calibri" pitchFamily="84" charset="0"/>
              </a:rPr>
              <a:pPr algn="r"/>
              <a:t>22</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3704982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33] </a:t>
            </a:r>
            <a:r>
              <a:rPr lang="en-US" sz="1200" dirty="0">
                <a:effectLst/>
                <a:latin typeface="Helvetica"/>
                <a:ea typeface="Calibri"/>
                <a:cs typeface="Times New Roman"/>
              </a:rPr>
              <a:t>Second, we put a price on denial. This is a fight that hasn’t been picked in too long. Denying the facts of Climate Change is extreme and it is dangerous. We’re going to make these members feel the heat</a:t>
            </a:r>
            <a:endParaRPr lang="en-US" sz="1100" dirty="0">
              <a:effectLst/>
              <a:latin typeface="+mn-lt"/>
              <a:ea typeface="Calibri"/>
              <a:cs typeface="Times New Roman"/>
            </a:endParaRPr>
          </a:p>
          <a:p>
            <a:pPr eaLnBrk="1" hangingPunct="1">
              <a:spcBef>
                <a:spcPct val="0"/>
              </a:spcBef>
            </a:pPr>
            <a:endParaRPr lang="en-US" dirty="0"/>
          </a:p>
        </p:txBody>
      </p:sp>
      <p:sp>
        <p:nvSpPr>
          <p:cNvPr id="51203"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96038055-A1CE-4A5F-8755-5BEB545E090A}" type="slidenum">
              <a:rPr lang="en-US" sz="1200">
                <a:solidFill>
                  <a:srgbClr val="FFFFFF"/>
                </a:solidFill>
                <a:latin typeface="Calibri" pitchFamily="84" charset="0"/>
              </a:rPr>
              <a:pPr algn="r"/>
              <a:t>23</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3789044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34] </a:t>
            </a:r>
            <a:r>
              <a:rPr lang="en-US" sz="1200" dirty="0">
                <a:effectLst/>
                <a:latin typeface="Helvetica"/>
                <a:ea typeface="Calibri"/>
                <a:cs typeface="Times New Roman"/>
              </a:rPr>
              <a:t>Finally, for those who won’t deny that Climate is a problem, but try to avoid the issue, we are going to ask them: “Will you act on Climate?” This is too important an issue to hide from. If they accept the basic science of climate change, they know we have an obligation to act, and we need to know what they’re going to do about it. And if they are going to deny that it’s a problem, we’ll expose them.</a:t>
            </a:r>
            <a:endParaRPr lang="en-US" sz="1100" dirty="0">
              <a:effectLst/>
              <a:latin typeface="+mn-lt"/>
              <a:ea typeface="Calibri"/>
              <a:cs typeface="Times New Roman"/>
            </a:endParaRPr>
          </a:p>
          <a:p>
            <a:pPr eaLnBrk="1" hangingPunct="1">
              <a:spcBef>
                <a:spcPct val="0"/>
              </a:spcBef>
            </a:pPr>
            <a:endParaRPr lang="en-US" dirty="0"/>
          </a:p>
        </p:txBody>
      </p:sp>
      <p:sp>
        <p:nvSpPr>
          <p:cNvPr id="51203"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96038055-A1CE-4A5F-8755-5BEB545E090A}" type="slidenum">
              <a:rPr lang="en-US" sz="1200">
                <a:solidFill>
                  <a:srgbClr val="FFFFFF"/>
                </a:solidFill>
                <a:latin typeface="Calibri" pitchFamily="84" charset="0"/>
              </a:rPr>
              <a:pPr algn="r"/>
              <a:t>24</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749283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35]</a:t>
            </a:r>
            <a:r>
              <a:rPr lang="en-US" sz="1200" dirty="0">
                <a:effectLst/>
                <a:latin typeface="Helvetica"/>
                <a:ea typeface="Calibri"/>
                <a:cs typeface="Times New Roman"/>
              </a:rPr>
              <a:t> The second piece of changing the conversation on climate – and the second piece of OFA’s overall climate strategy is organizing at home with local clean energy sources and creating a legal framework locally to better support these efforts. There is so much more that we can do than putting all of our efforts on Congress.</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25</a:t>
            </a:fld>
            <a:endParaRPr lang="en-US" dirty="0"/>
          </a:p>
        </p:txBody>
      </p:sp>
    </p:spTree>
    <p:extLst>
      <p:ext uri="{BB962C8B-B14F-4D97-AF65-F5344CB8AC3E}">
        <p14:creationId xmlns:p14="http://schemas.microsoft.com/office/powerpoint/2010/main" val="19569466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36] </a:t>
            </a:r>
            <a:r>
              <a:rPr lang="en-US" sz="1200" dirty="0">
                <a:effectLst/>
                <a:latin typeface="Helvetica"/>
                <a:ea typeface="Calibri"/>
                <a:cs typeface="Times New Roman"/>
              </a:rPr>
              <a:t>We can organize at home. The best organizing is local, and we have a set of programs at the individual, city, county, and state levels to help build our capacity across the country, and make immediate change in communities. </a:t>
            </a:r>
            <a:endParaRPr lang="en-US" sz="1100" dirty="0">
              <a:effectLst/>
              <a:latin typeface="+mn-lt"/>
              <a:ea typeface="Calibri"/>
              <a:cs typeface="Times New Roman"/>
            </a:endParaRPr>
          </a:p>
          <a:p>
            <a:pPr eaLnBrk="1" hangingPunct="1">
              <a:spcBef>
                <a:spcPct val="0"/>
              </a:spcBef>
            </a:pPr>
            <a:endParaRPr lang="en-US" dirty="0"/>
          </a:p>
        </p:txBody>
      </p:sp>
      <p:sp>
        <p:nvSpPr>
          <p:cNvPr id="54275"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A792FA10-7F63-4283-98EF-DDE2BC26EEFC}" type="slidenum">
              <a:rPr lang="en-US" sz="1200">
                <a:solidFill>
                  <a:srgbClr val="FFFFFF"/>
                </a:solidFill>
                <a:latin typeface="Calibri" pitchFamily="84" charset="0"/>
              </a:rPr>
              <a:pPr algn="r"/>
              <a:t>26</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27419471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37] </a:t>
            </a:r>
            <a:r>
              <a:rPr lang="en-US" sz="1200" dirty="0">
                <a:effectLst/>
                <a:latin typeface="Helvetica"/>
                <a:ea typeface="Calibri"/>
                <a:cs typeface="Times New Roman"/>
              </a:rPr>
              <a:t>First is Switch to Clean, where individuals can change their own electricity to come from clean sources, helping to spur the clean energy economy local</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27</a:t>
            </a:fld>
            <a:endParaRPr lang="en-US" dirty="0"/>
          </a:p>
        </p:txBody>
      </p:sp>
    </p:spTree>
    <p:extLst>
      <p:ext uri="{BB962C8B-B14F-4D97-AF65-F5344CB8AC3E}">
        <p14:creationId xmlns:p14="http://schemas.microsoft.com/office/powerpoint/2010/main" val="42271197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38] </a:t>
            </a:r>
            <a:r>
              <a:rPr lang="en-US" sz="1200" dirty="0">
                <a:effectLst/>
                <a:latin typeface="Helvetica"/>
                <a:ea typeface="Calibri"/>
                <a:cs typeface="Times New Roman"/>
              </a:rPr>
              <a:t>Solar Churches and Schools. OFA has the ability to use our organizing skills and infrastructure to organize around specific clean energy projects. By installing solar panels on local community institutions, we can help community organizations save money, raise the profile of clean energy locally, and demystify climate solutions, showing that, as the president said, there’s no contradiction between a strong economy and tackling climate change</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28</a:t>
            </a:fld>
            <a:endParaRPr lang="en-US" dirty="0"/>
          </a:p>
        </p:txBody>
      </p:sp>
    </p:spTree>
    <p:extLst>
      <p:ext uri="{BB962C8B-B14F-4D97-AF65-F5344CB8AC3E}">
        <p14:creationId xmlns:p14="http://schemas.microsoft.com/office/powerpoint/2010/main" val="14651642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39] </a:t>
            </a:r>
            <a:r>
              <a:rPr lang="en-US" sz="1200" dirty="0">
                <a:effectLst/>
                <a:latin typeface="Helvetica"/>
                <a:ea typeface="Calibri"/>
                <a:cs typeface="Times New Roman"/>
              </a:rPr>
              <a:t>We will get involved in certain state and local climate and clean energy policy fights, working with partners to join up our organizing ability and scale with their local expertise and strategic knowledge</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29</a:t>
            </a:fld>
            <a:endParaRPr lang="en-US" dirty="0"/>
          </a:p>
        </p:txBody>
      </p:sp>
    </p:spTree>
    <p:extLst>
      <p:ext uri="{BB962C8B-B14F-4D97-AF65-F5344CB8AC3E}">
        <p14:creationId xmlns:p14="http://schemas.microsoft.com/office/powerpoint/2010/main" val="2743745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noTextEdit="1"/>
          </p:cNvSpPr>
          <p:nvPr>
            <p:ph type="sldImg"/>
          </p:nvPr>
        </p:nvSpPr>
        <p:spPr bwMode="auto">
          <a:noFill/>
          <a:ln>
            <a:solidFill>
              <a:srgbClr val="000000"/>
            </a:solidFill>
            <a:miter lim="800000"/>
            <a:headEnd/>
            <a:tailEnd/>
          </a:ln>
        </p:spPr>
      </p:sp>
      <p:sp>
        <p:nvSpPr>
          <p:cNvPr id="9218"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200150" algn="l"/>
                <a:tab pos="2057400" algn="l"/>
              </a:tabLst>
            </a:pPr>
            <a:r>
              <a:rPr lang="en-US" sz="1200" b="1" dirty="0">
                <a:solidFill>
                  <a:srgbClr val="000000"/>
                </a:solidFill>
                <a:effectLst/>
                <a:latin typeface="Helvetica"/>
                <a:ea typeface="Calibri"/>
                <a:cs typeface="Times New Roman"/>
              </a:rPr>
              <a:t>[Slide 3] </a:t>
            </a:r>
            <a:r>
              <a:rPr lang="en-US" sz="1200" dirty="0">
                <a:solidFill>
                  <a:srgbClr val="000000"/>
                </a:solidFill>
                <a:effectLst/>
                <a:latin typeface="Helvetica"/>
                <a:ea typeface="Calibri"/>
                <a:cs typeface="Times New Roman"/>
              </a:rPr>
              <a:t>And so, to accomplish these goals, let’s take a look at our agenda for this session…</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We’re just about to wrap up our introduction</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Then we’re going to dive into an overview of the issue of climate change and why it’s so important that we do something about it</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After that, we’re going to outline the President’s new plan to curb carbon emissions.</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Then we’ll talk about the climate campaign and how to talk about this issue</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200150" algn="l"/>
                <a:tab pos="2057400" algn="l"/>
              </a:tabLst>
            </a:pPr>
            <a:r>
              <a:rPr lang="en-US" sz="1200" dirty="0">
                <a:solidFill>
                  <a:srgbClr val="000000"/>
                </a:solidFill>
                <a:effectLst/>
                <a:latin typeface="Helvetica"/>
                <a:ea typeface="Calibri"/>
                <a:cs typeface="Times New Roman"/>
              </a:rPr>
              <a:t>Finally, we’ll debrief and close out the session</a:t>
            </a:r>
            <a:endParaRPr lang="en-US" sz="1100" dirty="0">
              <a:effectLst/>
              <a:latin typeface="+mn-lt"/>
              <a:ea typeface="Calibri"/>
              <a:cs typeface="Times New Roman"/>
            </a:endParaRPr>
          </a:p>
          <a:p>
            <a:pPr eaLnBrk="1" hangingPunct="1">
              <a:spcBef>
                <a:spcPct val="0"/>
              </a:spcBef>
            </a:pPr>
            <a:endParaRPr lang="en-US" sz="1800" dirty="0"/>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EDD2D4-0AFE-4AA2-9861-9B75034C0AFB}" type="slidenum">
              <a:rPr lang="en-US">
                <a:solidFill>
                  <a:srgbClr val="FFFFFF"/>
                </a:solidFill>
                <a:ea typeface="ＭＳ Ｐゴシック" pitchFamily="84" charset="-128"/>
                <a:cs typeface="ＭＳ Ｐゴシック" pitchFamily="84" charset="-128"/>
              </a:rPr>
              <a:pPr fontAlgn="base">
                <a:spcBef>
                  <a:spcPct val="0"/>
                </a:spcBef>
                <a:spcAft>
                  <a:spcPct val="0"/>
                </a:spcAft>
                <a:defRPr/>
              </a:pPr>
              <a:t>3</a:t>
            </a:fld>
            <a:endParaRPr lang="en-US">
              <a:solidFill>
                <a:srgbClr val="FFFFFF"/>
              </a:solidFill>
              <a:ea typeface="ＭＳ Ｐゴシック" pitchFamily="84" charset="-128"/>
              <a:cs typeface="ＭＳ Ｐゴシック" pitchFamily="84" charset="-128"/>
            </a:endParaRPr>
          </a:p>
        </p:txBody>
      </p:sp>
    </p:spTree>
    <p:extLst>
      <p:ext uri="{BB962C8B-B14F-4D97-AF65-F5344CB8AC3E}">
        <p14:creationId xmlns:p14="http://schemas.microsoft.com/office/powerpoint/2010/main" val="6948450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40] </a:t>
            </a:r>
            <a:r>
              <a:rPr lang="en-US" sz="1200" dirty="0">
                <a:effectLst/>
                <a:latin typeface="Helvetica"/>
                <a:ea typeface="Calibri"/>
                <a:cs typeface="Times New Roman"/>
              </a:rPr>
              <a:t>We’ll pick areas where we can help steer local governments towards adopting policies friendly to adopting clean energy and giving people more access and choice in terms of how they purchase their power.</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30</a:t>
            </a:fld>
            <a:endParaRPr lang="en-US" dirty="0"/>
          </a:p>
        </p:txBody>
      </p:sp>
    </p:spTree>
    <p:extLst>
      <p:ext uri="{BB962C8B-B14F-4D97-AF65-F5344CB8AC3E}">
        <p14:creationId xmlns:p14="http://schemas.microsoft.com/office/powerpoint/2010/main" val="31191021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41] </a:t>
            </a:r>
            <a:r>
              <a:rPr lang="en-US" sz="1200" dirty="0">
                <a:effectLst/>
                <a:latin typeface="Helvetica"/>
                <a:ea typeface="Calibri"/>
                <a:cs typeface="Times New Roman"/>
              </a:rPr>
              <a:t>Through climate camp OFA’s across the country, we’ll train the next generation of climate organizers, and through a scholarship program, bring new voices into the conversation on addressing climate change</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31</a:t>
            </a:fld>
            <a:endParaRPr lang="en-US" dirty="0"/>
          </a:p>
        </p:txBody>
      </p:sp>
    </p:spTree>
    <p:extLst>
      <p:ext uri="{BB962C8B-B14F-4D97-AF65-F5344CB8AC3E}">
        <p14:creationId xmlns:p14="http://schemas.microsoft.com/office/powerpoint/2010/main" val="14870676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42] </a:t>
            </a:r>
            <a:r>
              <a:rPr lang="en-US" sz="1200" dirty="0">
                <a:effectLst/>
                <a:latin typeface="Helvetica"/>
                <a:ea typeface="Calibri"/>
                <a:cs typeface="Times New Roman"/>
              </a:rPr>
              <a:t>And the last way we change the conversation on Climate is to support the President as he takes on this issue in Washington.</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32</a:t>
            </a:fld>
            <a:endParaRPr lang="en-US" dirty="0"/>
          </a:p>
        </p:txBody>
      </p:sp>
    </p:spTree>
    <p:extLst>
      <p:ext uri="{BB962C8B-B14F-4D97-AF65-F5344CB8AC3E}">
        <p14:creationId xmlns:p14="http://schemas.microsoft.com/office/powerpoint/2010/main" val="4882429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43] </a:t>
            </a:r>
            <a:r>
              <a:rPr lang="en-US" sz="1200" dirty="0">
                <a:effectLst/>
                <a:latin typeface="Helvetica"/>
                <a:ea typeface="Calibri"/>
                <a:cs typeface="Times New Roman"/>
              </a:rPr>
              <a:t>These rules are among the most important things we can do now to reduce our carbon emissions as a country and reduce the threat of dangerous climate change.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They will be under attack, and we need to make sure our voices are loudest in the conversation. There will be attempts to take away EPA’s authority to protect public health from carbon pollution—we will fight those efforts. But one key point is making sure that people in our communities and across the country know about the President’s Plan to tackle climate change, and why it’s so important for us to stand up and speak up on this issue.</a:t>
            </a:r>
            <a:endParaRPr lang="en-US" sz="1100" dirty="0">
              <a:effectLst/>
              <a:latin typeface="+mn-lt"/>
              <a:ea typeface="Calibri"/>
              <a:cs typeface="Times New Roman"/>
            </a:endParaRPr>
          </a:p>
          <a:p>
            <a:pPr eaLnBrk="1" hangingPunct="1">
              <a:spcBef>
                <a:spcPct val="0"/>
              </a:spcBef>
            </a:pPr>
            <a:endParaRPr lang="en-US" dirty="0"/>
          </a:p>
        </p:txBody>
      </p:sp>
      <p:sp>
        <p:nvSpPr>
          <p:cNvPr id="57347"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E60219E2-17DA-4768-BB96-4DEAFBA1F5B1}" type="slidenum">
              <a:rPr lang="en-US" sz="1200">
                <a:solidFill>
                  <a:srgbClr val="FFFFFF"/>
                </a:solidFill>
                <a:latin typeface="Calibri" pitchFamily="84" charset="0"/>
              </a:rPr>
              <a:pPr algn="r"/>
              <a:t>33</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24109519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44] </a:t>
            </a:r>
            <a:r>
              <a:rPr lang="en-US" sz="1200" dirty="0">
                <a:effectLst/>
                <a:latin typeface="Helvetica"/>
                <a:ea typeface="Calibri"/>
                <a:cs typeface="Times New Roman"/>
              </a:rPr>
              <a:t>How we talk about Climate Change is an important part of being effective, so let’s talk about Messaging. [Instruct participants to take out their guide to messaging on Climate]</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We’re going to break into pairs, but before we do, let’s discuss why we message. What do you think? [Best practice: wait at least 5 seconds after asking the question before rephrasing or clarifying] That’s right, good messaging allows us to do four key things in a winning issue campaign.</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First it allows us to mobilize our volunteers to action, </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Second, it helps us persuade people on the fence on this issue. </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Third, it is the means through which we tell the story of our work on this important issue and lastly, </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It allows us to challenge our opponents effectively, and in front of a large audience.</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Can I get a volunteer to read me the handout with our Climate message?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So with </a:t>
            </a:r>
            <a:r>
              <a:rPr lang="en-US" sz="1200" dirty="0" err="1">
                <a:effectLst/>
                <a:latin typeface="Helvetica"/>
                <a:ea typeface="Calibri"/>
                <a:cs typeface="Times New Roman"/>
              </a:rPr>
              <a:t>that,let’s</a:t>
            </a:r>
            <a:r>
              <a:rPr lang="en-US" sz="1200" dirty="0">
                <a:effectLst/>
                <a:latin typeface="Helvetica"/>
                <a:ea typeface="Calibri"/>
                <a:cs typeface="Times New Roman"/>
              </a:rPr>
              <a:t> line up into equal two lines facing each other. The group on my left is going to be a friend or neighbor who is skeptical that climate change is real. For the first round, the group on my right is going to persuade them that this issue is real and it is urgent, using the message frame. </a:t>
            </a:r>
            <a:endParaRPr lang="en-US" sz="11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3733800" algn="l"/>
              </a:tabLst>
            </a:pPr>
            <a:r>
              <a:rPr lang="en-US" sz="1200" dirty="0">
                <a:effectLst/>
                <a:latin typeface="Helvetica"/>
                <a:ea typeface="Calibri"/>
                <a:cs typeface="Times New Roman"/>
              </a:rPr>
              <a:t>Ready - GO!</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34</a:t>
            </a:fld>
            <a:endParaRPr lang="en-US" dirty="0"/>
          </a:p>
        </p:txBody>
      </p:sp>
    </p:spTree>
    <p:extLst>
      <p:ext uri="{BB962C8B-B14F-4D97-AF65-F5344CB8AC3E}">
        <p14:creationId xmlns:p14="http://schemas.microsoft.com/office/powerpoint/2010/main" val="1159294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45] </a:t>
            </a:r>
            <a:r>
              <a:rPr lang="en-US" sz="1200" dirty="0">
                <a:effectLst/>
                <a:latin typeface="Helvetica"/>
                <a:ea typeface="Calibri"/>
                <a:cs typeface="Times New Roman"/>
              </a:rPr>
              <a:t>Now we’re moving into our final stretch, and I recognize we’ve covered a lot, so let’s work together as a group to come up with some key takeaways and next steps. </a:t>
            </a:r>
            <a:endParaRPr lang="en-US" sz="1100" dirty="0">
              <a:effectLst/>
              <a:latin typeface="+mn-lt"/>
              <a:ea typeface="Calibri"/>
              <a:cs typeface="Times New Roman"/>
            </a:endParaRPr>
          </a:p>
          <a:p>
            <a:pPr eaLnBrk="1" hangingPunct="1">
              <a:spcBef>
                <a:spcPct val="0"/>
              </a:spcBef>
            </a:pPr>
            <a:endParaRPr lang="en-US" dirty="0"/>
          </a:p>
        </p:txBody>
      </p:sp>
      <p:sp>
        <p:nvSpPr>
          <p:cNvPr id="38915"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29F84C24-2121-404E-BFD5-CA1EF0585104}" type="slidenum">
              <a:rPr lang="en-US" sz="1200">
                <a:solidFill>
                  <a:srgbClr val="FFFFFF"/>
                </a:solidFill>
                <a:latin typeface="Calibri" pitchFamily="84" charset="0"/>
              </a:rPr>
              <a:pPr algn="r"/>
              <a:t>35</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14438351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pPr marL="342900" marR="0" lvl="0" indent="-342900" algn="l" defTabSz="914400" rtl="0" eaLnBrk="0" fontAlgn="base" latinLnBrk="0" hangingPunct="0">
              <a:lnSpc>
                <a:spcPct val="100000"/>
              </a:lnSpc>
              <a:spcBef>
                <a:spcPts val="0"/>
              </a:spcBef>
              <a:spcAft>
                <a:spcPts val="600"/>
              </a:spcAft>
              <a:buClrTx/>
              <a:buSzTx/>
              <a:buFont typeface="Symbol"/>
              <a:buChar char=""/>
              <a:tabLst>
                <a:tab pos="571500" algn="l"/>
                <a:tab pos="1314450" algn="l"/>
                <a:tab pos="2171700" algn="l"/>
                <a:tab pos="3733800" algn="l"/>
              </a:tabLst>
              <a:defRPr/>
            </a:pPr>
            <a:r>
              <a:rPr lang="en-US" sz="1800" dirty="0"/>
              <a:t>Refer to the worksheet </a:t>
            </a:r>
            <a:r>
              <a:rPr lang="en-US" sz="1200" baseline="0" dirty="0"/>
              <a:t>here…</a:t>
            </a:r>
            <a:endParaRPr lang="en-US" sz="1200" dirty="0"/>
          </a:p>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46] </a:t>
            </a:r>
            <a:r>
              <a:rPr lang="en-US" sz="1200" dirty="0">
                <a:effectLst/>
                <a:latin typeface="Helvetica"/>
                <a:ea typeface="Calibri"/>
                <a:cs typeface="Times New Roman"/>
              </a:rPr>
              <a:t>[Facilitator should feel free to adjust, but not cut, the debrief session to better fit the size and make-up of the group] Here are some questions to guide us…</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What are some of your key takeaways from today’s session?</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How will this help you make a difference in your community on climate?</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What kind of organizing would you like to do here?</a:t>
            </a:r>
            <a:endParaRPr lang="en-US" sz="1100" dirty="0">
              <a:effectLst/>
              <a:latin typeface="+mn-lt"/>
              <a:ea typeface="Calibri"/>
              <a:cs typeface="Times New Roman"/>
            </a:endParaRPr>
          </a:p>
          <a:p>
            <a:pPr marL="742950" marR="0" lvl="1" indent="-285750">
              <a:spcBef>
                <a:spcPts val="0"/>
              </a:spcBef>
              <a:spcAft>
                <a:spcPts val="600"/>
              </a:spcAft>
              <a:buFont typeface="+mj-lt"/>
              <a:buAutoNum type="romanUcPeriod"/>
              <a:tabLst>
                <a:tab pos="571500" algn="l"/>
                <a:tab pos="1314450" algn="l"/>
                <a:tab pos="2171700" algn="l"/>
                <a:tab pos="3733800" algn="l"/>
              </a:tabLst>
            </a:pPr>
            <a:r>
              <a:rPr lang="en-US" sz="1200" dirty="0">
                <a:effectLst/>
                <a:latin typeface="Helvetica"/>
                <a:ea typeface="Calibri"/>
                <a:cs typeface="Times New Roman"/>
              </a:rPr>
              <a:t>What are your next steps? [Facilitator should ask a volunteer to write next steps on flipchart at the front of the room as the group brainstorms]</a:t>
            </a:r>
            <a:endParaRPr lang="en-US" sz="1100" dirty="0">
              <a:effectLst/>
              <a:latin typeface="+mn-lt"/>
              <a:ea typeface="Calibri"/>
              <a:cs typeface="Times New Roman"/>
            </a:endParaRPr>
          </a:p>
          <a:p>
            <a:pPr eaLnBrk="1" hangingPunct="1">
              <a:spcBef>
                <a:spcPct val="0"/>
              </a:spcBef>
            </a:pPr>
            <a:r>
              <a:rPr lang="en-US" sz="1800" baseline="0" dirty="0"/>
              <a:t> </a:t>
            </a:r>
            <a:endParaRPr lang="en-US" sz="1800" dirty="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D12A95-4A61-4081-ABE8-10B2BE403D2F}" type="slidenum">
              <a:rPr lang="en-US">
                <a:ea typeface="ＭＳ Ｐゴシック" pitchFamily="84" charset="-128"/>
                <a:cs typeface="ＭＳ Ｐゴシック" pitchFamily="84" charset="-128"/>
              </a:rPr>
              <a:pPr fontAlgn="base">
                <a:spcBef>
                  <a:spcPct val="0"/>
                </a:spcBef>
                <a:spcAft>
                  <a:spcPct val="0"/>
                </a:spcAft>
                <a:defRPr/>
              </a:pPr>
              <a:t>36</a:t>
            </a:fld>
            <a:endParaRPr lang="en-US">
              <a:ea typeface="ＭＳ Ｐゴシック" pitchFamily="84" charset="-128"/>
              <a:cs typeface="ＭＳ Ｐゴシック" pitchFamily="84" charset="-128"/>
            </a:endParaRPr>
          </a:p>
        </p:txBody>
      </p:sp>
    </p:spTree>
    <p:extLst>
      <p:ext uri="{BB962C8B-B14F-4D97-AF65-F5344CB8AC3E}">
        <p14:creationId xmlns:p14="http://schemas.microsoft.com/office/powerpoint/2010/main" val="4056745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normAutofit fontScale="92500" lnSpcReduction="10000"/>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400" b="1" dirty="0">
                <a:effectLst/>
                <a:latin typeface="Helvetica"/>
                <a:ea typeface="Calibri"/>
                <a:cs typeface="Times New Roman"/>
              </a:rPr>
              <a:t>[Slide 47] </a:t>
            </a:r>
            <a:r>
              <a:rPr lang="en-US" sz="1400" dirty="0">
                <a:effectLst/>
                <a:latin typeface="Helvetica"/>
                <a:ea typeface="Calibri"/>
                <a:cs typeface="Times New Roman"/>
              </a:rPr>
              <a:t>One last thing. When the President spoke about his Plan, he made it clear that this wasn’t just a job for him to take on by himself. He needs all of us. </a:t>
            </a:r>
            <a:endParaRPr lang="en-US" sz="1200" dirty="0">
              <a:effectLst/>
              <a:latin typeface="+mn-lt"/>
              <a:ea typeface="Calibri"/>
              <a:cs typeface="Times New Roman"/>
            </a:endParaRPr>
          </a:p>
          <a:p>
            <a:pPr marL="2514600" marR="0">
              <a:spcBef>
                <a:spcPts val="0"/>
              </a:spcBef>
              <a:spcAft>
                <a:spcPts val="600"/>
              </a:spcAft>
              <a:tabLst>
                <a:tab pos="571500" algn="l"/>
                <a:tab pos="1314450" algn="l"/>
                <a:tab pos="2171700" algn="l"/>
                <a:tab pos="2743200" algn="l"/>
              </a:tabLst>
            </a:pPr>
            <a:r>
              <a:rPr lang="en-US" sz="1400" i="1" dirty="0">
                <a:effectLst/>
                <a:latin typeface="Helvetica"/>
                <a:ea typeface="Calibri"/>
                <a:cs typeface="Times New Roman"/>
              </a:rPr>
              <a:t>	“</a:t>
            </a:r>
            <a:r>
              <a:rPr lang="en-US" sz="1200" dirty="0">
                <a:effectLst/>
                <a:latin typeface="Helvetica"/>
                <a:ea typeface="Calibri"/>
                <a:cs typeface="Times New Roman"/>
              </a:rPr>
              <a:t>What we need in this fight are citizens who will stand up, and speak up, and compel us to do what this moment demands…. I'm going to need all of you to educate your classmates, your colleagues, your parents, your friends.  Tell them what’s at stake.  Speak up at town halls, church groups, PTA meetings.  Push back on misinformation.  Speak up for the facts.  Broaden the circle of those who are willing to stand up for our future.  Convince those in power to reduce our carbon pollution.  Push your own communities to adopt smarter practices…. Remind everyone who represents you at every level of government that sheltering future generations against the ravages of climate change is a prerequisite for your vote.  Make yourself heard on this issue.”</a:t>
            </a:r>
            <a:endParaRPr lang="en-US" sz="1200" dirty="0">
              <a:effectLst/>
              <a:latin typeface="+mn-lt"/>
              <a:ea typeface="Calibri"/>
              <a:cs typeface="Times New Roman"/>
            </a:endParaRPr>
          </a:p>
          <a:p>
            <a:pPr marL="342900" marR="0" lvl="0" indent="-342900">
              <a:spcBef>
                <a:spcPts val="0"/>
              </a:spcBef>
              <a:spcAft>
                <a:spcPts val="600"/>
              </a:spcAft>
              <a:buFont typeface="Symbol"/>
              <a:buChar char=""/>
              <a:tabLst>
                <a:tab pos="571500" algn="l"/>
                <a:tab pos="1314450" algn="l"/>
                <a:tab pos="2171700" algn="l"/>
                <a:tab pos="2743200" algn="l"/>
              </a:tabLst>
            </a:pPr>
            <a:r>
              <a:rPr lang="en-US" sz="1400" dirty="0">
                <a:effectLst/>
                <a:latin typeface="Helvetica"/>
                <a:ea typeface="Calibri"/>
                <a:cs typeface="Times New Roman"/>
              </a:rPr>
              <a:t>I hope you will join me in standing up, speaking up, and making yourself heard on this issue.</a:t>
            </a:r>
            <a:endParaRPr lang="en-US" sz="1200" dirty="0">
              <a:effectLst/>
              <a:latin typeface="+mn-lt"/>
              <a:ea typeface="Calibri"/>
              <a:cs typeface="Times New Roman"/>
            </a:endParaRPr>
          </a:p>
          <a:p>
            <a:pPr eaLnBrk="1" hangingPunct="1">
              <a:spcBef>
                <a:spcPct val="0"/>
              </a:spcBef>
            </a:pPr>
            <a:endParaRPr lang="en-US" dirty="0"/>
          </a:p>
        </p:txBody>
      </p:sp>
      <p:sp>
        <p:nvSpPr>
          <p:cNvPr id="32771" name="Slide Number Placeholder 3"/>
          <p:cNvSpPr txBox="1">
            <a:spLocks noGrp="1"/>
          </p:cNvSpPr>
          <p:nvPr/>
        </p:nvSpPr>
        <p:spPr bwMode="auto">
          <a:xfrm>
            <a:off x="3935413" y="8758238"/>
            <a:ext cx="3009900" cy="460375"/>
          </a:xfrm>
          <a:prstGeom prst="rect">
            <a:avLst/>
          </a:prstGeom>
          <a:noFill/>
          <a:ln w="9525">
            <a:noFill/>
            <a:miter lim="800000"/>
            <a:headEnd/>
            <a:tailEnd/>
          </a:ln>
        </p:spPr>
        <p:txBody>
          <a:bodyPr lIns="92362" tIns="46181" rIns="92362" bIns="46181" anchor="b">
            <a:prstTxWarp prst="textNoShape">
              <a:avLst/>
            </a:prstTxWarp>
          </a:bodyPr>
          <a:lstStyle/>
          <a:p>
            <a:pPr algn="r"/>
            <a:fld id="{496B5700-C49F-4B3B-810A-E22248885FA3}" type="slidenum">
              <a:rPr lang="en-US" sz="1200">
                <a:solidFill>
                  <a:srgbClr val="FFFFFF"/>
                </a:solidFill>
                <a:latin typeface="Calibri" pitchFamily="84" charset="0"/>
              </a:rPr>
              <a:pPr algn="r"/>
              <a:t>37</a:t>
            </a:fld>
            <a:endParaRPr lang="en-US" sz="1200">
              <a:solidFill>
                <a:srgbClr val="FFFFFF"/>
              </a:solidFill>
              <a:latin typeface="Calibri" pitchFamily="84" charset="0"/>
            </a:endParaRPr>
          </a:p>
        </p:txBody>
      </p:sp>
    </p:spTree>
    <p:extLst>
      <p:ext uri="{BB962C8B-B14F-4D97-AF65-F5344CB8AC3E}">
        <p14:creationId xmlns:p14="http://schemas.microsoft.com/office/powerpoint/2010/main" val="11455370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48] </a:t>
            </a:r>
            <a:r>
              <a:rPr lang="en-US" sz="1200" dirty="0">
                <a:effectLst/>
                <a:latin typeface="Helvetica"/>
                <a:ea typeface="Calibri"/>
                <a:cs typeface="Times New Roman"/>
              </a:rPr>
              <a:t>Thank you all for joining us today. </a:t>
            </a:r>
            <a:r>
              <a:rPr lang="en-US" sz="1200">
                <a:effectLst/>
                <a:latin typeface="Helvetica"/>
                <a:ea typeface="Calibri"/>
                <a:cs typeface="Times New Roman"/>
              </a:rPr>
              <a:t>Thank you all for working with your chapters and your teams to come up with the best tactics and strategies for your communities.</a:t>
            </a:r>
            <a:endParaRPr lang="en-US" sz="1100">
              <a:effectLst/>
              <a:latin typeface="+mn-lt"/>
              <a:ea typeface="Calibri"/>
              <a:cs typeface="Times New Roman"/>
            </a:endParaRPr>
          </a:p>
          <a:p>
            <a:endParaRPr lang="en-US"/>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38</a:t>
            </a:fld>
            <a:endParaRPr lang="en-US" dirty="0"/>
          </a:p>
        </p:txBody>
      </p:sp>
    </p:spTree>
    <p:extLst>
      <p:ext uri="{BB962C8B-B14F-4D97-AF65-F5344CB8AC3E}">
        <p14:creationId xmlns:p14="http://schemas.microsoft.com/office/powerpoint/2010/main" val="2068875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a:lstStyle/>
          <a:p>
            <a:pPr marL="342900" marR="0" lvl="0" indent="-342900">
              <a:spcBef>
                <a:spcPts val="0"/>
              </a:spcBef>
              <a:spcAft>
                <a:spcPts val="600"/>
              </a:spcAft>
              <a:buFont typeface="Symbol"/>
              <a:buChar char=""/>
              <a:tabLst>
                <a:tab pos="571500" algn="l"/>
                <a:tab pos="914400" algn="l"/>
                <a:tab pos="2057400" algn="l"/>
                <a:tab pos="3733800" algn="l"/>
              </a:tabLst>
            </a:pPr>
            <a:r>
              <a:rPr lang="en-US" sz="1800" b="1" dirty="0">
                <a:effectLst/>
                <a:latin typeface="Helvetica"/>
                <a:ea typeface="Calibri"/>
                <a:cs typeface="Times New Roman"/>
              </a:rPr>
              <a:t>[Slide 4] </a:t>
            </a:r>
            <a:r>
              <a:rPr lang="en-US" sz="1800" dirty="0">
                <a:effectLst/>
                <a:latin typeface="Helvetica"/>
                <a:ea typeface="Calibri"/>
                <a:cs typeface="Times New Roman"/>
              </a:rPr>
              <a:t>Ok, let’s jump into the issue with some background....</a:t>
            </a:r>
            <a:endParaRPr lang="en-US" sz="1600" dirty="0">
              <a:effectLst/>
              <a:latin typeface="+mn-lt"/>
              <a:ea typeface="Calibri"/>
              <a:cs typeface="Times New Roman"/>
            </a:endParaRPr>
          </a:p>
          <a:p>
            <a:pPr eaLnBrk="1" hangingPunct="1">
              <a:spcBef>
                <a:spcPct val="0"/>
              </a:spcBef>
            </a:pPr>
            <a:endParaRPr lang="en-US" sz="1800" dirty="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26D967-2EFD-46D3-A1AD-10F94AE15C42}" type="slidenum">
              <a:rPr lang="en-US">
                <a:solidFill>
                  <a:srgbClr val="FFFFFF"/>
                </a:solidFill>
                <a:ea typeface="ＭＳ Ｐゴシック" pitchFamily="84" charset="-128"/>
                <a:cs typeface="ＭＳ Ｐゴシック" pitchFamily="84" charset="-128"/>
              </a:rPr>
              <a:pPr fontAlgn="base">
                <a:spcBef>
                  <a:spcPct val="0"/>
                </a:spcBef>
                <a:spcAft>
                  <a:spcPct val="0"/>
                </a:spcAft>
                <a:defRPr/>
              </a:pPr>
              <a:t>4</a:t>
            </a:fld>
            <a:endParaRPr lang="en-US">
              <a:solidFill>
                <a:srgbClr val="FFFFFF"/>
              </a:solidFill>
              <a:ea typeface="ＭＳ Ｐゴシック" pitchFamily="84" charset="-128"/>
              <a:cs typeface="ＭＳ Ｐゴシック" pitchFamily="84" charset="-128"/>
            </a:endParaRPr>
          </a:p>
        </p:txBody>
      </p:sp>
    </p:spTree>
    <p:extLst>
      <p:ext uri="{BB962C8B-B14F-4D97-AF65-F5344CB8AC3E}">
        <p14:creationId xmlns:p14="http://schemas.microsoft.com/office/powerpoint/2010/main" val="903728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10] </a:t>
            </a:r>
            <a:r>
              <a:rPr lang="en-US" sz="1200" dirty="0">
                <a:effectLst/>
                <a:latin typeface="Helvetica"/>
                <a:ea typeface="Calibri"/>
                <a:cs typeface="Times New Roman"/>
              </a:rPr>
              <a:t>Impacts are already happening in our communities. The </a:t>
            </a:r>
            <a:r>
              <a:rPr lang="en-US" sz="1200" dirty="0" err="1">
                <a:effectLst/>
                <a:latin typeface="Helvetica"/>
                <a:ea typeface="Calibri"/>
                <a:cs typeface="Times New Roman"/>
              </a:rPr>
              <a:t>midwest</a:t>
            </a:r>
            <a:r>
              <a:rPr lang="en-US" sz="1200" dirty="0">
                <a:effectLst/>
                <a:latin typeface="Helvetica"/>
                <a:ea typeface="Calibri"/>
                <a:cs typeface="Times New Roman"/>
              </a:rPr>
              <a:t> drought last year, flooding, and </a:t>
            </a:r>
            <a:r>
              <a:rPr lang="en-US" sz="1200" dirty="0" err="1">
                <a:effectLst/>
                <a:latin typeface="Helvetica"/>
                <a:ea typeface="Calibri"/>
                <a:cs typeface="Times New Roman"/>
              </a:rPr>
              <a:t>superstorm</a:t>
            </a:r>
            <a:r>
              <a:rPr lang="en-US" sz="1200" dirty="0">
                <a:effectLst/>
                <a:latin typeface="Helvetica"/>
                <a:ea typeface="Calibri"/>
                <a:cs typeface="Times New Roman"/>
              </a:rPr>
              <a:t> Sandy made 2012 the most destructive disaster year on record. In fact, the bill for climate and weather related disasters over the past few years was $400 per household. Of course for some who lost homes, crops, or businesses, the bill was far higher than that.</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5</a:t>
            </a:fld>
            <a:endParaRPr lang="en-US" dirty="0"/>
          </a:p>
        </p:txBody>
      </p:sp>
    </p:spTree>
    <p:extLst>
      <p:ext uri="{BB962C8B-B14F-4D97-AF65-F5344CB8AC3E}">
        <p14:creationId xmlns:p14="http://schemas.microsoft.com/office/powerpoint/2010/main" val="740749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11] </a:t>
            </a:r>
            <a:r>
              <a:rPr lang="en-US" sz="1200" dirty="0">
                <a:effectLst/>
                <a:latin typeface="Helvetica"/>
                <a:ea typeface="Calibri"/>
                <a:cs typeface="Times New Roman"/>
              </a:rPr>
              <a:t>2012 was the hottest year on record in the US, and globally, the 12</a:t>
            </a:r>
            <a:r>
              <a:rPr lang="en-US" sz="1200" baseline="30000" dirty="0">
                <a:effectLst/>
                <a:latin typeface="Helvetica"/>
                <a:ea typeface="Calibri"/>
                <a:cs typeface="Times New Roman"/>
              </a:rPr>
              <a:t> </a:t>
            </a:r>
            <a:r>
              <a:rPr lang="en-US" sz="1200" dirty="0">
                <a:effectLst/>
                <a:latin typeface="Helvetica"/>
                <a:ea typeface="Calibri"/>
                <a:cs typeface="Times New Roman"/>
              </a:rPr>
              <a:t>warmest years in recorded history have all come in the last 15. The overwhelming judgment of science has come to the conclusion that climate change is real, and we are experiencing it now.</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6</a:t>
            </a:fld>
            <a:endParaRPr lang="en-US" dirty="0"/>
          </a:p>
        </p:txBody>
      </p:sp>
    </p:spTree>
    <p:extLst>
      <p:ext uri="{BB962C8B-B14F-4D97-AF65-F5344CB8AC3E}">
        <p14:creationId xmlns:p14="http://schemas.microsoft.com/office/powerpoint/2010/main" val="1839019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12]</a:t>
            </a:r>
            <a:r>
              <a:rPr lang="en-US" sz="1200" dirty="0">
                <a:effectLst/>
                <a:latin typeface="Helvetica"/>
                <a:ea typeface="Calibri"/>
                <a:cs typeface="Times New Roman"/>
              </a:rPr>
              <a:t> [Facilitator should use pauses to allow the audience to observe and reflect on the images on this slide]</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7</a:t>
            </a:fld>
            <a:endParaRPr lang="en-US" dirty="0"/>
          </a:p>
        </p:txBody>
      </p:sp>
    </p:spTree>
    <p:extLst>
      <p:ext uri="{BB962C8B-B14F-4D97-AF65-F5344CB8AC3E}">
        <p14:creationId xmlns:p14="http://schemas.microsoft.com/office/powerpoint/2010/main" val="875737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13] </a:t>
            </a:r>
            <a:r>
              <a:rPr lang="en-US" sz="1200" dirty="0">
                <a:effectLst/>
                <a:latin typeface="Helvetica"/>
                <a:ea typeface="Calibri"/>
                <a:cs typeface="Times New Roman"/>
              </a:rPr>
              <a:t>[Facilitator should use pauses to allow the audience to observe and reflect on the images on this slide]</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8</a:t>
            </a:fld>
            <a:endParaRPr lang="en-US" dirty="0"/>
          </a:p>
        </p:txBody>
      </p:sp>
    </p:spTree>
    <p:extLst>
      <p:ext uri="{BB962C8B-B14F-4D97-AF65-F5344CB8AC3E}">
        <p14:creationId xmlns:p14="http://schemas.microsoft.com/office/powerpoint/2010/main" val="2483535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a:buChar char=""/>
              <a:tabLst>
                <a:tab pos="571500" algn="l"/>
                <a:tab pos="1314450" algn="l"/>
                <a:tab pos="2171700" algn="l"/>
                <a:tab pos="3733800" algn="l"/>
              </a:tabLst>
            </a:pPr>
            <a:r>
              <a:rPr lang="en-US" sz="1200" b="1" dirty="0">
                <a:effectLst/>
                <a:latin typeface="Helvetica"/>
                <a:ea typeface="Calibri"/>
                <a:cs typeface="Times New Roman"/>
              </a:rPr>
              <a:t>[Slide 14] </a:t>
            </a:r>
            <a:r>
              <a:rPr lang="en-US" sz="1200" dirty="0">
                <a:effectLst/>
                <a:latin typeface="Helvetica"/>
                <a:ea typeface="Calibri"/>
                <a:cs typeface="Times New Roman"/>
              </a:rPr>
              <a:t>[Facilitator should use pauses to allow the audience to observe and reflect on the images on this slide]</a:t>
            </a:r>
            <a:r>
              <a:rPr lang="en-US" sz="1200" b="1" dirty="0">
                <a:effectLst/>
                <a:latin typeface="Helvetica"/>
                <a:ea typeface="Calibri"/>
                <a:cs typeface="Times New Roman"/>
              </a:rPr>
              <a:t> </a:t>
            </a:r>
            <a:endParaRPr lang="en-US" sz="1100" dirty="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FB9FF53F-70B0-4BF2-A5BF-826C3FFEFE2C}" type="slidenum">
              <a:rPr lang="en-US" smtClean="0"/>
              <a:pPr>
                <a:defRPr/>
              </a:pPr>
              <a:t>9</a:t>
            </a:fld>
            <a:endParaRPr lang="en-US" dirty="0"/>
          </a:p>
        </p:txBody>
      </p:sp>
    </p:spTree>
    <p:extLst>
      <p:ext uri="{BB962C8B-B14F-4D97-AF65-F5344CB8AC3E}">
        <p14:creationId xmlns:p14="http://schemas.microsoft.com/office/powerpoint/2010/main" val="3896279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userDrawn="1"/>
        </p:nvSpPr>
        <p:spPr>
          <a:xfrm>
            <a:off x="0" y="6248400"/>
            <a:ext cx="9144000" cy="4445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5" name="Rectangle 4"/>
          <p:cNvSpPr/>
          <p:nvPr userDrawn="1"/>
        </p:nvSpPr>
        <p:spPr>
          <a:xfrm>
            <a:off x="0" y="6616700"/>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7" name="Rectangle 6"/>
          <p:cNvSpPr/>
          <p:nvPr userDrawn="1"/>
        </p:nvSpPr>
        <p:spPr>
          <a:xfrm>
            <a:off x="0" y="6692900"/>
            <a:ext cx="9144000" cy="16510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12" name="Title 7"/>
          <p:cNvSpPr>
            <a:spLocks noGrp="1"/>
          </p:cNvSpPr>
          <p:nvPr>
            <p:ph type="title"/>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pic>
        <p:nvPicPr>
          <p:cNvPr id="8" name="Picture 7" descr="042912-FL-logo-alt3.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404492"/>
            <a:ext cx="9144001" cy="156730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5" name="Rectangle 4"/>
          <p:cNvSpPr/>
          <p:nvPr userDrawn="1"/>
        </p:nvSpPr>
        <p:spPr>
          <a:xfrm>
            <a:off x="0" y="1143000"/>
            <a:ext cx="9144000" cy="460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6" name="Rectangle 5"/>
          <p:cNvSpPr/>
          <p:nvPr userDrawn="1"/>
        </p:nvSpPr>
        <p:spPr>
          <a:xfrm>
            <a:off x="0" y="1203325"/>
            <a:ext cx="9144000" cy="46038"/>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7" name="Slide Number Placeholder 5"/>
          <p:cNvSpPr txBox="1">
            <a:spLocks/>
          </p:cNvSpPr>
          <p:nvPr userDrawn="1"/>
        </p:nvSpPr>
        <p:spPr>
          <a:xfrm>
            <a:off x="304800" y="6492875"/>
            <a:ext cx="2346325" cy="319088"/>
          </a:xfrm>
          <a:prstGeom prst="rect">
            <a:avLst/>
          </a:prstGeom>
        </p:spPr>
        <p:txBody>
          <a:bodyPr lIns="101858" tIns="50929" rIns="101858" bIns="50929" anchor="ctr"/>
          <a:lstStyle>
            <a:lvl1pPr algn="r">
              <a:defRPr sz="1100">
                <a:ln>
                  <a:noFill/>
                </a:ln>
                <a:solidFill>
                  <a:schemeClr val="tx1">
                    <a:tint val="75000"/>
                  </a:schemeClr>
                </a:solidFill>
                <a:latin typeface="Calibri"/>
                <a:cs typeface="Calibri"/>
              </a:defRPr>
            </a:lvl1pPr>
          </a:lstStyle>
          <a:p>
            <a:pPr algn="l" defTabSz="509292" fontAlgn="auto">
              <a:spcBef>
                <a:spcPts val="0"/>
              </a:spcBef>
              <a:spcAft>
                <a:spcPts val="0"/>
              </a:spcAft>
              <a:defRPr/>
            </a:pPr>
            <a:r>
              <a:rPr lang="en-US" dirty="0">
                <a:latin typeface="+mj-lt"/>
                <a:ea typeface="+mn-ea"/>
              </a:rPr>
              <a:t>Proprietary and Confidential</a:t>
            </a:r>
          </a:p>
        </p:txBody>
      </p:sp>
      <p:pic>
        <p:nvPicPr>
          <p:cNvPr id="8" name="Picture 9"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343400" y="6324600"/>
            <a:ext cx="457200" cy="457200"/>
          </a:xfrm>
          <a:prstGeom prst="rect">
            <a:avLst/>
          </a:prstGeom>
          <a:noFill/>
          <a:ln w="9525">
            <a:noFill/>
            <a:miter lim="800000"/>
            <a:headEnd/>
            <a:tailEnd/>
          </a:ln>
        </p:spPr>
      </p:pic>
      <p:sp>
        <p:nvSpPr>
          <p:cNvPr id="2" name="Title 1"/>
          <p:cNvSpPr>
            <a:spLocks noGrp="1"/>
          </p:cNvSpPr>
          <p:nvPr>
            <p:ph type="title"/>
          </p:nvPr>
        </p:nvSpPr>
        <p:spPr>
          <a:xfrm>
            <a:off x="457200" y="76200"/>
            <a:ext cx="8229600" cy="1143000"/>
          </a:xfrm>
        </p:spPr>
        <p:txBody>
          <a:bodyPr>
            <a:normAutofit/>
          </a:bodyPr>
          <a:lstStyle>
            <a:lvl1pPr>
              <a:defRPr sz="2600">
                <a:solidFill>
                  <a:srgbClr val="00446A"/>
                </a:solidFill>
                <a:latin typeface="+mj-lt"/>
              </a:defRPr>
            </a:lvl1pPr>
          </a:lstStyle>
          <a:p>
            <a:r>
              <a:rPr lang="en-US" dirty="0"/>
              <a:t>Click to edit Master title style</a:t>
            </a:r>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p:cNvSpPr>
            <a:spLocks noGrp="1"/>
          </p:cNvSpPr>
          <p:nvPr>
            <p:ph type="sldNum" sz="quarter" idx="10"/>
          </p:nvPr>
        </p:nvSpPr>
        <p:spPr/>
        <p:txBody>
          <a:bodyPr/>
          <a:lstStyle>
            <a:lvl1pPr>
              <a:defRPr>
                <a:latin typeface="+mj-lt"/>
              </a:defRPr>
            </a:lvl1pPr>
          </a:lstStyle>
          <a:p>
            <a:pPr>
              <a:defRPr/>
            </a:pPr>
            <a:fld id="{22139D75-289D-4D8A-8020-6462977D589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p:cNvSpPr>
            <a:spLocks noGrp="1"/>
          </p:cNvSpPr>
          <p:nvPr>
            <p:ph type="sldNum" sz="quarter" idx="4"/>
          </p:nvPr>
        </p:nvSpPr>
        <p:spPr>
          <a:xfrm>
            <a:off x="6553200" y="6492875"/>
            <a:ext cx="2133600" cy="319088"/>
          </a:xfrm>
          <a:prstGeom prst="rect">
            <a:avLst/>
          </a:prstGeom>
        </p:spPr>
        <p:txBody>
          <a:bodyPr vert="horz" lIns="91440" tIns="45720" rIns="91440" bIns="45720" rtlCol="0" anchor="ctr"/>
          <a:lstStyle>
            <a:lvl1pPr algn="r" fontAlgn="auto">
              <a:spcBef>
                <a:spcPts val="0"/>
              </a:spcBef>
              <a:spcAft>
                <a:spcPts val="0"/>
              </a:spcAft>
              <a:defRPr sz="1100">
                <a:solidFill>
                  <a:schemeClr val="tx1">
                    <a:tint val="75000"/>
                  </a:schemeClr>
                </a:solidFill>
                <a:latin typeface="+mj-lt"/>
                <a:ea typeface="+mn-ea"/>
                <a:cs typeface="+mn-cs"/>
              </a:defRPr>
            </a:lvl1pPr>
          </a:lstStyle>
          <a:p>
            <a:pPr>
              <a:defRPr/>
            </a:pPr>
            <a:fld id="{352E8931-E8A5-4C50-B178-674D74825F4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Lst>
  <p:hf hdr="0" ftr="0" dt="0"/>
  <p:txStyles>
    <p:titleStyle>
      <a:lvl1pPr algn="l" rtl="0" eaLnBrk="0" fontAlgn="base" hangingPunct="0">
        <a:spcBef>
          <a:spcPct val="0"/>
        </a:spcBef>
        <a:spcAft>
          <a:spcPct val="0"/>
        </a:spcAft>
        <a:defRPr sz="2600" b="1" kern="1200">
          <a:solidFill>
            <a:schemeClr val="bg1"/>
          </a:solidFill>
          <a:latin typeface="Arial" pitchFamily="-128" charset="0"/>
          <a:ea typeface="+mj-ea"/>
          <a:cs typeface="+mj-cs"/>
        </a:defRPr>
      </a:lvl1pPr>
      <a:lvl2pPr algn="l" rtl="0" eaLnBrk="0" fontAlgn="base" hangingPunct="0">
        <a:spcBef>
          <a:spcPct val="0"/>
        </a:spcBef>
        <a:spcAft>
          <a:spcPct val="0"/>
        </a:spcAft>
        <a:defRPr sz="2600" b="1">
          <a:solidFill>
            <a:schemeClr val="bg1"/>
          </a:solidFill>
          <a:latin typeface="Arial" pitchFamily="-128" charset="0"/>
          <a:ea typeface="ＭＳ Ｐゴシック" pitchFamily="84" charset="-128"/>
          <a:cs typeface="ＭＳ Ｐゴシック" pitchFamily="84" charset="-128"/>
        </a:defRPr>
      </a:lvl2pPr>
      <a:lvl3pPr algn="l" rtl="0" eaLnBrk="0" fontAlgn="base" hangingPunct="0">
        <a:spcBef>
          <a:spcPct val="0"/>
        </a:spcBef>
        <a:spcAft>
          <a:spcPct val="0"/>
        </a:spcAft>
        <a:defRPr sz="2600" b="1">
          <a:solidFill>
            <a:schemeClr val="bg1"/>
          </a:solidFill>
          <a:latin typeface="Arial" pitchFamily="-128" charset="0"/>
          <a:ea typeface="ＭＳ Ｐゴシック" pitchFamily="84" charset="-128"/>
          <a:cs typeface="ＭＳ Ｐゴシック" pitchFamily="84" charset="-128"/>
        </a:defRPr>
      </a:lvl3pPr>
      <a:lvl4pPr algn="l" rtl="0" eaLnBrk="0" fontAlgn="base" hangingPunct="0">
        <a:spcBef>
          <a:spcPct val="0"/>
        </a:spcBef>
        <a:spcAft>
          <a:spcPct val="0"/>
        </a:spcAft>
        <a:defRPr sz="2600" b="1">
          <a:solidFill>
            <a:schemeClr val="bg1"/>
          </a:solidFill>
          <a:latin typeface="Arial" pitchFamily="-128" charset="0"/>
          <a:ea typeface="ＭＳ Ｐゴシック" pitchFamily="84" charset="-128"/>
          <a:cs typeface="ＭＳ Ｐゴシック" pitchFamily="84" charset="-128"/>
        </a:defRPr>
      </a:lvl4pPr>
      <a:lvl5pPr algn="l" rtl="0" eaLnBrk="0" fontAlgn="base" hangingPunct="0">
        <a:spcBef>
          <a:spcPct val="0"/>
        </a:spcBef>
        <a:spcAft>
          <a:spcPct val="0"/>
        </a:spcAft>
        <a:defRPr sz="2600" b="1">
          <a:solidFill>
            <a:schemeClr val="bg1"/>
          </a:solidFill>
          <a:latin typeface="Arial" pitchFamily="-128" charset="0"/>
          <a:ea typeface="ＭＳ Ｐゴシック" pitchFamily="84" charset="-128"/>
          <a:cs typeface="ＭＳ Ｐゴシック" pitchFamily="84" charset="-128"/>
        </a:defRPr>
      </a:lvl5pPr>
      <a:lvl6pPr marL="457200" algn="l" rtl="0" fontAlgn="base">
        <a:spcBef>
          <a:spcPct val="0"/>
        </a:spcBef>
        <a:spcAft>
          <a:spcPct val="0"/>
        </a:spcAft>
        <a:defRPr sz="2600" b="1">
          <a:solidFill>
            <a:schemeClr val="bg1"/>
          </a:solidFill>
          <a:latin typeface="Calibri" pitchFamily="84" charset="0"/>
          <a:ea typeface="ＭＳ Ｐゴシック" pitchFamily="84" charset="-128"/>
          <a:cs typeface="ＭＳ Ｐゴシック" pitchFamily="84" charset="-128"/>
        </a:defRPr>
      </a:lvl6pPr>
      <a:lvl7pPr marL="914400" algn="l" rtl="0" fontAlgn="base">
        <a:spcBef>
          <a:spcPct val="0"/>
        </a:spcBef>
        <a:spcAft>
          <a:spcPct val="0"/>
        </a:spcAft>
        <a:defRPr sz="2600" b="1">
          <a:solidFill>
            <a:schemeClr val="bg1"/>
          </a:solidFill>
          <a:latin typeface="Calibri" pitchFamily="84" charset="0"/>
          <a:ea typeface="ＭＳ Ｐゴシック" pitchFamily="84" charset="-128"/>
          <a:cs typeface="ＭＳ Ｐゴシック" pitchFamily="84" charset="-128"/>
        </a:defRPr>
      </a:lvl7pPr>
      <a:lvl8pPr marL="1371600" algn="l" rtl="0" fontAlgn="base">
        <a:spcBef>
          <a:spcPct val="0"/>
        </a:spcBef>
        <a:spcAft>
          <a:spcPct val="0"/>
        </a:spcAft>
        <a:defRPr sz="2600" b="1">
          <a:solidFill>
            <a:schemeClr val="bg1"/>
          </a:solidFill>
          <a:latin typeface="Calibri" pitchFamily="84" charset="0"/>
          <a:ea typeface="ＭＳ Ｐゴシック" pitchFamily="84" charset="-128"/>
          <a:cs typeface="ＭＳ Ｐゴシック" pitchFamily="84" charset="-128"/>
        </a:defRPr>
      </a:lvl8pPr>
      <a:lvl9pPr marL="1828800" algn="l" rtl="0" fontAlgn="base">
        <a:spcBef>
          <a:spcPct val="0"/>
        </a:spcBef>
        <a:spcAft>
          <a:spcPct val="0"/>
        </a:spcAft>
        <a:defRPr sz="2600" b="1">
          <a:solidFill>
            <a:schemeClr val="bg1"/>
          </a:solidFill>
          <a:latin typeface="Calibri" pitchFamily="84" charset="0"/>
          <a:ea typeface="ＭＳ Ｐゴシック" pitchFamily="84" charset="-128"/>
          <a:cs typeface="ＭＳ Ｐゴシック" pitchFamily="84" charset="-128"/>
        </a:defRPr>
      </a:lvl9pPr>
    </p:titleStyle>
    <p:bodyStyle>
      <a:lvl1pPr marL="342900" indent="-342900" algn="l" rtl="0" eaLnBrk="0" fontAlgn="base" hangingPunct="0">
        <a:spcBef>
          <a:spcPct val="20000"/>
        </a:spcBef>
        <a:spcAft>
          <a:spcPct val="0"/>
        </a:spcAft>
        <a:buFont typeface="Arial" pitchFamily="84" charset="0"/>
        <a:buChar char="•"/>
        <a:defRPr sz="2000" kern="1200">
          <a:solidFill>
            <a:schemeClr val="tx1"/>
          </a:solidFill>
          <a:latin typeface="Arial" pitchFamily="-128" charset="0"/>
          <a:ea typeface="+mn-ea"/>
          <a:cs typeface="+mn-cs"/>
        </a:defRPr>
      </a:lvl1pPr>
      <a:lvl2pPr marL="742950" indent="-285750" algn="l" rtl="0" eaLnBrk="0" fontAlgn="base" hangingPunct="0">
        <a:spcBef>
          <a:spcPct val="20000"/>
        </a:spcBef>
        <a:spcAft>
          <a:spcPct val="0"/>
        </a:spcAft>
        <a:buFont typeface="Arial" pitchFamily="84" charset="0"/>
        <a:buChar char="–"/>
        <a:defRPr sz="2000" kern="1200">
          <a:solidFill>
            <a:schemeClr val="tx1"/>
          </a:solidFill>
          <a:latin typeface="Arial" pitchFamily="-128" charset="0"/>
          <a:ea typeface="+mn-ea"/>
          <a:cs typeface="+mn-cs"/>
        </a:defRPr>
      </a:lvl2pPr>
      <a:lvl3pPr marL="1143000" indent="-228600" algn="l" rtl="0" eaLnBrk="0" fontAlgn="base" hangingPunct="0">
        <a:spcBef>
          <a:spcPct val="20000"/>
        </a:spcBef>
        <a:spcAft>
          <a:spcPct val="0"/>
        </a:spcAft>
        <a:buFont typeface="Arial" pitchFamily="84" charset="0"/>
        <a:buChar char="•"/>
        <a:defRPr sz="2000" kern="1200">
          <a:solidFill>
            <a:schemeClr val="tx1"/>
          </a:solidFill>
          <a:latin typeface="Arial" pitchFamily="-128" charset="0"/>
          <a:ea typeface="+mn-ea"/>
          <a:cs typeface="+mn-cs"/>
        </a:defRPr>
      </a:lvl3pPr>
      <a:lvl4pPr marL="1600200" indent="-228600" algn="l" rtl="0" eaLnBrk="0" fontAlgn="base" hangingPunct="0">
        <a:spcBef>
          <a:spcPct val="20000"/>
        </a:spcBef>
        <a:spcAft>
          <a:spcPct val="0"/>
        </a:spcAft>
        <a:buFont typeface="Arial" pitchFamily="84" charset="0"/>
        <a:buChar char="–"/>
        <a:defRPr sz="2000" kern="1200">
          <a:solidFill>
            <a:schemeClr val="tx1"/>
          </a:solidFill>
          <a:latin typeface="Arial" pitchFamily="-128" charset="0"/>
          <a:ea typeface="+mn-ea"/>
          <a:cs typeface="+mn-cs"/>
        </a:defRPr>
      </a:lvl4pPr>
      <a:lvl5pPr marL="2057400" indent="-228600" algn="l" rtl="0" eaLnBrk="0" fontAlgn="base" hangingPunct="0">
        <a:spcBef>
          <a:spcPct val="20000"/>
        </a:spcBef>
        <a:spcAft>
          <a:spcPct val="0"/>
        </a:spcAft>
        <a:buFont typeface="Arial" pitchFamily="84" charset="0"/>
        <a:buChar char="»"/>
        <a:defRPr sz="2000" kern="1200">
          <a:solidFill>
            <a:schemeClr val="tx1"/>
          </a:solidFill>
          <a:latin typeface="Arial" pitchFamily="-12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9.e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title"/>
          </p:nvPr>
        </p:nvSpPr>
        <p:spPr>
          <a:xfrm>
            <a:off x="876300" y="3886200"/>
            <a:ext cx="7391400" cy="685800"/>
          </a:xfrm>
        </p:spPr>
        <p:txBody>
          <a:bodyPr/>
          <a:lstStyle/>
          <a:p>
            <a:pPr eaLnBrk="1" hangingPunct="1"/>
            <a:r>
              <a:rPr lang="en-US" dirty="0">
                <a:solidFill>
                  <a:srgbClr val="00446A"/>
                </a:solidFill>
                <a:latin typeface="Calibri" pitchFamily="84" charset="0"/>
              </a:rPr>
              <a:t>Climate Change Issue Overview</a:t>
            </a:r>
          </a:p>
        </p:txBody>
      </p:sp>
      <p:sp>
        <p:nvSpPr>
          <p:cNvPr id="3" name="Text Placeholder 2"/>
          <p:cNvSpPr>
            <a:spLocks noGrp="1"/>
          </p:cNvSpPr>
          <p:nvPr>
            <p:ph type="body" sz="quarter" idx="10"/>
          </p:nvPr>
        </p:nvSpPr>
        <p:spPr>
          <a:xfrm>
            <a:off x="876300" y="4725144"/>
            <a:ext cx="7391400" cy="685800"/>
          </a:xfrm>
        </p:spPr>
        <p:txBody>
          <a:bodyPr rtlCol="0">
            <a:normAutofit fontScale="70000" lnSpcReduction="20000"/>
          </a:bodyPr>
          <a:lstStyle/>
          <a:p>
            <a:pPr eaLnBrk="1" fontAlgn="auto" hangingPunct="1">
              <a:spcAft>
                <a:spcPts val="0"/>
              </a:spcAft>
              <a:buFont typeface="Arial" pitchFamily="34" charset="0"/>
              <a:buNone/>
              <a:defRPr/>
            </a:pPr>
            <a:r>
              <a:rPr lang="en-US" dirty="0">
                <a:solidFill>
                  <a:schemeClr val="tx2">
                    <a:lumMod val="60000"/>
                    <a:lumOff val="40000"/>
                  </a:schemeClr>
                </a:solidFill>
                <a:latin typeface="+mn-lt"/>
              </a:rPr>
              <a:t>Trainer, Role</a:t>
            </a:r>
          </a:p>
          <a:p>
            <a:pPr eaLnBrk="1" fontAlgn="auto" hangingPunct="1">
              <a:spcAft>
                <a:spcPts val="0"/>
              </a:spcAft>
              <a:buFont typeface="Arial" pitchFamily="34" charset="0"/>
              <a:buNone/>
              <a:defRPr/>
            </a:pPr>
            <a:r>
              <a:rPr lang="en-US" dirty="0">
                <a:solidFill>
                  <a:schemeClr val="tx2">
                    <a:lumMod val="60000"/>
                    <a:lumOff val="40000"/>
                  </a:schemeClr>
                </a:solidFill>
                <a:latin typeface="+mn-lt"/>
              </a:rPr>
              <a:t>@</a:t>
            </a:r>
            <a:r>
              <a:rPr lang="en-US" dirty="0" err="1">
                <a:solidFill>
                  <a:schemeClr val="tx2">
                    <a:lumMod val="60000"/>
                    <a:lumOff val="40000"/>
                  </a:schemeClr>
                </a:solidFill>
                <a:latin typeface="+mn-lt"/>
              </a:rPr>
              <a:t>TwitterHandle</a:t>
            </a:r>
            <a:endParaRPr lang="en-US" dirty="0">
              <a:solidFill>
                <a:schemeClr val="tx2">
                  <a:lumMod val="60000"/>
                  <a:lumOff val="40000"/>
                </a:schemeClr>
              </a:solidFill>
              <a:latin typeface="+mn-lt"/>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rot="3223570">
            <a:off x="3470262" y="-1586351"/>
            <a:ext cx="1347392" cy="9917915"/>
          </a:xfrm>
          <a:prstGeom prst="rect">
            <a:avLst/>
          </a:prstGeom>
        </p:spPr>
      </p:pic>
      <p:pic>
        <p:nvPicPr>
          <p:cNvPr id="5" name="Picture 4" descr="A drawing of a face&#10;&#10;Description automatically generated">
            <a:extLst>
              <a:ext uri="{FF2B5EF4-FFF2-40B4-BE49-F238E27FC236}">
                <a16:creationId xmlns:a16="http://schemas.microsoft.com/office/drawing/2014/main" id="{574125E5-E944-C046-9D6A-703BD4D1889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2347C8DA-5B8E-4EC4-98BE-0EC2FF6F55EC}" type="slidenum">
              <a:rPr lang="en-US" sz="1100">
                <a:solidFill>
                  <a:schemeClr val="tx1">
                    <a:tint val="75000"/>
                  </a:schemeClr>
                </a:solidFill>
                <a:latin typeface="+mj-lt"/>
                <a:ea typeface="ＭＳ Ｐゴシック" pitchFamily="-72" charset="-128"/>
                <a:cs typeface="ＭＳ Ｐゴシック" pitchFamily="-72" charset="-128"/>
              </a:rPr>
              <a:pPr algn="r">
                <a:defRPr/>
              </a:pPr>
              <a:t>10</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14338" name="TextBox 1"/>
          <p:cNvSpPr txBox="1">
            <a:spLocks noChangeArrowheads="1"/>
          </p:cNvSpPr>
          <p:nvPr/>
        </p:nvSpPr>
        <p:spPr bwMode="auto">
          <a:xfrm>
            <a:off x="457200" y="1447800"/>
            <a:ext cx="8229600" cy="488950"/>
          </a:xfrm>
          <a:prstGeom prst="rect">
            <a:avLst/>
          </a:prstGeom>
          <a:noFill/>
          <a:ln w="9525">
            <a:noFill/>
            <a:miter lim="800000"/>
            <a:headEnd/>
            <a:tailEnd/>
          </a:ln>
        </p:spPr>
        <p:txBody>
          <a:bodyPr>
            <a:prstTxWarp prst="textNoShape">
              <a:avLst/>
            </a:prstTxWarp>
            <a:spAutoFit/>
          </a:bodyPr>
          <a:lstStyle/>
          <a:p>
            <a:pPr marL="514350" indent="-514350">
              <a:spcBef>
                <a:spcPts val="2400"/>
              </a:spcBef>
              <a:buFont typeface="Arial" pitchFamily="84" charset="0"/>
              <a:buNone/>
            </a:pPr>
            <a:endParaRPr lang="en-US" sz="2600">
              <a:solidFill>
                <a:srgbClr val="1F497D"/>
              </a:solidFill>
              <a:latin typeface="Calibri" pitchFamily="84" charset="0"/>
              <a:ea typeface="Calibri" pitchFamily="84" charset="0"/>
              <a:cs typeface="Calibri" pitchFamily="84" charset="0"/>
            </a:endParaRPr>
          </a:p>
        </p:txBody>
      </p:sp>
      <p:sp>
        <p:nvSpPr>
          <p:cNvPr id="14339"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Barack Obama: “We Need To Act”</a:t>
            </a:r>
          </a:p>
        </p:txBody>
      </p:sp>
      <p:pic>
        <p:nvPicPr>
          <p:cNvPr id="1434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1000" y="2362200"/>
            <a:ext cx="2590800" cy="3416300"/>
          </a:xfrm>
          <a:prstGeom prst="rect">
            <a:avLst/>
          </a:prstGeom>
          <a:noFill/>
          <a:ln w="9525">
            <a:noFill/>
            <a:miter lim="800000"/>
            <a:headEnd/>
            <a:tailEnd/>
          </a:ln>
        </p:spPr>
      </p:pic>
      <p:sp>
        <p:nvSpPr>
          <p:cNvPr id="14341" name="TextBox 5"/>
          <p:cNvSpPr txBox="1">
            <a:spLocks noChangeArrowheads="1"/>
          </p:cNvSpPr>
          <p:nvPr/>
        </p:nvSpPr>
        <p:spPr bwMode="auto">
          <a:xfrm>
            <a:off x="381000" y="1600200"/>
            <a:ext cx="2438400" cy="641350"/>
          </a:xfrm>
          <a:prstGeom prst="rect">
            <a:avLst/>
          </a:prstGeom>
          <a:noFill/>
          <a:ln w="9525">
            <a:noFill/>
            <a:miter lim="800000"/>
            <a:headEnd/>
            <a:tailEnd/>
          </a:ln>
        </p:spPr>
        <p:txBody>
          <a:bodyPr>
            <a:prstTxWarp prst="textNoShape">
              <a:avLst/>
            </a:prstTxWarp>
            <a:spAutoFit/>
          </a:bodyPr>
          <a:lstStyle/>
          <a:p>
            <a:r>
              <a:rPr lang="en-US" sz="1800" b="1">
                <a:latin typeface="Calibri" pitchFamily="84" charset="0"/>
              </a:rPr>
              <a:t>November 14, 2012, </a:t>
            </a:r>
          </a:p>
          <a:p>
            <a:r>
              <a:rPr lang="en-US" sz="1800" b="1">
                <a:latin typeface="Calibri" pitchFamily="84" charset="0"/>
              </a:rPr>
              <a:t>The White House</a:t>
            </a:r>
          </a:p>
        </p:txBody>
      </p:sp>
      <p:pic>
        <p:nvPicPr>
          <p:cNvPr id="14342" name="Picture 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048000" y="2362200"/>
            <a:ext cx="2362200" cy="3433763"/>
          </a:xfrm>
          <a:prstGeom prst="rect">
            <a:avLst/>
          </a:prstGeom>
          <a:noFill/>
          <a:ln w="9525">
            <a:noFill/>
            <a:miter lim="800000"/>
            <a:headEnd/>
            <a:tailEnd/>
          </a:ln>
        </p:spPr>
      </p:pic>
      <p:sp>
        <p:nvSpPr>
          <p:cNvPr id="14343" name="TextBox 7"/>
          <p:cNvSpPr txBox="1">
            <a:spLocks noChangeArrowheads="1"/>
          </p:cNvSpPr>
          <p:nvPr/>
        </p:nvSpPr>
        <p:spPr bwMode="auto">
          <a:xfrm>
            <a:off x="3048000" y="1600200"/>
            <a:ext cx="1981200" cy="641350"/>
          </a:xfrm>
          <a:prstGeom prst="rect">
            <a:avLst/>
          </a:prstGeom>
          <a:noFill/>
          <a:ln w="9525">
            <a:noFill/>
            <a:miter lim="800000"/>
            <a:headEnd/>
            <a:tailEnd/>
          </a:ln>
        </p:spPr>
        <p:txBody>
          <a:bodyPr>
            <a:prstTxWarp prst="textNoShape">
              <a:avLst/>
            </a:prstTxWarp>
            <a:spAutoFit/>
          </a:bodyPr>
          <a:lstStyle/>
          <a:p>
            <a:r>
              <a:rPr lang="en-US" sz="1800" b="1">
                <a:latin typeface="Calibri" pitchFamily="84" charset="0"/>
              </a:rPr>
              <a:t>January 20, 2013</a:t>
            </a:r>
          </a:p>
          <a:p>
            <a:r>
              <a:rPr lang="en-US" sz="1800" b="1">
                <a:latin typeface="Calibri" pitchFamily="84" charset="0"/>
              </a:rPr>
              <a:t>2nd Inauguration</a:t>
            </a:r>
          </a:p>
        </p:txBody>
      </p:sp>
      <p:sp>
        <p:nvSpPr>
          <p:cNvPr id="14344" name="TextBox 8"/>
          <p:cNvSpPr txBox="1">
            <a:spLocks noChangeArrowheads="1"/>
          </p:cNvSpPr>
          <p:nvPr/>
        </p:nvSpPr>
        <p:spPr bwMode="auto">
          <a:xfrm>
            <a:off x="5562600" y="1600200"/>
            <a:ext cx="2438400" cy="641350"/>
          </a:xfrm>
          <a:prstGeom prst="rect">
            <a:avLst/>
          </a:prstGeom>
          <a:noFill/>
          <a:ln w="9525">
            <a:noFill/>
            <a:miter lim="800000"/>
            <a:headEnd/>
            <a:tailEnd/>
          </a:ln>
        </p:spPr>
        <p:txBody>
          <a:bodyPr>
            <a:prstTxWarp prst="textNoShape">
              <a:avLst/>
            </a:prstTxWarp>
            <a:spAutoFit/>
          </a:bodyPr>
          <a:lstStyle/>
          <a:p>
            <a:r>
              <a:rPr lang="en-US" sz="1800" b="1">
                <a:latin typeface="Calibri" pitchFamily="84" charset="0"/>
              </a:rPr>
              <a:t>November 14, 2012, </a:t>
            </a:r>
          </a:p>
          <a:p>
            <a:r>
              <a:rPr lang="en-US" sz="1800" b="1">
                <a:latin typeface="Calibri" pitchFamily="84" charset="0"/>
              </a:rPr>
              <a:t>State of the Union</a:t>
            </a:r>
          </a:p>
        </p:txBody>
      </p:sp>
      <p:pic>
        <p:nvPicPr>
          <p:cNvPr id="14345" name="Picture 9" descr="SOTU-2013.jpg"/>
          <p:cNvPicPr>
            <a:picLocks noChangeAspect="1"/>
          </p:cNvPicPr>
          <p:nvPr/>
        </p:nvPicPr>
        <p:blipFill>
          <a:blip r:embed="rId5"/>
          <a:srcRect/>
          <a:stretch>
            <a:fillRect/>
          </a:stretch>
        </p:blipFill>
        <p:spPr bwMode="auto">
          <a:xfrm>
            <a:off x="5562600" y="2362200"/>
            <a:ext cx="3429000" cy="3429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9E3F1CB1-8D1B-41CC-91AA-A5D301877CE6}" type="slidenum">
              <a:rPr lang="en-US" sz="1100">
                <a:solidFill>
                  <a:schemeClr val="tx1">
                    <a:tint val="75000"/>
                  </a:schemeClr>
                </a:solidFill>
                <a:latin typeface="+mj-lt"/>
                <a:ea typeface="ＭＳ Ｐゴシック" pitchFamily="-72" charset="-128"/>
                <a:cs typeface="ＭＳ Ｐゴシック" pitchFamily="-72" charset="-128"/>
              </a:rPr>
              <a:pPr algn="r">
                <a:defRPr/>
              </a:pPr>
              <a:t>11</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16387"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Barack Obama: “We Need To Act”</a:t>
            </a:r>
          </a:p>
        </p:txBody>
      </p:sp>
      <p:pic>
        <p:nvPicPr>
          <p:cNvPr id="3" name="Picture 2" descr="6-26_climate.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03648" y="1412776"/>
            <a:ext cx="6338325" cy="475374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B92C7FC2-845D-4906-824C-0DB573C5132A}" type="slidenum">
              <a:rPr lang="en-US" sz="1100">
                <a:solidFill>
                  <a:schemeClr val="tx1">
                    <a:tint val="75000"/>
                  </a:schemeClr>
                </a:solidFill>
                <a:latin typeface="+mj-lt"/>
                <a:ea typeface="ＭＳ Ｐゴシック" pitchFamily="-72" charset="-128"/>
                <a:cs typeface="ＭＳ Ｐゴシック" pitchFamily="-72" charset="-128"/>
              </a:rPr>
              <a:pPr algn="r">
                <a:defRPr/>
              </a:pPr>
              <a:t>12</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27650" name="TextBox 1"/>
          <p:cNvSpPr txBox="1">
            <a:spLocks noChangeArrowheads="1"/>
          </p:cNvSpPr>
          <p:nvPr/>
        </p:nvSpPr>
        <p:spPr bwMode="auto">
          <a:xfrm>
            <a:off x="677863" y="1631950"/>
            <a:ext cx="7704137" cy="3247043"/>
          </a:xfrm>
          <a:prstGeom prst="rect">
            <a:avLst/>
          </a:prstGeom>
          <a:noFill/>
          <a:ln w="9525">
            <a:noFill/>
            <a:miter lim="800000"/>
            <a:headEnd/>
            <a:tailEnd/>
          </a:ln>
        </p:spPr>
        <p:txBody>
          <a:bodyPr>
            <a:prstTxWarp prst="textNoShape">
              <a:avLst/>
            </a:prstTxWarp>
            <a:spAutoFit/>
          </a:bodyPr>
          <a:lstStyle/>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Welcome </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Issue Overview</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President’s Plan</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Program Overview/Strategy</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Celebration, Debrief and Closing</a:t>
            </a:r>
          </a:p>
        </p:txBody>
      </p:sp>
      <p:pic>
        <p:nvPicPr>
          <p:cNvPr id="27651"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81750" y="2514600"/>
            <a:ext cx="2305050" cy="2667000"/>
          </a:xfrm>
          <a:prstGeom prst="rect">
            <a:avLst/>
          </a:prstGeom>
          <a:noFill/>
          <a:ln w="9525">
            <a:noFill/>
            <a:miter lim="800000"/>
            <a:headEnd/>
            <a:tailEnd/>
          </a:ln>
        </p:spPr>
      </p:pic>
      <p:sp>
        <p:nvSpPr>
          <p:cNvPr id="27652"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Agenda – Climate Change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25"/>
                                  </p:iterate>
                                  <p:childTnLst>
                                    <p:set>
                                      <p:cBhvr override="childStyle">
                                        <p:cTn id="6" dur="indefinite"/>
                                        <p:tgtEl>
                                          <p:spTgt spid="27650">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91FA5C32-3B8D-460A-9B91-EB2DAD35662B}" type="slidenum">
              <a:rPr lang="en-US" sz="1100">
                <a:solidFill>
                  <a:schemeClr val="tx1">
                    <a:tint val="75000"/>
                  </a:schemeClr>
                </a:solidFill>
                <a:latin typeface="+mj-lt"/>
                <a:ea typeface="ＭＳ Ｐゴシック" pitchFamily="-72" charset="-128"/>
                <a:cs typeface="ＭＳ Ｐゴシック" pitchFamily="-72" charset="-128"/>
              </a:rPr>
              <a:pPr algn="r">
                <a:defRPr/>
              </a:pPr>
              <a:t>13</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29698" name="TextBox 1"/>
          <p:cNvSpPr txBox="1">
            <a:spLocks noChangeArrowheads="1"/>
          </p:cNvSpPr>
          <p:nvPr/>
        </p:nvSpPr>
        <p:spPr bwMode="auto">
          <a:xfrm>
            <a:off x="483622" y="1332861"/>
            <a:ext cx="8450828" cy="3108543"/>
          </a:xfrm>
          <a:prstGeom prst="rect">
            <a:avLst/>
          </a:prstGeom>
          <a:noFill/>
          <a:ln w="9525">
            <a:noFill/>
            <a:miter lim="800000"/>
            <a:headEnd/>
            <a:tailEnd/>
          </a:ln>
        </p:spPr>
        <p:txBody>
          <a:bodyPr wrap="square">
            <a:prstTxWarp prst="textNoShape">
              <a:avLst/>
            </a:prstTxWarp>
            <a:spAutoFit/>
          </a:bodyPr>
          <a:lstStyle/>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Set Historic Fuel Economy Standards </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Limits on mercury and other pollutants from incinerators and other sources of industrial air pollution</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Put in place a program to slash smog and soot-forming pollution from power plants that cross state lines and create health problems in downwind areas</a:t>
            </a:r>
          </a:p>
        </p:txBody>
      </p:sp>
      <p:sp>
        <p:nvSpPr>
          <p:cNvPr id="29699"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The President’s Agenda - Where We’ve Been</a:t>
            </a:r>
          </a:p>
        </p:txBody>
      </p:sp>
      <p:pic>
        <p:nvPicPr>
          <p:cNvPr id="7170" name="Picture 2" descr="http://stadiumautomotive.us/wp-content/uploads/2011/09/fuel-efficiency.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99592" y="4441403"/>
            <a:ext cx="3080286" cy="2051471"/>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D7854EF7-044D-45F8-B5DF-69EF7243590F}" type="slidenum">
              <a:rPr lang="en-US" sz="1100">
                <a:solidFill>
                  <a:schemeClr val="tx1">
                    <a:tint val="75000"/>
                  </a:schemeClr>
                </a:solidFill>
                <a:latin typeface="+mj-lt"/>
                <a:ea typeface="ＭＳ Ｐゴシック" pitchFamily="-72" charset="-128"/>
                <a:cs typeface="ＭＳ Ｐゴシック" pitchFamily="-72" charset="-128"/>
              </a:rPr>
              <a:pPr algn="r">
                <a:defRPr/>
              </a:pPr>
              <a:t>14</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31746" name="TextBox 1"/>
          <p:cNvSpPr txBox="1">
            <a:spLocks noChangeArrowheads="1"/>
          </p:cNvSpPr>
          <p:nvPr/>
        </p:nvSpPr>
        <p:spPr bwMode="auto">
          <a:xfrm>
            <a:off x="457200" y="1447800"/>
            <a:ext cx="8229600" cy="3816429"/>
          </a:xfrm>
          <a:prstGeom prst="rect">
            <a:avLst/>
          </a:prstGeom>
          <a:noFill/>
          <a:ln w="9525">
            <a:noFill/>
            <a:miter lim="800000"/>
            <a:headEnd/>
            <a:tailEnd/>
          </a:ln>
        </p:spPr>
        <p:txBody>
          <a:bodyPr>
            <a:prstTxWarp prst="textNoShape">
              <a:avLst/>
            </a:prstTxWarp>
            <a:spAutoFit/>
          </a:bodyPr>
          <a:lstStyle/>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Made the largest investment in Clean Energy in history</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Doubled renewable energy generated since 2008</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Fought for the Production Tax Credit, which provides a tax credit for building utility-scale renewable energy production</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Proposed first ever carbon pollution standards for new coal-fired Power Plants</a:t>
            </a:r>
          </a:p>
        </p:txBody>
      </p:sp>
      <p:sp>
        <p:nvSpPr>
          <p:cNvPr id="31747"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The President’s Agenda - Where We’ve Been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7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4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D7854EF7-044D-45F8-B5DF-69EF7243590F}" type="slidenum">
              <a:rPr lang="en-US" sz="1100">
                <a:solidFill>
                  <a:schemeClr val="tx1">
                    <a:tint val="75000"/>
                  </a:schemeClr>
                </a:solidFill>
                <a:latin typeface="+mj-lt"/>
                <a:ea typeface="ＭＳ Ｐゴシック" pitchFamily="-72" charset="-128"/>
                <a:cs typeface="ＭＳ Ｐゴシック" pitchFamily="-72" charset="-128"/>
              </a:rPr>
              <a:pPr algn="r">
                <a:defRPr/>
              </a:pPr>
              <a:t>15</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31746" name="TextBox 1"/>
          <p:cNvSpPr txBox="1">
            <a:spLocks noChangeArrowheads="1"/>
          </p:cNvSpPr>
          <p:nvPr/>
        </p:nvSpPr>
        <p:spPr bwMode="auto">
          <a:xfrm>
            <a:off x="179512" y="1520785"/>
            <a:ext cx="8229600" cy="3816429"/>
          </a:xfrm>
          <a:prstGeom prst="rect">
            <a:avLst/>
          </a:prstGeom>
          <a:noFill/>
          <a:ln w="9525">
            <a:noFill/>
            <a:miter lim="800000"/>
            <a:headEnd/>
            <a:tailEnd/>
          </a:ln>
        </p:spPr>
        <p:txBody>
          <a:bodyPr>
            <a:prstTxWarp prst="textNoShape">
              <a:avLst/>
            </a:prstTxWarp>
            <a:spAutoFit/>
          </a:bodyPr>
          <a:lstStyle/>
          <a:p>
            <a:pPr algn="ctr">
              <a:spcBef>
                <a:spcPts val="2400"/>
              </a:spcBef>
            </a:pPr>
            <a:r>
              <a:rPr lang="en-US" sz="2600" b="1" dirty="0">
                <a:solidFill>
                  <a:srgbClr val="1F497D"/>
                </a:solidFill>
                <a:latin typeface="Calibri" pitchFamily="84" charset="0"/>
                <a:ea typeface="Calibri" pitchFamily="84" charset="0"/>
                <a:cs typeface="Calibri" pitchFamily="84" charset="0"/>
              </a:rPr>
              <a:t>The President’s Climate Plan reduces the dangerous carbon pollution that contributes to climate change</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EPA Carbon Pollution Standards for </a:t>
            </a:r>
            <a:r>
              <a:rPr lang="en-US" sz="2600" i="1" dirty="0">
                <a:solidFill>
                  <a:srgbClr val="1F497D"/>
                </a:solidFill>
                <a:latin typeface="Calibri" pitchFamily="84" charset="0"/>
                <a:ea typeface="Calibri" pitchFamily="84" charset="0"/>
                <a:cs typeface="Calibri" pitchFamily="84" charset="0"/>
              </a:rPr>
              <a:t>Existing</a:t>
            </a:r>
            <a:r>
              <a:rPr lang="en-US" sz="2600" dirty="0">
                <a:solidFill>
                  <a:srgbClr val="1F497D"/>
                </a:solidFill>
                <a:latin typeface="Calibri" pitchFamily="84" charset="0"/>
                <a:ea typeface="Calibri" pitchFamily="84" charset="0"/>
                <a:cs typeface="Calibri" pitchFamily="84" charset="0"/>
              </a:rPr>
              <a:t> Power plants.</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More clean energy – enough to power 6 million homes.</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More efficiency in trucks, appliances, and buildings wasting less energy</a:t>
            </a:r>
          </a:p>
        </p:txBody>
      </p:sp>
      <p:sp>
        <p:nvSpPr>
          <p:cNvPr id="31747"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The President’s Climate Action Plan</a:t>
            </a:r>
          </a:p>
        </p:txBody>
      </p:sp>
    </p:spTree>
    <p:extLst>
      <p:ext uri="{BB962C8B-B14F-4D97-AF65-F5344CB8AC3E}">
        <p14:creationId xmlns:p14="http://schemas.microsoft.com/office/powerpoint/2010/main" val="4129466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D7854EF7-044D-45F8-B5DF-69EF7243590F}" type="slidenum">
              <a:rPr lang="en-US" sz="1100">
                <a:solidFill>
                  <a:schemeClr val="tx1">
                    <a:tint val="75000"/>
                  </a:schemeClr>
                </a:solidFill>
                <a:latin typeface="+mj-lt"/>
                <a:ea typeface="ＭＳ Ｐゴシック" pitchFamily="-72" charset="-128"/>
                <a:cs typeface="ＭＳ Ｐゴシック" pitchFamily="-72" charset="-128"/>
              </a:rPr>
              <a:pPr algn="r">
                <a:defRPr/>
              </a:pPr>
              <a:t>16</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31746" name="TextBox 1"/>
          <p:cNvSpPr txBox="1">
            <a:spLocks noChangeArrowheads="1"/>
          </p:cNvSpPr>
          <p:nvPr/>
        </p:nvSpPr>
        <p:spPr bwMode="auto">
          <a:xfrm>
            <a:off x="457200" y="1447800"/>
            <a:ext cx="8229600" cy="3416320"/>
          </a:xfrm>
          <a:prstGeom prst="rect">
            <a:avLst/>
          </a:prstGeom>
          <a:noFill/>
          <a:ln w="9525">
            <a:noFill/>
            <a:miter lim="800000"/>
            <a:headEnd/>
            <a:tailEnd/>
          </a:ln>
        </p:spPr>
        <p:txBody>
          <a:bodyPr>
            <a:prstTxWarp prst="textNoShape">
              <a:avLst/>
            </a:prstTxWarp>
            <a:spAutoFit/>
          </a:bodyPr>
          <a:lstStyle/>
          <a:p>
            <a:pPr>
              <a:spcBef>
                <a:spcPts val="2400"/>
              </a:spcBef>
            </a:pPr>
            <a:r>
              <a:rPr lang="en-US" sz="2600" b="1" dirty="0">
                <a:solidFill>
                  <a:srgbClr val="1F497D"/>
                </a:solidFill>
                <a:latin typeface="Calibri" pitchFamily="84" charset="0"/>
                <a:ea typeface="Calibri" pitchFamily="84" charset="0"/>
                <a:cs typeface="Calibri" pitchFamily="84" charset="0"/>
              </a:rPr>
              <a:t>The President’s Climate Plan also:</a:t>
            </a:r>
          </a:p>
          <a:p>
            <a:pPr marL="971550" lvl="1"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Prepare Americans for the impacts of climate change</a:t>
            </a:r>
          </a:p>
          <a:p>
            <a:pPr marL="971550" lvl="1"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Lead global efforts to combat the threat of a changing climate</a:t>
            </a:r>
          </a:p>
          <a:p>
            <a:pPr marL="971550" lvl="1"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Put America’s ingenuity to work</a:t>
            </a:r>
          </a:p>
        </p:txBody>
      </p:sp>
      <p:sp>
        <p:nvSpPr>
          <p:cNvPr id="31747"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The President’s Climate Action Plan</a:t>
            </a:r>
          </a:p>
        </p:txBody>
      </p:sp>
    </p:spTree>
    <p:extLst>
      <p:ext uri="{BB962C8B-B14F-4D97-AF65-F5344CB8AC3E}">
        <p14:creationId xmlns:p14="http://schemas.microsoft.com/office/powerpoint/2010/main" val="19491802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8D8FF9F3-2FA8-4B59-9751-0C8025A42E8A}" type="slidenum">
              <a:rPr lang="en-US" sz="1100">
                <a:solidFill>
                  <a:schemeClr val="tx1">
                    <a:tint val="75000"/>
                  </a:schemeClr>
                </a:solidFill>
                <a:latin typeface="+mj-lt"/>
                <a:ea typeface="ＭＳ Ｐゴシック" pitchFamily="-72" charset="-128"/>
                <a:cs typeface="ＭＳ Ｐゴシック" pitchFamily="-72" charset="-128"/>
              </a:rPr>
              <a:pPr algn="r">
                <a:defRPr/>
              </a:pPr>
              <a:t>17</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46083"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Program Overview/Strategy - Hart Polling</a:t>
            </a:r>
          </a:p>
        </p:txBody>
      </p:sp>
      <p:graphicFrame>
        <p:nvGraphicFramePr>
          <p:cNvPr id="7" name="Object 6"/>
          <p:cNvGraphicFramePr>
            <a:graphicFrameLocks noChangeAspect="1"/>
          </p:cNvGraphicFramePr>
          <p:nvPr>
            <p:extLst>
              <p:ext uri="{D42A27DB-BD31-4B8C-83A1-F6EECF244321}">
                <p14:modId xmlns:p14="http://schemas.microsoft.com/office/powerpoint/2010/main" val="2627382412"/>
              </p:ext>
            </p:extLst>
          </p:nvPr>
        </p:nvGraphicFramePr>
        <p:xfrm>
          <a:off x="1211767" y="1999761"/>
          <a:ext cx="5219700" cy="3057525"/>
        </p:xfrm>
        <a:graphic>
          <a:graphicData uri="http://schemas.openxmlformats.org/presentationml/2006/ole">
            <mc:AlternateContent xmlns:mc="http://schemas.openxmlformats.org/markup-compatibility/2006">
              <mc:Choice xmlns:v="urn:schemas-microsoft-com:vml" Requires="v">
                <p:oleObj spid="_x0000_s5159" name="Chart" r:id="rId4" imgW="5232400" imgH="3073400" progId="MSGraph.Chart.8">
                  <p:embed followColorScheme="full"/>
                </p:oleObj>
              </mc:Choice>
              <mc:Fallback>
                <p:oleObj name="Chart" r:id="rId4" imgW="5232400" imgH="3073400" progId="MSGraph.Chart.8">
                  <p:embed followColorScheme="full"/>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1767" y="1999761"/>
                        <a:ext cx="5219700" cy="305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8" name="Rectangle 5"/>
          <p:cNvSpPr>
            <a:spLocks noChangeArrowheads="1"/>
          </p:cNvSpPr>
          <p:nvPr/>
        </p:nvSpPr>
        <p:spPr bwMode="auto">
          <a:xfrm>
            <a:off x="4427984" y="1498408"/>
            <a:ext cx="4414691"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a:defRPr/>
            </a:pPr>
            <a:r>
              <a:rPr lang="en-US" b="1" i="1" dirty="0">
                <a:latin typeface="Arial" charset="0"/>
                <a:ea typeface="ＭＳ Ｐゴシック" charset="0"/>
              </a:rPr>
              <a:t>I think of climate change as:</a:t>
            </a:r>
          </a:p>
        </p:txBody>
      </p:sp>
      <p:sp>
        <p:nvSpPr>
          <p:cNvPr id="9" name="Text Box 8"/>
          <p:cNvSpPr txBox="1">
            <a:spLocks noChangeArrowheads="1"/>
          </p:cNvSpPr>
          <p:nvPr/>
        </p:nvSpPr>
        <p:spPr bwMode="auto">
          <a:xfrm>
            <a:off x="2173792" y="5055698"/>
            <a:ext cx="2776594"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en-US" sz="1600" dirty="0"/>
              <a:t>A problem in the near future </a:t>
            </a:r>
          </a:p>
        </p:txBody>
      </p:sp>
      <p:sp>
        <p:nvSpPr>
          <p:cNvPr id="10" name="Text Box 9"/>
          <p:cNvSpPr txBox="1">
            <a:spLocks noChangeArrowheads="1"/>
          </p:cNvSpPr>
          <p:nvPr/>
        </p:nvSpPr>
        <p:spPr bwMode="auto">
          <a:xfrm>
            <a:off x="471418" y="4277029"/>
            <a:ext cx="2022475" cy="581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defRPr/>
            </a:pPr>
            <a:r>
              <a:rPr lang="en-US" sz="1600" dirty="0"/>
              <a:t>A problem in the distant future </a:t>
            </a:r>
          </a:p>
        </p:txBody>
      </p:sp>
      <p:sp>
        <p:nvSpPr>
          <p:cNvPr id="11" name="Text Box 10"/>
          <p:cNvSpPr txBox="1">
            <a:spLocks noChangeArrowheads="1"/>
          </p:cNvSpPr>
          <p:nvPr/>
        </p:nvSpPr>
        <p:spPr bwMode="auto">
          <a:xfrm>
            <a:off x="1221292" y="1588598"/>
            <a:ext cx="1692275" cy="825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defRPr/>
            </a:pPr>
            <a:r>
              <a:rPr lang="en-US" sz="1600" dirty="0"/>
              <a:t>Not likely to become a real problem </a:t>
            </a:r>
          </a:p>
        </p:txBody>
      </p:sp>
      <p:sp>
        <p:nvSpPr>
          <p:cNvPr id="12" name="Text Box 11"/>
          <p:cNvSpPr txBox="1">
            <a:spLocks noChangeArrowheads="1"/>
          </p:cNvSpPr>
          <p:nvPr/>
        </p:nvSpPr>
        <p:spPr bwMode="auto">
          <a:xfrm>
            <a:off x="2453192" y="1791798"/>
            <a:ext cx="2314575"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defRPr/>
            </a:pPr>
            <a:r>
              <a:rPr lang="en-US" sz="1600" dirty="0"/>
              <a:t>Not sure</a:t>
            </a:r>
          </a:p>
        </p:txBody>
      </p:sp>
      <p:grpSp>
        <p:nvGrpSpPr>
          <p:cNvPr id="13" name="Group 26"/>
          <p:cNvGrpSpPr>
            <a:grpSpLocks/>
          </p:cNvGrpSpPr>
          <p:nvPr/>
        </p:nvGrpSpPr>
        <p:grpSpPr bwMode="auto">
          <a:xfrm>
            <a:off x="5342442" y="3712673"/>
            <a:ext cx="2835275" cy="1930400"/>
            <a:chOff x="3946" y="2736"/>
            <a:chExt cx="1786" cy="1216"/>
          </a:xfrm>
        </p:grpSpPr>
        <p:sp>
          <p:nvSpPr>
            <p:cNvPr id="14" name="Rectangle 20"/>
            <p:cNvSpPr>
              <a:spLocks noChangeArrowheads="1"/>
            </p:cNvSpPr>
            <p:nvPr/>
          </p:nvSpPr>
          <p:spPr bwMode="auto">
            <a:xfrm>
              <a:off x="3971" y="2736"/>
              <a:ext cx="1736" cy="1216"/>
            </a:xfrm>
            <a:prstGeom prst="rect">
              <a:avLst/>
            </a:prstGeom>
            <a:noFill/>
            <a:ln w="9525">
              <a:solidFill>
                <a:schemeClr val="hlink"/>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sp>
          <p:nvSpPr>
            <p:cNvPr id="15" name="Text Box 21"/>
            <p:cNvSpPr txBox="1">
              <a:spLocks noChangeArrowheads="1"/>
            </p:cNvSpPr>
            <p:nvPr/>
          </p:nvSpPr>
          <p:spPr bwMode="auto">
            <a:xfrm>
              <a:off x="3946" y="2807"/>
              <a:ext cx="1786" cy="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defRPr/>
              </a:pPr>
              <a:r>
                <a:rPr lang="en-US" sz="1400" b="1"/>
                <a:t>Already Problem/Near Future</a:t>
              </a:r>
            </a:p>
          </p:txBody>
        </p:sp>
        <p:sp>
          <p:nvSpPr>
            <p:cNvPr id="16" name="Text Box 22"/>
            <p:cNvSpPr txBox="1">
              <a:spLocks noChangeArrowheads="1"/>
            </p:cNvSpPr>
            <p:nvPr/>
          </p:nvSpPr>
          <p:spPr bwMode="auto">
            <a:xfrm>
              <a:off x="5318" y="3159"/>
              <a:ext cx="116"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endParaRPr lang="en-US"/>
            </a:p>
          </p:txBody>
        </p:sp>
        <p:sp>
          <p:nvSpPr>
            <p:cNvPr id="17" name="Text Box 23"/>
            <p:cNvSpPr txBox="1">
              <a:spLocks noChangeArrowheads="1"/>
            </p:cNvSpPr>
            <p:nvPr/>
          </p:nvSpPr>
          <p:spPr bwMode="auto">
            <a:xfrm>
              <a:off x="4134" y="3007"/>
              <a:ext cx="1036" cy="9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25000"/>
                </a:spcBef>
                <a:defRPr/>
              </a:pPr>
              <a:r>
                <a:rPr lang="en-US" sz="1400"/>
                <a:t>All voters</a:t>
              </a:r>
            </a:p>
            <a:p>
              <a:pPr eaLnBrk="1" hangingPunct="1">
                <a:spcBef>
                  <a:spcPct val="25000"/>
                </a:spcBef>
                <a:defRPr/>
              </a:pPr>
              <a:r>
                <a:rPr lang="en-US" sz="1400"/>
                <a:t>Democrats</a:t>
              </a:r>
              <a:br>
                <a:rPr lang="en-US" sz="1400"/>
              </a:br>
              <a:r>
                <a:rPr lang="en-US" sz="1400"/>
                <a:t>Independents</a:t>
              </a:r>
              <a:br>
                <a:rPr lang="en-US" sz="1400"/>
              </a:br>
              <a:r>
                <a:rPr lang="en-US" sz="1400"/>
                <a:t>Republicans</a:t>
              </a:r>
            </a:p>
            <a:p>
              <a:pPr eaLnBrk="1" hangingPunct="1">
                <a:spcBef>
                  <a:spcPct val="25000"/>
                </a:spcBef>
                <a:defRPr/>
              </a:pPr>
              <a:r>
                <a:rPr lang="en-US" sz="1400"/>
                <a:t>Men </a:t>
              </a:r>
              <a:br>
                <a:rPr lang="en-US" sz="1400"/>
              </a:br>
              <a:r>
                <a:rPr lang="en-US" sz="1400"/>
                <a:t>Women</a:t>
              </a:r>
            </a:p>
          </p:txBody>
        </p:sp>
        <p:sp>
          <p:nvSpPr>
            <p:cNvPr id="18" name="Text Box 24"/>
            <p:cNvSpPr txBox="1">
              <a:spLocks noChangeArrowheads="1"/>
            </p:cNvSpPr>
            <p:nvPr/>
          </p:nvSpPr>
          <p:spPr bwMode="auto">
            <a:xfrm>
              <a:off x="5206" y="3007"/>
              <a:ext cx="340" cy="9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25000"/>
                </a:spcBef>
                <a:defRPr/>
              </a:pPr>
              <a:r>
                <a:rPr lang="en-US" sz="1400"/>
                <a:t>59%</a:t>
              </a:r>
            </a:p>
            <a:p>
              <a:pPr eaLnBrk="1" hangingPunct="1">
                <a:spcBef>
                  <a:spcPct val="25000"/>
                </a:spcBef>
                <a:defRPr/>
              </a:pPr>
              <a:r>
                <a:rPr lang="en-US" sz="1400"/>
                <a:t>78%</a:t>
              </a:r>
              <a:br>
                <a:rPr lang="en-US" sz="1400"/>
              </a:br>
              <a:r>
                <a:rPr lang="en-US" sz="1400"/>
                <a:t>57%</a:t>
              </a:r>
              <a:br>
                <a:rPr lang="en-US" sz="1400"/>
              </a:br>
              <a:r>
                <a:rPr lang="en-US" sz="1400"/>
                <a:t>38%</a:t>
              </a:r>
            </a:p>
            <a:p>
              <a:pPr eaLnBrk="1" hangingPunct="1">
                <a:spcBef>
                  <a:spcPct val="25000"/>
                </a:spcBef>
                <a:defRPr/>
              </a:pPr>
              <a:r>
                <a:rPr lang="en-US" sz="1400"/>
                <a:t>51%</a:t>
              </a:r>
              <a:br>
                <a:rPr lang="en-US" sz="1400"/>
              </a:br>
              <a:r>
                <a:rPr lang="en-US" sz="1400"/>
                <a:t>67%</a:t>
              </a:r>
            </a:p>
          </p:txBody>
        </p:sp>
      </p:grpSp>
      <p:sp>
        <p:nvSpPr>
          <p:cNvPr id="19" name="Text Box 25"/>
          <p:cNvSpPr txBox="1">
            <a:spLocks noChangeArrowheads="1"/>
          </p:cNvSpPr>
          <p:nvPr/>
        </p:nvSpPr>
        <p:spPr bwMode="auto">
          <a:xfrm>
            <a:off x="5107492" y="2555386"/>
            <a:ext cx="2685351"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en-US" dirty="0"/>
              <a:t>Already a problem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6553200" y="6492875"/>
            <a:ext cx="2133600" cy="319088"/>
          </a:xfrm>
          <a:prstGeom prst="rect">
            <a:avLst/>
          </a:prstGeom>
          <a:noFill/>
        </p:spPr>
        <p:txBody>
          <a:bodyPr anchor="ctr"/>
          <a:lstStyle/>
          <a:p>
            <a:pPr algn="r" fontAlgn="auto">
              <a:spcBef>
                <a:spcPts val="0"/>
              </a:spcBef>
              <a:spcAft>
                <a:spcPts val="0"/>
              </a:spcAft>
              <a:defRPr/>
            </a:pPr>
            <a:fld id="{13A295BC-7C67-4238-871D-2BE302EF7960}" type="slidenum">
              <a:rPr lang="en-US" sz="1100">
                <a:solidFill>
                  <a:schemeClr val="tx1">
                    <a:tint val="75000"/>
                  </a:schemeClr>
                </a:solidFill>
                <a:latin typeface="+mj-lt"/>
                <a:ea typeface="+mn-ea"/>
                <a:cs typeface="+mn-cs"/>
              </a:rPr>
              <a:pPr algn="r" fontAlgn="auto">
                <a:spcBef>
                  <a:spcPts val="0"/>
                </a:spcBef>
                <a:spcAft>
                  <a:spcPts val="0"/>
                </a:spcAft>
                <a:defRPr/>
              </a:pPr>
              <a:t>18</a:t>
            </a:fld>
            <a:endParaRPr lang="en-US" sz="1100" dirty="0">
              <a:solidFill>
                <a:schemeClr val="tx1">
                  <a:tint val="75000"/>
                </a:schemeClr>
              </a:solidFill>
              <a:latin typeface="+mj-lt"/>
              <a:ea typeface="+mn-ea"/>
              <a:cs typeface="+mn-cs"/>
            </a:endParaRPr>
          </a:p>
        </p:txBody>
      </p:sp>
      <p:sp>
        <p:nvSpPr>
          <p:cNvPr id="39938"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Changing the Conversation on Climate</a:t>
            </a:r>
          </a:p>
        </p:txBody>
      </p:sp>
      <p:pic>
        <p:nvPicPr>
          <p:cNvPr id="39939" name="Content Placeholder 4"/>
          <p:cNvPicPr>
            <a:picLocks noGrp="1" noChangeArrowheads="1"/>
          </p:cNvPicPr>
          <p:nvPr>
            <p:ph idx="4294967295"/>
          </p:nvPr>
        </p:nvPicPr>
        <p:blipFill>
          <a:blip r:embed="rId3"/>
          <a:srcRect/>
          <a:stretch>
            <a:fillRect/>
          </a:stretch>
        </p:blipFill>
        <p:spPr>
          <a:xfrm>
            <a:off x="381000" y="1649413"/>
            <a:ext cx="8229600" cy="4548187"/>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29A87CC8-F60E-4B75-AA01-87B6E7B9D81D}" type="slidenum">
              <a:rPr lang="en-US" sz="1100">
                <a:solidFill>
                  <a:schemeClr val="tx1">
                    <a:tint val="75000"/>
                  </a:schemeClr>
                </a:solidFill>
                <a:latin typeface="+mj-lt"/>
                <a:ea typeface="ＭＳ Ｐゴシック" pitchFamily="-72" charset="-128"/>
                <a:cs typeface="ＭＳ Ｐゴシック" pitchFamily="-72" charset="-128"/>
              </a:rPr>
              <a:pPr algn="r">
                <a:defRPr/>
              </a:pPr>
              <a:t>19</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48131"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Climate Change Deniers</a:t>
            </a: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rot="3223570">
            <a:off x="4005045" y="-646091"/>
            <a:ext cx="1133911" cy="834651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48B46E-E7E9-4A51-B04F-0F1AC949374C}" type="slidenum">
              <a:rPr lang="en-US"/>
              <a:pPr fontAlgn="base">
                <a:spcBef>
                  <a:spcPct val="0"/>
                </a:spcBef>
                <a:spcAft>
                  <a:spcPct val="0"/>
                </a:spcAft>
                <a:defRPr/>
              </a:pPr>
              <a:t>2</a:t>
            </a:fld>
            <a:endParaRPr lang="en-US"/>
          </a:p>
        </p:txBody>
      </p:sp>
      <p:sp>
        <p:nvSpPr>
          <p:cNvPr id="8196" name="Title 1"/>
          <p:cNvSpPr>
            <a:spLocks noGrp="1"/>
          </p:cNvSpPr>
          <p:nvPr>
            <p:ph type="title"/>
          </p:nvPr>
        </p:nvSpPr>
        <p:spPr>
          <a:xfrm>
            <a:off x="457200" y="0"/>
            <a:ext cx="8229600" cy="1143000"/>
          </a:xfrm>
        </p:spPr>
        <p:txBody>
          <a:bodyPr/>
          <a:lstStyle/>
          <a:p>
            <a:pPr eaLnBrk="1" hangingPunct="1"/>
            <a:r>
              <a:rPr lang="en-US" sz="3000" dirty="0">
                <a:latin typeface="Calibri" pitchFamily="84" charset="0"/>
              </a:rPr>
              <a:t>Goals</a:t>
            </a:r>
          </a:p>
        </p:txBody>
      </p:sp>
      <p:sp>
        <p:nvSpPr>
          <p:cNvPr id="6" name="TextBox 1"/>
          <p:cNvSpPr txBox="1">
            <a:spLocks noChangeArrowheads="1"/>
          </p:cNvSpPr>
          <p:nvPr/>
        </p:nvSpPr>
        <p:spPr bwMode="auto">
          <a:xfrm>
            <a:off x="457200" y="1447800"/>
            <a:ext cx="8229600" cy="4124206"/>
          </a:xfrm>
          <a:prstGeom prst="rect">
            <a:avLst/>
          </a:prstGeom>
          <a:noFill/>
          <a:ln w="9525">
            <a:noFill/>
            <a:miter lim="800000"/>
            <a:headEnd/>
            <a:tailEnd/>
          </a:ln>
        </p:spPr>
        <p:txBody>
          <a:bodyPr>
            <a:prstTxWarp prst="textNoShape">
              <a:avLst/>
            </a:prstTxWarp>
            <a:spAutoFit/>
          </a:bodyPr>
          <a:lstStyle/>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Know some of the facts about climate change and why action is needed</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Explain President Obama’s Climate Action Plan</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Give an overview of OFA’s program and strategy</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Articulate OFA’s message on climate change</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Identify clear next steps for local action on climate change</a:t>
            </a:r>
          </a:p>
        </p:txBody>
      </p:sp>
    </p:spTree>
    <p:extLst>
      <p:ext uri="{BB962C8B-B14F-4D97-AF65-F5344CB8AC3E}">
        <p14:creationId xmlns:p14="http://schemas.microsoft.com/office/powerpoint/2010/main" val="2574850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29A87CC8-F60E-4B75-AA01-87B6E7B9D81D}" type="slidenum">
              <a:rPr lang="en-US" sz="1100">
                <a:solidFill>
                  <a:schemeClr val="tx1">
                    <a:tint val="75000"/>
                  </a:schemeClr>
                </a:solidFill>
                <a:latin typeface="+mj-lt"/>
                <a:ea typeface="ＭＳ Ｐゴシック" pitchFamily="-72" charset="-128"/>
                <a:cs typeface="ＭＳ Ｐゴシック" pitchFamily="-72" charset="-128"/>
              </a:rPr>
              <a:pPr algn="r">
                <a:defRPr/>
              </a:pPr>
              <a:t>20</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48131"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Climate Change Deniers</a:t>
            </a: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rot="3223570">
            <a:off x="4005045" y="-744260"/>
            <a:ext cx="1133911" cy="8346519"/>
          </a:xfrm>
          <a:prstGeom prst="rect">
            <a:avLst/>
          </a:prstGeom>
        </p:spPr>
      </p:pic>
    </p:spTree>
    <p:extLst>
      <p:ext uri="{BB962C8B-B14F-4D97-AF65-F5344CB8AC3E}">
        <p14:creationId xmlns:p14="http://schemas.microsoft.com/office/powerpoint/2010/main" val="27526283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E2053228-3DCD-4B70-B186-BAF630322101}" type="slidenum">
              <a:rPr lang="en-US" sz="1100">
                <a:solidFill>
                  <a:schemeClr val="tx1">
                    <a:tint val="75000"/>
                  </a:schemeClr>
                </a:solidFill>
                <a:latin typeface="+mj-lt"/>
                <a:ea typeface="ＭＳ Ｐゴシック" pitchFamily="-72" charset="-128"/>
                <a:cs typeface="ＭＳ Ｐゴシック" pitchFamily="-72" charset="-128"/>
              </a:rPr>
              <a:pPr algn="r">
                <a:defRPr/>
              </a:pPr>
              <a:t>21</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50178" name="TextBox 1"/>
          <p:cNvSpPr txBox="1">
            <a:spLocks noChangeArrowheads="1"/>
          </p:cNvSpPr>
          <p:nvPr/>
        </p:nvSpPr>
        <p:spPr bwMode="auto">
          <a:xfrm>
            <a:off x="457200" y="1447800"/>
            <a:ext cx="8229600" cy="488950"/>
          </a:xfrm>
          <a:prstGeom prst="rect">
            <a:avLst/>
          </a:prstGeom>
          <a:noFill/>
          <a:ln w="9525">
            <a:noFill/>
            <a:miter lim="800000"/>
            <a:headEnd/>
            <a:tailEnd/>
          </a:ln>
        </p:spPr>
        <p:txBody>
          <a:bodyPr>
            <a:prstTxWarp prst="textNoShape">
              <a:avLst/>
            </a:prstTxWarp>
            <a:spAutoFit/>
          </a:bodyPr>
          <a:lstStyle/>
          <a:p>
            <a:pPr marL="514350" indent="-514350">
              <a:spcBef>
                <a:spcPts val="2400"/>
              </a:spcBef>
              <a:buFont typeface="Arial" pitchFamily="84" charset="0"/>
              <a:buNone/>
            </a:pPr>
            <a:endParaRPr lang="en-US" sz="2600">
              <a:solidFill>
                <a:srgbClr val="1F497D"/>
              </a:solidFill>
              <a:latin typeface="Calibri" pitchFamily="84" charset="0"/>
              <a:ea typeface="Calibri" pitchFamily="84" charset="0"/>
              <a:cs typeface="Calibri" pitchFamily="84" charset="0"/>
            </a:endParaRPr>
          </a:p>
        </p:txBody>
      </p:sp>
      <p:sp>
        <p:nvSpPr>
          <p:cNvPr id="50179"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Turning up the Heat on Congress</a:t>
            </a:r>
          </a:p>
        </p:txBody>
      </p:sp>
      <p:pic>
        <p:nvPicPr>
          <p:cNvPr id="50180" name="Content Placeholder 5"/>
          <p:cNvPicPr>
            <a:picLocks noChangeArrowheads="1"/>
          </p:cNvPicPr>
          <p:nvPr/>
        </p:nvPicPr>
        <p:blipFill>
          <a:blip r:embed="rId3"/>
          <a:srcRect/>
          <a:stretch>
            <a:fillRect/>
          </a:stretch>
        </p:blipFill>
        <p:spPr bwMode="auto">
          <a:xfrm>
            <a:off x="457200" y="1905000"/>
            <a:ext cx="8167688" cy="4248150"/>
          </a:xfrm>
          <a:prstGeom prst="rect">
            <a:avLst/>
          </a:prstGeom>
          <a:noFill/>
          <a:ln w="9525">
            <a:noFill/>
            <a:miter lim="800000"/>
            <a:headEnd/>
            <a:tailEnd/>
          </a:ln>
        </p:spPr>
      </p:pic>
      <p:sp>
        <p:nvSpPr>
          <p:cNvPr id="50181" name="TextBox 6"/>
          <p:cNvSpPr txBox="1">
            <a:spLocks noChangeArrowheads="1"/>
          </p:cNvSpPr>
          <p:nvPr/>
        </p:nvSpPr>
        <p:spPr bwMode="auto">
          <a:xfrm>
            <a:off x="1524000" y="1295400"/>
            <a:ext cx="6099175" cy="915988"/>
          </a:xfrm>
          <a:prstGeom prst="rect">
            <a:avLst/>
          </a:prstGeom>
          <a:noFill/>
          <a:ln w="9525">
            <a:noFill/>
            <a:miter lim="800000"/>
            <a:headEnd/>
            <a:tailEnd/>
          </a:ln>
        </p:spPr>
        <p:txBody>
          <a:bodyPr>
            <a:prstTxWarp prst="textNoShape">
              <a:avLst/>
            </a:prstTxWarp>
            <a:spAutoFit/>
          </a:bodyPr>
          <a:lstStyle/>
          <a:p>
            <a:pPr algn="ctr"/>
            <a:r>
              <a:rPr lang="en-US" sz="1800" dirty="0">
                <a:latin typeface="Calibri" pitchFamily="84" charset="0"/>
              </a:rPr>
              <a:t>Town Hall Meetings on Climate over the Summer.  Grassroots organizing and digital support.</a:t>
            </a:r>
          </a:p>
          <a:p>
            <a:pPr algn="ctr"/>
            <a:endParaRPr lang="en-US" sz="1800" dirty="0">
              <a:latin typeface="Calibri" pitchFamily="84" charset="0"/>
            </a:endParaRPr>
          </a:p>
        </p:txBody>
      </p:sp>
      <p:sp>
        <p:nvSpPr>
          <p:cNvPr id="50182" name="TextBox 7"/>
          <p:cNvSpPr txBox="1">
            <a:spLocks noChangeArrowheads="1"/>
          </p:cNvSpPr>
          <p:nvPr/>
        </p:nvSpPr>
        <p:spPr bwMode="auto">
          <a:xfrm>
            <a:off x="990600" y="4114800"/>
            <a:ext cx="1752600" cy="1465263"/>
          </a:xfrm>
          <a:prstGeom prst="rect">
            <a:avLst/>
          </a:prstGeom>
          <a:noFill/>
          <a:ln w="9525">
            <a:noFill/>
            <a:miter lim="800000"/>
            <a:headEnd/>
            <a:tailEnd/>
          </a:ln>
        </p:spPr>
        <p:txBody>
          <a:bodyPr>
            <a:prstTxWarp prst="textNoShape">
              <a:avLst/>
            </a:prstTxWarp>
            <a:spAutoFit/>
          </a:bodyPr>
          <a:lstStyle/>
          <a:p>
            <a:r>
              <a:rPr lang="en-US" sz="1800" dirty="0">
                <a:latin typeface="Calibri" pitchFamily="84" charset="0"/>
              </a:rPr>
              <a:t>Pick a fight online, mobilize validators, protest their offices</a:t>
            </a:r>
          </a:p>
        </p:txBody>
      </p:sp>
      <p:sp>
        <p:nvSpPr>
          <p:cNvPr id="50183" name="TextBox 9"/>
          <p:cNvSpPr txBox="1">
            <a:spLocks noChangeArrowheads="1"/>
          </p:cNvSpPr>
          <p:nvPr/>
        </p:nvSpPr>
        <p:spPr bwMode="auto">
          <a:xfrm>
            <a:off x="6553200" y="4114800"/>
            <a:ext cx="2133600" cy="1190625"/>
          </a:xfrm>
          <a:prstGeom prst="rect">
            <a:avLst/>
          </a:prstGeom>
          <a:noFill/>
          <a:ln w="9525">
            <a:noFill/>
            <a:miter lim="800000"/>
            <a:headEnd/>
            <a:tailEnd/>
          </a:ln>
        </p:spPr>
        <p:txBody>
          <a:bodyPr>
            <a:prstTxWarp prst="textNoShape">
              <a:avLst/>
            </a:prstTxWarp>
            <a:spAutoFit/>
          </a:bodyPr>
          <a:lstStyle/>
          <a:p>
            <a:r>
              <a:rPr lang="en-US" sz="1800" dirty="0">
                <a:latin typeface="Calibri" pitchFamily="84" charset="0"/>
              </a:rPr>
              <a:t>Advocacy with validators, matched with grassroots organizing.</a:t>
            </a:r>
          </a:p>
        </p:txBody>
      </p:sp>
    </p:spTree>
    <p:extLst>
      <p:ext uri="{BB962C8B-B14F-4D97-AF65-F5344CB8AC3E}">
        <p14:creationId xmlns:p14="http://schemas.microsoft.com/office/powerpoint/2010/main" val="2008820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E2053228-3DCD-4B70-B186-BAF630322101}" type="slidenum">
              <a:rPr lang="en-US" sz="1100">
                <a:solidFill>
                  <a:schemeClr val="tx1">
                    <a:tint val="75000"/>
                  </a:schemeClr>
                </a:solidFill>
                <a:latin typeface="+mj-lt"/>
                <a:ea typeface="ＭＳ Ｐゴシック" pitchFamily="-72" charset="-128"/>
                <a:cs typeface="ＭＳ Ｐゴシック" pitchFamily="-72" charset="-128"/>
              </a:rPr>
              <a:pPr algn="r">
                <a:defRPr/>
              </a:pPr>
              <a:t>22</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50178" name="TextBox 1"/>
          <p:cNvSpPr txBox="1">
            <a:spLocks noChangeArrowheads="1"/>
          </p:cNvSpPr>
          <p:nvPr/>
        </p:nvSpPr>
        <p:spPr bwMode="auto">
          <a:xfrm>
            <a:off x="457200" y="1447800"/>
            <a:ext cx="8229600" cy="488950"/>
          </a:xfrm>
          <a:prstGeom prst="rect">
            <a:avLst/>
          </a:prstGeom>
          <a:noFill/>
          <a:ln w="9525">
            <a:noFill/>
            <a:miter lim="800000"/>
            <a:headEnd/>
            <a:tailEnd/>
          </a:ln>
        </p:spPr>
        <p:txBody>
          <a:bodyPr>
            <a:prstTxWarp prst="textNoShape">
              <a:avLst/>
            </a:prstTxWarp>
            <a:spAutoFit/>
          </a:bodyPr>
          <a:lstStyle/>
          <a:p>
            <a:pPr marL="514350" indent="-514350">
              <a:spcBef>
                <a:spcPts val="2400"/>
              </a:spcBef>
              <a:buFont typeface="Arial" pitchFamily="84" charset="0"/>
              <a:buNone/>
            </a:pPr>
            <a:endParaRPr lang="en-US" sz="2600">
              <a:solidFill>
                <a:srgbClr val="1F497D"/>
              </a:solidFill>
              <a:latin typeface="Calibri" pitchFamily="84" charset="0"/>
              <a:ea typeface="Calibri" pitchFamily="84" charset="0"/>
              <a:cs typeface="Calibri" pitchFamily="84" charset="0"/>
            </a:endParaRPr>
          </a:p>
        </p:txBody>
      </p:sp>
      <p:sp>
        <p:nvSpPr>
          <p:cNvPr id="50179"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Turning up the Heat on Congress</a:t>
            </a:r>
          </a:p>
        </p:txBody>
      </p:sp>
      <p:pic>
        <p:nvPicPr>
          <p:cNvPr id="50180" name="Content Placeholder 5"/>
          <p:cNvPicPr>
            <a:picLocks noChangeArrowheads="1"/>
          </p:cNvPicPr>
          <p:nvPr/>
        </p:nvPicPr>
        <p:blipFill>
          <a:blip r:embed="rId3"/>
          <a:srcRect/>
          <a:stretch>
            <a:fillRect/>
          </a:stretch>
        </p:blipFill>
        <p:spPr bwMode="auto">
          <a:xfrm>
            <a:off x="457200" y="1905000"/>
            <a:ext cx="8167688" cy="4248150"/>
          </a:xfrm>
          <a:prstGeom prst="rect">
            <a:avLst/>
          </a:prstGeom>
          <a:noFill/>
          <a:ln w="9525">
            <a:noFill/>
            <a:miter lim="800000"/>
            <a:headEnd/>
            <a:tailEnd/>
          </a:ln>
        </p:spPr>
      </p:pic>
      <p:sp>
        <p:nvSpPr>
          <p:cNvPr id="50181" name="TextBox 6"/>
          <p:cNvSpPr txBox="1">
            <a:spLocks noChangeArrowheads="1"/>
          </p:cNvSpPr>
          <p:nvPr/>
        </p:nvSpPr>
        <p:spPr bwMode="auto">
          <a:xfrm>
            <a:off x="1524000" y="1295400"/>
            <a:ext cx="6099175" cy="915988"/>
          </a:xfrm>
          <a:prstGeom prst="rect">
            <a:avLst/>
          </a:prstGeom>
          <a:noFill/>
          <a:ln w="9525">
            <a:noFill/>
            <a:miter lim="800000"/>
            <a:headEnd/>
            <a:tailEnd/>
          </a:ln>
        </p:spPr>
        <p:txBody>
          <a:bodyPr>
            <a:prstTxWarp prst="textNoShape">
              <a:avLst/>
            </a:prstTxWarp>
            <a:spAutoFit/>
          </a:bodyPr>
          <a:lstStyle/>
          <a:p>
            <a:pPr algn="ctr"/>
            <a:r>
              <a:rPr lang="en-US" sz="1800" b="1" dirty="0">
                <a:latin typeface="Calibri" pitchFamily="84" charset="0"/>
              </a:rPr>
              <a:t>Town Hall Meetings on Climate over the summer. Grassroots organizing and digital support.</a:t>
            </a:r>
          </a:p>
          <a:p>
            <a:pPr algn="ctr"/>
            <a:endParaRPr lang="en-US" sz="1800" dirty="0">
              <a:latin typeface="Calibri" pitchFamily="84" charset="0"/>
            </a:endParaRPr>
          </a:p>
        </p:txBody>
      </p:sp>
      <p:sp>
        <p:nvSpPr>
          <p:cNvPr id="50182" name="TextBox 7"/>
          <p:cNvSpPr txBox="1">
            <a:spLocks noChangeArrowheads="1"/>
          </p:cNvSpPr>
          <p:nvPr/>
        </p:nvSpPr>
        <p:spPr bwMode="auto">
          <a:xfrm>
            <a:off x="990600" y="4114800"/>
            <a:ext cx="1752600" cy="1465263"/>
          </a:xfrm>
          <a:prstGeom prst="rect">
            <a:avLst/>
          </a:prstGeom>
          <a:noFill/>
          <a:ln w="9525">
            <a:noFill/>
            <a:miter lim="800000"/>
            <a:headEnd/>
            <a:tailEnd/>
          </a:ln>
        </p:spPr>
        <p:txBody>
          <a:bodyPr>
            <a:prstTxWarp prst="textNoShape">
              <a:avLst/>
            </a:prstTxWarp>
            <a:spAutoFit/>
          </a:bodyPr>
          <a:lstStyle/>
          <a:p>
            <a:r>
              <a:rPr lang="en-US" sz="1800" dirty="0">
                <a:solidFill>
                  <a:schemeClr val="bg1">
                    <a:lumMod val="85000"/>
                  </a:schemeClr>
                </a:solidFill>
                <a:latin typeface="Calibri" pitchFamily="84" charset="0"/>
              </a:rPr>
              <a:t>Pick a fight online, mobilize validators, protest their offices</a:t>
            </a:r>
          </a:p>
        </p:txBody>
      </p:sp>
      <p:sp>
        <p:nvSpPr>
          <p:cNvPr id="50183" name="TextBox 9"/>
          <p:cNvSpPr txBox="1">
            <a:spLocks noChangeArrowheads="1"/>
          </p:cNvSpPr>
          <p:nvPr/>
        </p:nvSpPr>
        <p:spPr bwMode="auto">
          <a:xfrm>
            <a:off x="6553200" y="4114800"/>
            <a:ext cx="2133600" cy="1190625"/>
          </a:xfrm>
          <a:prstGeom prst="rect">
            <a:avLst/>
          </a:prstGeom>
          <a:noFill/>
          <a:ln w="9525">
            <a:noFill/>
            <a:miter lim="800000"/>
            <a:headEnd/>
            <a:tailEnd/>
          </a:ln>
        </p:spPr>
        <p:txBody>
          <a:bodyPr>
            <a:prstTxWarp prst="textNoShape">
              <a:avLst/>
            </a:prstTxWarp>
            <a:spAutoFit/>
          </a:bodyPr>
          <a:lstStyle/>
          <a:p>
            <a:r>
              <a:rPr lang="en-US" sz="1800" dirty="0">
                <a:solidFill>
                  <a:schemeClr val="bg1">
                    <a:lumMod val="85000"/>
                  </a:schemeClr>
                </a:solidFill>
                <a:latin typeface="Calibri" pitchFamily="84" charset="0"/>
              </a:rPr>
              <a:t>Advocacy with validators, matched with grassroots organizing.</a:t>
            </a:r>
          </a:p>
        </p:txBody>
      </p:sp>
      <p:sp>
        <p:nvSpPr>
          <p:cNvPr id="9" name="TextBox 1"/>
          <p:cNvSpPr txBox="1">
            <a:spLocks noChangeArrowheads="1"/>
          </p:cNvSpPr>
          <p:nvPr/>
        </p:nvSpPr>
        <p:spPr bwMode="auto">
          <a:xfrm>
            <a:off x="611560" y="1916832"/>
            <a:ext cx="2952328" cy="2092881"/>
          </a:xfrm>
          <a:prstGeom prst="rect">
            <a:avLst/>
          </a:prstGeom>
          <a:noFill/>
          <a:ln w="9525">
            <a:noFill/>
            <a:miter lim="800000"/>
            <a:headEnd/>
            <a:tailEnd/>
          </a:ln>
        </p:spPr>
        <p:txBody>
          <a:bodyPr wrap="square">
            <a:prstTxWarp prst="textNoShape">
              <a:avLst/>
            </a:prstTxWarp>
            <a:spAutoFit/>
          </a:bodyPr>
          <a:lstStyle/>
          <a:p>
            <a:pPr>
              <a:spcBef>
                <a:spcPts val="2400"/>
              </a:spcBef>
            </a:pPr>
            <a:r>
              <a:rPr lang="en-US" sz="2600" dirty="0">
                <a:solidFill>
                  <a:srgbClr val="00446A"/>
                </a:solidFill>
                <a:latin typeface="Calibri" pitchFamily="84" charset="0"/>
                <a:ea typeface="Calibri" pitchFamily="84" charset="0"/>
                <a:cs typeface="Calibri" pitchFamily="84" charset="0"/>
              </a:rPr>
              <a:t>Work with our allies to raise the profile of Climate and talk about impacts and solutions.</a:t>
            </a:r>
          </a:p>
        </p:txBody>
      </p:sp>
      <p:sp>
        <p:nvSpPr>
          <p:cNvPr id="2" name="Oval 1"/>
          <p:cNvSpPr/>
          <p:nvPr/>
        </p:nvSpPr>
        <p:spPr>
          <a:xfrm>
            <a:off x="3707904" y="2924944"/>
            <a:ext cx="1656184" cy="11898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59209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E2053228-3DCD-4B70-B186-BAF630322101}" type="slidenum">
              <a:rPr lang="en-US" sz="1100">
                <a:solidFill>
                  <a:schemeClr val="tx1">
                    <a:tint val="75000"/>
                  </a:schemeClr>
                </a:solidFill>
                <a:latin typeface="+mj-lt"/>
                <a:ea typeface="ＭＳ Ｐゴシック" pitchFamily="-72" charset="-128"/>
                <a:cs typeface="ＭＳ Ｐゴシック" pitchFamily="-72" charset="-128"/>
              </a:rPr>
              <a:pPr algn="r">
                <a:defRPr/>
              </a:pPr>
              <a:t>23</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50178" name="TextBox 1"/>
          <p:cNvSpPr txBox="1">
            <a:spLocks noChangeArrowheads="1"/>
          </p:cNvSpPr>
          <p:nvPr/>
        </p:nvSpPr>
        <p:spPr bwMode="auto">
          <a:xfrm>
            <a:off x="457200" y="1447800"/>
            <a:ext cx="8229600" cy="488950"/>
          </a:xfrm>
          <a:prstGeom prst="rect">
            <a:avLst/>
          </a:prstGeom>
          <a:noFill/>
          <a:ln w="9525">
            <a:noFill/>
            <a:miter lim="800000"/>
            <a:headEnd/>
            <a:tailEnd/>
          </a:ln>
        </p:spPr>
        <p:txBody>
          <a:bodyPr>
            <a:prstTxWarp prst="textNoShape">
              <a:avLst/>
            </a:prstTxWarp>
            <a:spAutoFit/>
          </a:bodyPr>
          <a:lstStyle/>
          <a:p>
            <a:pPr marL="514350" indent="-514350">
              <a:spcBef>
                <a:spcPts val="2400"/>
              </a:spcBef>
              <a:buFont typeface="Arial" pitchFamily="84" charset="0"/>
              <a:buNone/>
            </a:pPr>
            <a:endParaRPr lang="en-US" sz="2600">
              <a:solidFill>
                <a:srgbClr val="1F497D"/>
              </a:solidFill>
              <a:latin typeface="Calibri" pitchFamily="84" charset="0"/>
              <a:ea typeface="Calibri" pitchFamily="84" charset="0"/>
              <a:cs typeface="Calibri" pitchFamily="84" charset="0"/>
            </a:endParaRPr>
          </a:p>
        </p:txBody>
      </p:sp>
      <p:sp>
        <p:nvSpPr>
          <p:cNvPr id="50179"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Turning up the Heat on Congress</a:t>
            </a:r>
          </a:p>
        </p:txBody>
      </p:sp>
      <p:pic>
        <p:nvPicPr>
          <p:cNvPr id="50180" name="Content Placeholder 5"/>
          <p:cNvPicPr>
            <a:picLocks noChangeArrowheads="1"/>
          </p:cNvPicPr>
          <p:nvPr/>
        </p:nvPicPr>
        <p:blipFill>
          <a:blip r:embed="rId3"/>
          <a:srcRect/>
          <a:stretch>
            <a:fillRect/>
          </a:stretch>
        </p:blipFill>
        <p:spPr bwMode="auto">
          <a:xfrm>
            <a:off x="457200" y="1905000"/>
            <a:ext cx="8167688" cy="4248150"/>
          </a:xfrm>
          <a:prstGeom prst="rect">
            <a:avLst/>
          </a:prstGeom>
          <a:noFill/>
          <a:ln w="9525">
            <a:noFill/>
            <a:miter lim="800000"/>
            <a:headEnd/>
            <a:tailEnd/>
          </a:ln>
        </p:spPr>
      </p:pic>
      <p:sp>
        <p:nvSpPr>
          <p:cNvPr id="50181" name="TextBox 6"/>
          <p:cNvSpPr txBox="1">
            <a:spLocks noChangeArrowheads="1"/>
          </p:cNvSpPr>
          <p:nvPr/>
        </p:nvSpPr>
        <p:spPr bwMode="auto">
          <a:xfrm>
            <a:off x="1524000" y="1295400"/>
            <a:ext cx="6099175" cy="915988"/>
          </a:xfrm>
          <a:prstGeom prst="rect">
            <a:avLst/>
          </a:prstGeom>
          <a:noFill/>
          <a:ln w="9525">
            <a:noFill/>
            <a:miter lim="800000"/>
            <a:headEnd/>
            <a:tailEnd/>
          </a:ln>
        </p:spPr>
        <p:txBody>
          <a:bodyPr>
            <a:prstTxWarp prst="textNoShape">
              <a:avLst/>
            </a:prstTxWarp>
            <a:spAutoFit/>
          </a:bodyPr>
          <a:lstStyle/>
          <a:p>
            <a:pPr algn="ctr"/>
            <a:r>
              <a:rPr lang="en-US" sz="1800" dirty="0">
                <a:solidFill>
                  <a:schemeClr val="bg1">
                    <a:lumMod val="85000"/>
                  </a:schemeClr>
                </a:solidFill>
                <a:latin typeface="Calibri" pitchFamily="84" charset="0"/>
              </a:rPr>
              <a:t>Town Hall Meetings on Climate over the Summer.  Grassroots organizing and digital support.</a:t>
            </a:r>
          </a:p>
          <a:p>
            <a:pPr algn="ctr"/>
            <a:endParaRPr lang="en-US" sz="1800" dirty="0">
              <a:latin typeface="Calibri" pitchFamily="84" charset="0"/>
            </a:endParaRPr>
          </a:p>
        </p:txBody>
      </p:sp>
      <p:sp>
        <p:nvSpPr>
          <p:cNvPr id="50182" name="TextBox 7"/>
          <p:cNvSpPr txBox="1">
            <a:spLocks noChangeArrowheads="1"/>
          </p:cNvSpPr>
          <p:nvPr/>
        </p:nvSpPr>
        <p:spPr bwMode="auto">
          <a:xfrm>
            <a:off x="990600" y="4114800"/>
            <a:ext cx="1752600" cy="1465263"/>
          </a:xfrm>
          <a:prstGeom prst="rect">
            <a:avLst/>
          </a:prstGeom>
          <a:noFill/>
          <a:ln w="9525">
            <a:noFill/>
            <a:miter lim="800000"/>
            <a:headEnd/>
            <a:tailEnd/>
          </a:ln>
        </p:spPr>
        <p:txBody>
          <a:bodyPr>
            <a:prstTxWarp prst="textNoShape">
              <a:avLst/>
            </a:prstTxWarp>
            <a:spAutoFit/>
          </a:bodyPr>
          <a:lstStyle/>
          <a:p>
            <a:r>
              <a:rPr lang="en-US" sz="1800" b="1" dirty="0">
                <a:latin typeface="Calibri" pitchFamily="84" charset="0"/>
              </a:rPr>
              <a:t>Pick a fight online, mobilize validators, protest their offices</a:t>
            </a:r>
          </a:p>
        </p:txBody>
      </p:sp>
      <p:sp>
        <p:nvSpPr>
          <p:cNvPr id="50183" name="TextBox 9"/>
          <p:cNvSpPr txBox="1">
            <a:spLocks noChangeArrowheads="1"/>
          </p:cNvSpPr>
          <p:nvPr/>
        </p:nvSpPr>
        <p:spPr bwMode="auto">
          <a:xfrm>
            <a:off x="6553200" y="4114800"/>
            <a:ext cx="2133600" cy="1190625"/>
          </a:xfrm>
          <a:prstGeom prst="rect">
            <a:avLst/>
          </a:prstGeom>
          <a:noFill/>
          <a:ln w="9525">
            <a:noFill/>
            <a:miter lim="800000"/>
            <a:headEnd/>
            <a:tailEnd/>
          </a:ln>
        </p:spPr>
        <p:txBody>
          <a:bodyPr>
            <a:prstTxWarp prst="textNoShape">
              <a:avLst/>
            </a:prstTxWarp>
            <a:spAutoFit/>
          </a:bodyPr>
          <a:lstStyle/>
          <a:p>
            <a:r>
              <a:rPr lang="en-US" sz="1800" dirty="0">
                <a:solidFill>
                  <a:schemeClr val="bg1">
                    <a:lumMod val="85000"/>
                  </a:schemeClr>
                </a:solidFill>
                <a:latin typeface="Calibri" pitchFamily="84" charset="0"/>
              </a:rPr>
              <a:t>Advocacy with validators, matched with grassroots organizing.</a:t>
            </a:r>
          </a:p>
        </p:txBody>
      </p:sp>
      <p:sp>
        <p:nvSpPr>
          <p:cNvPr id="9" name="TextBox 1"/>
          <p:cNvSpPr txBox="1">
            <a:spLocks noChangeArrowheads="1"/>
          </p:cNvSpPr>
          <p:nvPr/>
        </p:nvSpPr>
        <p:spPr bwMode="auto">
          <a:xfrm>
            <a:off x="5796136" y="1988840"/>
            <a:ext cx="2746648" cy="1692771"/>
          </a:xfrm>
          <a:prstGeom prst="rect">
            <a:avLst/>
          </a:prstGeom>
          <a:noFill/>
          <a:ln w="9525">
            <a:noFill/>
            <a:miter lim="800000"/>
            <a:headEnd/>
            <a:tailEnd/>
          </a:ln>
        </p:spPr>
        <p:txBody>
          <a:bodyPr wrap="square">
            <a:prstTxWarp prst="textNoShape">
              <a:avLst/>
            </a:prstTxWarp>
            <a:spAutoFit/>
          </a:bodyPr>
          <a:lstStyle/>
          <a:p>
            <a:pPr>
              <a:spcBef>
                <a:spcPts val="2400"/>
              </a:spcBef>
            </a:pPr>
            <a:r>
              <a:rPr lang="en-US" sz="2600" dirty="0">
                <a:solidFill>
                  <a:srgbClr val="1F497D"/>
                </a:solidFill>
                <a:latin typeface="Calibri" pitchFamily="84" charset="0"/>
                <a:ea typeface="Calibri" pitchFamily="84" charset="0"/>
                <a:cs typeface="Calibri" pitchFamily="84" charset="0"/>
              </a:rPr>
              <a:t>Expose Climate deniers as dangerous and extreme</a:t>
            </a:r>
          </a:p>
        </p:txBody>
      </p:sp>
      <p:sp>
        <p:nvSpPr>
          <p:cNvPr id="10" name="Oval 9"/>
          <p:cNvSpPr/>
          <p:nvPr/>
        </p:nvSpPr>
        <p:spPr>
          <a:xfrm>
            <a:off x="2699792" y="4980683"/>
            <a:ext cx="1656184" cy="11898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E2053228-3DCD-4B70-B186-BAF630322101}" type="slidenum">
              <a:rPr lang="en-US" sz="1100">
                <a:solidFill>
                  <a:schemeClr val="tx1">
                    <a:tint val="75000"/>
                  </a:schemeClr>
                </a:solidFill>
                <a:latin typeface="+mj-lt"/>
                <a:ea typeface="ＭＳ Ｐゴシック" pitchFamily="-72" charset="-128"/>
                <a:cs typeface="ＭＳ Ｐゴシック" pitchFamily="-72" charset="-128"/>
              </a:rPr>
              <a:pPr algn="r">
                <a:defRPr/>
              </a:pPr>
              <a:t>24</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50178" name="TextBox 1"/>
          <p:cNvSpPr txBox="1">
            <a:spLocks noChangeArrowheads="1"/>
          </p:cNvSpPr>
          <p:nvPr/>
        </p:nvSpPr>
        <p:spPr bwMode="auto">
          <a:xfrm>
            <a:off x="457200" y="1447800"/>
            <a:ext cx="8229600" cy="488950"/>
          </a:xfrm>
          <a:prstGeom prst="rect">
            <a:avLst/>
          </a:prstGeom>
          <a:noFill/>
          <a:ln w="9525">
            <a:noFill/>
            <a:miter lim="800000"/>
            <a:headEnd/>
            <a:tailEnd/>
          </a:ln>
        </p:spPr>
        <p:txBody>
          <a:bodyPr>
            <a:prstTxWarp prst="textNoShape">
              <a:avLst/>
            </a:prstTxWarp>
            <a:spAutoFit/>
          </a:bodyPr>
          <a:lstStyle/>
          <a:p>
            <a:pPr marL="514350" indent="-514350">
              <a:spcBef>
                <a:spcPts val="2400"/>
              </a:spcBef>
              <a:buFont typeface="Arial" pitchFamily="84" charset="0"/>
              <a:buNone/>
            </a:pPr>
            <a:endParaRPr lang="en-US" sz="2600">
              <a:solidFill>
                <a:srgbClr val="1F497D"/>
              </a:solidFill>
              <a:latin typeface="Calibri" pitchFamily="84" charset="0"/>
              <a:ea typeface="Calibri" pitchFamily="84" charset="0"/>
              <a:cs typeface="Calibri" pitchFamily="84" charset="0"/>
            </a:endParaRPr>
          </a:p>
        </p:txBody>
      </p:sp>
      <p:sp>
        <p:nvSpPr>
          <p:cNvPr id="50179"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Turning up the Heat on Congress</a:t>
            </a:r>
          </a:p>
        </p:txBody>
      </p:sp>
      <p:pic>
        <p:nvPicPr>
          <p:cNvPr id="50180" name="Content Placeholder 5"/>
          <p:cNvPicPr>
            <a:picLocks noChangeArrowheads="1"/>
          </p:cNvPicPr>
          <p:nvPr/>
        </p:nvPicPr>
        <p:blipFill>
          <a:blip r:embed="rId3"/>
          <a:srcRect/>
          <a:stretch>
            <a:fillRect/>
          </a:stretch>
        </p:blipFill>
        <p:spPr bwMode="auto">
          <a:xfrm>
            <a:off x="457200" y="1905000"/>
            <a:ext cx="8167688" cy="4248150"/>
          </a:xfrm>
          <a:prstGeom prst="rect">
            <a:avLst/>
          </a:prstGeom>
          <a:noFill/>
          <a:ln w="9525">
            <a:noFill/>
            <a:miter lim="800000"/>
            <a:headEnd/>
            <a:tailEnd/>
          </a:ln>
        </p:spPr>
      </p:pic>
      <p:sp>
        <p:nvSpPr>
          <p:cNvPr id="50181" name="TextBox 6"/>
          <p:cNvSpPr txBox="1">
            <a:spLocks noChangeArrowheads="1"/>
          </p:cNvSpPr>
          <p:nvPr/>
        </p:nvSpPr>
        <p:spPr bwMode="auto">
          <a:xfrm>
            <a:off x="1524000" y="1295400"/>
            <a:ext cx="6099175" cy="915988"/>
          </a:xfrm>
          <a:prstGeom prst="rect">
            <a:avLst/>
          </a:prstGeom>
          <a:noFill/>
          <a:ln w="9525">
            <a:noFill/>
            <a:miter lim="800000"/>
            <a:headEnd/>
            <a:tailEnd/>
          </a:ln>
        </p:spPr>
        <p:txBody>
          <a:bodyPr>
            <a:prstTxWarp prst="textNoShape">
              <a:avLst/>
            </a:prstTxWarp>
            <a:spAutoFit/>
          </a:bodyPr>
          <a:lstStyle/>
          <a:p>
            <a:pPr algn="ctr"/>
            <a:r>
              <a:rPr lang="en-US" sz="1800" dirty="0">
                <a:solidFill>
                  <a:schemeClr val="bg1">
                    <a:lumMod val="85000"/>
                  </a:schemeClr>
                </a:solidFill>
                <a:latin typeface="Calibri" pitchFamily="84" charset="0"/>
              </a:rPr>
              <a:t>Town Hall Meetings on Climate over the Summer.  Grassroots organizing and digital support.</a:t>
            </a:r>
          </a:p>
          <a:p>
            <a:pPr algn="ctr"/>
            <a:endParaRPr lang="en-US" sz="1800" dirty="0">
              <a:latin typeface="Calibri" pitchFamily="84" charset="0"/>
            </a:endParaRPr>
          </a:p>
        </p:txBody>
      </p:sp>
      <p:sp>
        <p:nvSpPr>
          <p:cNvPr id="50182" name="TextBox 7"/>
          <p:cNvSpPr txBox="1">
            <a:spLocks noChangeArrowheads="1"/>
          </p:cNvSpPr>
          <p:nvPr/>
        </p:nvSpPr>
        <p:spPr bwMode="auto">
          <a:xfrm>
            <a:off x="990600" y="4114800"/>
            <a:ext cx="1752600" cy="1465263"/>
          </a:xfrm>
          <a:prstGeom prst="rect">
            <a:avLst/>
          </a:prstGeom>
          <a:noFill/>
          <a:ln w="9525">
            <a:noFill/>
            <a:miter lim="800000"/>
            <a:headEnd/>
            <a:tailEnd/>
          </a:ln>
        </p:spPr>
        <p:txBody>
          <a:bodyPr>
            <a:prstTxWarp prst="textNoShape">
              <a:avLst/>
            </a:prstTxWarp>
            <a:spAutoFit/>
          </a:bodyPr>
          <a:lstStyle/>
          <a:p>
            <a:r>
              <a:rPr lang="en-US" sz="1800" dirty="0">
                <a:solidFill>
                  <a:schemeClr val="bg1">
                    <a:lumMod val="85000"/>
                  </a:schemeClr>
                </a:solidFill>
                <a:latin typeface="Calibri" pitchFamily="84" charset="0"/>
              </a:rPr>
              <a:t>Pick a fight online, mobilize validators, protest their offices</a:t>
            </a:r>
          </a:p>
        </p:txBody>
      </p:sp>
      <p:sp>
        <p:nvSpPr>
          <p:cNvPr id="50183" name="TextBox 9"/>
          <p:cNvSpPr txBox="1">
            <a:spLocks noChangeArrowheads="1"/>
          </p:cNvSpPr>
          <p:nvPr/>
        </p:nvSpPr>
        <p:spPr bwMode="auto">
          <a:xfrm>
            <a:off x="6553200" y="4114800"/>
            <a:ext cx="2133600" cy="1190625"/>
          </a:xfrm>
          <a:prstGeom prst="rect">
            <a:avLst/>
          </a:prstGeom>
          <a:noFill/>
          <a:ln w="9525">
            <a:noFill/>
            <a:miter lim="800000"/>
            <a:headEnd/>
            <a:tailEnd/>
          </a:ln>
        </p:spPr>
        <p:txBody>
          <a:bodyPr>
            <a:prstTxWarp prst="textNoShape">
              <a:avLst/>
            </a:prstTxWarp>
            <a:spAutoFit/>
          </a:bodyPr>
          <a:lstStyle/>
          <a:p>
            <a:r>
              <a:rPr lang="en-US" sz="1800" b="1" dirty="0">
                <a:latin typeface="Calibri" pitchFamily="84" charset="0"/>
              </a:rPr>
              <a:t>Advocacy with validators matched with grassroots organizing.</a:t>
            </a:r>
          </a:p>
        </p:txBody>
      </p:sp>
      <p:sp>
        <p:nvSpPr>
          <p:cNvPr id="9" name="TextBox 1"/>
          <p:cNvSpPr txBox="1">
            <a:spLocks noChangeArrowheads="1"/>
          </p:cNvSpPr>
          <p:nvPr/>
        </p:nvSpPr>
        <p:spPr bwMode="auto">
          <a:xfrm>
            <a:off x="611560" y="2336304"/>
            <a:ext cx="2746648" cy="1292662"/>
          </a:xfrm>
          <a:prstGeom prst="rect">
            <a:avLst/>
          </a:prstGeom>
          <a:noFill/>
          <a:ln w="9525">
            <a:noFill/>
            <a:miter lim="800000"/>
            <a:headEnd/>
            <a:tailEnd/>
          </a:ln>
        </p:spPr>
        <p:txBody>
          <a:bodyPr wrap="square">
            <a:prstTxWarp prst="textNoShape">
              <a:avLst/>
            </a:prstTxWarp>
            <a:spAutoFit/>
          </a:bodyPr>
          <a:lstStyle/>
          <a:p>
            <a:pPr>
              <a:spcBef>
                <a:spcPts val="2400"/>
              </a:spcBef>
            </a:pPr>
            <a:r>
              <a:rPr lang="en-US" sz="2600" dirty="0">
                <a:solidFill>
                  <a:srgbClr val="1F497D"/>
                </a:solidFill>
                <a:latin typeface="Calibri" pitchFamily="84" charset="0"/>
                <a:ea typeface="Calibri" pitchFamily="84" charset="0"/>
                <a:cs typeface="Calibri" pitchFamily="84" charset="0"/>
              </a:rPr>
              <a:t>Make Climate an issue in your district</a:t>
            </a:r>
          </a:p>
        </p:txBody>
      </p:sp>
      <p:sp>
        <p:nvSpPr>
          <p:cNvPr id="10" name="Oval 9"/>
          <p:cNvSpPr/>
          <p:nvPr/>
        </p:nvSpPr>
        <p:spPr>
          <a:xfrm>
            <a:off x="4788024" y="4985135"/>
            <a:ext cx="1656184" cy="11898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5818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6553200" y="6492875"/>
            <a:ext cx="2133600" cy="319088"/>
          </a:xfrm>
          <a:prstGeom prst="rect">
            <a:avLst/>
          </a:prstGeom>
          <a:noFill/>
        </p:spPr>
        <p:txBody>
          <a:bodyPr anchor="ctr"/>
          <a:lstStyle/>
          <a:p>
            <a:pPr algn="r" fontAlgn="auto">
              <a:spcBef>
                <a:spcPts val="0"/>
              </a:spcBef>
              <a:spcAft>
                <a:spcPts val="0"/>
              </a:spcAft>
              <a:defRPr/>
            </a:pPr>
            <a:fld id="{EDC50E02-91C1-4B3E-84EE-895D4BC52EC6}" type="slidenum">
              <a:rPr lang="en-US" sz="1100">
                <a:solidFill>
                  <a:schemeClr val="tx1">
                    <a:tint val="75000"/>
                  </a:schemeClr>
                </a:solidFill>
                <a:latin typeface="+mj-lt"/>
                <a:ea typeface="+mn-ea"/>
                <a:cs typeface="+mn-cs"/>
              </a:rPr>
              <a:pPr algn="r" fontAlgn="auto">
                <a:spcBef>
                  <a:spcPts val="0"/>
                </a:spcBef>
                <a:spcAft>
                  <a:spcPts val="0"/>
                </a:spcAft>
                <a:defRPr/>
              </a:pPr>
              <a:t>25</a:t>
            </a:fld>
            <a:endParaRPr lang="en-US" sz="1100" dirty="0">
              <a:solidFill>
                <a:schemeClr val="tx1">
                  <a:tint val="75000"/>
                </a:schemeClr>
              </a:solidFill>
              <a:latin typeface="+mj-lt"/>
              <a:ea typeface="+mn-ea"/>
              <a:cs typeface="+mn-cs"/>
            </a:endParaRPr>
          </a:p>
        </p:txBody>
      </p:sp>
      <p:sp>
        <p:nvSpPr>
          <p:cNvPr id="52226"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Changing The Conversation on Climate</a:t>
            </a:r>
          </a:p>
        </p:txBody>
      </p:sp>
      <p:pic>
        <p:nvPicPr>
          <p:cNvPr id="52227" name="Content Placeholder 4"/>
          <p:cNvPicPr>
            <a:picLocks noGrp="1" noChangeArrowheads="1"/>
          </p:cNvPicPr>
          <p:nvPr>
            <p:ph idx="4294967295"/>
          </p:nvPr>
        </p:nvPicPr>
        <p:blipFill>
          <a:blip r:embed="rId3"/>
          <a:srcRect/>
          <a:stretch>
            <a:fillRect/>
          </a:stretch>
        </p:blipFill>
        <p:spPr>
          <a:xfrm>
            <a:off x="381000" y="1649413"/>
            <a:ext cx="8229600" cy="4548187"/>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41937CDC-322D-4576-822E-20F5FA15EC57}" type="slidenum">
              <a:rPr lang="en-US" sz="1100">
                <a:solidFill>
                  <a:schemeClr val="tx1">
                    <a:tint val="75000"/>
                  </a:schemeClr>
                </a:solidFill>
                <a:latin typeface="+mj-lt"/>
                <a:ea typeface="ＭＳ Ｐゴシック" pitchFamily="-72" charset="-128"/>
                <a:cs typeface="ＭＳ Ｐゴシック" pitchFamily="-72" charset="-128"/>
              </a:rPr>
              <a:pPr algn="r">
                <a:defRPr/>
              </a:pPr>
              <a:t>26</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53250" name="TextBox 1"/>
          <p:cNvSpPr txBox="1">
            <a:spLocks noChangeArrowheads="1"/>
          </p:cNvSpPr>
          <p:nvPr/>
        </p:nvSpPr>
        <p:spPr bwMode="auto">
          <a:xfrm>
            <a:off x="457200" y="1447800"/>
            <a:ext cx="8229600" cy="488950"/>
          </a:xfrm>
          <a:prstGeom prst="rect">
            <a:avLst/>
          </a:prstGeom>
          <a:noFill/>
          <a:ln w="9525">
            <a:noFill/>
            <a:miter lim="800000"/>
            <a:headEnd/>
            <a:tailEnd/>
          </a:ln>
        </p:spPr>
        <p:txBody>
          <a:bodyPr>
            <a:prstTxWarp prst="textNoShape">
              <a:avLst/>
            </a:prstTxWarp>
            <a:spAutoFit/>
          </a:bodyPr>
          <a:lstStyle/>
          <a:p>
            <a:pPr marL="514350" indent="-514350">
              <a:spcBef>
                <a:spcPts val="2400"/>
              </a:spcBef>
              <a:buFont typeface="Arial" pitchFamily="84" charset="0"/>
              <a:buNone/>
            </a:pPr>
            <a:endParaRPr lang="en-US" sz="2600">
              <a:solidFill>
                <a:srgbClr val="1F497D"/>
              </a:solidFill>
              <a:latin typeface="Calibri" pitchFamily="84" charset="0"/>
              <a:ea typeface="Calibri" pitchFamily="84" charset="0"/>
              <a:cs typeface="Calibri" pitchFamily="84" charset="0"/>
            </a:endParaRPr>
          </a:p>
        </p:txBody>
      </p:sp>
      <p:sp>
        <p:nvSpPr>
          <p:cNvPr id="53251"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Organizing At Home</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1524000"/>
            <a:ext cx="2057400" cy="14510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53200" y="1524000"/>
            <a:ext cx="1981200" cy="148590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53200" y="3810000"/>
            <a:ext cx="1981200" cy="158496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7200" y="3657600"/>
            <a:ext cx="2057400" cy="190500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7"/>
          <a:stretch>
            <a:fillRect/>
          </a:stretch>
        </p:blipFill>
        <p:spPr>
          <a:xfrm>
            <a:off x="3429000" y="1524000"/>
            <a:ext cx="2209800" cy="147320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3257" name="TextBox 9"/>
          <p:cNvSpPr txBox="1">
            <a:spLocks noChangeArrowheads="1"/>
          </p:cNvSpPr>
          <p:nvPr/>
        </p:nvSpPr>
        <p:spPr bwMode="auto">
          <a:xfrm>
            <a:off x="533400" y="3124200"/>
            <a:ext cx="1828800" cy="304800"/>
          </a:xfrm>
          <a:prstGeom prst="rect">
            <a:avLst/>
          </a:prstGeom>
          <a:noFill/>
          <a:ln w="9525">
            <a:noFill/>
            <a:miter lim="800000"/>
            <a:headEnd/>
            <a:tailEnd/>
          </a:ln>
        </p:spPr>
        <p:txBody>
          <a:bodyPr>
            <a:prstTxWarp prst="textNoShape">
              <a:avLst/>
            </a:prstTxWarp>
            <a:spAutoFit/>
          </a:bodyPr>
          <a:lstStyle/>
          <a:p>
            <a:pPr algn="ctr"/>
            <a:r>
              <a:rPr lang="en-US" sz="1400" b="1" dirty="0">
                <a:solidFill>
                  <a:srgbClr val="006699"/>
                </a:solidFill>
                <a:latin typeface="Calibri" pitchFamily="84" charset="0"/>
              </a:rPr>
              <a:t>Climate Camp OFA</a:t>
            </a:r>
          </a:p>
        </p:txBody>
      </p:sp>
      <p:sp>
        <p:nvSpPr>
          <p:cNvPr id="53258" name="TextBox 15"/>
          <p:cNvSpPr txBox="1">
            <a:spLocks noChangeArrowheads="1"/>
          </p:cNvSpPr>
          <p:nvPr/>
        </p:nvSpPr>
        <p:spPr bwMode="auto">
          <a:xfrm>
            <a:off x="6705600" y="5638800"/>
            <a:ext cx="1828800" cy="304800"/>
          </a:xfrm>
          <a:prstGeom prst="rect">
            <a:avLst/>
          </a:prstGeom>
          <a:noFill/>
          <a:ln w="9525">
            <a:noFill/>
            <a:miter lim="800000"/>
            <a:headEnd/>
            <a:tailEnd/>
          </a:ln>
        </p:spPr>
        <p:txBody>
          <a:bodyPr>
            <a:prstTxWarp prst="textNoShape">
              <a:avLst/>
            </a:prstTxWarp>
            <a:spAutoFit/>
          </a:bodyPr>
          <a:lstStyle/>
          <a:p>
            <a:pPr algn="ctr"/>
            <a:r>
              <a:rPr lang="en-US" sz="1400" b="1">
                <a:solidFill>
                  <a:srgbClr val="006699"/>
                </a:solidFill>
                <a:latin typeface="Calibri" pitchFamily="84" charset="0"/>
              </a:rPr>
              <a:t>Solar Cities</a:t>
            </a:r>
          </a:p>
        </p:txBody>
      </p:sp>
      <p:sp>
        <p:nvSpPr>
          <p:cNvPr id="53259" name="TextBox 16"/>
          <p:cNvSpPr txBox="1">
            <a:spLocks noChangeArrowheads="1"/>
          </p:cNvSpPr>
          <p:nvPr/>
        </p:nvSpPr>
        <p:spPr bwMode="auto">
          <a:xfrm>
            <a:off x="6477000" y="3200400"/>
            <a:ext cx="2133600" cy="304800"/>
          </a:xfrm>
          <a:prstGeom prst="rect">
            <a:avLst/>
          </a:prstGeom>
          <a:noFill/>
          <a:ln w="9525">
            <a:noFill/>
            <a:miter lim="800000"/>
            <a:headEnd/>
            <a:tailEnd/>
          </a:ln>
        </p:spPr>
        <p:txBody>
          <a:bodyPr>
            <a:prstTxWarp prst="textNoShape">
              <a:avLst/>
            </a:prstTxWarp>
            <a:spAutoFit/>
          </a:bodyPr>
          <a:lstStyle/>
          <a:p>
            <a:r>
              <a:rPr lang="en-US" sz="1400" b="1">
                <a:solidFill>
                  <a:srgbClr val="006699"/>
                </a:solidFill>
                <a:latin typeface="Calibri" pitchFamily="84" charset="0"/>
              </a:rPr>
              <a:t>Solar Churches &amp; Schools</a:t>
            </a:r>
          </a:p>
        </p:txBody>
      </p:sp>
      <p:sp>
        <p:nvSpPr>
          <p:cNvPr id="53260" name="TextBox 17"/>
          <p:cNvSpPr txBox="1">
            <a:spLocks noChangeArrowheads="1"/>
          </p:cNvSpPr>
          <p:nvPr/>
        </p:nvSpPr>
        <p:spPr bwMode="auto">
          <a:xfrm>
            <a:off x="3581400" y="3124200"/>
            <a:ext cx="1828800" cy="304800"/>
          </a:xfrm>
          <a:prstGeom prst="rect">
            <a:avLst/>
          </a:prstGeom>
          <a:noFill/>
          <a:ln w="9525">
            <a:noFill/>
            <a:miter lim="800000"/>
            <a:headEnd/>
            <a:tailEnd/>
          </a:ln>
        </p:spPr>
        <p:txBody>
          <a:bodyPr>
            <a:prstTxWarp prst="textNoShape">
              <a:avLst/>
            </a:prstTxWarp>
            <a:spAutoFit/>
          </a:bodyPr>
          <a:lstStyle/>
          <a:p>
            <a:pPr algn="ctr"/>
            <a:r>
              <a:rPr lang="en-US" sz="1400" b="1">
                <a:solidFill>
                  <a:srgbClr val="006699"/>
                </a:solidFill>
                <a:latin typeface="Calibri" pitchFamily="84" charset="0"/>
              </a:rPr>
              <a:t>Switching to Clean</a:t>
            </a:r>
          </a:p>
        </p:txBody>
      </p:sp>
      <p:sp>
        <p:nvSpPr>
          <p:cNvPr id="53261" name="TextBox 18"/>
          <p:cNvSpPr txBox="1">
            <a:spLocks noChangeArrowheads="1"/>
          </p:cNvSpPr>
          <p:nvPr/>
        </p:nvSpPr>
        <p:spPr bwMode="auto">
          <a:xfrm>
            <a:off x="533400" y="5791200"/>
            <a:ext cx="1828800" cy="304800"/>
          </a:xfrm>
          <a:prstGeom prst="rect">
            <a:avLst/>
          </a:prstGeom>
          <a:noFill/>
          <a:ln w="9525">
            <a:noFill/>
            <a:miter lim="800000"/>
            <a:headEnd/>
            <a:tailEnd/>
          </a:ln>
        </p:spPr>
        <p:txBody>
          <a:bodyPr>
            <a:prstTxWarp prst="textNoShape">
              <a:avLst/>
            </a:prstTxWarp>
            <a:spAutoFit/>
          </a:bodyPr>
          <a:lstStyle/>
          <a:p>
            <a:pPr algn="ctr"/>
            <a:r>
              <a:rPr lang="en-US" sz="1400" b="1">
                <a:solidFill>
                  <a:srgbClr val="006699"/>
                </a:solidFill>
                <a:latin typeface="Calibri" pitchFamily="84" charset="0"/>
              </a:rPr>
              <a:t>State Policy Fights</a:t>
            </a:r>
          </a:p>
        </p:txBody>
      </p:sp>
      <p:sp>
        <p:nvSpPr>
          <p:cNvPr id="13" name="Oval 12"/>
          <p:cNvSpPr/>
          <p:nvPr/>
        </p:nvSpPr>
        <p:spPr>
          <a:xfrm>
            <a:off x="3505200" y="4191000"/>
            <a:ext cx="2057400" cy="19812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22" name="Straight Arrow Connector 21"/>
          <p:cNvCxnSpPr>
            <a:stCxn id="13" idx="2"/>
          </p:cNvCxnSpPr>
          <p:nvPr/>
        </p:nvCxnSpPr>
        <p:spPr>
          <a:xfrm flipH="1" flipV="1">
            <a:off x="2590800" y="4648200"/>
            <a:ext cx="914400"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13" idx="1"/>
          </p:cNvCxnSpPr>
          <p:nvPr/>
        </p:nvCxnSpPr>
        <p:spPr>
          <a:xfrm flipH="1" flipV="1">
            <a:off x="2590800" y="3048000"/>
            <a:ext cx="1216025" cy="14335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flipV="1">
            <a:off x="4495800" y="3429000"/>
            <a:ext cx="38100" cy="7588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889" name="Straight Arrow Connector 37888"/>
          <p:cNvCxnSpPr>
            <a:stCxn id="13" idx="7"/>
          </p:cNvCxnSpPr>
          <p:nvPr/>
        </p:nvCxnSpPr>
        <p:spPr>
          <a:xfrm flipV="1">
            <a:off x="5260975" y="3124200"/>
            <a:ext cx="1216025" cy="13573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894" name="Straight Arrow Connector 37893"/>
          <p:cNvCxnSpPr>
            <a:stCxn id="13" idx="6"/>
          </p:cNvCxnSpPr>
          <p:nvPr/>
        </p:nvCxnSpPr>
        <p:spPr>
          <a:xfrm flipV="1">
            <a:off x="5562600" y="4648200"/>
            <a:ext cx="914400"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998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B17F7F50-F62A-4468-ACE2-CF71B6E4183F}" type="slidenum">
              <a:rPr lang="en-US"/>
              <a:pPr>
                <a:defRPr/>
              </a:pPr>
              <a:t>27</a:t>
            </a:fld>
            <a:endParaRPr lang="en-US" dirty="0"/>
          </a:p>
        </p:txBody>
      </p:sp>
      <p:sp>
        <p:nvSpPr>
          <p:cNvPr id="70658" name="TextBox 4"/>
          <p:cNvSpPr txBox="1">
            <a:spLocks noChangeArrowheads="1"/>
          </p:cNvSpPr>
          <p:nvPr/>
        </p:nvSpPr>
        <p:spPr bwMode="auto">
          <a:xfrm>
            <a:off x="441325" y="1447800"/>
            <a:ext cx="8321675" cy="519113"/>
          </a:xfrm>
          <a:prstGeom prst="rect">
            <a:avLst/>
          </a:prstGeom>
          <a:noFill/>
          <a:ln w="9525">
            <a:noFill/>
            <a:miter lim="800000"/>
            <a:headEnd/>
            <a:tailEnd/>
          </a:ln>
        </p:spPr>
        <p:txBody>
          <a:bodyPr>
            <a:prstTxWarp prst="textNoShape">
              <a:avLst/>
            </a:prstTxWarp>
            <a:spAutoFit/>
          </a:bodyPr>
          <a:lstStyle/>
          <a:p>
            <a:pPr algn="ctr" eaLnBrk="0" hangingPunct="0">
              <a:buFont typeface="Arial" pitchFamily="84" charset="0"/>
              <a:buNone/>
            </a:pPr>
            <a:r>
              <a:rPr lang="en-US" sz="2800" b="1" dirty="0">
                <a:solidFill>
                  <a:srgbClr val="1F497D"/>
                </a:solidFill>
                <a:latin typeface="Calibri" pitchFamily="84" charset="0"/>
              </a:rPr>
              <a:t>Switch to Clean</a:t>
            </a:r>
          </a:p>
        </p:txBody>
      </p:sp>
      <p:cxnSp>
        <p:nvCxnSpPr>
          <p:cNvPr id="6" name="Straight Connector 5"/>
          <p:cNvCxnSpPr/>
          <p:nvPr/>
        </p:nvCxnSpPr>
        <p:spPr>
          <a:xfrm>
            <a:off x="441325" y="1984375"/>
            <a:ext cx="8321675"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923928" y="2204864"/>
            <a:ext cx="4839072" cy="36004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hangingPunct="0">
              <a:spcBef>
                <a:spcPts val="0"/>
              </a:spcBef>
              <a:buFont typeface="Arial" pitchFamily="34" charset="0"/>
              <a:buChar char="•"/>
              <a:defRPr/>
            </a:pPr>
            <a:r>
              <a:rPr lang="en-US" dirty="0">
                <a:solidFill>
                  <a:srgbClr val="1F497D"/>
                </a:solidFill>
              </a:rPr>
              <a:t> Switching to Clean Energy    Sources</a:t>
            </a:r>
          </a:p>
          <a:p>
            <a:pPr marL="115888" indent="-115888" eaLnBrk="0" hangingPunct="0">
              <a:spcBef>
                <a:spcPts val="0"/>
              </a:spcBef>
              <a:buFont typeface="Arial" pitchFamily="34" charset="0"/>
              <a:buChar char="•"/>
              <a:defRPr/>
            </a:pPr>
            <a:r>
              <a:rPr lang="en-US" dirty="0">
                <a:solidFill>
                  <a:srgbClr val="1F497D"/>
                </a:solidFill>
              </a:rPr>
              <a:t> Partnering with Ethical Electric in deregulated states.</a:t>
            </a:r>
          </a:p>
          <a:p>
            <a:pPr marL="115888" indent="-115888" eaLnBrk="0" hangingPunct="0">
              <a:spcBef>
                <a:spcPts val="0"/>
              </a:spcBef>
              <a:buFont typeface="Arial" pitchFamily="34" charset="0"/>
              <a:buChar char="•"/>
              <a:defRPr/>
            </a:pPr>
            <a:r>
              <a:rPr lang="en-US" dirty="0">
                <a:solidFill>
                  <a:srgbClr val="1F497D"/>
                </a:solidFill>
              </a:rPr>
              <a:t> Building a constituency for clean energy</a:t>
            </a:r>
          </a:p>
          <a:p>
            <a:pPr marL="115888" indent="-115888" eaLnBrk="0" hangingPunct="0">
              <a:spcBef>
                <a:spcPts val="0"/>
              </a:spcBef>
              <a:buFont typeface="Arial" pitchFamily="34" charset="0"/>
              <a:buChar char="•"/>
              <a:defRPr/>
            </a:pPr>
            <a:r>
              <a:rPr lang="en-US" dirty="0">
                <a:solidFill>
                  <a:srgbClr val="1F497D"/>
                </a:solidFill>
              </a:rPr>
              <a:t> Working at individual and municipal levels.</a:t>
            </a:r>
          </a:p>
        </p:txBody>
      </p:sp>
      <p:sp>
        <p:nvSpPr>
          <p:cNvPr id="70666" name="Title 1"/>
          <p:cNvSpPr>
            <a:spLocks noGrp="1"/>
          </p:cNvSpPr>
          <p:nvPr>
            <p:ph type="title"/>
          </p:nvPr>
        </p:nvSpPr>
        <p:spPr>
          <a:xfrm>
            <a:off x="457200" y="0"/>
            <a:ext cx="8229600" cy="1143000"/>
          </a:xfrm>
        </p:spPr>
        <p:txBody>
          <a:bodyPr/>
          <a:lstStyle/>
          <a:p>
            <a:pPr eaLnBrk="1" hangingPunct="1"/>
            <a:r>
              <a:rPr lang="en-US" sz="3000" dirty="0">
                <a:latin typeface="Calibri" pitchFamily="84" charset="0"/>
              </a:rPr>
              <a:t>Organizing at Home</a:t>
            </a:r>
          </a:p>
        </p:txBody>
      </p:sp>
      <p:pic>
        <p:nvPicPr>
          <p:cNvPr id="12" name="Picture 11"/>
          <p:cNvPicPr>
            <a:picLocks noChangeAspect="1"/>
          </p:cNvPicPr>
          <p:nvPr/>
        </p:nvPicPr>
        <p:blipFill>
          <a:blip r:embed="rId3"/>
          <a:stretch>
            <a:fillRect/>
          </a:stretch>
        </p:blipFill>
        <p:spPr>
          <a:xfrm>
            <a:off x="548640" y="2204864"/>
            <a:ext cx="3193642" cy="2129095"/>
          </a:xfrm>
          <a:prstGeom prst="rect">
            <a:avLst/>
          </a:prstGeom>
          <a:solidFill>
            <a:srgbClr val="FFFFFF">
              <a:shade val="85000"/>
            </a:srgbClr>
          </a:solidFill>
          <a:ln w="127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B17F7F50-F62A-4468-ACE2-CF71B6E4183F}" type="slidenum">
              <a:rPr lang="en-US"/>
              <a:pPr>
                <a:defRPr/>
              </a:pPr>
              <a:t>28</a:t>
            </a:fld>
            <a:endParaRPr lang="en-US" dirty="0"/>
          </a:p>
        </p:txBody>
      </p:sp>
      <p:sp>
        <p:nvSpPr>
          <p:cNvPr id="70658" name="TextBox 4"/>
          <p:cNvSpPr txBox="1">
            <a:spLocks noChangeArrowheads="1"/>
          </p:cNvSpPr>
          <p:nvPr/>
        </p:nvSpPr>
        <p:spPr bwMode="auto">
          <a:xfrm>
            <a:off x="441325" y="1447800"/>
            <a:ext cx="8321675" cy="519113"/>
          </a:xfrm>
          <a:prstGeom prst="rect">
            <a:avLst/>
          </a:prstGeom>
          <a:noFill/>
          <a:ln w="9525">
            <a:noFill/>
            <a:miter lim="800000"/>
            <a:headEnd/>
            <a:tailEnd/>
          </a:ln>
        </p:spPr>
        <p:txBody>
          <a:bodyPr>
            <a:prstTxWarp prst="textNoShape">
              <a:avLst/>
            </a:prstTxWarp>
            <a:spAutoFit/>
          </a:bodyPr>
          <a:lstStyle/>
          <a:p>
            <a:pPr algn="ctr" eaLnBrk="0" hangingPunct="0">
              <a:buFont typeface="Arial" pitchFamily="84" charset="0"/>
              <a:buNone/>
            </a:pPr>
            <a:r>
              <a:rPr lang="en-US" sz="2800" b="1" dirty="0">
                <a:solidFill>
                  <a:srgbClr val="1F497D"/>
                </a:solidFill>
                <a:latin typeface="Calibri" pitchFamily="84" charset="0"/>
              </a:rPr>
              <a:t>Solar Churches and Schools</a:t>
            </a:r>
          </a:p>
        </p:txBody>
      </p:sp>
      <p:cxnSp>
        <p:nvCxnSpPr>
          <p:cNvPr id="6" name="Straight Connector 5"/>
          <p:cNvCxnSpPr/>
          <p:nvPr/>
        </p:nvCxnSpPr>
        <p:spPr>
          <a:xfrm>
            <a:off x="441325" y="1984375"/>
            <a:ext cx="8321675"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923928" y="2204864"/>
            <a:ext cx="4839072" cy="3168352"/>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hangingPunct="0">
              <a:spcBef>
                <a:spcPts val="0"/>
              </a:spcBef>
              <a:buFont typeface="Arial" pitchFamily="34" charset="0"/>
              <a:buChar char="•"/>
              <a:defRPr/>
            </a:pPr>
            <a:r>
              <a:rPr lang="en-US" dirty="0">
                <a:solidFill>
                  <a:srgbClr val="1F497D"/>
                </a:solidFill>
              </a:rPr>
              <a:t> Community Service Projects</a:t>
            </a:r>
          </a:p>
          <a:p>
            <a:pPr marL="115888" indent="-115888" eaLnBrk="0" hangingPunct="0">
              <a:spcBef>
                <a:spcPts val="0"/>
              </a:spcBef>
              <a:buFont typeface="Arial" pitchFamily="34" charset="0"/>
              <a:buChar char="•"/>
              <a:defRPr/>
            </a:pPr>
            <a:r>
              <a:rPr lang="en-US" dirty="0">
                <a:solidFill>
                  <a:srgbClr val="1F497D"/>
                </a:solidFill>
              </a:rPr>
              <a:t> Earned Media Opportunities</a:t>
            </a:r>
          </a:p>
          <a:p>
            <a:pPr marL="115888" indent="-115888" eaLnBrk="0" hangingPunct="0">
              <a:spcBef>
                <a:spcPts val="0"/>
              </a:spcBef>
              <a:buFont typeface="Arial" pitchFamily="34" charset="0"/>
              <a:buChar char="•"/>
              <a:defRPr/>
            </a:pPr>
            <a:r>
              <a:rPr lang="en-US" dirty="0">
                <a:solidFill>
                  <a:srgbClr val="1F497D"/>
                </a:solidFill>
              </a:rPr>
              <a:t> Reaching New Constituencies for Clean Energy</a:t>
            </a:r>
          </a:p>
        </p:txBody>
      </p:sp>
      <p:sp>
        <p:nvSpPr>
          <p:cNvPr id="70666" name="Title 1"/>
          <p:cNvSpPr>
            <a:spLocks noGrp="1"/>
          </p:cNvSpPr>
          <p:nvPr>
            <p:ph type="title"/>
          </p:nvPr>
        </p:nvSpPr>
        <p:spPr>
          <a:xfrm>
            <a:off x="457200" y="0"/>
            <a:ext cx="8229600" cy="1143000"/>
          </a:xfrm>
        </p:spPr>
        <p:txBody>
          <a:bodyPr/>
          <a:lstStyle/>
          <a:p>
            <a:pPr eaLnBrk="1" hangingPunct="1"/>
            <a:r>
              <a:rPr lang="en-US" sz="3000" dirty="0">
                <a:latin typeface="Calibri" pitchFamily="84" charset="0"/>
              </a:rPr>
              <a:t>Organizing at Home</a:t>
            </a:r>
          </a:p>
        </p:txBody>
      </p:sp>
      <p:pic>
        <p:nvPicPr>
          <p:cNvPr id="10" name="Picture 9"/>
          <p:cNvPicPr>
            <a:picLocks noChangeAspect="1"/>
          </p:cNvPicPr>
          <p:nvPr/>
        </p:nvPicPr>
        <p:blipFill>
          <a:blip r:embed="rId3"/>
          <a:stretch>
            <a:fillRect/>
          </a:stretch>
        </p:blipFill>
        <p:spPr>
          <a:xfrm>
            <a:off x="548640" y="2204864"/>
            <a:ext cx="3360373" cy="2520280"/>
          </a:xfrm>
          <a:prstGeom prst="rect">
            <a:avLst/>
          </a:prstGeom>
          <a:solidFill>
            <a:srgbClr val="FFFFFF">
              <a:shade val="85000"/>
            </a:srgbClr>
          </a:solidFill>
          <a:ln w="127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228805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B17F7F50-F62A-4468-ACE2-CF71B6E4183F}" type="slidenum">
              <a:rPr lang="en-US"/>
              <a:pPr>
                <a:defRPr/>
              </a:pPr>
              <a:t>29</a:t>
            </a:fld>
            <a:endParaRPr lang="en-US" dirty="0"/>
          </a:p>
        </p:txBody>
      </p:sp>
      <p:sp>
        <p:nvSpPr>
          <p:cNvPr id="70658" name="TextBox 4"/>
          <p:cNvSpPr txBox="1">
            <a:spLocks noChangeArrowheads="1"/>
          </p:cNvSpPr>
          <p:nvPr/>
        </p:nvSpPr>
        <p:spPr bwMode="auto">
          <a:xfrm>
            <a:off x="441325" y="1447800"/>
            <a:ext cx="8321675" cy="519113"/>
          </a:xfrm>
          <a:prstGeom prst="rect">
            <a:avLst/>
          </a:prstGeom>
          <a:noFill/>
          <a:ln w="9525">
            <a:noFill/>
            <a:miter lim="800000"/>
            <a:headEnd/>
            <a:tailEnd/>
          </a:ln>
        </p:spPr>
        <p:txBody>
          <a:bodyPr>
            <a:prstTxWarp prst="textNoShape">
              <a:avLst/>
            </a:prstTxWarp>
            <a:spAutoFit/>
          </a:bodyPr>
          <a:lstStyle/>
          <a:p>
            <a:pPr algn="ctr" eaLnBrk="0" hangingPunct="0">
              <a:buFont typeface="Arial" pitchFamily="84" charset="0"/>
              <a:buNone/>
            </a:pPr>
            <a:r>
              <a:rPr lang="en-US" sz="2800" b="1" dirty="0">
                <a:solidFill>
                  <a:srgbClr val="1F497D"/>
                </a:solidFill>
                <a:latin typeface="Calibri" pitchFamily="84" charset="0"/>
              </a:rPr>
              <a:t>State Policy Fights</a:t>
            </a:r>
          </a:p>
        </p:txBody>
      </p:sp>
      <p:cxnSp>
        <p:nvCxnSpPr>
          <p:cNvPr id="6" name="Straight Connector 5"/>
          <p:cNvCxnSpPr/>
          <p:nvPr/>
        </p:nvCxnSpPr>
        <p:spPr>
          <a:xfrm>
            <a:off x="441325" y="1984375"/>
            <a:ext cx="8321675"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923928" y="2204864"/>
            <a:ext cx="4839072" cy="3168352"/>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hangingPunct="0">
              <a:spcBef>
                <a:spcPts val="0"/>
              </a:spcBef>
              <a:buFont typeface="Arial" pitchFamily="34" charset="0"/>
              <a:buChar char="•"/>
              <a:defRPr/>
            </a:pPr>
            <a:r>
              <a:rPr lang="en-US" dirty="0">
                <a:solidFill>
                  <a:srgbClr val="1F497D"/>
                </a:solidFill>
              </a:rPr>
              <a:t> Protecting Renewable Energy Standards</a:t>
            </a:r>
          </a:p>
          <a:p>
            <a:pPr marL="115888" indent="-115888" eaLnBrk="0" hangingPunct="0">
              <a:spcBef>
                <a:spcPts val="0"/>
              </a:spcBef>
              <a:buFont typeface="Arial" pitchFamily="34" charset="0"/>
              <a:buChar char="•"/>
              <a:defRPr/>
            </a:pPr>
            <a:r>
              <a:rPr lang="en-US" dirty="0">
                <a:solidFill>
                  <a:srgbClr val="1F497D"/>
                </a:solidFill>
              </a:rPr>
              <a:t> Defending our Gains</a:t>
            </a:r>
          </a:p>
          <a:p>
            <a:pPr marL="115888" indent="-115888" eaLnBrk="0" hangingPunct="0">
              <a:spcBef>
                <a:spcPts val="0"/>
              </a:spcBef>
              <a:buFont typeface="Arial" pitchFamily="34" charset="0"/>
              <a:buChar char="•"/>
              <a:defRPr/>
            </a:pPr>
            <a:r>
              <a:rPr lang="en-US" dirty="0">
                <a:solidFill>
                  <a:srgbClr val="1F497D"/>
                </a:solidFill>
              </a:rPr>
              <a:t> Building Coalitions and Working with Allies</a:t>
            </a:r>
          </a:p>
          <a:p>
            <a:pPr marL="115888" indent="-115888" eaLnBrk="0" hangingPunct="0">
              <a:spcBef>
                <a:spcPts val="0"/>
              </a:spcBef>
              <a:buFont typeface="Arial" pitchFamily="34" charset="0"/>
              <a:buChar char="•"/>
              <a:defRPr/>
            </a:pPr>
            <a:r>
              <a:rPr lang="en-US" dirty="0">
                <a:solidFill>
                  <a:srgbClr val="1F497D"/>
                </a:solidFill>
              </a:rPr>
              <a:t> Immediate Impacts</a:t>
            </a:r>
          </a:p>
          <a:p>
            <a:pPr marL="115888" indent="-115888" eaLnBrk="0" hangingPunct="0">
              <a:spcBef>
                <a:spcPts val="0"/>
              </a:spcBef>
              <a:buFont typeface="Arial" pitchFamily="34" charset="0"/>
              <a:buChar char="•"/>
              <a:defRPr/>
            </a:pPr>
            <a:r>
              <a:rPr lang="en-US" dirty="0">
                <a:solidFill>
                  <a:srgbClr val="1F497D"/>
                </a:solidFill>
              </a:rPr>
              <a:t> NC Pilot</a:t>
            </a:r>
          </a:p>
        </p:txBody>
      </p:sp>
      <p:sp>
        <p:nvSpPr>
          <p:cNvPr id="70666" name="Title 1"/>
          <p:cNvSpPr>
            <a:spLocks noGrp="1"/>
          </p:cNvSpPr>
          <p:nvPr>
            <p:ph type="title"/>
          </p:nvPr>
        </p:nvSpPr>
        <p:spPr>
          <a:xfrm>
            <a:off x="457200" y="0"/>
            <a:ext cx="8229600" cy="1143000"/>
          </a:xfrm>
        </p:spPr>
        <p:txBody>
          <a:bodyPr/>
          <a:lstStyle/>
          <a:p>
            <a:pPr eaLnBrk="1" hangingPunct="1"/>
            <a:r>
              <a:rPr lang="en-US" sz="3000" dirty="0">
                <a:latin typeface="Calibri" pitchFamily="84" charset="0"/>
              </a:rPr>
              <a:t>Organizing at Home</a:t>
            </a:r>
          </a:p>
        </p:txBody>
      </p:sp>
      <p:pic>
        <p:nvPicPr>
          <p:cNvPr id="9" name="Picture 8"/>
          <p:cNvPicPr>
            <a:picLocks noChangeAspect="1"/>
          </p:cNvPicPr>
          <p:nvPr/>
        </p:nvPicPr>
        <p:blipFill>
          <a:blip r:embed="rId3"/>
          <a:stretch>
            <a:fillRect/>
          </a:stretch>
        </p:blipFill>
        <p:spPr>
          <a:xfrm>
            <a:off x="548640" y="2180209"/>
            <a:ext cx="3240361" cy="3000334"/>
          </a:xfrm>
          <a:prstGeom prst="rect">
            <a:avLst/>
          </a:prstGeom>
          <a:solidFill>
            <a:srgbClr val="FFFFFF">
              <a:shade val="85000"/>
            </a:srgbClr>
          </a:solidFill>
          <a:ln w="127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9560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48B46E-E7E9-4A51-B04F-0F1AC949374C}" type="slidenum">
              <a:rPr lang="en-US"/>
              <a:pPr fontAlgn="base">
                <a:spcBef>
                  <a:spcPct val="0"/>
                </a:spcBef>
                <a:spcAft>
                  <a:spcPct val="0"/>
                </a:spcAft>
                <a:defRPr/>
              </a:pPr>
              <a:t>3</a:t>
            </a:fld>
            <a:endParaRPr lang="en-US"/>
          </a:p>
        </p:txBody>
      </p:sp>
      <p:sp>
        <p:nvSpPr>
          <p:cNvPr id="8194" name="TextBox 1"/>
          <p:cNvSpPr txBox="1">
            <a:spLocks noChangeArrowheads="1"/>
          </p:cNvSpPr>
          <p:nvPr/>
        </p:nvSpPr>
        <p:spPr bwMode="auto">
          <a:xfrm>
            <a:off x="677863" y="1631950"/>
            <a:ext cx="7704137" cy="3247043"/>
          </a:xfrm>
          <a:prstGeom prst="rect">
            <a:avLst/>
          </a:prstGeom>
          <a:noFill/>
          <a:ln w="9525">
            <a:noFill/>
            <a:miter lim="800000"/>
            <a:headEnd/>
            <a:tailEnd/>
          </a:ln>
        </p:spPr>
        <p:txBody>
          <a:bodyPr>
            <a:prstTxWarp prst="textNoShape">
              <a:avLst/>
            </a:prstTxWarp>
            <a:spAutoFit/>
          </a:bodyPr>
          <a:lstStyle/>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Welcome </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Issue Overview</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President’s Plan</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Program Overview/Strategy</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Celebration, Debrief and Closing</a:t>
            </a:r>
          </a:p>
        </p:txBody>
      </p:sp>
      <p:pic>
        <p:nvPicPr>
          <p:cNvPr id="8195"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81750" y="2514600"/>
            <a:ext cx="2305050" cy="2667000"/>
          </a:xfrm>
          <a:prstGeom prst="rect">
            <a:avLst/>
          </a:prstGeom>
          <a:noFill/>
          <a:ln w="9525">
            <a:noFill/>
            <a:miter lim="800000"/>
            <a:headEnd/>
            <a:tailEnd/>
          </a:ln>
        </p:spPr>
      </p:pic>
      <p:sp>
        <p:nvSpPr>
          <p:cNvPr id="8196" name="Title 1"/>
          <p:cNvSpPr>
            <a:spLocks noGrp="1"/>
          </p:cNvSpPr>
          <p:nvPr>
            <p:ph type="title"/>
          </p:nvPr>
        </p:nvSpPr>
        <p:spPr>
          <a:xfrm>
            <a:off x="457200" y="0"/>
            <a:ext cx="8229600" cy="1143000"/>
          </a:xfrm>
        </p:spPr>
        <p:txBody>
          <a:bodyPr/>
          <a:lstStyle/>
          <a:p>
            <a:pPr eaLnBrk="1" hangingPunct="1"/>
            <a:r>
              <a:rPr lang="en-US" sz="3000" dirty="0">
                <a:latin typeface="Calibri" pitchFamily="84" charset="0"/>
              </a:rPr>
              <a:t>Agenda – Climate Change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8194">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B17F7F50-F62A-4468-ACE2-CF71B6E4183F}" type="slidenum">
              <a:rPr lang="en-US"/>
              <a:pPr>
                <a:defRPr/>
              </a:pPr>
              <a:t>30</a:t>
            </a:fld>
            <a:endParaRPr lang="en-US" dirty="0"/>
          </a:p>
        </p:txBody>
      </p:sp>
      <p:sp>
        <p:nvSpPr>
          <p:cNvPr id="70658" name="TextBox 4"/>
          <p:cNvSpPr txBox="1">
            <a:spLocks noChangeArrowheads="1"/>
          </p:cNvSpPr>
          <p:nvPr/>
        </p:nvSpPr>
        <p:spPr bwMode="auto">
          <a:xfrm>
            <a:off x="441325" y="1447800"/>
            <a:ext cx="8321675" cy="519113"/>
          </a:xfrm>
          <a:prstGeom prst="rect">
            <a:avLst/>
          </a:prstGeom>
          <a:noFill/>
          <a:ln w="9525">
            <a:noFill/>
            <a:miter lim="800000"/>
            <a:headEnd/>
            <a:tailEnd/>
          </a:ln>
        </p:spPr>
        <p:txBody>
          <a:bodyPr>
            <a:prstTxWarp prst="textNoShape">
              <a:avLst/>
            </a:prstTxWarp>
            <a:spAutoFit/>
          </a:bodyPr>
          <a:lstStyle/>
          <a:p>
            <a:pPr algn="ctr" eaLnBrk="0" hangingPunct="0">
              <a:buFont typeface="Arial" pitchFamily="84" charset="0"/>
              <a:buNone/>
            </a:pPr>
            <a:r>
              <a:rPr lang="en-US" sz="2800" b="1" dirty="0">
                <a:solidFill>
                  <a:srgbClr val="1F497D"/>
                </a:solidFill>
                <a:latin typeface="Calibri" pitchFamily="84" charset="0"/>
              </a:rPr>
              <a:t>Solar Cities</a:t>
            </a:r>
          </a:p>
        </p:txBody>
      </p:sp>
      <p:cxnSp>
        <p:nvCxnSpPr>
          <p:cNvPr id="6" name="Straight Connector 5"/>
          <p:cNvCxnSpPr/>
          <p:nvPr/>
        </p:nvCxnSpPr>
        <p:spPr>
          <a:xfrm>
            <a:off x="441325" y="1984375"/>
            <a:ext cx="8321675"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139952" y="2204864"/>
            <a:ext cx="4839072" cy="3168352"/>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hangingPunct="0">
              <a:spcBef>
                <a:spcPts val="0"/>
              </a:spcBef>
              <a:buFont typeface="Arial" pitchFamily="34" charset="0"/>
              <a:buChar char="•"/>
              <a:defRPr/>
            </a:pPr>
            <a:r>
              <a:rPr lang="en-US" dirty="0">
                <a:solidFill>
                  <a:srgbClr val="1F497D"/>
                </a:solidFill>
              </a:rPr>
              <a:t> Working with Cities and Counties</a:t>
            </a:r>
          </a:p>
          <a:p>
            <a:pPr marL="115888" indent="-115888" eaLnBrk="0" hangingPunct="0">
              <a:spcBef>
                <a:spcPts val="0"/>
              </a:spcBef>
              <a:buFont typeface="Arial" pitchFamily="34" charset="0"/>
              <a:buChar char="•"/>
              <a:defRPr/>
            </a:pPr>
            <a:r>
              <a:rPr lang="en-US" dirty="0">
                <a:solidFill>
                  <a:srgbClr val="1F497D"/>
                </a:solidFill>
              </a:rPr>
              <a:t> Setting Renewable Goals and Guidelines</a:t>
            </a:r>
          </a:p>
          <a:p>
            <a:pPr marL="115888" indent="-115888" eaLnBrk="0" hangingPunct="0">
              <a:spcBef>
                <a:spcPts val="0"/>
              </a:spcBef>
              <a:buFont typeface="Arial" pitchFamily="34" charset="0"/>
              <a:buChar char="•"/>
              <a:defRPr/>
            </a:pPr>
            <a:r>
              <a:rPr lang="en-US" dirty="0">
                <a:solidFill>
                  <a:srgbClr val="1F497D"/>
                </a:solidFill>
              </a:rPr>
              <a:t> Improving Local Policy</a:t>
            </a:r>
          </a:p>
          <a:p>
            <a:pPr marL="115888" indent="-115888" eaLnBrk="0" hangingPunct="0">
              <a:spcBef>
                <a:spcPts val="0"/>
              </a:spcBef>
              <a:buFont typeface="Arial" pitchFamily="34" charset="0"/>
              <a:buChar char="•"/>
              <a:defRPr/>
            </a:pPr>
            <a:r>
              <a:rPr lang="en-US" dirty="0">
                <a:solidFill>
                  <a:srgbClr val="1F497D"/>
                </a:solidFill>
              </a:rPr>
              <a:t> Building Capacity Locally</a:t>
            </a:r>
          </a:p>
          <a:p>
            <a:pPr marL="115888" indent="-115888" eaLnBrk="0" hangingPunct="0">
              <a:spcBef>
                <a:spcPts val="0"/>
              </a:spcBef>
              <a:buFont typeface="Arial" pitchFamily="34" charset="0"/>
              <a:buChar char="•"/>
              <a:defRPr/>
            </a:pPr>
            <a:r>
              <a:rPr lang="en-US" dirty="0">
                <a:solidFill>
                  <a:srgbClr val="1F497D"/>
                </a:solidFill>
              </a:rPr>
              <a:t> Supporting the Clean Energy Economy</a:t>
            </a:r>
          </a:p>
          <a:p>
            <a:pPr marL="115888" indent="-115888" eaLnBrk="0" hangingPunct="0">
              <a:spcBef>
                <a:spcPts val="0"/>
              </a:spcBef>
              <a:buFont typeface="Arial" pitchFamily="34" charset="0"/>
              <a:buChar char="•"/>
              <a:defRPr/>
            </a:pPr>
            <a:r>
              <a:rPr lang="en-US" dirty="0">
                <a:solidFill>
                  <a:srgbClr val="1F497D"/>
                </a:solidFill>
              </a:rPr>
              <a:t> Sonoma Pilot</a:t>
            </a:r>
          </a:p>
        </p:txBody>
      </p:sp>
      <p:sp>
        <p:nvSpPr>
          <p:cNvPr id="70666" name="Title 1"/>
          <p:cNvSpPr>
            <a:spLocks noGrp="1"/>
          </p:cNvSpPr>
          <p:nvPr>
            <p:ph type="title"/>
          </p:nvPr>
        </p:nvSpPr>
        <p:spPr>
          <a:xfrm>
            <a:off x="457200" y="0"/>
            <a:ext cx="8229600" cy="1143000"/>
          </a:xfrm>
        </p:spPr>
        <p:txBody>
          <a:bodyPr/>
          <a:lstStyle/>
          <a:p>
            <a:pPr eaLnBrk="1" hangingPunct="1"/>
            <a:r>
              <a:rPr lang="en-US" sz="3000" dirty="0">
                <a:latin typeface="Calibri" pitchFamily="84" charset="0"/>
              </a:rPr>
              <a:t>Organizing at Home</a:t>
            </a:r>
          </a:p>
        </p:txBody>
      </p:sp>
      <p:pic>
        <p:nvPicPr>
          <p:cNvPr id="10" name="Picture 9"/>
          <p:cNvPicPr>
            <a:picLocks noChangeAspect="1"/>
          </p:cNvPicPr>
          <p:nvPr/>
        </p:nvPicPr>
        <p:blipFill>
          <a:blip r:embed="rId3"/>
          <a:stretch>
            <a:fillRect/>
          </a:stretch>
        </p:blipFill>
        <p:spPr>
          <a:xfrm>
            <a:off x="548640" y="2183243"/>
            <a:ext cx="3390067" cy="2712054"/>
          </a:xfrm>
          <a:prstGeom prst="rect">
            <a:avLst/>
          </a:prstGeom>
          <a:solidFill>
            <a:srgbClr val="FFFFFF">
              <a:shade val="85000"/>
            </a:srgbClr>
          </a:solidFill>
          <a:ln w="127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556938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B17F7F50-F62A-4468-ACE2-CF71B6E4183F}" type="slidenum">
              <a:rPr lang="en-US"/>
              <a:pPr>
                <a:defRPr/>
              </a:pPr>
              <a:t>31</a:t>
            </a:fld>
            <a:endParaRPr lang="en-US" dirty="0"/>
          </a:p>
        </p:txBody>
      </p:sp>
      <p:sp>
        <p:nvSpPr>
          <p:cNvPr id="70658" name="TextBox 4"/>
          <p:cNvSpPr txBox="1">
            <a:spLocks noChangeArrowheads="1"/>
          </p:cNvSpPr>
          <p:nvPr/>
        </p:nvSpPr>
        <p:spPr bwMode="auto">
          <a:xfrm>
            <a:off x="441325" y="1447800"/>
            <a:ext cx="8321675" cy="519113"/>
          </a:xfrm>
          <a:prstGeom prst="rect">
            <a:avLst/>
          </a:prstGeom>
          <a:noFill/>
          <a:ln w="9525">
            <a:noFill/>
            <a:miter lim="800000"/>
            <a:headEnd/>
            <a:tailEnd/>
          </a:ln>
        </p:spPr>
        <p:txBody>
          <a:bodyPr>
            <a:prstTxWarp prst="textNoShape">
              <a:avLst/>
            </a:prstTxWarp>
            <a:spAutoFit/>
          </a:bodyPr>
          <a:lstStyle/>
          <a:p>
            <a:pPr algn="ctr" eaLnBrk="0" hangingPunct="0">
              <a:buFont typeface="Arial" pitchFamily="84" charset="0"/>
              <a:buNone/>
            </a:pPr>
            <a:r>
              <a:rPr lang="en-US" sz="2800" b="1" dirty="0">
                <a:solidFill>
                  <a:srgbClr val="1F497D"/>
                </a:solidFill>
                <a:latin typeface="Calibri" pitchFamily="84" charset="0"/>
              </a:rPr>
              <a:t>Climate Camp OFA</a:t>
            </a:r>
          </a:p>
        </p:txBody>
      </p:sp>
      <p:cxnSp>
        <p:nvCxnSpPr>
          <p:cNvPr id="6" name="Straight Connector 5"/>
          <p:cNvCxnSpPr/>
          <p:nvPr/>
        </p:nvCxnSpPr>
        <p:spPr>
          <a:xfrm>
            <a:off x="441325" y="1984375"/>
            <a:ext cx="8321675"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923928" y="2204864"/>
            <a:ext cx="4839072" cy="3168352"/>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hangingPunct="0">
              <a:spcBef>
                <a:spcPts val="0"/>
              </a:spcBef>
              <a:spcAft>
                <a:spcPts val="3600"/>
              </a:spcAft>
              <a:buFont typeface="Arial" pitchFamily="34" charset="0"/>
              <a:buChar char="•"/>
              <a:defRPr/>
            </a:pPr>
            <a:r>
              <a:rPr lang="en-US" dirty="0">
                <a:solidFill>
                  <a:srgbClr val="1F497D"/>
                </a:solidFill>
              </a:rPr>
              <a:t> Training the next generation of Climate organizers</a:t>
            </a:r>
          </a:p>
          <a:p>
            <a:pPr marL="115888" indent="-115888" eaLnBrk="0" hangingPunct="0">
              <a:spcBef>
                <a:spcPts val="0"/>
              </a:spcBef>
              <a:spcAft>
                <a:spcPts val="3600"/>
              </a:spcAft>
              <a:buFont typeface="Arial" pitchFamily="34" charset="0"/>
              <a:buChar char="•"/>
              <a:defRPr/>
            </a:pPr>
            <a:r>
              <a:rPr lang="en-US" dirty="0">
                <a:solidFill>
                  <a:srgbClr val="1F497D"/>
                </a:solidFill>
              </a:rPr>
              <a:t> Sessions nationwide</a:t>
            </a:r>
          </a:p>
          <a:p>
            <a:pPr marL="115888" indent="-115888" eaLnBrk="0" hangingPunct="0">
              <a:spcBef>
                <a:spcPts val="0"/>
              </a:spcBef>
              <a:spcAft>
                <a:spcPts val="3600"/>
              </a:spcAft>
              <a:buFont typeface="Arial" pitchFamily="34" charset="0"/>
              <a:buChar char="•"/>
              <a:defRPr/>
            </a:pPr>
            <a:r>
              <a:rPr lang="en-US" dirty="0">
                <a:solidFill>
                  <a:srgbClr val="1F497D"/>
                </a:solidFill>
              </a:rPr>
              <a:t> Building the Movement</a:t>
            </a:r>
          </a:p>
        </p:txBody>
      </p:sp>
      <p:sp>
        <p:nvSpPr>
          <p:cNvPr id="70666" name="Title 1"/>
          <p:cNvSpPr>
            <a:spLocks noGrp="1"/>
          </p:cNvSpPr>
          <p:nvPr>
            <p:ph type="title"/>
          </p:nvPr>
        </p:nvSpPr>
        <p:spPr>
          <a:xfrm>
            <a:off x="457200" y="0"/>
            <a:ext cx="8229600" cy="1143000"/>
          </a:xfrm>
        </p:spPr>
        <p:txBody>
          <a:bodyPr/>
          <a:lstStyle/>
          <a:p>
            <a:pPr eaLnBrk="1" hangingPunct="1"/>
            <a:r>
              <a:rPr lang="en-US" sz="3000" dirty="0">
                <a:latin typeface="Calibri" pitchFamily="84" charset="0"/>
              </a:rPr>
              <a:t>Organizing at Home</a:t>
            </a:r>
          </a:p>
        </p:txBody>
      </p:sp>
      <p:pic>
        <p:nvPicPr>
          <p:cNvPr id="9" name="Picture 8"/>
          <p:cNvPicPr>
            <a:picLocks noChangeAspect="1"/>
          </p:cNvPicPr>
          <p:nvPr/>
        </p:nvPicPr>
        <p:blipFill>
          <a:blip r:embed="rId3"/>
          <a:stretch>
            <a:fillRect/>
          </a:stretch>
        </p:blipFill>
        <p:spPr>
          <a:xfrm>
            <a:off x="548640" y="2226434"/>
            <a:ext cx="3338746" cy="2354694"/>
          </a:xfrm>
          <a:prstGeom prst="rect">
            <a:avLst/>
          </a:prstGeom>
          <a:solidFill>
            <a:srgbClr val="FFFFFF">
              <a:shade val="85000"/>
            </a:srgbClr>
          </a:solidFill>
          <a:ln w="127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796780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6553200" y="6492875"/>
            <a:ext cx="2133600" cy="319088"/>
          </a:xfrm>
          <a:prstGeom prst="rect">
            <a:avLst/>
          </a:prstGeom>
          <a:noFill/>
        </p:spPr>
        <p:txBody>
          <a:bodyPr anchor="ctr"/>
          <a:lstStyle/>
          <a:p>
            <a:pPr algn="r" fontAlgn="auto">
              <a:spcBef>
                <a:spcPts val="0"/>
              </a:spcBef>
              <a:spcAft>
                <a:spcPts val="0"/>
              </a:spcAft>
              <a:defRPr/>
            </a:pPr>
            <a:fld id="{9E9F683A-2649-419E-A0C5-F14CB99ED1B8}" type="slidenum">
              <a:rPr lang="en-US" sz="1100">
                <a:solidFill>
                  <a:schemeClr val="tx1">
                    <a:tint val="75000"/>
                  </a:schemeClr>
                </a:solidFill>
                <a:latin typeface="+mj-lt"/>
                <a:ea typeface="+mn-ea"/>
                <a:cs typeface="+mn-cs"/>
              </a:rPr>
              <a:pPr algn="r" fontAlgn="auto">
                <a:spcBef>
                  <a:spcPts val="0"/>
                </a:spcBef>
                <a:spcAft>
                  <a:spcPts val="0"/>
                </a:spcAft>
                <a:defRPr/>
              </a:pPr>
              <a:t>32</a:t>
            </a:fld>
            <a:endParaRPr lang="en-US" sz="1100" dirty="0">
              <a:solidFill>
                <a:schemeClr val="tx1">
                  <a:tint val="75000"/>
                </a:schemeClr>
              </a:solidFill>
              <a:latin typeface="+mj-lt"/>
              <a:ea typeface="+mn-ea"/>
              <a:cs typeface="+mn-cs"/>
            </a:endParaRPr>
          </a:p>
        </p:txBody>
      </p:sp>
      <p:sp>
        <p:nvSpPr>
          <p:cNvPr id="55298"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Changing The Conversation on Climate</a:t>
            </a:r>
          </a:p>
        </p:txBody>
      </p:sp>
      <p:pic>
        <p:nvPicPr>
          <p:cNvPr id="55299" name="Content Placeholder 4"/>
          <p:cNvPicPr>
            <a:picLocks noGrp="1" noChangeArrowheads="1"/>
          </p:cNvPicPr>
          <p:nvPr>
            <p:ph idx="4294967295"/>
          </p:nvPr>
        </p:nvPicPr>
        <p:blipFill>
          <a:blip r:embed="rId3"/>
          <a:srcRect/>
          <a:stretch>
            <a:fillRect/>
          </a:stretch>
        </p:blipFill>
        <p:spPr>
          <a:xfrm>
            <a:off x="381000" y="1649413"/>
            <a:ext cx="8229600" cy="4548187"/>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82BD0DE1-391F-417C-AE0F-06760E991535}" type="slidenum">
              <a:rPr lang="en-US" sz="1100">
                <a:solidFill>
                  <a:schemeClr val="tx1">
                    <a:tint val="75000"/>
                  </a:schemeClr>
                </a:solidFill>
                <a:latin typeface="+mj-lt"/>
                <a:ea typeface="ＭＳ Ｐゴシック" pitchFamily="-72" charset="-128"/>
                <a:cs typeface="ＭＳ Ｐゴシック" pitchFamily="-72" charset="-128"/>
              </a:rPr>
              <a:pPr algn="r">
                <a:defRPr/>
              </a:pPr>
              <a:t>33</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56322" name="TextBox 1"/>
          <p:cNvSpPr txBox="1">
            <a:spLocks noChangeArrowheads="1"/>
          </p:cNvSpPr>
          <p:nvPr/>
        </p:nvSpPr>
        <p:spPr bwMode="auto">
          <a:xfrm>
            <a:off x="457200" y="1447800"/>
            <a:ext cx="8229600" cy="3108543"/>
          </a:xfrm>
          <a:prstGeom prst="rect">
            <a:avLst/>
          </a:prstGeom>
          <a:noFill/>
          <a:ln w="9525">
            <a:noFill/>
            <a:miter lim="800000"/>
            <a:headEnd/>
            <a:tailEnd/>
          </a:ln>
        </p:spPr>
        <p:txBody>
          <a:bodyPr>
            <a:prstTxWarp prst="textNoShape">
              <a:avLst/>
            </a:prstTxWarp>
            <a:spAutoFit/>
          </a:bodyPr>
          <a:lstStyle/>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New Industrial Carbon Pollution Standards for Power Plants will be attacked by Climate deniers in Congress.</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OFA will be on the front lines in this process</a:t>
            </a:r>
          </a:p>
          <a:p>
            <a:pPr marL="514350" indent="-514350">
              <a:spcBef>
                <a:spcPts val="2400"/>
              </a:spcBef>
              <a:buFont typeface="Arial" pitchFamily="84" charset="0"/>
              <a:buChar char="•"/>
            </a:pPr>
            <a:r>
              <a:rPr lang="en-US" sz="2600" dirty="0">
                <a:solidFill>
                  <a:srgbClr val="1F497D"/>
                </a:solidFill>
                <a:latin typeface="Calibri" pitchFamily="84" charset="0"/>
                <a:ea typeface="Calibri" pitchFamily="84" charset="0"/>
                <a:cs typeface="Calibri" pitchFamily="84" charset="0"/>
              </a:rPr>
              <a:t>You will be the organizers across the country to make sure the voices of people who want to stop dangerous Climate Change are heard</a:t>
            </a:r>
          </a:p>
        </p:txBody>
      </p:sp>
      <p:sp>
        <p:nvSpPr>
          <p:cNvPr id="56323"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Supporting The President’s Agenda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4624"/>
            <a:ext cx="8229600" cy="1143000"/>
          </a:xfrm>
        </p:spPr>
        <p:txBody>
          <a:bodyPr>
            <a:normAutofit/>
          </a:bodyPr>
          <a:lstStyle/>
          <a:p>
            <a:r>
              <a:rPr lang="en-US" sz="3000" dirty="0"/>
              <a:t>Messaging Practice!</a:t>
            </a:r>
          </a:p>
        </p:txBody>
      </p:sp>
      <p:sp>
        <p:nvSpPr>
          <p:cNvPr id="4" name="Slide Number Placeholder 3"/>
          <p:cNvSpPr>
            <a:spLocks noGrp="1"/>
          </p:cNvSpPr>
          <p:nvPr>
            <p:ph type="sldNum" sz="quarter" idx="10"/>
          </p:nvPr>
        </p:nvSpPr>
        <p:spPr/>
        <p:txBody>
          <a:bodyPr/>
          <a:lstStyle/>
          <a:p>
            <a:pPr>
              <a:defRPr/>
            </a:pPr>
            <a:fld id="{22139D75-289D-4D8A-8020-6462977D589D}" type="slidenum">
              <a:rPr lang="en-US" smtClean="0"/>
              <a:pPr>
                <a:defRPr/>
              </a:pPr>
              <a:t>34</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95736" y="1865482"/>
            <a:ext cx="4131017" cy="3456565"/>
          </a:xfrm>
          <a:prstGeom prst="rect">
            <a:avLst/>
          </a:prstGeom>
        </p:spPr>
      </p:pic>
    </p:spTree>
    <p:extLst>
      <p:ext uri="{BB962C8B-B14F-4D97-AF65-F5344CB8AC3E}">
        <p14:creationId xmlns:p14="http://schemas.microsoft.com/office/powerpoint/2010/main" val="19389291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D7CBF92B-296F-4C99-A485-6444FB0188C6}" type="slidenum">
              <a:rPr lang="en-US" sz="1100">
                <a:solidFill>
                  <a:schemeClr val="tx1">
                    <a:tint val="75000"/>
                  </a:schemeClr>
                </a:solidFill>
                <a:latin typeface="+mj-lt"/>
                <a:ea typeface="ＭＳ Ｐゴシック" pitchFamily="-72" charset="-128"/>
                <a:cs typeface="ＭＳ Ｐゴシック" pitchFamily="-72" charset="-128"/>
              </a:rPr>
              <a:pPr algn="r">
                <a:defRPr/>
              </a:pPr>
              <a:t>35</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37890" name="TextBox 1"/>
          <p:cNvSpPr txBox="1">
            <a:spLocks noChangeArrowheads="1"/>
          </p:cNvSpPr>
          <p:nvPr/>
        </p:nvSpPr>
        <p:spPr bwMode="auto">
          <a:xfrm>
            <a:off x="677863" y="1631950"/>
            <a:ext cx="7704137" cy="3247043"/>
          </a:xfrm>
          <a:prstGeom prst="rect">
            <a:avLst/>
          </a:prstGeom>
          <a:noFill/>
          <a:ln w="9525">
            <a:noFill/>
            <a:miter lim="800000"/>
            <a:headEnd/>
            <a:tailEnd/>
          </a:ln>
        </p:spPr>
        <p:txBody>
          <a:bodyPr>
            <a:prstTxWarp prst="textNoShape">
              <a:avLst/>
            </a:prstTxWarp>
            <a:spAutoFit/>
          </a:bodyPr>
          <a:lstStyle/>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Welcome </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Issue Overview</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President’s Agenda</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Program Overview/Strategy</a:t>
            </a:r>
          </a:p>
          <a:p>
            <a:pPr marL="514350" indent="-514350">
              <a:lnSpc>
                <a:spcPct val="50000"/>
              </a:lnSpc>
              <a:spcBef>
                <a:spcPts val="2400"/>
              </a:spcBef>
              <a:spcAft>
                <a:spcPts val="1800"/>
              </a:spcAft>
              <a:buFontTx/>
              <a:buAutoNum type="romanUcPeriod"/>
            </a:pPr>
            <a:r>
              <a:rPr lang="en-US" sz="2600" dirty="0">
                <a:solidFill>
                  <a:schemeClr val="tx2"/>
                </a:solidFill>
                <a:latin typeface="Calibri" pitchFamily="84" charset="0"/>
                <a:ea typeface="Calibri" pitchFamily="84" charset="0"/>
                <a:cs typeface="Calibri" pitchFamily="84" charset="0"/>
              </a:rPr>
              <a:t>Celebration, Debrief and Closing</a:t>
            </a:r>
          </a:p>
        </p:txBody>
      </p:sp>
      <p:pic>
        <p:nvPicPr>
          <p:cNvPr id="2"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81750" y="2514600"/>
            <a:ext cx="2305050" cy="2667000"/>
          </a:xfrm>
          <a:prstGeom prst="rect">
            <a:avLst/>
          </a:prstGeom>
          <a:noFill/>
          <a:ln w="9525">
            <a:noFill/>
            <a:miter lim="800000"/>
            <a:headEnd/>
            <a:tailEnd/>
          </a:ln>
        </p:spPr>
      </p:pic>
      <p:sp>
        <p:nvSpPr>
          <p:cNvPr id="37892"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Agenda – Climate Change</a:t>
            </a:r>
          </a:p>
        </p:txBody>
      </p:sp>
    </p:spTree>
    <p:extLst>
      <p:ext uri="{BB962C8B-B14F-4D97-AF65-F5344CB8AC3E}">
        <p14:creationId xmlns:p14="http://schemas.microsoft.com/office/powerpoint/2010/main" val="1066632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afterEffect">
                                  <p:stCondLst>
                                    <p:cond delay="0"/>
                                  </p:stCondLst>
                                  <p:iterate type="lt">
                                    <p:tmAbs val="0"/>
                                  </p:iterate>
                                  <p:childTnLst>
                                    <p:set>
                                      <p:cBhvr override="childStyle">
                                        <p:cTn id="6" dur="indefinite"/>
                                        <p:tgtEl>
                                          <p:spTgt spid="37890">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63C1F69E-4236-4FD5-903E-8E06EAF793D4}" type="slidenum">
              <a:rPr lang="en-US"/>
              <a:pPr>
                <a:defRPr/>
              </a:pPr>
              <a:t>36</a:t>
            </a:fld>
            <a:endParaRPr lang="en-US" dirty="0"/>
          </a:p>
        </p:txBody>
      </p:sp>
      <p:sp>
        <p:nvSpPr>
          <p:cNvPr id="14" name="Rectangle 13"/>
          <p:cNvSpPr/>
          <p:nvPr/>
        </p:nvSpPr>
        <p:spPr>
          <a:xfrm>
            <a:off x="592138" y="1828800"/>
            <a:ext cx="7942262" cy="76835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prstTxWarp prst="textNoShape">
              <a:avLst/>
            </a:prstTxWarp>
          </a:bodyPr>
          <a:lstStyle/>
          <a:p>
            <a:pPr marL="50800" eaLnBrk="0" hangingPunct="0">
              <a:defRPr/>
            </a:pPr>
            <a:r>
              <a:rPr lang="en-US" sz="2000" dirty="0">
                <a:solidFill>
                  <a:srgbClr val="00446A"/>
                </a:solidFill>
                <a:latin typeface="Calibri" pitchFamily="84" charset="0"/>
              </a:rPr>
              <a:t>What is your key takeaway from today’s session?</a:t>
            </a:r>
          </a:p>
        </p:txBody>
      </p:sp>
      <p:sp>
        <p:nvSpPr>
          <p:cNvPr id="16" name="Rectangle 15"/>
          <p:cNvSpPr/>
          <p:nvPr/>
        </p:nvSpPr>
        <p:spPr>
          <a:xfrm>
            <a:off x="592138" y="5251450"/>
            <a:ext cx="7942262" cy="76835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prstTxWarp prst="textNoShape">
              <a:avLst/>
            </a:prstTxWarp>
          </a:bodyPr>
          <a:lstStyle/>
          <a:p>
            <a:pPr marL="50800" eaLnBrk="0" hangingPunct="0">
              <a:tabLst>
                <a:tab pos="0" algn="l"/>
              </a:tabLst>
              <a:defRPr/>
            </a:pPr>
            <a:r>
              <a:rPr lang="en-US" sz="2000" dirty="0">
                <a:solidFill>
                  <a:srgbClr val="00446A"/>
                </a:solidFill>
                <a:latin typeface="Calibri" pitchFamily="84" charset="0"/>
              </a:rPr>
              <a:t>What are your next steps?</a:t>
            </a:r>
          </a:p>
        </p:txBody>
      </p:sp>
      <p:sp>
        <p:nvSpPr>
          <p:cNvPr id="19" name="Rectangle 18"/>
          <p:cNvSpPr/>
          <p:nvPr/>
        </p:nvSpPr>
        <p:spPr>
          <a:xfrm>
            <a:off x="592138" y="2970213"/>
            <a:ext cx="7942262" cy="76835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prstTxWarp prst="textNoShape">
              <a:avLst/>
            </a:prstTxWarp>
          </a:bodyPr>
          <a:lstStyle/>
          <a:p>
            <a:pPr marL="50800" eaLnBrk="0" hangingPunct="0">
              <a:tabLst>
                <a:tab pos="0" algn="l"/>
              </a:tabLst>
              <a:defRPr/>
            </a:pPr>
            <a:r>
              <a:rPr lang="en-US" sz="2000" dirty="0">
                <a:solidFill>
                  <a:srgbClr val="00446A"/>
                </a:solidFill>
                <a:latin typeface="Calibri" pitchFamily="84" charset="0"/>
              </a:rPr>
              <a:t>How will this help you make a difference in your community on climate?</a:t>
            </a:r>
          </a:p>
        </p:txBody>
      </p:sp>
      <p:sp>
        <p:nvSpPr>
          <p:cNvPr id="20" name="Rectangle 19"/>
          <p:cNvSpPr/>
          <p:nvPr/>
        </p:nvSpPr>
        <p:spPr>
          <a:xfrm>
            <a:off x="592138" y="4110038"/>
            <a:ext cx="7942262" cy="768350"/>
          </a:xfrm>
          <a:prstGeom prst="rect">
            <a:avLst/>
          </a:prstGeom>
          <a:solidFill>
            <a:schemeClr val="bg1">
              <a:lumMod val="85000"/>
            </a:schemeClr>
          </a:solidFill>
          <a:ln>
            <a:solidFill>
              <a:schemeClr val="bg1">
                <a:lumMod val="75000"/>
              </a:schemeClr>
            </a:solidFill>
          </a:ln>
          <a:effectLst/>
        </p:spPr>
        <p:style>
          <a:lnRef idx="1">
            <a:schemeClr val="dk1"/>
          </a:lnRef>
          <a:fillRef idx="2">
            <a:schemeClr val="dk1"/>
          </a:fillRef>
          <a:effectRef idx="1">
            <a:schemeClr val="dk1"/>
          </a:effectRef>
          <a:fontRef idx="minor">
            <a:schemeClr val="dk1"/>
          </a:fontRef>
        </p:style>
        <p:txBody>
          <a:bodyPr anchor="ctr">
            <a:prstTxWarp prst="textNoShape">
              <a:avLst/>
            </a:prstTxWarp>
          </a:bodyPr>
          <a:lstStyle/>
          <a:p>
            <a:pPr marL="50800" eaLnBrk="0" hangingPunct="0">
              <a:tabLst>
                <a:tab pos="0" algn="l"/>
              </a:tabLst>
              <a:defRPr/>
            </a:pPr>
            <a:r>
              <a:rPr lang="en-US" sz="2000" dirty="0">
                <a:solidFill>
                  <a:srgbClr val="00446A"/>
                </a:solidFill>
                <a:latin typeface="Calibri" pitchFamily="84" charset="0"/>
              </a:rPr>
              <a:t>What kind of organizing would you like to do locally? </a:t>
            </a:r>
          </a:p>
        </p:txBody>
      </p:sp>
      <p:sp>
        <p:nvSpPr>
          <p:cNvPr id="65542" name="Title 1"/>
          <p:cNvSpPr>
            <a:spLocks noGrp="1"/>
          </p:cNvSpPr>
          <p:nvPr>
            <p:ph type="title"/>
          </p:nvPr>
        </p:nvSpPr>
        <p:spPr>
          <a:xfrm>
            <a:off x="457200" y="0"/>
            <a:ext cx="8229600" cy="1143000"/>
          </a:xfrm>
        </p:spPr>
        <p:txBody>
          <a:bodyPr/>
          <a:lstStyle/>
          <a:p>
            <a:pPr eaLnBrk="1" hangingPunct="1"/>
            <a:r>
              <a:rPr lang="en-US" sz="3000" dirty="0">
                <a:latin typeface="Calibri" pitchFamily="84" charset="0"/>
              </a:rPr>
              <a:t>Key Takeaways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txBox="1">
            <a:spLocks noGrp="1"/>
          </p:cNvSpPr>
          <p:nvPr/>
        </p:nvSpPr>
        <p:spPr bwMode="auto">
          <a:xfrm>
            <a:off x="6553200" y="6492875"/>
            <a:ext cx="2133600" cy="319088"/>
          </a:xfrm>
          <a:prstGeom prst="rect">
            <a:avLst/>
          </a:prstGeom>
          <a:noFill/>
          <a:ln>
            <a:miter lim="800000"/>
            <a:headEnd/>
            <a:tailEnd/>
          </a:ln>
        </p:spPr>
        <p:txBody>
          <a:bodyPr anchor="ctr">
            <a:prstTxWarp prst="textNoShape">
              <a:avLst/>
            </a:prstTxWarp>
          </a:bodyPr>
          <a:lstStyle/>
          <a:p>
            <a:pPr algn="r">
              <a:defRPr/>
            </a:pPr>
            <a:fld id="{D7854EF7-044D-45F8-B5DF-69EF7243590F}" type="slidenum">
              <a:rPr lang="en-US" sz="1100">
                <a:solidFill>
                  <a:schemeClr val="tx1">
                    <a:tint val="75000"/>
                  </a:schemeClr>
                </a:solidFill>
                <a:latin typeface="+mj-lt"/>
                <a:ea typeface="ＭＳ Ｐゴシック" pitchFamily="-72" charset="-128"/>
                <a:cs typeface="ＭＳ Ｐゴシック" pitchFamily="-72" charset="-128"/>
              </a:rPr>
              <a:pPr algn="r">
                <a:defRPr/>
              </a:pPr>
              <a:t>37</a:t>
            </a:fld>
            <a:endParaRPr lang="en-US" sz="1100">
              <a:solidFill>
                <a:schemeClr val="tx1">
                  <a:tint val="75000"/>
                </a:schemeClr>
              </a:solidFill>
              <a:latin typeface="+mj-lt"/>
              <a:ea typeface="ＭＳ Ｐゴシック" pitchFamily="-72" charset="-128"/>
              <a:cs typeface="ＭＳ Ｐゴシック" pitchFamily="-72" charset="-128"/>
            </a:endParaRPr>
          </a:p>
        </p:txBody>
      </p:sp>
      <p:sp>
        <p:nvSpPr>
          <p:cNvPr id="31746" name="TextBox 1"/>
          <p:cNvSpPr txBox="1">
            <a:spLocks noChangeArrowheads="1"/>
          </p:cNvSpPr>
          <p:nvPr/>
        </p:nvSpPr>
        <p:spPr bwMode="auto">
          <a:xfrm>
            <a:off x="457200" y="1447800"/>
            <a:ext cx="8229600" cy="4524315"/>
          </a:xfrm>
          <a:prstGeom prst="rect">
            <a:avLst/>
          </a:prstGeom>
          <a:noFill/>
          <a:ln w="9525">
            <a:noFill/>
            <a:miter lim="800000"/>
            <a:headEnd/>
            <a:tailEnd/>
          </a:ln>
        </p:spPr>
        <p:txBody>
          <a:bodyPr>
            <a:prstTxWarp prst="textNoShape">
              <a:avLst/>
            </a:prstTxWarp>
            <a:spAutoFit/>
          </a:bodyPr>
          <a:lstStyle/>
          <a:p>
            <a:pPr>
              <a:spcBef>
                <a:spcPts val="2400"/>
              </a:spcBef>
            </a:pPr>
            <a:r>
              <a:rPr lang="en-US" i="1" dirty="0">
                <a:solidFill>
                  <a:srgbClr val="1F497D"/>
                </a:solidFill>
                <a:latin typeface="Calibri" pitchFamily="84" charset="0"/>
                <a:ea typeface="Calibri" pitchFamily="84" charset="0"/>
                <a:cs typeface="Calibri" pitchFamily="84" charset="0"/>
              </a:rPr>
              <a:t>What we need in this fight are citizens who will stand up, and speak up, and compel us to do what this moment demands…. I'm going to need all of you to educate your classmates, your colleagues, your parents, your friends.  Tell them what’s at stake.  Speak up at town halls, church groups, PTA meetings.  Push back on misinformation.  Speak up for the facts.  Broaden the circle of those who are willing to stand up for our future.  Convince those in power to reduce our carbon pollution.  Push your own communities to adopt smarter practices…. Remind everyone who represents you at every level of government that sheltering future generations against the ravages of climate change is a prerequisite for your vote.  Make yourself heard on this issue. </a:t>
            </a:r>
          </a:p>
        </p:txBody>
      </p:sp>
      <p:sp>
        <p:nvSpPr>
          <p:cNvPr id="31747"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The President’s Call to Action</a:t>
            </a:r>
          </a:p>
        </p:txBody>
      </p:sp>
    </p:spTree>
    <p:extLst>
      <p:ext uri="{BB962C8B-B14F-4D97-AF65-F5344CB8AC3E}">
        <p14:creationId xmlns:p14="http://schemas.microsoft.com/office/powerpoint/2010/main" val="12528273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6553200" y="6492875"/>
            <a:ext cx="2133600" cy="319088"/>
          </a:xfrm>
          <a:prstGeom prst="rect">
            <a:avLst/>
          </a:prstGeom>
          <a:noFill/>
        </p:spPr>
        <p:txBody>
          <a:bodyPr anchor="ctr"/>
          <a:lstStyle/>
          <a:p>
            <a:pPr algn="r" fontAlgn="auto">
              <a:spcBef>
                <a:spcPts val="0"/>
              </a:spcBef>
              <a:spcAft>
                <a:spcPts val="0"/>
              </a:spcAft>
              <a:defRPr/>
            </a:pPr>
            <a:fld id="{6806F725-49F4-4D8E-BD6E-BC6ED52CC6BA}" type="slidenum">
              <a:rPr lang="en-US" sz="1100">
                <a:solidFill>
                  <a:schemeClr val="tx1">
                    <a:tint val="75000"/>
                  </a:schemeClr>
                </a:solidFill>
                <a:latin typeface="+mj-lt"/>
                <a:ea typeface="+mn-ea"/>
                <a:cs typeface="+mn-cs"/>
              </a:rPr>
              <a:pPr algn="r" fontAlgn="auto">
                <a:spcBef>
                  <a:spcPts val="0"/>
                </a:spcBef>
                <a:spcAft>
                  <a:spcPts val="0"/>
                </a:spcAft>
                <a:defRPr/>
              </a:pPr>
              <a:t>38</a:t>
            </a:fld>
            <a:endParaRPr lang="en-US" sz="1100" dirty="0">
              <a:solidFill>
                <a:schemeClr val="tx1">
                  <a:tint val="75000"/>
                </a:schemeClr>
              </a:solidFill>
              <a:latin typeface="+mj-lt"/>
              <a:ea typeface="+mn-ea"/>
              <a:cs typeface="+mn-cs"/>
            </a:endParaRPr>
          </a:p>
        </p:txBody>
      </p:sp>
      <p:sp>
        <p:nvSpPr>
          <p:cNvPr id="67586" name="Content Placeholder 3"/>
          <p:cNvSpPr>
            <a:spLocks noGrp="1"/>
          </p:cNvSpPr>
          <p:nvPr>
            <p:ph idx="4294967295"/>
          </p:nvPr>
        </p:nvSpPr>
        <p:spPr>
          <a:xfrm>
            <a:off x="381000" y="1524000"/>
            <a:ext cx="8229600" cy="4800600"/>
          </a:xfrm>
        </p:spPr>
        <p:txBody>
          <a:bodyPr anchor="ctr"/>
          <a:lstStyle/>
          <a:p>
            <a:pPr marL="0" indent="0" algn="ctr" eaLnBrk="1" hangingPunct="1">
              <a:buFont typeface="Arial" pitchFamily="84" charset="0"/>
              <a:buNone/>
            </a:pPr>
            <a:r>
              <a:rPr lang="en-US" sz="6000" b="1" dirty="0">
                <a:solidFill>
                  <a:srgbClr val="1F497D"/>
                </a:solidFill>
                <a:latin typeface="Calibri" pitchFamily="84" charset="0"/>
              </a:rPr>
              <a:t>Thank You!</a:t>
            </a:r>
            <a:endParaRPr lang="en-US" sz="2600" dirty="0">
              <a:solidFill>
                <a:srgbClr val="1F497D"/>
              </a:solidFill>
              <a:latin typeface="Calibri" pitchFamily="84" charset="0"/>
            </a:endParaRPr>
          </a:p>
        </p:txBody>
      </p:sp>
      <p:sp>
        <p:nvSpPr>
          <p:cNvPr id="67587" name="Title 1"/>
          <p:cNvSpPr>
            <a:spLocks noGrp="1"/>
          </p:cNvSpPr>
          <p:nvPr>
            <p:ph type="title" idx="4294967295"/>
          </p:nvPr>
        </p:nvSpPr>
        <p:spPr>
          <a:xfrm>
            <a:off x="457200" y="0"/>
            <a:ext cx="8229600" cy="1143000"/>
          </a:xfrm>
        </p:spPr>
        <p:txBody>
          <a:bodyPr/>
          <a:lstStyle/>
          <a:p>
            <a:pPr eaLnBrk="1" hangingPunct="1"/>
            <a:endParaRPr lang="en-US" sz="3000" dirty="0">
              <a:solidFill>
                <a:srgbClr val="00446A"/>
              </a:solidFill>
              <a:latin typeface="Calibri" pitchFamily="8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CEB03F-273B-41DA-8398-3FF2C9969223}" type="slidenum">
              <a:rPr lang="en-US"/>
              <a:pPr fontAlgn="base">
                <a:spcBef>
                  <a:spcPct val="0"/>
                </a:spcBef>
                <a:spcAft>
                  <a:spcPct val="0"/>
                </a:spcAft>
                <a:defRPr/>
              </a:pPr>
              <a:t>4</a:t>
            </a:fld>
            <a:endParaRPr lang="en-US"/>
          </a:p>
        </p:txBody>
      </p:sp>
      <p:sp>
        <p:nvSpPr>
          <p:cNvPr id="12291" name="Title 1"/>
          <p:cNvSpPr>
            <a:spLocks noGrp="1"/>
          </p:cNvSpPr>
          <p:nvPr>
            <p:ph type="title"/>
          </p:nvPr>
        </p:nvSpPr>
        <p:spPr>
          <a:xfrm>
            <a:off x="457200" y="0"/>
            <a:ext cx="8229600" cy="1143000"/>
          </a:xfrm>
        </p:spPr>
        <p:txBody>
          <a:bodyPr/>
          <a:lstStyle/>
          <a:p>
            <a:pPr eaLnBrk="1" hangingPunct="1"/>
            <a:r>
              <a:rPr lang="en-US" sz="3000" dirty="0">
                <a:latin typeface="Calibri" pitchFamily="84" charset="0"/>
              </a:rPr>
              <a:t>Issue Overview</a:t>
            </a:r>
          </a:p>
        </p:txBody>
      </p:sp>
      <p:pic>
        <p:nvPicPr>
          <p:cNvPr id="6146" name="Picture 2" descr="http://www.google.com/hostednews/afp/media/ALeqM5jkkxd_hzHwEAh7vlty_oMK3pUeIg?docId=photo_1372501467348-1-0&amp;size=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2249" y="1340768"/>
            <a:ext cx="7699502" cy="4932495"/>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6"/>
          <p:cNvSpPr/>
          <p:nvPr/>
        </p:nvSpPr>
        <p:spPr>
          <a:xfrm>
            <a:off x="722249" y="1260670"/>
            <a:ext cx="7666256" cy="936104"/>
          </a:xfrm>
          <a:prstGeom prst="rect">
            <a:avLst/>
          </a:prstGeom>
          <a:solidFill>
            <a:schemeClr val="accent3">
              <a:lumMod val="40000"/>
              <a:lumOff val="6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accent3">
                    <a:lumMod val="50000"/>
                  </a:schemeClr>
                </a:solidFill>
                <a:latin typeface="Calibri" pitchFamily="34" charset="0"/>
              </a:rPr>
              <a:t>Climate Impacts</a:t>
            </a:r>
          </a:p>
        </p:txBody>
      </p:sp>
      <p:sp>
        <p:nvSpPr>
          <p:cNvPr id="8" name="Rectangle 7"/>
          <p:cNvSpPr/>
          <p:nvPr/>
        </p:nvSpPr>
        <p:spPr>
          <a:xfrm>
            <a:off x="705625" y="5337159"/>
            <a:ext cx="7716125" cy="936104"/>
          </a:xfrm>
          <a:prstGeom prst="rect">
            <a:avLst/>
          </a:prstGeom>
          <a:solidFill>
            <a:schemeClr val="accent3">
              <a:lumMod val="40000"/>
              <a:lumOff val="6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accent3">
                    <a:lumMod val="50000"/>
                  </a:schemeClr>
                </a:solidFill>
                <a:latin typeface="Calibri" pitchFamily="34" charset="0"/>
              </a:rPr>
              <a:t>President Obama: We Need to Act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6553200" y="6492875"/>
            <a:ext cx="2133600" cy="319088"/>
          </a:xfrm>
          <a:prstGeom prst="rect">
            <a:avLst/>
          </a:prstGeom>
          <a:noFill/>
        </p:spPr>
        <p:txBody>
          <a:bodyPr anchor="ctr"/>
          <a:lstStyle/>
          <a:p>
            <a:pPr algn="r" fontAlgn="auto">
              <a:spcBef>
                <a:spcPts val="0"/>
              </a:spcBef>
              <a:spcAft>
                <a:spcPts val="0"/>
              </a:spcAft>
              <a:defRPr/>
            </a:pPr>
            <a:fld id="{C8281A35-54C0-40C1-BACB-52236F56B7CE}" type="slidenum">
              <a:rPr lang="en-US" sz="1100">
                <a:solidFill>
                  <a:schemeClr val="tx1">
                    <a:tint val="75000"/>
                  </a:schemeClr>
                </a:solidFill>
                <a:latin typeface="+mj-lt"/>
                <a:ea typeface="+mn-ea"/>
                <a:cs typeface="+mn-cs"/>
              </a:rPr>
              <a:pPr algn="r" fontAlgn="auto">
                <a:spcBef>
                  <a:spcPts val="0"/>
                </a:spcBef>
                <a:spcAft>
                  <a:spcPts val="0"/>
                </a:spcAft>
                <a:defRPr/>
              </a:pPr>
              <a:t>5</a:t>
            </a:fld>
            <a:endParaRPr lang="en-US" sz="1100" dirty="0">
              <a:solidFill>
                <a:schemeClr val="tx1">
                  <a:tint val="75000"/>
                </a:schemeClr>
              </a:solidFill>
              <a:latin typeface="+mj-lt"/>
              <a:ea typeface="+mn-ea"/>
              <a:cs typeface="+mn-cs"/>
            </a:endParaRPr>
          </a:p>
        </p:txBody>
      </p:sp>
      <p:sp>
        <p:nvSpPr>
          <p:cNvPr id="21507"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Climate Impacts – Weather Disasters</a:t>
            </a:r>
          </a:p>
        </p:txBody>
      </p:sp>
      <p:pic>
        <p:nvPicPr>
          <p:cNvPr id="2" name="Picture 1" descr="WeissDisasterSpending-1.pdf - Adobe Reade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51304" y="1340768"/>
            <a:ext cx="6441392" cy="491488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6553200" y="6492875"/>
            <a:ext cx="2133600" cy="319088"/>
          </a:xfrm>
          <a:prstGeom prst="rect">
            <a:avLst/>
          </a:prstGeom>
          <a:noFill/>
        </p:spPr>
        <p:txBody>
          <a:bodyPr anchor="ctr"/>
          <a:lstStyle/>
          <a:p>
            <a:pPr algn="r" fontAlgn="auto">
              <a:spcBef>
                <a:spcPts val="0"/>
              </a:spcBef>
              <a:spcAft>
                <a:spcPts val="0"/>
              </a:spcAft>
              <a:defRPr/>
            </a:pPr>
            <a:fld id="{2098F333-AEAA-46C1-B190-99A23FF474BB}" type="slidenum">
              <a:rPr lang="en-US" sz="1100">
                <a:solidFill>
                  <a:schemeClr val="tx1">
                    <a:tint val="75000"/>
                  </a:schemeClr>
                </a:solidFill>
                <a:latin typeface="+mj-lt"/>
                <a:ea typeface="+mn-ea"/>
                <a:cs typeface="+mn-cs"/>
              </a:rPr>
              <a:pPr algn="r" fontAlgn="auto">
                <a:spcBef>
                  <a:spcPts val="0"/>
                </a:spcBef>
                <a:spcAft>
                  <a:spcPts val="0"/>
                </a:spcAft>
                <a:defRPr/>
              </a:pPr>
              <a:t>6</a:t>
            </a:fld>
            <a:endParaRPr lang="en-US" sz="1100" dirty="0">
              <a:solidFill>
                <a:schemeClr val="tx1">
                  <a:tint val="75000"/>
                </a:schemeClr>
              </a:solidFill>
              <a:latin typeface="+mj-lt"/>
              <a:ea typeface="+mn-ea"/>
              <a:cs typeface="+mn-cs"/>
            </a:endParaRPr>
          </a:p>
        </p:txBody>
      </p:sp>
      <p:sp>
        <p:nvSpPr>
          <p:cNvPr id="22531"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Climate Impacts – 2012: Hottest Year on Record</a:t>
            </a:r>
          </a:p>
        </p:txBody>
      </p:sp>
      <p:pic>
        <p:nvPicPr>
          <p:cNvPr id="2050" name="Picture 2" descr="C:\Users\Local User\Desktop\OFA\12-13-12-CC-Annual-Average-Temp-lineschart-final-700x438.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 y="1343497"/>
            <a:ext cx="8229600" cy="4965823"/>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6553200" y="6492875"/>
            <a:ext cx="2133600" cy="319088"/>
          </a:xfrm>
          <a:prstGeom prst="rect">
            <a:avLst/>
          </a:prstGeom>
          <a:noFill/>
        </p:spPr>
        <p:txBody>
          <a:bodyPr anchor="ctr"/>
          <a:lstStyle/>
          <a:p>
            <a:pPr algn="r" fontAlgn="auto">
              <a:spcBef>
                <a:spcPts val="0"/>
              </a:spcBef>
              <a:spcAft>
                <a:spcPts val="0"/>
              </a:spcAft>
              <a:defRPr/>
            </a:pPr>
            <a:fld id="{2098F333-AEAA-46C1-B190-99A23FF474BB}" type="slidenum">
              <a:rPr lang="en-US" sz="1100">
                <a:solidFill>
                  <a:schemeClr val="tx1">
                    <a:tint val="75000"/>
                  </a:schemeClr>
                </a:solidFill>
                <a:latin typeface="+mj-lt"/>
                <a:ea typeface="+mn-ea"/>
                <a:cs typeface="+mn-cs"/>
              </a:rPr>
              <a:pPr algn="r" fontAlgn="auto">
                <a:spcBef>
                  <a:spcPts val="0"/>
                </a:spcBef>
                <a:spcAft>
                  <a:spcPts val="0"/>
                </a:spcAft>
                <a:defRPr/>
              </a:pPr>
              <a:t>7</a:t>
            </a:fld>
            <a:endParaRPr lang="en-US" sz="1100" dirty="0">
              <a:solidFill>
                <a:schemeClr val="tx1">
                  <a:tint val="75000"/>
                </a:schemeClr>
              </a:solidFill>
              <a:latin typeface="+mj-lt"/>
              <a:ea typeface="+mn-ea"/>
              <a:cs typeface="+mn-cs"/>
            </a:endParaRPr>
          </a:p>
        </p:txBody>
      </p:sp>
      <p:sp>
        <p:nvSpPr>
          <p:cNvPr id="22531"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Climate Impacts</a:t>
            </a: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71600" y="1355806"/>
            <a:ext cx="7261290" cy="48706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4515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6553200" y="6492875"/>
            <a:ext cx="2133600" cy="319088"/>
          </a:xfrm>
          <a:prstGeom prst="rect">
            <a:avLst/>
          </a:prstGeom>
          <a:noFill/>
        </p:spPr>
        <p:txBody>
          <a:bodyPr anchor="ctr"/>
          <a:lstStyle/>
          <a:p>
            <a:pPr algn="r" fontAlgn="auto">
              <a:spcBef>
                <a:spcPts val="0"/>
              </a:spcBef>
              <a:spcAft>
                <a:spcPts val="0"/>
              </a:spcAft>
              <a:defRPr/>
            </a:pPr>
            <a:fld id="{2098F333-AEAA-46C1-B190-99A23FF474BB}" type="slidenum">
              <a:rPr lang="en-US" sz="1100">
                <a:solidFill>
                  <a:schemeClr val="tx1">
                    <a:tint val="75000"/>
                  </a:schemeClr>
                </a:solidFill>
                <a:latin typeface="+mj-lt"/>
                <a:ea typeface="+mn-ea"/>
                <a:cs typeface="+mn-cs"/>
              </a:rPr>
              <a:pPr algn="r" fontAlgn="auto">
                <a:spcBef>
                  <a:spcPts val="0"/>
                </a:spcBef>
                <a:spcAft>
                  <a:spcPts val="0"/>
                </a:spcAft>
                <a:defRPr/>
              </a:pPr>
              <a:t>8</a:t>
            </a:fld>
            <a:endParaRPr lang="en-US" sz="1100" dirty="0">
              <a:solidFill>
                <a:schemeClr val="tx1">
                  <a:tint val="75000"/>
                </a:schemeClr>
              </a:solidFill>
              <a:latin typeface="+mj-lt"/>
              <a:ea typeface="+mn-ea"/>
              <a:cs typeface="+mn-cs"/>
            </a:endParaRPr>
          </a:p>
        </p:txBody>
      </p:sp>
      <p:sp>
        <p:nvSpPr>
          <p:cNvPr id="22531"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Climate Impacts</a:t>
            </a:r>
          </a:p>
        </p:txBody>
      </p:sp>
      <p:pic>
        <p:nvPicPr>
          <p:cNvPr id="2051"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34343" y="1340768"/>
            <a:ext cx="8675315" cy="49307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10152" y="3356992"/>
            <a:ext cx="3992173" cy="2379173"/>
          </a:xfrm>
          <a:prstGeom prst="rect">
            <a:avLst/>
          </a:prstGeom>
          <a:noFill/>
          <a:ln w="38100">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5576" y="1556792"/>
            <a:ext cx="4367222" cy="2712971"/>
          </a:xfrm>
          <a:prstGeom prst="rect">
            <a:avLst/>
          </a:prstGeom>
          <a:noFill/>
          <a:ln w="38100">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p14="http://schemas.microsoft.com/office/powerpoint/2010/main" val="3490387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6553200" y="6492875"/>
            <a:ext cx="2133600" cy="319088"/>
          </a:xfrm>
          <a:prstGeom prst="rect">
            <a:avLst/>
          </a:prstGeom>
          <a:noFill/>
        </p:spPr>
        <p:txBody>
          <a:bodyPr anchor="ctr"/>
          <a:lstStyle/>
          <a:p>
            <a:pPr algn="r" fontAlgn="auto">
              <a:spcBef>
                <a:spcPts val="0"/>
              </a:spcBef>
              <a:spcAft>
                <a:spcPts val="0"/>
              </a:spcAft>
              <a:defRPr/>
            </a:pPr>
            <a:fld id="{2098F333-AEAA-46C1-B190-99A23FF474BB}" type="slidenum">
              <a:rPr lang="en-US" sz="1100">
                <a:solidFill>
                  <a:schemeClr val="tx1">
                    <a:tint val="75000"/>
                  </a:schemeClr>
                </a:solidFill>
                <a:latin typeface="+mj-lt"/>
                <a:ea typeface="+mn-ea"/>
                <a:cs typeface="+mn-cs"/>
              </a:rPr>
              <a:pPr algn="r" fontAlgn="auto">
                <a:spcBef>
                  <a:spcPts val="0"/>
                </a:spcBef>
                <a:spcAft>
                  <a:spcPts val="0"/>
                </a:spcAft>
                <a:defRPr/>
              </a:pPr>
              <a:t>9</a:t>
            </a:fld>
            <a:endParaRPr lang="en-US" sz="1100" dirty="0">
              <a:solidFill>
                <a:schemeClr val="tx1">
                  <a:tint val="75000"/>
                </a:schemeClr>
              </a:solidFill>
              <a:latin typeface="+mj-lt"/>
              <a:ea typeface="+mn-ea"/>
              <a:cs typeface="+mn-cs"/>
            </a:endParaRPr>
          </a:p>
        </p:txBody>
      </p:sp>
      <p:sp>
        <p:nvSpPr>
          <p:cNvPr id="22531" name="Title 1"/>
          <p:cNvSpPr>
            <a:spLocks noGrp="1"/>
          </p:cNvSpPr>
          <p:nvPr>
            <p:ph type="title" idx="4294967295"/>
          </p:nvPr>
        </p:nvSpPr>
        <p:spPr>
          <a:xfrm>
            <a:off x="457200" y="0"/>
            <a:ext cx="8229600" cy="1143000"/>
          </a:xfrm>
        </p:spPr>
        <p:txBody>
          <a:bodyPr/>
          <a:lstStyle/>
          <a:p>
            <a:pPr eaLnBrk="1" hangingPunct="1"/>
            <a:r>
              <a:rPr lang="en-US" sz="3000" dirty="0">
                <a:solidFill>
                  <a:srgbClr val="00446A"/>
                </a:solidFill>
                <a:latin typeface="Calibri" pitchFamily="84" charset="0"/>
              </a:rPr>
              <a:t>Climate Impacts</a:t>
            </a:r>
          </a:p>
        </p:txBody>
      </p:sp>
      <p:pic>
        <p:nvPicPr>
          <p:cNvPr id="1026" name="Picture 2" descr="http://pixel.nymag.com/imgs/fashion/slideshows/2012/11/manhattan-blackout-iwan-baan/04-sandy-cover.o.jpg/a_4x-horizontal.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27584" y="1305271"/>
            <a:ext cx="7488832" cy="499255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3542550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ＭＳ Ｐゴシック"/>
        <a:cs typeface="ＭＳ Ｐゴシック"/>
      </a:majorFont>
      <a:minorFont>
        <a:latin typeface=""/>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29698</TotalTime>
  <Words>3502</Words>
  <Application>Microsoft Macintosh PowerPoint</Application>
  <PresentationFormat>On-screen Show (4:3)</PresentationFormat>
  <Paragraphs>304</Paragraphs>
  <Slides>38</Slides>
  <Notes>38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5" baseType="lpstr">
      <vt:lpstr>Arial</vt:lpstr>
      <vt:lpstr>Calibri</vt:lpstr>
      <vt:lpstr>Courier New</vt:lpstr>
      <vt:lpstr>Helvetica</vt:lpstr>
      <vt:lpstr>Symbol</vt:lpstr>
      <vt:lpstr>Office Theme</vt:lpstr>
      <vt:lpstr>Chart</vt:lpstr>
      <vt:lpstr>Climate Change Issue Overview</vt:lpstr>
      <vt:lpstr>Goals</vt:lpstr>
      <vt:lpstr>Agenda – Climate Change</vt:lpstr>
      <vt:lpstr>Issue Overview</vt:lpstr>
      <vt:lpstr>Climate Impacts – Weather Disasters</vt:lpstr>
      <vt:lpstr>Climate Impacts – 2012: Hottest Year on Record</vt:lpstr>
      <vt:lpstr>Climate Impacts</vt:lpstr>
      <vt:lpstr>Climate Impacts</vt:lpstr>
      <vt:lpstr>Climate Impacts</vt:lpstr>
      <vt:lpstr>Barack Obama: “We Need To Act”</vt:lpstr>
      <vt:lpstr>Barack Obama: “We Need To Act”</vt:lpstr>
      <vt:lpstr>Agenda – Climate Change</vt:lpstr>
      <vt:lpstr>The President’s Agenda - Where We’ve Been</vt:lpstr>
      <vt:lpstr>The President’s Agenda - Where We’ve Been</vt:lpstr>
      <vt:lpstr>The President’s Climate Action Plan</vt:lpstr>
      <vt:lpstr>The President’s Climate Action Plan</vt:lpstr>
      <vt:lpstr>Program Overview/Strategy - Hart Polling</vt:lpstr>
      <vt:lpstr>Changing the Conversation on Climate</vt:lpstr>
      <vt:lpstr>Climate Change Deniers</vt:lpstr>
      <vt:lpstr>Climate Change Deniers</vt:lpstr>
      <vt:lpstr>Turning up the Heat on Congress</vt:lpstr>
      <vt:lpstr>Turning up the Heat on Congress</vt:lpstr>
      <vt:lpstr>Turning up the Heat on Congress</vt:lpstr>
      <vt:lpstr>Turning up the Heat on Congress</vt:lpstr>
      <vt:lpstr>Changing The Conversation on Climate</vt:lpstr>
      <vt:lpstr>Organizing At Home</vt:lpstr>
      <vt:lpstr>Organizing at Home</vt:lpstr>
      <vt:lpstr>Organizing at Home</vt:lpstr>
      <vt:lpstr>Organizing at Home</vt:lpstr>
      <vt:lpstr>Organizing at Home</vt:lpstr>
      <vt:lpstr>Organizing at Home</vt:lpstr>
      <vt:lpstr>Changing The Conversation on Climate</vt:lpstr>
      <vt:lpstr>Supporting The President’s Agenda</vt:lpstr>
      <vt:lpstr>Messaging Practice!</vt:lpstr>
      <vt:lpstr>Agenda – Climate Change</vt:lpstr>
      <vt:lpstr>Key Takeaways</vt:lpstr>
      <vt:lpstr>The President’s Call to Action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1228</cp:revision>
  <cp:lastPrinted>2012-03-22T19:47:25Z</cp:lastPrinted>
  <dcterms:created xsi:type="dcterms:W3CDTF">2011-03-30T13:57:21Z</dcterms:created>
  <dcterms:modified xsi:type="dcterms:W3CDTF">2019-06-26T23:01:21Z</dcterms:modified>
</cp:coreProperties>
</file>