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3"/>
  </p:normalViewPr>
  <p:slideViewPr>
    <p:cSldViewPr snapToGrid="0" snapToObjects="1" showGuides="1">
      <p:cViewPr varScale="1">
        <p:scale>
          <a:sx n="117" d="100"/>
          <a:sy n="117" d="100"/>
        </p:scale>
        <p:origin x="1480" y="1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1" name="Shape 121"/>
          <p:cNvSpPr>
            <a:spLocks noGrp="1" noRot="1" noChangeAspect="1"/>
          </p:cNvSpPr>
          <p:nvPr>
            <p:ph type="sldImg"/>
          </p:nvPr>
        </p:nvSpPr>
        <p:spPr>
          <a:xfrm>
            <a:off x="1143000" y="685800"/>
            <a:ext cx="4572000" cy="3429000"/>
          </a:xfrm>
          <a:prstGeom prst="rect">
            <a:avLst/>
          </a:prstGeom>
        </p:spPr>
        <p:txBody>
          <a:bodyPr/>
          <a:lstStyle/>
          <a:p>
            <a:endParaRPr/>
          </a:p>
        </p:txBody>
      </p:sp>
      <p:sp>
        <p:nvSpPr>
          <p:cNvPr id="122" name="Shape 12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jeffbullas.com/2012/04/23/48-significant-social-media-facts-figures-and-statistics-plus-7-infographics/"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www.huffingtonpost.com/2012/11/07/barack-obama-most-popular-facebook-photo_n_2088094.html" TargetMode="External"/><Relationship Id="rId5" Type="http://schemas.openxmlformats.org/officeDocument/2006/relationships/hyperlink" Target="https://www.facebook.com/photo.php?fbid=10151255420886749&amp;set=a.53081056748.66806.6815841748&amp;type=1&amp;ref=nf" TargetMode="External"/><Relationship Id="rId4" Type="http://schemas.openxmlformats.org/officeDocument/2006/relationships/hyperlink" Target="http://www.socialnomics.net/2012/06/06/10-new-2012-social-media-stats-wow/"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blog.sironaconsulting.com/.a/6a00d8341c761a53ef016767bafa2c970b-pi" TargetMode="External"/><Relationship Id="rId7" Type="http://schemas.openxmlformats.org/officeDocument/2006/relationships/hyperlink" Target="http://www.guardian.co.uk/world/2012/nov/07/how-barack-obama-celebrated-twitter"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twitter.com/BarackObama/statuses/266031293945503744?tw_i=266031293945503744&amp;tw_e=media&amp;tw_p=tweetembed" TargetMode="External"/><Relationship Id="rId5" Type="http://schemas.openxmlformats.org/officeDocument/2006/relationships/hyperlink" Target="http://marketingland.com/election-2012-breaks-records-with-31-7-million-political-tweets-26086" TargetMode="External"/><Relationship Id="rId4" Type="http://schemas.openxmlformats.org/officeDocument/2006/relationships/hyperlink" Target="http://marketingland.com/social-network-demographics-pew-study-shows-who-uses-facebook-twitter-pinterest-others-21594"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mediabistro.com/alltwitter/instagram-twitter-daily-mobile-users_b29122"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www.informationweek.com/thebrainyard/news/social_networking_consumer/240049882/instagram-web-profiles-5-key-facts" TargetMode="External"/><Relationship Id="rId5" Type="http://schemas.openxmlformats.org/officeDocument/2006/relationships/hyperlink" Target="http://www.digitalbuzzblog.com/infographic-instagram-stats/" TargetMode="External"/><Relationship Id="rId4" Type="http://schemas.openxmlformats.org/officeDocument/2006/relationships/hyperlink" Target="http://marketingland.com/chart-instagrams-dramatic-6-month-rise-to-having-more-daily-mobile-traffic-than-twitter-2291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a:lnSpc>
                <a:spcPct val="80000"/>
              </a:lnSpc>
              <a:defRPr sz="800"/>
            </a:pPr>
            <a:r>
              <a:t>This work is licensed under the Creative Commons Attribution-NonCommercial 4.0 International License. To view a copy of this license, visit http://creativecommons.org/licenses/by-nc/4.0/ or send a letter to Creative Commons, PO Box 1866, Mountain View, CA 94042, USA</a:t>
            </a:r>
          </a:p>
          <a:p>
            <a:pPr>
              <a:lnSpc>
                <a:spcPct val="80000"/>
              </a:lnSpc>
              <a:defRPr b="1"/>
            </a:pPr>
            <a:endParaRPr/>
          </a:p>
          <a:p>
            <a:pPr>
              <a:lnSpc>
                <a:spcPct val="80000"/>
              </a:lnSpc>
              <a:defRPr b="1"/>
            </a:pPr>
            <a:endParaRPr/>
          </a:p>
          <a:p>
            <a:pPr>
              <a:lnSpc>
                <a:spcPct val="80000"/>
              </a:lnSpc>
              <a:defRPr sz="800" b="1"/>
            </a:pPr>
            <a:r>
              <a:t>TIME ALLOTTED: 60 minutes</a:t>
            </a:r>
          </a:p>
          <a:p>
            <a:pPr>
              <a:lnSpc>
                <a:spcPct val="80000"/>
              </a:lnSpc>
              <a:defRPr sz="800" b="1"/>
            </a:pPr>
            <a:r>
              <a:t> </a:t>
            </a:r>
          </a:p>
          <a:p>
            <a:pPr>
              <a:lnSpc>
                <a:spcPct val="80000"/>
              </a:lnSpc>
              <a:defRPr sz="800" b="1"/>
            </a:pPr>
            <a:r>
              <a:t>PRESENTER(S): </a:t>
            </a:r>
          </a:p>
          <a:p>
            <a:pPr>
              <a:lnSpc>
                <a:spcPct val="80000"/>
              </a:lnSpc>
              <a:defRPr sz="800" b="1"/>
            </a:pPr>
            <a:r>
              <a:t> </a:t>
            </a:r>
          </a:p>
          <a:p>
            <a:pPr>
              <a:lnSpc>
                <a:spcPct val="80000"/>
              </a:lnSpc>
              <a:defRPr sz="800" b="1"/>
            </a:pPr>
            <a:r>
              <a:t>MATERIALS NEEDED:</a:t>
            </a:r>
          </a:p>
          <a:p>
            <a:pPr>
              <a:lnSpc>
                <a:spcPct val="80000"/>
              </a:lnSpc>
              <a:defRPr sz="800"/>
            </a:pPr>
            <a:r>
              <a:t>Projector and PPT</a:t>
            </a:r>
          </a:p>
          <a:p>
            <a:pPr>
              <a:lnSpc>
                <a:spcPct val="80000"/>
              </a:lnSpc>
              <a:defRPr sz="800"/>
            </a:pPr>
            <a:r>
              <a:t>Handout: Facebook tips</a:t>
            </a:r>
          </a:p>
          <a:p>
            <a:pPr>
              <a:lnSpc>
                <a:spcPct val="80000"/>
              </a:lnSpc>
              <a:defRPr sz="800"/>
            </a:pPr>
            <a:r>
              <a:t>Handout: Twitter tips</a:t>
            </a:r>
          </a:p>
          <a:p>
            <a:pPr>
              <a:lnSpc>
                <a:spcPct val="80000"/>
              </a:lnSpc>
              <a:defRPr sz="800"/>
            </a:pPr>
            <a:r>
              <a:t>Handout: Photography tips</a:t>
            </a:r>
          </a:p>
          <a:p>
            <a:pPr>
              <a:lnSpc>
                <a:spcPct val="80000"/>
              </a:lnSpc>
              <a:defRPr sz="800"/>
            </a:pPr>
            <a:r>
              <a:t>Attendees should have camera or camera phone</a:t>
            </a:r>
          </a:p>
          <a:p>
            <a:pPr>
              <a:lnSpc>
                <a:spcPct val="80000"/>
              </a:lnSpc>
              <a:defRPr sz="800"/>
            </a:pPr>
            <a:r>
              <a:t>Hashtag for your event (ex: #OATC, #OFAlumni, #CampOFA)</a:t>
            </a:r>
          </a:p>
          <a:p>
            <a:pPr>
              <a:lnSpc>
                <a:spcPct val="80000"/>
              </a:lnSpc>
              <a:defRPr sz="800" b="1"/>
            </a:pPr>
            <a:r>
              <a:t> </a:t>
            </a:r>
          </a:p>
          <a:p>
            <a:pPr>
              <a:lnSpc>
                <a:spcPct val="80000"/>
              </a:lnSpc>
              <a:defRPr sz="800" b="1"/>
            </a:pPr>
            <a:r>
              <a:t>PREPARATION NEEDED: </a:t>
            </a:r>
          </a:p>
          <a:p>
            <a:pPr>
              <a:lnSpc>
                <a:spcPct val="80000"/>
              </a:lnSpc>
              <a:defRPr sz="800"/>
            </a:pPr>
            <a:r>
              <a:t>Attendees should have Twitter installed and have a twitter handle created. If they do not, take time before the session starts to have them create accounts and install Twitter on their smart phones.</a:t>
            </a:r>
          </a:p>
          <a:p>
            <a:pPr>
              <a:lnSpc>
                <a:spcPct val="80000"/>
              </a:lnSpc>
              <a:defRPr sz="800"/>
            </a:pPr>
            <a:r>
              <a:t> </a:t>
            </a:r>
          </a:p>
          <a:p>
            <a:pPr>
              <a:lnSpc>
                <a:spcPct val="80000"/>
              </a:lnSpc>
              <a:defRPr sz="800" b="1"/>
            </a:pPr>
            <a:r>
              <a:t>GOALS FOR THIS SECTION:</a:t>
            </a:r>
          </a:p>
          <a:p>
            <a:pPr>
              <a:lnSpc>
                <a:spcPct val="80000"/>
              </a:lnSpc>
              <a:defRPr sz="800"/>
            </a:pPr>
            <a:r>
              <a:t>Participants understand the importance of digital storytelling in OFA’s organizing</a:t>
            </a:r>
          </a:p>
          <a:p>
            <a:pPr>
              <a:lnSpc>
                <a:spcPct val="80000"/>
              </a:lnSpc>
              <a:defRPr sz="800"/>
            </a:pPr>
            <a:r>
              <a:t>Participants are able to take quality photos and post them on social medial outlets to promote their chapters’ actions</a:t>
            </a:r>
          </a:p>
          <a:p>
            <a:pPr>
              <a:lnSpc>
                <a:spcPct val="80000"/>
              </a:lnSpc>
              <a:defRPr sz="800"/>
            </a:pPr>
            <a:r>
              <a:t>Participants are excited about the possibilities social media presents to amplify the effects of OFA issue organizing at the local level.</a:t>
            </a:r>
          </a:p>
          <a:p>
            <a:pPr>
              <a:lnSpc>
                <a:spcPct val="80000"/>
              </a:lnSpc>
              <a:defRPr sz="800" b="1"/>
            </a:pPr>
            <a:r>
              <a:t> </a:t>
            </a:r>
          </a:p>
          <a:p>
            <a:pPr>
              <a:lnSpc>
                <a:spcPct val="80000"/>
              </a:lnSpc>
              <a:defRPr sz="800" b="1"/>
            </a:pPr>
            <a:r>
              <a:t>SKELETAL AGENDA</a:t>
            </a:r>
          </a:p>
          <a:p>
            <a:pPr>
              <a:lnSpc>
                <a:spcPct val="80000"/>
              </a:lnSpc>
              <a:defRPr sz="800" b="1"/>
            </a:pPr>
            <a:r>
              <a:t>Introduction and Goals</a:t>
            </a:r>
          </a:p>
          <a:p>
            <a:pPr>
              <a:lnSpc>
                <a:spcPct val="80000"/>
              </a:lnSpc>
              <a:defRPr sz="800" b="1"/>
            </a:pPr>
            <a:r>
              <a:t>Why we use digital tools</a:t>
            </a:r>
          </a:p>
          <a:p>
            <a:pPr>
              <a:lnSpc>
                <a:spcPct val="80000"/>
              </a:lnSpc>
              <a:defRPr sz="800" b="1"/>
            </a:pPr>
            <a:r>
              <a:t>Photography in organizing</a:t>
            </a:r>
          </a:p>
          <a:p>
            <a:pPr>
              <a:lnSpc>
                <a:spcPct val="80000"/>
              </a:lnSpc>
              <a:defRPr sz="800" b="1"/>
            </a:pPr>
            <a:r>
              <a:t>Facebook and Tweet to amplify</a:t>
            </a:r>
          </a:p>
          <a:p>
            <a:pPr>
              <a:lnSpc>
                <a:spcPct val="80000"/>
              </a:lnSpc>
              <a:defRPr sz="800" b="1"/>
            </a:pPr>
            <a:r>
              <a:t>Telling the story</a:t>
            </a:r>
          </a:p>
          <a:p>
            <a:pPr>
              <a:lnSpc>
                <a:spcPct val="80000"/>
              </a:lnSpc>
              <a:defRPr sz="800" b="1"/>
            </a:pPr>
            <a:r>
              <a:t>Debrief and Closing</a:t>
            </a:r>
          </a:p>
          <a:p>
            <a:pPr>
              <a:lnSpc>
                <a:spcPct val="80000"/>
              </a:lnSpc>
              <a:defRPr sz="800" b="1"/>
            </a:pPr>
            <a:r>
              <a:t> </a:t>
            </a:r>
          </a:p>
          <a:p>
            <a:pPr>
              <a:lnSpc>
                <a:spcPct val="80000"/>
              </a:lnSpc>
              <a:defRPr sz="800" b="1"/>
            </a:pPr>
            <a:r>
              <a:t>Introduction &amp; Goals</a:t>
            </a:r>
          </a:p>
          <a:p>
            <a:pPr>
              <a:lnSpc>
                <a:spcPct val="80000"/>
              </a:lnSpc>
              <a:defRPr sz="800" b="1"/>
            </a:pPr>
            <a:r>
              <a:t> </a:t>
            </a:r>
          </a:p>
          <a:p>
            <a:pPr>
              <a:lnSpc>
                <a:spcPct val="80000"/>
              </a:lnSpc>
              <a:defRPr sz="800" b="1"/>
            </a:pPr>
            <a:r>
              <a:t>0:00-0:11	Introduction and Goals</a:t>
            </a:r>
          </a:p>
          <a:p>
            <a:pPr>
              <a:lnSpc>
                <a:spcPct val="80000"/>
              </a:lnSpc>
              <a:defRPr sz="800"/>
            </a:pPr>
            <a:r>
              <a:t>		0:00 – 0:03	Personal Story Introduction</a:t>
            </a:r>
          </a:p>
          <a:p>
            <a:pPr>
              <a:lnSpc>
                <a:spcPct val="80000"/>
              </a:lnSpc>
              <a:defRPr sz="800" b="1"/>
            </a:pPr>
            <a:r>
              <a:t>[Slide 1]</a:t>
            </a:r>
            <a:r>
              <a:rPr b="0"/>
              <a:t> [Trainer should give a two-minute version of their personal story as relevant to this module. Don’t forget to share challenge - choice - outcome and practice it like any other section! It’s especially important with this module that those three elements of your story are clearly identifiable and that your story is no longer than two minutes.]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noRot="1" noChangeAspect="1"/>
          </p:cNvSpPr>
          <p:nvPr>
            <p:ph type="sldImg"/>
          </p:nvPr>
        </p:nvSpPr>
        <p:spPr>
          <a:prstGeom prst="rect">
            <a:avLst/>
          </a:prstGeom>
        </p:spPr>
        <p:txBody>
          <a:bodyPr/>
          <a:lstStyle/>
          <a:p>
            <a:endParaRPr/>
          </a:p>
        </p:txBody>
      </p:sp>
      <p:sp>
        <p:nvSpPr>
          <p:cNvPr id="194" name="Shape 194"/>
          <p:cNvSpPr>
            <a:spLocks noGrp="1"/>
          </p:cNvSpPr>
          <p:nvPr>
            <p:ph type="body" sz="quarter" idx="1"/>
          </p:nvPr>
        </p:nvSpPr>
        <p:spPr>
          <a:prstGeom prst="rect">
            <a:avLst/>
          </a:prstGeom>
        </p:spPr>
        <p:txBody>
          <a:bodyPr/>
          <a:lstStyle/>
          <a:p>
            <a:r>
              <a:t>		0:14 – 0:14	OFA on Twitter</a:t>
            </a:r>
            <a:endParaRPr sz="1100"/>
          </a:p>
          <a:p>
            <a:pPr>
              <a:defRPr b="1"/>
            </a:pPr>
            <a:r>
              <a:t>[Slide 10] </a:t>
            </a:r>
            <a:r>
              <a:rPr b="0"/>
              <a:t>Now, how does OFA use all these social networks? </a:t>
            </a:r>
            <a:endParaRPr sz="1100"/>
          </a:p>
          <a:p>
            <a:pPr lvl="1" indent="457200"/>
            <a:r>
              <a:t>OFA maintains Twitter accounts for each state, OFA, and Barack Obama. </a:t>
            </a:r>
            <a:endParaRPr sz="1100"/>
          </a:p>
          <a:p>
            <a:pPr lvl="1" indent="457200"/>
            <a:r>
              <a:t>Please follow these accounts and retweet them.</a:t>
            </a:r>
            <a:r>
              <a:rPr b="1"/>
              <a:t> </a:t>
            </a:r>
            <a:endParaRPr sz="1100"/>
          </a:p>
          <a:p>
            <a:pPr lvl="1" indent="457200"/>
            <a:r>
              <a:t>Digital Leads in each state help maintain the state accounts. </a:t>
            </a:r>
            <a:endParaRPr sz="11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a:spLocks noGrp="1" noRot="1" noChangeAspect="1"/>
          </p:cNvSpPr>
          <p:nvPr>
            <p:ph type="sldImg"/>
          </p:nvPr>
        </p:nvSpPr>
        <p:spPr>
          <a:prstGeom prst="rect">
            <a:avLst/>
          </a:prstGeom>
        </p:spPr>
        <p:txBody>
          <a:bodyPr/>
          <a:lstStyle/>
          <a:p>
            <a:endParaRPr/>
          </a:p>
        </p:txBody>
      </p:sp>
      <p:sp>
        <p:nvSpPr>
          <p:cNvPr id="202" name="Shape 202"/>
          <p:cNvSpPr>
            <a:spLocks noGrp="1"/>
          </p:cNvSpPr>
          <p:nvPr>
            <p:ph type="body" sz="quarter" idx="1"/>
          </p:nvPr>
        </p:nvSpPr>
        <p:spPr>
          <a:prstGeom prst="rect">
            <a:avLst/>
          </a:prstGeom>
        </p:spPr>
        <p:txBody>
          <a:bodyPr/>
          <a:lstStyle/>
          <a:p>
            <a:pPr>
              <a:defRPr b="1"/>
            </a:pPr>
            <a:r>
              <a:t>	</a:t>
            </a:r>
            <a:r>
              <a:rPr b="0"/>
              <a:t>0:14-0:14	OFA on Facebook</a:t>
            </a:r>
          </a:p>
          <a:p>
            <a:pPr>
              <a:defRPr b="1"/>
            </a:pPr>
            <a:r>
              <a:t>[Slide 11] </a:t>
            </a:r>
            <a:r>
              <a:rPr b="0"/>
              <a:t>OFA maintains the Barack Obama Facebook account and pages for each state. Digital leads in each state help maintain the state Facebook page.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noRot="1" noChangeAspect="1"/>
          </p:cNvSpPr>
          <p:nvPr>
            <p:ph type="sldImg"/>
          </p:nvPr>
        </p:nvSpPr>
        <p:spPr>
          <a:prstGeom prst="rect">
            <a:avLst/>
          </a:prstGeom>
        </p:spPr>
        <p:txBody>
          <a:bodyPr/>
          <a:lstStyle/>
          <a:p>
            <a:endParaRPr/>
          </a:p>
        </p:txBody>
      </p:sp>
      <p:sp>
        <p:nvSpPr>
          <p:cNvPr id="209" name="Shape 209"/>
          <p:cNvSpPr>
            <a:spLocks noGrp="1"/>
          </p:cNvSpPr>
          <p:nvPr>
            <p:ph type="body" sz="quarter" idx="1"/>
          </p:nvPr>
        </p:nvSpPr>
        <p:spPr>
          <a:prstGeom prst="rect">
            <a:avLst/>
          </a:prstGeom>
        </p:spPr>
        <p:txBody>
          <a:bodyPr/>
          <a:lstStyle/>
          <a:p>
            <a:r>
              <a:t>0:15 – 0:15	You, OFA, and Social Media	</a:t>
            </a:r>
            <a:endParaRPr sz="1100"/>
          </a:p>
          <a:p>
            <a:pPr>
              <a:defRPr b="1"/>
            </a:pPr>
            <a:r>
              <a:t>[Slide 12] </a:t>
            </a:r>
            <a:r>
              <a:rPr b="0"/>
              <a:t>What does this have to do with why we’re here today?</a:t>
            </a:r>
            <a:endParaRPr sz="1100"/>
          </a:p>
          <a:p>
            <a:pPr lvl="1" indent="457200"/>
            <a:r>
              <a:t>Because YOU are best suited to tell the stories on the ground. </a:t>
            </a:r>
            <a:endParaRPr sz="1100"/>
          </a:p>
          <a:p>
            <a:pPr lvl="1" indent="457200"/>
            <a:r>
              <a:t>You can see here tweets and posts from OFA volunteers, posting photos and stories about the actions their chapters are taking in issue organizing.  These posts make sure more people know about our organizing.  Even if the newspaper or TV stations don’t come out to cover and event, digital media makes sure that information about our organizing gets out to the world.</a:t>
            </a:r>
            <a:endParaRPr sz="1100"/>
          </a:p>
          <a:p>
            <a:pPr lvl="1" indent="457200"/>
            <a:r>
              <a:t>We need you to tell the stories on your personal Twitter accounts and Facebook pages.  And for the rest of this session we’re going to develop the skills you need to use social media to great effect promoting our message.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noRot="1" noChangeAspect="1"/>
          </p:cNvSpPr>
          <p:nvPr>
            <p:ph type="sldImg"/>
          </p:nvPr>
        </p:nvSpPr>
        <p:spPr>
          <a:prstGeom prst="rect">
            <a:avLst/>
          </a:prstGeom>
        </p:spPr>
        <p:txBody>
          <a:bodyPr/>
          <a:lstStyle/>
          <a:p>
            <a:endParaRPr/>
          </a:p>
        </p:txBody>
      </p:sp>
      <p:sp>
        <p:nvSpPr>
          <p:cNvPr id="217" name="Shape 217"/>
          <p:cNvSpPr>
            <a:spLocks noGrp="1"/>
          </p:cNvSpPr>
          <p:nvPr>
            <p:ph type="body" sz="quarter" idx="1"/>
          </p:nvPr>
        </p:nvSpPr>
        <p:spPr>
          <a:prstGeom prst="rect">
            <a:avLst/>
          </a:prstGeom>
        </p:spPr>
        <p:txBody>
          <a:bodyPr/>
          <a:lstStyle/>
          <a:p>
            <a:pPr>
              <a:defRPr b="1"/>
            </a:pPr>
            <a:r>
              <a:t>0:16 – 0:28 	Photography in Organizing</a:t>
            </a:r>
          </a:p>
          <a:p>
            <a:pPr>
              <a:defRPr b="1"/>
            </a:pPr>
            <a:r>
              <a:t>		</a:t>
            </a:r>
            <a:r>
              <a:rPr b="0"/>
              <a:t>0:16-0:16 	Photography in Organizing (title slide)</a:t>
            </a:r>
          </a:p>
          <a:p>
            <a:pPr>
              <a:defRPr b="1"/>
            </a:pPr>
            <a:r>
              <a:t>[Slide 13] </a:t>
            </a:r>
            <a:r>
              <a:rPr b="0"/>
              <a:t>Photography is an important tool in our digital toolbox. You might not be a professional photographer, but you can be a good photographer—and you don’t need a fancy camera. Combined with free apps, today’s camera phones are convenient enough and perform well enough to capture excellent photos that will enhance your digital activities.</a:t>
            </a:r>
          </a:p>
          <a:p>
            <a:r>
              <a:t>To take excellent photos highlighting our organizing, we’re going to go through some easy tips, then give you a chance to put them into practice right away.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Shape 223"/>
          <p:cNvSpPr>
            <a:spLocks noGrp="1" noRot="1" noChangeAspect="1"/>
          </p:cNvSpPr>
          <p:nvPr>
            <p:ph type="sldImg"/>
          </p:nvPr>
        </p:nvSpPr>
        <p:spPr>
          <a:prstGeom prst="rect">
            <a:avLst/>
          </a:prstGeom>
        </p:spPr>
        <p:txBody>
          <a:bodyPr/>
          <a:lstStyle/>
          <a:p>
            <a:endParaRPr/>
          </a:p>
        </p:txBody>
      </p:sp>
      <p:sp>
        <p:nvSpPr>
          <p:cNvPr id="224" name="Shape 224"/>
          <p:cNvSpPr>
            <a:spLocks noGrp="1"/>
          </p:cNvSpPr>
          <p:nvPr>
            <p:ph type="body" sz="quarter" idx="1"/>
          </p:nvPr>
        </p:nvSpPr>
        <p:spPr>
          <a:prstGeom prst="rect">
            <a:avLst/>
          </a:prstGeom>
        </p:spPr>
        <p:txBody>
          <a:bodyPr/>
          <a:lstStyle/>
          <a:p>
            <a:r>
              <a:t>0:17-0:17 	Go for the candid action shots</a:t>
            </a:r>
            <a:endParaRPr sz="1100"/>
          </a:p>
          <a:p>
            <a:pPr lvl="3" indent="1371600">
              <a:defRPr b="1"/>
            </a:pPr>
            <a:r>
              <a:t>[Slide 14] </a:t>
            </a:r>
            <a:r>
              <a:rPr b="0"/>
              <a:t>First, the types of photos to get when you’re recording one of your chapter’s actions.</a:t>
            </a:r>
            <a:endParaRPr sz="1100"/>
          </a:p>
          <a:p>
            <a:pPr lvl="4" indent="1828800"/>
            <a:r>
              <a:t>Get the posed photos out of the way first, allowing everyone to relax and you to get candids.</a:t>
            </a:r>
            <a:endParaRPr sz="1100"/>
          </a:p>
          <a:p>
            <a:pPr lvl="4" indent="1828800"/>
            <a:r>
              <a:t>We’re called Organizing for Action for a reason, so when we talk about ourselves, we should always show the action we are taking!</a:t>
            </a:r>
            <a:endParaRPr sz="1100"/>
          </a:p>
          <a:p>
            <a:pPr lvl="4" indent="1828800"/>
            <a:r>
              <a:t>In these photos volunteers are canvassing.  We take a shot of them together first, but after that all our shots will show them in the act of knocking on doors and talking to people!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Shape 230"/>
          <p:cNvSpPr>
            <a:spLocks noGrp="1" noRot="1" noChangeAspect="1"/>
          </p:cNvSpPr>
          <p:nvPr>
            <p:ph type="sldImg"/>
          </p:nvPr>
        </p:nvSpPr>
        <p:spPr>
          <a:prstGeom prst="rect">
            <a:avLst/>
          </a:prstGeom>
        </p:spPr>
        <p:txBody>
          <a:bodyPr/>
          <a:lstStyle/>
          <a:p>
            <a:endParaRPr/>
          </a:p>
        </p:txBody>
      </p:sp>
      <p:sp>
        <p:nvSpPr>
          <p:cNvPr id="231" name="Shape 231"/>
          <p:cNvSpPr>
            <a:spLocks noGrp="1"/>
          </p:cNvSpPr>
          <p:nvPr>
            <p:ph type="body" sz="quarter" idx="1"/>
          </p:nvPr>
        </p:nvSpPr>
        <p:spPr>
          <a:prstGeom prst="rect">
            <a:avLst/>
          </a:prstGeom>
        </p:spPr>
        <p:txBody>
          <a:bodyPr/>
          <a:lstStyle/>
          <a:p>
            <a:pPr>
              <a:defRPr b="1"/>
            </a:pPr>
            <a:r>
              <a:t>	</a:t>
            </a:r>
            <a:r>
              <a:rPr b="0"/>
              <a:t>0:18-0:18	Watch the lighting</a:t>
            </a:r>
            <a:endParaRPr sz="1100"/>
          </a:p>
          <a:p>
            <a:pPr lvl="3" indent="1371600">
              <a:defRPr b="1"/>
            </a:pPr>
            <a:r>
              <a:t>[Slide 15] </a:t>
            </a:r>
            <a:r>
              <a:rPr b="0"/>
              <a:t>Next, let’s talk about the kind of you need to take a good photo.</a:t>
            </a:r>
            <a:endParaRPr sz="1100"/>
          </a:p>
          <a:p>
            <a:pPr lvl="4" indent="1828800"/>
            <a:r>
              <a:t>We can’t see the action or the people if the lighting is bad, so especially be careful of situations where your subjects are backlit or if there isn’t enough light in general.  That’s what we see in this photo on the left.</a:t>
            </a:r>
            <a:endParaRPr sz="1100"/>
          </a:p>
          <a:p>
            <a:pPr lvl="4" indent="1828800"/>
            <a:r>
              <a:t>If they’re in front of a window or lamp—or the sun—they’ll come out dark. So you should move to get another angle where they will be better lit.</a:t>
            </a:r>
            <a:endParaRPr sz="1100"/>
          </a:p>
          <a:p>
            <a:pPr lvl="4" indent="1828800"/>
            <a:r>
              <a:t>Wherever possible try to use natural light; it makes the subjects look better.</a:t>
            </a:r>
            <a:endParaRPr sz="1100"/>
          </a:p>
          <a:p>
            <a:pPr lvl="4" indent="1828800"/>
            <a:r>
              <a:t>The number one reason by photos turn out blurry is because there isn’t enough light.  So if your photos are blurry see what you can do to get where there is more light!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a:spLocks noGrp="1" noRot="1" noChangeAspect="1"/>
          </p:cNvSpPr>
          <p:nvPr>
            <p:ph type="sldImg"/>
          </p:nvPr>
        </p:nvSpPr>
        <p:spPr>
          <a:prstGeom prst="rect">
            <a:avLst/>
          </a:prstGeom>
        </p:spPr>
        <p:txBody>
          <a:bodyPr/>
          <a:lstStyle/>
          <a:p>
            <a:endParaRPr/>
          </a:p>
        </p:txBody>
      </p:sp>
      <p:sp>
        <p:nvSpPr>
          <p:cNvPr id="238" name="Shape 238"/>
          <p:cNvSpPr>
            <a:spLocks noGrp="1"/>
          </p:cNvSpPr>
          <p:nvPr>
            <p:ph type="body" sz="quarter" idx="1"/>
          </p:nvPr>
        </p:nvSpPr>
        <p:spPr>
          <a:prstGeom prst="rect">
            <a:avLst/>
          </a:prstGeom>
        </p:spPr>
        <p:txBody>
          <a:bodyPr/>
          <a:lstStyle/>
          <a:p>
            <a:r>
              <a:t>0:19-0:20	Get closer</a:t>
            </a:r>
            <a:endParaRPr sz="1100"/>
          </a:p>
          <a:p>
            <a:pPr lvl="3" indent="1371600">
              <a:defRPr b="1"/>
            </a:pPr>
            <a:r>
              <a:t>[Slide 16]  </a:t>
            </a:r>
            <a:r>
              <a:rPr b="0"/>
              <a:t>This is the easiest tip to make boring photos into interesting photos – get closer. If your photos aren’t good enough, you’re not close enough. </a:t>
            </a:r>
            <a:endParaRPr sz="1100"/>
          </a:p>
          <a:p>
            <a:pPr lvl="4" indent="1828800"/>
            <a:r>
              <a:t>You want people who see your photo to immediately “get it”</a:t>
            </a:r>
            <a:endParaRPr sz="1100"/>
          </a:p>
          <a:p>
            <a:pPr lvl="4" indent="1828800"/>
            <a:r>
              <a:t>If you’re too far away, you can’t see people’s faces and it’s harder to see what is actually going on.</a:t>
            </a:r>
            <a:endParaRPr sz="1100"/>
          </a:p>
          <a:p>
            <a:pPr lvl="4" indent="1828800"/>
            <a:r>
              <a:t>In addition to getting closer you should get down to eye-level to capture the power of the eyes.</a:t>
            </a:r>
            <a:endParaRPr sz="1100"/>
          </a:p>
          <a:p>
            <a:pPr lvl="4" indent="1828800"/>
            <a:r>
              <a:t>Doing this will create a personal and inviting feeling instead of distant feeling that shooting from afar and above does.</a:t>
            </a:r>
            <a:endParaRPr sz="1100"/>
          </a:p>
          <a:p>
            <a:pPr lvl="4" indent="1828800"/>
            <a:r>
              <a:t>Looking at the two photos of phonebanking on the slide, can you identify reasons why one is more interesting than the other? [Let participants respond.  One reason the photo on the right is more interesting is that you can see people’s faces clearly.]</a:t>
            </a:r>
            <a:endParaRPr sz="11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a:spLocks noGrp="1" noRot="1" noChangeAspect="1"/>
          </p:cNvSpPr>
          <p:nvPr>
            <p:ph type="sldImg"/>
          </p:nvPr>
        </p:nvSpPr>
        <p:spPr>
          <a:prstGeom prst="rect">
            <a:avLst/>
          </a:prstGeom>
        </p:spPr>
        <p:txBody>
          <a:bodyPr/>
          <a:lstStyle/>
          <a:p>
            <a:endParaRPr/>
          </a:p>
        </p:txBody>
      </p:sp>
      <p:sp>
        <p:nvSpPr>
          <p:cNvPr id="247" name="Shape 247"/>
          <p:cNvSpPr>
            <a:spLocks noGrp="1"/>
          </p:cNvSpPr>
          <p:nvPr>
            <p:ph type="body" sz="quarter" idx="1"/>
          </p:nvPr>
        </p:nvSpPr>
        <p:spPr>
          <a:prstGeom prst="rect">
            <a:avLst/>
          </a:prstGeom>
        </p:spPr>
        <p:txBody>
          <a:bodyPr/>
          <a:lstStyle/>
          <a:p>
            <a:r>
              <a:t>0:20-0:20	Rule of thirds</a:t>
            </a:r>
            <a:endParaRPr sz="1100"/>
          </a:p>
          <a:p>
            <a:pPr lvl="3" indent="1371600">
              <a:defRPr b="1"/>
            </a:pPr>
            <a:r>
              <a:t>[Slide 17]  </a:t>
            </a:r>
            <a:endParaRPr sz="1100"/>
          </a:p>
          <a:p>
            <a:pPr lvl="4" indent="1828800"/>
            <a:r>
              <a:t>Which photo of Mayor Julian Castro do you prefer? [Participants should say the photo on the right for a number of reasons.]</a:t>
            </a:r>
            <a:endParaRPr sz="1100"/>
          </a:p>
          <a:p>
            <a:pPr lvl="4" indent="1828800"/>
            <a:r>
              <a:t>Right, the photo on the right is more interesting for a number of reasons – including that it’s closer and you can see Mayor Castro’s face.  But another reason is because on the right, he is in the left third of the photo.</a:t>
            </a:r>
            <a:endParaRPr sz="1100"/>
          </a:p>
          <a:p>
            <a:pPr lvl="4" indent="1828800"/>
            <a:r>
              <a:t>Imagine breaking an image down into thirds, horizontally and vertically.</a:t>
            </a:r>
            <a:endParaRPr sz="1100"/>
          </a:p>
          <a:p>
            <a:pPr lvl="4" indent="1828800"/>
            <a:r>
              <a:t>Where the lines intersect calls out the four important parts of the image that you should think about when placing points of interest in as your frame your shot.</a:t>
            </a:r>
            <a:endParaRPr sz="1100"/>
          </a:p>
          <a:p>
            <a:pPr lvl="4" indent="1828800"/>
            <a:r>
              <a:t>This helps balance the shot and allows viewers to interact with it more naturally. Studies show that people’s eyes gravitate to these points rather than the center of a shot. </a:t>
            </a:r>
            <a:endParaRPr sz="1100"/>
          </a:p>
          <a:p>
            <a:pPr lvl="4" indent="1828800"/>
            <a:r>
              <a:t>As with all rules, it’s meant to be broken, but you have to understand it to break it.</a:t>
            </a:r>
            <a:endParaRPr sz="11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noRot="1" noChangeAspect="1"/>
          </p:cNvSpPr>
          <p:nvPr>
            <p:ph type="sldImg"/>
          </p:nvPr>
        </p:nvSpPr>
        <p:spPr>
          <a:prstGeom prst="rect">
            <a:avLst/>
          </a:prstGeom>
        </p:spPr>
        <p:txBody>
          <a:bodyPr/>
          <a:lstStyle/>
          <a:p>
            <a:endParaRPr/>
          </a:p>
        </p:txBody>
      </p:sp>
      <p:sp>
        <p:nvSpPr>
          <p:cNvPr id="254" name="Shape 254"/>
          <p:cNvSpPr>
            <a:spLocks noGrp="1"/>
          </p:cNvSpPr>
          <p:nvPr>
            <p:ph type="body" sz="quarter" idx="1"/>
          </p:nvPr>
        </p:nvSpPr>
        <p:spPr>
          <a:prstGeom prst="rect">
            <a:avLst/>
          </a:prstGeom>
        </p:spPr>
        <p:txBody>
          <a:bodyPr/>
          <a:lstStyle/>
          <a:p>
            <a:r>
              <a:t>0:21-0:21	Watch the background</a:t>
            </a:r>
            <a:endParaRPr sz="1100"/>
          </a:p>
          <a:p>
            <a:pPr lvl="3" indent="1371600">
              <a:defRPr b="1"/>
            </a:pPr>
            <a:r>
              <a:t>[Slide 18]  </a:t>
            </a:r>
            <a:r>
              <a:rPr b="0"/>
              <a:t>Ok, two more quick tips to go.  Here, make sure to watch the background.</a:t>
            </a:r>
            <a:endParaRPr sz="1100"/>
          </a:p>
          <a:p>
            <a:pPr lvl="4" indent="1828800"/>
            <a:r>
              <a:t>A good background is one that adds and compliments your subjects and not distract from them.</a:t>
            </a:r>
            <a:endParaRPr sz="1100"/>
          </a:p>
          <a:p>
            <a:pPr lvl="4" indent="1828800"/>
            <a:r>
              <a:t>Photo on left: While not the worst photo in the world, there are trees coming out of people’s heads. When taking photos in your everyday work, you should look for potentially embarrassing signs that will ruin your photos. </a:t>
            </a:r>
            <a:endParaRPr sz="1100"/>
          </a:p>
          <a:p>
            <a:pPr lvl="4" indent="1828800"/>
            <a:r>
              <a:t>On the right: we have a drastically improved pic with great OFA signage. Signs don’t compete with the phone banker, but instead adds valuable information to what this phone bank is about.</a:t>
            </a:r>
            <a:endParaRPr sz="1100"/>
          </a:p>
          <a:p>
            <a:pPr lvl="4" indent="1828800"/>
            <a:r>
              <a:t>So when’ you’re taking photos, be thinking about what is behind your subjects and how that can help each image tell the story of your event.</a:t>
            </a:r>
            <a:endParaRPr sz="11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t>0:22-0:22	Instagram it	</a:t>
            </a:r>
            <a:endParaRPr sz="1100"/>
          </a:p>
          <a:p>
            <a:pPr lvl="3" indent="1371600">
              <a:defRPr b="1"/>
            </a:pPr>
            <a:r>
              <a:t>[Slide 19] </a:t>
            </a:r>
            <a:r>
              <a:rPr b="0"/>
              <a:t>And our final tip comes back to Instagram.</a:t>
            </a:r>
            <a:endParaRPr sz="1100"/>
          </a:p>
          <a:p>
            <a:pPr lvl="4" indent="1828800"/>
            <a:r>
              <a:t>Instagram is a free application for your iPhone or android that can dramatically improve your photography. When enabled to share to twitter and Facebook, it makes it easy to take photos and immediately share them to your other social media sites.</a:t>
            </a:r>
            <a:endParaRPr sz="1100"/>
          </a:p>
          <a:p>
            <a:pPr lvl="4" indent="1828800"/>
            <a:r>
              <a:t>Instagram allows you to apply filters, rotate images, and adjust contrast.  This adds finishing to your photos that can help adjust for imperfect lighting.  Here are some filter selection tips:</a:t>
            </a:r>
            <a:endParaRPr sz="1100"/>
          </a:p>
          <a:p>
            <a:pPr lvl="5" indent="2286000"/>
            <a:r>
              <a:t>Rise: photos (especially close-up) of people</a:t>
            </a:r>
            <a:endParaRPr sz="1100"/>
          </a:p>
          <a:p>
            <a:pPr lvl="5" indent="2286000"/>
            <a:r>
              <a:t>Hefe: enhances already vibrant colors</a:t>
            </a:r>
            <a:endParaRPr sz="1100"/>
          </a:p>
          <a:p>
            <a:pPr lvl="5" indent="2286000"/>
            <a:r>
              <a:t>Sierra: good for landscape shots</a:t>
            </a:r>
            <a:endParaRPr sz="1100"/>
          </a:p>
          <a:p>
            <a:pPr lvl="5" indent="2286000"/>
            <a:r>
              <a:t>Hudson: outdoor photos, good for architecture</a:t>
            </a:r>
            <a:endParaRPr sz="1100"/>
          </a:p>
          <a:p>
            <a:pPr lvl="4" indent="1828800"/>
            <a:r>
              <a:t>Do you have a favorite filter?  Why?</a:t>
            </a:r>
            <a:endParaRPr sz="1100"/>
          </a:p>
          <a:p>
            <a:pPr lvl="4" indent="1828800"/>
            <a:r>
              <a:t>However, a word of caution: Instagram cannot save a poorly taken photo, so keep all these tips in mind to get it right from the start</a:t>
            </a:r>
            <a:endParaRPr sz="11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prstGeom prst="rect">
            <a:avLst/>
          </a:prstGeom>
        </p:spPr>
        <p:txBody>
          <a:bodyPr/>
          <a:lstStyle/>
          <a:p>
            <a:endParaRPr/>
          </a:p>
        </p:txBody>
      </p:sp>
      <p:sp>
        <p:nvSpPr>
          <p:cNvPr id="136" name="Shape 136"/>
          <p:cNvSpPr>
            <a:spLocks noGrp="1"/>
          </p:cNvSpPr>
          <p:nvPr>
            <p:ph type="body" sz="quarter" idx="1"/>
          </p:nvPr>
        </p:nvSpPr>
        <p:spPr>
          <a:prstGeom prst="rect">
            <a:avLst/>
          </a:prstGeom>
        </p:spPr>
        <p:txBody>
          <a:bodyPr/>
          <a:lstStyle/>
          <a:p>
            <a:r>
              <a:t>0:03 – 0:05	Five Finger Shoot</a:t>
            </a:r>
            <a:endParaRPr sz="1100"/>
          </a:p>
          <a:p>
            <a:pPr lvl="3" indent="1371600">
              <a:defRPr b="1"/>
            </a:pPr>
            <a:r>
              <a:t>[Slide 2] </a:t>
            </a:r>
            <a:r>
              <a:rPr b="0"/>
              <a:t>Ok, in order to get a sense of everyone’s comfort level with social media, we’re going to do a quiz to start out.  Hold up the number of fingers that corresponds with your comfort level with social media tools like Facebook and Twitter.</a:t>
            </a:r>
            <a:endParaRPr sz="1100"/>
          </a:p>
          <a:p>
            <a:pPr lvl="3" indent="1371600"/>
            <a:r>
              <a:t>[Give time for all participants to put up a response.  Acknowledge what you see in the room.]</a:t>
            </a:r>
            <a:endParaRPr sz="1100"/>
          </a:p>
          <a:p>
            <a:r>
              <a:t>Ok, great.  It’s helpful to have a sense of our background with social media.  In order to help us use social media to build our sense of community among OFA digital organizers, we’d like to know the Twitter handles for everyone who has an account so we can follow and mention one another.  Can you come write your Twitter handle on our butcher paper here? [During the training a second trainer, or tech savvy volunteer creates a list of the handles, so at the end you can suggest people follow this list.]</a:t>
            </a:r>
            <a:endParaRPr sz="11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a:spLocks noGrp="1" noRot="1" noChangeAspect="1"/>
          </p:cNvSpPr>
          <p:nvPr>
            <p:ph type="sldImg"/>
          </p:nvPr>
        </p:nvSpPr>
        <p:spPr>
          <a:prstGeom prst="rect">
            <a:avLst/>
          </a:prstGeom>
        </p:spPr>
        <p:txBody>
          <a:bodyPr/>
          <a:lstStyle/>
          <a:p>
            <a:endParaRPr/>
          </a:p>
        </p:txBody>
      </p:sp>
      <p:sp>
        <p:nvSpPr>
          <p:cNvPr id="282" name="Shape 282"/>
          <p:cNvSpPr>
            <a:spLocks noGrp="1"/>
          </p:cNvSpPr>
          <p:nvPr>
            <p:ph type="body" sz="quarter" idx="1"/>
          </p:nvPr>
        </p:nvSpPr>
        <p:spPr>
          <a:prstGeom prst="rect">
            <a:avLst/>
          </a:prstGeom>
        </p:spPr>
        <p:txBody>
          <a:bodyPr/>
          <a:lstStyle/>
          <a:p>
            <a:r>
              <a:t>0:23 – 0:28		#Hashtag</a:t>
            </a:r>
            <a:endParaRPr sz="1100"/>
          </a:p>
          <a:p>
            <a:pPr lvl="3" indent="1371600">
              <a:defRPr b="1"/>
            </a:pPr>
            <a:r>
              <a:t>[Slide 20] </a:t>
            </a:r>
            <a:r>
              <a:rPr b="0"/>
              <a:t>Ok, now that we’ve gone through all those tips, it’s your turn to take some photos.  You’re going to have five minutes to go around the training and take photos.  You can take photos of each other in action, of our training space, or anything else you think will effectively tell the story of this training.</a:t>
            </a:r>
            <a:endParaRPr sz="1100"/>
          </a:p>
          <a:p>
            <a:pPr lvl="3" indent="1371600"/>
            <a:r>
              <a:t>For right now just take photos and adjust them as you want with Instagram or any other photo app you use. In the next section you’ll have a chance to post your photos to Facebook and Twitter.</a:t>
            </a:r>
            <a:endParaRPr sz="1100"/>
          </a:p>
          <a:p>
            <a:pPr lvl="3" indent="1371600"/>
            <a:r>
              <a:t>If you have any questions or are having trouble using any of the tools, come see me during this time.</a:t>
            </a:r>
            <a:endParaRPr sz="1100"/>
          </a:p>
          <a:p>
            <a:pPr lvl="3" indent="1371600"/>
            <a:r>
              <a:t>Ok, let’s go take some photos.</a:t>
            </a:r>
            <a:endParaRPr sz="1100"/>
          </a:p>
          <a:p>
            <a:pPr lvl="3" indent="1371600"/>
            <a:r>
              <a:t>[After five minutes, bring people back together.]  </a:t>
            </a:r>
            <a:endParaRPr sz="1100"/>
          </a:p>
          <a:p>
            <a:pPr lvl="3" indent="1371600"/>
            <a:r>
              <a:t>Ok, this is great!  Later in the training we’re going to look through your photos and share them with one another.  Right now we’re going to dig in a little deeper to what makes a great social media post.</a:t>
            </a:r>
            <a:endParaRPr sz="11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290"/>
          <p:cNvSpPr>
            <a:spLocks noGrp="1" noRot="1" noChangeAspect="1"/>
          </p:cNvSpPr>
          <p:nvPr>
            <p:ph type="sldImg"/>
          </p:nvPr>
        </p:nvSpPr>
        <p:spPr>
          <a:prstGeom prst="rect">
            <a:avLst/>
          </a:prstGeom>
        </p:spPr>
        <p:txBody>
          <a:bodyPr/>
          <a:lstStyle/>
          <a:p>
            <a:endParaRPr/>
          </a:p>
        </p:txBody>
      </p:sp>
      <p:sp>
        <p:nvSpPr>
          <p:cNvPr id="291" name="Shape 291"/>
          <p:cNvSpPr>
            <a:spLocks noGrp="1"/>
          </p:cNvSpPr>
          <p:nvPr>
            <p:ph type="body" sz="quarter" idx="1"/>
          </p:nvPr>
        </p:nvSpPr>
        <p:spPr>
          <a:prstGeom prst="rect">
            <a:avLst/>
          </a:prstGeom>
        </p:spPr>
        <p:txBody>
          <a:bodyPr/>
          <a:lstStyle/>
          <a:p>
            <a:pPr>
              <a:defRPr b="1"/>
            </a:pPr>
            <a:r>
              <a:t>0:28 – 0:40 	Facebook and Tweet to Amplify</a:t>
            </a:r>
          </a:p>
          <a:p>
            <a:r>
              <a:t>		0:28 – 0:28		Facebook and Tweet to Amplify (title slide)</a:t>
            </a:r>
          </a:p>
          <a:p>
            <a:pPr>
              <a:defRPr b="1"/>
            </a:pPr>
            <a:r>
              <a:t>[Slide 21] </a:t>
            </a:r>
            <a:r>
              <a:rPr b="0"/>
              <a:t>We know you work really hard to organize around the issues you care about, so when you talk about your work online, you’ve got to communicate your thoughts clearly. We’re going o present to you some tips to help you out.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a:spLocks noGrp="1" noRot="1" noChangeAspect="1"/>
          </p:cNvSpPr>
          <p:nvPr>
            <p:ph type="sldImg"/>
          </p:nvPr>
        </p:nvSpPr>
        <p:spPr>
          <a:prstGeom prst="rect">
            <a:avLst/>
          </a:prstGeom>
        </p:spPr>
        <p:txBody>
          <a:bodyPr/>
          <a:lstStyle/>
          <a:p>
            <a:endParaRPr/>
          </a:p>
        </p:txBody>
      </p:sp>
      <p:sp>
        <p:nvSpPr>
          <p:cNvPr id="305" name="Shape 305"/>
          <p:cNvSpPr>
            <a:spLocks noGrp="1"/>
          </p:cNvSpPr>
          <p:nvPr>
            <p:ph type="body" sz="quarter" idx="1"/>
          </p:nvPr>
        </p:nvSpPr>
        <p:spPr>
          <a:prstGeom prst="rect">
            <a:avLst/>
          </a:prstGeom>
        </p:spPr>
        <p:txBody>
          <a:bodyPr/>
          <a:lstStyle/>
          <a:p>
            <a:r>
              <a:t>0:28 – 0:29	Set Up Your Twitter Profile</a:t>
            </a:r>
          </a:p>
          <a:p>
            <a:pPr>
              <a:defRPr b="1"/>
            </a:pPr>
            <a:r>
              <a:t>[Slide 22] </a:t>
            </a:r>
            <a:r>
              <a:rPr b="0"/>
              <a:t>First, let’s talk about your profile and how to set up to make you successful on Twitter.</a:t>
            </a:r>
            <a:r>
              <a:t> </a:t>
            </a:r>
            <a:r>
              <a:rPr b="0"/>
              <a:t>Profiles are your face to the rest of the Twitter community, so it’s important that it portrays the real person that you are!</a:t>
            </a:r>
          </a:p>
          <a:p>
            <a:r>
              <a:t>First, add a photograph so people know who you are.  The default Twitter photo is an egg, so unless you’re an egg it’s important to change it!</a:t>
            </a:r>
          </a:p>
          <a:p>
            <a:r>
              <a:t>Add a bio that tells people who you are and what you plan to tweet about. Feel free to mention Organizing for Action.</a:t>
            </a:r>
          </a:p>
          <a:p>
            <a:r>
              <a:t>Choose a simple and short Twitter handle.</a:t>
            </a:r>
          </a:p>
          <a:p>
            <a:r>
              <a:t>Follow people in your community and who tweet about topics you are interested in. </a:t>
            </a:r>
          </a:p>
          <a:p>
            <a:r>
              <a:t>Follow back when people follow you.</a:t>
            </a:r>
          </a:p>
          <a:p>
            <a:r>
              <a:t>If you already have Instagram (and it’s available) try setting up the same handle for both so you’re easier to find and tag!</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Shape 320"/>
          <p:cNvSpPr>
            <a:spLocks noGrp="1" noRot="1" noChangeAspect="1"/>
          </p:cNvSpPr>
          <p:nvPr>
            <p:ph type="sldImg"/>
          </p:nvPr>
        </p:nvSpPr>
        <p:spPr>
          <a:prstGeom prst="rect">
            <a:avLst/>
          </a:prstGeom>
        </p:spPr>
        <p:txBody>
          <a:bodyPr/>
          <a:lstStyle/>
          <a:p>
            <a:endParaRPr/>
          </a:p>
        </p:txBody>
      </p:sp>
      <p:sp>
        <p:nvSpPr>
          <p:cNvPr id="321" name="Shape 321"/>
          <p:cNvSpPr>
            <a:spLocks noGrp="1"/>
          </p:cNvSpPr>
          <p:nvPr>
            <p:ph type="body" sz="quarter" idx="1"/>
          </p:nvPr>
        </p:nvSpPr>
        <p:spPr>
          <a:prstGeom prst="rect">
            <a:avLst/>
          </a:prstGeom>
        </p:spPr>
        <p:txBody>
          <a:bodyPr/>
          <a:lstStyle/>
          <a:p>
            <a:r>
              <a:t>0:29 – 0:30		The Perfect Tweet</a:t>
            </a:r>
            <a:endParaRPr sz="1100"/>
          </a:p>
          <a:p>
            <a:pPr>
              <a:defRPr b="1"/>
            </a:pPr>
            <a:r>
              <a:t>[Slide 23] </a:t>
            </a:r>
            <a:r>
              <a:rPr b="0"/>
              <a:t>Now that you have your profile set up, let’s talk about some best practices for writing posts that will get attention!</a:t>
            </a:r>
            <a:endParaRPr sz="1100"/>
          </a:p>
          <a:p>
            <a:pPr lvl="1" indent="457200"/>
            <a:r>
              <a:t>Write your tweets (link and hashtags included) so as to not go over 120 characters. This makes it easier for someone to retweet you and add comments. There are exceptions to this rule, but definitely do not exceed 130 characters.</a:t>
            </a:r>
            <a:endParaRPr sz="1100"/>
          </a:p>
          <a:p>
            <a:pPr lvl="1" indent="457200"/>
            <a:r>
              <a:t>Punctuate. In addition to strictly adhering to grammar rules, use punctuation, including colons, dashes, and periods. Punctuation adds structure and clarity to your words. There’s nothing worse than tweeting a great idea or moment and not having it be readable. Tweet the way humans talk—use good grammar and punctuation.</a:t>
            </a:r>
            <a:endParaRPr sz="1100"/>
          </a:p>
          <a:p>
            <a:pPr lvl="1" indent="457200"/>
            <a:r>
              <a:t>#Hashtag it.  Hashtags are the way people search topics on Twitter.  Try to use at least one relevant hashtag—but not more than two—in a tweet. A properly selected hashtag will allow you to strategically insert yourself into conversations and makes it easier for your tweet to be found.</a:t>
            </a:r>
            <a:endParaRPr sz="1100"/>
          </a:p>
          <a:p>
            <a:pPr lvl="1" indent="457200"/>
            <a:r>
              <a:t>“Show, don’t tell.” Tweeting high-quality photos has a ripple effect—people are more likely to click on the tweets preceding and following great photos. Photos in a tweet are absolutely not mandatory. Tweets without photos can be just as awesome, but only if is compelling. With that said, photos usually don’t hurt.</a:t>
            </a:r>
            <a:endParaRPr sz="1100"/>
          </a:p>
          <a:p>
            <a:pPr lvl="1" indent="457200"/>
            <a:r>
              <a:t>Tweets with links—to news or your state blog—also add important context and interest</a:t>
            </a:r>
            <a:endParaRPr sz="11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noRot="1" noChangeAspect="1"/>
          </p:cNvSpPr>
          <p:nvPr>
            <p:ph type="sldImg"/>
          </p:nvPr>
        </p:nvSpPr>
        <p:spPr>
          <a:prstGeom prst="rect">
            <a:avLst/>
          </a:prstGeom>
        </p:spPr>
        <p:txBody>
          <a:bodyPr/>
          <a:lstStyle/>
          <a:p>
            <a:endParaRPr/>
          </a:p>
        </p:txBody>
      </p:sp>
      <p:sp>
        <p:nvSpPr>
          <p:cNvPr id="327" name="Shape 327"/>
          <p:cNvSpPr>
            <a:spLocks noGrp="1"/>
          </p:cNvSpPr>
          <p:nvPr>
            <p:ph type="body" sz="quarter" idx="1"/>
          </p:nvPr>
        </p:nvSpPr>
        <p:spPr>
          <a:prstGeom prst="rect">
            <a:avLst/>
          </a:prstGeom>
        </p:spPr>
        <p:txBody>
          <a:bodyPr/>
          <a:lstStyle/>
          <a:p>
            <a:pPr>
              <a:defRPr sz="1100"/>
            </a:pPr>
            <a:r>
              <a:t>0:30 – 0:32		Tips for Facebook Posting</a:t>
            </a:r>
          </a:p>
          <a:p>
            <a:pPr>
              <a:defRPr sz="1100" b="1"/>
            </a:pPr>
            <a:r>
              <a:t>[Slide 24]</a:t>
            </a:r>
          </a:p>
          <a:p>
            <a:pPr lvl="1" indent="457200">
              <a:defRPr sz="1100"/>
            </a:pPr>
            <a:r>
              <a:t>Facebook is a lot like Twitter these days, especially now that you can use hashtags. Similar rules apply with more flexibility</a:t>
            </a:r>
          </a:p>
          <a:p>
            <a:pPr lvl="6" indent="2743200">
              <a:defRPr sz="1100"/>
            </a:pPr>
            <a:r>
              <a:t>Keep it short because people don’t like to read a lot.  Your goal is to capture the attention of people quickly.  Think about your posts being “snackable” versions of the whole story.</a:t>
            </a:r>
          </a:p>
          <a:p>
            <a:pPr lvl="6" indent="2743200">
              <a:defRPr sz="1100"/>
            </a:pPr>
            <a:r>
              <a:t>Use photographs.  Facebook loves photos and pushes content with photos higher in your friends’ news feeds.  It also quickly grabs people’s attention and a compelling photo is easily sharable.</a:t>
            </a:r>
          </a:p>
          <a:p>
            <a:pPr lvl="6" indent="2743200">
              <a:defRPr sz="1100"/>
            </a:pPr>
            <a:r>
              <a:t>“Share” and “like” the content on your state Facebook’s page.  If lots of people interact with content, Facebook will put it higher in people’s news feed. So the more you promote your state’s content, the more people will see it.</a:t>
            </a:r>
          </a:p>
          <a:p>
            <a:pPr lvl="6" indent="2743200">
              <a:defRPr sz="1100"/>
            </a:pPr>
            <a:r>
              <a:t>Use a relevant hashtag.  Now that Facebook includes hashtags, people can search by topic through grid search, so using a hashtag inserts you into the conversation just like on Twitter!</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hape 337"/>
          <p:cNvSpPr>
            <a:spLocks noGrp="1" noRot="1" noChangeAspect="1"/>
          </p:cNvSpPr>
          <p:nvPr>
            <p:ph type="sldImg"/>
          </p:nvPr>
        </p:nvSpPr>
        <p:spPr>
          <a:prstGeom prst="rect">
            <a:avLst/>
          </a:prstGeom>
        </p:spPr>
        <p:txBody>
          <a:bodyPr/>
          <a:lstStyle/>
          <a:p>
            <a:endParaRPr/>
          </a:p>
        </p:txBody>
      </p:sp>
      <p:sp>
        <p:nvSpPr>
          <p:cNvPr id="338" name="Shape 338"/>
          <p:cNvSpPr>
            <a:spLocks noGrp="1"/>
          </p:cNvSpPr>
          <p:nvPr>
            <p:ph type="body" sz="quarter" idx="1"/>
          </p:nvPr>
        </p:nvSpPr>
        <p:spPr>
          <a:prstGeom prst="rect">
            <a:avLst/>
          </a:prstGeom>
        </p:spPr>
        <p:txBody>
          <a:bodyPr/>
          <a:lstStyle/>
          <a:p>
            <a:pPr>
              <a:defRPr b="1"/>
            </a:pPr>
            <a:r>
              <a:t>[Slide 25] </a:t>
            </a:r>
            <a:r>
              <a:rPr b="0"/>
              <a:t>Now let’s look at a sample post to see best practices in action.</a:t>
            </a:r>
            <a:endParaRPr sz="1100"/>
          </a:p>
          <a:p>
            <a:pPr>
              <a:defRPr b="1"/>
            </a:pPr>
            <a:r>
              <a:t> </a:t>
            </a:r>
            <a:endParaRPr sz="1100"/>
          </a:p>
          <a:p>
            <a:pPr lvl="1" indent="457200"/>
            <a:r>
              <a:t>Keep it short. Remember that you are competing for attention in a fast-moving and crowded newsfeed. Paired with a great image, status copy that is short, simple, and clear is consumed the easiest and will help you stand out. </a:t>
            </a:r>
            <a:endParaRPr sz="1100"/>
          </a:p>
          <a:p>
            <a:pPr lvl="1" indent="457200"/>
            <a:r>
              <a:t>In this post, Joel uses a link to amplify in –person events.  He added the link to his post so people can easily click on it to RSVP.</a:t>
            </a:r>
            <a:endParaRPr sz="1100"/>
          </a:p>
          <a:p>
            <a:pPr lvl="1" indent="457200"/>
            <a:r>
              <a:t>And Joel includes the hashtag here so people can search his post. </a:t>
            </a:r>
            <a:endParaRPr sz="1100"/>
          </a:p>
          <a:p>
            <a:pPr lvl="1" indent="457200"/>
            <a:r>
              <a:t>Now let’s also talk about frequency.  It’s good to post to Facebook about 3 times a day, because then your posts won’t be competing with one another for rank on your friends news feed.  So try to use Facebook posts more sparingly – but you can Tweet as often as you like!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a:spLocks noGrp="1" noRot="1" noChangeAspect="1"/>
          </p:cNvSpPr>
          <p:nvPr>
            <p:ph type="sldImg"/>
          </p:nvPr>
        </p:nvSpPr>
        <p:spPr>
          <a:prstGeom prst="rect">
            <a:avLst/>
          </a:prstGeom>
        </p:spPr>
        <p:txBody>
          <a:bodyPr/>
          <a:lstStyle/>
          <a:p>
            <a:endParaRPr/>
          </a:p>
        </p:txBody>
      </p:sp>
      <p:sp>
        <p:nvSpPr>
          <p:cNvPr id="346" name="Shape 346"/>
          <p:cNvSpPr>
            <a:spLocks noGrp="1"/>
          </p:cNvSpPr>
          <p:nvPr>
            <p:ph type="body" sz="quarter" idx="1"/>
          </p:nvPr>
        </p:nvSpPr>
        <p:spPr>
          <a:prstGeom prst="rect">
            <a:avLst/>
          </a:prstGeom>
        </p:spPr>
        <p:txBody>
          <a:bodyPr/>
          <a:lstStyle/>
          <a:p>
            <a:r>
              <a:t>0:33 – 0:33		Facebook Events</a:t>
            </a:r>
            <a:endParaRPr sz="1100"/>
          </a:p>
          <a:p>
            <a:pPr>
              <a:defRPr b="1"/>
            </a:pPr>
            <a:r>
              <a:t>[Slide 26] </a:t>
            </a:r>
            <a:r>
              <a:rPr b="0"/>
              <a:t>Another way to promote your events on Facebook is to make a Facebook event, in addition to linking to your BO.com event listing.</a:t>
            </a:r>
            <a:endParaRPr sz="1100"/>
          </a:p>
          <a:p>
            <a:pPr lvl="1" indent="457200"/>
            <a:r>
              <a:t>This enables you to invite the people in your network via Facebook, which can bring in new people not already getting BO.com emails.</a:t>
            </a:r>
            <a:endParaRPr sz="1100"/>
          </a:p>
          <a:p>
            <a:pPr lvl="1" indent="457200"/>
            <a:r>
              <a:t>In will engage current volunteers and the event hosts by asking others to invite their friends and to</a:t>
            </a:r>
            <a:endParaRPr sz="1100"/>
          </a:p>
          <a:p>
            <a:pPr lvl="1" indent="457200"/>
            <a:r>
              <a:t>Write posts on the event page to add information and interest.  This also gets people you know to act as validators talking about the event and inviting people from their networks.</a:t>
            </a:r>
            <a:endParaRPr sz="11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a:spLocks noGrp="1" noRot="1" noChangeAspect="1"/>
          </p:cNvSpPr>
          <p:nvPr>
            <p:ph type="sldImg"/>
          </p:nvPr>
        </p:nvSpPr>
        <p:spPr>
          <a:prstGeom prst="rect">
            <a:avLst/>
          </a:prstGeom>
        </p:spPr>
        <p:txBody>
          <a:bodyPr/>
          <a:lstStyle/>
          <a:p>
            <a:endParaRPr/>
          </a:p>
        </p:txBody>
      </p:sp>
      <p:sp>
        <p:nvSpPr>
          <p:cNvPr id="354" name="Shape 354"/>
          <p:cNvSpPr>
            <a:spLocks noGrp="1"/>
          </p:cNvSpPr>
          <p:nvPr>
            <p:ph type="body" sz="quarter" idx="1"/>
          </p:nvPr>
        </p:nvSpPr>
        <p:spPr>
          <a:prstGeom prst="rect">
            <a:avLst/>
          </a:prstGeom>
        </p:spPr>
        <p:txBody>
          <a:bodyPr/>
          <a:lstStyle/>
          <a:p>
            <a:r>
              <a:t>0:34 – 0:34		Facebook Groups</a:t>
            </a:r>
            <a:endParaRPr sz="1100"/>
          </a:p>
          <a:p>
            <a:pPr>
              <a:defRPr b="1"/>
            </a:pPr>
            <a:r>
              <a:t>[Slide 27] </a:t>
            </a:r>
            <a:r>
              <a:rPr b="0"/>
              <a:t>Facebook Groups are a great way to build community.</a:t>
            </a:r>
            <a:r>
              <a:t> </a:t>
            </a:r>
            <a:endParaRPr sz="1100"/>
          </a:p>
          <a:p>
            <a:pPr lvl="1" indent="457200"/>
            <a:r>
              <a:t>You can put everyone in your Chapter into a Facebook group so they are connected in an online community.</a:t>
            </a:r>
            <a:endParaRPr sz="1100"/>
          </a:p>
          <a:p>
            <a:pPr lvl="1" indent="457200"/>
            <a:r>
              <a:t>Groups are a great way to keep your team up to date with events and photos. They are a great place to share stories and get new people involved, by inviting new members to your group.</a:t>
            </a:r>
            <a:endParaRPr sz="11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Shape 359"/>
          <p:cNvSpPr>
            <a:spLocks noGrp="1" noRot="1" noChangeAspect="1"/>
          </p:cNvSpPr>
          <p:nvPr>
            <p:ph type="sldImg"/>
          </p:nvPr>
        </p:nvSpPr>
        <p:spPr>
          <a:prstGeom prst="rect">
            <a:avLst/>
          </a:prstGeom>
        </p:spPr>
        <p:txBody>
          <a:bodyPr/>
          <a:lstStyle/>
          <a:p>
            <a:endParaRPr/>
          </a:p>
        </p:txBody>
      </p:sp>
      <p:sp>
        <p:nvSpPr>
          <p:cNvPr id="360" name="Shape 360"/>
          <p:cNvSpPr>
            <a:spLocks noGrp="1"/>
          </p:cNvSpPr>
          <p:nvPr>
            <p:ph type="body" sz="quarter" idx="1"/>
          </p:nvPr>
        </p:nvSpPr>
        <p:spPr>
          <a:prstGeom prst="rect">
            <a:avLst/>
          </a:prstGeom>
        </p:spPr>
        <p:txBody>
          <a:bodyPr/>
          <a:lstStyle/>
          <a:p>
            <a:r>
              <a:t>0:35 – 0:40		Now add your posts!</a:t>
            </a:r>
            <a:endParaRPr sz="1100"/>
          </a:p>
          <a:p>
            <a:pPr>
              <a:defRPr b="1"/>
            </a:pPr>
            <a:r>
              <a:t>[Slide 28] </a:t>
            </a:r>
            <a:r>
              <a:rPr b="0"/>
              <a:t>Now that we’ve discussed some best practices for Twitter and Facebook, it’s your turn to add some posts.  </a:t>
            </a:r>
            <a:endParaRPr sz="1100"/>
          </a:p>
          <a:p>
            <a:pPr lvl="1" indent="457200"/>
            <a:r>
              <a:t>Maybe your profile is brand new and you need to add some information to your profile, like this OFA chapter in Delhi Township.</a:t>
            </a:r>
            <a:endParaRPr sz="1100"/>
          </a:p>
          <a:p>
            <a:pPr lvl="1" indent="457200"/>
            <a:r>
              <a:t>Maybe you can post your photos you just took to Facebook or Twitter.  Decide the best way to do this using posts, albums, and hashtags.</a:t>
            </a:r>
            <a:endParaRPr sz="1100"/>
          </a:p>
          <a:p>
            <a:pPr lvl="1" indent="457200"/>
            <a:r>
              <a:t>Maybe you have upcoming events for your chapter that you want to amplify digitally.</a:t>
            </a:r>
            <a:endParaRPr sz="1100"/>
          </a:p>
          <a:p>
            <a:pPr lvl="1" indent="457200"/>
            <a:r>
              <a:t>You have 5 minutes to work on your accounts.  We’ll take a look at what you post after the next section!  If you have questions or need technical trouble shooting while we do this, come see me.</a:t>
            </a:r>
            <a:endParaRPr sz="1100"/>
          </a:p>
          <a:p>
            <a:pPr lvl="1" indent="457200"/>
            <a:r>
              <a:t>[After five minutes bring people back together.]  Ok, if you’re following the event hashtag on Twitter and Facebook like I am, you’re seeing some great content from our group here.  We’re going to get to look at your posts in just a moment here, but first I want to wrap-up with a final section on putting posts together to tell as story.</a:t>
            </a:r>
            <a:endParaRPr sz="11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Shape 365"/>
          <p:cNvSpPr>
            <a:spLocks noGrp="1" noRot="1" noChangeAspect="1"/>
          </p:cNvSpPr>
          <p:nvPr>
            <p:ph type="sldImg"/>
          </p:nvPr>
        </p:nvSpPr>
        <p:spPr>
          <a:prstGeom prst="rect">
            <a:avLst/>
          </a:prstGeom>
        </p:spPr>
        <p:txBody>
          <a:bodyPr/>
          <a:lstStyle/>
          <a:p>
            <a:endParaRPr/>
          </a:p>
        </p:txBody>
      </p:sp>
      <p:sp>
        <p:nvSpPr>
          <p:cNvPr id="366" name="Shape 366"/>
          <p:cNvSpPr>
            <a:spLocks noGrp="1"/>
          </p:cNvSpPr>
          <p:nvPr>
            <p:ph type="body" sz="quarter" idx="1"/>
          </p:nvPr>
        </p:nvSpPr>
        <p:spPr>
          <a:prstGeom prst="rect">
            <a:avLst/>
          </a:prstGeom>
        </p:spPr>
        <p:txBody>
          <a:bodyPr/>
          <a:lstStyle/>
          <a:p>
            <a:pPr>
              <a:defRPr b="1"/>
            </a:pPr>
            <a:r>
              <a:t>0:40 – 0:55 	Telling the story</a:t>
            </a:r>
          </a:p>
          <a:p>
            <a:r>
              <a:t>		0:40 – 0:40		Telling the Story (title slide)</a:t>
            </a:r>
          </a:p>
          <a:p>
            <a:pPr>
              <a:defRPr b="1"/>
            </a:pPr>
            <a:r>
              <a:t>[Slide 29] </a:t>
            </a:r>
            <a:r>
              <a:rPr b="0"/>
              <a:t>As we’ve talked about, your chapters have a story to tell about the organizing work they are doing on our issues in your community. Digital media has tools to make sure information about your activities get to the broader community.  In this section we’ll talk about how to put together your posts and photos to tell the whole story of your chapter and your actions.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noRot="1" noChangeAspect="1"/>
          </p:cNvSpPr>
          <p:nvPr>
            <p:ph type="sldImg"/>
          </p:nvPr>
        </p:nvSpPr>
        <p:spPr>
          <a:prstGeom prst="rect">
            <a:avLst/>
          </a:prstGeom>
        </p:spPr>
        <p:txBody>
          <a:bodyPr/>
          <a:lstStyle/>
          <a:p>
            <a:endParaRPr/>
          </a:p>
        </p:txBody>
      </p:sp>
      <p:sp>
        <p:nvSpPr>
          <p:cNvPr id="142" name="Shape 142"/>
          <p:cNvSpPr>
            <a:spLocks noGrp="1"/>
          </p:cNvSpPr>
          <p:nvPr>
            <p:ph type="body" sz="quarter" idx="1"/>
          </p:nvPr>
        </p:nvSpPr>
        <p:spPr>
          <a:prstGeom prst="rect">
            <a:avLst/>
          </a:prstGeom>
        </p:spPr>
        <p:txBody>
          <a:bodyPr/>
          <a:lstStyle/>
          <a:p>
            <a:pPr>
              <a:defRPr b="1"/>
            </a:pPr>
            <a:r>
              <a:t>	</a:t>
            </a:r>
            <a:r>
              <a:rPr b="0"/>
              <a:t>0:05 – 0:05 	Goals</a:t>
            </a:r>
          </a:p>
          <a:p>
            <a:pPr>
              <a:defRPr b="1"/>
            </a:pPr>
            <a:r>
              <a:t>[Slide 3] </a:t>
            </a:r>
            <a:r>
              <a:rPr b="0"/>
              <a:t>Let’s get started with our goals for our session today.  After this training module we want to make sure that you…</a:t>
            </a:r>
          </a:p>
          <a:p>
            <a:r>
              <a:t>Understand the importance of digital storytelling in OFA local organizing</a:t>
            </a:r>
          </a:p>
          <a:p>
            <a:r>
              <a:t>Are able to take quality photographs and post them on social media outlets to promote your chapter’s actions</a:t>
            </a:r>
          </a:p>
          <a:p>
            <a:r>
              <a:t>And are excited about the possibilities social media presents to amplify our issue organizing.</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Shape 401"/>
          <p:cNvSpPr>
            <a:spLocks noGrp="1" noRot="1" noChangeAspect="1"/>
          </p:cNvSpPr>
          <p:nvPr>
            <p:ph type="sldImg"/>
          </p:nvPr>
        </p:nvSpPr>
        <p:spPr>
          <a:prstGeom prst="rect">
            <a:avLst/>
          </a:prstGeom>
        </p:spPr>
        <p:txBody>
          <a:bodyPr/>
          <a:lstStyle/>
          <a:p>
            <a:endParaRPr/>
          </a:p>
        </p:txBody>
      </p:sp>
      <p:sp>
        <p:nvSpPr>
          <p:cNvPr id="402" name="Shape 402"/>
          <p:cNvSpPr>
            <a:spLocks noGrp="1"/>
          </p:cNvSpPr>
          <p:nvPr>
            <p:ph type="body" sz="quarter" idx="1"/>
          </p:nvPr>
        </p:nvSpPr>
        <p:spPr>
          <a:prstGeom prst="rect">
            <a:avLst/>
          </a:prstGeom>
        </p:spPr>
        <p:txBody>
          <a:bodyPr/>
          <a:lstStyle/>
          <a:p>
            <a:r>
              <a:t>0:40 – 0:42		Telling the Story</a:t>
            </a:r>
            <a:endParaRPr sz="1100"/>
          </a:p>
          <a:p>
            <a:pPr>
              <a:defRPr b="1"/>
            </a:pPr>
            <a:r>
              <a:t>[Slide 30] </a:t>
            </a:r>
            <a:r>
              <a:rPr b="0"/>
              <a:t> All stories have a beginning, middle and end.  To help map out your storytelling activities, it’s helpful to plan your posts in phases.  So let’s think about some planning questions you should be asking yourself in each phase.</a:t>
            </a:r>
            <a:endParaRPr sz="1100"/>
          </a:p>
          <a:p>
            <a:r>
              <a:t>What happens before</a:t>
            </a:r>
            <a:endParaRPr sz="1100"/>
          </a:p>
          <a:p>
            <a:pPr lvl="3" indent="1371600"/>
            <a:r>
              <a:t>How will you build the buzz leading up to the event?</a:t>
            </a:r>
            <a:endParaRPr sz="1100"/>
          </a:p>
          <a:p>
            <a:pPr lvl="3" indent="1371600"/>
            <a:r>
              <a:t>How will you recruit the volunteers that you’ll need to make the event a success?</a:t>
            </a:r>
            <a:endParaRPr sz="1100"/>
          </a:p>
          <a:p>
            <a:r>
              <a:t>During</a:t>
            </a:r>
            <a:endParaRPr sz="1100"/>
          </a:p>
          <a:p>
            <a:pPr lvl="3" indent="1371600"/>
            <a:r>
              <a:t>What will a successful event look like?</a:t>
            </a:r>
            <a:endParaRPr sz="1100"/>
          </a:p>
          <a:p>
            <a:pPr lvl="3" indent="1371600"/>
            <a:r>
              <a:t>Think about what would be ideal scenarios for photographs</a:t>
            </a:r>
            <a:endParaRPr sz="1100"/>
          </a:p>
          <a:p>
            <a:pPr lvl="3" indent="1371600"/>
            <a:r>
              <a:t>How can you create a feeling of “fear of missing out” (aka FOMO)?</a:t>
            </a:r>
            <a:endParaRPr sz="1100"/>
          </a:p>
          <a:p>
            <a:r>
              <a:t>After</a:t>
            </a:r>
            <a:endParaRPr sz="1100"/>
          </a:p>
          <a:p>
            <a:r>
              <a:t>What will the overall message be when all is said and done?</a:t>
            </a:r>
            <a:endParaRPr sz="1100"/>
          </a:p>
          <a:p>
            <a:r>
              <a:t>How will volunteers and supporters be thanked?</a:t>
            </a:r>
            <a:endParaRPr sz="1100"/>
          </a:p>
          <a:p>
            <a:r>
              <a:t>Now let’s look at some examples of posts from each of these phases.</a:t>
            </a:r>
            <a:endParaRPr sz="1100"/>
          </a:p>
          <a:p>
            <a:r>
              <a:t>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Shape 407"/>
          <p:cNvSpPr>
            <a:spLocks noGrp="1" noRot="1" noChangeAspect="1"/>
          </p:cNvSpPr>
          <p:nvPr>
            <p:ph type="sldImg"/>
          </p:nvPr>
        </p:nvSpPr>
        <p:spPr>
          <a:prstGeom prst="rect">
            <a:avLst/>
          </a:prstGeom>
        </p:spPr>
        <p:txBody>
          <a:bodyPr/>
          <a:lstStyle/>
          <a:p>
            <a:endParaRPr/>
          </a:p>
        </p:txBody>
      </p:sp>
      <p:sp>
        <p:nvSpPr>
          <p:cNvPr id="408" name="Shape 408"/>
          <p:cNvSpPr>
            <a:spLocks noGrp="1"/>
          </p:cNvSpPr>
          <p:nvPr>
            <p:ph type="body" sz="quarter" idx="1"/>
          </p:nvPr>
        </p:nvSpPr>
        <p:spPr>
          <a:prstGeom prst="rect">
            <a:avLst/>
          </a:prstGeom>
        </p:spPr>
        <p:txBody>
          <a:bodyPr/>
          <a:lstStyle/>
          <a:p>
            <a:r>
              <a:t>0:43 – 0:43		Before</a:t>
            </a:r>
          </a:p>
          <a:p>
            <a:pPr>
              <a:defRPr b="1"/>
            </a:pPr>
            <a:r>
              <a:t>[Slide 31] </a:t>
            </a:r>
            <a:r>
              <a:rPr b="0"/>
              <a:t>This post shows preparation for an upcoming event.  Notice how they use relevant mentions and hashtags to increase the Tweet’s visibility by people they want to reach.</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Shape 413"/>
          <p:cNvSpPr>
            <a:spLocks noGrp="1" noRot="1" noChangeAspect="1"/>
          </p:cNvSpPr>
          <p:nvPr>
            <p:ph type="sldImg"/>
          </p:nvPr>
        </p:nvSpPr>
        <p:spPr>
          <a:prstGeom prst="rect">
            <a:avLst/>
          </a:prstGeom>
        </p:spPr>
        <p:txBody>
          <a:bodyPr/>
          <a:lstStyle/>
          <a:p>
            <a:endParaRPr/>
          </a:p>
        </p:txBody>
      </p:sp>
      <p:sp>
        <p:nvSpPr>
          <p:cNvPr id="414" name="Shape 414"/>
          <p:cNvSpPr>
            <a:spLocks noGrp="1"/>
          </p:cNvSpPr>
          <p:nvPr>
            <p:ph type="body" sz="quarter" idx="1"/>
          </p:nvPr>
        </p:nvSpPr>
        <p:spPr>
          <a:prstGeom prst="rect">
            <a:avLst/>
          </a:prstGeom>
        </p:spPr>
        <p:txBody>
          <a:bodyPr/>
          <a:lstStyle/>
          <a:p>
            <a:pPr marL="171450" indent="-171450">
              <a:buSzPct val="100000"/>
              <a:buFont typeface="Arial"/>
              <a:buChar char="•"/>
              <a:defRPr b="1"/>
            </a:pPr>
            <a:r>
              <a:t>Slide 32] </a:t>
            </a:r>
            <a:r>
              <a:rPr b="0"/>
              <a:t>This tweet builds excitement by showing how much people wanted to come to the event.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Shape 419"/>
          <p:cNvSpPr>
            <a:spLocks noGrp="1" noRot="1" noChangeAspect="1"/>
          </p:cNvSpPr>
          <p:nvPr>
            <p:ph type="sldImg"/>
          </p:nvPr>
        </p:nvSpPr>
        <p:spPr>
          <a:prstGeom prst="rect">
            <a:avLst/>
          </a:prstGeom>
        </p:spPr>
        <p:txBody>
          <a:bodyPr/>
          <a:lstStyle/>
          <a:p>
            <a:endParaRPr/>
          </a:p>
        </p:txBody>
      </p:sp>
      <p:sp>
        <p:nvSpPr>
          <p:cNvPr id="420" name="Shape 420"/>
          <p:cNvSpPr>
            <a:spLocks noGrp="1"/>
          </p:cNvSpPr>
          <p:nvPr>
            <p:ph type="body" sz="quarter" idx="1"/>
          </p:nvPr>
        </p:nvSpPr>
        <p:spPr>
          <a:prstGeom prst="rect">
            <a:avLst/>
          </a:prstGeom>
        </p:spPr>
        <p:txBody>
          <a:bodyPr/>
          <a:lstStyle/>
          <a:p>
            <a:pPr>
              <a:defRPr b="1"/>
            </a:pPr>
            <a:r>
              <a:t>[Slide 33] </a:t>
            </a:r>
            <a:r>
              <a:rPr b="0"/>
              <a:t>This post shows some of the real people at our event, as they are taking action the event focuses around.  Again, great use of hashtags and mentions here, as well as photo.</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Shape 425"/>
          <p:cNvSpPr>
            <a:spLocks noGrp="1" noRot="1" noChangeAspect="1"/>
          </p:cNvSpPr>
          <p:nvPr>
            <p:ph type="sldImg"/>
          </p:nvPr>
        </p:nvSpPr>
        <p:spPr>
          <a:prstGeom prst="rect">
            <a:avLst/>
          </a:prstGeom>
        </p:spPr>
        <p:txBody>
          <a:bodyPr/>
          <a:lstStyle/>
          <a:p>
            <a:endParaRPr/>
          </a:p>
        </p:txBody>
      </p:sp>
      <p:sp>
        <p:nvSpPr>
          <p:cNvPr id="426" name="Shape 426"/>
          <p:cNvSpPr>
            <a:spLocks noGrp="1"/>
          </p:cNvSpPr>
          <p:nvPr>
            <p:ph type="body" sz="quarter" idx="1"/>
          </p:nvPr>
        </p:nvSpPr>
        <p:spPr>
          <a:prstGeom prst="rect">
            <a:avLst/>
          </a:prstGeom>
        </p:spPr>
        <p:txBody>
          <a:bodyPr/>
          <a:lstStyle/>
          <a:p>
            <a:pPr>
              <a:defRPr b="1"/>
            </a:pPr>
            <a:r>
              <a:t>[Slide 34] </a:t>
            </a:r>
            <a:r>
              <a:rPr b="0"/>
              <a:t>This post shows blizzarding.  It explains the reason behind the action clearly, as well as what organizing the chapter is doing in response.  It mentions a real place and shows the action happening.</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Shape 431"/>
          <p:cNvSpPr>
            <a:spLocks noGrp="1" noRot="1" noChangeAspect="1"/>
          </p:cNvSpPr>
          <p:nvPr>
            <p:ph type="sldImg"/>
          </p:nvPr>
        </p:nvSpPr>
        <p:spPr>
          <a:prstGeom prst="rect">
            <a:avLst/>
          </a:prstGeom>
        </p:spPr>
        <p:txBody>
          <a:bodyPr/>
          <a:lstStyle/>
          <a:p>
            <a:endParaRPr/>
          </a:p>
        </p:txBody>
      </p:sp>
      <p:sp>
        <p:nvSpPr>
          <p:cNvPr id="432" name="Shape 432"/>
          <p:cNvSpPr>
            <a:spLocks noGrp="1"/>
          </p:cNvSpPr>
          <p:nvPr>
            <p:ph type="body" sz="quarter" idx="1"/>
          </p:nvPr>
        </p:nvSpPr>
        <p:spPr>
          <a:prstGeom prst="rect">
            <a:avLst/>
          </a:prstGeom>
        </p:spPr>
        <p:txBody>
          <a:bodyPr/>
          <a:lstStyle/>
          <a:p>
            <a:pPr>
              <a:defRPr b="1"/>
            </a:pPr>
            <a:r>
              <a:t>[Slide 35]</a:t>
            </a:r>
            <a:r>
              <a:rPr b="0"/>
              <a:t> This tweet is a great example of how a post without photos can be effective, especially when it uses the words of our volunteers.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Shape 437"/>
          <p:cNvSpPr>
            <a:spLocks noGrp="1" noRot="1" noChangeAspect="1"/>
          </p:cNvSpPr>
          <p:nvPr>
            <p:ph type="sldImg"/>
          </p:nvPr>
        </p:nvSpPr>
        <p:spPr>
          <a:prstGeom prst="rect">
            <a:avLst/>
          </a:prstGeom>
        </p:spPr>
        <p:txBody>
          <a:bodyPr/>
          <a:lstStyle/>
          <a:p>
            <a:endParaRPr/>
          </a:p>
        </p:txBody>
      </p:sp>
      <p:sp>
        <p:nvSpPr>
          <p:cNvPr id="438" name="Shape 438"/>
          <p:cNvSpPr>
            <a:spLocks noGrp="1"/>
          </p:cNvSpPr>
          <p:nvPr>
            <p:ph type="body" sz="quarter" idx="1"/>
          </p:nvPr>
        </p:nvSpPr>
        <p:spPr>
          <a:prstGeom prst="rect">
            <a:avLst/>
          </a:prstGeom>
        </p:spPr>
        <p:txBody>
          <a:bodyPr/>
          <a:lstStyle/>
          <a:p>
            <a:pPr>
              <a:defRPr b="1"/>
            </a:pPr>
            <a:r>
              <a:t>[Slide 36] </a:t>
            </a:r>
            <a:r>
              <a:rPr b="0"/>
              <a:t>Now, tell me how this tweet is effective in telling the story of an action while It’s happening?</a:t>
            </a:r>
            <a:endParaRPr sz="1100"/>
          </a:p>
          <a:p>
            <a:pPr lvl="1" indent="457200"/>
            <a:r>
              <a:t>[Let participants respond.  Should mention that it shows people taking action, includes OFA branding, is visually interesting, uses hashtags, and mentions the Member of Congress to make sure the decision maker sees it!]</a:t>
            </a:r>
            <a:endParaRPr sz="11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hape 443"/>
          <p:cNvSpPr>
            <a:spLocks noGrp="1" noRot="1" noChangeAspect="1"/>
          </p:cNvSpPr>
          <p:nvPr>
            <p:ph type="sldImg"/>
          </p:nvPr>
        </p:nvSpPr>
        <p:spPr>
          <a:prstGeom prst="rect">
            <a:avLst/>
          </a:prstGeom>
        </p:spPr>
        <p:txBody>
          <a:bodyPr/>
          <a:lstStyle/>
          <a:p>
            <a:endParaRPr/>
          </a:p>
        </p:txBody>
      </p:sp>
      <p:sp>
        <p:nvSpPr>
          <p:cNvPr id="444" name="Shape 444"/>
          <p:cNvSpPr>
            <a:spLocks noGrp="1"/>
          </p:cNvSpPr>
          <p:nvPr>
            <p:ph type="body" sz="quarter" idx="1"/>
          </p:nvPr>
        </p:nvSpPr>
        <p:spPr>
          <a:prstGeom prst="rect">
            <a:avLst/>
          </a:prstGeom>
        </p:spPr>
        <p:txBody>
          <a:bodyPr/>
          <a:lstStyle/>
          <a:p>
            <a:pPr>
              <a:defRPr b="1"/>
            </a:pPr>
            <a:r>
              <a:t>[Slide 37]</a:t>
            </a:r>
            <a:r>
              <a:rPr b="0"/>
              <a:t> Effective after posts sum up the message of our organizing events.  This tweet shows members of the chapter who have been organizing and conveys a sense of inspiration after a win on immigration reform in the Senate.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Shape 449"/>
          <p:cNvSpPr>
            <a:spLocks noGrp="1" noRot="1" noChangeAspect="1"/>
          </p:cNvSpPr>
          <p:nvPr>
            <p:ph type="sldImg"/>
          </p:nvPr>
        </p:nvSpPr>
        <p:spPr>
          <a:prstGeom prst="rect">
            <a:avLst/>
          </a:prstGeom>
        </p:spPr>
        <p:txBody>
          <a:bodyPr/>
          <a:lstStyle/>
          <a:p>
            <a:endParaRPr/>
          </a:p>
        </p:txBody>
      </p:sp>
      <p:sp>
        <p:nvSpPr>
          <p:cNvPr id="450" name="Shape 450"/>
          <p:cNvSpPr>
            <a:spLocks noGrp="1"/>
          </p:cNvSpPr>
          <p:nvPr>
            <p:ph type="body" sz="quarter" idx="1"/>
          </p:nvPr>
        </p:nvSpPr>
        <p:spPr>
          <a:prstGeom prst="rect">
            <a:avLst/>
          </a:prstGeom>
        </p:spPr>
        <p:txBody>
          <a:bodyPr/>
          <a:lstStyle/>
          <a:p>
            <a:pPr>
              <a:defRPr b="1"/>
            </a:pPr>
            <a:r>
              <a:t>[Slide 38] </a:t>
            </a:r>
            <a:r>
              <a:rPr b="0"/>
              <a:t>This thank you post is a great wrap-up, and a great way to give a public shout-out to people who have done good work!</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Shape 455"/>
          <p:cNvSpPr>
            <a:spLocks noGrp="1" noRot="1" noChangeAspect="1"/>
          </p:cNvSpPr>
          <p:nvPr>
            <p:ph type="sldImg"/>
          </p:nvPr>
        </p:nvSpPr>
        <p:spPr>
          <a:prstGeom prst="rect">
            <a:avLst/>
          </a:prstGeom>
        </p:spPr>
        <p:txBody>
          <a:bodyPr/>
          <a:lstStyle/>
          <a:p>
            <a:endParaRPr/>
          </a:p>
        </p:txBody>
      </p:sp>
      <p:sp>
        <p:nvSpPr>
          <p:cNvPr id="456" name="Shape 456"/>
          <p:cNvSpPr>
            <a:spLocks noGrp="1"/>
          </p:cNvSpPr>
          <p:nvPr>
            <p:ph type="body" sz="quarter" idx="1"/>
          </p:nvPr>
        </p:nvSpPr>
        <p:spPr>
          <a:prstGeom prst="rect">
            <a:avLst/>
          </a:prstGeom>
        </p:spPr>
        <p:txBody>
          <a:bodyPr/>
          <a:lstStyle/>
          <a:p>
            <a:r>
              <a:t>0:46-0:47 		What storytelling does for you</a:t>
            </a:r>
          </a:p>
          <a:p>
            <a:pPr>
              <a:defRPr b="1"/>
            </a:pPr>
            <a:r>
              <a:t>[Slide 39] </a:t>
            </a:r>
            <a:r>
              <a:rPr b="0"/>
              <a:t>You may have heard the phrase: “If it’s not in VAN, it didn’t happen.”  We can think the same way with digital -- If it’s not on Facebook or Twitter, it didn’t happen”  Because we haven’t told the story of our action.</a:t>
            </a:r>
          </a:p>
          <a:p>
            <a:r>
              <a:t>Telling our story makes more people aware of our work, and as long as we tell our stories authentically and compellingly, we will grow our movement one person at a time. </a:t>
            </a:r>
          </a:p>
          <a:p>
            <a:r>
              <a:t>Social networks are particularly important in growing our movement, because people are more to be inspired to get involved when they know someone who is already involved.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prstGeom prst="rect">
            <a:avLst/>
          </a:prstGeom>
        </p:spPr>
        <p:txBody>
          <a:bodyPr/>
          <a:lstStyle/>
          <a:p>
            <a:endParaRPr/>
          </a:p>
        </p:txBody>
      </p:sp>
      <p:sp>
        <p:nvSpPr>
          <p:cNvPr id="149" name="Shape 149"/>
          <p:cNvSpPr>
            <a:spLocks noGrp="1"/>
          </p:cNvSpPr>
          <p:nvPr>
            <p:ph type="body" sz="quarter" idx="1"/>
          </p:nvPr>
        </p:nvSpPr>
        <p:spPr>
          <a:prstGeom prst="rect">
            <a:avLst/>
          </a:prstGeom>
        </p:spPr>
        <p:txBody>
          <a:bodyPr/>
          <a:lstStyle/>
          <a:p>
            <a:r>
              <a:t>	0:06-0:06	Agenda</a:t>
            </a:r>
          </a:p>
          <a:p>
            <a:pPr>
              <a:defRPr b="1"/>
            </a:pPr>
            <a:r>
              <a:t>[Slide 4] </a:t>
            </a:r>
            <a:r>
              <a:rPr b="0"/>
              <a:t>And let’s run through our agenda on this module to see the things we’ll cover to help us achieve those goals.</a:t>
            </a:r>
          </a:p>
          <a:p>
            <a:r>
              <a:t>We’ll finish up with the introduction here soon.</a:t>
            </a:r>
          </a:p>
          <a:p>
            <a:r>
              <a:t>Then we’ll talk about why we use digital tools and what they add to our organizing efforts.</a:t>
            </a:r>
          </a:p>
          <a:p>
            <a:r>
              <a:t>Next we’ll talk about some fundamentals for taking good photographs to illustrate our organizing, and give you a chance to go take some photos.</a:t>
            </a:r>
          </a:p>
          <a:p>
            <a:r>
              <a:t>Then we’ll move on to best practices of posting to Facebook and Twitter to amplify our organizing, and practice making some posts.</a:t>
            </a:r>
          </a:p>
          <a:p>
            <a:r>
              <a:t>Finally we’ll wrap up with talking about how we put these tools together to tell the story of our organizing around each event and issue.</a:t>
            </a:r>
          </a:p>
          <a:p>
            <a:r>
              <a:t>And we’ll wrap up with some debrief and talk about next steps.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Shape 474"/>
          <p:cNvSpPr>
            <a:spLocks noGrp="1" noRot="1" noChangeAspect="1"/>
          </p:cNvSpPr>
          <p:nvPr>
            <p:ph type="sldImg"/>
          </p:nvPr>
        </p:nvSpPr>
        <p:spPr>
          <a:prstGeom prst="rect">
            <a:avLst/>
          </a:prstGeom>
        </p:spPr>
        <p:txBody>
          <a:bodyPr/>
          <a:lstStyle/>
          <a:p>
            <a:endParaRPr/>
          </a:p>
        </p:txBody>
      </p:sp>
      <p:sp>
        <p:nvSpPr>
          <p:cNvPr id="475" name="Shape 475"/>
          <p:cNvSpPr>
            <a:spLocks noGrp="1"/>
          </p:cNvSpPr>
          <p:nvPr>
            <p:ph type="body" sz="quarter" idx="1"/>
          </p:nvPr>
        </p:nvSpPr>
        <p:spPr>
          <a:prstGeom prst="rect">
            <a:avLst/>
          </a:prstGeom>
        </p:spPr>
        <p:txBody>
          <a:bodyPr/>
          <a:lstStyle/>
          <a:p>
            <a:r>
              <a:t>0:47 – 0:55   #Hashtag</a:t>
            </a:r>
          </a:p>
          <a:p>
            <a:pPr>
              <a:defRPr b="1"/>
            </a:pPr>
            <a:r>
              <a:t>[Slide 40] </a:t>
            </a:r>
            <a:r>
              <a:rPr b="0"/>
              <a:t>Okay!  Now I’m going to switch over to share my screen and we’re going to take a look at the content you’ve posted throughout the training on Facebook and Twitter.</a:t>
            </a:r>
          </a:p>
          <a:p>
            <a:r>
              <a:t>[Search the event hashtag on Twitter and Facebook to see the content from your group.  Have the participants talk about their posts and get feedback from the other participants on why it is good and any way it could be improved.]</a:t>
            </a:r>
          </a:p>
          <a:p>
            <a:r>
              <a:t>[Wrap up this part of the session with some encouraging words about how well they told the story of this event through their posts.]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Shape 491"/>
          <p:cNvSpPr>
            <a:spLocks noGrp="1" noRot="1" noChangeAspect="1"/>
          </p:cNvSpPr>
          <p:nvPr>
            <p:ph type="sldImg"/>
          </p:nvPr>
        </p:nvSpPr>
        <p:spPr>
          <a:prstGeom prst="rect">
            <a:avLst/>
          </a:prstGeom>
        </p:spPr>
        <p:txBody>
          <a:bodyPr/>
          <a:lstStyle/>
          <a:p>
            <a:endParaRPr/>
          </a:p>
        </p:txBody>
      </p:sp>
      <p:sp>
        <p:nvSpPr>
          <p:cNvPr id="492" name="Shape 492"/>
          <p:cNvSpPr>
            <a:spLocks noGrp="1"/>
          </p:cNvSpPr>
          <p:nvPr>
            <p:ph type="body" sz="quarter" idx="1"/>
          </p:nvPr>
        </p:nvSpPr>
        <p:spPr>
          <a:prstGeom prst="rect">
            <a:avLst/>
          </a:prstGeom>
        </p:spPr>
        <p:txBody>
          <a:bodyPr/>
          <a:lstStyle/>
          <a:p>
            <a:pPr>
              <a:defRPr b="1"/>
            </a:pPr>
            <a:r>
              <a:t>0:55 – 1:00 	Debrief &amp; Closing</a:t>
            </a:r>
          </a:p>
          <a:p>
            <a:r>
              <a:t>		0:55 – 0:59   Debrief</a:t>
            </a:r>
          </a:p>
          <a:p>
            <a:pPr>
              <a:defRPr b="1"/>
            </a:pPr>
            <a:r>
              <a:t>[Slide 41] </a:t>
            </a:r>
            <a:r>
              <a:rPr b="0"/>
              <a:t>Let’s take a moment to debrief everything we’ve learned so far by going over these debrief questions: [Choose a debrief method that is most appropriate for the size and composition of your group.  Make sure your method gives everyone a chance to participate in the debrief.] </a:t>
            </a:r>
          </a:p>
          <a:p>
            <a:r>
              <a:t>What makes for good digital storytelling in photos and social media?</a:t>
            </a:r>
          </a:p>
          <a:p>
            <a:r>
              <a:t>For your local chapter, how could digital tools be used to amplify your actions?</a:t>
            </a:r>
          </a:p>
          <a:p>
            <a:r>
              <a:t>For our next event, what actions can we take to plan for digital organizing and tell the whole story of our event?</a:t>
            </a:r>
          </a:p>
          <a:p>
            <a:r>
              <a:t>Think back to your paired conversation at the beginning of the session.  Did you learn what you wanted to learn?  If not, what was it?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Shape 497"/>
          <p:cNvSpPr>
            <a:spLocks noGrp="1" noRot="1" noChangeAspect="1"/>
          </p:cNvSpPr>
          <p:nvPr>
            <p:ph type="sldImg"/>
          </p:nvPr>
        </p:nvSpPr>
        <p:spPr>
          <a:prstGeom prst="rect">
            <a:avLst/>
          </a:prstGeom>
        </p:spPr>
        <p:txBody>
          <a:bodyPr/>
          <a:lstStyle/>
          <a:p>
            <a:endParaRPr/>
          </a:p>
        </p:txBody>
      </p:sp>
      <p:sp>
        <p:nvSpPr>
          <p:cNvPr id="498" name="Shape 498"/>
          <p:cNvSpPr>
            <a:spLocks noGrp="1"/>
          </p:cNvSpPr>
          <p:nvPr>
            <p:ph type="body" sz="quarter" idx="1"/>
          </p:nvPr>
        </p:nvSpPr>
        <p:spPr>
          <a:prstGeom prst="rect">
            <a:avLst/>
          </a:prstGeom>
        </p:spPr>
        <p:txBody>
          <a:bodyPr/>
          <a:lstStyle/>
          <a:p>
            <a:r>
              <a:t>0:59 – 1:00 Key Takeaways</a:t>
            </a:r>
          </a:p>
          <a:p>
            <a:pPr>
              <a:defRPr b="1"/>
            </a:pPr>
            <a:r>
              <a:t>[Slide 42] </a:t>
            </a:r>
            <a:r>
              <a:rPr b="0"/>
              <a:t>You have all submitted great content and insight today.  As we wrap up, I just want to highlight some key takeaways from our training today.</a:t>
            </a:r>
          </a:p>
          <a:p>
            <a:r>
              <a:t>Photographs and social media give us the opportunity to tell the story of our organizing</a:t>
            </a:r>
          </a:p>
          <a:p>
            <a:r>
              <a:t>Our digital storytelling is most effective when it is personal and local</a:t>
            </a:r>
          </a:p>
          <a:p>
            <a:r>
              <a:t>Everyone in our organization can contribute to amplifying our actions digitally.</a:t>
            </a:r>
          </a:p>
          <a:p>
            <a:r>
              <a:t>Thank you for participating!  I’m going to follow the Twitter list from this group and look forward to seeing your posts and photos for future events!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a:spLocks noGrp="1" noRot="1" noChangeAspect="1"/>
          </p:cNvSpPr>
          <p:nvPr>
            <p:ph type="sldImg"/>
          </p:nvPr>
        </p:nvSpPr>
        <p:spPr>
          <a:prstGeom prst="rect">
            <a:avLst/>
          </a:prstGeom>
        </p:spPr>
        <p:txBody>
          <a:bodyPr/>
          <a:lstStyle/>
          <a:p>
            <a:endParaRPr/>
          </a:p>
        </p:txBody>
      </p:sp>
      <p:sp>
        <p:nvSpPr>
          <p:cNvPr id="155" name="Shape 155"/>
          <p:cNvSpPr>
            <a:spLocks noGrp="1"/>
          </p:cNvSpPr>
          <p:nvPr>
            <p:ph type="body" sz="quarter" idx="1"/>
          </p:nvPr>
        </p:nvSpPr>
        <p:spPr>
          <a:prstGeom prst="rect">
            <a:avLst/>
          </a:prstGeom>
        </p:spPr>
        <p:txBody>
          <a:bodyPr/>
          <a:lstStyle/>
          <a:p>
            <a:pPr>
              <a:defRPr b="1"/>
            </a:pPr>
            <a:r>
              <a:t>[Slide 5] </a:t>
            </a:r>
            <a:r>
              <a:rPr b="0"/>
              <a:t>Ok, let’s take a moment to talk to each other about how we use social media. Please find a partner and you’ll have three minutes to talk about these three questions:  </a:t>
            </a:r>
            <a:endParaRPr sz="1100"/>
          </a:p>
          <a:p>
            <a:r>
              <a:t>What is your favorite thing about social media?</a:t>
            </a:r>
            <a:endParaRPr sz="1100"/>
          </a:p>
          <a:p>
            <a:r>
              <a:t>Who do you communicate with most frequently on social media?</a:t>
            </a:r>
            <a:endParaRPr sz="1100"/>
          </a:p>
          <a:p>
            <a:r>
              <a:t>What do you want to learn about today</a:t>
            </a:r>
            <a:endParaRPr sz="1100"/>
          </a:p>
          <a:p>
            <a:pPr lvl="5" indent="2286000"/>
            <a:r>
              <a:t>One more instruction before you move. During your conversation, each person should tweet one interesting thing their partner shares using their twitter handles if possible. Use the event hashtag. Ok, let’s go!</a:t>
            </a:r>
            <a:endParaRPr sz="1100"/>
          </a:p>
          <a:p>
            <a:pPr lvl="5" indent="2286000"/>
            <a:r>
              <a:t>[After 3 minutes bring the group back together.]  Ok, I’m looking at the list I created of our group members and the event hashtag.  Let’s look at some of the responses you shared. [Show the feed from your group’s list.  Ask each writer of a tweet to read their tweet.  If you’re unsure how to make a list and show the feed, just ask participants to read their tweets about their partners.</a:t>
            </a:r>
            <a:endParaRPr sz="11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noRot="1" noChangeAspect="1"/>
          </p:cNvSpPr>
          <p:nvPr>
            <p:ph type="sldImg"/>
          </p:nvPr>
        </p:nvSpPr>
        <p:spPr>
          <a:prstGeom prst="rect">
            <a:avLst/>
          </a:prstGeom>
        </p:spPr>
        <p:txBody>
          <a:bodyPr/>
          <a:lstStyle/>
          <a:p>
            <a:endParaRPr/>
          </a:p>
        </p:txBody>
      </p:sp>
      <p:sp>
        <p:nvSpPr>
          <p:cNvPr id="163" name="Shape 163"/>
          <p:cNvSpPr>
            <a:spLocks noGrp="1"/>
          </p:cNvSpPr>
          <p:nvPr>
            <p:ph type="body" sz="quarter" idx="1"/>
          </p:nvPr>
        </p:nvSpPr>
        <p:spPr>
          <a:prstGeom prst="rect">
            <a:avLst/>
          </a:prstGeom>
        </p:spPr>
        <p:txBody>
          <a:bodyPr/>
          <a:lstStyle/>
          <a:p>
            <a:pPr>
              <a:defRPr b="1"/>
            </a:pPr>
            <a:r>
              <a:t>0:11 – 0:15 	Why We Use Digital Tools</a:t>
            </a:r>
          </a:p>
          <a:p>
            <a:pPr>
              <a:defRPr b="1"/>
            </a:pPr>
            <a:r>
              <a:t>		</a:t>
            </a:r>
            <a:r>
              <a:rPr b="0"/>
              <a:t>0:11 – 0:11	Why We Use Digital Tools </a:t>
            </a:r>
          </a:p>
          <a:p>
            <a:pPr>
              <a:defRPr b="1"/>
            </a:pPr>
            <a:r>
              <a:t> [Slide 6] </a:t>
            </a:r>
            <a:r>
              <a:rPr b="0"/>
              <a:t>Think you have a great event? No one is going to know about it unless we talk about it. If done well, your digital storytelling can help add the conversation around the issue you are working on and bring in more supporters. Social media is all about sharing our stories, interacting with people, and building community.</a:t>
            </a:r>
          </a:p>
          <a:p>
            <a:r>
              <a:t>To get some context about why we use digital tools as part of our organizing, let’s take a look at some of the tools we use.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noRot="1" noChangeAspect="1"/>
          </p:cNvSpPr>
          <p:nvPr>
            <p:ph type="sldImg"/>
          </p:nvPr>
        </p:nvSpPr>
        <p:spPr>
          <a:prstGeom prst="rect">
            <a:avLst/>
          </a:prstGeom>
        </p:spPr>
        <p:txBody>
          <a:bodyPr/>
          <a:lstStyle/>
          <a:p>
            <a:endParaRPr/>
          </a:p>
        </p:txBody>
      </p:sp>
      <p:sp>
        <p:nvSpPr>
          <p:cNvPr id="169" name="Shape 169"/>
          <p:cNvSpPr>
            <a:spLocks noGrp="1"/>
          </p:cNvSpPr>
          <p:nvPr>
            <p:ph type="body" sz="quarter" idx="1"/>
          </p:nvPr>
        </p:nvSpPr>
        <p:spPr>
          <a:prstGeom prst="rect">
            <a:avLst/>
          </a:prstGeom>
        </p:spPr>
        <p:txBody>
          <a:bodyPr/>
          <a:lstStyle/>
          <a:p>
            <a:r>
              <a:t>	0:12 – 0:12	By the Numbers: Facebook</a:t>
            </a:r>
            <a:endParaRPr sz="1100"/>
          </a:p>
          <a:p>
            <a:pPr>
              <a:defRPr b="1"/>
            </a:pPr>
            <a:r>
              <a:t>[Slide 7] </a:t>
            </a:r>
            <a:r>
              <a:rPr b="0"/>
              <a:t>We’ll start with Facebook.  </a:t>
            </a:r>
            <a:endParaRPr sz="1100"/>
          </a:p>
          <a:p>
            <a:pPr lvl="1" indent="457200"/>
            <a:r>
              <a:t>Facebook has 1.1 billion users in the world – that’s 1 in every 7 people on the planet are on Facebook.  </a:t>
            </a:r>
            <a:endParaRPr sz="1100"/>
          </a:p>
          <a:p>
            <a:pPr lvl="1" indent="457200"/>
            <a:r>
              <a:t>Monthly users now total nearly 850 million. [(source: </a:t>
            </a:r>
            <a:r>
              <a:rPr u="sng">
                <a:solidFill>
                  <a:srgbClr val="0000FF"/>
                </a:solidFill>
                <a:uFill>
                  <a:solidFill>
                    <a:srgbClr val="0000FF"/>
                  </a:solidFill>
                </a:uFill>
                <a:hlinkClick r:id="rId3"/>
              </a:rPr>
              <a:t>Jeff Bullas</a:t>
            </a:r>
            <a:r>
              <a:t>)]. </a:t>
            </a:r>
            <a:endParaRPr sz="1100"/>
          </a:p>
          <a:p>
            <a:pPr lvl="1" indent="457200"/>
            <a:r>
              <a:t>23 percent of Facebook's users check their account 5 or more times daily, so we know if we’re on Facebook we’re part of their every day lives. [(source:</a:t>
            </a:r>
            <a:r>
              <a:rPr u="sng">
                <a:solidFill>
                  <a:srgbClr val="0000FF"/>
                </a:solidFill>
                <a:uFill>
                  <a:solidFill>
                    <a:srgbClr val="0000FF"/>
                  </a:solidFill>
                </a:uFill>
                <a:hlinkClick r:id="rId4"/>
              </a:rPr>
              <a:t>Socialnomics</a:t>
            </a:r>
            <a:r>
              <a:t>)] </a:t>
            </a:r>
            <a:endParaRPr sz="1100"/>
          </a:p>
          <a:p>
            <a:pPr lvl="1" indent="457200"/>
            <a:r>
              <a:t>Barack Obama's </a:t>
            </a:r>
            <a:r>
              <a:rPr u="sng">
                <a:solidFill>
                  <a:srgbClr val="0000FF"/>
                </a:solidFill>
                <a:uFill>
                  <a:solidFill>
                    <a:srgbClr val="0000FF"/>
                  </a:solidFill>
                </a:uFill>
                <a:hlinkClick r:id="rId5"/>
              </a:rPr>
              <a:t>victory Facebook post</a:t>
            </a:r>
            <a:r>
              <a:t> was the most liked photo on Facebook with over 4 million likes. [(source: </a:t>
            </a:r>
            <a:r>
              <a:rPr u="sng">
                <a:solidFill>
                  <a:srgbClr val="0000FF"/>
                </a:solidFill>
                <a:uFill>
                  <a:solidFill>
                    <a:srgbClr val="0000FF"/>
                  </a:solidFill>
                </a:uFill>
                <a:hlinkClick r:id="rId6"/>
              </a:rPr>
              <a:t>The Huffington Post</a:t>
            </a:r>
            <a:r>
              <a:t>)]</a:t>
            </a:r>
            <a:endParaRPr sz="11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noRot="1" noChangeAspect="1"/>
          </p:cNvSpPr>
          <p:nvPr>
            <p:ph type="sldImg"/>
          </p:nvPr>
        </p:nvSpPr>
        <p:spPr>
          <a:prstGeom prst="rect">
            <a:avLst/>
          </a:prstGeom>
        </p:spPr>
        <p:txBody>
          <a:bodyPr/>
          <a:lstStyle/>
          <a:p>
            <a:endParaRPr/>
          </a:p>
        </p:txBody>
      </p:sp>
      <p:sp>
        <p:nvSpPr>
          <p:cNvPr id="175" name="Shape 175"/>
          <p:cNvSpPr>
            <a:spLocks noGrp="1"/>
          </p:cNvSpPr>
          <p:nvPr>
            <p:ph type="body" sz="quarter" idx="1"/>
          </p:nvPr>
        </p:nvSpPr>
        <p:spPr>
          <a:prstGeom prst="rect">
            <a:avLst/>
          </a:prstGeom>
        </p:spPr>
        <p:txBody>
          <a:bodyPr/>
          <a:lstStyle/>
          <a:p>
            <a:r>
              <a:t>0:13 – 0:13	By the Numbers: Twitter</a:t>
            </a:r>
            <a:endParaRPr sz="1100"/>
          </a:p>
          <a:p>
            <a:pPr>
              <a:defRPr b="1"/>
            </a:pPr>
            <a:r>
              <a:t>[Slide 8] </a:t>
            </a:r>
            <a:r>
              <a:rPr b="0"/>
              <a:t>Now let’s talk about Twitter, which is newer in our organizing. </a:t>
            </a:r>
            <a:endParaRPr sz="1100"/>
          </a:p>
          <a:p>
            <a:pPr lvl="1" indent="457200"/>
            <a:r>
              <a:t>In 2008 the Obama campaign only posted one tweet.   </a:t>
            </a:r>
            <a:endParaRPr sz="1100"/>
          </a:p>
          <a:p>
            <a:pPr lvl="1" indent="457200"/>
            <a:r>
              <a:t>But in 2012, 1 million accounts are added to Twitter everyday. (source: </a:t>
            </a:r>
            <a:r>
              <a:rPr u="sng">
                <a:solidFill>
                  <a:srgbClr val="0000FF"/>
                </a:solidFill>
                <a:uFill>
                  <a:solidFill>
                    <a:srgbClr val="0000FF"/>
                  </a:solidFill>
                </a:uFill>
                <a:hlinkClick r:id="rId3"/>
              </a:rPr>
              <a:t>Infographics Labs</a:t>
            </a:r>
            <a:r>
              <a:t>). </a:t>
            </a:r>
            <a:endParaRPr sz="1100"/>
          </a:p>
          <a:p>
            <a:pPr lvl="1" indent="457200"/>
            <a:r>
              <a:t>32 percent of all Internet users are using Twitter. (source: </a:t>
            </a:r>
            <a:r>
              <a:rPr u="sng">
                <a:solidFill>
                  <a:srgbClr val="0000FF"/>
                </a:solidFill>
                <a:uFill>
                  <a:solidFill>
                    <a:srgbClr val="0000FF"/>
                  </a:solidFill>
                </a:uFill>
                <a:hlinkClick r:id="rId4"/>
              </a:rPr>
              <a:t>Marketing Land</a:t>
            </a:r>
            <a:r>
              <a:t>). </a:t>
            </a:r>
            <a:endParaRPr sz="1100"/>
          </a:p>
          <a:p>
            <a:pPr lvl="1" indent="457200"/>
            <a:r>
              <a:t>The 2012 election broke records with 31.7 million political tweets. Election Day was by far the most tweeted about event in US political history. (source: </a:t>
            </a:r>
            <a:r>
              <a:rPr u="sng">
                <a:solidFill>
                  <a:srgbClr val="0000FF"/>
                </a:solidFill>
                <a:uFill>
                  <a:solidFill>
                    <a:srgbClr val="0000FF"/>
                  </a:solidFill>
                </a:uFill>
                <a:hlinkClick r:id="rId5"/>
              </a:rPr>
              <a:t>Marketing Land</a:t>
            </a:r>
            <a:r>
              <a:t>). Barack </a:t>
            </a:r>
            <a:r>
              <a:rPr u="sng">
                <a:solidFill>
                  <a:srgbClr val="0000FF"/>
                </a:solidFill>
                <a:uFill>
                  <a:solidFill>
                    <a:srgbClr val="0000FF"/>
                  </a:solidFill>
                </a:uFill>
                <a:hlinkClick r:id="rId6"/>
              </a:rPr>
              <a:t>Obama's victory tweet</a:t>
            </a:r>
            <a:r>
              <a:t> was the most retweeted tweet ever with over 800K retweets. (source: </a:t>
            </a:r>
            <a:r>
              <a:rPr u="sng">
                <a:solidFill>
                  <a:srgbClr val="0000FF"/>
                </a:solidFill>
                <a:uFill>
                  <a:solidFill>
                    <a:srgbClr val="0000FF"/>
                  </a:solidFill>
                </a:uFill>
                <a:hlinkClick r:id="rId7"/>
              </a:rPr>
              <a:t>The Guardian</a:t>
            </a:r>
            <a:r>
              <a:t>)</a:t>
            </a:r>
            <a:endParaRPr sz="1100"/>
          </a:p>
          <a:p>
            <a:pPr marL="628650" lvl="1" indent="-171450">
              <a:buSzPct val="100000"/>
              <a:buFont typeface="Courier New"/>
              <a:buChar char="o"/>
            </a:pPr>
            <a:r>
              <a:t>over 800K retweets. (source: </a:t>
            </a:r>
            <a:r>
              <a:rPr u="sng">
                <a:solidFill>
                  <a:srgbClr val="0000FF"/>
                </a:solidFill>
                <a:uFill>
                  <a:solidFill>
                    <a:srgbClr val="0000FF"/>
                  </a:solidFill>
                </a:uFill>
                <a:hlinkClick r:id="rId7"/>
              </a:rPr>
              <a:t>The Guardian</a:t>
            </a:r>
            <a:r>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noRot="1" noChangeAspect="1"/>
          </p:cNvSpPr>
          <p:nvPr>
            <p:ph type="sldImg"/>
          </p:nvPr>
        </p:nvSpPr>
        <p:spPr>
          <a:prstGeom prst="rect">
            <a:avLst/>
          </a:prstGeom>
        </p:spPr>
        <p:txBody>
          <a:bodyPr/>
          <a:lstStyle/>
          <a:p>
            <a:endParaRPr/>
          </a:p>
        </p:txBody>
      </p:sp>
      <p:sp>
        <p:nvSpPr>
          <p:cNvPr id="185" name="Shape 185"/>
          <p:cNvSpPr>
            <a:spLocks noGrp="1"/>
          </p:cNvSpPr>
          <p:nvPr>
            <p:ph type="body" sz="quarter" idx="1"/>
          </p:nvPr>
        </p:nvSpPr>
        <p:spPr>
          <a:prstGeom prst="rect">
            <a:avLst/>
          </a:prstGeom>
        </p:spPr>
        <p:txBody>
          <a:bodyPr/>
          <a:lstStyle/>
          <a:p>
            <a:r>
              <a:t>		0:13 – 0:13	By the Numbers: Instagram</a:t>
            </a:r>
            <a:endParaRPr sz="1100"/>
          </a:p>
          <a:p>
            <a:pPr>
              <a:defRPr b="1"/>
            </a:pPr>
            <a:r>
              <a:t>[Slide 9]  </a:t>
            </a:r>
            <a:r>
              <a:rPr b="0"/>
              <a:t>Then we have the photo sharing app, Instagram</a:t>
            </a:r>
            <a:r>
              <a:t> </a:t>
            </a:r>
            <a:endParaRPr sz="1100"/>
          </a:p>
          <a:p>
            <a:pPr lvl="1" indent="457200"/>
            <a:r>
              <a:t>Today Instagram is the fastest growing social network. </a:t>
            </a:r>
            <a:endParaRPr sz="1100"/>
          </a:p>
          <a:p>
            <a:pPr lvl="1" indent="457200"/>
            <a:r>
              <a:t>Instagram has 432,000 more daily users than Twitter in August 2012. (source: </a:t>
            </a:r>
            <a:r>
              <a:rPr u="sng">
                <a:solidFill>
                  <a:srgbClr val="0000FF"/>
                </a:solidFill>
                <a:uFill>
                  <a:solidFill>
                    <a:srgbClr val="0000FF"/>
                  </a:solidFill>
                </a:uFill>
                <a:hlinkClick r:id="rId3"/>
              </a:rPr>
              <a:t>All Twitter</a:t>
            </a:r>
            <a:r>
              <a:t>). </a:t>
            </a:r>
            <a:endParaRPr sz="1100"/>
          </a:p>
          <a:p>
            <a:pPr lvl="1" indent="457200"/>
            <a:r>
              <a:t>In a six-month span, Instagram's average daily mobile visitors jumped from 886,000 to 7.3 million, which is a 724 percent leap. (source: </a:t>
            </a:r>
            <a:r>
              <a:rPr u="sng">
                <a:solidFill>
                  <a:srgbClr val="0000FF"/>
                </a:solidFill>
                <a:uFill>
                  <a:solidFill>
                    <a:srgbClr val="0000FF"/>
                  </a:solidFill>
                </a:uFill>
                <a:hlinkClick r:id="rId4"/>
              </a:rPr>
              <a:t>Marketing Land</a:t>
            </a:r>
            <a:r>
              <a:t>). </a:t>
            </a:r>
            <a:endParaRPr sz="1100"/>
          </a:p>
          <a:p>
            <a:pPr lvl="1" indent="457200"/>
            <a:r>
              <a:t>There are 575 likes and 81 comments by Instagram users every second. (source: </a:t>
            </a:r>
            <a:r>
              <a:rPr u="sng">
                <a:solidFill>
                  <a:srgbClr val="0000FF"/>
                </a:solidFill>
                <a:uFill>
                  <a:solidFill>
                    <a:srgbClr val="0000FF"/>
                  </a:solidFill>
                </a:uFill>
                <a:hlinkClick r:id="rId5"/>
              </a:rPr>
              <a:t>Digital Buzz Blog</a:t>
            </a:r>
            <a:r>
              <a:t>). </a:t>
            </a:r>
            <a:endParaRPr sz="1100"/>
          </a:p>
          <a:p>
            <a:pPr lvl="1" indent="457200"/>
            <a:r>
              <a:t>Users uploaded more than 800,000 photos of Hurricane Sandy using the hashtag #Sandy. (source: </a:t>
            </a:r>
            <a:r>
              <a:rPr u="sng">
                <a:solidFill>
                  <a:srgbClr val="0000FF"/>
                </a:solidFill>
                <a:uFill>
                  <a:solidFill>
                    <a:srgbClr val="0000FF"/>
                  </a:solidFill>
                </a:uFill>
                <a:hlinkClick r:id="rId6"/>
              </a:rPr>
              <a:t>Information Week</a:t>
            </a:r>
            <a:r>
              <a:t>)</a:t>
            </a:r>
            <a:endParaRPr sz="1100"/>
          </a:p>
          <a:p>
            <a:pPr marL="628650" lvl="1" indent="-171450">
              <a:buSzPct val="100000"/>
              <a:buFont typeface="Courier New"/>
              <a:buChar char="o"/>
            </a:pPr>
            <a:r>
              <a:t>Sandy using the hashtag #Sandy. (source: </a:t>
            </a:r>
            <a:r>
              <a:rPr u="sng">
                <a:solidFill>
                  <a:srgbClr val="0000FF"/>
                </a:solidFill>
                <a:uFill>
                  <a:solidFill>
                    <a:srgbClr val="0000FF"/>
                  </a:solidFill>
                </a:uFill>
                <a:hlinkClick r:id="rId6"/>
              </a:rPr>
              <a:t>Information Week</a:t>
            </a:r>
            <a:r>
              <a: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838200" y="3886200"/>
            <a:ext cx="7391400" cy="1219200"/>
          </a:xfrm>
          <a:prstGeom prst="rect">
            <a:avLst/>
          </a:prstGeom>
        </p:spPr>
        <p:txBody>
          <a:bodyPr/>
          <a:lstStyle>
            <a:lvl1pPr algn="ctr">
              <a:defRPr sz="3600"/>
            </a:lvl1pPr>
          </a:lstStyle>
          <a:p>
            <a:r>
              <a:t>Title Text</a:t>
            </a:r>
          </a:p>
        </p:txBody>
      </p:sp>
      <p:sp>
        <p:nvSpPr>
          <p:cNvPr id="15" name="Body Level One…"/>
          <p:cNvSpPr txBox="1">
            <a:spLocks noGrp="1"/>
          </p:cNvSpPr>
          <p:nvPr>
            <p:ph type="body" sz="quarter" idx="1"/>
          </p:nvPr>
        </p:nvSpPr>
        <p:spPr>
          <a:xfrm>
            <a:off x="838200" y="5181600"/>
            <a:ext cx="7391400" cy="1219200"/>
          </a:xfrm>
          <a:prstGeom prst="rect">
            <a:avLst/>
          </a:prstGeom>
        </p:spPr>
        <p:txBody>
          <a:bodyPr/>
          <a:lstStyle>
            <a:lvl1pPr algn="ctr">
              <a:spcBef>
                <a:spcPts val="700"/>
              </a:spcBef>
              <a:buSzTx/>
              <a:buFontTx/>
              <a:buNone/>
              <a:defRPr sz="3000" b="1">
                <a:solidFill>
                  <a:srgbClr val="C0DBE7"/>
                </a:solidFill>
              </a:defRPr>
            </a:lvl1pPr>
            <a:lvl2pPr marL="342900" indent="114300" algn="ctr">
              <a:spcBef>
                <a:spcPts val="700"/>
              </a:spcBef>
              <a:buSzTx/>
              <a:buFontTx/>
              <a:buNone/>
              <a:defRPr sz="3000" b="1">
                <a:solidFill>
                  <a:srgbClr val="C0DBE7"/>
                </a:solidFill>
              </a:defRPr>
            </a:lvl2pPr>
            <a:lvl3pPr marL="1257300" indent="-342900" algn="ctr">
              <a:spcBef>
                <a:spcPts val="700"/>
              </a:spcBef>
              <a:buFontTx/>
              <a:defRPr sz="3000" b="1">
                <a:solidFill>
                  <a:srgbClr val="C0DBE7"/>
                </a:solidFill>
              </a:defRPr>
            </a:lvl3pPr>
            <a:lvl4pPr marL="1714500" indent="-342900" algn="ctr">
              <a:spcBef>
                <a:spcPts val="700"/>
              </a:spcBef>
              <a:buFontTx/>
              <a:defRPr sz="3000" b="1">
                <a:solidFill>
                  <a:srgbClr val="C0DBE7"/>
                </a:solidFill>
              </a:defRPr>
            </a:lvl4pPr>
            <a:lvl5pPr marL="2171700" indent="-342900" algn="ctr">
              <a:spcBef>
                <a:spcPts val="700"/>
              </a:spcBef>
              <a:buFontTx/>
              <a:defRPr sz="3000" b="1">
                <a:solidFill>
                  <a:srgbClr val="C0DBE7"/>
                </a:solidFill>
              </a:defRPr>
            </a:lvl5pPr>
          </a:lstStyle>
          <a:p>
            <a:r>
              <a:t>Body Level One</a:t>
            </a:r>
          </a:p>
          <a:p>
            <a:pPr lvl="1"/>
            <a:r>
              <a:t>Body Level Two</a:t>
            </a:r>
          </a:p>
          <a:p>
            <a:pPr lvl="2"/>
            <a:r>
              <a:t>Body Level Three</a:t>
            </a:r>
          </a:p>
          <a:p>
            <a:pPr lvl="3"/>
            <a:r>
              <a:t>Body Level Four</a:t>
            </a:r>
          </a:p>
          <a:p>
            <a:pPr lvl="4"/>
            <a:r>
              <a:t>Body Level Five</a:t>
            </a:r>
          </a:p>
        </p:txBody>
      </p:sp>
      <p:pic>
        <p:nvPicPr>
          <p:cNvPr id="16" name="Picture 8" descr="Picture 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 y="1404492"/>
            <a:ext cx="9144002" cy="1567308"/>
          </a:xfrm>
          <a:prstGeom prst="rect">
            <a:avLst/>
          </a:prstGeom>
          <a:ln w="12700">
            <a:miter lim="400000"/>
          </a:ln>
        </p:spPr>
      </p:pic>
      <p:sp>
        <p:nvSpPr>
          <p:cNvPr id="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sp>
        <p:nvSpPr>
          <p:cNvPr id="104" name="Title Text"/>
          <p:cNvSpPr txBox="1">
            <a:spLocks noGrp="1"/>
          </p:cNvSpPr>
          <p:nvPr>
            <p:ph type="title"/>
          </p:nvPr>
        </p:nvSpPr>
        <p:spPr>
          <a:xfrm>
            <a:off x="1792288" y="4800600"/>
            <a:ext cx="5486401" cy="566738"/>
          </a:xfrm>
          <a:prstGeom prst="rect">
            <a:avLst/>
          </a:prstGeom>
        </p:spPr>
        <p:txBody>
          <a:bodyPr anchor="b"/>
          <a:lstStyle>
            <a:lvl1pPr>
              <a:defRPr sz="2000"/>
            </a:lvl1pPr>
          </a:lstStyle>
          <a:p>
            <a:r>
              <a:t>Title Text</a:t>
            </a:r>
          </a:p>
        </p:txBody>
      </p:sp>
      <p:sp>
        <p:nvSpPr>
          <p:cNvPr id="105" name="Picture Placeholder 2"/>
          <p:cNvSpPr>
            <a:spLocks noGrp="1"/>
          </p:cNvSpPr>
          <p:nvPr>
            <p:ph type="pic" sz="half" idx="13"/>
          </p:nvPr>
        </p:nvSpPr>
        <p:spPr>
          <a:xfrm>
            <a:off x="1792288" y="612775"/>
            <a:ext cx="5486401" cy="4114800"/>
          </a:xfrm>
          <a:prstGeom prst="rect">
            <a:avLst/>
          </a:prstGeom>
        </p:spPr>
        <p:txBody>
          <a:bodyPr lIns="91439" rIns="91439">
            <a:noAutofit/>
          </a:bodyPr>
          <a:lstStyle/>
          <a:p>
            <a:endParaRPr/>
          </a:p>
        </p:txBody>
      </p:sp>
      <p:sp>
        <p:nvSpPr>
          <p:cNvPr id="106" name="Body Level One…"/>
          <p:cNvSpPr txBox="1">
            <a:spLocks noGrp="1"/>
          </p:cNvSpPr>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107" name="Slide Number"/>
          <p:cNvSpPr txBox="1">
            <a:spLocks noGrp="1"/>
          </p:cNvSpPr>
          <p:nvPr>
            <p:ph type="sldNum" sz="quarter" idx="2"/>
          </p:nvPr>
        </p:nvSpPr>
        <p:spPr>
          <a:xfrm>
            <a:off x="8436138" y="6530340"/>
            <a:ext cx="250662" cy="243841"/>
          </a:xfrm>
          <a:prstGeom prst="rect">
            <a:avLst/>
          </a:prstGeom>
        </p:spPr>
        <p:txBody>
          <a:bodyPr/>
          <a:lstStyle/>
          <a:p>
            <a:fld id="{86CB4B4D-7CA3-9044-876B-883B54F8677D}" type="slidenum">
              <a:t>‹#›</a:t>
            </a:fld>
            <a:endParaRPr/>
          </a:p>
        </p:txBody>
      </p:sp>
      <p:pic>
        <p:nvPicPr>
          <p:cNvPr id="108" name="Picture 8" descr="Picture 8"/>
          <p:cNvPicPr>
            <a:picLocks noChangeAspect="1"/>
          </p:cNvPicPr>
          <p:nvPr/>
        </p:nvPicPr>
        <p:blipFill>
          <a:blip r:embed="rId2"/>
          <a:stretch>
            <a:fillRect/>
          </a:stretch>
        </p:blipFill>
        <p:spPr>
          <a:xfrm>
            <a:off x="4343400" y="6324600"/>
            <a:ext cx="457200" cy="457200"/>
          </a:xfrm>
          <a:prstGeom prst="rect">
            <a:avLst/>
          </a:prstGeom>
          <a:ln w="12700">
            <a:miter lim="400000"/>
          </a:ln>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sp>
        <p:nvSpPr>
          <p:cNvPr id="1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sp>
        <p:nvSpPr>
          <p:cNvPr id="31" name="Rectangle 3"/>
          <p:cNvSpPr/>
          <p:nvPr/>
        </p:nvSpPr>
        <p:spPr>
          <a:xfrm>
            <a:off x="0" y="990600"/>
            <a:ext cx="9144000" cy="228600"/>
          </a:xfrm>
          <a:prstGeom prst="rect">
            <a:avLst/>
          </a:prstGeom>
          <a:solidFill>
            <a:srgbClr val="00446A"/>
          </a:solidFill>
          <a:ln w="25400">
            <a:solidFill>
              <a:srgbClr val="00446A"/>
            </a:solidFill>
          </a:ln>
        </p:spPr>
        <p:txBody>
          <a:bodyPr lIns="45719" rIns="45719" anchor="ctr"/>
          <a:lstStyle/>
          <a:p>
            <a:pPr algn="ctr">
              <a:defRPr>
                <a:solidFill>
                  <a:srgbClr val="FFFFFF"/>
                </a:solidFill>
              </a:defRPr>
            </a:pPr>
            <a:endParaRPr/>
          </a:p>
        </p:txBody>
      </p:sp>
      <p:sp>
        <p:nvSpPr>
          <p:cNvPr id="32" name="Title Text"/>
          <p:cNvSpPr txBox="1">
            <a:spLocks noGrp="1"/>
          </p:cNvSpPr>
          <p:nvPr>
            <p:ph type="title"/>
          </p:nvPr>
        </p:nvSpPr>
        <p:spPr>
          <a:xfrm>
            <a:off x="457200" y="76200"/>
            <a:ext cx="8229600" cy="1143000"/>
          </a:xfrm>
          <a:prstGeom prst="rect">
            <a:avLst/>
          </a:prstGeom>
        </p:spPr>
        <p:txBody>
          <a:bodyPr/>
          <a:lstStyle>
            <a:lvl1pPr>
              <a:defRPr>
                <a:solidFill>
                  <a:srgbClr val="00446A"/>
                </a:solidFill>
              </a:defRPr>
            </a:lvl1pPr>
          </a:lstStyle>
          <a:p>
            <a:r>
              <a:t>Title Text</a:t>
            </a:r>
          </a:p>
        </p:txBody>
      </p:sp>
      <p:sp>
        <p:nvSpPr>
          <p:cNvPr id="33" name="Slide Number"/>
          <p:cNvSpPr txBox="1">
            <a:spLocks noGrp="1"/>
          </p:cNvSpPr>
          <p:nvPr>
            <p:ph type="sldNum" sz="quarter" idx="2"/>
          </p:nvPr>
        </p:nvSpPr>
        <p:spPr>
          <a:xfrm>
            <a:off x="8436138" y="6530340"/>
            <a:ext cx="250662" cy="243841"/>
          </a:xfrm>
          <a:prstGeom prst="rect">
            <a:avLst/>
          </a:prstGeom>
        </p:spPr>
        <p:txBody>
          <a:bodyPr/>
          <a:lstStyle/>
          <a:p>
            <a:fld id="{86CB4B4D-7CA3-9044-876B-883B54F8677D}" type="slidenum">
              <a:t>‹#›</a:t>
            </a:fld>
            <a:endParaRPr/>
          </a:p>
        </p:txBody>
      </p:sp>
      <p:sp>
        <p:nvSpPr>
          <p:cNvPr id="34" name="Body Level One…"/>
          <p:cNvSpPr txBox="1">
            <a:spLocks noGrp="1"/>
          </p:cNvSpPr>
          <p:nvPr>
            <p:ph type="body" idx="1"/>
          </p:nvPr>
        </p:nvSpPr>
        <p:spPr>
          <a:xfrm>
            <a:off x="457200" y="1524000"/>
            <a:ext cx="8229600" cy="4419600"/>
          </a:xfrm>
          <a:prstGeom prst="rect">
            <a:avLst/>
          </a:prstGeom>
        </p:spPr>
        <p:txBody>
          <a:bodyPr/>
          <a:lstStyle>
            <a:lvl1pPr marL="231775" indent="-231775">
              <a:defRPr sz="1800" b="1">
                <a:solidFill>
                  <a:srgbClr val="404040"/>
                </a:solidFill>
              </a:defRPr>
            </a:lvl1pPr>
            <a:lvl2pPr>
              <a:buChar char="o"/>
              <a:defRPr sz="1800" b="1">
                <a:solidFill>
                  <a:srgbClr val="404040"/>
                </a:solidFill>
              </a:defRPr>
            </a:lvl2pPr>
            <a:lvl3pPr>
              <a:defRPr sz="1800" b="1">
                <a:solidFill>
                  <a:srgbClr val="404040"/>
                </a:solidFill>
              </a:defRPr>
            </a:lvl3pPr>
            <a:lvl4pPr>
              <a:defRPr sz="1800" b="1">
                <a:solidFill>
                  <a:srgbClr val="404040"/>
                </a:solidFill>
              </a:defRPr>
            </a:lvl4pPr>
            <a:lvl5pPr>
              <a:defRPr sz="1800" b="1">
                <a:solidFill>
                  <a:srgbClr val="404040"/>
                </a:solidFill>
              </a:defRPr>
            </a:lvl5pPr>
          </a:lstStyle>
          <a:p>
            <a:r>
              <a:t>Body Level One</a:t>
            </a:r>
          </a:p>
          <a:p>
            <a:pPr lvl="1"/>
            <a:r>
              <a:t>Body Level Two</a:t>
            </a:r>
          </a:p>
          <a:p>
            <a:pPr lvl="2"/>
            <a:r>
              <a:t>Body Level Three</a:t>
            </a:r>
          </a:p>
          <a:p>
            <a:pPr lvl="3"/>
            <a:r>
              <a:t>Body Level Four</a:t>
            </a:r>
          </a:p>
          <a:p>
            <a:pPr lvl="4"/>
            <a:r>
              <a:t>Body Level Five</a:t>
            </a:r>
          </a:p>
        </p:txBody>
      </p:sp>
      <p:sp>
        <p:nvSpPr>
          <p:cNvPr id="35" name="Rectangle 8"/>
          <p:cNvSpPr/>
          <p:nvPr/>
        </p:nvSpPr>
        <p:spPr>
          <a:xfrm>
            <a:off x="0" y="1142999"/>
            <a:ext cx="9144000" cy="45722"/>
          </a:xfrm>
          <a:prstGeom prst="rect">
            <a:avLst/>
          </a:prstGeom>
          <a:solidFill>
            <a:srgbClr val="FFFFFF"/>
          </a:solidFill>
          <a:ln w="25400">
            <a:solidFill>
              <a:srgbClr val="FFFFFF"/>
            </a:solidFill>
          </a:ln>
        </p:spPr>
        <p:txBody>
          <a:bodyPr lIns="45719" rIns="45719" anchor="ctr"/>
          <a:lstStyle/>
          <a:p>
            <a:pPr algn="ctr">
              <a:defRPr>
                <a:solidFill>
                  <a:srgbClr val="FFFFFF"/>
                </a:solidFill>
              </a:defRPr>
            </a:pPr>
            <a:endParaRPr/>
          </a:p>
        </p:txBody>
      </p:sp>
      <p:sp>
        <p:nvSpPr>
          <p:cNvPr id="36" name="Rectangle 9"/>
          <p:cNvSpPr/>
          <p:nvPr/>
        </p:nvSpPr>
        <p:spPr>
          <a:xfrm>
            <a:off x="0" y="1203960"/>
            <a:ext cx="9144000" cy="45721"/>
          </a:xfrm>
          <a:prstGeom prst="rect">
            <a:avLst/>
          </a:prstGeom>
          <a:solidFill>
            <a:srgbClr val="C2DBE8"/>
          </a:solidFill>
          <a:ln w="25400">
            <a:solidFill>
              <a:srgbClr val="C2DBE8"/>
            </a:solidFill>
          </a:ln>
        </p:spPr>
        <p:txBody>
          <a:bodyPr lIns="45719" rIns="45719" anchor="ctr"/>
          <a:lstStyle/>
          <a:p>
            <a:pPr algn="ctr">
              <a:defRPr>
                <a:solidFill>
                  <a:srgbClr val="FFFFFF"/>
                </a:solidFill>
              </a:defRPr>
            </a:pPr>
            <a:endParaRPr/>
          </a:p>
        </p:txBody>
      </p:sp>
      <p:sp>
        <p:nvSpPr>
          <p:cNvPr id="37" name="Slide Number Placeholder 5"/>
          <p:cNvSpPr txBox="1"/>
          <p:nvPr/>
        </p:nvSpPr>
        <p:spPr>
          <a:xfrm>
            <a:off x="304799" y="6525131"/>
            <a:ext cx="2346962" cy="2542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929" tIns="50929" rIns="50929" bIns="50929" anchor="ctr">
            <a:spAutoFit/>
          </a:bodyPr>
          <a:lstStyle>
            <a:lvl1pPr defTabSz="509292">
              <a:defRPr sz="1100">
                <a:solidFill>
                  <a:srgbClr val="888888"/>
                </a:solidFill>
              </a:defRPr>
            </a:lvl1pPr>
          </a:lstStyle>
          <a:p>
            <a:r>
              <a:t>Proprietary and Confidential</a:t>
            </a:r>
          </a:p>
        </p:txBody>
      </p:sp>
      <p:pic>
        <p:nvPicPr>
          <p:cNvPr id="38" name="Picture 11" descr="Picture 11"/>
          <p:cNvPicPr>
            <a:picLocks noChangeAspect="1"/>
          </p:cNvPicPr>
          <p:nvPr/>
        </p:nvPicPr>
        <p:blipFill>
          <a:blip r:embed="rId2"/>
          <a:stretch>
            <a:fillRect/>
          </a:stretch>
        </p:blipFill>
        <p:spPr>
          <a:xfrm>
            <a:off x="4343400" y="6324600"/>
            <a:ext cx="457200" cy="457200"/>
          </a:xfrm>
          <a:prstGeom prst="rect">
            <a:avLst/>
          </a:prstGeom>
          <a:ln w="12700">
            <a:miter lim="400000"/>
          </a:ln>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sp>
        <p:nvSpPr>
          <p:cNvPr id="45" name="Title Text"/>
          <p:cNvSpPr txBox="1">
            <a:spLocks noGrp="1"/>
          </p:cNvSpPr>
          <p:nvPr>
            <p:ph type="title"/>
          </p:nvPr>
        </p:nvSpPr>
        <p:spPr>
          <a:xfrm>
            <a:off x="722312" y="4406900"/>
            <a:ext cx="7772401" cy="1362075"/>
          </a:xfrm>
          <a:prstGeom prst="rect">
            <a:avLst/>
          </a:prstGeom>
        </p:spPr>
        <p:txBody>
          <a:bodyPr/>
          <a:lstStyle>
            <a:lvl1pPr>
              <a:defRPr sz="4000" cap="all"/>
            </a:lvl1pPr>
          </a:lstStyle>
          <a:p>
            <a:r>
              <a:t>Title Text</a:t>
            </a:r>
          </a:p>
        </p:txBody>
      </p:sp>
      <p:sp>
        <p:nvSpPr>
          <p:cNvPr id="46" name="Body Level One…"/>
          <p:cNvSpPr txBox="1">
            <a:spLocks noGrp="1"/>
          </p:cNvSpPr>
          <p:nvPr>
            <p:ph type="body" sz="quarter" idx="1"/>
          </p:nvPr>
        </p:nvSpPr>
        <p:spPr>
          <a:xfrm>
            <a:off x="722312" y="2906713"/>
            <a:ext cx="7772401" cy="1500188"/>
          </a:xfrm>
          <a:prstGeom prst="rect">
            <a:avLst/>
          </a:prstGeom>
        </p:spPr>
        <p:txBody>
          <a:bodyPr anchor="b"/>
          <a:lstStyle>
            <a:lvl1pPr marL="0" indent="0">
              <a:buSzTx/>
              <a:buFontTx/>
              <a:buNone/>
              <a:defRPr>
                <a:solidFill>
                  <a:srgbClr val="888888"/>
                </a:solidFill>
              </a:defRPr>
            </a:lvl1pPr>
            <a:lvl2pPr marL="0" indent="457200">
              <a:buSzTx/>
              <a:buFontTx/>
              <a:buNone/>
              <a:defRPr>
                <a:solidFill>
                  <a:srgbClr val="888888"/>
                </a:solidFill>
              </a:defRPr>
            </a:lvl2pPr>
            <a:lvl3pPr marL="0" indent="914400">
              <a:buSzTx/>
              <a:buFontTx/>
              <a:buNone/>
              <a:defRPr>
                <a:solidFill>
                  <a:srgbClr val="888888"/>
                </a:solidFill>
              </a:defRPr>
            </a:lvl3pPr>
            <a:lvl4pPr marL="0" indent="1371600">
              <a:buSzTx/>
              <a:buFontTx/>
              <a:buNone/>
              <a:defRPr>
                <a:solidFill>
                  <a:srgbClr val="888888"/>
                </a:solidFill>
              </a:defRPr>
            </a:lvl4pPr>
            <a:lvl5pPr marL="0" indent="1828800">
              <a:buSzTx/>
              <a:buFontTx/>
              <a:buNone/>
              <a:defRPr>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47" name="Slide Number"/>
          <p:cNvSpPr txBox="1">
            <a:spLocks noGrp="1"/>
          </p:cNvSpPr>
          <p:nvPr>
            <p:ph type="sldNum" sz="quarter" idx="2"/>
          </p:nvPr>
        </p:nvSpPr>
        <p:spPr>
          <a:xfrm>
            <a:off x="8436138" y="6530340"/>
            <a:ext cx="250662" cy="243841"/>
          </a:xfrm>
          <a:prstGeom prst="rect">
            <a:avLst/>
          </a:prstGeom>
        </p:spPr>
        <p:txBody>
          <a:bodyPr/>
          <a:lstStyle/>
          <a:p>
            <a:fld id="{86CB4B4D-7CA3-9044-876B-883B54F8677D}" type="slidenum">
              <a:t>‹#›</a:t>
            </a:fld>
            <a:endParaRPr/>
          </a:p>
        </p:txBody>
      </p:sp>
      <p:pic>
        <p:nvPicPr>
          <p:cNvPr id="48" name="Picture 7" descr="Picture 7"/>
          <p:cNvPicPr>
            <a:picLocks noChangeAspect="1"/>
          </p:cNvPicPr>
          <p:nvPr/>
        </p:nvPicPr>
        <p:blipFill>
          <a:blip r:embed="rId2"/>
          <a:stretch>
            <a:fillRect/>
          </a:stretch>
        </p:blipFill>
        <p:spPr>
          <a:xfrm>
            <a:off x="4343400" y="6324600"/>
            <a:ext cx="457200" cy="457200"/>
          </a:xfrm>
          <a:prstGeom prst="rect">
            <a:avLst/>
          </a:prstGeom>
          <a:ln w="12700">
            <a:miter lim="400000"/>
          </a:ln>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sp>
        <p:nvSpPr>
          <p:cNvPr id="55" name="Title Text"/>
          <p:cNvSpPr txBox="1">
            <a:spLocks noGrp="1"/>
          </p:cNvSpPr>
          <p:nvPr>
            <p:ph type="title"/>
          </p:nvPr>
        </p:nvSpPr>
        <p:spPr>
          <a:xfrm>
            <a:off x="457200" y="274638"/>
            <a:ext cx="8229600" cy="1143001"/>
          </a:xfrm>
          <a:prstGeom prst="rect">
            <a:avLst/>
          </a:prstGeom>
        </p:spPr>
        <p:txBody>
          <a:bodyPr/>
          <a:lstStyle/>
          <a:p>
            <a:r>
              <a:t>Title Text</a:t>
            </a:r>
          </a:p>
        </p:txBody>
      </p:sp>
      <p:sp>
        <p:nvSpPr>
          <p:cNvPr id="56" name="Body Level One…"/>
          <p:cNvSpPr txBox="1">
            <a:spLocks noGrp="1"/>
          </p:cNvSpPr>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r>
              <a:t>Body Level One</a:t>
            </a:r>
          </a:p>
          <a:p>
            <a:pPr lvl="1"/>
            <a:r>
              <a:t>Body Level Two</a:t>
            </a:r>
          </a:p>
          <a:p>
            <a:pPr lvl="2"/>
            <a:r>
              <a:t>Body Level Three</a:t>
            </a:r>
          </a:p>
          <a:p>
            <a:pPr lvl="3"/>
            <a:r>
              <a:t>Body Level Four</a:t>
            </a:r>
          </a:p>
          <a:p>
            <a:pPr lvl="4"/>
            <a:r>
              <a:t>Body Level Five</a:t>
            </a:r>
          </a:p>
        </p:txBody>
      </p:sp>
      <p:sp>
        <p:nvSpPr>
          <p:cNvPr id="57" name="Slide Number"/>
          <p:cNvSpPr txBox="1">
            <a:spLocks noGrp="1"/>
          </p:cNvSpPr>
          <p:nvPr>
            <p:ph type="sldNum" sz="quarter" idx="2"/>
          </p:nvPr>
        </p:nvSpPr>
        <p:spPr>
          <a:xfrm>
            <a:off x="8436138" y="6530340"/>
            <a:ext cx="250662" cy="243841"/>
          </a:xfrm>
          <a:prstGeom prst="rect">
            <a:avLst/>
          </a:prstGeom>
        </p:spPr>
        <p:txBody>
          <a:bodyPr/>
          <a:lstStyle/>
          <a:p>
            <a:fld id="{86CB4B4D-7CA3-9044-876B-883B54F8677D}" type="slidenum">
              <a:t>‹#›</a:t>
            </a:fld>
            <a:endParaRPr/>
          </a:p>
        </p:txBody>
      </p:sp>
      <p:pic>
        <p:nvPicPr>
          <p:cNvPr id="58" name="Picture 8" descr="Picture 8"/>
          <p:cNvPicPr>
            <a:picLocks noChangeAspect="1"/>
          </p:cNvPicPr>
          <p:nvPr/>
        </p:nvPicPr>
        <p:blipFill>
          <a:blip r:embed="rId2"/>
          <a:stretch>
            <a:fillRect/>
          </a:stretch>
        </p:blipFill>
        <p:spPr>
          <a:xfrm>
            <a:off x="4343400" y="6324600"/>
            <a:ext cx="457200" cy="457200"/>
          </a:xfrm>
          <a:prstGeom prst="rect">
            <a:avLst/>
          </a:prstGeom>
          <a:ln w="12700">
            <a:miter lim="400000"/>
          </a:ln>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sp>
        <p:nvSpPr>
          <p:cNvPr id="65" name="Title Text"/>
          <p:cNvSpPr txBox="1">
            <a:spLocks noGrp="1"/>
          </p:cNvSpPr>
          <p:nvPr>
            <p:ph type="title"/>
          </p:nvPr>
        </p:nvSpPr>
        <p:spPr>
          <a:xfrm>
            <a:off x="457200" y="274638"/>
            <a:ext cx="8229600" cy="1143001"/>
          </a:xfrm>
          <a:prstGeom prst="rect">
            <a:avLst/>
          </a:prstGeom>
        </p:spPr>
        <p:txBody>
          <a:bodyPr/>
          <a:lstStyle/>
          <a:p>
            <a:r>
              <a:t>Title Text</a:t>
            </a:r>
          </a:p>
        </p:txBody>
      </p:sp>
      <p:sp>
        <p:nvSpPr>
          <p:cNvPr id="66" name="Body Level One…"/>
          <p:cNvSpPr txBox="1">
            <a:spLocks noGrp="1"/>
          </p:cNvSpPr>
          <p:nvPr>
            <p:ph type="body" sz="quarter" idx="1"/>
          </p:nvPr>
        </p:nvSpPr>
        <p:spPr>
          <a:xfrm>
            <a:off x="457200" y="1535112"/>
            <a:ext cx="4040188" cy="639763"/>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67" name="Text Placeholder 4"/>
          <p:cNvSpPr>
            <a:spLocks noGrp="1"/>
          </p:cNvSpPr>
          <p:nvPr>
            <p:ph type="body" sz="quarter" idx="13"/>
          </p:nvPr>
        </p:nvSpPr>
        <p:spPr>
          <a:xfrm>
            <a:off x="4645025" y="1535112"/>
            <a:ext cx="4041775" cy="639763"/>
          </a:xfrm>
          <a:prstGeom prst="rect">
            <a:avLst/>
          </a:prstGeom>
        </p:spPr>
        <p:txBody>
          <a:bodyPr anchor="b"/>
          <a:lstStyle/>
          <a:p>
            <a:pPr marL="0" indent="0">
              <a:spcBef>
                <a:spcPts val="500"/>
              </a:spcBef>
              <a:buSzTx/>
              <a:buFontTx/>
              <a:buNone/>
              <a:defRPr sz="2400" b="1"/>
            </a:pPr>
            <a:endParaRPr/>
          </a:p>
        </p:txBody>
      </p:sp>
      <p:sp>
        <p:nvSpPr>
          <p:cNvPr id="68" name="Slide Number"/>
          <p:cNvSpPr txBox="1">
            <a:spLocks noGrp="1"/>
          </p:cNvSpPr>
          <p:nvPr>
            <p:ph type="sldNum" sz="quarter" idx="2"/>
          </p:nvPr>
        </p:nvSpPr>
        <p:spPr>
          <a:xfrm>
            <a:off x="8436138" y="6530340"/>
            <a:ext cx="250662" cy="243841"/>
          </a:xfrm>
          <a:prstGeom prst="rect">
            <a:avLst/>
          </a:prstGeom>
        </p:spPr>
        <p:txBody>
          <a:bodyPr/>
          <a:lstStyle/>
          <a:p>
            <a:fld id="{86CB4B4D-7CA3-9044-876B-883B54F8677D}" type="slidenum">
              <a:t>‹#›</a:t>
            </a:fld>
            <a:endParaRPr/>
          </a:p>
        </p:txBody>
      </p:sp>
      <p:pic>
        <p:nvPicPr>
          <p:cNvPr id="69" name="Picture 10" descr="Picture 10"/>
          <p:cNvPicPr>
            <a:picLocks noChangeAspect="1"/>
          </p:cNvPicPr>
          <p:nvPr/>
        </p:nvPicPr>
        <p:blipFill>
          <a:blip r:embed="rId2"/>
          <a:stretch>
            <a:fillRect/>
          </a:stretch>
        </p:blipFill>
        <p:spPr>
          <a:xfrm>
            <a:off x="4343400" y="6324600"/>
            <a:ext cx="457200" cy="457200"/>
          </a:xfrm>
          <a:prstGeom prst="rect">
            <a:avLst/>
          </a:prstGeom>
          <a:ln w="12700">
            <a:miter lim="400000"/>
          </a:ln>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sp>
        <p:nvSpPr>
          <p:cNvPr id="76" name="Title Text"/>
          <p:cNvSpPr txBox="1">
            <a:spLocks noGrp="1"/>
          </p:cNvSpPr>
          <p:nvPr>
            <p:ph type="title"/>
          </p:nvPr>
        </p:nvSpPr>
        <p:spPr>
          <a:xfrm>
            <a:off x="457200" y="274638"/>
            <a:ext cx="8229600" cy="1143001"/>
          </a:xfrm>
          <a:prstGeom prst="rect">
            <a:avLst/>
          </a:prstGeom>
        </p:spPr>
        <p:txBody>
          <a:bodyPr/>
          <a:lstStyle/>
          <a:p>
            <a:r>
              <a:t>Title Text</a:t>
            </a:r>
          </a:p>
        </p:txBody>
      </p:sp>
      <p:sp>
        <p:nvSpPr>
          <p:cNvPr id="77" name="Slide Number"/>
          <p:cNvSpPr txBox="1">
            <a:spLocks noGrp="1"/>
          </p:cNvSpPr>
          <p:nvPr>
            <p:ph type="sldNum" sz="quarter" idx="2"/>
          </p:nvPr>
        </p:nvSpPr>
        <p:spPr>
          <a:xfrm>
            <a:off x="8436138" y="6530340"/>
            <a:ext cx="250662" cy="243841"/>
          </a:xfrm>
          <a:prstGeom prst="rect">
            <a:avLst/>
          </a:prstGeom>
        </p:spPr>
        <p:txBody>
          <a:bodyPr/>
          <a:lstStyle/>
          <a:p>
            <a:fld id="{86CB4B4D-7CA3-9044-876B-883B54F8677D}" type="slidenum">
              <a:t>‹#›</a:t>
            </a:fld>
            <a:endParaRPr/>
          </a:p>
        </p:txBody>
      </p:sp>
      <p:pic>
        <p:nvPicPr>
          <p:cNvPr id="78" name="Picture 6" descr="Picture 6"/>
          <p:cNvPicPr>
            <a:picLocks noChangeAspect="1"/>
          </p:cNvPicPr>
          <p:nvPr/>
        </p:nvPicPr>
        <p:blipFill>
          <a:blip r:embed="rId2"/>
          <a:stretch>
            <a:fillRect/>
          </a:stretch>
        </p:blipFill>
        <p:spPr>
          <a:xfrm>
            <a:off x="4343400" y="6324600"/>
            <a:ext cx="457200" cy="457200"/>
          </a:xfrm>
          <a:prstGeom prst="rect">
            <a:avLst/>
          </a:prstGeom>
          <a:ln w="12700">
            <a:miter lim="400000"/>
          </a:ln>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85" name="Slide Number"/>
          <p:cNvSpPr txBox="1">
            <a:spLocks noGrp="1"/>
          </p:cNvSpPr>
          <p:nvPr>
            <p:ph type="sldNum" sz="quarter" idx="2"/>
          </p:nvPr>
        </p:nvSpPr>
        <p:spPr>
          <a:xfrm>
            <a:off x="8436138" y="6530340"/>
            <a:ext cx="250662" cy="243841"/>
          </a:xfrm>
          <a:prstGeom prst="rect">
            <a:avLst/>
          </a:prstGeom>
        </p:spPr>
        <p:txBody>
          <a:bodyPr/>
          <a:lstStyle/>
          <a:p>
            <a:fld id="{86CB4B4D-7CA3-9044-876B-883B54F8677D}" type="slidenum">
              <a:t>‹#›</a:t>
            </a:fld>
            <a:endParaRPr/>
          </a:p>
        </p:txBody>
      </p:sp>
      <p:pic>
        <p:nvPicPr>
          <p:cNvPr id="86" name="Picture 5" descr="Picture 5"/>
          <p:cNvPicPr>
            <a:picLocks noChangeAspect="1"/>
          </p:cNvPicPr>
          <p:nvPr/>
        </p:nvPicPr>
        <p:blipFill>
          <a:blip r:embed="rId2"/>
          <a:stretch>
            <a:fillRect/>
          </a:stretch>
        </p:blipFill>
        <p:spPr>
          <a:xfrm>
            <a:off x="4343400" y="6324600"/>
            <a:ext cx="457200" cy="457200"/>
          </a:xfrm>
          <a:prstGeom prst="rect">
            <a:avLst/>
          </a:prstGeom>
          <a:ln w="12700">
            <a:miter lim="400000"/>
          </a:ln>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sp>
        <p:nvSpPr>
          <p:cNvPr id="93" name="Title Text"/>
          <p:cNvSpPr txBox="1">
            <a:spLocks noGrp="1"/>
          </p:cNvSpPr>
          <p:nvPr>
            <p:ph type="title"/>
          </p:nvPr>
        </p:nvSpPr>
        <p:spPr>
          <a:xfrm>
            <a:off x="457200" y="273050"/>
            <a:ext cx="3008314" cy="1162050"/>
          </a:xfrm>
          <a:prstGeom prst="rect">
            <a:avLst/>
          </a:prstGeom>
        </p:spPr>
        <p:txBody>
          <a:bodyPr anchor="b"/>
          <a:lstStyle>
            <a:lvl1pPr>
              <a:defRPr sz="2000"/>
            </a:lvl1pPr>
          </a:lstStyle>
          <a:p>
            <a:r>
              <a:t>Title Text</a:t>
            </a:r>
          </a:p>
        </p:txBody>
      </p:sp>
      <p:sp>
        <p:nvSpPr>
          <p:cNvPr id="94" name="Body Level One…"/>
          <p:cNvSpPr txBox="1">
            <a:spLocks noGrp="1"/>
          </p:cNvSpPr>
          <p:nvPr>
            <p:ph type="body" idx="1"/>
          </p:nvPr>
        </p:nvSpPr>
        <p:spPr>
          <a:xfrm>
            <a:off x="3575050" y="273050"/>
            <a:ext cx="5111750" cy="5853113"/>
          </a:xfrm>
          <a:prstGeom prst="rect">
            <a:avLst/>
          </a:prstGeom>
        </p:spPr>
        <p:txBody>
          <a:bodyPr/>
          <a:lstStyle>
            <a:lvl1pPr>
              <a:spcBef>
                <a:spcPts val="700"/>
              </a:spcBef>
              <a:defRPr sz="3200"/>
            </a:lvl1pPr>
            <a:lvl2pPr marL="783771" indent="-326571">
              <a:spcBef>
                <a:spcPts val="700"/>
              </a:spcBef>
              <a:defRPr sz="3200"/>
            </a:lvl2pPr>
            <a:lvl3pPr marL="1219200" indent="-304800">
              <a:spcBef>
                <a:spcPts val="700"/>
              </a:spcBef>
              <a:defRPr sz="3200"/>
            </a:lvl3pPr>
            <a:lvl4pPr marL="1737360" indent="-365760">
              <a:spcBef>
                <a:spcPts val="700"/>
              </a:spcBef>
              <a:defRPr sz="3200"/>
            </a:lvl4pPr>
            <a:lvl5pPr marL="2194560" indent="-365760">
              <a:spcBef>
                <a:spcPts val="700"/>
              </a:spcBef>
              <a:defRPr sz="3200"/>
            </a:lvl5pPr>
          </a:lstStyle>
          <a:p>
            <a:r>
              <a:t>Body Level One</a:t>
            </a:r>
          </a:p>
          <a:p>
            <a:pPr lvl="1"/>
            <a:r>
              <a:t>Body Level Two</a:t>
            </a:r>
          </a:p>
          <a:p>
            <a:pPr lvl="2"/>
            <a:r>
              <a:t>Body Level Three</a:t>
            </a:r>
          </a:p>
          <a:p>
            <a:pPr lvl="3"/>
            <a:r>
              <a:t>Body Level Four</a:t>
            </a:r>
          </a:p>
          <a:p>
            <a:pPr lvl="4"/>
            <a:r>
              <a:t>Body Level Five</a:t>
            </a:r>
          </a:p>
        </p:txBody>
      </p:sp>
      <p:sp>
        <p:nvSpPr>
          <p:cNvPr id="95" name="Text Placeholder 3"/>
          <p:cNvSpPr>
            <a:spLocks noGrp="1"/>
          </p:cNvSpPr>
          <p:nvPr>
            <p:ph type="body" sz="half" idx="13"/>
          </p:nvPr>
        </p:nvSpPr>
        <p:spPr>
          <a:xfrm>
            <a:off x="457199" y="1435100"/>
            <a:ext cx="3008315" cy="4691063"/>
          </a:xfrm>
          <a:prstGeom prst="rect">
            <a:avLst/>
          </a:prstGeom>
        </p:spPr>
        <p:txBody>
          <a:bodyPr/>
          <a:lstStyle/>
          <a:p>
            <a:pPr marL="0" indent="0">
              <a:spcBef>
                <a:spcPts val="300"/>
              </a:spcBef>
              <a:buSzTx/>
              <a:buFontTx/>
              <a:buNone/>
              <a:defRPr sz="1400"/>
            </a:pPr>
            <a:endParaRPr/>
          </a:p>
        </p:txBody>
      </p:sp>
      <p:sp>
        <p:nvSpPr>
          <p:cNvPr id="96" name="Slide Number"/>
          <p:cNvSpPr txBox="1">
            <a:spLocks noGrp="1"/>
          </p:cNvSpPr>
          <p:nvPr>
            <p:ph type="sldNum" sz="quarter" idx="2"/>
          </p:nvPr>
        </p:nvSpPr>
        <p:spPr>
          <a:xfrm>
            <a:off x="8436138" y="6530340"/>
            <a:ext cx="250662" cy="243841"/>
          </a:xfrm>
          <a:prstGeom prst="rect">
            <a:avLst/>
          </a:prstGeom>
        </p:spPr>
        <p:txBody>
          <a:bodyPr/>
          <a:lstStyle/>
          <a:p>
            <a:fld id="{86CB4B4D-7CA3-9044-876B-883B54F8677D}" type="slidenum">
              <a:t>‹#›</a:t>
            </a:fld>
            <a:endParaRPr/>
          </a:p>
        </p:txBody>
      </p:sp>
      <p:pic>
        <p:nvPicPr>
          <p:cNvPr id="97" name="Picture 8" descr="Picture 8"/>
          <p:cNvPicPr>
            <a:picLocks noChangeAspect="1"/>
          </p:cNvPicPr>
          <p:nvPr/>
        </p:nvPicPr>
        <p:blipFill>
          <a:blip r:embed="rId2"/>
          <a:stretch>
            <a:fillRect/>
          </a:stretch>
        </p:blipFill>
        <p:spPr>
          <a:xfrm>
            <a:off x="4343400" y="6324600"/>
            <a:ext cx="457200" cy="457200"/>
          </a:xfrm>
          <a:prstGeom prst="rect">
            <a:avLst/>
          </a:prstGeom>
          <a:ln w="12700">
            <a:miter lim="400000"/>
          </a:ln>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2"/>
          <p:cNvSpPr/>
          <p:nvPr/>
        </p:nvSpPr>
        <p:spPr>
          <a:xfrm>
            <a:off x="0" y="6248399"/>
            <a:ext cx="9144000" cy="445010"/>
          </a:xfrm>
          <a:prstGeom prst="rect">
            <a:avLst/>
          </a:prstGeom>
          <a:solidFill>
            <a:srgbClr val="00446A"/>
          </a:solidFill>
          <a:ln w="25400">
            <a:solidFill>
              <a:srgbClr val="00446A"/>
            </a:solidFill>
          </a:ln>
        </p:spPr>
        <p:txBody>
          <a:bodyPr lIns="45719" rIns="45719" anchor="ctr"/>
          <a:lstStyle/>
          <a:p>
            <a:pPr algn="ctr">
              <a:defRPr>
                <a:solidFill>
                  <a:srgbClr val="FFFFFF"/>
                </a:solidFill>
              </a:defRPr>
            </a:pPr>
            <a:endParaRPr/>
          </a:p>
        </p:txBody>
      </p:sp>
      <p:sp>
        <p:nvSpPr>
          <p:cNvPr id="3" name="Rectangle 13"/>
          <p:cNvSpPr/>
          <p:nvPr/>
        </p:nvSpPr>
        <p:spPr>
          <a:xfrm>
            <a:off x="0" y="6617207"/>
            <a:ext cx="9144000" cy="228601"/>
          </a:xfrm>
          <a:prstGeom prst="rect">
            <a:avLst/>
          </a:prstGeom>
          <a:solidFill>
            <a:srgbClr val="FFFFFF"/>
          </a:solidFill>
          <a:ln w="25400">
            <a:solidFill>
              <a:srgbClr val="FFFFFF"/>
            </a:solidFill>
          </a:ln>
        </p:spPr>
        <p:txBody>
          <a:bodyPr lIns="45719" rIns="45719" anchor="ctr"/>
          <a:lstStyle/>
          <a:p>
            <a:pPr algn="ctr">
              <a:defRPr>
                <a:solidFill>
                  <a:srgbClr val="FFFFFF"/>
                </a:solidFill>
              </a:defRPr>
            </a:pPr>
            <a:endParaRPr/>
          </a:p>
        </p:txBody>
      </p:sp>
      <p:sp>
        <p:nvSpPr>
          <p:cNvPr id="4" name="Rectangle 14"/>
          <p:cNvSpPr/>
          <p:nvPr/>
        </p:nvSpPr>
        <p:spPr>
          <a:xfrm>
            <a:off x="0" y="6693407"/>
            <a:ext cx="9144000" cy="164593"/>
          </a:xfrm>
          <a:prstGeom prst="rect">
            <a:avLst/>
          </a:prstGeom>
          <a:solidFill>
            <a:srgbClr val="C2DBE8"/>
          </a:solidFill>
          <a:ln w="25400">
            <a:solidFill>
              <a:srgbClr val="C2DBE8"/>
            </a:solidFill>
          </a:ln>
        </p:spPr>
        <p:txBody>
          <a:bodyPr lIns="45719" rIns="45719" anchor="ctr"/>
          <a:lstStyle/>
          <a:p>
            <a:pPr algn="ctr">
              <a:defRPr>
                <a:solidFill>
                  <a:srgbClr val="FFFFFF"/>
                </a:solidFill>
              </a:defRPr>
            </a:pPr>
            <a:endParaRPr/>
          </a:p>
        </p:txBody>
      </p:sp>
      <p:sp>
        <p:nvSpPr>
          <p:cNvPr id="5" name="Title Text"/>
          <p:cNvSpPr txBox="1">
            <a:spLocks noGrp="1"/>
          </p:cNvSpPr>
          <p:nvPr>
            <p:ph type="title"/>
          </p:nvPr>
        </p:nvSpPr>
        <p:spPr>
          <a:xfrm>
            <a:off x="457200" y="274637"/>
            <a:ext cx="8229600" cy="13255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Title Text</a:t>
            </a:r>
          </a:p>
        </p:txBody>
      </p:sp>
      <p:sp>
        <p:nvSpPr>
          <p:cNvPr id="6" name="Body Level One…"/>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7" name="Slide Number"/>
          <p:cNvSpPr txBox="1">
            <a:spLocks noGrp="1"/>
          </p:cNvSpPr>
          <p:nvPr>
            <p:ph type="sldNum" sz="quarter" idx="2"/>
          </p:nvPr>
        </p:nvSpPr>
        <p:spPr>
          <a:xfrm>
            <a:off x="4419600" y="6172200"/>
            <a:ext cx="2133600" cy="368301"/>
          </a:xfrm>
          <a:prstGeom prst="rect">
            <a:avLst/>
          </a:prstGeom>
          <a:ln w="12700">
            <a:miter lim="400000"/>
          </a:ln>
        </p:spPr>
        <p:txBody>
          <a:bodyPr wrap="none" lIns="45719" rIns="45719" anchor="ctr">
            <a:spAutoFit/>
          </a:bodyPr>
          <a:lstStyle>
            <a:lvl1pPr algn="r">
              <a:defRPr sz="11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l" defTabSz="914400" rtl="0" latinLnBrk="0">
        <a:lnSpc>
          <a:spcPct val="100000"/>
        </a:lnSpc>
        <a:spcBef>
          <a:spcPts val="0"/>
        </a:spcBef>
        <a:spcAft>
          <a:spcPts val="0"/>
        </a:spcAft>
        <a:buClrTx/>
        <a:buSzTx/>
        <a:buFontTx/>
        <a:buNone/>
        <a:tabLst/>
        <a:defRPr sz="2600" b="1" i="0" u="none" strike="noStrike" cap="none" spc="0" baseline="0">
          <a:ln>
            <a:noFill/>
          </a:ln>
          <a:solidFill>
            <a:srgbClr val="FFFFFF"/>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2600" b="1" i="0" u="none" strike="noStrike" cap="none" spc="0" baseline="0">
          <a:ln>
            <a:noFill/>
          </a:ln>
          <a:solidFill>
            <a:srgbClr val="FFFFFF"/>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2600" b="1" i="0" u="none" strike="noStrike" cap="none" spc="0" baseline="0">
          <a:ln>
            <a:noFill/>
          </a:ln>
          <a:solidFill>
            <a:srgbClr val="FFFFFF"/>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2600" b="1" i="0" u="none" strike="noStrike" cap="none" spc="0" baseline="0">
          <a:ln>
            <a:noFill/>
          </a:ln>
          <a:solidFill>
            <a:srgbClr val="FFFFFF"/>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2600" b="1" i="0" u="none" strike="noStrike" cap="none" spc="0" baseline="0">
          <a:ln>
            <a:noFill/>
          </a:ln>
          <a:solidFill>
            <a:srgbClr val="FFFFFF"/>
          </a:solidFill>
          <a:uFillTx/>
          <a:latin typeface="+mn-lt"/>
          <a:ea typeface="+mn-ea"/>
          <a:cs typeface="+mn-cs"/>
          <a:sym typeface="Calibri"/>
        </a:defRPr>
      </a:lvl5pPr>
      <a:lvl6pPr marL="0" marR="0" indent="0" algn="l" defTabSz="914400" rtl="0" latinLnBrk="0">
        <a:lnSpc>
          <a:spcPct val="100000"/>
        </a:lnSpc>
        <a:spcBef>
          <a:spcPts val="0"/>
        </a:spcBef>
        <a:spcAft>
          <a:spcPts val="0"/>
        </a:spcAft>
        <a:buClrTx/>
        <a:buSzTx/>
        <a:buFontTx/>
        <a:buNone/>
        <a:tabLst/>
        <a:defRPr sz="2600" b="1" i="0" u="none" strike="noStrike" cap="none" spc="0" baseline="0">
          <a:ln>
            <a:noFill/>
          </a:ln>
          <a:solidFill>
            <a:srgbClr val="FFFFFF"/>
          </a:solidFill>
          <a:uFillTx/>
          <a:latin typeface="+mn-lt"/>
          <a:ea typeface="+mn-ea"/>
          <a:cs typeface="+mn-cs"/>
          <a:sym typeface="Calibri"/>
        </a:defRPr>
      </a:lvl6pPr>
      <a:lvl7pPr marL="0" marR="0" indent="0" algn="l" defTabSz="914400" rtl="0" latinLnBrk="0">
        <a:lnSpc>
          <a:spcPct val="100000"/>
        </a:lnSpc>
        <a:spcBef>
          <a:spcPts val="0"/>
        </a:spcBef>
        <a:spcAft>
          <a:spcPts val="0"/>
        </a:spcAft>
        <a:buClrTx/>
        <a:buSzTx/>
        <a:buFontTx/>
        <a:buNone/>
        <a:tabLst/>
        <a:defRPr sz="2600" b="1" i="0" u="none" strike="noStrike" cap="none" spc="0" baseline="0">
          <a:ln>
            <a:noFill/>
          </a:ln>
          <a:solidFill>
            <a:srgbClr val="FFFFFF"/>
          </a:solidFill>
          <a:uFillTx/>
          <a:latin typeface="+mn-lt"/>
          <a:ea typeface="+mn-ea"/>
          <a:cs typeface="+mn-cs"/>
          <a:sym typeface="Calibri"/>
        </a:defRPr>
      </a:lvl7pPr>
      <a:lvl8pPr marL="0" marR="0" indent="0" algn="l" defTabSz="914400" rtl="0" latinLnBrk="0">
        <a:lnSpc>
          <a:spcPct val="100000"/>
        </a:lnSpc>
        <a:spcBef>
          <a:spcPts val="0"/>
        </a:spcBef>
        <a:spcAft>
          <a:spcPts val="0"/>
        </a:spcAft>
        <a:buClrTx/>
        <a:buSzTx/>
        <a:buFontTx/>
        <a:buNone/>
        <a:tabLst/>
        <a:defRPr sz="2600" b="1" i="0" u="none" strike="noStrike" cap="none" spc="0" baseline="0">
          <a:ln>
            <a:noFill/>
          </a:ln>
          <a:solidFill>
            <a:srgbClr val="FFFFFF"/>
          </a:solidFill>
          <a:uFillTx/>
          <a:latin typeface="+mn-lt"/>
          <a:ea typeface="+mn-ea"/>
          <a:cs typeface="+mn-cs"/>
          <a:sym typeface="Calibri"/>
        </a:defRPr>
      </a:lvl8pPr>
      <a:lvl9pPr marL="0" marR="0" indent="0" algn="l" defTabSz="914400" rtl="0" latinLnBrk="0">
        <a:lnSpc>
          <a:spcPct val="100000"/>
        </a:lnSpc>
        <a:spcBef>
          <a:spcPts val="0"/>
        </a:spcBef>
        <a:spcAft>
          <a:spcPts val="0"/>
        </a:spcAft>
        <a:buClrTx/>
        <a:buSzTx/>
        <a:buFontTx/>
        <a:buNone/>
        <a:tabLst/>
        <a:defRPr sz="2600" b="1" i="0" u="none" strike="noStrike" cap="none" spc="0" baseline="0">
          <a:ln>
            <a:noFill/>
          </a:ln>
          <a:solidFill>
            <a:srgbClr val="FFFFFF"/>
          </a:solidFill>
          <a:uFillTx/>
          <a:latin typeface="+mn-lt"/>
          <a:ea typeface="+mn-ea"/>
          <a:cs typeface="+mn-cs"/>
          <a:sym typeface="Calibri"/>
        </a:defRPr>
      </a:lvl9pPr>
    </p:titleStyle>
    <p:bodyStyle>
      <a:lvl1pPr marL="342900" marR="0" indent="-342900" algn="l" defTabSz="914400" rtl="0" latinLnBrk="0">
        <a:lnSpc>
          <a:spcPct val="100000"/>
        </a:lnSpc>
        <a:spcBef>
          <a:spcPts val="400"/>
        </a:spcBef>
        <a:spcAft>
          <a:spcPts val="0"/>
        </a:spcAft>
        <a:buClrTx/>
        <a:buSzPct val="100000"/>
        <a:buFont typeface="Arial"/>
        <a:buChar char="•"/>
        <a:tabLst/>
        <a:defRPr sz="2000" b="0" i="0" u="none" strike="noStrike" cap="none" spc="0" baseline="0">
          <a:ln>
            <a:noFill/>
          </a:ln>
          <a:solidFill>
            <a:srgbClr val="000000"/>
          </a:solidFill>
          <a:uFillTx/>
          <a:latin typeface="+mn-lt"/>
          <a:ea typeface="+mn-ea"/>
          <a:cs typeface="+mn-cs"/>
          <a:sym typeface="Calibri"/>
        </a:defRPr>
      </a:lvl1pPr>
      <a:lvl2pPr marL="742950" marR="0" indent="-285750" algn="l" defTabSz="914400" rtl="0" latinLnBrk="0">
        <a:lnSpc>
          <a:spcPct val="100000"/>
        </a:lnSpc>
        <a:spcBef>
          <a:spcPts val="400"/>
        </a:spcBef>
        <a:spcAft>
          <a:spcPts val="0"/>
        </a:spcAft>
        <a:buClrTx/>
        <a:buSzPct val="100000"/>
        <a:buFont typeface="Arial"/>
        <a:buChar char="–"/>
        <a:tabLst/>
        <a:defRPr sz="2000" b="0" i="0" u="none" strike="noStrike" cap="none" spc="0" baseline="0">
          <a:ln>
            <a:noFill/>
          </a:ln>
          <a:solidFill>
            <a:srgbClr val="000000"/>
          </a:solidFill>
          <a:uFillTx/>
          <a:latin typeface="+mn-lt"/>
          <a:ea typeface="+mn-ea"/>
          <a:cs typeface="+mn-cs"/>
          <a:sym typeface="Calibri"/>
        </a:defRPr>
      </a:lvl2pPr>
      <a:lvl3pPr marL="1143000" marR="0" indent="-228600" algn="l" defTabSz="914400" rtl="0" latinLnBrk="0">
        <a:lnSpc>
          <a:spcPct val="100000"/>
        </a:lnSpc>
        <a:spcBef>
          <a:spcPts val="400"/>
        </a:spcBef>
        <a:spcAft>
          <a:spcPts val="0"/>
        </a:spcAft>
        <a:buClrTx/>
        <a:buSzPct val="100000"/>
        <a:buFont typeface="Arial"/>
        <a:buChar char="•"/>
        <a:tabLst/>
        <a:defRPr sz="2000" b="0" i="0" u="none" strike="noStrike" cap="none" spc="0" baseline="0">
          <a:ln>
            <a:noFill/>
          </a:ln>
          <a:solidFill>
            <a:srgbClr val="000000"/>
          </a:solidFill>
          <a:uFillTx/>
          <a:latin typeface="+mn-lt"/>
          <a:ea typeface="+mn-ea"/>
          <a:cs typeface="+mn-cs"/>
          <a:sym typeface="Calibri"/>
        </a:defRPr>
      </a:lvl3pPr>
      <a:lvl4pPr marL="1600200" marR="0" indent="-228600" algn="l" defTabSz="914400" rtl="0" latinLnBrk="0">
        <a:lnSpc>
          <a:spcPct val="100000"/>
        </a:lnSpc>
        <a:spcBef>
          <a:spcPts val="400"/>
        </a:spcBef>
        <a:spcAft>
          <a:spcPts val="0"/>
        </a:spcAft>
        <a:buClrTx/>
        <a:buSzPct val="100000"/>
        <a:buFont typeface="Arial"/>
        <a:buChar char="–"/>
        <a:tabLst/>
        <a:defRPr sz="2000" b="0" i="0" u="none" strike="noStrike" cap="none" spc="0" baseline="0">
          <a:ln>
            <a:noFill/>
          </a:ln>
          <a:solidFill>
            <a:srgbClr val="000000"/>
          </a:solidFill>
          <a:uFillTx/>
          <a:latin typeface="+mn-lt"/>
          <a:ea typeface="+mn-ea"/>
          <a:cs typeface="+mn-cs"/>
          <a:sym typeface="Calibri"/>
        </a:defRPr>
      </a:lvl4pPr>
      <a:lvl5pPr marL="2057400" marR="0" indent="-228600" algn="l" defTabSz="914400" rtl="0" latinLnBrk="0">
        <a:lnSpc>
          <a:spcPct val="100000"/>
        </a:lnSpc>
        <a:spcBef>
          <a:spcPts val="400"/>
        </a:spcBef>
        <a:spcAft>
          <a:spcPts val="0"/>
        </a:spcAft>
        <a:buClrTx/>
        <a:buSzPct val="100000"/>
        <a:buFont typeface="Arial"/>
        <a:buChar char="»"/>
        <a:tabLst/>
        <a:defRPr sz="2000" b="0" i="0" u="none" strike="noStrike" cap="none" spc="0" baseline="0">
          <a:ln>
            <a:noFill/>
          </a:ln>
          <a:solidFill>
            <a:srgbClr val="000000"/>
          </a:solidFill>
          <a:uFillTx/>
          <a:latin typeface="+mn-lt"/>
          <a:ea typeface="+mn-ea"/>
          <a:cs typeface="+mn-cs"/>
          <a:sym typeface="Calibri"/>
        </a:defRPr>
      </a:lvl5pPr>
      <a:lvl6pPr marL="2514600" marR="0" indent="-228600" algn="l" defTabSz="914400" rtl="0" latinLnBrk="0">
        <a:lnSpc>
          <a:spcPct val="100000"/>
        </a:lnSpc>
        <a:spcBef>
          <a:spcPts val="400"/>
        </a:spcBef>
        <a:spcAft>
          <a:spcPts val="0"/>
        </a:spcAft>
        <a:buClrTx/>
        <a:buSzPct val="100000"/>
        <a:buFont typeface="Arial"/>
        <a:buChar char="•"/>
        <a:tabLst/>
        <a:defRPr sz="2000" b="0" i="0" u="none" strike="noStrike" cap="none" spc="0" baseline="0">
          <a:ln>
            <a:noFill/>
          </a:ln>
          <a:solidFill>
            <a:srgbClr val="000000"/>
          </a:solidFill>
          <a:uFillTx/>
          <a:latin typeface="+mn-lt"/>
          <a:ea typeface="+mn-ea"/>
          <a:cs typeface="+mn-cs"/>
          <a:sym typeface="Calibri"/>
        </a:defRPr>
      </a:lvl6pPr>
      <a:lvl7pPr marL="2971800" marR="0" indent="-228600" algn="l" defTabSz="914400" rtl="0" latinLnBrk="0">
        <a:lnSpc>
          <a:spcPct val="100000"/>
        </a:lnSpc>
        <a:spcBef>
          <a:spcPts val="400"/>
        </a:spcBef>
        <a:spcAft>
          <a:spcPts val="0"/>
        </a:spcAft>
        <a:buClrTx/>
        <a:buSzPct val="100000"/>
        <a:buFont typeface="Arial"/>
        <a:buChar char="•"/>
        <a:tabLst/>
        <a:defRPr sz="2000" b="0" i="0" u="none" strike="noStrike" cap="none" spc="0" baseline="0">
          <a:ln>
            <a:noFill/>
          </a:ln>
          <a:solidFill>
            <a:srgbClr val="000000"/>
          </a:solidFill>
          <a:uFillTx/>
          <a:latin typeface="+mn-lt"/>
          <a:ea typeface="+mn-ea"/>
          <a:cs typeface="+mn-cs"/>
          <a:sym typeface="Calibri"/>
        </a:defRPr>
      </a:lvl7pPr>
      <a:lvl8pPr marL="3429000" marR="0" indent="-228600" algn="l" defTabSz="914400" rtl="0" latinLnBrk="0">
        <a:lnSpc>
          <a:spcPct val="100000"/>
        </a:lnSpc>
        <a:spcBef>
          <a:spcPts val="400"/>
        </a:spcBef>
        <a:spcAft>
          <a:spcPts val="0"/>
        </a:spcAft>
        <a:buClrTx/>
        <a:buSzPct val="100000"/>
        <a:buFont typeface="Arial"/>
        <a:buChar char="•"/>
        <a:tabLst/>
        <a:defRPr sz="2000" b="0" i="0" u="none" strike="noStrike" cap="none" spc="0" baseline="0">
          <a:ln>
            <a:noFill/>
          </a:ln>
          <a:solidFill>
            <a:srgbClr val="000000"/>
          </a:solidFill>
          <a:uFillTx/>
          <a:latin typeface="+mn-lt"/>
          <a:ea typeface="+mn-ea"/>
          <a:cs typeface="+mn-cs"/>
          <a:sym typeface="Calibri"/>
        </a:defRPr>
      </a:lvl8pPr>
      <a:lvl9pPr marL="3886200" marR="0" indent="-228600" algn="l" defTabSz="914400" rtl="0" latinLnBrk="0">
        <a:lnSpc>
          <a:spcPct val="100000"/>
        </a:lnSpc>
        <a:spcBef>
          <a:spcPts val="400"/>
        </a:spcBef>
        <a:spcAft>
          <a:spcPts val="0"/>
        </a:spcAft>
        <a:buClrTx/>
        <a:buSzPct val="100000"/>
        <a:buFont typeface="Arial"/>
        <a:buChar char="•"/>
        <a:tabLst/>
        <a:defRPr sz="2000" b="0" i="0" u="none" strike="noStrike" cap="none" spc="0" baseline="0">
          <a:ln>
            <a:noFill/>
          </a:ln>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1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45.jpeg"/><Relationship Id="rId3" Type="http://schemas.openxmlformats.org/officeDocument/2006/relationships/image" Target="../media/image35.jpeg"/><Relationship Id="rId7" Type="http://schemas.openxmlformats.org/officeDocument/2006/relationships/image" Target="../media/image39.jpeg"/><Relationship Id="rId12" Type="http://schemas.openxmlformats.org/officeDocument/2006/relationships/image" Target="../media/image44.jpeg"/><Relationship Id="rId17" Type="http://schemas.openxmlformats.org/officeDocument/2006/relationships/image" Target="../media/image49.jpeg"/><Relationship Id="rId2" Type="http://schemas.openxmlformats.org/officeDocument/2006/relationships/notesSlide" Target="../notesSlides/notesSlide20.xml"/><Relationship Id="rId16" Type="http://schemas.openxmlformats.org/officeDocument/2006/relationships/image" Target="../media/image48.jpeg"/><Relationship Id="rId1" Type="http://schemas.openxmlformats.org/officeDocument/2006/relationships/slideLayout" Target="../slideLayouts/slideLayout3.xml"/><Relationship Id="rId6" Type="http://schemas.openxmlformats.org/officeDocument/2006/relationships/image" Target="../media/image38.jpeg"/><Relationship Id="rId11" Type="http://schemas.openxmlformats.org/officeDocument/2006/relationships/image" Target="../media/image43.jpeg"/><Relationship Id="rId5" Type="http://schemas.openxmlformats.org/officeDocument/2006/relationships/image" Target="../media/image37.jpeg"/><Relationship Id="rId15" Type="http://schemas.openxmlformats.org/officeDocument/2006/relationships/image" Target="../media/image47.jpe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 Id="rId1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56.jpeg"/></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45.jpeg"/><Relationship Id="rId3" Type="http://schemas.openxmlformats.org/officeDocument/2006/relationships/image" Target="../media/image35.jpeg"/><Relationship Id="rId7" Type="http://schemas.openxmlformats.org/officeDocument/2006/relationships/image" Target="../media/image39.jpeg"/><Relationship Id="rId12" Type="http://schemas.openxmlformats.org/officeDocument/2006/relationships/image" Target="../media/image44.jpeg"/><Relationship Id="rId17" Type="http://schemas.openxmlformats.org/officeDocument/2006/relationships/image" Target="../media/image49.jpeg"/><Relationship Id="rId2" Type="http://schemas.openxmlformats.org/officeDocument/2006/relationships/notesSlide" Target="../notesSlides/notesSlide40.xml"/><Relationship Id="rId16"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image" Target="../media/image38.jpeg"/><Relationship Id="rId11" Type="http://schemas.openxmlformats.org/officeDocument/2006/relationships/image" Target="../media/image43.jpeg"/><Relationship Id="rId5" Type="http://schemas.openxmlformats.org/officeDocument/2006/relationships/image" Target="../media/image37.jpeg"/><Relationship Id="rId15" Type="http://schemas.openxmlformats.org/officeDocument/2006/relationships/image" Target="../media/image47.jpe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 Id="rId14" Type="http://schemas.openxmlformats.org/officeDocument/2006/relationships/image" Target="../media/image46.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Title 1"/>
          <p:cNvSpPr txBox="1">
            <a:spLocks noGrp="1"/>
          </p:cNvSpPr>
          <p:nvPr>
            <p:ph type="title"/>
          </p:nvPr>
        </p:nvSpPr>
        <p:spPr>
          <a:xfrm>
            <a:off x="457199" y="2971800"/>
            <a:ext cx="8304215" cy="1295400"/>
          </a:xfrm>
          <a:prstGeom prst="rect">
            <a:avLst/>
          </a:prstGeom>
        </p:spPr>
        <p:txBody>
          <a:bodyPr anchor="ctr"/>
          <a:lstStyle>
            <a:lvl1pPr>
              <a:defRPr>
                <a:solidFill>
                  <a:srgbClr val="00446A"/>
                </a:solidFill>
              </a:defRPr>
            </a:lvl1pPr>
          </a:lstStyle>
          <a:p>
            <a:r>
              <a:t>Digital Training for Issue Organizing</a:t>
            </a:r>
          </a:p>
        </p:txBody>
      </p:sp>
      <p:sp>
        <p:nvSpPr>
          <p:cNvPr id="125" name="Text Placeholder 2"/>
          <p:cNvSpPr txBox="1">
            <a:spLocks noGrp="1"/>
          </p:cNvSpPr>
          <p:nvPr>
            <p:ph type="body" sz="quarter" idx="1"/>
          </p:nvPr>
        </p:nvSpPr>
        <p:spPr>
          <a:xfrm>
            <a:off x="457200" y="4572000"/>
            <a:ext cx="8229600" cy="1219200"/>
          </a:xfrm>
          <a:prstGeom prst="rect">
            <a:avLst/>
          </a:prstGeom>
        </p:spPr>
        <p:txBody>
          <a:bodyPr/>
          <a:lstStyle/>
          <a:p>
            <a:pPr>
              <a:defRPr>
                <a:solidFill>
                  <a:srgbClr val="558ED5"/>
                </a:solidFill>
              </a:defRPr>
            </a:pPr>
            <a:r>
              <a:t>Trainer, Role</a:t>
            </a:r>
          </a:p>
          <a:p>
            <a:pPr>
              <a:defRPr>
                <a:solidFill>
                  <a:srgbClr val="558ED5"/>
                </a:solidFill>
              </a:defRPr>
            </a:pPr>
            <a:r>
              <a:t>@TwitterHandle</a:t>
            </a:r>
          </a:p>
        </p:txBody>
      </p:sp>
      <p:pic>
        <p:nvPicPr>
          <p:cNvPr id="126" name="Picture 3" descr="Picture 3"/>
          <p:cNvPicPr>
            <a:picLocks noChangeAspect="1"/>
          </p:cNvPicPr>
          <p:nvPr/>
        </p:nvPicPr>
        <p:blipFill>
          <a:blip r:embed="rId3"/>
          <a:stretch>
            <a:fillRect/>
          </a:stretch>
        </p:blipFill>
        <p:spPr>
          <a:xfrm rot="2308810">
            <a:off x="6735423" y="998843"/>
            <a:ext cx="607477" cy="4471525"/>
          </a:xfrm>
          <a:prstGeom prst="rect">
            <a:avLst/>
          </a:prstGeom>
          <a:ln w="12700">
            <a:miter lim="400000"/>
          </a:ln>
        </p:spPr>
      </p:pic>
      <p:pic>
        <p:nvPicPr>
          <p:cNvPr id="127" name="Picture 4" descr="Picture 4"/>
          <p:cNvPicPr>
            <a:picLocks noChangeAspect="1"/>
          </p:cNvPicPr>
          <p:nvPr/>
        </p:nvPicPr>
        <p:blipFill>
          <a:blip r:embed="rId4"/>
          <a:stretch>
            <a:fillRect/>
          </a:stretch>
        </p:blipFill>
        <p:spPr>
          <a:xfrm>
            <a:off x="609600" y="5791200"/>
            <a:ext cx="1219200" cy="419100"/>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 name="Picture 18" descr="Picture 18"/>
          <p:cNvPicPr>
            <a:picLocks noChangeAspect="1"/>
          </p:cNvPicPr>
          <p:nvPr/>
        </p:nvPicPr>
        <p:blipFill>
          <a:blip r:embed="rId3">
            <a:alphaModFix amt="49000"/>
          </a:blip>
          <a:stretch>
            <a:fillRect/>
          </a:stretch>
        </p:blipFill>
        <p:spPr>
          <a:xfrm>
            <a:off x="-2" y="0"/>
            <a:ext cx="9144002" cy="6858000"/>
          </a:xfrm>
          <a:prstGeom prst="rect">
            <a:avLst/>
          </a:prstGeom>
          <a:ln w="12700">
            <a:miter lim="400000"/>
          </a:ln>
        </p:spPr>
      </p:pic>
      <p:sp>
        <p:nvSpPr>
          <p:cNvPr id="188" name="Slide Number Placeholder 2"/>
          <p:cNvSpPr txBox="1">
            <a:spLocks noGrp="1"/>
          </p:cNvSpPr>
          <p:nvPr>
            <p:ph type="sldNum" sz="quarter" idx="4294967295"/>
          </p:nvPr>
        </p:nvSpPr>
        <p:spPr>
          <a:xfrm>
            <a:off x="8893338" y="6530499"/>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10</a:t>
            </a:fld>
            <a:endParaRPr/>
          </a:p>
        </p:txBody>
      </p:sp>
      <p:sp>
        <p:nvSpPr>
          <p:cNvPr id="189" name="Title 1"/>
          <p:cNvSpPr txBox="1"/>
          <p:nvPr/>
        </p:nvSpPr>
        <p:spPr>
          <a:xfrm>
            <a:off x="1905000" y="608329"/>
            <a:ext cx="5314950" cy="53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defTabSz="457200">
              <a:defRPr sz="3000" b="1">
                <a:solidFill>
                  <a:srgbClr val="00446A"/>
                </a:solidFill>
              </a:defRPr>
            </a:lvl1pPr>
          </a:lstStyle>
          <a:p>
            <a:r>
              <a:t>OFA on Twitter</a:t>
            </a:r>
          </a:p>
        </p:txBody>
      </p:sp>
      <p:pic>
        <p:nvPicPr>
          <p:cNvPr id="190" name="Picture 15" descr="Picture 1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724400" y="1219200"/>
            <a:ext cx="3824836" cy="2209800"/>
          </a:xfrm>
          <a:prstGeom prst="rect">
            <a:avLst/>
          </a:prstGeom>
          <a:ln w="38100">
            <a:solidFill>
              <a:srgbClr val="000000"/>
            </a:solidFill>
          </a:ln>
        </p:spPr>
      </p:pic>
      <p:pic>
        <p:nvPicPr>
          <p:cNvPr id="191" name="Picture 19" descr="Picture 1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724401" y="3962400"/>
            <a:ext cx="3824836" cy="2285219"/>
          </a:xfrm>
          <a:prstGeom prst="rect">
            <a:avLst/>
          </a:prstGeom>
          <a:ln w="38100">
            <a:solidFill>
              <a:srgbClr val="000000"/>
            </a:solidFill>
          </a:ln>
        </p:spPr>
      </p:pic>
      <p:pic>
        <p:nvPicPr>
          <p:cNvPr id="192" name="Content Placeholder 4" descr="Content Placeholder 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53524" y="2197493"/>
            <a:ext cx="4081273" cy="2463014"/>
          </a:xfrm>
          <a:prstGeom prst="rect">
            <a:avLst/>
          </a:prstGeom>
          <a:ln w="38100">
            <a:solidFill>
              <a:srgbClr val="000000"/>
            </a:solidFill>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Slide Number Placeholder 2"/>
          <p:cNvSpPr txBox="1">
            <a:spLocks noGrp="1"/>
          </p:cNvSpPr>
          <p:nvPr>
            <p:ph type="sldNum" sz="quarter" idx="4294967295"/>
          </p:nvPr>
        </p:nvSpPr>
        <p:spPr>
          <a:xfrm>
            <a:off x="8893338" y="6530499"/>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11</a:t>
            </a:fld>
            <a:endParaRPr/>
          </a:p>
        </p:txBody>
      </p:sp>
      <p:pic>
        <p:nvPicPr>
          <p:cNvPr id="197" name="Picture 3" descr="Picture 3"/>
          <p:cNvPicPr>
            <a:picLocks noChangeAspect="1"/>
          </p:cNvPicPr>
          <p:nvPr/>
        </p:nvPicPr>
        <p:blipFill>
          <a:blip r:embed="rId3">
            <a:alphaModFix amt="40000"/>
          </a:blip>
          <a:stretch>
            <a:fillRect/>
          </a:stretch>
        </p:blipFill>
        <p:spPr>
          <a:xfrm>
            <a:off x="5254" y="0"/>
            <a:ext cx="9163624" cy="6843346"/>
          </a:xfrm>
          <a:prstGeom prst="rect">
            <a:avLst/>
          </a:prstGeom>
          <a:ln w="12700">
            <a:miter lim="400000"/>
          </a:ln>
        </p:spPr>
      </p:pic>
      <p:sp>
        <p:nvSpPr>
          <p:cNvPr id="198" name="Title 1"/>
          <p:cNvSpPr txBox="1"/>
          <p:nvPr/>
        </p:nvSpPr>
        <p:spPr>
          <a:xfrm>
            <a:off x="2057400" y="913129"/>
            <a:ext cx="5314950" cy="53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defTabSz="457200">
              <a:defRPr sz="3000" b="1">
                <a:solidFill>
                  <a:srgbClr val="00446A"/>
                </a:solidFill>
              </a:defRPr>
            </a:lvl1pPr>
          </a:lstStyle>
          <a:p>
            <a:r>
              <a:t>OFA on Facebook </a:t>
            </a:r>
          </a:p>
        </p:txBody>
      </p:sp>
      <p:pic>
        <p:nvPicPr>
          <p:cNvPr id="199" name="Picture 6" descr="Picture 6"/>
          <p:cNvPicPr>
            <a:picLocks noChangeAspect="1"/>
          </p:cNvPicPr>
          <p:nvPr/>
        </p:nvPicPr>
        <p:blipFill>
          <a:blip r:embed="rId4"/>
          <a:stretch>
            <a:fillRect/>
          </a:stretch>
        </p:blipFill>
        <p:spPr>
          <a:xfrm>
            <a:off x="2286000" y="1524000"/>
            <a:ext cx="4046447" cy="2379709"/>
          </a:xfrm>
          <a:prstGeom prst="rect">
            <a:avLst/>
          </a:prstGeom>
          <a:ln w="38100">
            <a:solidFill>
              <a:srgbClr val="000000"/>
            </a:solidFill>
          </a:ln>
        </p:spPr>
      </p:pic>
      <p:pic>
        <p:nvPicPr>
          <p:cNvPr id="200" name="Picture 7" descr="Picture 7"/>
          <p:cNvPicPr>
            <a:picLocks noChangeAspect="1"/>
          </p:cNvPicPr>
          <p:nvPr/>
        </p:nvPicPr>
        <p:blipFill>
          <a:blip r:embed="rId5"/>
          <a:stretch>
            <a:fillRect/>
          </a:stretch>
        </p:blipFill>
        <p:spPr>
          <a:xfrm>
            <a:off x="2286000" y="4038600"/>
            <a:ext cx="4031208" cy="2512473"/>
          </a:xfrm>
          <a:prstGeom prst="rect">
            <a:avLst/>
          </a:prstGeom>
          <a:ln w="38100">
            <a:solidFill>
              <a:srgbClr val="000000"/>
            </a:solidFill>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Title 1"/>
          <p:cNvSpPr txBox="1">
            <a:spLocks noGrp="1"/>
          </p:cNvSpPr>
          <p:nvPr>
            <p:ph type="title"/>
          </p:nvPr>
        </p:nvSpPr>
        <p:spPr>
          <a:prstGeom prst="rect">
            <a:avLst/>
          </a:prstGeom>
        </p:spPr>
        <p:txBody>
          <a:bodyPr/>
          <a:lstStyle>
            <a:lvl1pPr>
              <a:defRPr sz="3000"/>
            </a:lvl1pPr>
          </a:lstStyle>
          <a:p>
            <a:r>
              <a:t>You, OFA, and Social Media </a:t>
            </a:r>
          </a:p>
        </p:txBody>
      </p:sp>
      <p:sp>
        <p:nvSpPr>
          <p:cNvPr id="205"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12</a:t>
            </a:fld>
            <a:endParaRPr/>
          </a:p>
        </p:txBody>
      </p:sp>
      <p:pic>
        <p:nvPicPr>
          <p:cNvPr id="206" name="Picture 14" descr="Picture 14"/>
          <p:cNvPicPr>
            <a:picLocks noChangeAspect="1"/>
          </p:cNvPicPr>
          <p:nvPr/>
        </p:nvPicPr>
        <p:blipFill>
          <a:blip r:embed="rId3"/>
          <a:stretch>
            <a:fillRect/>
          </a:stretch>
        </p:blipFill>
        <p:spPr>
          <a:xfrm>
            <a:off x="381000" y="1371600"/>
            <a:ext cx="4336999" cy="4191000"/>
          </a:xfrm>
          <a:prstGeom prst="rect">
            <a:avLst/>
          </a:prstGeom>
          <a:ln w="38100">
            <a:solidFill>
              <a:srgbClr val="000000"/>
            </a:solidFill>
          </a:ln>
        </p:spPr>
      </p:pic>
      <p:pic>
        <p:nvPicPr>
          <p:cNvPr id="207" name="Picture 15" descr="Picture 15"/>
          <p:cNvPicPr>
            <a:picLocks noChangeAspect="1"/>
          </p:cNvPicPr>
          <p:nvPr/>
        </p:nvPicPr>
        <p:blipFill>
          <a:blip r:embed="rId4"/>
          <a:stretch>
            <a:fillRect/>
          </a:stretch>
        </p:blipFill>
        <p:spPr>
          <a:xfrm>
            <a:off x="5105400" y="1524000"/>
            <a:ext cx="3695239" cy="5000000"/>
          </a:xfrm>
          <a:prstGeom prst="rect">
            <a:avLst/>
          </a:prstGeom>
          <a:ln w="38100">
            <a:solidFill>
              <a:srgbClr val="000000"/>
            </a:solidFill>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000000"/>
                </a:solidFill>
              </a:defRPr>
            </a:lvl1pPr>
          </a:lstStyle>
          <a:p>
            <a:fld id="{86CB4B4D-7CA3-9044-876B-883B54F8677D}" type="slidenum">
              <a:t>13</a:t>
            </a:fld>
            <a:endParaRPr/>
          </a:p>
        </p:txBody>
      </p:sp>
      <p:pic>
        <p:nvPicPr>
          <p:cNvPr id="212" name="Picture 4" descr="Picture 4"/>
          <p:cNvPicPr>
            <a:picLocks noChangeAspect="1"/>
          </p:cNvPicPr>
          <p:nvPr/>
        </p:nvPicPr>
        <p:blipFill>
          <a:blip r:embed="rId3"/>
          <a:stretch>
            <a:fillRect/>
          </a:stretch>
        </p:blipFill>
        <p:spPr>
          <a:xfrm>
            <a:off x="-76200" y="1066800"/>
            <a:ext cx="9296400" cy="4648200"/>
          </a:xfrm>
          <a:prstGeom prst="rect">
            <a:avLst/>
          </a:prstGeom>
          <a:ln w="12700">
            <a:miter lim="400000"/>
          </a:ln>
        </p:spPr>
      </p:pic>
      <p:grpSp>
        <p:nvGrpSpPr>
          <p:cNvPr id="215" name="Rectangle 6"/>
          <p:cNvGrpSpPr/>
          <p:nvPr/>
        </p:nvGrpSpPr>
        <p:grpSpPr>
          <a:xfrm>
            <a:off x="-152400" y="4038600"/>
            <a:ext cx="9448800" cy="1143000"/>
            <a:chOff x="0" y="0"/>
            <a:chExt cx="9448800" cy="1143000"/>
          </a:xfrm>
        </p:grpSpPr>
        <p:sp>
          <p:nvSpPr>
            <p:cNvPr id="213" name="Rectangle"/>
            <p:cNvSpPr/>
            <p:nvPr/>
          </p:nvSpPr>
          <p:spPr>
            <a:xfrm>
              <a:off x="0" y="0"/>
              <a:ext cx="9448800" cy="1143000"/>
            </a:xfrm>
            <a:prstGeom prst="rect">
              <a:avLst/>
            </a:prstGeom>
            <a:solidFill>
              <a:srgbClr val="404040">
                <a:alpha val="95000"/>
              </a:srgbClr>
            </a:solidFill>
            <a:ln w="9525" cap="flat">
              <a:solidFill>
                <a:srgbClr val="404040"/>
              </a:solidFill>
              <a:prstDash val="solid"/>
              <a:round/>
            </a:ln>
            <a:effectLst>
              <a:outerShdw blurRad="38100" dist="23000" dir="5400000" rotWithShape="0">
                <a:srgbClr val="000000">
                  <a:alpha val="35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214" name="Photography in Organizing"/>
            <p:cNvSpPr txBox="1"/>
            <p:nvPr/>
          </p:nvSpPr>
          <p:spPr>
            <a:xfrm>
              <a:off x="0" y="303530"/>
              <a:ext cx="9448800" cy="5359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3000">
                  <a:solidFill>
                    <a:srgbClr val="FFFFFF"/>
                  </a:solidFill>
                </a:defRPr>
              </a:lvl1pPr>
            </a:lstStyle>
            <a:p>
              <a:r>
                <a:t>Photography in Organizing</a:t>
              </a:r>
            </a:p>
          </p:txBody>
        </p:sp>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Title 1"/>
          <p:cNvSpPr txBox="1">
            <a:spLocks noGrp="1"/>
          </p:cNvSpPr>
          <p:nvPr>
            <p:ph type="title"/>
          </p:nvPr>
        </p:nvSpPr>
        <p:spPr>
          <a:prstGeom prst="rect">
            <a:avLst/>
          </a:prstGeom>
        </p:spPr>
        <p:txBody>
          <a:bodyPr/>
          <a:lstStyle>
            <a:lvl1pPr>
              <a:defRPr sz="3000"/>
            </a:lvl1pPr>
          </a:lstStyle>
          <a:p>
            <a:r>
              <a:t>1. Go for the candid action shots</a:t>
            </a:r>
          </a:p>
        </p:txBody>
      </p:sp>
      <p:sp>
        <p:nvSpPr>
          <p:cNvPr id="220"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14</a:t>
            </a:fld>
            <a:endParaRPr/>
          </a:p>
        </p:txBody>
      </p:sp>
      <p:pic>
        <p:nvPicPr>
          <p:cNvPr id="221" name="Picture 4" descr="Picture 4"/>
          <p:cNvPicPr>
            <a:picLocks noChangeAspect="1"/>
          </p:cNvPicPr>
          <p:nvPr/>
        </p:nvPicPr>
        <p:blipFill>
          <a:blip r:embed="rId3"/>
          <a:stretch>
            <a:fillRect/>
          </a:stretch>
        </p:blipFill>
        <p:spPr>
          <a:xfrm rot="5400000">
            <a:off x="370154" y="1703094"/>
            <a:ext cx="4043949" cy="4142961"/>
          </a:xfrm>
          <a:prstGeom prst="rect">
            <a:avLst/>
          </a:prstGeom>
          <a:ln w="12700">
            <a:miter lim="400000"/>
          </a:ln>
          <a:effectLst>
            <a:outerShdw blurRad="292100" dist="139700" dir="2700000" rotWithShape="0">
              <a:srgbClr val="333333">
                <a:alpha val="64999"/>
              </a:srgbClr>
            </a:outerShdw>
          </a:effectLst>
        </p:spPr>
      </p:pic>
      <p:pic>
        <p:nvPicPr>
          <p:cNvPr id="222" name="Picture 5" descr="Picture 5"/>
          <p:cNvPicPr>
            <a:picLocks noChangeAspect="1"/>
          </p:cNvPicPr>
          <p:nvPr/>
        </p:nvPicPr>
        <p:blipFill>
          <a:blip r:embed="rId4"/>
          <a:stretch>
            <a:fillRect/>
          </a:stretch>
        </p:blipFill>
        <p:spPr>
          <a:xfrm>
            <a:off x="4801691" y="1753691"/>
            <a:ext cx="4037509" cy="4037509"/>
          </a:xfrm>
          <a:prstGeom prst="rect">
            <a:avLst/>
          </a:prstGeom>
          <a:ln w="12700">
            <a:miter lim="400000"/>
          </a:ln>
          <a:effectLst>
            <a:outerShdw blurRad="292100" dist="139700" dir="2700000" rotWithShape="0">
              <a:srgbClr val="333333">
                <a:alpha val="64999"/>
              </a:srgbClr>
            </a:outerShdw>
          </a:effectLst>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le 1"/>
          <p:cNvSpPr txBox="1">
            <a:spLocks noGrp="1"/>
          </p:cNvSpPr>
          <p:nvPr>
            <p:ph type="title"/>
          </p:nvPr>
        </p:nvSpPr>
        <p:spPr>
          <a:prstGeom prst="rect">
            <a:avLst/>
          </a:prstGeom>
        </p:spPr>
        <p:txBody>
          <a:bodyPr/>
          <a:lstStyle>
            <a:lvl1pPr>
              <a:defRPr sz="3000"/>
            </a:lvl1pPr>
          </a:lstStyle>
          <a:p>
            <a:r>
              <a:t>2. Watch the lighting</a:t>
            </a:r>
          </a:p>
        </p:txBody>
      </p:sp>
      <p:sp>
        <p:nvSpPr>
          <p:cNvPr id="227"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15</a:t>
            </a:fld>
            <a:endParaRPr/>
          </a:p>
        </p:txBody>
      </p:sp>
      <p:pic>
        <p:nvPicPr>
          <p:cNvPr id="228" name="Picture 6" descr="Picture 6"/>
          <p:cNvPicPr>
            <a:picLocks noChangeAspect="1"/>
          </p:cNvPicPr>
          <p:nvPr/>
        </p:nvPicPr>
        <p:blipFill>
          <a:blip r:embed="rId3"/>
          <a:stretch>
            <a:fillRect/>
          </a:stretch>
        </p:blipFill>
        <p:spPr>
          <a:xfrm>
            <a:off x="443004" y="1752600"/>
            <a:ext cx="4097421" cy="4114800"/>
          </a:xfrm>
          <a:prstGeom prst="rect">
            <a:avLst/>
          </a:prstGeom>
          <a:ln w="12700">
            <a:miter lim="400000"/>
          </a:ln>
        </p:spPr>
      </p:pic>
      <p:pic>
        <p:nvPicPr>
          <p:cNvPr id="229" name="Picture 4" descr="Picture 4"/>
          <p:cNvPicPr>
            <a:picLocks noChangeAspect="1"/>
          </p:cNvPicPr>
          <p:nvPr/>
        </p:nvPicPr>
        <p:blipFill>
          <a:blip r:embed="rId4"/>
          <a:stretch>
            <a:fillRect/>
          </a:stretch>
        </p:blipFill>
        <p:spPr>
          <a:xfrm>
            <a:off x="4786403" y="1752600"/>
            <a:ext cx="4052797" cy="4114800"/>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Title 1"/>
          <p:cNvSpPr txBox="1">
            <a:spLocks noGrp="1"/>
          </p:cNvSpPr>
          <p:nvPr>
            <p:ph type="title"/>
          </p:nvPr>
        </p:nvSpPr>
        <p:spPr>
          <a:prstGeom prst="rect">
            <a:avLst/>
          </a:prstGeom>
        </p:spPr>
        <p:txBody>
          <a:bodyPr/>
          <a:lstStyle>
            <a:lvl1pPr>
              <a:defRPr sz="3000"/>
            </a:lvl1pPr>
          </a:lstStyle>
          <a:p>
            <a:r>
              <a:t>3. Get closer</a:t>
            </a:r>
          </a:p>
        </p:txBody>
      </p:sp>
      <p:sp>
        <p:nvSpPr>
          <p:cNvPr id="234"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16</a:t>
            </a:fld>
            <a:endParaRPr/>
          </a:p>
        </p:txBody>
      </p:sp>
      <p:pic>
        <p:nvPicPr>
          <p:cNvPr id="235" name="Picture 5" descr="Picture 5"/>
          <p:cNvPicPr>
            <a:picLocks noChangeAspect="1"/>
          </p:cNvPicPr>
          <p:nvPr/>
        </p:nvPicPr>
        <p:blipFill>
          <a:blip r:embed="rId3"/>
          <a:stretch>
            <a:fillRect/>
          </a:stretch>
        </p:blipFill>
        <p:spPr>
          <a:xfrm>
            <a:off x="381000" y="1828800"/>
            <a:ext cx="4114800" cy="4114800"/>
          </a:xfrm>
          <a:prstGeom prst="rect">
            <a:avLst/>
          </a:prstGeom>
          <a:ln w="12700">
            <a:miter lim="400000"/>
          </a:ln>
        </p:spPr>
      </p:pic>
      <p:pic>
        <p:nvPicPr>
          <p:cNvPr id="236" name="Picture 6" descr="Picture 6"/>
          <p:cNvPicPr>
            <a:picLocks noChangeAspect="1"/>
          </p:cNvPicPr>
          <p:nvPr/>
        </p:nvPicPr>
        <p:blipFill>
          <a:blip r:embed="rId4"/>
          <a:stretch>
            <a:fillRect/>
          </a:stretch>
        </p:blipFill>
        <p:spPr>
          <a:xfrm>
            <a:off x="4800600" y="1828800"/>
            <a:ext cx="4114800" cy="4114800"/>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le 1"/>
          <p:cNvSpPr txBox="1">
            <a:spLocks noGrp="1"/>
          </p:cNvSpPr>
          <p:nvPr>
            <p:ph type="title"/>
          </p:nvPr>
        </p:nvSpPr>
        <p:spPr>
          <a:prstGeom prst="rect">
            <a:avLst/>
          </a:prstGeom>
        </p:spPr>
        <p:txBody>
          <a:bodyPr/>
          <a:lstStyle>
            <a:lvl1pPr>
              <a:defRPr sz="3000"/>
            </a:lvl1pPr>
          </a:lstStyle>
          <a:p>
            <a:r>
              <a:t>4. Rule of thirds</a:t>
            </a:r>
          </a:p>
        </p:txBody>
      </p:sp>
      <p:sp>
        <p:nvSpPr>
          <p:cNvPr id="241"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17</a:t>
            </a:fld>
            <a:endParaRPr/>
          </a:p>
        </p:txBody>
      </p:sp>
      <p:pic>
        <p:nvPicPr>
          <p:cNvPr id="242" name="Picture 3" descr="Picture 3"/>
          <p:cNvPicPr>
            <a:picLocks noChangeAspect="1"/>
          </p:cNvPicPr>
          <p:nvPr/>
        </p:nvPicPr>
        <p:blipFill>
          <a:blip r:embed="rId3"/>
          <a:stretch>
            <a:fillRect/>
          </a:stretch>
        </p:blipFill>
        <p:spPr>
          <a:xfrm>
            <a:off x="457200" y="1783087"/>
            <a:ext cx="3942120" cy="4141773"/>
          </a:xfrm>
          <a:prstGeom prst="rect">
            <a:avLst/>
          </a:prstGeom>
          <a:ln w="12700">
            <a:miter lim="400000"/>
          </a:ln>
        </p:spPr>
      </p:pic>
      <p:pic>
        <p:nvPicPr>
          <p:cNvPr id="243" name="Picture 1" descr="Picture 1"/>
          <p:cNvPicPr>
            <a:picLocks noChangeAspect="1"/>
          </p:cNvPicPr>
          <p:nvPr/>
        </p:nvPicPr>
        <p:blipFill>
          <a:blip r:embed="rId4"/>
          <a:stretch>
            <a:fillRect/>
          </a:stretch>
        </p:blipFill>
        <p:spPr>
          <a:xfrm>
            <a:off x="4800600" y="1784659"/>
            <a:ext cx="3948232" cy="4158942"/>
          </a:xfrm>
          <a:prstGeom prst="rect">
            <a:avLst/>
          </a:prstGeom>
          <a:ln w="12700">
            <a:miter lim="400000"/>
          </a:ln>
        </p:spPr>
      </p:pic>
      <p:pic>
        <p:nvPicPr>
          <p:cNvPr id="244" name="Picture 5" descr="Picture 5"/>
          <p:cNvPicPr>
            <a:picLocks noChangeAspect="1"/>
          </p:cNvPicPr>
          <p:nvPr/>
        </p:nvPicPr>
        <p:blipFill>
          <a:blip r:embed="rId5">
            <a:alphaModFix amt="49000"/>
          </a:blip>
          <a:stretch>
            <a:fillRect/>
          </a:stretch>
        </p:blipFill>
        <p:spPr>
          <a:xfrm>
            <a:off x="4800600" y="1752600"/>
            <a:ext cx="4140200" cy="4140200"/>
          </a:xfrm>
          <a:prstGeom prst="rect">
            <a:avLst/>
          </a:prstGeom>
          <a:ln w="12700">
            <a:miter lim="400000"/>
          </a:ln>
        </p:spPr>
      </p:pic>
      <p:pic>
        <p:nvPicPr>
          <p:cNvPr id="245" name="Picture 8" descr="Picture 8"/>
          <p:cNvPicPr>
            <a:picLocks noChangeAspect="1"/>
          </p:cNvPicPr>
          <p:nvPr/>
        </p:nvPicPr>
        <p:blipFill>
          <a:blip r:embed="rId5">
            <a:alphaModFix amt="49000"/>
          </a:blip>
          <a:stretch>
            <a:fillRect/>
          </a:stretch>
        </p:blipFill>
        <p:spPr>
          <a:xfrm>
            <a:off x="381000" y="1828800"/>
            <a:ext cx="4140200" cy="4140200"/>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p:cNvSpPr txBox="1">
            <a:spLocks noGrp="1"/>
          </p:cNvSpPr>
          <p:nvPr>
            <p:ph type="title"/>
          </p:nvPr>
        </p:nvSpPr>
        <p:spPr>
          <a:prstGeom prst="rect">
            <a:avLst/>
          </a:prstGeom>
        </p:spPr>
        <p:txBody>
          <a:bodyPr/>
          <a:lstStyle>
            <a:lvl1pPr>
              <a:defRPr sz="3000"/>
            </a:lvl1pPr>
          </a:lstStyle>
          <a:p>
            <a:r>
              <a:t>5. Watch the background </a:t>
            </a:r>
          </a:p>
        </p:txBody>
      </p:sp>
      <p:sp>
        <p:nvSpPr>
          <p:cNvPr id="250"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18</a:t>
            </a:fld>
            <a:endParaRPr/>
          </a:p>
        </p:txBody>
      </p:sp>
      <p:pic>
        <p:nvPicPr>
          <p:cNvPr id="251" name="Picture 2" descr="Picture 2"/>
          <p:cNvPicPr>
            <a:picLocks noChangeAspect="1"/>
          </p:cNvPicPr>
          <p:nvPr/>
        </p:nvPicPr>
        <p:blipFill>
          <a:blip r:embed="rId3"/>
          <a:stretch>
            <a:fillRect/>
          </a:stretch>
        </p:blipFill>
        <p:spPr>
          <a:xfrm>
            <a:off x="304800" y="2133600"/>
            <a:ext cx="4015852" cy="2670950"/>
          </a:xfrm>
          <a:prstGeom prst="rect">
            <a:avLst/>
          </a:prstGeom>
          <a:ln w="127000" cap="sq">
            <a:solidFill>
              <a:srgbClr val="000000"/>
            </a:solidFill>
            <a:miter/>
          </a:ln>
          <a:effectLst>
            <a:outerShdw dist="35921" dir="2700000" rotWithShape="0">
              <a:srgbClr val="EEECE1"/>
            </a:outerShdw>
          </a:effectLst>
        </p:spPr>
      </p:pic>
      <p:pic>
        <p:nvPicPr>
          <p:cNvPr id="252" name="Picture 2" descr="Picture 2"/>
          <p:cNvPicPr>
            <a:picLocks noChangeAspect="1"/>
          </p:cNvPicPr>
          <p:nvPr/>
        </p:nvPicPr>
        <p:blipFill>
          <a:blip r:embed="rId4"/>
          <a:stretch>
            <a:fillRect/>
          </a:stretch>
        </p:blipFill>
        <p:spPr>
          <a:xfrm>
            <a:off x="4724400" y="2133600"/>
            <a:ext cx="4038600" cy="2689818"/>
          </a:xfrm>
          <a:prstGeom prst="rect">
            <a:avLst/>
          </a:prstGeom>
          <a:ln w="127000" cap="sq">
            <a:solidFill>
              <a:srgbClr val="000000"/>
            </a:solidFill>
            <a:miter/>
          </a:ln>
          <a:effectLst>
            <a:outerShdw dist="35921" dir="2700000" rotWithShape="0">
              <a:srgbClr val="EEECE1"/>
            </a:outerShdw>
          </a:effectLst>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Title 1"/>
          <p:cNvSpPr txBox="1">
            <a:spLocks noGrp="1"/>
          </p:cNvSpPr>
          <p:nvPr>
            <p:ph type="title"/>
          </p:nvPr>
        </p:nvSpPr>
        <p:spPr>
          <a:prstGeom prst="rect">
            <a:avLst/>
          </a:prstGeom>
        </p:spPr>
        <p:txBody>
          <a:bodyPr/>
          <a:lstStyle>
            <a:lvl1pPr>
              <a:defRPr sz="3000"/>
            </a:lvl1pPr>
          </a:lstStyle>
          <a:p>
            <a:r>
              <a:t>6. Instagram it</a:t>
            </a:r>
          </a:p>
        </p:txBody>
      </p:sp>
      <p:sp>
        <p:nvSpPr>
          <p:cNvPr id="257"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19</a:t>
            </a:fld>
            <a:endParaRPr/>
          </a:p>
        </p:txBody>
      </p:sp>
      <p:pic>
        <p:nvPicPr>
          <p:cNvPr id="258" name="Picture 5" descr="Picture 5"/>
          <p:cNvPicPr>
            <a:picLocks noChangeAspect="1"/>
          </p:cNvPicPr>
          <p:nvPr/>
        </p:nvPicPr>
        <p:blipFill>
          <a:blip r:embed="rId3"/>
          <a:stretch>
            <a:fillRect/>
          </a:stretch>
        </p:blipFill>
        <p:spPr>
          <a:xfrm>
            <a:off x="1219200" y="1600200"/>
            <a:ext cx="3048000" cy="4572000"/>
          </a:xfrm>
          <a:prstGeom prst="rect">
            <a:avLst/>
          </a:prstGeom>
          <a:ln w="12700">
            <a:miter lim="400000"/>
          </a:ln>
        </p:spPr>
      </p:pic>
      <p:pic>
        <p:nvPicPr>
          <p:cNvPr id="259" name="Picture 6" descr="Picture 6"/>
          <p:cNvPicPr>
            <a:picLocks noChangeAspect="1"/>
          </p:cNvPicPr>
          <p:nvPr/>
        </p:nvPicPr>
        <p:blipFill>
          <a:blip r:embed="rId4"/>
          <a:stretch>
            <a:fillRect/>
          </a:stretch>
        </p:blipFill>
        <p:spPr>
          <a:xfrm>
            <a:off x="4800598" y="1568449"/>
            <a:ext cx="3069168" cy="4603752"/>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Title 1"/>
          <p:cNvSpPr txBox="1">
            <a:spLocks noGrp="1"/>
          </p:cNvSpPr>
          <p:nvPr>
            <p:ph type="title"/>
          </p:nvPr>
        </p:nvSpPr>
        <p:spPr>
          <a:prstGeom prst="rect">
            <a:avLst/>
          </a:prstGeom>
        </p:spPr>
        <p:txBody>
          <a:bodyPr/>
          <a:lstStyle>
            <a:lvl1pPr>
              <a:defRPr sz="3000"/>
            </a:lvl1pPr>
          </a:lstStyle>
          <a:p>
            <a:r>
              <a:t>Five Finger Shoot</a:t>
            </a:r>
          </a:p>
        </p:txBody>
      </p:sp>
      <p:sp>
        <p:nvSpPr>
          <p:cNvPr id="132" name="Slide Number Placeholder 5"/>
          <p:cNvSpPr txBox="1">
            <a:spLocks noGrp="1"/>
          </p:cNvSpPr>
          <p:nvPr>
            <p:ph type="sldNum" sz="quarter" idx="2"/>
          </p:nvPr>
        </p:nvSpPr>
        <p:spPr>
          <a:xfrm>
            <a:off x="8509399" y="6530340"/>
            <a:ext cx="17740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a:t>
            </a:fld>
            <a:endParaRPr/>
          </a:p>
        </p:txBody>
      </p:sp>
      <p:sp>
        <p:nvSpPr>
          <p:cNvPr id="133" name="TextBox 6"/>
          <p:cNvSpPr txBox="1"/>
          <p:nvPr/>
        </p:nvSpPr>
        <p:spPr>
          <a:xfrm>
            <a:off x="-304800" y="1447799"/>
            <a:ext cx="9296400" cy="53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lnSpc>
                <a:spcPct val="150000"/>
              </a:lnSpc>
              <a:defRPr sz="3000" b="1">
                <a:solidFill>
                  <a:srgbClr val="00446A"/>
                </a:solidFill>
              </a:defRPr>
            </a:lvl1pPr>
          </a:lstStyle>
          <a:p>
            <a:r>
              <a:t>What is your familiarity with social media?</a:t>
            </a:r>
          </a:p>
        </p:txBody>
      </p:sp>
      <p:sp>
        <p:nvSpPr>
          <p:cNvPr id="134" name="Rectangle 1"/>
          <p:cNvSpPr txBox="1"/>
          <p:nvPr/>
        </p:nvSpPr>
        <p:spPr>
          <a:xfrm>
            <a:off x="304800" y="2514600"/>
            <a:ext cx="8458200" cy="476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nSpc>
                <a:spcPct val="150000"/>
              </a:lnSpc>
              <a:defRPr sz="2800">
                <a:solidFill>
                  <a:srgbClr val="00446A"/>
                </a:solidFill>
              </a:defRPr>
            </a:pPr>
            <a:r>
              <a:t>1 –	I’m a pro and I use them to actively engage </a:t>
            </a:r>
          </a:p>
          <a:p>
            <a:pPr>
              <a:lnSpc>
                <a:spcPct val="150000"/>
              </a:lnSpc>
              <a:defRPr sz="2800">
                <a:solidFill>
                  <a:srgbClr val="00446A"/>
                </a:solidFill>
              </a:defRPr>
            </a:pPr>
            <a:r>
              <a:t>2 –  	I know how to use them, but only use it to look at    </a:t>
            </a:r>
          </a:p>
          <a:p>
            <a:pPr>
              <a:lnSpc>
                <a:spcPct val="150000"/>
              </a:lnSpc>
              <a:defRPr sz="2800">
                <a:solidFill>
                  <a:srgbClr val="00446A"/>
                </a:solidFill>
              </a:defRPr>
            </a:pPr>
            <a:r>
              <a:t>	puppies and kittens</a:t>
            </a:r>
          </a:p>
          <a:p>
            <a:pPr>
              <a:lnSpc>
                <a:spcPct val="150000"/>
              </a:lnSpc>
              <a:defRPr sz="2800">
                <a:solidFill>
                  <a:srgbClr val="00446A"/>
                </a:solidFill>
              </a:defRPr>
            </a:pPr>
            <a:r>
              <a:t>3 –	I have social accounts but hardly ever use them</a:t>
            </a:r>
          </a:p>
          <a:p>
            <a:pPr>
              <a:lnSpc>
                <a:spcPct val="150000"/>
              </a:lnSpc>
              <a:defRPr sz="2800">
                <a:solidFill>
                  <a:srgbClr val="00446A"/>
                </a:solidFill>
              </a:defRPr>
            </a:pPr>
            <a:r>
              <a:t>4 –	The internets?  I hear that’s just a series of tubes...</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 name="Picture 24" descr="Picture 24"/>
          <p:cNvPicPr>
            <a:picLocks noChangeAspect="1"/>
          </p:cNvPicPr>
          <p:nvPr/>
        </p:nvPicPr>
        <p:blipFill>
          <a:blip r:embed="rId3"/>
          <a:stretch>
            <a:fillRect/>
          </a:stretch>
        </p:blipFill>
        <p:spPr>
          <a:xfrm>
            <a:off x="7391400" y="1828800"/>
            <a:ext cx="1837267" cy="1837267"/>
          </a:xfrm>
          <a:prstGeom prst="rect">
            <a:avLst/>
          </a:prstGeom>
          <a:ln w="12700">
            <a:miter lim="400000"/>
          </a:ln>
        </p:spPr>
      </p:pic>
      <p:sp>
        <p:nvSpPr>
          <p:cNvPr id="264" name="Title 1"/>
          <p:cNvSpPr txBox="1">
            <a:spLocks noGrp="1"/>
          </p:cNvSpPr>
          <p:nvPr>
            <p:ph type="title"/>
          </p:nvPr>
        </p:nvSpPr>
        <p:spPr>
          <a:prstGeom prst="rect">
            <a:avLst/>
          </a:prstGeom>
        </p:spPr>
        <p:txBody>
          <a:bodyPr/>
          <a:lstStyle/>
          <a:p>
            <a:endParaRPr/>
          </a:p>
        </p:txBody>
      </p:sp>
      <p:sp>
        <p:nvSpPr>
          <p:cNvPr id="265"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000000"/>
                </a:solidFill>
              </a:defRPr>
            </a:lvl1pPr>
          </a:lstStyle>
          <a:p>
            <a:fld id="{86CB4B4D-7CA3-9044-876B-883B54F8677D}" type="slidenum">
              <a:t>20</a:t>
            </a:fld>
            <a:endParaRPr/>
          </a:p>
        </p:txBody>
      </p:sp>
      <p:sp>
        <p:nvSpPr>
          <p:cNvPr id="266" name="Content Placeholder 2"/>
          <p:cNvSpPr txBox="1">
            <a:spLocks noGrp="1"/>
          </p:cNvSpPr>
          <p:nvPr>
            <p:ph type="body" idx="1"/>
          </p:nvPr>
        </p:nvSpPr>
        <p:spPr>
          <a:prstGeom prst="rect">
            <a:avLst/>
          </a:prstGeom>
        </p:spPr>
        <p:txBody>
          <a:bodyPr/>
          <a:lstStyle/>
          <a:p>
            <a:endParaRPr/>
          </a:p>
        </p:txBody>
      </p:sp>
      <p:pic>
        <p:nvPicPr>
          <p:cNvPr id="267" name="Picture 6" descr="Picture 6"/>
          <p:cNvPicPr>
            <a:picLocks noChangeAspect="1"/>
          </p:cNvPicPr>
          <p:nvPr/>
        </p:nvPicPr>
        <p:blipFill>
          <a:blip r:embed="rId4"/>
          <a:stretch>
            <a:fillRect/>
          </a:stretch>
        </p:blipFill>
        <p:spPr>
          <a:xfrm flipH="1">
            <a:off x="3733800" y="1828800"/>
            <a:ext cx="1865613" cy="1865613"/>
          </a:xfrm>
          <a:prstGeom prst="rect">
            <a:avLst/>
          </a:prstGeom>
          <a:ln w="12700">
            <a:miter lim="400000"/>
          </a:ln>
        </p:spPr>
      </p:pic>
      <p:pic>
        <p:nvPicPr>
          <p:cNvPr id="268" name="Picture 9" descr="Picture 9"/>
          <p:cNvPicPr>
            <a:picLocks noChangeAspect="1"/>
          </p:cNvPicPr>
          <p:nvPr/>
        </p:nvPicPr>
        <p:blipFill>
          <a:blip r:embed="rId5"/>
          <a:stretch>
            <a:fillRect/>
          </a:stretch>
        </p:blipFill>
        <p:spPr>
          <a:xfrm>
            <a:off x="1905000" y="5486400"/>
            <a:ext cx="1837267" cy="1837267"/>
          </a:xfrm>
          <a:prstGeom prst="rect">
            <a:avLst/>
          </a:prstGeom>
          <a:ln w="12700">
            <a:miter lim="400000"/>
          </a:ln>
        </p:spPr>
      </p:pic>
      <p:pic>
        <p:nvPicPr>
          <p:cNvPr id="269" name="Picture 11" descr="Picture 11"/>
          <p:cNvPicPr>
            <a:picLocks noChangeAspect="1"/>
          </p:cNvPicPr>
          <p:nvPr/>
        </p:nvPicPr>
        <p:blipFill>
          <a:blip r:embed="rId6"/>
          <a:stretch>
            <a:fillRect/>
          </a:stretch>
        </p:blipFill>
        <p:spPr>
          <a:xfrm>
            <a:off x="3505200" y="6477000"/>
            <a:ext cx="1757386" cy="1757386"/>
          </a:xfrm>
          <a:prstGeom prst="rect">
            <a:avLst/>
          </a:prstGeom>
          <a:ln w="12700">
            <a:miter lim="400000"/>
          </a:ln>
        </p:spPr>
      </p:pic>
      <p:pic>
        <p:nvPicPr>
          <p:cNvPr id="270" name="Picture 14" descr="Picture 14"/>
          <p:cNvPicPr>
            <a:picLocks noChangeAspect="1"/>
          </p:cNvPicPr>
          <p:nvPr/>
        </p:nvPicPr>
        <p:blipFill>
          <a:blip r:embed="rId7"/>
          <a:stretch>
            <a:fillRect/>
          </a:stretch>
        </p:blipFill>
        <p:spPr>
          <a:xfrm>
            <a:off x="3733800" y="5486400"/>
            <a:ext cx="1837267" cy="1837267"/>
          </a:xfrm>
          <a:prstGeom prst="rect">
            <a:avLst/>
          </a:prstGeom>
          <a:ln w="12700">
            <a:miter lim="400000"/>
          </a:ln>
        </p:spPr>
      </p:pic>
      <p:pic>
        <p:nvPicPr>
          <p:cNvPr id="271" name="Picture 15" descr="Picture 15"/>
          <p:cNvPicPr>
            <a:picLocks noChangeAspect="1"/>
          </p:cNvPicPr>
          <p:nvPr/>
        </p:nvPicPr>
        <p:blipFill>
          <a:blip r:embed="rId8"/>
          <a:stretch>
            <a:fillRect/>
          </a:stretch>
        </p:blipFill>
        <p:spPr>
          <a:xfrm>
            <a:off x="3733800" y="3657600"/>
            <a:ext cx="1837267" cy="1837267"/>
          </a:xfrm>
          <a:prstGeom prst="rect">
            <a:avLst/>
          </a:prstGeom>
          <a:ln w="12700">
            <a:miter lim="400000"/>
          </a:ln>
        </p:spPr>
      </p:pic>
      <p:pic>
        <p:nvPicPr>
          <p:cNvPr id="272" name="Picture 25" descr="Picture 25"/>
          <p:cNvPicPr>
            <a:picLocks noChangeAspect="1"/>
          </p:cNvPicPr>
          <p:nvPr/>
        </p:nvPicPr>
        <p:blipFill>
          <a:blip r:embed="rId9"/>
          <a:stretch>
            <a:fillRect/>
          </a:stretch>
        </p:blipFill>
        <p:spPr>
          <a:xfrm>
            <a:off x="5562600" y="1828800"/>
            <a:ext cx="1893986" cy="2133600"/>
          </a:xfrm>
          <a:prstGeom prst="rect">
            <a:avLst/>
          </a:prstGeom>
          <a:ln w="12700">
            <a:miter lim="400000"/>
          </a:ln>
        </p:spPr>
      </p:pic>
      <p:pic>
        <p:nvPicPr>
          <p:cNvPr id="273" name="Picture 17" descr="Picture 17"/>
          <p:cNvPicPr>
            <a:picLocks noChangeAspect="1"/>
          </p:cNvPicPr>
          <p:nvPr/>
        </p:nvPicPr>
        <p:blipFill>
          <a:blip r:embed="rId10"/>
          <a:stretch>
            <a:fillRect/>
          </a:stretch>
        </p:blipFill>
        <p:spPr>
          <a:xfrm>
            <a:off x="0" y="0"/>
            <a:ext cx="3733800" cy="3733800"/>
          </a:xfrm>
          <a:prstGeom prst="rect">
            <a:avLst/>
          </a:prstGeom>
          <a:ln w="12700">
            <a:miter lim="400000"/>
          </a:ln>
        </p:spPr>
      </p:pic>
      <p:pic>
        <p:nvPicPr>
          <p:cNvPr id="274" name="Picture 19" descr="Picture 19"/>
          <p:cNvPicPr>
            <a:picLocks noChangeAspect="1"/>
          </p:cNvPicPr>
          <p:nvPr/>
        </p:nvPicPr>
        <p:blipFill>
          <a:blip r:embed="rId11"/>
          <a:stretch>
            <a:fillRect/>
          </a:stretch>
        </p:blipFill>
        <p:spPr>
          <a:xfrm>
            <a:off x="5562600" y="0"/>
            <a:ext cx="1866162" cy="1866162"/>
          </a:xfrm>
          <a:prstGeom prst="rect">
            <a:avLst/>
          </a:prstGeom>
          <a:ln w="12700">
            <a:miter lim="400000"/>
          </a:ln>
        </p:spPr>
      </p:pic>
      <p:pic>
        <p:nvPicPr>
          <p:cNvPr id="275" name="Picture 3" descr="Picture 3"/>
          <p:cNvPicPr>
            <a:picLocks noChangeAspect="1"/>
          </p:cNvPicPr>
          <p:nvPr/>
        </p:nvPicPr>
        <p:blipFill>
          <a:blip r:embed="rId12"/>
          <a:stretch>
            <a:fillRect/>
          </a:stretch>
        </p:blipFill>
        <p:spPr>
          <a:xfrm flipH="1">
            <a:off x="0" y="3657600"/>
            <a:ext cx="1903522" cy="1828800"/>
          </a:xfrm>
          <a:prstGeom prst="rect">
            <a:avLst/>
          </a:prstGeom>
          <a:ln w="12700">
            <a:miter lim="400000"/>
          </a:ln>
        </p:spPr>
      </p:pic>
      <p:pic>
        <p:nvPicPr>
          <p:cNvPr id="276" name="Picture 5" descr="Picture 5"/>
          <p:cNvPicPr>
            <a:picLocks noChangeAspect="1"/>
          </p:cNvPicPr>
          <p:nvPr/>
        </p:nvPicPr>
        <p:blipFill>
          <a:blip r:embed="rId13"/>
          <a:stretch>
            <a:fillRect/>
          </a:stretch>
        </p:blipFill>
        <p:spPr>
          <a:xfrm flipH="1">
            <a:off x="-783" y="5410200"/>
            <a:ext cx="1905001" cy="1905000"/>
          </a:xfrm>
          <a:prstGeom prst="rect">
            <a:avLst/>
          </a:prstGeom>
          <a:ln w="12700">
            <a:miter lim="400000"/>
          </a:ln>
        </p:spPr>
      </p:pic>
      <p:pic>
        <p:nvPicPr>
          <p:cNvPr id="277" name="Picture 12" descr="Picture 12"/>
          <p:cNvPicPr>
            <a:picLocks noChangeAspect="1"/>
          </p:cNvPicPr>
          <p:nvPr/>
        </p:nvPicPr>
        <p:blipFill>
          <a:blip r:embed="rId14"/>
          <a:stretch>
            <a:fillRect/>
          </a:stretch>
        </p:blipFill>
        <p:spPr>
          <a:xfrm>
            <a:off x="7391400" y="0"/>
            <a:ext cx="1828800" cy="1828800"/>
          </a:xfrm>
          <a:prstGeom prst="rect">
            <a:avLst/>
          </a:prstGeom>
          <a:ln w="12700">
            <a:miter lim="400000"/>
          </a:ln>
        </p:spPr>
      </p:pic>
      <p:pic>
        <p:nvPicPr>
          <p:cNvPr id="278" name="Picture 18" descr="Picture 18"/>
          <p:cNvPicPr>
            <a:picLocks noChangeAspect="1"/>
          </p:cNvPicPr>
          <p:nvPr/>
        </p:nvPicPr>
        <p:blipFill>
          <a:blip r:embed="rId15"/>
          <a:stretch>
            <a:fillRect/>
          </a:stretch>
        </p:blipFill>
        <p:spPr>
          <a:xfrm>
            <a:off x="1905000" y="3657600"/>
            <a:ext cx="1866162" cy="1866162"/>
          </a:xfrm>
          <a:prstGeom prst="rect">
            <a:avLst/>
          </a:prstGeom>
          <a:ln w="12700">
            <a:miter lim="400000"/>
          </a:ln>
        </p:spPr>
      </p:pic>
      <p:pic>
        <p:nvPicPr>
          <p:cNvPr id="279" name="Picture 20" descr="Picture 20"/>
          <p:cNvPicPr>
            <a:picLocks noChangeAspect="1"/>
          </p:cNvPicPr>
          <p:nvPr/>
        </p:nvPicPr>
        <p:blipFill>
          <a:blip r:embed="rId16"/>
          <a:stretch>
            <a:fillRect/>
          </a:stretch>
        </p:blipFill>
        <p:spPr>
          <a:xfrm>
            <a:off x="3733801" y="-6989"/>
            <a:ext cx="1873151" cy="1873152"/>
          </a:xfrm>
          <a:prstGeom prst="rect">
            <a:avLst/>
          </a:prstGeom>
          <a:ln w="12700">
            <a:miter lim="400000"/>
          </a:ln>
        </p:spPr>
      </p:pic>
      <p:pic>
        <p:nvPicPr>
          <p:cNvPr id="280" name="Picture 16" descr="Picture 16"/>
          <p:cNvPicPr>
            <a:picLocks noChangeAspect="1"/>
          </p:cNvPicPr>
          <p:nvPr/>
        </p:nvPicPr>
        <p:blipFill>
          <a:blip r:embed="rId17"/>
          <a:stretch>
            <a:fillRect/>
          </a:stretch>
        </p:blipFill>
        <p:spPr>
          <a:xfrm>
            <a:off x="5562600" y="3581400"/>
            <a:ext cx="3649134" cy="3649134"/>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 name="Picture 4" descr="Picture 4"/>
          <p:cNvPicPr>
            <a:picLocks noChangeAspect="1"/>
          </p:cNvPicPr>
          <p:nvPr/>
        </p:nvPicPr>
        <p:blipFill>
          <a:blip r:embed="rId3" cstate="screen">
            <a:alphaModFix amt="43000"/>
            <a:extLst>
              <a:ext uri="{28A0092B-C50C-407E-A947-70E740481C1C}">
                <a14:useLocalDpi xmlns:a14="http://schemas.microsoft.com/office/drawing/2010/main"/>
              </a:ext>
            </a:extLst>
          </a:blip>
          <a:srcRect r="17197" b="24981"/>
          <a:stretch>
            <a:fillRect/>
          </a:stretch>
        </p:blipFill>
        <p:spPr>
          <a:xfrm>
            <a:off x="-1921781" y="2209800"/>
            <a:ext cx="4969782" cy="4502609"/>
          </a:xfrm>
          <a:prstGeom prst="rect">
            <a:avLst/>
          </a:prstGeom>
          <a:ln w="12700">
            <a:miter lim="400000"/>
          </a:ln>
        </p:spPr>
      </p:pic>
      <p:sp>
        <p:nvSpPr>
          <p:cNvPr id="285" name="Slide Number Placeholder 2"/>
          <p:cNvSpPr txBox="1">
            <a:spLocks noGrp="1"/>
          </p:cNvSpPr>
          <p:nvPr>
            <p:ph type="sldNum" sz="quarter" idx="4294967295"/>
          </p:nvPr>
        </p:nvSpPr>
        <p:spPr>
          <a:xfrm>
            <a:off x="8893338" y="6339205"/>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000000"/>
                </a:solidFill>
              </a:defRPr>
            </a:lvl1pPr>
          </a:lstStyle>
          <a:p>
            <a:fld id="{86CB4B4D-7CA3-9044-876B-883B54F8677D}" type="slidenum">
              <a:t>21</a:t>
            </a:fld>
            <a:endParaRPr/>
          </a:p>
        </p:txBody>
      </p:sp>
      <p:pic>
        <p:nvPicPr>
          <p:cNvPr id="286" name="Picture 3" descr="Picture 3"/>
          <p:cNvPicPr>
            <a:picLocks noChangeAspect="1"/>
          </p:cNvPicPr>
          <p:nvPr/>
        </p:nvPicPr>
        <p:blipFill>
          <a:blip r:embed="rId4" cstate="screen">
            <a:alphaModFix amt="43000"/>
            <a:extLst>
              <a:ext uri="{28A0092B-C50C-407E-A947-70E740481C1C}">
                <a14:useLocalDpi xmlns:a14="http://schemas.microsoft.com/office/drawing/2010/main"/>
              </a:ext>
            </a:extLst>
          </a:blip>
          <a:stretch>
            <a:fillRect/>
          </a:stretch>
        </p:blipFill>
        <p:spPr>
          <a:xfrm>
            <a:off x="7010400" y="-609600"/>
            <a:ext cx="2743200" cy="2743200"/>
          </a:xfrm>
          <a:prstGeom prst="rect">
            <a:avLst/>
          </a:prstGeom>
          <a:ln w="12700">
            <a:miter lim="400000"/>
          </a:ln>
        </p:spPr>
      </p:pic>
      <p:grpSp>
        <p:nvGrpSpPr>
          <p:cNvPr id="289" name="Rectangle 5"/>
          <p:cNvGrpSpPr/>
          <p:nvPr/>
        </p:nvGrpSpPr>
        <p:grpSpPr>
          <a:xfrm>
            <a:off x="-152401" y="2286000"/>
            <a:ext cx="9473767" cy="1143000"/>
            <a:chOff x="0" y="0"/>
            <a:chExt cx="9473765" cy="1143000"/>
          </a:xfrm>
        </p:grpSpPr>
        <p:sp>
          <p:nvSpPr>
            <p:cNvPr id="287" name="Rectangle"/>
            <p:cNvSpPr/>
            <p:nvPr/>
          </p:nvSpPr>
          <p:spPr>
            <a:xfrm>
              <a:off x="-1" y="0"/>
              <a:ext cx="9473767" cy="1143000"/>
            </a:xfrm>
            <a:prstGeom prst="rect">
              <a:avLst/>
            </a:prstGeom>
            <a:solidFill>
              <a:srgbClr val="1F497D">
                <a:alpha val="79000"/>
              </a:srgbClr>
            </a:solidFill>
            <a:ln w="9525" cap="flat">
              <a:solidFill>
                <a:srgbClr val="1F497D"/>
              </a:solidFill>
              <a:prstDash val="solid"/>
              <a:round/>
            </a:ln>
            <a:effectLst>
              <a:outerShdw blurRad="38100" dist="23000" dir="5400000" rotWithShape="0">
                <a:srgbClr val="000000">
                  <a:alpha val="35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288" name="Facebook and Tweet to Amplify"/>
            <p:cNvSpPr txBox="1"/>
            <p:nvPr/>
          </p:nvSpPr>
          <p:spPr>
            <a:xfrm>
              <a:off x="-1" y="303530"/>
              <a:ext cx="9473767" cy="5359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3000">
                  <a:solidFill>
                    <a:srgbClr val="FFFFFF"/>
                  </a:solidFill>
                </a:defRPr>
              </a:lvl1pPr>
            </a:lstStyle>
            <a:p>
              <a:r>
                <a:t>Facebook and Tweet to Amplify</a:t>
              </a:r>
            </a:p>
          </p:txBody>
        </p:sp>
      </p:gr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 name="Picture 1" descr="Picture 1"/>
          <p:cNvPicPr>
            <a:picLocks noChangeAspect="1"/>
          </p:cNvPicPr>
          <p:nvPr/>
        </p:nvPicPr>
        <p:blipFill>
          <a:blip r:embed="rId3">
            <a:alphaModFix amt="49000"/>
          </a:blip>
          <a:stretch>
            <a:fillRect/>
          </a:stretch>
        </p:blipFill>
        <p:spPr>
          <a:xfrm>
            <a:off x="-2" y="0"/>
            <a:ext cx="9144002" cy="6858000"/>
          </a:xfrm>
          <a:prstGeom prst="rect">
            <a:avLst/>
          </a:prstGeom>
          <a:ln w="12700">
            <a:miter lim="400000"/>
          </a:ln>
        </p:spPr>
      </p:pic>
      <p:pic>
        <p:nvPicPr>
          <p:cNvPr id="294" name="Picture 2" descr="Picture 2"/>
          <p:cNvPicPr>
            <a:picLocks noChangeAspect="1"/>
          </p:cNvPicPr>
          <p:nvPr/>
        </p:nvPicPr>
        <p:blipFill>
          <a:blip r:embed="rId4"/>
          <a:stretch>
            <a:fillRect/>
          </a:stretch>
        </p:blipFill>
        <p:spPr>
          <a:xfrm>
            <a:off x="2197606" y="1922550"/>
            <a:ext cx="5557784" cy="3733801"/>
          </a:xfrm>
          <a:prstGeom prst="rect">
            <a:avLst/>
          </a:prstGeom>
          <a:ln w="12700">
            <a:miter lim="400000"/>
          </a:ln>
        </p:spPr>
      </p:pic>
      <p:sp>
        <p:nvSpPr>
          <p:cNvPr id="295" name="Rectangle 3"/>
          <p:cNvSpPr/>
          <p:nvPr/>
        </p:nvSpPr>
        <p:spPr>
          <a:xfrm>
            <a:off x="2261614" y="1585073"/>
            <a:ext cx="2209801" cy="447041"/>
          </a:xfrm>
          <a:prstGeom prst="rect">
            <a:avLst/>
          </a:prstGeom>
          <a:solidFill>
            <a:srgbClr val="C6D9F1">
              <a:alpha val="78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a:defRPr sz="2400" b="1"/>
            </a:lvl1pPr>
          </a:lstStyle>
          <a:p>
            <a:r>
              <a:t>Profile Picture</a:t>
            </a:r>
          </a:p>
        </p:txBody>
      </p:sp>
      <p:sp>
        <p:nvSpPr>
          <p:cNvPr id="296" name="Straight Arrow Connector 4"/>
          <p:cNvSpPr/>
          <p:nvPr/>
        </p:nvSpPr>
        <p:spPr>
          <a:xfrm>
            <a:off x="3366513" y="2085592"/>
            <a:ext cx="952501" cy="436602"/>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
        <p:nvSpPr>
          <p:cNvPr id="297" name="Rectangle 5"/>
          <p:cNvSpPr/>
          <p:nvPr/>
        </p:nvSpPr>
        <p:spPr>
          <a:xfrm>
            <a:off x="1956814" y="3016552"/>
            <a:ext cx="2209801" cy="447041"/>
          </a:xfrm>
          <a:prstGeom prst="rect">
            <a:avLst/>
          </a:prstGeom>
          <a:solidFill>
            <a:srgbClr val="C6D9F1">
              <a:alpha val="78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a:defRPr sz="2400" b="1"/>
            </a:lvl1pPr>
          </a:lstStyle>
          <a:p>
            <a:r>
              <a:t>Simple Handle</a:t>
            </a:r>
          </a:p>
        </p:txBody>
      </p:sp>
      <p:sp>
        <p:nvSpPr>
          <p:cNvPr id="298" name="Straight Arrow Connector 6"/>
          <p:cNvSpPr/>
          <p:nvPr/>
        </p:nvSpPr>
        <p:spPr>
          <a:xfrm>
            <a:off x="3061714" y="3517070"/>
            <a:ext cx="952501" cy="436602"/>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
        <p:nvSpPr>
          <p:cNvPr id="299" name="Rectangle 7"/>
          <p:cNvSpPr/>
          <p:nvPr/>
        </p:nvSpPr>
        <p:spPr>
          <a:xfrm>
            <a:off x="6536190" y="2496449"/>
            <a:ext cx="2438401" cy="447041"/>
          </a:xfrm>
          <a:prstGeom prst="rect">
            <a:avLst/>
          </a:prstGeom>
          <a:solidFill>
            <a:srgbClr val="C6D9F1">
              <a:alpha val="64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a:defRPr sz="2400" b="1"/>
            </a:lvl1pPr>
          </a:lstStyle>
          <a:p>
            <a:r>
              <a:t>Detailed Bio</a:t>
            </a:r>
          </a:p>
        </p:txBody>
      </p:sp>
      <p:sp>
        <p:nvSpPr>
          <p:cNvPr id="300" name="Straight Arrow Connector 8"/>
          <p:cNvSpPr/>
          <p:nvPr/>
        </p:nvSpPr>
        <p:spPr>
          <a:xfrm flipH="1">
            <a:off x="6231390" y="2996968"/>
            <a:ext cx="1524001" cy="1013145"/>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
        <p:nvSpPr>
          <p:cNvPr id="301" name="Title 1"/>
          <p:cNvSpPr txBox="1"/>
          <p:nvPr/>
        </p:nvSpPr>
        <p:spPr>
          <a:xfrm>
            <a:off x="2346959" y="532129"/>
            <a:ext cx="5314951" cy="53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defTabSz="457200">
              <a:defRPr sz="3000" b="1">
                <a:solidFill>
                  <a:srgbClr val="00446A"/>
                </a:solidFill>
              </a:defRPr>
            </a:lvl1pPr>
          </a:lstStyle>
          <a:p>
            <a:r>
              <a:t>Set Up Your Twitter Profile</a:t>
            </a:r>
          </a:p>
        </p:txBody>
      </p:sp>
      <p:sp>
        <p:nvSpPr>
          <p:cNvPr id="302" name="Rectangle 10"/>
          <p:cNvSpPr/>
          <p:nvPr/>
        </p:nvSpPr>
        <p:spPr>
          <a:xfrm>
            <a:off x="78482" y="4473079"/>
            <a:ext cx="2209801" cy="447040"/>
          </a:xfrm>
          <a:prstGeom prst="rect">
            <a:avLst/>
          </a:prstGeom>
          <a:solidFill>
            <a:srgbClr val="C6D9F1">
              <a:alpha val="78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a:defRPr sz="2400" b="1"/>
            </a:lvl1pPr>
          </a:lstStyle>
          <a:p>
            <a:r>
              <a:t>Follow People</a:t>
            </a:r>
          </a:p>
        </p:txBody>
      </p:sp>
      <p:sp>
        <p:nvSpPr>
          <p:cNvPr id="303" name="Straight Arrow Connector 11"/>
          <p:cNvSpPr/>
          <p:nvPr/>
        </p:nvSpPr>
        <p:spPr>
          <a:xfrm>
            <a:off x="1183382" y="4973597"/>
            <a:ext cx="952501" cy="436602"/>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 name="Picture 18" descr="Picture 18"/>
          <p:cNvPicPr>
            <a:picLocks noChangeAspect="1"/>
          </p:cNvPicPr>
          <p:nvPr/>
        </p:nvPicPr>
        <p:blipFill>
          <a:blip r:embed="rId3">
            <a:alphaModFix amt="49000"/>
          </a:blip>
          <a:stretch>
            <a:fillRect/>
          </a:stretch>
        </p:blipFill>
        <p:spPr>
          <a:xfrm>
            <a:off x="-2" y="0"/>
            <a:ext cx="9144002" cy="6858000"/>
          </a:xfrm>
          <a:prstGeom prst="rect">
            <a:avLst/>
          </a:prstGeom>
          <a:ln w="12700">
            <a:miter lim="400000"/>
          </a:ln>
        </p:spPr>
      </p:pic>
      <p:pic>
        <p:nvPicPr>
          <p:cNvPr id="308" name="Picture 15" descr="Picture 15"/>
          <p:cNvPicPr>
            <a:picLocks noChangeAspect="1"/>
          </p:cNvPicPr>
          <p:nvPr/>
        </p:nvPicPr>
        <p:blipFill>
          <a:blip r:embed="rId4"/>
          <a:stretch>
            <a:fillRect/>
          </a:stretch>
        </p:blipFill>
        <p:spPr>
          <a:xfrm>
            <a:off x="1905000" y="1752600"/>
            <a:ext cx="4830549" cy="5537200"/>
          </a:xfrm>
          <a:prstGeom prst="rect">
            <a:avLst/>
          </a:prstGeom>
          <a:ln w="12700">
            <a:miter lim="400000"/>
          </a:ln>
        </p:spPr>
      </p:pic>
      <p:sp>
        <p:nvSpPr>
          <p:cNvPr id="309" name="Slide Number Placeholder 2"/>
          <p:cNvSpPr txBox="1">
            <a:spLocks noGrp="1"/>
          </p:cNvSpPr>
          <p:nvPr>
            <p:ph type="sldNum" sz="quarter" idx="4294967295"/>
          </p:nvPr>
        </p:nvSpPr>
        <p:spPr>
          <a:xfrm>
            <a:off x="8893338" y="6530499"/>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23</a:t>
            </a:fld>
            <a:endParaRPr/>
          </a:p>
        </p:txBody>
      </p:sp>
      <p:sp>
        <p:nvSpPr>
          <p:cNvPr id="310" name="Rectangle 9"/>
          <p:cNvSpPr/>
          <p:nvPr/>
        </p:nvSpPr>
        <p:spPr>
          <a:xfrm>
            <a:off x="6324600" y="2741592"/>
            <a:ext cx="2438400" cy="967741"/>
          </a:xfrm>
          <a:prstGeom prst="rect">
            <a:avLst/>
          </a:prstGeom>
          <a:solidFill>
            <a:srgbClr val="C6D9F1">
              <a:alpha val="64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p>
            <a:pPr algn="ctr">
              <a:defRPr sz="2000" b="1"/>
            </a:pPr>
            <a:r>
              <a:t>“Show, don’t tell.” </a:t>
            </a:r>
          </a:p>
          <a:p>
            <a:pPr algn="ctr">
              <a:defRPr sz="2000"/>
            </a:pPr>
            <a:r>
              <a:t>Tweet w/ photos and links.</a:t>
            </a:r>
          </a:p>
        </p:txBody>
      </p:sp>
      <p:sp>
        <p:nvSpPr>
          <p:cNvPr id="311" name="Rectangle 11"/>
          <p:cNvSpPr/>
          <p:nvPr/>
        </p:nvSpPr>
        <p:spPr>
          <a:xfrm>
            <a:off x="381000" y="3178651"/>
            <a:ext cx="2819400" cy="383541"/>
          </a:xfrm>
          <a:prstGeom prst="rect">
            <a:avLst/>
          </a:prstGeom>
          <a:solidFill>
            <a:srgbClr val="C6D9F1">
              <a:alpha val="78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p>
            <a:pPr algn="ctr">
              <a:defRPr sz="2000" b="1"/>
            </a:pPr>
            <a:r>
              <a:t>120 characters </a:t>
            </a:r>
            <a:r>
              <a:rPr b="0"/>
              <a:t>or less</a:t>
            </a:r>
          </a:p>
        </p:txBody>
      </p:sp>
      <p:sp>
        <p:nvSpPr>
          <p:cNvPr id="312" name="Rectangle 12"/>
          <p:cNvSpPr/>
          <p:nvPr/>
        </p:nvSpPr>
        <p:spPr>
          <a:xfrm>
            <a:off x="5562600" y="815479"/>
            <a:ext cx="2209800" cy="447040"/>
          </a:xfrm>
          <a:prstGeom prst="rect">
            <a:avLst/>
          </a:prstGeom>
          <a:solidFill>
            <a:srgbClr val="C6D9F1">
              <a:alpha val="78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a:defRPr sz="2400" b="1"/>
            </a:lvl1pPr>
          </a:lstStyle>
          <a:p>
            <a:r>
              <a:t>#Hashtag it.</a:t>
            </a:r>
          </a:p>
        </p:txBody>
      </p:sp>
      <p:sp>
        <p:nvSpPr>
          <p:cNvPr id="313" name="Straight Arrow Connector 17"/>
          <p:cNvSpPr/>
          <p:nvPr/>
        </p:nvSpPr>
        <p:spPr>
          <a:xfrm flipV="1">
            <a:off x="1447800" y="2362200"/>
            <a:ext cx="1066801" cy="762000"/>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
        <p:nvSpPr>
          <p:cNvPr id="314" name="Straight Arrow Connector 4096"/>
          <p:cNvSpPr/>
          <p:nvPr/>
        </p:nvSpPr>
        <p:spPr>
          <a:xfrm flipH="1">
            <a:off x="6019799" y="3814409"/>
            <a:ext cx="1524001" cy="699001"/>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
        <p:nvSpPr>
          <p:cNvPr id="315" name="Straight Arrow Connector 4119"/>
          <p:cNvSpPr/>
          <p:nvPr/>
        </p:nvSpPr>
        <p:spPr>
          <a:xfrm flipH="1">
            <a:off x="5638799" y="1358622"/>
            <a:ext cx="1028701" cy="852473"/>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
        <p:nvSpPr>
          <p:cNvPr id="316" name="Title 1"/>
          <p:cNvSpPr txBox="1"/>
          <p:nvPr/>
        </p:nvSpPr>
        <p:spPr>
          <a:xfrm>
            <a:off x="1828800" y="227329"/>
            <a:ext cx="5314950" cy="53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defTabSz="457200">
              <a:defRPr sz="3000" b="1">
                <a:solidFill>
                  <a:srgbClr val="00446A"/>
                </a:solidFill>
              </a:defRPr>
            </a:lvl1pPr>
          </a:lstStyle>
          <a:p>
            <a:r>
              <a:t>The Perfect Tweet </a:t>
            </a:r>
          </a:p>
        </p:txBody>
      </p:sp>
      <p:grpSp>
        <p:nvGrpSpPr>
          <p:cNvPr id="319" name="Group 3"/>
          <p:cNvGrpSpPr/>
          <p:nvPr/>
        </p:nvGrpSpPr>
        <p:grpSpPr>
          <a:xfrm>
            <a:off x="3581399" y="891678"/>
            <a:ext cx="1600201" cy="1165722"/>
            <a:chOff x="0" y="0"/>
            <a:chExt cx="1600200" cy="1165720"/>
          </a:xfrm>
        </p:grpSpPr>
        <p:sp>
          <p:nvSpPr>
            <p:cNvPr id="317" name="Rectangle 16"/>
            <p:cNvSpPr/>
            <p:nvPr/>
          </p:nvSpPr>
          <p:spPr>
            <a:xfrm>
              <a:off x="0" y="0"/>
              <a:ext cx="1600201" cy="447040"/>
            </a:xfrm>
            <a:prstGeom prst="rect">
              <a:avLst/>
            </a:prstGeom>
            <a:solidFill>
              <a:srgbClr val="C6D9F1">
                <a:alpha val="78000"/>
              </a:srgbClr>
            </a:solidFill>
            <a:ln w="12700" cap="flat">
              <a:noFill/>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p>
              <a:pPr algn="ctr">
                <a:defRPr sz="2000" b="1"/>
              </a:pPr>
              <a:r>
                <a:t>Punctuate</a:t>
              </a:r>
              <a:r>
                <a:rPr sz="2400"/>
                <a:t>.</a:t>
              </a:r>
            </a:p>
          </p:txBody>
        </p:sp>
        <p:sp>
          <p:nvSpPr>
            <p:cNvPr id="318" name="Straight Arrow Connector 24"/>
            <p:cNvSpPr/>
            <p:nvPr/>
          </p:nvSpPr>
          <p:spPr>
            <a:xfrm flipH="1">
              <a:off x="0" y="500519"/>
              <a:ext cx="800101" cy="665202"/>
            </a:xfrm>
            <a:prstGeom prst="line">
              <a:avLst/>
            </a:prstGeom>
            <a:noFill/>
            <a:ln w="25400" cap="flat">
              <a:solidFill>
                <a:schemeClr val="accent1"/>
              </a:solidFill>
              <a:prstDash val="solid"/>
              <a:round/>
              <a:tailEnd type="triangle" w="med" len="med"/>
            </a:ln>
            <a:effectLst>
              <a:outerShdw blurRad="38100" dist="20000" dir="5400000" rotWithShape="0">
                <a:srgbClr val="000000">
                  <a:alpha val="38000"/>
                </a:srgbClr>
              </a:outerShdw>
            </a:effectLst>
          </p:spPr>
          <p:txBody>
            <a:bodyPr wrap="square" lIns="45719" tIns="45719" rIns="45719" bIns="45719" numCol="1" anchor="t">
              <a:noAutofit/>
            </a:bodyPr>
            <a:lstStyle/>
            <a:p>
              <a:endParaRPr/>
            </a:p>
          </p:txBody>
        </p:sp>
      </p:gr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 name="Picture 3" descr="Picture 3"/>
          <p:cNvPicPr>
            <a:picLocks noChangeAspect="1"/>
          </p:cNvPicPr>
          <p:nvPr/>
        </p:nvPicPr>
        <p:blipFill>
          <a:blip r:embed="rId3">
            <a:alphaModFix amt="61000"/>
          </a:blip>
          <a:stretch>
            <a:fillRect/>
          </a:stretch>
        </p:blipFill>
        <p:spPr>
          <a:xfrm>
            <a:off x="-19623" y="-6685"/>
            <a:ext cx="9163623" cy="6843347"/>
          </a:xfrm>
          <a:prstGeom prst="rect">
            <a:avLst/>
          </a:prstGeom>
          <a:ln w="12700">
            <a:miter lim="400000"/>
          </a:ln>
        </p:spPr>
      </p:pic>
      <p:sp>
        <p:nvSpPr>
          <p:cNvPr id="324" name="Rectangle 4"/>
          <p:cNvSpPr txBox="1"/>
          <p:nvPr/>
        </p:nvSpPr>
        <p:spPr>
          <a:xfrm>
            <a:off x="2590800" y="2285999"/>
            <a:ext cx="5029200" cy="4155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800" b="1">
                <a:solidFill>
                  <a:srgbClr val="00446A"/>
                </a:solidFill>
              </a:defRPr>
            </a:pPr>
            <a:r>
              <a:t>1. Keep it short</a:t>
            </a:r>
            <a:br/>
            <a:endParaRPr/>
          </a:p>
          <a:p>
            <a:pPr>
              <a:defRPr sz="2800" b="1">
                <a:solidFill>
                  <a:srgbClr val="00446A"/>
                </a:solidFill>
              </a:defRPr>
            </a:pPr>
            <a:r>
              <a:t>2. Tell the story with photos. </a:t>
            </a:r>
            <a:br/>
            <a:endParaRPr/>
          </a:p>
          <a:p>
            <a:pPr>
              <a:defRPr sz="2800" b="1">
                <a:solidFill>
                  <a:srgbClr val="00446A"/>
                </a:solidFill>
              </a:defRPr>
            </a:pPr>
            <a:r>
              <a:t>3. “Share” and “Like” content from your OFA State page </a:t>
            </a:r>
          </a:p>
          <a:p>
            <a:pPr>
              <a:defRPr sz="2800" b="1">
                <a:solidFill>
                  <a:srgbClr val="00446A"/>
                </a:solidFill>
              </a:defRPr>
            </a:pPr>
            <a:endParaRPr/>
          </a:p>
          <a:p>
            <a:pPr>
              <a:defRPr sz="2800" b="1">
                <a:solidFill>
                  <a:srgbClr val="00446A"/>
                </a:solidFill>
              </a:defRPr>
            </a:pPr>
            <a:r>
              <a:t>4. Use hashtags</a:t>
            </a:r>
            <a:br/>
            <a:endParaRPr/>
          </a:p>
        </p:txBody>
      </p:sp>
      <p:sp>
        <p:nvSpPr>
          <p:cNvPr id="325" name="Title 1"/>
          <p:cNvSpPr txBox="1"/>
          <p:nvPr/>
        </p:nvSpPr>
        <p:spPr>
          <a:xfrm>
            <a:off x="2057400" y="1065529"/>
            <a:ext cx="5314950" cy="53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defTabSz="457200">
              <a:defRPr sz="3000" b="1">
                <a:solidFill>
                  <a:srgbClr val="00446A"/>
                </a:solidFill>
              </a:defRPr>
            </a:lvl1pPr>
          </a:lstStyle>
          <a:p>
            <a:r>
              <a:t>Tips for Facebook Posting</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9" name="Picture 3" descr="Picture 3"/>
          <p:cNvPicPr>
            <a:picLocks noChangeAspect="1"/>
          </p:cNvPicPr>
          <p:nvPr/>
        </p:nvPicPr>
        <p:blipFill>
          <a:blip r:embed="rId3">
            <a:alphaModFix amt="61000"/>
          </a:blip>
          <a:stretch>
            <a:fillRect/>
          </a:stretch>
        </p:blipFill>
        <p:spPr>
          <a:xfrm>
            <a:off x="0" y="0"/>
            <a:ext cx="9163623" cy="6843346"/>
          </a:xfrm>
          <a:prstGeom prst="rect">
            <a:avLst/>
          </a:prstGeom>
          <a:ln w="12700">
            <a:miter lim="400000"/>
          </a:ln>
        </p:spPr>
      </p:pic>
      <p:pic>
        <p:nvPicPr>
          <p:cNvPr id="330" name="Picture 4" descr="Picture 4"/>
          <p:cNvPicPr>
            <a:picLocks noChangeAspect="1"/>
          </p:cNvPicPr>
          <p:nvPr/>
        </p:nvPicPr>
        <p:blipFill>
          <a:blip r:embed="rId4"/>
          <a:stretch>
            <a:fillRect/>
          </a:stretch>
        </p:blipFill>
        <p:spPr>
          <a:xfrm>
            <a:off x="2286000" y="1828800"/>
            <a:ext cx="5943600" cy="3484582"/>
          </a:xfrm>
          <a:prstGeom prst="rect">
            <a:avLst/>
          </a:prstGeom>
          <a:ln w="12700">
            <a:miter lim="400000"/>
          </a:ln>
        </p:spPr>
      </p:pic>
      <p:sp>
        <p:nvSpPr>
          <p:cNvPr id="331" name="Rectangle 9"/>
          <p:cNvSpPr/>
          <p:nvPr/>
        </p:nvSpPr>
        <p:spPr>
          <a:xfrm>
            <a:off x="2743200" y="824289"/>
            <a:ext cx="2819400" cy="675641"/>
          </a:xfrm>
          <a:prstGeom prst="rect">
            <a:avLst/>
          </a:prstGeom>
          <a:solidFill>
            <a:srgbClr val="C6D9F1">
              <a:alpha val="78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a:defRPr sz="2000" b="1"/>
            </a:lvl1pPr>
          </a:lstStyle>
          <a:p>
            <a:r>
              <a:t>Short copy with great call to action</a:t>
            </a:r>
          </a:p>
        </p:txBody>
      </p:sp>
      <p:sp>
        <p:nvSpPr>
          <p:cNvPr id="332" name="Straight Arrow Connector 10"/>
          <p:cNvSpPr/>
          <p:nvPr/>
        </p:nvSpPr>
        <p:spPr>
          <a:xfrm flipH="1">
            <a:off x="4114799" y="1562218"/>
            <a:ext cx="38101" cy="577623"/>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
        <p:nvSpPr>
          <p:cNvPr id="333" name="Rectangle 11"/>
          <p:cNvSpPr/>
          <p:nvPr/>
        </p:nvSpPr>
        <p:spPr>
          <a:xfrm>
            <a:off x="6400800" y="4016851"/>
            <a:ext cx="2819400" cy="383541"/>
          </a:xfrm>
          <a:prstGeom prst="rect">
            <a:avLst/>
          </a:prstGeom>
          <a:solidFill>
            <a:srgbClr val="C6D9F1">
              <a:alpha val="78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a:defRPr sz="2000" b="1"/>
            </a:lvl1pPr>
          </a:lstStyle>
          <a:p>
            <a:r>
              <a:t>Call to action with link</a:t>
            </a:r>
          </a:p>
        </p:txBody>
      </p:sp>
      <p:sp>
        <p:nvSpPr>
          <p:cNvPr id="334" name="Straight Arrow Connector 18"/>
          <p:cNvSpPr/>
          <p:nvPr/>
        </p:nvSpPr>
        <p:spPr>
          <a:xfrm flipH="1" flipV="1">
            <a:off x="7010399" y="2586597"/>
            <a:ext cx="800101" cy="1441317"/>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
        <p:nvSpPr>
          <p:cNvPr id="335" name="Rectangle 16"/>
          <p:cNvSpPr/>
          <p:nvPr/>
        </p:nvSpPr>
        <p:spPr>
          <a:xfrm>
            <a:off x="533400" y="3712051"/>
            <a:ext cx="2819400" cy="383541"/>
          </a:xfrm>
          <a:prstGeom prst="rect">
            <a:avLst/>
          </a:prstGeom>
          <a:solidFill>
            <a:srgbClr val="C6D9F1">
              <a:alpha val="78000"/>
            </a:srgbClr>
          </a:solidFill>
          <a:ln w="12700">
            <a:miter lim="400000"/>
          </a:ln>
          <a:effectLst>
            <a:outerShdw blurRad="50800" dist="38100" dir="54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ctr">
              <a:defRPr sz="2000" b="1"/>
            </a:lvl1pPr>
          </a:lstStyle>
          <a:p>
            <a:r>
              <a:t>Hashtag</a:t>
            </a:r>
          </a:p>
        </p:txBody>
      </p:sp>
      <p:sp>
        <p:nvSpPr>
          <p:cNvPr id="336" name="Straight Arrow Connector 17"/>
          <p:cNvSpPr/>
          <p:nvPr/>
        </p:nvSpPr>
        <p:spPr>
          <a:xfrm flipV="1">
            <a:off x="1943100" y="2817627"/>
            <a:ext cx="1028701" cy="879973"/>
          </a:xfrm>
          <a:prstGeom prst="line">
            <a:avLst/>
          </a:prstGeom>
          <a:ln w="25400">
            <a:solidFill>
              <a:schemeClr val="accent1"/>
            </a:solidFill>
            <a:tailEnd type="triangle"/>
          </a:ln>
          <a:effectLst>
            <a:outerShdw blurRad="38100" dist="20000" dir="5400000" rotWithShape="0">
              <a:srgbClr val="000000">
                <a:alpha val="38000"/>
              </a:srgbClr>
            </a:outerShdw>
          </a:effectLst>
        </p:spPr>
        <p:txBody>
          <a:bodyPr lIns="45719" rIns="45719"/>
          <a:lstStyle/>
          <a:p>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Slide Number Placeholder 2"/>
          <p:cNvSpPr txBox="1">
            <a:spLocks noGrp="1"/>
          </p:cNvSpPr>
          <p:nvPr>
            <p:ph type="sldNum" sz="quarter" idx="4294967295"/>
          </p:nvPr>
        </p:nvSpPr>
        <p:spPr>
          <a:xfrm>
            <a:off x="8893338" y="6530499"/>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26</a:t>
            </a:fld>
            <a:endParaRPr/>
          </a:p>
        </p:txBody>
      </p:sp>
      <p:pic>
        <p:nvPicPr>
          <p:cNvPr id="341" name="Picture 3" descr="Picture 3"/>
          <p:cNvPicPr>
            <a:picLocks noChangeAspect="1"/>
          </p:cNvPicPr>
          <p:nvPr/>
        </p:nvPicPr>
        <p:blipFill>
          <a:blip r:embed="rId3">
            <a:alphaModFix amt="40000"/>
          </a:blip>
          <a:stretch>
            <a:fillRect/>
          </a:stretch>
        </p:blipFill>
        <p:spPr>
          <a:xfrm>
            <a:off x="5254" y="0"/>
            <a:ext cx="9163624" cy="6843346"/>
          </a:xfrm>
          <a:prstGeom prst="rect">
            <a:avLst/>
          </a:prstGeom>
          <a:ln w="12700">
            <a:miter lim="400000"/>
          </a:ln>
        </p:spPr>
      </p:pic>
      <p:pic>
        <p:nvPicPr>
          <p:cNvPr id="342" name="Picture 3" descr="Picture 3"/>
          <p:cNvPicPr>
            <a:picLocks noChangeAspect="1"/>
          </p:cNvPicPr>
          <p:nvPr/>
        </p:nvPicPr>
        <p:blipFill>
          <a:blip r:embed="rId4"/>
          <a:stretch>
            <a:fillRect/>
          </a:stretch>
        </p:blipFill>
        <p:spPr>
          <a:xfrm>
            <a:off x="2971800" y="1600200"/>
            <a:ext cx="3200400" cy="1855198"/>
          </a:xfrm>
          <a:prstGeom prst="rect">
            <a:avLst/>
          </a:prstGeom>
          <a:ln w="12700">
            <a:miter lim="400000"/>
          </a:ln>
        </p:spPr>
      </p:pic>
      <p:sp>
        <p:nvSpPr>
          <p:cNvPr id="343" name="Title 1"/>
          <p:cNvSpPr txBox="1"/>
          <p:nvPr/>
        </p:nvSpPr>
        <p:spPr>
          <a:xfrm>
            <a:off x="2057400" y="913129"/>
            <a:ext cx="5314950" cy="53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defTabSz="457200">
              <a:defRPr sz="3000" b="1">
                <a:solidFill>
                  <a:srgbClr val="00446A"/>
                </a:solidFill>
              </a:defRPr>
            </a:lvl1pPr>
          </a:lstStyle>
          <a:p>
            <a:r>
              <a:t>Facebook Events</a:t>
            </a:r>
          </a:p>
        </p:txBody>
      </p:sp>
      <p:sp>
        <p:nvSpPr>
          <p:cNvPr id="344" name="Rectangle 5"/>
          <p:cNvSpPr txBox="1"/>
          <p:nvPr/>
        </p:nvSpPr>
        <p:spPr>
          <a:xfrm>
            <a:off x="2286000" y="3581399"/>
            <a:ext cx="6019800" cy="364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457200" indent="-457200">
              <a:buSzPct val="100000"/>
              <a:buAutoNum type="arabicPeriod"/>
              <a:defRPr sz="2800" b="1">
                <a:solidFill>
                  <a:srgbClr val="00446A"/>
                </a:solidFill>
              </a:defRPr>
            </a:pPr>
            <a:r>
              <a:t>Bring in new people</a:t>
            </a:r>
          </a:p>
          <a:p>
            <a:pPr marL="457200" indent="-457200">
              <a:buSzPct val="100000"/>
              <a:buAutoNum type="arabicPeriod"/>
              <a:defRPr sz="2800">
                <a:solidFill>
                  <a:srgbClr val="00446A"/>
                </a:solidFill>
              </a:defRPr>
            </a:pPr>
            <a:endParaRPr/>
          </a:p>
          <a:p>
            <a:pPr marL="457200" indent="-457200">
              <a:buSzPct val="100000"/>
              <a:buAutoNum type="arabicPeriod" startAt="2"/>
              <a:defRPr sz="2800" b="1">
                <a:solidFill>
                  <a:srgbClr val="00446A"/>
                </a:solidFill>
              </a:defRPr>
            </a:pPr>
            <a:r>
              <a:t>Engages current volunteers and event hosts</a:t>
            </a:r>
          </a:p>
          <a:p>
            <a:pPr marL="457200" indent="-457200">
              <a:buSzPct val="100000"/>
              <a:buAutoNum type="arabicPeriod" startAt="2"/>
              <a:defRPr sz="2800">
                <a:solidFill>
                  <a:srgbClr val="00446A"/>
                </a:solidFill>
              </a:defRPr>
            </a:pPr>
            <a:endParaRPr/>
          </a:p>
          <a:p>
            <a:pPr marL="457200" indent="-457200">
              <a:buSzPct val="100000"/>
              <a:buAutoNum type="arabicPeriod" startAt="3"/>
              <a:defRPr sz="2800" b="1">
                <a:solidFill>
                  <a:srgbClr val="00446A"/>
                </a:solidFill>
              </a:defRPr>
            </a:pPr>
            <a:r>
              <a:t>Ask volunteers to write posts on the event page</a:t>
            </a:r>
          </a:p>
          <a:p>
            <a:pPr>
              <a:defRPr sz="2400">
                <a:solidFill>
                  <a:srgbClr val="00446A"/>
                </a:solidFill>
              </a:defRPr>
            </a:pPr>
            <a:br/>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27</a:t>
            </a:fld>
            <a:endParaRPr/>
          </a:p>
        </p:txBody>
      </p:sp>
      <p:pic>
        <p:nvPicPr>
          <p:cNvPr id="349" name="Picture 3" descr="Picture 3"/>
          <p:cNvPicPr>
            <a:picLocks noChangeAspect="1"/>
          </p:cNvPicPr>
          <p:nvPr/>
        </p:nvPicPr>
        <p:blipFill>
          <a:blip r:embed="rId3">
            <a:alphaModFix amt="40000"/>
          </a:blip>
          <a:stretch>
            <a:fillRect/>
          </a:stretch>
        </p:blipFill>
        <p:spPr>
          <a:xfrm>
            <a:off x="5254" y="0"/>
            <a:ext cx="9163624" cy="6843346"/>
          </a:xfrm>
          <a:prstGeom prst="rect">
            <a:avLst/>
          </a:prstGeom>
          <a:ln w="12700">
            <a:miter lim="400000"/>
          </a:ln>
        </p:spPr>
      </p:pic>
      <p:sp>
        <p:nvSpPr>
          <p:cNvPr id="350" name="Title 1"/>
          <p:cNvSpPr txBox="1"/>
          <p:nvPr/>
        </p:nvSpPr>
        <p:spPr>
          <a:xfrm>
            <a:off x="2057400" y="570229"/>
            <a:ext cx="5314950" cy="53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defTabSz="457200">
              <a:defRPr sz="3000" b="1">
                <a:solidFill>
                  <a:srgbClr val="00446A"/>
                </a:solidFill>
              </a:defRPr>
            </a:lvl1pPr>
          </a:lstStyle>
          <a:p>
            <a:r>
              <a:t>Facebook Groups</a:t>
            </a:r>
          </a:p>
        </p:txBody>
      </p:sp>
      <p:sp>
        <p:nvSpPr>
          <p:cNvPr id="351" name="Rectangle 5"/>
          <p:cNvSpPr txBox="1"/>
          <p:nvPr/>
        </p:nvSpPr>
        <p:spPr>
          <a:xfrm>
            <a:off x="2057400" y="3733799"/>
            <a:ext cx="6019800" cy="3698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457200" indent="-457200">
              <a:buSzPct val="100000"/>
              <a:buAutoNum type="arabicPeriod"/>
              <a:defRPr sz="2400" b="1">
                <a:solidFill>
                  <a:srgbClr val="00446A"/>
                </a:solidFill>
              </a:defRPr>
            </a:pPr>
            <a:endParaRPr/>
          </a:p>
          <a:p>
            <a:pPr marL="457200" indent="-457200">
              <a:buSzPct val="100000"/>
              <a:buAutoNum type="arabicPeriod"/>
              <a:defRPr sz="2800" b="1">
                <a:solidFill>
                  <a:srgbClr val="00446A"/>
                </a:solidFill>
              </a:defRPr>
            </a:pPr>
            <a:r>
              <a:t>Builds Community</a:t>
            </a:r>
          </a:p>
          <a:p>
            <a:pPr marL="457200" indent="-457200">
              <a:buSzPct val="100000"/>
              <a:buAutoNum type="arabicPeriod"/>
              <a:defRPr sz="2800">
                <a:solidFill>
                  <a:srgbClr val="00446A"/>
                </a:solidFill>
              </a:defRPr>
            </a:pPr>
            <a:endParaRPr/>
          </a:p>
          <a:p>
            <a:pPr marL="514350" indent="-514350">
              <a:buSzPct val="100000"/>
              <a:buAutoNum type="arabicPeriod" startAt="2"/>
              <a:defRPr sz="2800" b="1">
                <a:solidFill>
                  <a:srgbClr val="00446A"/>
                </a:solidFill>
              </a:defRPr>
            </a:pPr>
            <a:r>
              <a:t>Organizes events, members, photographs, and materials in one place</a:t>
            </a:r>
          </a:p>
          <a:p>
            <a:pPr marL="514350" indent="-514350">
              <a:buSzPct val="100000"/>
              <a:buAutoNum type="arabicPeriod" startAt="2"/>
              <a:defRPr sz="2800" b="1">
                <a:solidFill>
                  <a:srgbClr val="00446A"/>
                </a:solidFill>
              </a:defRPr>
            </a:pPr>
            <a:r>
              <a:t>Brings new people into our work </a:t>
            </a:r>
            <a:br/>
            <a:endParaRPr/>
          </a:p>
        </p:txBody>
      </p:sp>
      <p:pic>
        <p:nvPicPr>
          <p:cNvPr id="352" name="Picture 1" descr="Picture 1"/>
          <p:cNvPicPr>
            <a:picLocks noChangeAspect="1"/>
          </p:cNvPicPr>
          <p:nvPr/>
        </p:nvPicPr>
        <p:blipFill>
          <a:blip r:embed="rId4"/>
          <a:stretch>
            <a:fillRect/>
          </a:stretch>
        </p:blipFill>
        <p:spPr>
          <a:xfrm>
            <a:off x="2057400" y="1143000"/>
            <a:ext cx="3803933" cy="2895600"/>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Title 6"/>
          <p:cNvSpPr txBox="1">
            <a:spLocks noGrp="1"/>
          </p:cNvSpPr>
          <p:nvPr>
            <p:ph type="title"/>
          </p:nvPr>
        </p:nvSpPr>
        <p:spPr>
          <a:prstGeom prst="rect">
            <a:avLst/>
          </a:prstGeom>
        </p:spPr>
        <p:txBody>
          <a:bodyPr/>
          <a:lstStyle>
            <a:lvl1pPr>
              <a:defRPr sz="3000"/>
            </a:lvl1pPr>
          </a:lstStyle>
          <a:p>
            <a:r>
              <a:t>Now add your posts!</a:t>
            </a:r>
          </a:p>
        </p:txBody>
      </p:sp>
      <p:sp>
        <p:nvSpPr>
          <p:cNvPr id="357"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28</a:t>
            </a:fld>
            <a:endParaRPr/>
          </a:p>
        </p:txBody>
      </p:sp>
      <p:pic>
        <p:nvPicPr>
          <p:cNvPr id="358" name="Picture 11" descr="Picture 11"/>
          <p:cNvPicPr>
            <a:picLocks noChangeAspect="1"/>
          </p:cNvPicPr>
          <p:nvPr/>
        </p:nvPicPr>
        <p:blipFill>
          <a:blip r:embed="rId3"/>
          <a:stretch>
            <a:fillRect/>
          </a:stretch>
        </p:blipFill>
        <p:spPr>
          <a:xfrm>
            <a:off x="2133600" y="1600200"/>
            <a:ext cx="5181600" cy="4402667"/>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a:srcRect/>
          <a:stretch>
            <a:fillRect/>
          </a:stretch>
        </a:blipFill>
        <a:effectLst/>
      </p:bgPr>
    </p:bg>
    <p:spTree>
      <p:nvGrpSpPr>
        <p:cNvPr id="1" name=""/>
        <p:cNvGrpSpPr/>
        <p:nvPr/>
      </p:nvGrpSpPr>
      <p:grpSpPr>
        <a:xfrm>
          <a:off x="0" y="0"/>
          <a:ext cx="0" cy="0"/>
          <a:chOff x="0" y="0"/>
          <a:chExt cx="0" cy="0"/>
        </a:xfrm>
      </p:grpSpPr>
      <p:sp>
        <p:nvSpPr>
          <p:cNvPr id="362" name="Slide Number Placeholder 2"/>
          <p:cNvSpPr txBox="1">
            <a:spLocks noGrp="1"/>
          </p:cNvSpPr>
          <p:nvPr>
            <p:ph type="sldNum" sz="quarter" idx="4294967295"/>
          </p:nvPr>
        </p:nvSpPr>
        <p:spPr>
          <a:xfrm>
            <a:off x="8893338" y="6339205"/>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000000"/>
                </a:solidFill>
              </a:defRPr>
            </a:lvl1pPr>
          </a:lstStyle>
          <a:p>
            <a:fld id="{86CB4B4D-7CA3-9044-876B-883B54F8677D}" type="slidenum">
              <a:t>29</a:t>
            </a:fld>
            <a:endParaRPr/>
          </a:p>
        </p:txBody>
      </p:sp>
      <p:sp>
        <p:nvSpPr>
          <p:cNvPr id="363" name="Rectangle 6"/>
          <p:cNvSpPr/>
          <p:nvPr/>
        </p:nvSpPr>
        <p:spPr>
          <a:xfrm>
            <a:off x="-76200" y="5410200"/>
            <a:ext cx="9296400" cy="1447800"/>
          </a:xfrm>
          <a:prstGeom prst="rect">
            <a:avLst/>
          </a:prstGeom>
          <a:gradFill>
            <a:gsLst>
              <a:gs pos="0">
                <a:srgbClr val="2E5E97">
                  <a:alpha val="72000"/>
                </a:srgbClr>
              </a:gs>
              <a:gs pos="80000">
                <a:srgbClr val="3C7BC7">
                  <a:alpha val="72000"/>
                </a:srgbClr>
              </a:gs>
              <a:gs pos="100000">
                <a:srgbClr val="3A7CCA">
                  <a:alpha val="72000"/>
                </a:srgbClr>
              </a:gs>
            </a:gsLst>
            <a:lin ang="16200000"/>
          </a:gradFill>
          <a:ln>
            <a:solidFill>
              <a:srgbClr val="4A7EBB"/>
            </a:solidFill>
          </a:ln>
          <a:effectLst>
            <a:outerShdw blurRad="38100" dist="23000" dir="5400000" rotWithShape="0">
              <a:srgbClr val="000000">
                <a:alpha val="35000"/>
              </a:srgbClr>
            </a:outerShdw>
          </a:effectLst>
        </p:spPr>
        <p:txBody>
          <a:bodyPr lIns="45719" rIns="45719" anchor="ctr"/>
          <a:lstStyle/>
          <a:p>
            <a:pPr algn="ctr">
              <a:defRPr>
                <a:solidFill>
                  <a:srgbClr val="FFFFFF"/>
                </a:solidFill>
              </a:defRPr>
            </a:pPr>
            <a:endParaRPr/>
          </a:p>
        </p:txBody>
      </p:sp>
      <p:sp>
        <p:nvSpPr>
          <p:cNvPr id="364" name="Title 1"/>
          <p:cNvSpPr txBox="1"/>
          <p:nvPr/>
        </p:nvSpPr>
        <p:spPr>
          <a:xfrm>
            <a:off x="-667609" y="5788355"/>
            <a:ext cx="9658162" cy="53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lgn="r" defTabSz="457200">
              <a:defRPr sz="3000" b="1">
                <a:solidFill>
                  <a:srgbClr val="FFFFFF"/>
                </a:solidFill>
              </a:defRPr>
            </a:lvl1pPr>
          </a:lstStyle>
          <a:p>
            <a:r>
              <a:t>Telling the Story</a:t>
            </a:r>
          </a:p>
        </p:txBody>
      </p:sp>
    </p:spTree>
  </p:cSld>
  <p:clrMapOvr>
    <a:masterClrMapping/>
  </p:clrMapOvr>
  <mc:AlternateContent xmlns:mc="http://schemas.openxmlformats.org/markup-compatibility/2006" xmlns:p14="http://schemas.microsoft.com/office/powerpoint/2010/main">
    <mc:Choice Requires="p14">
      <p:transition spd="slow" p14:dur="1200">
        <p:push/>
      </p:transition>
    </mc:Choice>
    <mc:Fallback xmlns:a14="http://schemas.microsoft.com/office/drawing/2010/main" xmlns:m="http://schemas.openxmlformats.org/officeDocument/2006/math"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
          <p:cNvSpPr txBox="1">
            <a:spLocks noGrp="1"/>
          </p:cNvSpPr>
          <p:nvPr>
            <p:ph type="title"/>
          </p:nvPr>
        </p:nvSpPr>
        <p:spPr>
          <a:prstGeom prst="rect">
            <a:avLst/>
          </a:prstGeom>
        </p:spPr>
        <p:txBody>
          <a:bodyPr/>
          <a:lstStyle>
            <a:lvl1pPr>
              <a:defRPr sz="3000"/>
            </a:lvl1pPr>
          </a:lstStyle>
          <a:p>
            <a:r>
              <a:t>Goals</a:t>
            </a:r>
          </a:p>
        </p:txBody>
      </p:sp>
      <p:sp>
        <p:nvSpPr>
          <p:cNvPr id="139" name="Slide Number Placeholder 5"/>
          <p:cNvSpPr txBox="1">
            <a:spLocks noGrp="1"/>
          </p:cNvSpPr>
          <p:nvPr>
            <p:ph type="sldNum" sz="quarter" idx="2"/>
          </p:nvPr>
        </p:nvSpPr>
        <p:spPr>
          <a:xfrm>
            <a:off x="8509399" y="6530340"/>
            <a:ext cx="17740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a:t>
            </a:fld>
            <a:endParaRPr/>
          </a:p>
        </p:txBody>
      </p:sp>
      <p:sp>
        <p:nvSpPr>
          <p:cNvPr id="140" name="TextBox 6"/>
          <p:cNvSpPr txBox="1"/>
          <p:nvPr/>
        </p:nvSpPr>
        <p:spPr>
          <a:xfrm>
            <a:off x="448543" y="1371599"/>
            <a:ext cx="7704858" cy="4968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800">
                <a:solidFill>
                  <a:srgbClr val="1F497D"/>
                </a:solidFill>
              </a:defRPr>
            </a:pPr>
            <a:r>
              <a:t>By the end of this session, you will...</a:t>
            </a:r>
          </a:p>
          <a:p>
            <a:pPr marL="514350" indent="-514350">
              <a:buSzPct val="100000"/>
              <a:buFont typeface="Arial"/>
              <a:buChar char="•"/>
              <a:defRPr sz="2800">
                <a:solidFill>
                  <a:srgbClr val="1F497D"/>
                </a:solidFill>
              </a:defRPr>
            </a:pPr>
            <a:endParaRPr/>
          </a:p>
          <a:p>
            <a:pPr marL="514350" indent="-514350">
              <a:buSzPct val="100000"/>
              <a:buFont typeface="Arial"/>
              <a:buChar char="•"/>
              <a:defRPr sz="2800">
                <a:solidFill>
                  <a:srgbClr val="1F497D"/>
                </a:solidFill>
              </a:defRPr>
            </a:pPr>
            <a:r>
              <a:t>Understand the importance of digital storytelling in OFA local organizing</a:t>
            </a:r>
          </a:p>
          <a:p>
            <a:pPr marL="514350" indent="-514350">
              <a:buSzPct val="100000"/>
              <a:buFont typeface="Arial"/>
              <a:buChar char="•"/>
              <a:defRPr sz="2800">
                <a:solidFill>
                  <a:srgbClr val="1F497D"/>
                </a:solidFill>
              </a:defRPr>
            </a:pPr>
            <a:endParaRPr/>
          </a:p>
          <a:p>
            <a:pPr marL="514350" indent="-514350">
              <a:buSzPct val="100000"/>
              <a:buFont typeface="Arial"/>
              <a:buChar char="•"/>
              <a:defRPr sz="2800">
                <a:solidFill>
                  <a:srgbClr val="1F497D"/>
                </a:solidFill>
              </a:defRPr>
            </a:pPr>
            <a:r>
              <a:t>Be able to take a quality photo and post it on social media outlets to promote your chapter’s actions</a:t>
            </a:r>
          </a:p>
          <a:p>
            <a:pPr marL="514350" indent="-514350">
              <a:buSzPct val="100000"/>
              <a:buFont typeface="Arial"/>
              <a:buChar char="•"/>
              <a:defRPr sz="2800">
                <a:solidFill>
                  <a:srgbClr val="1F497D"/>
                </a:solidFill>
              </a:defRPr>
            </a:pPr>
            <a:endParaRPr/>
          </a:p>
          <a:p>
            <a:pPr marL="514350" indent="-514350">
              <a:buSzPct val="100000"/>
              <a:buFont typeface="Arial"/>
              <a:buChar char="•"/>
              <a:defRPr sz="2800">
                <a:solidFill>
                  <a:srgbClr val="1F497D"/>
                </a:solidFill>
              </a:defRPr>
            </a:pPr>
            <a:r>
              <a:t>Be excited about the possibilities social media presents to amplify our issue organizing</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Title 1"/>
          <p:cNvSpPr txBox="1">
            <a:spLocks noGrp="1"/>
          </p:cNvSpPr>
          <p:nvPr>
            <p:ph type="title"/>
          </p:nvPr>
        </p:nvSpPr>
        <p:spPr>
          <a:prstGeom prst="rect">
            <a:avLst/>
          </a:prstGeom>
        </p:spPr>
        <p:txBody>
          <a:bodyPr/>
          <a:lstStyle>
            <a:lvl1pPr>
              <a:defRPr sz="3000"/>
            </a:lvl1pPr>
          </a:lstStyle>
          <a:p>
            <a:r>
              <a:t>Telling the Story</a:t>
            </a:r>
          </a:p>
        </p:txBody>
      </p:sp>
      <p:sp>
        <p:nvSpPr>
          <p:cNvPr id="369"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30</a:t>
            </a:fld>
            <a:endParaRPr/>
          </a:p>
        </p:txBody>
      </p:sp>
      <p:sp>
        <p:nvSpPr>
          <p:cNvPr id="370" name="TextBox 5"/>
          <p:cNvSpPr txBox="1"/>
          <p:nvPr/>
        </p:nvSpPr>
        <p:spPr>
          <a:xfrm>
            <a:off x="1828800" y="1600199"/>
            <a:ext cx="6629400" cy="7581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nSpc>
                <a:spcPct val="150000"/>
              </a:lnSpc>
              <a:defRPr>
                <a:solidFill>
                  <a:srgbClr val="00446A"/>
                </a:solidFill>
              </a:defRPr>
            </a:lvl1pPr>
          </a:lstStyle>
          <a:p>
            <a:r>
              <a:t>All stories have a beginning, middle and end, and organizing events make fantastic stories.</a:t>
            </a:r>
          </a:p>
        </p:txBody>
      </p:sp>
      <p:grpSp>
        <p:nvGrpSpPr>
          <p:cNvPr id="396" name="Group 8"/>
          <p:cNvGrpSpPr/>
          <p:nvPr/>
        </p:nvGrpSpPr>
        <p:grpSpPr>
          <a:xfrm>
            <a:off x="228600" y="3745344"/>
            <a:ext cx="8458201" cy="2274458"/>
            <a:chOff x="0" y="0"/>
            <a:chExt cx="8458200" cy="2274456"/>
          </a:xfrm>
        </p:grpSpPr>
        <p:grpSp>
          <p:nvGrpSpPr>
            <p:cNvPr id="373" name="Picture 9"/>
            <p:cNvGrpSpPr/>
            <p:nvPr/>
          </p:nvGrpSpPr>
          <p:grpSpPr>
            <a:xfrm>
              <a:off x="152399" y="598054"/>
              <a:ext cx="1524001" cy="692138"/>
              <a:chOff x="0" y="0"/>
              <a:chExt cx="1524000" cy="692137"/>
            </a:xfrm>
          </p:grpSpPr>
          <p:sp>
            <p:nvSpPr>
              <p:cNvPr id="371" name="Rectangle"/>
              <p:cNvSpPr/>
              <p:nvPr/>
            </p:nvSpPr>
            <p:spPr>
              <a:xfrm>
                <a:off x="0" y="0"/>
                <a:ext cx="1524000" cy="692138"/>
              </a:xfrm>
              <a:prstGeom prst="rect">
                <a:avLst/>
              </a:prstGeom>
              <a:solidFill>
                <a:srgbClr val="EDEDED"/>
              </a:solidFill>
              <a:ln w="12700" cap="flat">
                <a:noFill/>
                <a:miter lim="400000"/>
              </a:ln>
              <a:effectLst/>
            </p:spPr>
            <p:txBody>
              <a:bodyPr wrap="square" lIns="45719" tIns="45719" rIns="45719" bIns="45719" numCol="1" anchor="ctr">
                <a:noAutofit/>
              </a:bodyPr>
              <a:lstStyle/>
              <a:p>
                <a:endParaRPr/>
              </a:p>
            </p:txBody>
          </p:sp>
          <p:pic>
            <p:nvPicPr>
              <p:cNvPr id="372" name="image59.png" descr="image59.png"/>
              <p:cNvPicPr>
                <a:picLocks noChangeAspect="1"/>
              </p:cNvPicPr>
              <p:nvPr/>
            </p:nvPicPr>
            <p:blipFill>
              <a:blip r:embed="rId3"/>
              <a:stretch>
                <a:fillRect/>
              </a:stretch>
            </p:blipFill>
            <p:spPr>
              <a:xfrm>
                <a:off x="0" y="0"/>
                <a:ext cx="1524000" cy="692138"/>
              </a:xfrm>
              <a:prstGeom prst="rect">
                <a:avLst/>
              </a:prstGeom>
              <a:ln w="88900" cap="sq">
                <a:solidFill>
                  <a:srgbClr val="FFFFFF"/>
                </a:solidFill>
                <a:prstDash val="solid"/>
                <a:miter lim="800000"/>
              </a:ln>
              <a:effectLst>
                <a:outerShdw blurRad="50800" dist="18000" dir="5400000" rotWithShape="0">
                  <a:srgbClr val="000000">
                    <a:alpha val="40000"/>
                  </a:srgbClr>
                </a:outerShdw>
              </a:effectLst>
            </p:spPr>
          </p:pic>
        </p:grpSp>
        <p:grpSp>
          <p:nvGrpSpPr>
            <p:cNvPr id="376" name="Picture 10"/>
            <p:cNvGrpSpPr/>
            <p:nvPr/>
          </p:nvGrpSpPr>
          <p:grpSpPr>
            <a:xfrm>
              <a:off x="4487417" y="674254"/>
              <a:ext cx="846584" cy="1149207"/>
              <a:chOff x="0" y="0"/>
              <a:chExt cx="846582" cy="1149206"/>
            </a:xfrm>
          </p:grpSpPr>
          <p:sp>
            <p:nvSpPr>
              <p:cNvPr id="374" name="Rectangle"/>
              <p:cNvSpPr/>
              <p:nvPr/>
            </p:nvSpPr>
            <p:spPr>
              <a:xfrm>
                <a:off x="0" y="0"/>
                <a:ext cx="846583" cy="1149207"/>
              </a:xfrm>
              <a:prstGeom prst="rect">
                <a:avLst/>
              </a:prstGeom>
              <a:solidFill>
                <a:srgbClr val="EDEDED"/>
              </a:solidFill>
              <a:ln w="12700" cap="flat">
                <a:noFill/>
                <a:miter lim="400000"/>
              </a:ln>
              <a:effectLst/>
            </p:spPr>
            <p:txBody>
              <a:bodyPr wrap="square" lIns="45719" tIns="45719" rIns="45719" bIns="45719" numCol="1" anchor="ctr">
                <a:noAutofit/>
              </a:bodyPr>
              <a:lstStyle/>
              <a:p>
                <a:endParaRPr/>
              </a:p>
            </p:txBody>
          </p:sp>
          <p:pic>
            <p:nvPicPr>
              <p:cNvPr id="375" name="image60.png" descr="image60.png"/>
              <p:cNvPicPr>
                <a:picLocks noChangeAspect="1"/>
              </p:cNvPicPr>
              <p:nvPr/>
            </p:nvPicPr>
            <p:blipFill>
              <a:blip r:embed="rId4"/>
              <a:stretch>
                <a:fillRect/>
              </a:stretch>
            </p:blipFill>
            <p:spPr>
              <a:xfrm>
                <a:off x="0" y="0"/>
                <a:ext cx="846583" cy="1149207"/>
              </a:xfrm>
              <a:prstGeom prst="rect">
                <a:avLst/>
              </a:prstGeom>
              <a:ln w="88900" cap="sq">
                <a:solidFill>
                  <a:srgbClr val="FFFFFF"/>
                </a:solidFill>
                <a:prstDash val="solid"/>
                <a:miter lim="800000"/>
              </a:ln>
              <a:effectLst>
                <a:outerShdw blurRad="50800" dist="18000" dir="5400000" rotWithShape="0">
                  <a:srgbClr val="000000">
                    <a:alpha val="40000"/>
                  </a:srgbClr>
                </a:outerShdw>
              </a:effectLst>
            </p:spPr>
          </p:pic>
        </p:grpSp>
        <p:grpSp>
          <p:nvGrpSpPr>
            <p:cNvPr id="379" name="Picture 11"/>
            <p:cNvGrpSpPr/>
            <p:nvPr/>
          </p:nvGrpSpPr>
          <p:grpSpPr>
            <a:xfrm>
              <a:off x="1828799" y="445654"/>
              <a:ext cx="1104131" cy="1447801"/>
              <a:chOff x="0" y="0"/>
              <a:chExt cx="1104129" cy="1447800"/>
            </a:xfrm>
          </p:grpSpPr>
          <p:sp>
            <p:nvSpPr>
              <p:cNvPr id="377" name="Rectangle"/>
              <p:cNvSpPr/>
              <p:nvPr/>
            </p:nvSpPr>
            <p:spPr>
              <a:xfrm>
                <a:off x="0" y="0"/>
                <a:ext cx="1104130" cy="1447800"/>
              </a:xfrm>
              <a:prstGeom prst="rect">
                <a:avLst/>
              </a:prstGeom>
              <a:solidFill>
                <a:srgbClr val="EDEDED"/>
              </a:solidFill>
              <a:ln w="12700" cap="flat">
                <a:noFill/>
                <a:miter lim="400000"/>
              </a:ln>
              <a:effectLst/>
            </p:spPr>
            <p:txBody>
              <a:bodyPr wrap="square" lIns="45719" tIns="45719" rIns="45719" bIns="45719" numCol="1" anchor="ctr">
                <a:noAutofit/>
              </a:bodyPr>
              <a:lstStyle/>
              <a:p>
                <a:endParaRPr/>
              </a:p>
            </p:txBody>
          </p:sp>
          <p:pic>
            <p:nvPicPr>
              <p:cNvPr id="378" name="image61.png" descr="image61.png"/>
              <p:cNvPicPr>
                <a:picLocks noChangeAspect="1"/>
              </p:cNvPicPr>
              <p:nvPr/>
            </p:nvPicPr>
            <p:blipFill>
              <a:blip r:embed="rId5"/>
              <a:stretch>
                <a:fillRect/>
              </a:stretch>
            </p:blipFill>
            <p:spPr>
              <a:xfrm>
                <a:off x="0" y="0"/>
                <a:ext cx="1104130" cy="1447800"/>
              </a:xfrm>
              <a:prstGeom prst="rect">
                <a:avLst/>
              </a:prstGeom>
              <a:ln w="12700" cap="flat">
                <a:noFill/>
                <a:miter lim="400000"/>
              </a:ln>
              <a:effectLst>
                <a:outerShdw blurRad="50800" dist="18000" dir="5400000" rotWithShape="0">
                  <a:srgbClr val="000000">
                    <a:alpha val="40000"/>
                  </a:srgbClr>
                </a:outerShdw>
              </a:effectLst>
            </p:spPr>
          </p:pic>
        </p:grpSp>
        <p:sp>
          <p:nvSpPr>
            <p:cNvPr id="380" name="Straight Arrow Connector 12"/>
            <p:cNvSpPr/>
            <p:nvPr/>
          </p:nvSpPr>
          <p:spPr>
            <a:xfrm>
              <a:off x="0" y="2274454"/>
              <a:ext cx="8458201" cy="1"/>
            </a:xfrm>
            <a:prstGeom prst="line">
              <a:avLst/>
            </a:prstGeom>
            <a:noFill/>
            <a:ln w="25400" cap="flat">
              <a:solidFill>
                <a:schemeClr val="accent1"/>
              </a:solidFill>
              <a:prstDash val="solid"/>
              <a:round/>
              <a:tailEnd type="triangle" w="med" len="med"/>
            </a:ln>
            <a:effectLst>
              <a:outerShdw blurRad="38100" dist="20000" dir="5400000" rotWithShape="0">
                <a:srgbClr val="000000">
                  <a:alpha val="38000"/>
                </a:srgbClr>
              </a:outerShdw>
            </a:effectLst>
          </p:spPr>
          <p:txBody>
            <a:bodyPr wrap="square" lIns="45719" tIns="45719" rIns="45719" bIns="45719" numCol="1" anchor="t">
              <a:noAutofit/>
            </a:bodyPr>
            <a:lstStyle/>
            <a:p>
              <a:endParaRPr/>
            </a:p>
          </p:txBody>
        </p:sp>
        <p:grpSp>
          <p:nvGrpSpPr>
            <p:cNvPr id="383" name="Picture 13"/>
            <p:cNvGrpSpPr/>
            <p:nvPr/>
          </p:nvGrpSpPr>
          <p:grpSpPr>
            <a:xfrm>
              <a:off x="7010400" y="369454"/>
              <a:ext cx="1066801" cy="1477800"/>
              <a:chOff x="0" y="0"/>
              <a:chExt cx="1066800" cy="1477799"/>
            </a:xfrm>
          </p:grpSpPr>
          <p:sp>
            <p:nvSpPr>
              <p:cNvPr id="381" name="Rectangle"/>
              <p:cNvSpPr/>
              <p:nvPr/>
            </p:nvSpPr>
            <p:spPr>
              <a:xfrm>
                <a:off x="0" y="0"/>
                <a:ext cx="1066800" cy="1477800"/>
              </a:xfrm>
              <a:prstGeom prst="rect">
                <a:avLst/>
              </a:prstGeom>
              <a:solidFill>
                <a:srgbClr val="EDEDED"/>
              </a:solidFill>
              <a:ln w="12700" cap="flat">
                <a:noFill/>
                <a:miter lim="400000"/>
              </a:ln>
              <a:effectLst/>
            </p:spPr>
            <p:txBody>
              <a:bodyPr wrap="square" lIns="45719" tIns="45719" rIns="45719" bIns="45719" numCol="1" anchor="ctr">
                <a:noAutofit/>
              </a:bodyPr>
              <a:lstStyle/>
              <a:p>
                <a:endParaRPr/>
              </a:p>
            </p:txBody>
          </p:sp>
          <p:pic>
            <p:nvPicPr>
              <p:cNvPr id="382" name="image62.png" descr="image62.png"/>
              <p:cNvPicPr>
                <a:picLocks noChangeAspect="1"/>
              </p:cNvPicPr>
              <p:nvPr/>
            </p:nvPicPr>
            <p:blipFill>
              <a:blip r:embed="rId6"/>
              <a:stretch>
                <a:fillRect/>
              </a:stretch>
            </p:blipFill>
            <p:spPr>
              <a:xfrm>
                <a:off x="0" y="0"/>
                <a:ext cx="1066800" cy="1477800"/>
              </a:xfrm>
              <a:prstGeom prst="rect">
                <a:avLst/>
              </a:prstGeom>
              <a:ln w="88900" cap="sq">
                <a:solidFill>
                  <a:srgbClr val="FFFFFF"/>
                </a:solidFill>
                <a:prstDash val="solid"/>
                <a:miter lim="800000"/>
              </a:ln>
              <a:effectLst>
                <a:outerShdw blurRad="50800" dist="18000" dir="5400000" rotWithShape="0">
                  <a:srgbClr val="000000">
                    <a:alpha val="40000"/>
                  </a:srgbClr>
                </a:outerShdw>
              </a:effectLst>
            </p:spPr>
          </p:pic>
        </p:grpSp>
        <p:grpSp>
          <p:nvGrpSpPr>
            <p:cNvPr id="386" name="Picture 14"/>
            <p:cNvGrpSpPr/>
            <p:nvPr/>
          </p:nvGrpSpPr>
          <p:grpSpPr>
            <a:xfrm>
              <a:off x="5557489" y="21111"/>
              <a:ext cx="1148112" cy="1110344"/>
              <a:chOff x="0" y="0"/>
              <a:chExt cx="1148110" cy="1110342"/>
            </a:xfrm>
          </p:grpSpPr>
          <p:sp>
            <p:nvSpPr>
              <p:cNvPr id="384" name="Rectangle"/>
              <p:cNvSpPr/>
              <p:nvPr/>
            </p:nvSpPr>
            <p:spPr>
              <a:xfrm>
                <a:off x="0" y="0"/>
                <a:ext cx="1148111" cy="1110343"/>
              </a:xfrm>
              <a:prstGeom prst="rect">
                <a:avLst/>
              </a:prstGeom>
              <a:solidFill>
                <a:srgbClr val="EDEDED"/>
              </a:solidFill>
              <a:ln w="12700" cap="flat">
                <a:noFill/>
                <a:miter lim="400000"/>
              </a:ln>
              <a:effectLst/>
            </p:spPr>
            <p:txBody>
              <a:bodyPr wrap="square" lIns="45719" tIns="45719" rIns="45719" bIns="45719" numCol="1" anchor="ctr">
                <a:noAutofit/>
              </a:bodyPr>
              <a:lstStyle/>
              <a:p>
                <a:endParaRPr/>
              </a:p>
            </p:txBody>
          </p:sp>
          <p:pic>
            <p:nvPicPr>
              <p:cNvPr id="385" name="image63.png" descr="image63.png"/>
              <p:cNvPicPr>
                <a:picLocks noChangeAspect="1"/>
              </p:cNvPicPr>
              <p:nvPr/>
            </p:nvPicPr>
            <p:blipFill>
              <a:blip r:embed="rId7"/>
              <a:stretch>
                <a:fillRect/>
              </a:stretch>
            </p:blipFill>
            <p:spPr>
              <a:xfrm>
                <a:off x="0" y="0"/>
                <a:ext cx="1148111" cy="1110343"/>
              </a:xfrm>
              <a:prstGeom prst="rect">
                <a:avLst/>
              </a:prstGeom>
              <a:ln w="88900" cap="sq">
                <a:solidFill>
                  <a:srgbClr val="FFFFFF"/>
                </a:solidFill>
                <a:prstDash val="solid"/>
                <a:miter lim="800000"/>
              </a:ln>
              <a:effectLst>
                <a:outerShdw blurRad="50800" dist="18000" dir="5400000" rotWithShape="0">
                  <a:srgbClr val="000000">
                    <a:alpha val="40000"/>
                  </a:srgbClr>
                </a:outerShdw>
              </a:effectLst>
            </p:spPr>
          </p:pic>
        </p:grpSp>
        <p:grpSp>
          <p:nvGrpSpPr>
            <p:cNvPr id="389" name="Picture 15"/>
            <p:cNvGrpSpPr/>
            <p:nvPr/>
          </p:nvGrpSpPr>
          <p:grpSpPr>
            <a:xfrm>
              <a:off x="3160094" y="-1"/>
              <a:ext cx="1030906" cy="1447801"/>
              <a:chOff x="0" y="0"/>
              <a:chExt cx="1030905" cy="1447800"/>
            </a:xfrm>
          </p:grpSpPr>
          <p:sp>
            <p:nvSpPr>
              <p:cNvPr id="387" name="Rectangle"/>
              <p:cNvSpPr/>
              <p:nvPr/>
            </p:nvSpPr>
            <p:spPr>
              <a:xfrm>
                <a:off x="0" y="0"/>
                <a:ext cx="1030906" cy="1447800"/>
              </a:xfrm>
              <a:prstGeom prst="rect">
                <a:avLst/>
              </a:prstGeom>
              <a:solidFill>
                <a:srgbClr val="EDEDED"/>
              </a:solidFill>
              <a:ln w="12700" cap="flat">
                <a:noFill/>
                <a:miter lim="400000"/>
              </a:ln>
              <a:effectLst/>
            </p:spPr>
            <p:txBody>
              <a:bodyPr wrap="square" lIns="45719" tIns="45719" rIns="45719" bIns="45719" numCol="1" anchor="ctr">
                <a:noAutofit/>
              </a:bodyPr>
              <a:lstStyle/>
              <a:p>
                <a:endParaRPr/>
              </a:p>
            </p:txBody>
          </p:sp>
          <p:pic>
            <p:nvPicPr>
              <p:cNvPr id="388" name="image64.png" descr="image64.png"/>
              <p:cNvPicPr>
                <a:picLocks noChangeAspect="1"/>
              </p:cNvPicPr>
              <p:nvPr/>
            </p:nvPicPr>
            <p:blipFill>
              <a:blip r:embed="rId8"/>
              <a:stretch>
                <a:fillRect/>
              </a:stretch>
            </p:blipFill>
            <p:spPr>
              <a:xfrm>
                <a:off x="0" y="0"/>
                <a:ext cx="1030906" cy="1447800"/>
              </a:xfrm>
              <a:prstGeom prst="rect">
                <a:avLst/>
              </a:prstGeom>
              <a:ln w="88900" cap="sq">
                <a:solidFill>
                  <a:srgbClr val="FFFFFF"/>
                </a:solidFill>
                <a:prstDash val="solid"/>
                <a:miter lim="800000"/>
              </a:ln>
              <a:effectLst>
                <a:outerShdw blurRad="50800" dist="18000" dir="5400000" rotWithShape="0">
                  <a:srgbClr val="000000">
                    <a:alpha val="40000"/>
                  </a:srgbClr>
                </a:outerShdw>
              </a:effectLst>
            </p:spPr>
          </p:pic>
        </p:grpSp>
        <p:sp>
          <p:nvSpPr>
            <p:cNvPr id="390" name="Straight Connector 16"/>
            <p:cNvSpPr/>
            <p:nvPr/>
          </p:nvSpPr>
          <p:spPr>
            <a:xfrm flipV="1">
              <a:off x="914399" y="1360054"/>
              <a:ext cx="1" cy="914401"/>
            </a:xfrm>
            <a:prstGeom prst="line">
              <a:avLst/>
            </a:prstGeom>
            <a:noFill/>
            <a:ln w="25400" cap="flat">
              <a:solidFill>
                <a:schemeClr val="accent1"/>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endParaRPr/>
            </a:p>
          </p:txBody>
        </p:sp>
        <p:sp>
          <p:nvSpPr>
            <p:cNvPr id="391" name="Straight Connector 17"/>
            <p:cNvSpPr/>
            <p:nvPr/>
          </p:nvSpPr>
          <p:spPr>
            <a:xfrm flipV="1">
              <a:off x="3658856" y="1512454"/>
              <a:ext cx="1" cy="762001"/>
            </a:xfrm>
            <a:prstGeom prst="line">
              <a:avLst/>
            </a:prstGeom>
            <a:noFill/>
            <a:ln w="25400" cap="flat">
              <a:solidFill>
                <a:schemeClr val="accent1"/>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endParaRPr/>
            </a:p>
          </p:txBody>
        </p:sp>
        <p:sp>
          <p:nvSpPr>
            <p:cNvPr id="392" name="Straight Connector 18"/>
            <p:cNvSpPr/>
            <p:nvPr/>
          </p:nvSpPr>
          <p:spPr>
            <a:xfrm flipV="1">
              <a:off x="6090890" y="1207654"/>
              <a:ext cx="1" cy="1066801"/>
            </a:xfrm>
            <a:prstGeom prst="line">
              <a:avLst/>
            </a:prstGeom>
            <a:noFill/>
            <a:ln w="25400" cap="flat">
              <a:solidFill>
                <a:schemeClr val="accent1"/>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endParaRPr/>
            </a:p>
          </p:txBody>
        </p:sp>
        <p:sp>
          <p:nvSpPr>
            <p:cNvPr id="393" name="Straight Connector 19"/>
            <p:cNvSpPr/>
            <p:nvPr/>
          </p:nvSpPr>
          <p:spPr>
            <a:xfrm flipV="1">
              <a:off x="2362199" y="1893454"/>
              <a:ext cx="1" cy="381001"/>
            </a:xfrm>
            <a:prstGeom prst="line">
              <a:avLst/>
            </a:prstGeom>
            <a:noFill/>
            <a:ln w="25400" cap="flat">
              <a:solidFill>
                <a:schemeClr val="accent1"/>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endParaRPr/>
            </a:p>
          </p:txBody>
        </p:sp>
        <p:sp>
          <p:nvSpPr>
            <p:cNvPr id="394" name="Straight Connector 20"/>
            <p:cNvSpPr/>
            <p:nvPr/>
          </p:nvSpPr>
          <p:spPr>
            <a:xfrm flipV="1">
              <a:off x="4868418" y="1893454"/>
              <a:ext cx="1" cy="381001"/>
            </a:xfrm>
            <a:prstGeom prst="line">
              <a:avLst/>
            </a:prstGeom>
            <a:noFill/>
            <a:ln w="25400" cap="flat">
              <a:solidFill>
                <a:schemeClr val="accent1"/>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endParaRPr/>
            </a:p>
          </p:txBody>
        </p:sp>
        <p:sp>
          <p:nvSpPr>
            <p:cNvPr id="395" name="Straight Connector 21"/>
            <p:cNvSpPr/>
            <p:nvPr/>
          </p:nvSpPr>
          <p:spPr>
            <a:xfrm flipV="1">
              <a:off x="7543800" y="1893455"/>
              <a:ext cx="1" cy="381001"/>
            </a:xfrm>
            <a:prstGeom prst="line">
              <a:avLst/>
            </a:prstGeom>
            <a:noFill/>
            <a:ln w="25400" cap="flat">
              <a:solidFill>
                <a:schemeClr val="accent1"/>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endParaRPr/>
            </a:p>
          </p:txBody>
        </p:sp>
      </p:grpSp>
      <p:sp>
        <p:nvSpPr>
          <p:cNvPr id="397" name="TextBox 22"/>
          <p:cNvSpPr txBox="1"/>
          <p:nvPr/>
        </p:nvSpPr>
        <p:spPr>
          <a:xfrm>
            <a:off x="914400" y="3428999"/>
            <a:ext cx="1752600" cy="383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lnSpc>
                <a:spcPct val="150000"/>
              </a:lnSpc>
              <a:defRPr sz="2000" b="1">
                <a:solidFill>
                  <a:srgbClr val="00446A"/>
                </a:solidFill>
              </a:defRPr>
            </a:lvl1pPr>
          </a:lstStyle>
          <a:p>
            <a:r>
              <a:t>Before</a:t>
            </a:r>
          </a:p>
        </p:txBody>
      </p:sp>
      <p:sp>
        <p:nvSpPr>
          <p:cNvPr id="398" name="TextBox 23"/>
          <p:cNvSpPr txBox="1"/>
          <p:nvPr/>
        </p:nvSpPr>
        <p:spPr>
          <a:xfrm>
            <a:off x="3962400" y="2895599"/>
            <a:ext cx="1219200" cy="383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lnSpc>
                <a:spcPct val="150000"/>
              </a:lnSpc>
              <a:defRPr sz="2000" b="1">
                <a:solidFill>
                  <a:srgbClr val="00446A"/>
                </a:solidFill>
              </a:defRPr>
            </a:lvl1pPr>
          </a:lstStyle>
          <a:p>
            <a:r>
              <a:t>During</a:t>
            </a:r>
          </a:p>
        </p:txBody>
      </p:sp>
      <p:sp>
        <p:nvSpPr>
          <p:cNvPr id="399" name="TextBox 24"/>
          <p:cNvSpPr txBox="1"/>
          <p:nvPr/>
        </p:nvSpPr>
        <p:spPr>
          <a:xfrm>
            <a:off x="7010400" y="3276599"/>
            <a:ext cx="1219200" cy="383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lnSpc>
                <a:spcPct val="150000"/>
              </a:lnSpc>
              <a:defRPr sz="2000" b="1">
                <a:solidFill>
                  <a:srgbClr val="00446A"/>
                </a:solidFill>
              </a:defRPr>
            </a:lvl1pPr>
          </a:lstStyle>
          <a:p>
            <a:r>
              <a:t>After</a:t>
            </a:r>
          </a:p>
        </p:txBody>
      </p:sp>
      <p:sp>
        <p:nvSpPr>
          <p:cNvPr id="400" name="Rectangle 25"/>
          <p:cNvSpPr txBox="1"/>
          <p:nvPr/>
        </p:nvSpPr>
        <p:spPr>
          <a:xfrm>
            <a:off x="2819400" y="2438399"/>
            <a:ext cx="3806947" cy="358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lnSpc>
                <a:spcPct val="150000"/>
              </a:lnSpc>
              <a:defRPr>
                <a:solidFill>
                  <a:srgbClr val="00446A"/>
                </a:solidFill>
              </a:defRPr>
            </a:lvl1pPr>
          </a:lstStyle>
          <a:p>
            <a:r>
              <a:t>In planning your storytelling, think: </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Title 1"/>
          <p:cNvSpPr txBox="1">
            <a:spLocks noGrp="1"/>
          </p:cNvSpPr>
          <p:nvPr>
            <p:ph type="title"/>
          </p:nvPr>
        </p:nvSpPr>
        <p:spPr>
          <a:prstGeom prst="rect">
            <a:avLst/>
          </a:prstGeom>
        </p:spPr>
        <p:txBody>
          <a:bodyPr/>
          <a:lstStyle>
            <a:lvl1pPr>
              <a:defRPr sz="3000"/>
            </a:lvl1pPr>
          </a:lstStyle>
          <a:p>
            <a:r>
              <a:t>Before</a:t>
            </a:r>
          </a:p>
        </p:txBody>
      </p:sp>
      <p:sp>
        <p:nvSpPr>
          <p:cNvPr id="405"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31</a:t>
            </a:fld>
            <a:endParaRPr/>
          </a:p>
        </p:txBody>
      </p:sp>
      <p:pic>
        <p:nvPicPr>
          <p:cNvPr id="406" name="Content Placeholder 4" descr="Content Placeholder 4"/>
          <p:cNvPicPr>
            <a:picLocks noChangeAspect="1"/>
          </p:cNvPicPr>
          <p:nvPr/>
        </p:nvPicPr>
        <p:blipFill>
          <a:blip r:embed="rId3"/>
          <a:stretch>
            <a:fillRect/>
          </a:stretch>
        </p:blipFill>
        <p:spPr>
          <a:xfrm>
            <a:off x="2272381" y="1524000"/>
            <a:ext cx="4599238" cy="4419600"/>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Title 1"/>
          <p:cNvSpPr txBox="1">
            <a:spLocks noGrp="1"/>
          </p:cNvSpPr>
          <p:nvPr>
            <p:ph type="title"/>
          </p:nvPr>
        </p:nvSpPr>
        <p:spPr>
          <a:prstGeom prst="rect">
            <a:avLst/>
          </a:prstGeom>
        </p:spPr>
        <p:txBody>
          <a:bodyPr/>
          <a:lstStyle>
            <a:lvl1pPr>
              <a:defRPr sz="3000"/>
            </a:lvl1pPr>
          </a:lstStyle>
          <a:p>
            <a:r>
              <a:t>Before</a:t>
            </a:r>
          </a:p>
        </p:txBody>
      </p:sp>
      <p:sp>
        <p:nvSpPr>
          <p:cNvPr id="411"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32</a:t>
            </a:fld>
            <a:endParaRPr/>
          </a:p>
        </p:txBody>
      </p:sp>
      <p:pic>
        <p:nvPicPr>
          <p:cNvPr id="412" name="Content Placeholder 4" descr="Content Placeholder 4"/>
          <p:cNvPicPr>
            <a:picLocks noChangeAspect="1"/>
          </p:cNvPicPr>
          <p:nvPr/>
        </p:nvPicPr>
        <p:blipFill>
          <a:blip r:embed="rId3"/>
          <a:stretch>
            <a:fillRect/>
          </a:stretch>
        </p:blipFill>
        <p:spPr>
          <a:xfrm>
            <a:off x="2404787" y="1524000"/>
            <a:ext cx="4334426" cy="4419600"/>
          </a:xfrm>
          <a:prstGeom prst="rect">
            <a:avLst/>
          </a:prstGeom>
          <a:ln w="12700">
            <a:miter lim="400000"/>
          </a:ln>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Title 1"/>
          <p:cNvSpPr txBox="1">
            <a:spLocks noGrp="1"/>
          </p:cNvSpPr>
          <p:nvPr>
            <p:ph type="title"/>
          </p:nvPr>
        </p:nvSpPr>
        <p:spPr>
          <a:prstGeom prst="rect">
            <a:avLst/>
          </a:prstGeom>
        </p:spPr>
        <p:txBody>
          <a:bodyPr/>
          <a:lstStyle>
            <a:lvl1pPr>
              <a:defRPr sz="3000"/>
            </a:lvl1pPr>
          </a:lstStyle>
          <a:p>
            <a:r>
              <a:t>During</a:t>
            </a:r>
          </a:p>
        </p:txBody>
      </p:sp>
      <p:sp>
        <p:nvSpPr>
          <p:cNvPr id="417"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33</a:t>
            </a:fld>
            <a:endParaRPr/>
          </a:p>
        </p:txBody>
      </p:sp>
      <p:pic>
        <p:nvPicPr>
          <p:cNvPr id="418" name="Picture 4" descr="Picture 4"/>
          <p:cNvPicPr>
            <a:picLocks noChangeAspect="1"/>
          </p:cNvPicPr>
          <p:nvPr/>
        </p:nvPicPr>
        <p:blipFill>
          <a:blip r:embed="rId3"/>
          <a:stretch>
            <a:fillRect/>
          </a:stretch>
        </p:blipFill>
        <p:spPr>
          <a:xfrm>
            <a:off x="2819400" y="1371600"/>
            <a:ext cx="3810000" cy="4495985"/>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Title 1"/>
          <p:cNvSpPr txBox="1">
            <a:spLocks noGrp="1"/>
          </p:cNvSpPr>
          <p:nvPr>
            <p:ph type="title"/>
          </p:nvPr>
        </p:nvSpPr>
        <p:spPr>
          <a:prstGeom prst="rect">
            <a:avLst/>
          </a:prstGeom>
        </p:spPr>
        <p:txBody>
          <a:bodyPr/>
          <a:lstStyle>
            <a:lvl1pPr>
              <a:defRPr sz="3000"/>
            </a:lvl1pPr>
          </a:lstStyle>
          <a:p>
            <a:r>
              <a:t>During</a:t>
            </a:r>
          </a:p>
        </p:txBody>
      </p:sp>
      <p:sp>
        <p:nvSpPr>
          <p:cNvPr id="423"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34</a:t>
            </a:fld>
            <a:endParaRPr/>
          </a:p>
        </p:txBody>
      </p:sp>
      <p:pic>
        <p:nvPicPr>
          <p:cNvPr id="424" name="Picture 1" descr="Picture 1"/>
          <p:cNvPicPr>
            <a:picLocks noChangeAspect="1"/>
          </p:cNvPicPr>
          <p:nvPr/>
        </p:nvPicPr>
        <p:blipFill>
          <a:blip r:embed="rId3"/>
          <a:stretch>
            <a:fillRect/>
          </a:stretch>
        </p:blipFill>
        <p:spPr>
          <a:xfrm>
            <a:off x="2517536" y="1371600"/>
            <a:ext cx="3704579" cy="4876800"/>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Title 1"/>
          <p:cNvSpPr txBox="1">
            <a:spLocks noGrp="1"/>
          </p:cNvSpPr>
          <p:nvPr>
            <p:ph type="title"/>
          </p:nvPr>
        </p:nvSpPr>
        <p:spPr>
          <a:prstGeom prst="rect">
            <a:avLst/>
          </a:prstGeom>
        </p:spPr>
        <p:txBody>
          <a:bodyPr/>
          <a:lstStyle>
            <a:lvl1pPr>
              <a:defRPr sz="3000"/>
            </a:lvl1pPr>
          </a:lstStyle>
          <a:p>
            <a:r>
              <a:t>During</a:t>
            </a:r>
          </a:p>
        </p:txBody>
      </p:sp>
      <p:sp>
        <p:nvSpPr>
          <p:cNvPr id="429"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35</a:t>
            </a:fld>
            <a:endParaRPr/>
          </a:p>
        </p:txBody>
      </p:sp>
      <p:pic>
        <p:nvPicPr>
          <p:cNvPr id="430" name="Picture 1" descr="Picture 1"/>
          <p:cNvPicPr>
            <a:picLocks noChangeAspect="1"/>
          </p:cNvPicPr>
          <p:nvPr/>
        </p:nvPicPr>
        <p:blipFill>
          <a:blip r:embed="rId3"/>
          <a:stretch>
            <a:fillRect/>
          </a:stretch>
        </p:blipFill>
        <p:spPr>
          <a:xfrm>
            <a:off x="1778000" y="2070100"/>
            <a:ext cx="5575300" cy="2717800"/>
          </a:xfrm>
          <a:prstGeom prst="rect">
            <a:avLst/>
          </a:prstGeom>
          <a:ln w="12700">
            <a:miter lim="400000"/>
          </a:ln>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Title 1"/>
          <p:cNvSpPr txBox="1">
            <a:spLocks noGrp="1"/>
          </p:cNvSpPr>
          <p:nvPr>
            <p:ph type="title"/>
          </p:nvPr>
        </p:nvSpPr>
        <p:spPr>
          <a:prstGeom prst="rect">
            <a:avLst/>
          </a:prstGeom>
        </p:spPr>
        <p:txBody>
          <a:bodyPr/>
          <a:lstStyle>
            <a:lvl1pPr>
              <a:defRPr sz="3000"/>
            </a:lvl1pPr>
          </a:lstStyle>
          <a:p>
            <a:r>
              <a:t>During</a:t>
            </a:r>
          </a:p>
        </p:txBody>
      </p:sp>
      <p:sp>
        <p:nvSpPr>
          <p:cNvPr id="435"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36</a:t>
            </a:fld>
            <a:endParaRPr/>
          </a:p>
        </p:txBody>
      </p:sp>
      <p:pic>
        <p:nvPicPr>
          <p:cNvPr id="436" name="Content Placeholder 4" descr="Content Placeholder 4"/>
          <p:cNvPicPr>
            <a:picLocks noChangeAspect="1"/>
          </p:cNvPicPr>
          <p:nvPr/>
        </p:nvPicPr>
        <p:blipFill>
          <a:blip r:embed="rId3"/>
          <a:stretch>
            <a:fillRect/>
          </a:stretch>
        </p:blipFill>
        <p:spPr>
          <a:xfrm>
            <a:off x="2205349" y="1524000"/>
            <a:ext cx="4733302" cy="4419600"/>
          </a:xfrm>
          <a:prstGeom prst="rect">
            <a:avLst/>
          </a:prstGeom>
          <a:ln w="12700">
            <a:miter lim="400000"/>
          </a:ln>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Title 1"/>
          <p:cNvSpPr txBox="1">
            <a:spLocks noGrp="1"/>
          </p:cNvSpPr>
          <p:nvPr>
            <p:ph type="title"/>
          </p:nvPr>
        </p:nvSpPr>
        <p:spPr>
          <a:prstGeom prst="rect">
            <a:avLst/>
          </a:prstGeom>
        </p:spPr>
        <p:txBody>
          <a:bodyPr/>
          <a:lstStyle>
            <a:lvl1pPr>
              <a:defRPr sz="3000"/>
            </a:lvl1pPr>
          </a:lstStyle>
          <a:p>
            <a:r>
              <a:t>After</a:t>
            </a:r>
          </a:p>
        </p:txBody>
      </p:sp>
      <p:sp>
        <p:nvSpPr>
          <p:cNvPr id="441"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37</a:t>
            </a:fld>
            <a:endParaRPr/>
          </a:p>
        </p:txBody>
      </p:sp>
      <p:pic>
        <p:nvPicPr>
          <p:cNvPr id="442" name="Picture 2" descr="Picture 2"/>
          <p:cNvPicPr>
            <a:picLocks noChangeAspect="1"/>
          </p:cNvPicPr>
          <p:nvPr/>
        </p:nvPicPr>
        <p:blipFill>
          <a:blip r:embed="rId3"/>
          <a:stretch>
            <a:fillRect/>
          </a:stretch>
        </p:blipFill>
        <p:spPr>
          <a:xfrm>
            <a:off x="2590800" y="1295400"/>
            <a:ext cx="3686470" cy="4876800"/>
          </a:xfrm>
          <a:prstGeom prst="rect">
            <a:avLst/>
          </a:prstGeom>
          <a:ln w="12700">
            <a:miter lim="400000"/>
          </a:ln>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Title 1"/>
          <p:cNvSpPr txBox="1">
            <a:spLocks noGrp="1"/>
          </p:cNvSpPr>
          <p:nvPr>
            <p:ph type="title"/>
          </p:nvPr>
        </p:nvSpPr>
        <p:spPr>
          <a:prstGeom prst="rect">
            <a:avLst/>
          </a:prstGeom>
        </p:spPr>
        <p:txBody>
          <a:bodyPr/>
          <a:lstStyle>
            <a:lvl1pPr>
              <a:defRPr sz="3000"/>
            </a:lvl1pPr>
          </a:lstStyle>
          <a:p>
            <a:r>
              <a:t>After</a:t>
            </a:r>
          </a:p>
        </p:txBody>
      </p:sp>
      <p:sp>
        <p:nvSpPr>
          <p:cNvPr id="447"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38</a:t>
            </a:fld>
            <a:endParaRPr/>
          </a:p>
        </p:txBody>
      </p:sp>
      <p:pic>
        <p:nvPicPr>
          <p:cNvPr id="448" name="Content Placeholder 4" descr="Content Placeholder 4"/>
          <p:cNvPicPr>
            <a:picLocks noChangeAspect="1"/>
          </p:cNvPicPr>
          <p:nvPr/>
        </p:nvPicPr>
        <p:blipFill>
          <a:blip r:embed="rId3"/>
          <a:stretch>
            <a:fillRect/>
          </a:stretch>
        </p:blipFill>
        <p:spPr>
          <a:xfrm>
            <a:off x="457200" y="2863361"/>
            <a:ext cx="8229600" cy="1740878"/>
          </a:xfrm>
          <a:prstGeom prst="rect">
            <a:avLst/>
          </a:prstGeom>
          <a:ln w="12700">
            <a:miter lim="400000"/>
          </a:ln>
        </p:spPr>
      </p:pic>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Title 1"/>
          <p:cNvSpPr txBox="1">
            <a:spLocks noGrp="1"/>
          </p:cNvSpPr>
          <p:nvPr>
            <p:ph type="title"/>
          </p:nvPr>
        </p:nvSpPr>
        <p:spPr>
          <a:prstGeom prst="rect">
            <a:avLst/>
          </a:prstGeom>
        </p:spPr>
        <p:txBody>
          <a:bodyPr/>
          <a:lstStyle>
            <a:lvl1pPr>
              <a:defRPr sz="3000"/>
            </a:lvl1pPr>
          </a:lstStyle>
          <a:p>
            <a:r>
              <a:t>What storytelling does for you</a:t>
            </a:r>
          </a:p>
        </p:txBody>
      </p:sp>
      <p:sp>
        <p:nvSpPr>
          <p:cNvPr id="453"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39</a:t>
            </a:fld>
            <a:endParaRPr/>
          </a:p>
        </p:txBody>
      </p:sp>
      <p:sp>
        <p:nvSpPr>
          <p:cNvPr id="454" name="TextBox 11"/>
          <p:cNvSpPr txBox="1"/>
          <p:nvPr/>
        </p:nvSpPr>
        <p:spPr>
          <a:xfrm>
            <a:off x="533400" y="1981199"/>
            <a:ext cx="7543800" cy="2326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285750" indent="-285750">
              <a:lnSpc>
                <a:spcPct val="150000"/>
              </a:lnSpc>
              <a:buSzPct val="100000"/>
              <a:buFont typeface="Arial"/>
              <a:buChar char="•"/>
              <a:defRPr sz="2800">
                <a:solidFill>
                  <a:srgbClr val="00446A"/>
                </a:solidFill>
              </a:defRPr>
            </a:pPr>
            <a:r>
              <a:t>Tells people what you are doing and why you are doing it</a:t>
            </a:r>
          </a:p>
          <a:p>
            <a:pPr marL="285750" indent="-285750">
              <a:lnSpc>
                <a:spcPct val="150000"/>
              </a:lnSpc>
              <a:buSzPct val="100000"/>
              <a:buFont typeface="Arial"/>
              <a:buChar char="•"/>
              <a:defRPr sz="2800">
                <a:solidFill>
                  <a:srgbClr val="00446A"/>
                </a:solidFill>
              </a:defRPr>
            </a:pPr>
            <a:r>
              <a:t>Could help bring in other supporters</a:t>
            </a:r>
          </a:p>
          <a:p>
            <a:pPr marL="285750" indent="-285750">
              <a:lnSpc>
                <a:spcPct val="150000"/>
              </a:lnSpc>
              <a:buSzPct val="100000"/>
              <a:buFont typeface="Arial"/>
              <a:buChar char="•"/>
              <a:defRPr sz="2800">
                <a:solidFill>
                  <a:srgbClr val="00446A"/>
                </a:solidFill>
              </a:defRPr>
            </a:pPr>
            <a:r>
              <a:t>Helps you build an online community</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Title 1"/>
          <p:cNvSpPr txBox="1">
            <a:spLocks noGrp="1"/>
          </p:cNvSpPr>
          <p:nvPr>
            <p:ph type="title"/>
          </p:nvPr>
        </p:nvSpPr>
        <p:spPr>
          <a:prstGeom prst="rect">
            <a:avLst/>
          </a:prstGeom>
        </p:spPr>
        <p:txBody>
          <a:bodyPr/>
          <a:lstStyle>
            <a:lvl1pPr>
              <a:defRPr sz="3000"/>
            </a:lvl1pPr>
          </a:lstStyle>
          <a:p>
            <a:r>
              <a:t>Agenda</a:t>
            </a:r>
          </a:p>
        </p:txBody>
      </p:sp>
      <p:sp>
        <p:nvSpPr>
          <p:cNvPr id="145" name="Slide Number Placeholder 5"/>
          <p:cNvSpPr txBox="1">
            <a:spLocks noGrp="1"/>
          </p:cNvSpPr>
          <p:nvPr>
            <p:ph type="sldNum" sz="quarter" idx="2"/>
          </p:nvPr>
        </p:nvSpPr>
        <p:spPr>
          <a:xfrm>
            <a:off x="8509399" y="6530340"/>
            <a:ext cx="17740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a:t>
            </a:fld>
            <a:endParaRPr/>
          </a:p>
        </p:txBody>
      </p:sp>
      <p:sp>
        <p:nvSpPr>
          <p:cNvPr id="146" name="TextBox 1"/>
          <p:cNvSpPr txBox="1"/>
          <p:nvPr/>
        </p:nvSpPr>
        <p:spPr>
          <a:xfrm>
            <a:off x="609600" y="1447799"/>
            <a:ext cx="5105400" cy="4460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514350" indent="-514350">
              <a:spcBef>
                <a:spcPts val="2400"/>
              </a:spcBef>
              <a:buSzPct val="100000"/>
              <a:buAutoNum type="romanUcPeriod"/>
              <a:defRPr sz="2800">
                <a:solidFill>
                  <a:srgbClr val="1F497D"/>
                </a:solidFill>
              </a:defRPr>
            </a:pPr>
            <a:r>
              <a:t>Introduction</a:t>
            </a:r>
          </a:p>
          <a:p>
            <a:pPr marL="514350" indent="-514350">
              <a:spcBef>
                <a:spcPts val="2400"/>
              </a:spcBef>
              <a:buSzPct val="100000"/>
              <a:buAutoNum type="romanUcPeriod"/>
              <a:defRPr sz="2800">
                <a:solidFill>
                  <a:srgbClr val="1F497D"/>
                </a:solidFill>
              </a:defRPr>
            </a:pPr>
            <a:r>
              <a:t>Why we use digital tools</a:t>
            </a:r>
          </a:p>
          <a:p>
            <a:pPr marL="514350" indent="-514350">
              <a:spcBef>
                <a:spcPts val="2400"/>
              </a:spcBef>
              <a:buSzPct val="100000"/>
              <a:buAutoNum type="romanUcPeriod"/>
              <a:defRPr sz="2800">
                <a:solidFill>
                  <a:srgbClr val="1F497D"/>
                </a:solidFill>
              </a:defRPr>
            </a:pPr>
            <a:r>
              <a:t>Photography in organizing</a:t>
            </a:r>
          </a:p>
          <a:p>
            <a:pPr marL="514350" indent="-514350">
              <a:spcBef>
                <a:spcPts val="2400"/>
              </a:spcBef>
              <a:buSzPct val="100000"/>
              <a:buAutoNum type="romanUcPeriod"/>
              <a:defRPr sz="2800">
                <a:solidFill>
                  <a:srgbClr val="1F497D"/>
                </a:solidFill>
              </a:defRPr>
            </a:pPr>
            <a:r>
              <a:t>Facebook and Tweet to amplify </a:t>
            </a:r>
          </a:p>
          <a:p>
            <a:pPr marL="514350" indent="-514350">
              <a:spcBef>
                <a:spcPts val="2400"/>
              </a:spcBef>
              <a:buSzPct val="100000"/>
              <a:buAutoNum type="romanUcPeriod"/>
              <a:defRPr sz="2800">
                <a:solidFill>
                  <a:srgbClr val="1F497D"/>
                </a:solidFill>
              </a:defRPr>
            </a:pPr>
            <a:r>
              <a:t>Telling the story</a:t>
            </a:r>
          </a:p>
          <a:p>
            <a:pPr marL="514350" indent="-514350">
              <a:spcBef>
                <a:spcPts val="2400"/>
              </a:spcBef>
              <a:buSzPct val="100000"/>
              <a:buAutoNum type="romanUcPeriod"/>
              <a:defRPr sz="2800">
                <a:solidFill>
                  <a:srgbClr val="1F497D"/>
                </a:solidFill>
              </a:defRPr>
            </a:pPr>
            <a:r>
              <a:t>Debrief &amp; Closing</a:t>
            </a:r>
          </a:p>
        </p:txBody>
      </p:sp>
      <p:pic>
        <p:nvPicPr>
          <p:cNvPr id="147" name="Picture 5" descr="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3600" y="2438400"/>
            <a:ext cx="2304786" cy="2666820"/>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8" name="Picture 24" descr="Picture 24"/>
          <p:cNvPicPr>
            <a:picLocks noChangeAspect="1"/>
          </p:cNvPicPr>
          <p:nvPr/>
        </p:nvPicPr>
        <p:blipFill>
          <a:blip r:embed="rId3"/>
          <a:stretch>
            <a:fillRect/>
          </a:stretch>
        </p:blipFill>
        <p:spPr>
          <a:xfrm>
            <a:off x="7391400" y="1828800"/>
            <a:ext cx="1837267" cy="1837267"/>
          </a:xfrm>
          <a:prstGeom prst="rect">
            <a:avLst/>
          </a:prstGeom>
          <a:ln w="12700">
            <a:miter lim="400000"/>
          </a:ln>
        </p:spPr>
      </p:pic>
      <p:sp>
        <p:nvSpPr>
          <p:cNvPr id="459" name="Slide Number Placeholder 2"/>
          <p:cNvSpPr txBox="1">
            <a:spLocks noGrp="1"/>
          </p:cNvSpPr>
          <p:nvPr>
            <p:ph type="sldNum" sz="quarter" idx="4294967295"/>
          </p:nvPr>
        </p:nvSpPr>
        <p:spPr>
          <a:xfrm>
            <a:off x="8893338" y="6339205"/>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000000"/>
                </a:solidFill>
              </a:defRPr>
            </a:lvl1pPr>
          </a:lstStyle>
          <a:p>
            <a:fld id="{86CB4B4D-7CA3-9044-876B-883B54F8677D}" type="slidenum">
              <a:t>40</a:t>
            </a:fld>
            <a:endParaRPr/>
          </a:p>
        </p:txBody>
      </p:sp>
      <p:pic>
        <p:nvPicPr>
          <p:cNvPr id="460" name="Picture 6" descr="Picture 6"/>
          <p:cNvPicPr>
            <a:picLocks noChangeAspect="1"/>
          </p:cNvPicPr>
          <p:nvPr/>
        </p:nvPicPr>
        <p:blipFill>
          <a:blip r:embed="rId4"/>
          <a:stretch>
            <a:fillRect/>
          </a:stretch>
        </p:blipFill>
        <p:spPr>
          <a:xfrm flipH="1">
            <a:off x="3733800" y="1828800"/>
            <a:ext cx="1865613" cy="1865613"/>
          </a:xfrm>
          <a:prstGeom prst="rect">
            <a:avLst/>
          </a:prstGeom>
          <a:ln w="12700">
            <a:miter lim="400000"/>
          </a:ln>
        </p:spPr>
      </p:pic>
      <p:pic>
        <p:nvPicPr>
          <p:cNvPr id="461" name="Picture 9" descr="Picture 9"/>
          <p:cNvPicPr>
            <a:picLocks noChangeAspect="1"/>
          </p:cNvPicPr>
          <p:nvPr/>
        </p:nvPicPr>
        <p:blipFill>
          <a:blip r:embed="rId5"/>
          <a:stretch>
            <a:fillRect/>
          </a:stretch>
        </p:blipFill>
        <p:spPr>
          <a:xfrm>
            <a:off x="1905000" y="5486400"/>
            <a:ext cx="1837267" cy="1837267"/>
          </a:xfrm>
          <a:prstGeom prst="rect">
            <a:avLst/>
          </a:prstGeom>
          <a:ln w="12700">
            <a:miter lim="400000"/>
          </a:ln>
        </p:spPr>
      </p:pic>
      <p:pic>
        <p:nvPicPr>
          <p:cNvPr id="462" name="Picture 11" descr="Picture 11"/>
          <p:cNvPicPr>
            <a:picLocks noChangeAspect="1"/>
          </p:cNvPicPr>
          <p:nvPr/>
        </p:nvPicPr>
        <p:blipFill>
          <a:blip r:embed="rId6"/>
          <a:stretch>
            <a:fillRect/>
          </a:stretch>
        </p:blipFill>
        <p:spPr>
          <a:xfrm>
            <a:off x="3505200" y="6477000"/>
            <a:ext cx="1757386" cy="1757386"/>
          </a:xfrm>
          <a:prstGeom prst="rect">
            <a:avLst/>
          </a:prstGeom>
          <a:ln w="12700">
            <a:miter lim="400000"/>
          </a:ln>
        </p:spPr>
      </p:pic>
      <p:pic>
        <p:nvPicPr>
          <p:cNvPr id="463" name="Picture 14" descr="Picture 14"/>
          <p:cNvPicPr>
            <a:picLocks noChangeAspect="1"/>
          </p:cNvPicPr>
          <p:nvPr/>
        </p:nvPicPr>
        <p:blipFill>
          <a:blip r:embed="rId7"/>
          <a:stretch>
            <a:fillRect/>
          </a:stretch>
        </p:blipFill>
        <p:spPr>
          <a:xfrm>
            <a:off x="3733800" y="5486400"/>
            <a:ext cx="1837267" cy="1837267"/>
          </a:xfrm>
          <a:prstGeom prst="rect">
            <a:avLst/>
          </a:prstGeom>
          <a:ln w="12700">
            <a:miter lim="400000"/>
          </a:ln>
        </p:spPr>
      </p:pic>
      <p:pic>
        <p:nvPicPr>
          <p:cNvPr id="464" name="Picture 15" descr="Picture 15"/>
          <p:cNvPicPr>
            <a:picLocks noChangeAspect="1"/>
          </p:cNvPicPr>
          <p:nvPr/>
        </p:nvPicPr>
        <p:blipFill>
          <a:blip r:embed="rId8"/>
          <a:stretch>
            <a:fillRect/>
          </a:stretch>
        </p:blipFill>
        <p:spPr>
          <a:xfrm>
            <a:off x="3733800" y="3657600"/>
            <a:ext cx="1837267" cy="1837267"/>
          </a:xfrm>
          <a:prstGeom prst="rect">
            <a:avLst/>
          </a:prstGeom>
          <a:ln w="12700">
            <a:miter lim="400000"/>
          </a:ln>
        </p:spPr>
      </p:pic>
      <p:pic>
        <p:nvPicPr>
          <p:cNvPr id="465" name="Picture 25" descr="Picture 25"/>
          <p:cNvPicPr>
            <a:picLocks noChangeAspect="1"/>
          </p:cNvPicPr>
          <p:nvPr/>
        </p:nvPicPr>
        <p:blipFill>
          <a:blip r:embed="rId9"/>
          <a:stretch>
            <a:fillRect/>
          </a:stretch>
        </p:blipFill>
        <p:spPr>
          <a:xfrm>
            <a:off x="5562600" y="1828800"/>
            <a:ext cx="1893986" cy="2133600"/>
          </a:xfrm>
          <a:prstGeom prst="rect">
            <a:avLst/>
          </a:prstGeom>
          <a:ln w="12700">
            <a:miter lim="400000"/>
          </a:ln>
        </p:spPr>
      </p:pic>
      <p:pic>
        <p:nvPicPr>
          <p:cNvPr id="466" name="Picture 17" descr="Picture 17"/>
          <p:cNvPicPr>
            <a:picLocks noChangeAspect="1"/>
          </p:cNvPicPr>
          <p:nvPr/>
        </p:nvPicPr>
        <p:blipFill>
          <a:blip r:embed="rId10"/>
          <a:stretch>
            <a:fillRect/>
          </a:stretch>
        </p:blipFill>
        <p:spPr>
          <a:xfrm>
            <a:off x="0" y="0"/>
            <a:ext cx="3733800" cy="3733800"/>
          </a:xfrm>
          <a:prstGeom prst="rect">
            <a:avLst/>
          </a:prstGeom>
          <a:ln w="12700">
            <a:miter lim="400000"/>
          </a:ln>
        </p:spPr>
      </p:pic>
      <p:pic>
        <p:nvPicPr>
          <p:cNvPr id="467" name="Picture 19" descr="Picture 19"/>
          <p:cNvPicPr>
            <a:picLocks noChangeAspect="1"/>
          </p:cNvPicPr>
          <p:nvPr/>
        </p:nvPicPr>
        <p:blipFill>
          <a:blip r:embed="rId11"/>
          <a:stretch>
            <a:fillRect/>
          </a:stretch>
        </p:blipFill>
        <p:spPr>
          <a:xfrm>
            <a:off x="5562600" y="0"/>
            <a:ext cx="1866162" cy="1866162"/>
          </a:xfrm>
          <a:prstGeom prst="rect">
            <a:avLst/>
          </a:prstGeom>
          <a:ln w="12700">
            <a:miter lim="400000"/>
          </a:ln>
        </p:spPr>
      </p:pic>
      <p:pic>
        <p:nvPicPr>
          <p:cNvPr id="468" name="Picture 3" descr="Picture 3"/>
          <p:cNvPicPr>
            <a:picLocks noChangeAspect="1"/>
          </p:cNvPicPr>
          <p:nvPr/>
        </p:nvPicPr>
        <p:blipFill>
          <a:blip r:embed="rId12"/>
          <a:stretch>
            <a:fillRect/>
          </a:stretch>
        </p:blipFill>
        <p:spPr>
          <a:xfrm flipH="1">
            <a:off x="0" y="3657600"/>
            <a:ext cx="1903522" cy="1828800"/>
          </a:xfrm>
          <a:prstGeom prst="rect">
            <a:avLst/>
          </a:prstGeom>
          <a:ln w="12700">
            <a:miter lim="400000"/>
          </a:ln>
        </p:spPr>
      </p:pic>
      <p:pic>
        <p:nvPicPr>
          <p:cNvPr id="469" name="Picture 5" descr="Picture 5"/>
          <p:cNvPicPr>
            <a:picLocks noChangeAspect="1"/>
          </p:cNvPicPr>
          <p:nvPr/>
        </p:nvPicPr>
        <p:blipFill>
          <a:blip r:embed="rId13"/>
          <a:stretch>
            <a:fillRect/>
          </a:stretch>
        </p:blipFill>
        <p:spPr>
          <a:xfrm flipH="1">
            <a:off x="-783" y="5410200"/>
            <a:ext cx="1905001" cy="1905000"/>
          </a:xfrm>
          <a:prstGeom prst="rect">
            <a:avLst/>
          </a:prstGeom>
          <a:ln w="12700">
            <a:miter lim="400000"/>
          </a:ln>
        </p:spPr>
      </p:pic>
      <p:pic>
        <p:nvPicPr>
          <p:cNvPr id="470" name="Picture 12" descr="Picture 12"/>
          <p:cNvPicPr>
            <a:picLocks noChangeAspect="1"/>
          </p:cNvPicPr>
          <p:nvPr/>
        </p:nvPicPr>
        <p:blipFill>
          <a:blip r:embed="rId14"/>
          <a:stretch>
            <a:fillRect/>
          </a:stretch>
        </p:blipFill>
        <p:spPr>
          <a:xfrm>
            <a:off x="7391400" y="0"/>
            <a:ext cx="1828800" cy="1828800"/>
          </a:xfrm>
          <a:prstGeom prst="rect">
            <a:avLst/>
          </a:prstGeom>
          <a:ln w="12700">
            <a:miter lim="400000"/>
          </a:ln>
        </p:spPr>
      </p:pic>
      <p:pic>
        <p:nvPicPr>
          <p:cNvPr id="471" name="Picture 18" descr="Picture 18"/>
          <p:cNvPicPr>
            <a:picLocks noChangeAspect="1"/>
          </p:cNvPicPr>
          <p:nvPr/>
        </p:nvPicPr>
        <p:blipFill>
          <a:blip r:embed="rId15"/>
          <a:stretch>
            <a:fillRect/>
          </a:stretch>
        </p:blipFill>
        <p:spPr>
          <a:xfrm>
            <a:off x="1905000" y="3657600"/>
            <a:ext cx="1866162" cy="1866162"/>
          </a:xfrm>
          <a:prstGeom prst="rect">
            <a:avLst/>
          </a:prstGeom>
          <a:ln w="12700">
            <a:miter lim="400000"/>
          </a:ln>
        </p:spPr>
      </p:pic>
      <p:pic>
        <p:nvPicPr>
          <p:cNvPr id="472" name="Picture 20" descr="Picture 20"/>
          <p:cNvPicPr>
            <a:picLocks noChangeAspect="1"/>
          </p:cNvPicPr>
          <p:nvPr/>
        </p:nvPicPr>
        <p:blipFill>
          <a:blip r:embed="rId16"/>
          <a:stretch>
            <a:fillRect/>
          </a:stretch>
        </p:blipFill>
        <p:spPr>
          <a:xfrm>
            <a:off x="3733801" y="-6989"/>
            <a:ext cx="1873151" cy="1873152"/>
          </a:xfrm>
          <a:prstGeom prst="rect">
            <a:avLst/>
          </a:prstGeom>
          <a:ln w="12700">
            <a:miter lim="400000"/>
          </a:ln>
        </p:spPr>
      </p:pic>
      <p:pic>
        <p:nvPicPr>
          <p:cNvPr id="473" name="Picture 16" descr="Picture 16"/>
          <p:cNvPicPr>
            <a:picLocks noChangeAspect="1"/>
          </p:cNvPicPr>
          <p:nvPr/>
        </p:nvPicPr>
        <p:blipFill>
          <a:blip r:embed="rId17"/>
          <a:stretch>
            <a:fillRect/>
          </a:stretch>
        </p:blipFill>
        <p:spPr>
          <a:xfrm>
            <a:off x="5562600" y="3581400"/>
            <a:ext cx="3649134" cy="3649134"/>
          </a:xfrm>
          <a:prstGeom prst="rect">
            <a:avLst/>
          </a:prstGeom>
          <a:ln w="12700">
            <a:miter lim="400000"/>
          </a:ln>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9" name="Rectangle 18"/>
          <p:cNvGrpSpPr/>
          <p:nvPr/>
        </p:nvGrpSpPr>
        <p:grpSpPr>
          <a:xfrm>
            <a:off x="592435" y="2937763"/>
            <a:ext cx="7941966" cy="904241"/>
            <a:chOff x="0" y="0"/>
            <a:chExt cx="7941964" cy="904239"/>
          </a:xfrm>
        </p:grpSpPr>
        <p:sp>
          <p:nvSpPr>
            <p:cNvPr id="477" name="Rectangle"/>
            <p:cNvSpPr/>
            <p:nvPr/>
          </p:nvSpPr>
          <p:spPr>
            <a:xfrm>
              <a:off x="0" y="32003"/>
              <a:ext cx="7941965" cy="840234"/>
            </a:xfrm>
            <a:prstGeom prst="rect">
              <a:avLst/>
            </a:prstGeom>
            <a:solidFill>
              <a:srgbClr val="D9D9D9"/>
            </a:solidFill>
            <a:ln w="9525" cap="flat">
              <a:solidFill>
                <a:srgbClr val="BFBFBF"/>
              </a:solidFill>
              <a:prstDash val="solid"/>
              <a:round/>
            </a:ln>
            <a:effectLst/>
          </p:spPr>
          <p:txBody>
            <a:bodyPr wrap="square" lIns="45719" tIns="45719" rIns="45719" bIns="45719" numCol="1" anchor="ctr">
              <a:noAutofit/>
            </a:bodyPr>
            <a:lstStyle/>
            <a:p>
              <a:endParaRPr/>
            </a:p>
          </p:txBody>
        </p:sp>
        <p:sp>
          <p:nvSpPr>
            <p:cNvPr id="478" name="For your local chapter, how could digital be used to amplify your actions?"/>
            <p:cNvSpPr txBox="1"/>
            <p:nvPr/>
          </p:nvSpPr>
          <p:spPr>
            <a:xfrm>
              <a:off x="0" y="0"/>
              <a:ext cx="7941965" cy="90424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indent="50800">
                <a:defRPr sz="2800">
                  <a:solidFill>
                    <a:srgbClr val="00446A"/>
                  </a:solidFill>
                </a:defRPr>
              </a:lvl1pPr>
            </a:lstStyle>
            <a:p>
              <a:r>
                <a:t>For your local chapter, how could digital be used to amplify your actions?</a:t>
              </a:r>
            </a:p>
          </p:txBody>
        </p:sp>
      </p:grpSp>
      <p:sp>
        <p:nvSpPr>
          <p:cNvPr id="480" name="Title 1"/>
          <p:cNvSpPr txBox="1">
            <a:spLocks noGrp="1"/>
          </p:cNvSpPr>
          <p:nvPr>
            <p:ph type="title"/>
          </p:nvPr>
        </p:nvSpPr>
        <p:spPr>
          <a:prstGeom prst="rect">
            <a:avLst/>
          </a:prstGeom>
        </p:spPr>
        <p:txBody>
          <a:bodyPr/>
          <a:lstStyle>
            <a:lvl1pPr>
              <a:defRPr sz="3000"/>
            </a:lvl1pPr>
          </a:lstStyle>
          <a:p>
            <a:r>
              <a:t>Debrief</a:t>
            </a:r>
          </a:p>
        </p:txBody>
      </p:sp>
      <p:sp>
        <p:nvSpPr>
          <p:cNvPr id="481" name="Slide Number Placeholder 2"/>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41</a:t>
            </a:fld>
            <a:endParaRPr/>
          </a:p>
        </p:txBody>
      </p:sp>
      <p:grpSp>
        <p:nvGrpSpPr>
          <p:cNvPr id="484" name="Rectangle 13"/>
          <p:cNvGrpSpPr/>
          <p:nvPr/>
        </p:nvGrpSpPr>
        <p:grpSpPr>
          <a:xfrm>
            <a:off x="592435" y="1828800"/>
            <a:ext cx="7941966" cy="914400"/>
            <a:chOff x="0" y="0"/>
            <a:chExt cx="7941964" cy="914400"/>
          </a:xfrm>
        </p:grpSpPr>
        <p:sp>
          <p:nvSpPr>
            <p:cNvPr id="482" name="Rectangle"/>
            <p:cNvSpPr/>
            <p:nvPr/>
          </p:nvSpPr>
          <p:spPr>
            <a:xfrm>
              <a:off x="-1" y="0"/>
              <a:ext cx="7941966" cy="914400"/>
            </a:xfrm>
            <a:prstGeom prst="rect">
              <a:avLst/>
            </a:prstGeom>
            <a:solidFill>
              <a:srgbClr val="D9D9D9"/>
            </a:solidFill>
            <a:ln w="9525" cap="flat">
              <a:solidFill>
                <a:srgbClr val="BFBFBF"/>
              </a:solidFill>
              <a:prstDash val="solid"/>
              <a:round/>
            </a:ln>
            <a:effectLst/>
          </p:spPr>
          <p:txBody>
            <a:bodyPr wrap="square" lIns="45719" tIns="45719" rIns="45719" bIns="45719" numCol="1" anchor="ctr">
              <a:noAutofit/>
            </a:bodyPr>
            <a:lstStyle/>
            <a:p>
              <a:endParaRPr/>
            </a:p>
          </p:txBody>
        </p:sp>
        <p:sp>
          <p:nvSpPr>
            <p:cNvPr id="483" name="What makes for good digital storytelling in photos and social media?"/>
            <p:cNvSpPr txBox="1"/>
            <p:nvPr/>
          </p:nvSpPr>
          <p:spPr>
            <a:xfrm>
              <a:off x="-1" y="5080"/>
              <a:ext cx="7941966" cy="9042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indent="50800">
                <a:defRPr sz="2800">
                  <a:solidFill>
                    <a:srgbClr val="00446A"/>
                  </a:solidFill>
                </a:defRPr>
              </a:lvl1pPr>
            </a:lstStyle>
            <a:p>
              <a:r>
                <a:t>What makes for good digital storytelling in photos and social media?</a:t>
              </a:r>
            </a:p>
          </p:txBody>
        </p:sp>
      </p:grpSp>
      <p:grpSp>
        <p:nvGrpSpPr>
          <p:cNvPr id="487" name="Rectangle 19"/>
          <p:cNvGrpSpPr/>
          <p:nvPr/>
        </p:nvGrpSpPr>
        <p:grpSpPr>
          <a:xfrm>
            <a:off x="592435" y="4110735"/>
            <a:ext cx="7941966" cy="918465"/>
            <a:chOff x="0" y="0"/>
            <a:chExt cx="7941964" cy="918463"/>
          </a:xfrm>
        </p:grpSpPr>
        <p:sp>
          <p:nvSpPr>
            <p:cNvPr id="485" name="Rectangle"/>
            <p:cNvSpPr/>
            <p:nvPr/>
          </p:nvSpPr>
          <p:spPr>
            <a:xfrm>
              <a:off x="-1" y="0"/>
              <a:ext cx="7941966" cy="918464"/>
            </a:xfrm>
            <a:prstGeom prst="rect">
              <a:avLst/>
            </a:prstGeom>
            <a:solidFill>
              <a:srgbClr val="D9D9D9"/>
            </a:solidFill>
            <a:ln w="9525" cap="flat">
              <a:solidFill>
                <a:srgbClr val="BFBFBF"/>
              </a:solidFill>
              <a:prstDash val="solid"/>
              <a:round/>
            </a:ln>
            <a:effectLst/>
          </p:spPr>
          <p:txBody>
            <a:bodyPr wrap="square" lIns="45719" tIns="45719" rIns="45719" bIns="45719" numCol="1" anchor="ctr">
              <a:noAutofit/>
            </a:bodyPr>
            <a:lstStyle/>
            <a:p>
              <a:endParaRPr/>
            </a:p>
          </p:txBody>
        </p:sp>
        <p:sp>
          <p:nvSpPr>
            <p:cNvPr id="486" name="For our next event, what actions can we take to plan for digital organizing?"/>
            <p:cNvSpPr txBox="1"/>
            <p:nvPr/>
          </p:nvSpPr>
          <p:spPr>
            <a:xfrm>
              <a:off x="-1" y="7111"/>
              <a:ext cx="7941966" cy="9042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indent="50800">
                <a:defRPr sz="2800">
                  <a:solidFill>
                    <a:srgbClr val="00446A"/>
                  </a:solidFill>
                </a:defRPr>
              </a:lvl1pPr>
            </a:lstStyle>
            <a:p>
              <a:r>
                <a:t>For our next event, what actions can we take to plan for digital organizing?</a:t>
              </a:r>
            </a:p>
          </p:txBody>
        </p:sp>
      </p:grpSp>
      <p:grpSp>
        <p:nvGrpSpPr>
          <p:cNvPr id="490" name="Rectangle 6"/>
          <p:cNvGrpSpPr/>
          <p:nvPr/>
        </p:nvGrpSpPr>
        <p:grpSpPr>
          <a:xfrm>
            <a:off x="609599" y="5251703"/>
            <a:ext cx="7941966" cy="768097"/>
            <a:chOff x="0" y="0"/>
            <a:chExt cx="7941964" cy="768095"/>
          </a:xfrm>
        </p:grpSpPr>
        <p:sp>
          <p:nvSpPr>
            <p:cNvPr id="488" name="Rectangle"/>
            <p:cNvSpPr/>
            <p:nvPr/>
          </p:nvSpPr>
          <p:spPr>
            <a:xfrm>
              <a:off x="-1" y="0"/>
              <a:ext cx="7941966" cy="768096"/>
            </a:xfrm>
            <a:prstGeom prst="rect">
              <a:avLst/>
            </a:prstGeom>
            <a:solidFill>
              <a:srgbClr val="D9D9D9"/>
            </a:solidFill>
            <a:ln w="9525" cap="flat">
              <a:solidFill>
                <a:srgbClr val="BFBFBF"/>
              </a:solidFill>
              <a:prstDash val="solid"/>
              <a:round/>
            </a:ln>
            <a:effectLst/>
          </p:spPr>
          <p:txBody>
            <a:bodyPr wrap="square" lIns="45719" tIns="45719" rIns="45719" bIns="45719" numCol="1" anchor="ctr">
              <a:noAutofit/>
            </a:bodyPr>
            <a:lstStyle/>
            <a:p>
              <a:endParaRPr/>
            </a:p>
          </p:txBody>
        </p:sp>
        <p:sp>
          <p:nvSpPr>
            <p:cNvPr id="489" name="Did you get what you needed out of this session?"/>
            <p:cNvSpPr txBox="1"/>
            <p:nvPr/>
          </p:nvSpPr>
          <p:spPr>
            <a:xfrm>
              <a:off x="-1" y="135127"/>
              <a:ext cx="7941966" cy="4978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indent="50800">
                <a:defRPr sz="2800">
                  <a:solidFill>
                    <a:srgbClr val="00446A"/>
                  </a:solidFill>
                </a:defRPr>
              </a:lvl1pPr>
            </a:lstStyle>
            <a:p>
              <a:r>
                <a:t>Did you get what you needed out of this session?</a:t>
              </a:r>
            </a:p>
          </p:txBody>
        </p:sp>
      </p:gr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 name="Title 1"/>
          <p:cNvSpPr txBox="1">
            <a:spLocks noGrp="1"/>
          </p:cNvSpPr>
          <p:nvPr>
            <p:ph type="title"/>
          </p:nvPr>
        </p:nvSpPr>
        <p:spPr>
          <a:prstGeom prst="rect">
            <a:avLst/>
          </a:prstGeom>
        </p:spPr>
        <p:txBody>
          <a:bodyPr/>
          <a:lstStyle>
            <a:lvl1pPr>
              <a:defRPr sz="3000"/>
            </a:lvl1pPr>
          </a:lstStyle>
          <a:p>
            <a:r>
              <a:t>Key Takeaways</a:t>
            </a:r>
          </a:p>
        </p:txBody>
      </p:sp>
      <p:sp>
        <p:nvSpPr>
          <p:cNvPr id="495" name="Slide Number Placeholder 5"/>
          <p:cNvSpPr txBox="1">
            <a:spLocks noGrp="1"/>
          </p:cNvSpPr>
          <p:nvPr>
            <p:ph type="sldNum" sz="quarter" idx="2"/>
          </p:nvPr>
        </p:nvSpPr>
        <p:spPr>
          <a:xfrm>
            <a:off x="8436138" y="6530340"/>
            <a:ext cx="25066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42</a:t>
            </a:fld>
            <a:endParaRPr/>
          </a:p>
        </p:txBody>
      </p:sp>
      <p:sp>
        <p:nvSpPr>
          <p:cNvPr id="496" name="TextBox 4"/>
          <p:cNvSpPr txBox="1"/>
          <p:nvPr/>
        </p:nvSpPr>
        <p:spPr>
          <a:xfrm>
            <a:off x="533399" y="1676399"/>
            <a:ext cx="7704858" cy="3749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457200" indent="-457200">
              <a:buSzPct val="100000"/>
              <a:buFont typeface="Arial"/>
              <a:buChar char="•"/>
              <a:defRPr sz="2800">
                <a:solidFill>
                  <a:srgbClr val="1F497D"/>
                </a:solidFill>
              </a:defRPr>
            </a:pPr>
            <a:r>
              <a:t>Photographs and social media give us the opportunity to tell the story of our organizing</a:t>
            </a:r>
          </a:p>
          <a:p>
            <a:pPr marL="457200" indent="-457200">
              <a:buSzPct val="100000"/>
              <a:buFont typeface="Arial"/>
              <a:buChar char="•"/>
              <a:defRPr sz="2800">
                <a:solidFill>
                  <a:srgbClr val="1F497D"/>
                </a:solidFill>
              </a:defRPr>
            </a:pPr>
            <a:endParaRPr/>
          </a:p>
          <a:p>
            <a:pPr marL="514350" indent="-514350">
              <a:buSzPct val="100000"/>
              <a:buFont typeface="Arial"/>
              <a:buChar char="•"/>
              <a:defRPr sz="2800">
                <a:solidFill>
                  <a:srgbClr val="1F497D"/>
                </a:solidFill>
              </a:defRPr>
            </a:pPr>
            <a:r>
              <a:t>Our digital story telling is most effective when it is personal and local</a:t>
            </a:r>
          </a:p>
          <a:p>
            <a:pPr marL="514350" indent="-514350">
              <a:buSzPct val="100000"/>
              <a:buFont typeface="Arial"/>
              <a:buChar char="•"/>
              <a:defRPr sz="2800">
                <a:solidFill>
                  <a:srgbClr val="1F497D"/>
                </a:solidFill>
              </a:defRPr>
            </a:pPr>
            <a:endParaRPr/>
          </a:p>
          <a:p>
            <a:pPr marL="514350" indent="-514350">
              <a:buSzPct val="100000"/>
              <a:buFont typeface="Arial"/>
              <a:buChar char="•"/>
              <a:defRPr sz="2800">
                <a:solidFill>
                  <a:srgbClr val="1F497D"/>
                </a:solidFill>
              </a:defRPr>
            </a:pPr>
            <a:r>
              <a:t>Everyone in our organization can contribute to amplifying our actions digitally.</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Title 1"/>
          <p:cNvSpPr txBox="1">
            <a:spLocks noGrp="1"/>
          </p:cNvSpPr>
          <p:nvPr>
            <p:ph type="title"/>
          </p:nvPr>
        </p:nvSpPr>
        <p:spPr>
          <a:prstGeom prst="rect">
            <a:avLst/>
          </a:prstGeom>
        </p:spPr>
        <p:txBody>
          <a:bodyPr/>
          <a:lstStyle>
            <a:lvl1pPr>
              <a:defRPr sz="3000"/>
            </a:lvl1pPr>
          </a:lstStyle>
          <a:p>
            <a:r>
              <a:t>Pair &amp; Share</a:t>
            </a:r>
          </a:p>
        </p:txBody>
      </p:sp>
      <p:sp>
        <p:nvSpPr>
          <p:cNvPr id="152" name="Slide Number Placeholder 2"/>
          <p:cNvSpPr txBox="1">
            <a:spLocks noGrp="1"/>
          </p:cNvSpPr>
          <p:nvPr>
            <p:ph type="sldNum" sz="quarter" idx="2"/>
          </p:nvPr>
        </p:nvSpPr>
        <p:spPr>
          <a:xfrm>
            <a:off x="8509399" y="6530340"/>
            <a:ext cx="17740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a:t>
            </a:fld>
            <a:endParaRPr/>
          </a:p>
        </p:txBody>
      </p:sp>
      <p:sp>
        <p:nvSpPr>
          <p:cNvPr id="153" name="Rectangle 6"/>
          <p:cNvSpPr txBox="1"/>
          <p:nvPr/>
        </p:nvSpPr>
        <p:spPr>
          <a:xfrm>
            <a:off x="228600" y="1752599"/>
            <a:ext cx="8686800" cy="2326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742950" lvl="1" indent="-285750">
              <a:lnSpc>
                <a:spcPct val="150000"/>
              </a:lnSpc>
              <a:buSzPct val="100000"/>
              <a:buFont typeface="Arial"/>
              <a:buChar char="•"/>
              <a:defRPr sz="2800">
                <a:solidFill>
                  <a:srgbClr val="00446A"/>
                </a:solidFill>
              </a:defRPr>
            </a:pPr>
            <a:r>
              <a:t>What is your favorite thing about social media?</a:t>
            </a:r>
          </a:p>
          <a:p>
            <a:pPr marL="742950" lvl="1" indent="-285750">
              <a:lnSpc>
                <a:spcPct val="150000"/>
              </a:lnSpc>
              <a:buSzPct val="100000"/>
              <a:buFont typeface="Arial"/>
              <a:buChar char="•"/>
              <a:defRPr sz="2800">
                <a:solidFill>
                  <a:srgbClr val="00446A"/>
                </a:solidFill>
              </a:defRPr>
            </a:pPr>
            <a:r>
              <a:t>Who do you communicate with most frequently on social media?</a:t>
            </a:r>
          </a:p>
          <a:p>
            <a:pPr marL="742950" lvl="1" indent="-285750">
              <a:lnSpc>
                <a:spcPct val="150000"/>
              </a:lnSpc>
              <a:buSzPct val="100000"/>
              <a:buFont typeface="Arial"/>
              <a:buChar char="•"/>
              <a:defRPr sz="2800">
                <a:solidFill>
                  <a:srgbClr val="00446A"/>
                </a:solidFill>
              </a:defRPr>
            </a:pPr>
            <a:r>
              <a:t>What do you want to learn today?</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lide Number Placeholder 2"/>
          <p:cNvSpPr txBox="1">
            <a:spLocks noGrp="1"/>
          </p:cNvSpPr>
          <p:nvPr>
            <p:ph type="sldNum" sz="quarter" idx="2"/>
          </p:nvPr>
        </p:nvSpPr>
        <p:spPr>
          <a:xfrm>
            <a:off x="8509399" y="6530340"/>
            <a:ext cx="17740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6</a:t>
            </a:fld>
            <a:endParaRPr/>
          </a:p>
        </p:txBody>
      </p:sp>
      <p:pic>
        <p:nvPicPr>
          <p:cNvPr id="158" name="Picture 2" descr="Picture 2"/>
          <p:cNvPicPr>
            <a:picLocks noChangeAspect="1"/>
          </p:cNvPicPr>
          <p:nvPr/>
        </p:nvPicPr>
        <p:blipFill>
          <a:blip r:embed="rId3"/>
          <a:stretch>
            <a:fillRect/>
          </a:stretch>
        </p:blipFill>
        <p:spPr>
          <a:xfrm>
            <a:off x="-76200" y="15240"/>
            <a:ext cx="10352961" cy="6911948"/>
          </a:xfrm>
          <a:prstGeom prst="rect">
            <a:avLst/>
          </a:prstGeom>
          <a:ln w="12700">
            <a:miter lim="400000"/>
          </a:ln>
        </p:spPr>
      </p:pic>
      <p:grpSp>
        <p:nvGrpSpPr>
          <p:cNvPr id="161" name="Rectangle 1"/>
          <p:cNvGrpSpPr/>
          <p:nvPr/>
        </p:nvGrpSpPr>
        <p:grpSpPr>
          <a:xfrm>
            <a:off x="-152400" y="4724399"/>
            <a:ext cx="10439400" cy="1674815"/>
            <a:chOff x="0" y="0"/>
            <a:chExt cx="10439400" cy="1674813"/>
          </a:xfrm>
        </p:grpSpPr>
        <p:sp>
          <p:nvSpPr>
            <p:cNvPr id="159" name="Rectangle"/>
            <p:cNvSpPr/>
            <p:nvPr/>
          </p:nvSpPr>
          <p:spPr>
            <a:xfrm>
              <a:off x="0" y="-1"/>
              <a:ext cx="10439400" cy="1674815"/>
            </a:xfrm>
            <a:prstGeom prst="rect">
              <a:avLst/>
            </a:prstGeom>
            <a:solidFill>
              <a:srgbClr val="00446A">
                <a:alpha val="87000"/>
              </a:srgbClr>
            </a:solidFill>
            <a:ln w="9525" cap="flat">
              <a:solidFill>
                <a:srgbClr val="00446A"/>
              </a:solidFill>
              <a:prstDash val="solid"/>
              <a:round/>
            </a:ln>
            <a:effectLst>
              <a:outerShdw blurRad="38100" dist="23000" dir="5400000" rotWithShape="0">
                <a:srgbClr val="000000">
                  <a:alpha val="35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160" name="Why We Use Digital Tools"/>
            <p:cNvSpPr txBox="1"/>
            <p:nvPr/>
          </p:nvSpPr>
          <p:spPr>
            <a:xfrm>
              <a:off x="0" y="569436"/>
              <a:ext cx="10439400" cy="5359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3000">
                  <a:solidFill>
                    <a:srgbClr val="FFFFFF"/>
                  </a:solidFill>
                </a:defRPr>
              </a:lvl1pPr>
            </a:lstStyle>
            <a:p>
              <a:r>
                <a:t>Why We Use Digital Tools</a:t>
              </a: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itle 1"/>
          <p:cNvSpPr txBox="1">
            <a:spLocks noGrp="1"/>
          </p:cNvSpPr>
          <p:nvPr>
            <p:ph type="title"/>
          </p:nvPr>
        </p:nvSpPr>
        <p:spPr>
          <a:prstGeom prst="rect">
            <a:avLst/>
          </a:prstGeom>
        </p:spPr>
        <p:txBody>
          <a:bodyPr/>
          <a:lstStyle>
            <a:lvl1pPr>
              <a:defRPr sz="3000"/>
            </a:lvl1pPr>
          </a:lstStyle>
          <a:p>
            <a:r>
              <a:t>By The Numbers: Facebook </a:t>
            </a:r>
          </a:p>
        </p:txBody>
      </p:sp>
      <p:sp>
        <p:nvSpPr>
          <p:cNvPr id="166" name="Slide Number Placeholder 2"/>
          <p:cNvSpPr txBox="1">
            <a:spLocks noGrp="1"/>
          </p:cNvSpPr>
          <p:nvPr>
            <p:ph type="sldNum" sz="quarter" idx="2"/>
          </p:nvPr>
        </p:nvSpPr>
        <p:spPr>
          <a:xfrm>
            <a:off x="8509399" y="6530340"/>
            <a:ext cx="17740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7</a:t>
            </a:fld>
            <a:endParaRPr/>
          </a:p>
        </p:txBody>
      </p:sp>
      <p:pic>
        <p:nvPicPr>
          <p:cNvPr id="167" name="Content Placeholder 5" descr="Content Placeholder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200" y="1523999"/>
            <a:ext cx="8229600" cy="4419602"/>
          </a:xfrm>
          <a:prstGeom prst="rect">
            <a:avLst/>
          </a:prstGeom>
          <a:ln w="38100">
            <a:solidFill>
              <a:srgbClr val="000000"/>
            </a:solidFill>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noGrp="1"/>
          </p:cNvSpPr>
          <p:nvPr>
            <p:ph type="title"/>
          </p:nvPr>
        </p:nvSpPr>
        <p:spPr>
          <a:prstGeom prst="rect">
            <a:avLst/>
          </a:prstGeom>
        </p:spPr>
        <p:txBody>
          <a:bodyPr/>
          <a:lstStyle>
            <a:lvl1pPr>
              <a:defRPr sz="3000"/>
            </a:lvl1pPr>
          </a:lstStyle>
          <a:p>
            <a:r>
              <a:t>By the Numbers: Twitter</a:t>
            </a:r>
          </a:p>
        </p:txBody>
      </p:sp>
      <p:sp>
        <p:nvSpPr>
          <p:cNvPr id="172" name="Slide Number Placeholder 2"/>
          <p:cNvSpPr txBox="1">
            <a:spLocks noGrp="1"/>
          </p:cNvSpPr>
          <p:nvPr>
            <p:ph type="sldNum" sz="quarter" idx="2"/>
          </p:nvPr>
        </p:nvSpPr>
        <p:spPr>
          <a:xfrm>
            <a:off x="8509399" y="6530340"/>
            <a:ext cx="17740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a:p>
        </p:txBody>
      </p:sp>
      <p:pic>
        <p:nvPicPr>
          <p:cNvPr id="173" name="Content Placeholder 5" descr="Content Placeholder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200" y="1524000"/>
            <a:ext cx="8229600" cy="4419600"/>
          </a:xfrm>
          <a:prstGeom prst="rect">
            <a:avLst/>
          </a:prstGeom>
          <a:ln w="38100">
            <a:solidFill>
              <a:srgbClr val="000000"/>
            </a:solidFill>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Title 1"/>
          <p:cNvSpPr txBox="1">
            <a:spLocks noGrp="1"/>
          </p:cNvSpPr>
          <p:nvPr>
            <p:ph type="title"/>
          </p:nvPr>
        </p:nvSpPr>
        <p:spPr>
          <a:prstGeom prst="rect">
            <a:avLst/>
          </a:prstGeom>
        </p:spPr>
        <p:txBody>
          <a:bodyPr/>
          <a:lstStyle>
            <a:lvl1pPr>
              <a:defRPr sz="3000"/>
            </a:lvl1pPr>
          </a:lstStyle>
          <a:p>
            <a:r>
              <a:t>By the Numbers: Instagram</a:t>
            </a:r>
          </a:p>
        </p:txBody>
      </p:sp>
      <p:sp>
        <p:nvSpPr>
          <p:cNvPr id="178" name="Slide Number Placeholder 2"/>
          <p:cNvSpPr txBox="1">
            <a:spLocks noGrp="1"/>
          </p:cNvSpPr>
          <p:nvPr>
            <p:ph type="sldNum" sz="quarter" idx="2"/>
          </p:nvPr>
        </p:nvSpPr>
        <p:spPr>
          <a:xfrm>
            <a:off x="8509399" y="6530340"/>
            <a:ext cx="177402" cy="2438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9</a:t>
            </a:fld>
            <a:endParaRPr/>
          </a:p>
        </p:txBody>
      </p:sp>
      <p:pic>
        <p:nvPicPr>
          <p:cNvPr id="179" name="Picture 4" descr="Picture 4"/>
          <p:cNvPicPr>
            <a:picLocks noChangeAspect="1"/>
          </p:cNvPicPr>
          <p:nvPr/>
        </p:nvPicPr>
        <p:blipFill>
          <a:blip r:embed="rId3"/>
          <a:stretch>
            <a:fillRect/>
          </a:stretch>
        </p:blipFill>
        <p:spPr>
          <a:xfrm>
            <a:off x="3505200" y="2743200"/>
            <a:ext cx="2209800" cy="2209800"/>
          </a:xfrm>
          <a:prstGeom prst="rect">
            <a:avLst/>
          </a:prstGeom>
          <a:ln w="12700">
            <a:miter lim="400000"/>
          </a:ln>
        </p:spPr>
      </p:pic>
      <p:sp>
        <p:nvSpPr>
          <p:cNvPr id="180" name="Rectangle 5"/>
          <p:cNvSpPr txBox="1"/>
          <p:nvPr/>
        </p:nvSpPr>
        <p:spPr>
          <a:xfrm>
            <a:off x="533400" y="5257799"/>
            <a:ext cx="2814078" cy="358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b="1"/>
            </a:lvl1pPr>
          </a:lstStyle>
          <a:p>
            <a:r>
              <a:t>Android: play.google.com</a:t>
            </a:r>
          </a:p>
        </p:txBody>
      </p:sp>
      <p:pic>
        <p:nvPicPr>
          <p:cNvPr id="181" name="Picture 6" descr="Picture 6"/>
          <p:cNvPicPr>
            <a:picLocks noChangeAspect="1"/>
          </p:cNvPicPr>
          <p:nvPr/>
        </p:nvPicPr>
        <p:blipFill>
          <a:blip r:embed="rId4"/>
          <a:stretch>
            <a:fillRect/>
          </a:stretch>
        </p:blipFill>
        <p:spPr>
          <a:xfrm>
            <a:off x="6858000" y="4343400"/>
            <a:ext cx="762000" cy="762000"/>
          </a:xfrm>
          <a:prstGeom prst="rect">
            <a:avLst/>
          </a:prstGeom>
          <a:ln w="12700">
            <a:miter lim="400000"/>
          </a:ln>
        </p:spPr>
      </p:pic>
      <p:pic>
        <p:nvPicPr>
          <p:cNvPr id="182" name="Picture 7" descr="Picture 7"/>
          <p:cNvPicPr>
            <a:picLocks noChangeAspect="1"/>
          </p:cNvPicPr>
          <p:nvPr/>
        </p:nvPicPr>
        <p:blipFill>
          <a:blip r:embed="rId5"/>
          <a:stretch>
            <a:fillRect/>
          </a:stretch>
        </p:blipFill>
        <p:spPr>
          <a:xfrm>
            <a:off x="685800" y="3886200"/>
            <a:ext cx="2259853" cy="1397000"/>
          </a:xfrm>
          <a:prstGeom prst="rect">
            <a:avLst/>
          </a:prstGeom>
          <a:ln w="12700">
            <a:miter lim="400000"/>
          </a:ln>
        </p:spPr>
      </p:pic>
      <p:sp>
        <p:nvSpPr>
          <p:cNvPr id="183" name="Rectangle 8"/>
          <p:cNvSpPr txBox="1"/>
          <p:nvPr/>
        </p:nvSpPr>
        <p:spPr>
          <a:xfrm>
            <a:off x="5867399" y="5257799"/>
            <a:ext cx="2689956" cy="358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b="1"/>
            </a:lvl1pPr>
          </a:lstStyle>
          <a:p>
            <a:r>
              <a:t>iPhone: Apple App Store</a:t>
            </a: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1328</Words>
  <Application>Microsoft Macintosh PowerPoint</Application>
  <PresentationFormat>On-screen Show (4:3)</PresentationFormat>
  <Paragraphs>392</Paragraphs>
  <Slides>42</Slides>
  <Notes>42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42</vt:i4>
      </vt:variant>
    </vt:vector>
  </HeadingPairs>
  <TitlesOfParts>
    <vt:vector size="46" baseType="lpstr">
      <vt:lpstr>Arial</vt:lpstr>
      <vt:lpstr>Calibri</vt:lpstr>
      <vt:lpstr>Courier New</vt:lpstr>
      <vt:lpstr>Office Theme</vt:lpstr>
      <vt:lpstr>Digital Training for Issue Organizing</vt:lpstr>
      <vt:lpstr>Five Finger Shoot</vt:lpstr>
      <vt:lpstr>Goals</vt:lpstr>
      <vt:lpstr>Agenda</vt:lpstr>
      <vt:lpstr>Pair &amp; Share</vt:lpstr>
      <vt:lpstr>PowerPoint Presentation</vt:lpstr>
      <vt:lpstr>By The Numbers: Facebook </vt:lpstr>
      <vt:lpstr>By the Numbers: Twitter</vt:lpstr>
      <vt:lpstr>By the Numbers: Instagram</vt:lpstr>
      <vt:lpstr>PowerPoint Presentation</vt:lpstr>
      <vt:lpstr>PowerPoint Presentation</vt:lpstr>
      <vt:lpstr>You, OFA, and Social Media </vt:lpstr>
      <vt:lpstr>PowerPoint Presentation</vt:lpstr>
      <vt:lpstr>1. Go for the candid action shots</vt:lpstr>
      <vt:lpstr>2. Watch the lighting</vt:lpstr>
      <vt:lpstr>3. Get closer</vt:lpstr>
      <vt:lpstr>4. Rule of thirds</vt:lpstr>
      <vt:lpstr>5. Watch the background </vt:lpstr>
      <vt:lpstr>6. Instagram 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add your posts!</vt:lpstr>
      <vt:lpstr>PowerPoint Presentation</vt:lpstr>
      <vt:lpstr>Telling the Story</vt:lpstr>
      <vt:lpstr>Before</vt:lpstr>
      <vt:lpstr>Before</vt:lpstr>
      <vt:lpstr>During</vt:lpstr>
      <vt:lpstr>During</vt:lpstr>
      <vt:lpstr>During</vt:lpstr>
      <vt:lpstr>During</vt:lpstr>
      <vt:lpstr>After</vt:lpstr>
      <vt:lpstr>After</vt:lpstr>
      <vt:lpstr>What storytelling does for you</vt:lpstr>
      <vt:lpstr>PowerPoint Presentation</vt:lpstr>
      <vt:lpstr>Debrief</vt:lpstr>
      <vt:lpstr>Key Takeaways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Training for Issue Organizing</dc:title>
  <cp:lastModifiedBy>Microsoft Office User</cp:lastModifiedBy>
  <cp:revision>1</cp:revision>
  <dcterms:modified xsi:type="dcterms:W3CDTF">2019-06-26T23:02:22Z</dcterms:modified>
</cp:coreProperties>
</file>