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s" ContentType="video/unknown"/>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1023" r:id="rId2"/>
    <p:sldId id="1112" r:id="rId3"/>
    <p:sldId id="1113" r:id="rId4"/>
    <p:sldId id="1114" r:id="rId5"/>
    <p:sldId id="1115" r:id="rId6"/>
    <p:sldId id="1116" r:id="rId7"/>
    <p:sldId id="1117" r:id="rId8"/>
    <p:sldId id="1130" r:id="rId9"/>
    <p:sldId id="1118" r:id="rId10"/>
    <p:sldId id="1119" r:id="rId11"/>
    <p:sldId id="1120" r:id="rId12"/>
    <p:sldId id="1121" r:id="rId13"/>
    <p:sldId id="1122" r:id="rId14"/>
    <p:sldId id="1133" r:id="rId15"/>
    <p:sldId id="1134" r:id="rId16"/>
    <p:sldId id="1135" r:id="rId17"/>
    <p:sldId id="1136" r:id="rId18"/>
    <p:sldId id="1123" r:id="rId19"/>
    <p:sldId id="1124" r:id="rId20"/>
    <p:sldId id="1126" r:id="rId21"/>
    <p:sldId id="1125" r:id="rId22"/>
    <p:sldId id="1128" r:id="rId23"/>
    <p:sldId id="1131" r:id="rId24"/>
    <p:sldId id="1129" r:id="rId25"/>
  </p:sldIdLst>
  <p:sldSz cx="9144000" cy="6858000" type="screen4x3"/>
  <p:notesSz cx="69469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5759">
          <p15:clr>
            <a:srgbClr val="A4A3A4"/>
          </p15:clr>
        </p15:guide>
      </p15:sldGuideLst>
    </p:ext>
    <p:ext uri="{2D200454-40CA-4A62-9FC3-DE9A4176ACB9}">
      <p15:notesGuideLst xmlns:p15="http://schemas.microsoft.com/office/powerpoint/2012/main">
        <p15:guide id="1" orient="horz" pos="2904">
          <p15:clr>
            <a:srgbClr val="A4A3A4"/>
          </p15:clr>
        </p15:guide>
        <p15:guide id="2" pos="218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shley Pinedo" initials="AP" lastIdx="46" clrIdx="0"/>
  <p:cmAuthor id="1" name="Beth Kelly"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C2DBE8"/>
    <a:srgbClr val="00446A"/>
    <a:srgbClr val="C41230"/>
    <a:srgbClr val="9DCF32"/>
    <a:srgbClr val="7CA1CE"/>
    <a:srgbClr val="D17F7D"/>
    <a:srgbClr val="990099"/>
    <a:srgbClr val="CD6FF7"/>
    <a:srgbClr val="A18C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30" autoAdjust="0"/>
    <p:restoredTop sz="82444" autoAdjust="0"/>
  </p:normalViewPr>
  <p:slideViewPr>
    <p:cSldViewPr>
      <p:cViewPr varScale="1">
        <p:scale>
          <a:sx n="101" d="100"/>
          <a:sy n="101" d="100"/>
        </p:scale>
        <p:origin x="1712" y="184"/>
      </p:cViewPr>
      <p:guideLst>
        <p:guide orient="horz" pos="4319"/>
        <p:guide pos="5759"/>
      </p:guideLst>
    </p:cSldViewPr>
  </p:slideViewPr>
  <p:notesTextViewPr>
    <p:cViewPr>
      <p:scale>
        <a:sx n="100" d="100"/>
        <a:sy n="100" d="100"/>
      </p:scale>
      <p:origin x="0" y="0"/>
    </p:cViewPr>
  </p:notesTextViewPr>
  <p:sorterViewPr>
    <p:cViewPr>
      <p:scale>
        <a:sx n="59" d="100"/>
        <a:sy n="59" d="100"/>
      </p:scale>
      <p:origin x="0" y="0"/>
    </p:cViewPr>
  </p:sorterViewPr>
  <p:notesViewPr>
    <p:cSldViewPr>
      <p:cViewPr varScale="1">
        <p:scale>
          <a:sx n="53" d="100"/>
          <a:sy n="53" d="100"/>
        </p:scale>
        <p:origin x="-2868" y="-90"/>
      </p:cViewPr>
      <p:guideLst>
        <p:guide orient="horz" pos="2904"/>
        <p:guide pos="218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BFC261-1191-9445-88B5-5614A7C7A806}" type="doc">
      <dgm:prSet loTypeId="urn:microsoft.com/office/officeart/2005/8/layout/venn1" loCatId="" qsTypeId="urn:microsoft.com/office/officeart/2005/8/quickstyle/simple4" qsCatId="simple" csTypeId="urn:microsoft.com/office/officeart/2005/8/colors/accent1_2" csCatId="accent1" phldr="1"/>
      <dgm:spPr/>
    </dgm:pt>
    <dgm:pt modelId="{5F8BA77D-437C-744E-8713-6F436D6F31B2}">
      <dgm:prSet phldrT="[Text]"/>
      <dgm:spPr>
        <a:solidFill>
          <a:srgbClr val="00446A">
            <a:alpha val="50000"/>
          </a:srgbClr>
        </a:solidFill>
      </dgm:spPr>
      <dgm:t>
        <a:bodyPr/>
        <a:lstStyle/>
        <a:p>
          <a:r>
            <a:rPr lang="en-US" dirty="0">
              <a:solidFill>
                <a:schemeClr val="bg1"/>
              </a:solidFill>
            </a:rPr>
            <a:t>Influencing Key Decision Makers</a:t>
          </a:r>
        </a:p>
      </dgm:t>
    </dgm:pt>
    <dgm:pt modelId="{11579A3C-7696-2149-A7F2-48E0BB920BA7}" type="parTrans" cxnId="{4008FBB8-ED8C-114A-BCB7-00F9DB639E91}">
      <dgm:prSet/>
      <dgm:spPr/>
      <dgm:t>
        <a:bodyPr/>
        <a:lstStyle/>
        <a:p>
          <a:endParaRPr lang="en-US"/>
        </a:p>
      </dgm:t>
    </dgm:pt>
    <dgm:pt modelId="{9A384E58-1451-7D4E-B882-28B52FBB2C6B}" type="sibTrans" cxnId="{4008FBB8-ED8C-114A-BCB7-00F9DB639E91}">
      <dgm:prSet/>
      <dgm:spPr/>
      <dgm:t>
        <a:bodyPr/>
        <a:lstStyle/>
        <a:p>
          <a:endParaRPr lang="en-US"/>
        </a:p>
      </dgm:t>
    </dgm:pt>
    <dgm:pt modelId="{C9C70A7C-06F2-C341-94F2-5FCA98DD10D8}">
      <dgm:prSet phldrT="[Text]"/>
      <dgm:spPr>
        <a:solidFill>
          <a:srgbClr val="00446A">
            <a:alpha val="50000"/>
          </a:srgbClr>
        </a:solidFill>
      </dgm:spPr>
      <dgm:t>
        <a:bodyPr/>
        <a:lstStyle/>
        <a:p>
          <a:r>
            <a:rPr lang="en-US" dirty="0">
              <a:solidFill>
                <a:srgbClr val="FFFFFF"/>
              </a:solidFill>
            </a:rPr>
            <a:t>Building Capacity</a:t>
          </a:r>
        </a:p>
      </dgm:t>
    </dgm:pt>
    <dgm:pt modelId="{A5F13A5F-AFA6-4844-A384-40D334BA8EEA}" type="parTrans" cxnId="{4DEC13F6-2424-BF41-B841-463440816CC9}">
      <dgm:prSet/>
      <dgm:spPr/>
      <dgm:t>
        <a:bodyPr/>
        <a:lstStyle/>
        <a:p>
          <a:endParaRPr lang="en-US"/>
        </a:p>
      </dgm:t>
    </dgm:pt>
    <dgm:pt modelId="{F2E68A1D-AF8B-DB41-B350-9552A41B4FB2}" type="sibTrans" cxnId="{4DEC13F6-2424-BF41-B841-463440816CC9}">
      <dgm:prSet/>
      <dgm:spPr/>
      <dgm:t>
        <a:bodyPr/>
        <a:lstStyle/>
        <a:p>
          <a:endParaRPr lang="en-US"/>
        </a:p>
      </dgm:t>
    </dgm:pt>
    <dgm:pt modelId="{B2E8DA3A-7D95-FC4B-96DB-ECDA40EC4BFD}">
      <dgm:prSet phldrT="[Text]"/>
      <dgm:spPr>
        <a:solidFill>
          <a:srgbClr val="00446A">
            <a:alpha val="50000"/>
          </a:srgbClr>
        </a:solidFill>
      </dgm:spPr>
      <dgm:t>
        <a:bodyPr/>
        <a:lstStyle/>
        <a:p>
          <a:r>
            <a:rPr lang="en-US" dirty="0">
              <a:solidFill>
                <a:srgbClr val="FFFFFF"/>
              </a:solidFill>
            </a:rPr>
            <a:t>Shaping the Narrative</a:t>
          </a:r>
        </a:p>
      </dgm:t>
    </dgm:pt>
    <dgm:pt modelId="{B0EA22A5-40F1-0A4E-AFA2-3A806244B70B}" type="parTrans" cxnId="{8AE55667-325F-6644-BA0E-A8023A226F0B}">
      <dgm:prSet/>
      <dgm:spPr/>
      <dgm:t>
        <a:bodyPr/>
        <a:lstStyle/>
        <a:p>
          <a:endParaRPr lang="en-US"/>
        </a:p>
      </dgm:t>
    </dgm:pt>
    <dgm:pt modelId="{C433324A-D908-CA4C-81E3-759E260FA03E}" type="sibTrans" cxnId="{8AE55667-325F-6644-BA0E-A8023A226F0B}">
      <dgm:prSet/>
      <dgm:spPr/>
      <dgm:t>
        <a:bodyPr/>
        <a:lstStyle/>
        <a:p>
          <a:endParaRPr lang="en-US"/>
        </a:p>
      </dgm:t>
    </dgm:pt>
    <dgm:pt modelId="{B663942A-60F4-144F-89E5-B9BCC4DE0FBE}" type="pres">
      <dgm:prSet presAssocID="{4EBFC261-1191-9445-88B5-5614A7C7A806}" presName="compositeShape" presStyleCnt="0">
        <dgm:presLayoutVars>
          <dgm:chMax val="7"/>
          <dgm:dir/>
          <dgm:resizeHandles val="exact"/>
        </dgm:presLayoutVars>
      </dgm:prSet>
      <dgm:spPr/>
    </dgm:pt>
    <dgm:pt modelId="{6528DAF7-C63C-B946-9201-52A3533545E9}" type="pres">
      <dgm:prSet presAssocID="{5F8BA77D-437C-744E-8713-6F436D6F31B2}" presName="circ1" presStyleLbl="vennNode1" presStyleIdx="0" presStyleCnt="3"/>
      <dgm:spPr/>
    </dgm:pt>
    <dgm:pt modelId="{D7D1E70E-5F6E-934A-B6BE-272C25FE32A1}" type="pres">
      <dgm:prSet presAssocID="{5F8BA77D-437C-744E-8713-6F436D6F31B2}" presName="circ1Tx" presStyleLbl="revTx" presStyleIdx="0" presStyleCnt="0">
        <dgm:presLayoutVars>
          <dgm:chMax val="0"/>
          <dgm:chPref val="0"/>
          <dgm:bulletEnabled val="1"/>
        </dgm:presLayoutVars>
      </dgm:prSet>
      <dgm:spPr/>
    </dgm:pt>
    <dgm:pt modelId="{51FE3E2C-18ED-104A-B55F-596E05D12160}" type="pres">
      <dgm:prSet presAssocID="{C9C70A7C-06F2-C341-94F2-5FCA98DD10D8}" presName="circ2" presStyleLbl="vennNode1" presStyleIdx="1" presStyleCnt="3"/>
      <dgm:spPr/>
    </dgm:pt>
    <dgm:pt modelId="{5B9A4DBA-C199-D246-923A-FE028645D075}" type="pres">
      <dgm:prSet presAssocID="{C9C70A7C-06F2-C341-94F2-5FCA98DD10D8}" presName="circ2Tx" presStyleLbl="revTx" presStyleIdx="0" presStyleCnt="0">
        <dgm:presLayoutVars>
          <dgm:chMax val="0"/>
          <dgm:chPref val="0"/>
          <dgm:bulletEnabled val="1"/>
        </dgm:presLayoutVars>
      </dgm:prSet>
      <dgm:spPr/>
    </dgm:pt>
    <dgm:pt modelId="{7D7948E9-F95E-224D-A6B4-731BA65F8DA4}" type="pres">
      <dgm:prSet presAssocID="{B2E8DA3A-7D95-FC4B-96DB-ECDA40EC4BFD}" presName="circ3" presStyleLbl="vennNode1" presStyleIdx="2" presStyleCnt="3"/>
      <dgm:spPr/>
    </dgm:pt>
    <dgm:pt modelId="{96E2AA4F-D5CB-044B-A348-89A499E59B20}" type="pres">
      <dgm:prSet presAssocID="{B2E8DA3A-7D95-FC4B-96DB-ECDA40EC4BFD}" presName="circ3Tx" presStyleLbl="revTx" presStyleIdx="0" presStyleCnt="0">
        <dgm:presLayoutVars>
          <dgm:chMax val="0"/>
          <dgm:chPref val="0"/>
          <dgm:bulletEnabled val="1"/>
        </dgm:presLayoutVars>
      </dgm:prSet>
      <dgm:spPr/>
    </dgm:pt>
  </dgm:ptLst>
  <dgm:cxnLst>
    <dgm:cxn modelId="{8336871F-1492-0A42-981D-CCA488A63272}" type="presOf" srcId="{C9C70A7C-06F2-C341-94F2-5FCA98DD10D8}" destId="{5B9A4DBA-C199-D246-923A-FE028645D075}" srcOrd="1" destOrd="0" presId="urn:microsoft.com/office/officeart/2005/8/layout/venn1"/>
    <dgm:cxn modelId="{B40C0A22-0675-7D4D-BA9A-2D7AFF694AEB}" type="presOf" srcId="{5F8BA77D-437C-744E-8713-6F436D6F31B2}" destId="{D7D1E70E-5F6E-934A-B6BE-272C25FE32A1}" srcOrd="1" destOrd="0" presId="urn:microsoft.com/office/officeart/2005/8/layout/venn1"/>
    <dgm:cxn modelId="{133FA02C-E9E2-614D-8894-606642747A0F}" type="presOf" srcId="{4EBFC261-1191-9445-88B5-5614A7C7A806}" destId="{B663942A-60F4-144F-89E5-B9BCC4DE0FBE}" srcOrd="0" destOrd="0" presId="urn:microsoft.com/office/officeart/2005/8/layout/venn1"/>
    <dgm:cxn modelId="{97D99A46-3C9B-A844-890B-FDCF0795B44F}" type="presOf" srcId="{5F8BA77D-437C-744E-8713-6F436D6F31B2}" destId="{6528DAF7-C63C-B946-9201-52A3533545E9}" srcOrd="0" destOrd="0" presId="urn:microsoft.com/office/officeart/2005/8/layout/venn1"/>
    <dgm:cxn modelId="{8AE55667-325F-6644-BA0E-A8023A226F0B}" srcId="{4EBFC261-1191-9445-88B5-5614A7C7A806}" destId="{B2E8DA3A-7D95-FC4B-96DB-ECDA40EC4BFD}" srcOrd="2" destOrd="0" parTransId="{B0EA22A5-40F1-0A4E-AFA2-3A806244B70B}" sibTransId="{C433324A-D908-CA4C-81E3-759E260FA03E}"/>
    <dgm:cxn modelId="{0C0E126C-F3CF-614C-9CC9-1B787299F223}" type="presOf" srcId="{B2E8DA3A-7D95-FC4B-96DB-ECDA40EC4BFD}" destId="{7D7948E9-F95E-224D-A6B4-731BA65F8DA4}" srcOrd="0" destOrd="0" presId="urn:microsoft.com/office/officeart/2005/8/layout/venn1"/>
    <dgm:cxn modelId="{AAD28CB2-5D5D-6741-9468-7361799673EC}" type="presOf" srcId="{C9C70A7C-06F2-C341-94F2-5FCA98DD10D8}" destId="{51FE3E2C-18ED-104A-B55F-596E05D12160}" srcOrd="0" destOrd="0" presId="urn:microsoft.com/office/officeart/2005/8/layout/venn1"/>
    <dgm:cxn modelId="{4008FBB8-ED8C-114A-BCB7-00F9DB639E91}" srcId="{4EBFC261-1191-9445-88B5-5614A7C7A806}" destId="{5F8BA77D-437C-744E-8713-6F436D6F31B2}" srcOrd="0" destOrd="0" parTransId="{11579A3C-7696-2149-A7F2-48E0BB920BA7}" sibTransId="{9A384E58-1451-7D4E-B882-28B52FBB2C6B}"/>
    <dgm:cxn modelId="{95D04BD1-AC8F-E448-9C56-A22632E63075}" type="presOf" srcId="{B2E8DA3A-7D95-FC4B-96DB-ECDA40EC4BFD}" destId="{96E2AA4F-D5CB-044B-A348-89A499E59B20}" srcOrd="1" destOrd="0" presId="urn:microsoft.com/office/officeart/2005/8/layout/venn1"/>
    <dgm:cxn modelId="{4DEC13F6-2424-BF41-B841-463440816CC9}" srcId="{4EBFC261-1191-9445-88B5-5614A7C7A806}" destId="{C9C70A7C-06F2-C341-94F2-5FCA98DD10D8}" srcOrd="1" destOrd="0" parTransId="{A5F13A5F-AFA6-4844-A384-40D334BA8EEA}" sibTransId="{F2E68A1D-AF8B-DB41-B350-9552A41B4FB2}"/>
    <dgm:cxn modelId="{A2083430-1BCB-1F4A-A0B6-C2585FC772B8}" type="presParOf" srcId="{B663942A-60F4-144F-89E5-B9BCC4DE0FBE}" destId="{6528DAF7-C63C-B946-9201-52A3533545E9}" srcOrd="0" destOrd="0" presId="urn:microsoft.com/office/officeart/2005/8/layout/venn1"/>
    <dgm:cxn modelId="{2F9344B1-B084-5D45-8C01-6A4475F5BBD6}" type="presParOf" srcId="{B663942A-60F4-144F-89E5-B9BCC4DE0FBE}" destId="{D7D1E70E-5F6E-934A-B6BE-272C25FE32A1}" srcOrd="1" destOrd="0" presId="urn:microsoft.com/office/officeart/2005/8/layout/venn1"/>
    <dgm:cxn modelId="{D2823E7E-04CF-F145-875E-4D6372B6DBC0}" type="presParOf" srcId="{B663942A-60F4-144F-89E5-B9BCC4DE0FBE}" destId="{51FE3E2C-18ED-104A-B55F-596E05D12160}" srcOrd="2" destOrd="0" presId="urn:microsoft.com/office/officeart/2005/8/layout/venn1"/>
    <dgm:cxn modelId="{C5785C97-CB04-8E4B-9EB1-0F0D8FBE5CFC}" type="presParOf" srcId="{B663942A-60F4-144F-89E5-B9BCC4DE0FBE}" destId="{5B9A4DBA-C199-D246-923A-FE028645D075}" srcOrd="3" destOrd="0" presId="urn:microsoft.com/office/officeart/2005/8/layout/venn1"/>
    <dgm:cxn modelId="{C6D6ADA8-1F44-2146-9393-0B827A8FD871}" type="presParOf" srcId="{B663942A-60F4-144F-89E5-B9BCC4DE0FBE}" destId="{7D7948E9-F95E-224D-A6B4-731BA65F8DA4}" srcOrd="4" destOrd="0" presId="urn:microsoft.com/office/officeart/2005/8/layout/venn1"/>
    <dgm:cxn modelId="{A8138634-646B-DC49-BBC9-0680642324A2}" type="presParOf" srcId="{B663942A-60F4-144F-89E5-B9BCC4DE0FBE}" destId="{96E2AA4F-D5CB-044B-A348-89A499E59B20}"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C9E491-5153-4908-AC4A-2187A852EF92}" type="doc">
      <dgm:prSet loTypeId="urn:microsoft.com/office/officeart/2005/8/layout/vList5" loCatId="list" qsTypeId="urn:microsoft.com/office/officeart/2005/8/quickstyle/simple4" qsCatId="simple" csTypeId="urn:microsoft.com/office/officeart/2005/8/colors/colorful3" csCatId="colorful" phldr="1"/>
      <dgm:spPr/>
      <dgm:t>
        <a:bodyPr/>
        <a:lstStyle/>
        <a:p>
          <a:endParaRPr lang="en-US"/>
        </a:p>
      </dgm:t>
    </dgm:pt>
    <dgm:pt modelId="{00E398EB-E2F7-4BD9-B477-4A10F64051D5}">
      <dgm:prSet phldrT="[Text]"/>
      <dgm:spPr>
        <a:xfrm>
          <a:off x="1143000" y="0"/>
          <a:ext cx="2686050" cy="2286000"/>
        </a:xfrm>
      </dgm:spPr>
      <dgm:t>
        <a:bodyPr/>
        <a:lstStyle/>
        <a:p>
          <a:r>
            <a:rPr lang="en-US">
              <a:latin typeface="Calibri"/>
              <a:ea typeface="+mn-ea"/>
              <a:cs typeface="+mn-cs"/>
            </a:rPr>
            <a:t>State Level</a:t>
          </a:r>
          <a:endParaRPr lang="en-US" dirty="0">
            <a:latin typeface="Calibri"/>
            <a:ea typeface="+mn-ea"/>
            <a:cs typeface="+mn-cs"/>
          </a:endParaRPr>
        </a:p>
      </dgm:t>
    </dgm:pt>
    <dgm:pt modelId="{A2C3F81D-9144-4305-B64E-9F5FFB5F29E2}" type="parTrans" cxnId="{D42CB5FF-839C-4D43-B2BA-8D843FBB37C2}">
      <dgm:prSet/>
      <dgm:spPr/>
      <dgm:t>
        <a:bodyPr/>
        <a:lstStyle/>
        <a:p>
          <a:endParaRPr lang="en-US"/>
        </a:p>
      </dgm:t>
    </dgm:pt>
    <dgm:pt modelId="{62695CF4-002D-43A4-BC97-55B6F77F50AF}" type="sibTrans" cxnId="{D42CB5FF-839C-4D43-B2BA-8D843FBB37C2}">
      <dgm:prSet/>
      <dgm:spPr/>
      <dgm:t>
        <a:bodyPr/>
        <a:lstStyle/>
        <a:p>
          <a:endParaRPr lang="en-US"/>
        </a:p>
      </dgm:t>
    </dgm:pt>
    <dgm:pt modelId="{BEEE2DFD-8035-4A57-91DB-E0152B331638}">
      <dgm:prSet phldrT="[Text]"/>
      <dgm:spPr>
        <a:xfrm>
          <a:off x="2486025" y="0"/>
          <a:ext cx="1343025" cy="685801"/>
        </a:xfrm>
      </dgm:spPr>
      <dgm:t>
        <a:bodyPr/>
        <a:lstStyle/>
        <a:p>
          <a:r>
            <a:rPr lang="en-US">
              <a:latin typeface="+mn-lt"/>
              <a:ea typeface="+mn-ea"/>
              <a:cs typeface="+mn-cs"/>
            </a:rPr>
            <a:t>Headquarters Communication</a:t>
          </a:r>
          <a:endParaRPr lang="en-US" dirty="0">
            <a:latin typeface="Calibri"/>
            <a:ea typeface="+mn-ea"/>
            <a:cs typeface="+mn-cs"/>
          </a:endParaRPr>
        </a:p>
      </dgm:t>
    </dgm:pt>
    <dgm:pt modelId="{78D9A34C-9978-4C4E-8D06-0C72F465B13A}" type="parTrans" cxnId="{559FE1B8-C51C-4F8E-B6CA-264441A9C8A9}">
      <dgm:prSet/>
      <dgm:spPr/>
      <dgm:t>
        <a:bodyPr/>
        <a:lstStyle/>
        <a:p>
          <a:endParaRPr lang="en-US"/>
        </a:p>
      </dgm:t>
    </dgm:pt>
    <dgm:pt modelId="{46F4839F-B94D-41F9-A193-9BF36EFFA02A}" type="sibTrans" cxnId="{559FE1B8-C51C-4F8E-B6CA-264441A9C8A9}">
      <dgm:prSet/>
      <dgm:spPr/>
      <dgm:t>
        <a:bodyPr/>
        <a:lstStyle/>
        <a:p>
          <a:endParaRPr lang="en-US"/>
        </a:p>
      </dgm:t>
    </dgm:pt>
    <dgm:pt modelId="{4FA0C96D-7149-455A-9B2D-3AE11C847B97}">
      <dgm:prSet phldrT="[Text]"/>
      <dgm:spPr>
        <a:xfrm>
          <a:off x="1143000" y="685801"/>
          <a:ext cx="2686050" cy="1485898"/>
        </a:xfrm>
      </dgm:spPr>
      <dgm:t>
        <a:bodyPr/>
        <a:lstStyle/>
        <a:p>
          <a:r>
            <a:rPr lang="en-US">
              <a:latin typeface="Calibri"/>
              <a:ea typeface="+mn-ea"/>
              <a:cs typeface="+mn-cs"/>
            </a:rPr>
            <a:t>Chapter Level</a:t>
          </a:r>
          <a:endParaRPr lang="en-US" dirty="0">
            <a:latin typeface="Calibri"/>
            <a:ea typeface="+mn-ea"/>
            <a:cs typeface="+mn-cs"/>
          </a:endParaRPr>
        </a:p>
      </dgm:t>
    </dgm:pt>
    <dgm:pt modelId="{B4FB59C9-5752-4C34-A52A-58885D29780E}" type="parTrans" cxnId="{8F2E5366-AFA9-492D-9D81-9B0AA86E2397}">
      <dgm:prSet/>
      <dgm:spPr/>
      <dgm:t>
        <a:bodyPr/>
        <a:lstStyle/>
        <a:p>
          <a:endParaRPr lang="en-US"/>
        </a:p>
      </dgm:t>
    </dgm:pt>
    <dgm:pt modelId="{1B185A44-7C05-4585-BE80-5B079BCFC87A}" type="sibTrans" cxnId="{8F2E5366-AFA9-492D-9D81-9B0AA86E2397}">
      <dgm:prSet/>
      <dgm:spPr/>
      <dgm:t>
        <a:bodyPr/>
        <a:lstStyle/>
        <a:p>
          <a:endParaRPr lang="en-US"/>
        </a:p>
      </dgm:t>
    </dgm:pt>
    <dgm:pt modelId="{8F6DFFE8-88A7-46A6-AA0C-16F2250B0C9D}">
      <dgm:prSet phldrT="[Text]"/>
      <dgm:spPr>
        <a:xfrm>
          <a:off x="2486025" y="685801"/>
          <a:ext cx="1343025" cy="685799"/>
        </a:xfrm>
      </dgm:spPr>
      <dgm:t>
        <a:bodyPr/>
        <a:lstStyle/>
        <a:p>
          <a:r>
            <a:rPr lang="en-US">
              <a:latin typeface="Calibri"/>
              <a:ea typeface="+mn-ea"/>
              <a:cs typeface="+mn-cs"/>
            </a:rPr>
            <a:t>Leadership Training</a:t>
          </a:r>
          <a:endParaRPr lang="en-US" dirty="0">
            <a:latin typeface="Calibri"/>
            <a:ea typeface="+mn-ea"/>
            <a:cs typeface="+mn-cs"/>
          </a:endParaRPr>
        </a:p>
      </dgm:t>
    </dgm:pt>
    <dgm:pt modelId="{1B2B5F33-129A-4B15-9D7D-D817B2E7FF43}" type="parTrans" cxnId="{2B9BA06D-53F7-4646-8CED-79F9DFF0AE8A}">
      <dgm:prSet/>
      <dgm:spPr/>
      <dgm:t>
        <a:bodyPr/>
        <a:lstStyle/>
        <a:p>
          <a:endParaRPr lang="en-US"/>
        </a:p>
      </dgm:t>
    </dgm:pt>
    <dgm:pt modelId="{98645EAA-2187-4E0F-9556-ECC798B2865F}" type="sibTrans" cxnId="{2B9BA06D-53F7-4646-8CED-79F9DFF0AE8A}">
      <dgm:prSet/>
      <dgm:spPr/>
      <dgm:t>
        <a:bodyPr/>
        <a:lstStyle/>
        <a:p>
          <a:endParaRPr lang="en-US"/>
        </a:p>
      </dgm:t>
    </dgm:pt>
    <dgm:pt modelId="{AEF6B9A4-E711-4D67-9514-4347E5CACF10}">
      <dgm:prSet phldrT="[Text]"/>
      <dgm:spPr>
        <a:xfrm>
          <a:off x="2486025" y="685801"/>
          <a:ext cx="1343025" cy="685799"/>
        </a:xfrm>
      </dgm:spPr>
      <dgm:t>
        <a:bodyPr/>
        <a:lstStyle/>
        <a:p>
          <a:r>
            <a:rPr lang="en-US">
              <a:latin typeface="Calibri"/>
              <a:ea typeface="+mn-ea"/>
              <a:cs typeface="+mn-cs"/>
            </a:rPr>
            <a:t>Large Scale media market events</a:t>
          </a:r>
          <a:endParaRPr lang="en-US" dirty="0">
            <a:latin typeface="Calibri"/>
            <a:ea typeface="+mn-ea"/>
            <a:cs typeface="+mn-cs"/>
          </a:endParaRPr>
        </a:p>
      </dgm:t>
    </dgm:pt>
    <dgm:pt modelId="{AFD7ACB3-E399-4688-BD0E-6A7DF434727C}" type="parTrans" cxnId="{8B8F4B91-E5BB-4E57-9DE3-802E1372B50A}">
      <dgm:prSet/>
      <dgm:spPr/>
      <dgm:t>
        <a:bodyPr/>
        <a:lstStyle/>
        <a:p>
          <a:endParaRPr lang="en-US"/>
        </a:p>
      </dgm:t>
    </dgm:pt>
    <dgm:pt modelId="{FA8F255B-F452-4F5C-B6DA-22095CD4E5B6}" type="sibTrans" cxnId="{8B8F4B91-E5BB-4E57-9DE3-802E1372B50A}">
      <dgm:prSet/>
      <dgm:spPr/>
      <dgm:t>
        <a:bodyPr/>
        <a:lstStyle/>
        <a:p>
          <a:endParaRPr lang="en-US"/>
        </a:p>
      </dgm:t>
    </dgm:pt>
    <dgm:pt modelId="{5E18C47A-2943-4A4C-92AA-565D1EA0D75F}">
      <dgm:prSet phldrT="[Text]"/>
      <dgm:spPr>
        <a:xfrm>
          <a:off x="1143000" y="1371600"/>
          <a:ext cx="2686050" cy="685799"/>
        </a:xfrm>
      </dgm:spPr>
      <dgm:t>
        <a:bodyPr/>
        <a:lstStyle/>
        <a:p>
          <a:r>
            <a:rPr lang="en-US">
              <a:latin typeface="Calibri"/>
              <a:ea typeface="+mn-ea"/>
              <a:cs typeface="+mn-cs"/>
            </a:rPr>
            <a:t>Team Level</a:t>
          </a:r>
          <a:endParaRPr lang="en-US" dirty="0">
            <a:latin typeface="Calibri"/>
            <a:ea typeface="+mn-ea"/>
            <a:cs typeface="+mn-cs"/>
          </a:endParaRPr>
        </a:p>
      </dgm:t>
    </dgm:pt>
    <dgm:pt modelId="{778E54E2-52CF-483B-A8E2-5C837443C109}" type="parTrans" cxnId="{82245BCC-465F-4AF6-B17C-8FE938C6B021}">
      <dgm:prSet/>
      <dgm:spPr/>
      <dgm:t>
        <a:bodyPr/>
        <a:lstStyle/>
        <a:p>
          <a:endParaRPr lang="en-US"/>
        </a:p>
      </dgm:t>
    </dgm:pt>
    <dgm:pt modelId="{59FB20D3-6C96-4C0F-AD02-489EB21FBE16}" type="sibTrans" cxnId="{82245BCC-465F-4AF6-B17C-8FE938C6B021}">
      <dgm:prSet/>
      <dgm:spPr/>
      <dgm:t>
        <a:bodyPr/>
        <a:lstStyle/>
        <a:p>
          <a:endParaRPr lang="en-US"/>
        </a:p>
      </dgm:t>
    </dgm:pt>
    <dgm:pt modelId="{1AB168FF-460B-A648-AC86-CEBDF9A078AC}">
      <dgm:prSet/>
      <dgm:spPr/>
      <dgm:t>
        <a:bodyPr/>
        <a:lstStyle/>
        <a:p>
          <a:r>
            <a:rPr lang="en-US">
              <a:latin typeface="Calibri"/>
              <a:ea typeface="+mn-ea"/>
              <a:cs typeface="+mn-cs"/>
            </a:rPr>
            <a:t>Action Based Training</a:t>
          </a:r>
          <a:endParaRPr lang="en-US" dirty="0">
            <a:latin typeface="Calibri"/>
            <a:ea typeface="+mn-ea"/>
            <a:cs typeface="+mn-cs"/>
          </a:endParaRPr>
        </a:p>
      </dgm:t>
    </dgm:pt>
    <dgm:pt modelId="{CFE9DA1F-37A6-9442-A538-1AA87BC985B0}" type="parTrans" cxnId="{5E255173-34C3-7B47-A233-E444B49C071E}">
      <dgm:prSet/>
      <dgm:spPr/>
      <dgm:t>
        <a:bodyPr/>
        <a:lstStyle/>
        <a:p>
          <a:endParaRPr lang="en-US"/>
        </a:p>
      </dgm:t>
    </dgm:pt>
    <dgm:pt modelId="{16BD2A2B-C714-5646-BEA8-B133F0DD1D7E}" type="sibTrans" cxnId="{5E255173-34C3-7B47-A233-E444B49C071E}">
      <dgm:prSet/>
      <dgm:spPr/>
      <dgm:t>
        <a:bodyPr/>
        <a:lstStyle/>
        <a:p>
          <a:endParaRPr lang="en-US"/>
        </a:p>
      </dgm:t>
    </dgm:pt>
    <dgm:pt modelId="{8FC2D771-BE09-B047-AA3B-8761E7E5F398}">
      <dgm:prSet/>
      <dgm:spPr/>
      <dgm:t>
        <a:bodyPr/>
        <a:lstStyle/>
        <a:p>
          <a:r>
            <a:rPr lang="en-US">
              <a:latin typeface="+mn-lt"/>
              <a:ea typeface="+mn-ea"/>
              <a:cs typeface="+mn-cs"/>
            </a:rPr>
            <a:t>Resource Management</a:t>
          </a:r>
          <a:endParaRPr lang="en-US" dirty="0">
            <a:latin typeface="+mn-lt"/>
            <a:ea typeface="+mn-ea"/>
            <a:cs typeface="+mn-cs"/>
          </a:endParaRPr>
        </a:p>
      </dgm:t>
    </dgm:pt>
    <dgm:pt modelId="{C7023EB7-03C8-4142-B48F-ECCEB26CF71C}" type="parTrans" cxnId="{A778B6C8-365B-E64F-95E9-CE5443F58CDE}">
      <dgm:prSet/>
      <dgm:spPr/>
      <dgm:t>
        <a:bodyPr/>
        <a:lstStyle/>
        <a:p>
          <a:endParaRPr lang="en-US"/>
        </a:p>
      </dgm:t>
    </dgm:pt>
    <dgm:pt modelId="{993F2722-BEE0-D34B-AE46-99790628F2EF}" type="sibTrans" cxnId="{A778B6C8-365B-E64F-95E9-CE5443F58CDE}">
      <dgm:prSet/>
      <dgm:spPr/>
      <dgm:t>
        <a:bodyPr/>
        <a:lstStyle/>
        <a:p>
          <a:endParaRPr lang="en-US"/>
        </a:p>
      </dgm:t>
    </dgm:pt>
    <dgm:pt modelId="{D3ECFB74-ED84-9446-8F27-028AF1D10702}">
      <dgm:prSet/>
      <dgm:spPr/>
      <dgm:t>
        <a:bodyPr/>
        <a:lstStyle/>
        <a:p>
          <a:r>
            <a:rPr lang="en-US">
              <a:latin typeface="+mn-lt"/>
              <a:ea typeface="+mn-ea"/>
              <a:cs typeface="+mn-cs"/>
            </a:rPr>
            <a:t>Allied organization coordination</a:t>
          </a:r>
          <a:endParaRPr lang="en-US" dirty="0">
            <a:latin typeface="+mn-lt"/>
            <a:ea typeface="+mn-ea"/>
            <a:cs typeface="+mn-cs"/>
          </a:endParaRPr>
        </a:p>
      </dgm:t>
    </dgm:pt>
    <dgm:pt modelId="{44B30152-77F8-9E4A-95EE-2A2BA955692C}" type="parTrans" cxnId="{8AE14795-368C-ED40-A98A-FD947D9BD152}">
      <dgm:prSet/>
      <dgm:spPr/>
      <dgm:t>
        <a:bodyPr/>
        <a:lstStyle/>
        <a:p>
          <a:endParaRPr lang="en-US"/>
        </a:p>
      </dgm:t>
    </dgm:pt>
    <dgm:pt modelId="{9A531426-418F-3C48-9986-D05A6D8C9ECC}" type="sibTrans" cxnId="{8AE14795-368C-ED40-A98A-FD947D9BD152}">
      <dgm:prSet/>
      <dgm:spPr/>
      <dgm:t>
        <a:bodyPr/>
        <a:lstStyle/>
        <a:p>
          <a:endParaRPr lang="en-US"/>
        </a:p>
      </dgm:t>
    </dgm:pt>
    <dgm:pt modelId="{B3A2DDFC-4B68-4347-A40A-E7392CEC5839}">
      <dgm:prSet phldrT="[Text]"/>
      <dgm:spPr>
        <a:xfrm>
          <a:off x="2486025" y="685801"/>
          <a:ext cx="1343025" cy="685799"/>
        </a:xfrm>
      </dgm:spPr>
      <dgm:t>
        <a:bodyPr/>
        <a:lstStyle/>
        <a:p>
          <a:r>
            <a:rPr lang="en-US">
              <a:latin typeface="Calibri"/>
              <a:ea typeface="+mn-ea"/>
              <a:cs typeface="+mn-cs"/>
            </a:rPr>
            <a:t>Issue campaign managers</a:t>
          </a:r>
          <a:endParaRPr lang="en-US" dirty="0">
            <a:latin typeface="Calibri"/>
            <a:ea typeface="+mn-ea"/>
            <a:cs typeface="+mn-cs"/>
          </a:endParaRPr>
        </a:p>
      </dgm:t>
    </dgm:pt>
    <dgm:pt modelId="{8FEDAC5F-9A74-0646-A07C-F89A3A6245D2}" type="parTrans" cxnId="{9E8CBF7E-80D4-0840-9020-C28AE5E674A6}">
      <dgm:prSet/>
      <dgm:spPr/>
      <dgm:t>
        <a:bodyPr/>
        <a:lstStyle/>
        <a:p>
          <a:endParaRPr lang="en-US"/>
        </a:p>
      </dgm:t>
    </dgm:pt>
    <dgm:pt modelId="{3CD08360-894F-0C45-BF9E-6828FFE7D255}" type="sibTrans" cxnId="{9E8CBF7E-80D4-0840-9020-C28AE5E674A6}">
      <dgm:prSet/>
      <dgm:spPr/>
      <dgm:t>
        <a:bodyPr/>
        <a:lstStyle/>
        <a:p>
          <a:endParaRPr lang="en-US"/>
        </a:p>
      </dgm:t>
    </dgm:pt>
    <dgm:pt modelId="{D588F66B-5D83-0C46-8027-F24D1F2331CC}">
      <dgm:prSet phldrT="[Text]"/>
      <dgm:spPr>
        <a:xfrm>
          <a:off x="2486025" y="1371600"/>
          <a:ext cx="1343025" cy="685799"/>
        </a:xfrm>
      </dgm:spPr>
      <dgm:t>
        <a:bodyPr/>
        <a:lstStyle/>
        <a:p>
          <a:r>
            <a:rPr lang="en-US" dirty="0">
              <a:latin typeface="Calibri"/>
              <a:ea typeface="+mn-ea"/>
              <a:cs typeface="+mn-cs"/>
            </a:rPr>
            <a:t>Smaller scale, local execution of issue campaigns</a:t>
          </a:r>
        </a:p>
      </dgm:t>
    </dgm:pt>
    <dgm:pt modelId="{34677341-203B-6A4D-8AD3-23B06565C813}" type="parTrans" cxnId="{514702D3-EEC6-354C-8977-75FE93DE2FC2}">
      <dgm:prSet/>
      <dgm:spPr/>
      <dgm:t>
        <a:bodyPr/>
        <a:lstStyle/>
        <a:p>
          <a:endParaRPr lang="en-US"/>
        </a:p>
      </dgm:t>
    </dgm:pt>
    <dgm:pt modelId="{F871B451-3B0F-C24E-B147-27099785FB0F}" type="sibTrans" cxnId="{514702D3-EEC6-354C-8977-75FE93DE2FC2}">
      <dgm:prSet/>
      <dgm:spPr/>
      <dgm:t>
        <a:bodyPr/>
        <a:lstStyle/>
        <a:p>
          <a:endParaRPr lang="en-US"/>
        </a:p>
      </dgm:t>
    </dgm:pt>
    <dgm:pt modelId="{74C7FB60-A4E7-8D4A-9809-F83A03F133CA}">
      <dgm:prSet phldrT="[Text]"/>
      <dgm:spPr>
        <a:xfrm>
          <a:off x="2486025" y="1371600"/>
          <a:ext cx="1343025" cy="685799"/>
        </a:xfrm>
      </dgm:spPr>
      <dgm:t>
        <a:bodyPr/>
        <a:lstStyle/>
        <a:p>
          <a:r>
            <a:rPr lang="en-US">
              <a:latin typeface="Calibri"/>
              <a:ea typeface="+mn-ea"/>
              <a:cs typeface="+mn-cs"/>
            </a:rPr>
            <a:t>Contribute to chapter-wide actions</a:t>
          </a:r>
          <a:endParaRPr lang="en-US" dirty="0">
            <a:latin typeface="Calibri"/>
            <a:ea typeface="+mn-ea"/>
            <a:cs typeface="+mn-cs"/>
          </a:endParaRPr>
        </a:p>
      </dgm:t>
    </dgm:pt>
    <dgm:pt modelId="{B5DDA680-915C-5F40-9890-AB0A426ACF9C}" type="parTrans" cxnId="{29D2FA72-3944-1D42-9D81-E7CA18DE0E11}">
      <dgm:prSet/>
      <dgm:spPr/>
      <dgm:t>
        <a:bodyPr/>
        <a:lstStyle/>
        <a:p>
          <a:endParaRPr lang="en-US"/>
        </a:p>
      </dgm:t>
    </dgm:pt>
    <dgm:pt modelId="{1E53F405-CCDD-4241-88F2-1979F759EA9D}" type="sibTrans" cxnId="{29D2FA72-3944-1D42-9D81-E7CA18DE0E11}">
      <dgm:prSet/>
      <dgm:spPr/>
      <dgm:t>
        <a:bodyPr/>
        <a:lstStyle/>
        <a:p>
          <a:endParaRPr lang="en-US"/>
        </a:p>
      </dgm:t>
    </dgm:pt>
    <dgm:pt modelId="{AEC7066F-D095-034F-BF60-BAC9E05A16AA}" type="pres">
      <dgm:prSet presAssocID="{DBC9E491-5153-4908-AC4A-2187A852EF92}" presName="Name0" presStyleCnt="0">
        <dgm:presLayoutVars>
          <dgm:dir/>
          <dgm:animLvl val="lvl"/>
          <dgm:resizeHandles val="exact"/>
        </dgm:presLayoutVars>
      </dgm:prSet>
      <dgm:spPr/>
    </dgm:pt>
    <dgm:pt modelId="{7B8E2688-EA78-1245-BFA7-95B2954A6958}" type="pres">
      <dgm:prSet presAssocID="{00E398EB-E2F7-4BD9-B477-4A10F64051D5}" presName="linNode" presStyleCnt="0"/>
      <dgm:spPr/>
    </dgm:pt>
    <dgm:pt modelId="{AD0F3462-0FC4-FB45-9B0D-970EC55FDC61}" type="pres">
      <dgm:prSet presAssocID="{00E398EB-E2F7-4BD9-B477-4A10F64051D5}" presName="parentText" presStyleLbl="node1" presStyleIdx="0" presStyleCnt="3">
        <dgm:presLayoutVars>
          <dgm:chMax val="1"/>
          <dgm:bulletEnabled val="1"/>
        </dgm:presLayoutVars>
      </dgm:prSet>
      <dgm:spPr/>
    </dgm:pt>
    <dgm:pt modelId="{CEA147C1-3BF7-6445-8D3F-14A0003B3D1F}" type="pres">
      <dgm:prSet presAssocID="{00E398EB-E2F7-4BD9-B477-4A10F64051D5}" presName="descendantText" presStyleLbl="alignAccFollowNode1" presStyleIdx="0" presStyleCnt="3">
        <dgm:presLayoutVars>
          <dgm:bulletEnabled val="1"/>
        </dgm:presLayoutVars>
      </dgm:prSet>
      <dgm:spPr/>
    </dgm:pt>
    <dgm:pt modelId="{7B8B5296-59C6-2347-84A1-839256ECEDAB}" type="pres">
      <dgm:prSet presAssocID="{62695CF4-002D-43A4-BC97-55B6F77F50AF}" presName="sp" presStyleCnt="0"/>
      <dgm:spPr/>
    </dgm:pt>
    <dgm:pt modelId="{DF8B87DA-7BCD-874E-B9A3-968FA871F69A}" type="pres">
      <dgm:prSet presAssocID="{4FA0C96D-7149-455A-9B2D-3AE11C847B97}" presName="linNode" presStyleCnt="0"/>
      <dgm:spPr/>
    </dgm:pt>
    <dgm:pt modelId="{39D02E60-07EE-F548-88B3-E9FB4D557567}" type="pres">
      <dgm:prSet presAssocID="{4FA0C96D-7149-455A-9B2D-3AE11C847B97}" presName="parentText" presStyleLbl="node1" presStyleIdx="1" presStyleCnt="3">
        <dgm:presLayoutVars>
          <dgm:chMax val="1"/>
          <dgm:bulletEnabled val="1"/>
        </dgm:presLayoutVars>
      </dgm:prSet>
      <dgm:spPr/>
    </dgm:pt>
    <dgm:pt modelId="{6F248FC0-00FB-554D-9A39-0583FD411E0F}" type="pres">
      <dgm:prSet presAssocID="{4FA0C96D-7149-455A-9B2D-3AE11C847B97}" presName="descendantText" presStyleLbl="alignAccFollowNode1" presStyleIdx="1" presStyleCnt="3">
        <dgm:presLayoutVars>
          <dgm:bulletEnabled val="1"/>
        </dgm:presLayoutVars>
      </dgm:prSet>
      <dgm:spPr/>
    </dgm:pt>
    <dgm:pt modelId="{76821F41-7E5B-E14D-AFAA-160B2B493C8D}" type="pres">
      <dgm:prSet presAssocID="{1B185A44-7C05-4585-BE80-5B079BCFC87A}" presName="sp" presStyleCnt="0"/>
      <dgm:spPr/>
    </dgm:pt>
    <dgm:pt modelId="{C75BBE09-7B37-3D4D-ACB9-B135FEFA606B}" type="pres">
      <dgm:prSet presAssocID="{5E18C47A-2943-4A4C-92AA-565D1EA0D75F}" presName="linNode" presStyleCnt="0"/>
      <dgm:spPr/>
    </dgm:pt>
    <dgm:pt modelId="{7A1A9316-9A8F-7647-9BAB-0D795645D2B6}" type="pres">
      <dgm:prSet presAssocID="{5E18C47A-2943-4A4C-92AA-565D1EA0D75F}" presName="parentText" presStyleLbl="node1" presStyleIdx="2" presStyleCnt="3">
        <dgm:presLayoutVars>
          <dgm:chMax val="1"/>
          <dgm:bulletEnabled val="1"/>
        </dgm:presLayoutVars>
      </dgm:prSet>
      <dgm:spPr/>
    </dgm:pt>
    <dgm:pt modelId="{5AD10995-84F6-4341-8A2A-963E016AB09F}" type="pres">
      <dgm:prSet presAssocID="{5E18C47A-2943-4A4C-92AA-565D1EA0D75F}" presName="descendantText" presStyleLbl="alignAccFollowNode1" presStyleIdx="2" presStyleCnt="3">
        <dgm:presLayoutVars>
          <dgm:bulletEnabled val="1"/>
        </dgm:presLayoutVars>
      </dgm:prSet>
      <dgm:spPr/>
    </dgm:pt>
  </dgm:ptLst>
  <dgm:cxnLst>
    <dgm:cxn modelId="{C946BF05-C4A4-EA45-8BD8-C2EF649283EA}" type="presOf" srcId="{AEF6B9A4-E711-4D67-9514-4347E5CACF10}" destId="{6F248FC0-00FB-554D-9A39-0583FD411E0F}" srcOrd="0" destOrd="1" presId="urn:microsoft.com/office/officeart/2005/8/layout/vList5"/>
    <dgm:cxn modelId="{1A24BE26-26FF-4F4A-9094-B6EF58609FE7}" type="presOf" srcId="{74C7FB60-A4E7-8D4A-9809-F83A03F133CA}" destId="{5AD10995-84F6-4341-8A2A-963E016AB09F}" srcOrd="0" destOrd="1" presId="urn:microsoft.com/office/officeart/2005/8/layout/vList5"/>
    <dgm:cxn modelId="{0116283A-8999-1F46-BF7C-B4376710375B}" type="presOf" srcId="{1AB168FF-460B-A648-AC86-CEBDF9A078AC}" destId="{5AD10995-84F6-4341-8A2A-963E016AB09F}" srcOrd="0" destOrd="2" presId="urn:microsoft.com/office/officeart/2005/8/layout/vList5"/>
    <dgm:cxn modelId="{F38B2265-1C32-DE40-9DF5-818BC66D56B4}" type="presOf" srcId="{8F6DFFE8-88A7-46A6-AA0C-16F2250B0C9D}" destId="{6F248FC0-00FB-554D-9A39-0583FD411E0F}" srcOrd="0" destOrd="0" presId="urn:microsoft.com/office/officeart/2005/8/layout/vList5"/>
    <dgm:cxn modelId="{8F2E5366-AFA9-492D-9D81-9B0AA86E2397}" srcId="{DBC9E491-5153-4908-AC4A-2187A852EF92}" destId="{4FA0C96D-7149-455A-9B2D-3AE11C847B97}" srcOrd="1" destOrd="0" parTransId="{B4FB59C9-5752-4C34-A52A-58885D29780E}" sibTransId="{1B185A44-7C05-4585-BE80-5B079BCFC87A}"/>
    <dgm:cxn modelId="{4927B26C-7B0F-CF44-8797-0115BDD66D9F}" type="presOf" srcId="{5E18C47A-2943-4A4C-92AA-565D1EA0D75F}" destId="{7A1A9316-9A8F-7647-9BAB-0D795645D2B6}" srcOrd="0" destOrd="0" presId="urn:microsoft.com/office/officeart/2005/8/layout/vList5"/>
    <dgm:cxn modelId="{2B9BA06D-53F7-4646-8CED-79F9DFF0AE8A}" srcId="{4FA0C96D-7149-455A-9B2D-3AE11C847B97}" destId="{8F6DFFE8-88A7-46A6-AA0C-16F2250B0C9D}" srcOrd="0" destOrd="0" parTransId="{1B2B5F33-129A-4B15-9D7D-D817B2E7FF43}" sibTransId="{98645EAA-2187-4E0F-9556-ECC798B2865F}"/>
    <dgm:cxn modelId="{5DFBD670-6B64-634E-AC42-6E496F2E2774}" type="presOf" srcId="{D3ECFB74-ED84-9446-8F27-028AF1D10702}" destId="{CEA147C1-3BF7-6445-8D3F-14A0003B3D1F}" srcOrd="0" destOrd="2" presId="urn:microsoft.com/office/officeart/2005/8/layout/vList5"/>
    <dgm:cxn modelId="{29D2FA72-3944-1D42-9D81-E7CA18DE0E11}" srcId="{5E18C47A-2943-4A4C-92AA-565D1EA0D75F}" destId="{74C7FB60-A4E7-8D4A-9809-F83A03F133CA}" srcOrd="1" destOrd="0" parTransId="{B5DDA680-915C-5F40-9890-AB0A426ACF9C}" sibTransId="{1E53F405-CCDD-4241-88F2-1979F759EA9D}"/>
    <dgm:cxn modelId="{5E255173-34C3-7B47-A233-E444B49C071E}" srcId="{5E18C47A-2943-4A4C-92AA-565D1EA0D75F}" destId="{1AB168FF-460B-A648-AC86-CEBDF9A078AC}" srcOrd="2" destOrd="0" parTransId="{CFE9DA1F-37A6-9442-A538-1AA87BC985B0}" sibTransId="{16BD2A2B-C714-5646-BEA8-B133F0DD1D7E}"/>
    <dgm:cxn modelId="{A26E0B7A-E3AE-A549-8446-BF4BB1AB2BD7}" type="presOf" srcId="{00E398EB-E2F7-4BD9-B477-4A10F64051D5}" destId="{AD0F3462-0FC4-FB45-9B0D-970EC55FDC61}" srcOrd="0" destOrd="0" presId="urn:microsoft.com/office/officeart/2005/8/layout/vList5"/>
    <dgm:cxn modelId="{9E8CBF7E-80D4-0840-9020-C28AE5E674A6}" srcId="{4FA0C96D-7149-455A-9B2D-3AE11C847B97}" destId="{B3A2DDFC-4B68-4347-A40A-E7392CEC5839}" srcOrd="2" destOrd="0" parTransId="{8FEDAC5F-9A74-0646-A07C-F89A3A6245D2}" sibTransId="{3CD08360-894F-0C45-BF9E-6828FFE7D255}"/>
    <dgm:cxn modelId="{CC40C18C-6C3D-154A-B6F4-2E57641A94DE}" type="presOf" srcId="{B3A2DDFC-4B68-4347-A40A-E7392CEC5839}" destId="{6F248FC0-00FB-554D-9A39-0583FD411E0F}" srcOrd="0" destOrd="2" presId="urn:microsoft.com/office/officeart/2005/8/layout/vList5"/>
    <dgm:cxn modelId="{8B8F4B91-E5BB-4E57-9DE3-802E1372B50A}" srcId="{4FA0C96D-7149-455A-9B2D-3AE11C847B97}" destId="{AEF6B9A4-E711-4D67-9514-4347E5CACF10}" srcOrd="1" destOrd="0" parTransId="{AFD7ACB3-E399-4688-BD0E-6A7DF434727C}" sibTransId="{FA8F255B-F452-4F5C-B6DA-22095CD4E5B6}"/>
    <dgm:cxn modelId="{8AE14795-368C-ED40-A98A-FD947D9BD152}" srcId="{00E398EB-E2F7-4BD9-B477-4A10F64051D5}" destId="{D3ECFB74-ED84-9446-8F27-028AF1D10702}" srcOrd="2" destOrd="0" parTransId="{44B30152-77F8-9E4A-95EE-2A2BA955692C}" sibTransId="{9A531426-418F-3C48-9986-D05A6D8C9ECC}"/>
    <dgm:cxn modelId="{559FE1B8-C51C-4F8E-B6CA-264441A9C8A9}" srcId="{00E398EB-E2F7-4BD9-B477-4A10F64051D5}" destId="{BEEE2DFD-8035-4A57-91DB-E0152B331638}" srcOrd="0" destOrd="0" parTransId="{78D9A34C-9978-4C4E-8D06-0C72F465B13A}" sibTransId="{46F4839F-B94D-41F9-A193-9BF36EFFA02A}"/>
    <dgm:cxn modelId="{58E27CB9-0742-094E-96E7-EBF91F6C001D}" type="presOf" srcId="{DBC9E491-5153-4908-AC4A-2187A852EF92}" destId="{AEC7066F-D095-034F-BF60-BAC9E05A16AA}" srcOrd="0" destOrd="0" presId="urn:microsoft.com/office/officeart/2005/8/layout/vList5"/>
    <dgm:cxn modelId="{CA9148BC-D585-3D4E-97C8-B67626B77CFE}" type="presOf" srcId="{BEEE2DFD-8035-4A57-91DB-E0152B331638}" destId="{CEA147C1-3BF7-6445-8D3F-14A0003B3D1F}" srcOrd="0" destOrd="0" presId="urn:microsoft.com/office/officeart/2005/8/layout/vList5"/>
    <dgm:cxn modelId="{A778B6C8-365B-E64F-95E9-CE5443F58CDE}" srcId="{00E398EB-E2F7-4BD9-B477-4A10F64051D5}" destId="{8FC2D771-BE09-B047-AA3B-8761E7E5F398}" srcOrd="1" destOrd="0" parTransId="{C7023EB7-03C8-4142-B48F-ECCEB26CF71C}" sibTransId="{993F2722-BEE0-D34B-AE46-99790628F2EF}"/>
    <dgm:cxn modelId="{98C257CC-4F51-1441-9BF6-4929E043EF2E}" type="presOf" srcId="{D588F66B-5D83-0C46-8027-F24D1F2331CC}" destId="{5AD10995-84F6-4341-8A2A-963E016AB09F}" srcOrd="0" destOrd="0" presId="urn:microsoft.com/office/officeart/2005/8/layout/vList5"/>
    <dgm:cxn modelId="{82245BCC-465F-4AF6-B17C-8FE938C6B021}" srcId="{DBC9E491-5153-4908-AC4A-2187A852EF92}" destId="{5E18C47A-2943-4A4C-92AA-565D1EA0D75F}" srcOrd="2" destOrd="0" parTransId="{778E54E2-52CF-483B-A8E2-5C837443C109}" sibTransId="{59FB20D3-6C96-4C0F-AD02-489EB21FBE16}"/>
    <dgm:cxn modelId="{D4E4E1D0-58D9-5248-9CAC-EDA562E56591}" type="presOf" srcId="{4FA0C96D-7149-455A-9B2D-3AE11C847B97}" destId="{39D02E60-07EE-F548-88B3-E9FB4D557567}" srcOrd="0" destOrd="0" presId="urn:microsoft.com/office/officeart/2005/8/layout/vList5"/>
    <dgm:cxn modelId="{514702D3-EEC6-354C-8977-75FE93DE2FC2}" srcId="{5E18C47A-2943-4A4C-92AA-565D1EA0D75F}" destId="{D588F66B-5D83-0C46-8027-F24D1F2331CC}" srcOrd="0" destOrd="0" parTransId="{34677341-203B-6A4D-8AD3-23B06565C813}" sibTransId="{F871B451-3B0F-C24E-B147-27099785FB0F}"/>
    <dgm:cxn modelId="{4CD8E0D4-B3C5-6E46-8CCD-CD169ED25087}" type="presOf" srcId="{8FC2D771-BE09-B047-AA3B-8761E7E5F398}" destId="{CEA147C1-3BF7-6445-8D3F-14A0003B3D1F}" srcOrd="0" destOrd="1" presId="urn:microsoft.com/office/officeart/2005/8/layout/vList5"/>
    <dgm:cxn modelId="{D42CB5FF-839C-4D43-B2BA-8D843FBB37C2}" srcId="{DBC9E491-5153-4908-AC4A-2187A852EF92}" destId="{00E398EB-E2F7-4BD9-B477-4A10F64051D5}" srcOrd="0" destOrd="0" parTransId="{A2C3F81D-9144-4305-B64E-9F5FFB5F29E2}" sibTransId="{62695CF4-002D-43A4-BC97-55B6F77F50AF}"/>
    <dgm:cxn modelId="{098C2028-85BF-EE49-B530-FC66836B9CD8}" type="presParOf" srcId="{AEC7066F-D095-034F-BF60-BAC9E05A16AA}" destId="{7B8E2688-EA78-1245-BFA7-95B2954A6958}" srcOrd="0" destOrd="0" presId="urn:microsoft.com/office/officeart/2005/8/layout/vList5"/>
    <dgm:cxn modelId="{40B2E812-B8A5-1C47-B91A-F31626C95B3C}" type="presParOf" srcId="{7B8E2688-EA78-1245-BFA7-95B2954A6958}" destId="{AD0F3462-0FC4-FB45-9B0D-970EC55FDC61}" srcOrd="0" destOrd="0" presId="urn:microsoft.com/office/officeart/2005/8/layout/vList5"/>
    <dgm:cxn modelId="{EC3C0E87-84FD-1C42-ADFC-70A2595F7F9E}" type="presParOf" srcId="{7B8E2688-EA78-1245-BFA7-95B2954A6958}" destId="{CEA147C1-3BF7-6445-8D3F-14A0003B3D1F}" srcOrd="1" destOrd="0" presId="urn:microsoft.com/office/officeart/2005/8/layout/vList5"/>
    <dgm:cxn modelId="{D5B5F409-F207-E44E-A5BF-16392565A5FE}" type="presParOf" srcId="{AEC7066F-D095-034F-BF60-BAC9E05A16AA}" destId="{7B8B5296-59C6-2347-84A1-839256ECEDAB}" srcOrd="1" destOrd="0" presId="urn:microsoft.com/office/officeart/2005/8/layout/vList5"/>
    <dgm:cxn modelId="{ED1E92EA-11FE-9D42-8D8A-BD88294D94AA}" type="presParOf" srcId="{AEC7066F-D095-034F-BF60-BAC9E05A16AA}" destId="{DF8B87DA-7BCD-874E-B9A3-968FA871F69A}" srcOrd="2" destOrd="0" presId="urn:microsoft.com/office/officeart/2005/8/layout/vList5"/>
    <dgm:cxn modelId="{86C430D3-9FC4-7B46-887A-A30F39CBD77A}" type="presParOf" srcId="{DF8B87DA-7BCD-874E-B9A3-968FA871F69A}" destId="{39D02E60-07EE-F548-88B3-E9FB4D557567}" srcOrd="0" destOrd="0" presId="urn:microsoft.com/office/officeart/2005/8/layout/vList5"/>
    <dgm:cxn modelId="{B085B437-1486-0A47-B6C2-48D96974F602}" type="presParOf" srcId="{DF8B87DA-7BCD-874E-B9A3-968FA871F69A}" destId="{6F248FC0-00FB-554D-9A39-0583FD411E0F}" srcOrd="1" destOrd="0" presId="urn:microsoft.com/office/officeart/2005/8/layout/vList5"/>
    <dgm:cxn modelId="{5D229B7B-1F55-C440-A216-E8EF59E91BDC}" type="presParOf" srcId="{AEC7066F-D095-034F-BF60-BAC9E05A16AA}" destId="{76821F41-7E5B-E14D-AFAA-160B2B493C8D}" srcOrd="3" destOrd="0" presId="urn:microsoft.com/office/officeart/2005/8/layout/vList5"/>
    <dgm:cxn modelId="{8872B407-AD31-B340-A4F7-38C619D7BF7A}" type="presParOf" srcId="{AEC7066F-D095-034F-BF60-BAC9E05A16AA}" destId="{C75BBE09-7B37-3D4D-ACB9-B135FEFA606B}" srcOrd="4" destOrd="0" presId="urn:microsoft.com/office/officeart/2005/8/layout/vList5"/>
    <dgm:cxn modelId="{3F6D707F-00E9-A449-B146-C2A562105795}" type="presParOf" srcId="{C75BBE09-7B37-3D4D-ACB9-B135FEFA606B}" destId="{7A1A9316-9A8F-7647-9BAB-0D795645D2B6}" srcOrd="0" destOrd="0" presId="urn:microsoft.com/office/officeart/2005/8/layout/vList5"/>
    <dgm:cxn modelId="{52D5D5E4-DAC3-5540-8939-2F2D1D0BCEB6}" type="presParOf" srcId="{C75BBE09-7B37-3D4D-ACB9-B135FEFA606B}" destId="{5AD10995-84F6-4341-8A2A-963E016AB09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28DAF7-C63C-B946-9201-52A3533545E9}">
      <dsp:nvSpPr>
        <dsp:cNvPr id="0" name=""/>
        <dsp:cNvSpPr/>
      </dsp:nvSpPr>
      <dsp:spPr>
        <a:xfrm>
          <a:off x="2141220" y="61594"/>
          <a:ext cx="2956560" cy="2956560"/>
        </a:xfrm>
        <a:prstGeom prst="ellipse">
          <a:avLst/>
        </a:prstGeom>
        <a:solidFill>
          <a:srgbClr val="00446A">
            <a:alpha val="50000"/>
          </a:srgb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bg1"/>
              </a:solidFill>
            </a:rPr>
            <a:t>Influencing Key Decision Makers</a:t>
          </a:r>
        </a:p>
      </dsp:txBody>
      <dsp:txXfrm>
        <a:off x="2535428" y="578992"/>
        <a:ext cx="2168144" cy="1330452"/>
      </dsp:txXfrm>
    </dsp:sp>
    <dsp:sp modelId="{51FE3E2C-18ED-104A-B55F-596E05D12160}">
      <dsp:nvSpPr>
        <dsp:cNvPr id="0" name=""/>
        <dsp:cNvSpPr/>
      </dsp:nvSpPr>
      <dsp:spPr>
        <a:xfrm>
          <a:off x="3208045" y="1909444"/>
          <a:ext cx="2956560" cy="2956560"/>
        </a:xfrm>
        <a:prstGeom prst="ellipse">
          <a:avLst/>
        </a:prstGeom>
        <a:solidFill>
          <a:srgbClr val="00446A">
            <a:alpha val="50000"/>
          </a:srgb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FFFFFF"/>
              </a:solidFill>
            </a:rPr>
            <a:t>Building Capacity</a:t>
          </a:r>
        </a:p>
      </dsp:txBody>
      <dsp:txXfrm>
        <a:off x="4112260" y="2673223"/>
        <a:ext cx="1773936" cy="1626108"/>
      </dsp:txXfrm>
    </dsp:sp>
    <dsp:sp modelId="{7D7948E9-F95E-224D-A6B4-731BA65F8DA4}">
      <dsp:nvSpPr>
        <dsp:cNvPr id="0" name=""/>
        <dsp:cNvSpPr/>
      </dsp:nvSpPr>
      <dsp:spPr>
        <a:xfrm>
          <a:off x="1074394" y="1909444"/>
          <a:ext cx="2956560" cy="2956560"/>
        </a:xfrm>
        <a:prstGeom prst="ellipse">
          <a:avLst/>
        </a:prstGeom>
        <a:solidFill>
          <a:srgbClr val="00446A">
            <a:alpha val="50000"/>
          </a:srgb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FFFFFF"/>
              </a:solidFill>
            </a:rPr>
            <a:t>Shaping the Narrative</a:t>
          </a:r>
        </a:p>
      </dsp:txBody>
      <dsp:txXfrm>
        <a:off x="1352804" y="2673223"/>
        <a:ext cx="1773936" cy="16261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A147C1-3BF7-6445-8D3F-14A0003B3D1F}">
      <dsp:nvSpPr>
        <dsp:cNvPr id="0" name=""/>
        <dsp:cNvSpPr/>
      </dsp:nvSpPr>
      <dsp:spPr>
        <a:xfrm rot="5400000">
          <a:off x="5061287" y="-1881730"/>
          <a:ext cx="1276945" cy="5364480"/>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a:latin typeface="+mn-lt"/>
              <a:ea typeface="+mn-ea"/>
              <a:cs typeface="+mn-cs"/>
            </a:rPr>
            <a:t>Headquarters Communication</a:t>
          </a:r>
          <a:endParaRPr lang="en-US" sz="1900" kern="1200" dirty="0">
            <a:latin typeface="Calibri"/>
            <a:ea typeface="+mn-ea"/>
            <a:cs typeface="+mn-cs"/>
          </a:endParaRPr>
        </a:p>
        <a:p>
          <a:pPr marL="171450" lvl="1" indent="-171450" algn="l" defTabSz="844550">
            <a:lnSpc>
              <a:spcPct val="90000"/>
            </a:lnSpc>
            <a:spcBef>
              <a:spcPct val="0"/>
            </a:spcBef>
            <a:spcAft>
              <a:spcPct val="15000"/>
            </a:spcAft>
            <a:buChar char="•"/>
          </a:pPr>
          <a:r>
            <a:rPr lang="en-US" sz="1900" kern="1200">
              <a:latin typeface="+mn-lt"/>
              <a:ea typeface="+mn-ea"/>
              <a:cs typeface="+mn-cs"/>
            </a:rPr>
            <a:t>Resource Management</a:t>
          </a:r>
          <a:endParaRPr lang="en-US" sz="1900" kern="1200" dirty="0">
            <a:latin typeface="+mn-lt"/>
            <a:ea typeface="+mn-ea"/>
            <a:cs typeface="+mn-cs"/>
          </a:endParaRPr>
        </a:p>
        <a:p>
          <a:pPr marL="171450" lvl="1" indent="-171450" algn="l" defTabSz="844550">
            <a:lnSpc>
              <a:spcPct val="90000"/>
            </a:lnSpc>
            <a:spcBef>
              <a:spcPct val="0"/>
            </a:spcBef>
            <a:spcAft>
              <a:spcPct val="15000"/>
            </a:spcAft>
            <a:buChar char="•"/>
          </a:pPr>
          <a:r>
            <a:rPr lang="en-US" sz="1900" kern="1200">
              <a:latin typeface="+mn-lt"/>
              <a:ea typeface="+mn-ea"/>
              <a:cs typeface="+mn-cs"/>
            </a:rPr>
            <a:t>Allied organization coordination</a:t>
          </a:r>
          <a:endParaRPr lang="en-US" sz="1900" kern="1200" dirty="0">
            <a:latin typeface="+mn-lt"/>
            <a:ea typeface="+mn-ea"/>
            <a:cs typeface="+mn-cs"/>
          </a:endParaRPr>
        </a:p>
      </dsp:txBody>
      <dsp:txXfrm rot="-5400000">
        <a:off x="3017520" y="224372"/>
        <a:ext cx="5302145" cy="1152275"/>
      </dsp:txXfrm>
    </dsp:sp>
    <dsp:sp modelId="{AD0F3462-0FC4-FB45-9B0D-970EC55FDC61}">
      <dsp:nvSpPr>
        <dsp:cNvPr id="0" name=""/>
        <dsp:cNvSpPr/>
      </dsp:nvSpPr>
      <dsp:spPr>
        <a:xfrm>
          <a:off x="0" y="2418"/>
          <a:ext cx="3017520" cy="1596181"/>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1450" tIns="85725" rIns="171450" bIns="85725" numCol="1" spcCol="1270" anchor="ctr" anchorCtr="0">
          <a:noAutofit/>
        </a:bodyPr>
        <a:lstStyle/>
        <a:p>
          <a:pPr marL="0" lvl="0" indent="0" algn="ctr" defTabSz="2000250">
            <a:lnSpc>
              <a:spcPct val="90000"/>
            </a:lnSpc>
            <a:spcBef>
              <a:spcPct val="0"/>
            </a:spcBef>
            <a:spcAft>
              <a:spcPct val="35000"/>
            </a:spcAft>
            <a:buNone/>
          </a:pPr>
          <a:r>
            <a:rPr lang="en-US" sz="4500" kern="1200">
              <a:latin typeface="Calibri"/>
              <a:ea typeface="+mn-ea"/>
              <a:cs typeface="+mn-cs"/>
            </a:rPr>
            <a:t>State Level</a:t>
          </a:r>
          <a:endParaRPr lang="en-US" sz="4500" kern="1200" dirty="0">
            <a:latin typeface="Calibri"/>
            <a:ea typeface="+mn-ea"/>
            <a:cs typeface="+mn-cs"/>
          </a:endParaRPr>
        </a:p>
      </dsp:txBody>
      <dsp:txXfrm>
        <a:off x="77919" y="80337"/>
        <a:ext cx="2861682" cy="1440343"/>
      </dsp:txXfrm>
    </dsp:sp>
    <dsp:sp modelId="{6F248FC0-00FB-554D-9A39-0583FD411E0F}">
      <dsp:nvSpPr>
        <dsp:cNvPr id="0" name=""/>
        <dsp:cNvSpPr/>
      </dsp:nvSpPr>
      <dsp:spPr>
        <a:xfrm rot="5400000">
          <a:off x="5061287" y="-205740"/>
          <a:ext cx="1276945" cy="5364480"/>
        </a:xfrm>
        <a:prstGeom prst="round2SameRect">
          <a:avLst/>
        </a:prstGeom>
        <a:solidFill>
          <a:schemeClr val="accent3">
            <a:tint val="40000"/>
            <a:alpha val="90000"/>
            <a:hueOff val="5358427"/>
            <a:satOff val="-6896"/>
            <a:lumOff val="-537"/>
            <a:alphaOff val="0"/>
          </a:schemeClr>
        </a:solidFill>
        <a:ln w="9525" cap="flat" cmpd="sng" algn="ctr">
          <a:solidFill>
            <a:schemeClr val="accent3">
              <a:tint val="40000"/>
              <a:alpha val="90000"/>
              <a:hueOff val="5358427"/>
              <a:satOff val="-6896"/>
              <a:lumOff val="-53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a:latin typeface="Calibri"/>
              <a:ea typeface="+mn-ea"/>
              <a:cs typeface="+mn-cs"/>
            </a:rPr>
            <a:t>Leadership Training</a:t>
          </a:r>
          <a:endParaRPr lang="en-US" sz="1900" kern="1200" dirty="0">
            <a:latin typeface="Calibri"/>
            <a:ea typeface="+mn-ea"/>
            <a:cs typeface="+mn-cs"/>
          </a:endParaRPr>
        </a:p>
        <a:p>
          <a:pPr marL="171450" lvl="1" indent="-171450" algn="l" defTabSz="844550">
            <a:lnSpc>
              <a:spcPct val="90000"/>
            </a:lnSpc>
            <a:spcBef>
              <a:spcPct val="0"/>
            </a:spcBef>
            <a:spcAft>
              <a:spcPct val="15000"/>
            </a:spcAft>
            <a:buChar char="•"/>
          </a:pPr>
          <a:r>
            <a:rPr lang="en-US" sz="1900" kern="1200">
              <a:latin typeface="Calibri"/>
              <a:ea typeface="+mn-ea"/>
              <a:cs typeface="+mn-cs"/>
            </a:rPr>
            <a:t>Large Scale media market events</a:t>
          </a:r>
          <a:endParaRPr lang="en-US" sz="1900" kern="1200" dirty="0">
            <a:latin typeface="Calibri"/>
            <a:ea typeface="+mn-ea"/>
            <a:cs typeface="+mn-cs"/>
          </a:endParaRPr>
        </a:p>
        <a:p>
          <a:pPr marL="171450" lvl="1" indent="-171450" algn="l" defTabSz="844550">
            <a:lnSpc>
              <a:spcPct val="90000"/>
            </a:lnSpc>
            <a:spcBef>
              <a:spcPct val="0"/>
            </a:spcBef>
            <a:spcAft>
              <a:spcPct val="15000"/>
            </a:spcAft>
            <a:buChar char="•"/>
          </a:pPr>
          <a:r>
            <a:rPr lang="en-US" sz="1900" kern="1200">
              <a:latin typeface="Calibri"/>
              <a:ea typeface="+mn-ea"/>
              <a:cs typeface="+mn-cs"/>
            </a:rPr>
            <a:t>Issue campaign managers</a:t>
          </a:r>
          <a:endParaRPr lang="en-US" sz="1900" kern="1200" dirty="0">
            <a:latin typeface="Calibri"/>
            <a:ea typeface="+mn-ea"/>
            <a:cs typeface="+mn-cs"/>
          </a:endParaRPr>
        </a:p>
      </dsp:txBody>
      <dsp:txXfrm rot="-5400000">
        <a:off x="3017520" y="1900362"/>
        <a:ext cx="5302145" cy="1152275"/>
      </dsp:txXfrm>
    </dsp:sp>
    <dsp:sp modelId="{39D02E60-07EE-F548-88B3-E9FB4D557567}">
      <dsp:nvSpPr>
        <dsp:cNvPr id="0" name=""/>
        <dsp:cNvSpPr/>
      </dsp:nvSpPr>
      <dsp:spPr>
        <a:xfrm>
          <a:off x="0" y="1678409"/>
          <a:ext cx="3017520" cy="1596181"/>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1450" tIns="85725" rIns="171450" bIns="85725" numCol="1" spcCol="1270" anchor="ctr" anchorCtr="0">
          <a:noAutofit/>
        </a:bodyPr>
        <a:lstStyle/>
        <a:p>
          <a:pPr marL="0" lvl="0" indent="0" algn="ctr" defTabSz="2000250">
            <a:lnSpc>
              <a:spcPct val="90000"/>
            </a:lnSpc>
            <a:spcBef>
              <a:spcPct val="0"/>
            </a:spcBef>
            <a:spcAft>
              <a:spcPct val="35000"/>
            </a:spcAft>
            <a:buNone/>
          </a:pPr>
          <a:r>
            <a:rPr lang="en-US" sz="4500" kern="1200">
              <a:latin typeface="Calibri"/>
              <a:ea typeface="+mn-ea"/>
              <a:cs typeface="+mn-cs"/>
            </a:rPr>
            <a:t>Chapter Level</a:t>
          </a:r>
          <a:endParaRPr lang="en-US" sz="4500" kern="1200" dirty="0">
            <a:latin typeface="Calibri"/>
            <a:ea typeface="+mn-ea"/>
            <a:cs typeface="+mn-cs"/>
          </a:endParaRPr>
        </a:p>
      </dsp:txBody>
      <dsp:txXfrm>
        <a:off x="77919" y="1756328"/>
        <a:ext cx="2861682" cy="1440343"/>
      </dsp:txXfrm>
    </dsp:sp>
    <dsp:sp modelId="{5AD10995-84F6-4341-8A2A-963E016AB09F}">
      <dsp:nvSpPr>
        <dsp:cNvPr id="0" name=""/>
        <dsp:cNvSpPr/>
      </dsp:nvSpPr>
      <dsp:spPr>
        <a:xfrm rot="5400000">
          <a:off x="5061287" y="1470250"/>
          <a:ext cx="1276945" cy="5364480"/>
        </a:xfrm>
        <a:prstGeom prst="round2SameRect">
          <a:avLst/>
        </a:prstGeom>
        <a:solidFill>
          <a:schemeClr val="accent3">
            <a:tint val="40000"/>
            <a:alpha val="90000"/>
            <a:hueOff val="10716854"/>
            <a:satOff val="-13793"/>
            <a:lumOff val="-1075"/>
            <a:alphaOff val="0"/>
          </a:schemeClr>
        </a:solidFill>
        <a:ln w="9525" cap="flat" cmpd="sng" algn="ctr">
          <a:solidFill>
            <a:schemeClr val="accent3">
              <a:tint val="40000"/>
              <a:alpha val="90000"/>
              <a:hueOff val="10716854"/>
              <a:satOff val="-13793"/>
              <a:lumOff val="-107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latin typeface="Calibri"/>
              <a:ea typeface="+mn-ea"/>
              <a:cs typeface="+mn-cs"/>
            </a:rPr>
            <a:t>Smaller scale, local execution of issue campaigns</a:t>
          </a:r>
        </a:p>
        <a:p>
          <a:pPr marL="171450" lvl="1" indent="-171450" algn="l" defTabSz="844550">
            <a:lnSpc>
              <a:spcPct val="90000"/>
            </a:lnSpc>
            <a:spcBef>
              <a:spcPct val="0"/>
            </a:spcBef>
            <a:spcAft>
              <a:spcPct val="15000"/>
            </a:spcAft>
            <a:buChar char="•"/>
          </a:pPr>
          <a:r>
            <a:rPr lang="en-US" sz="1900" kern="1200">
              <a:latin typeface="Calibri"/>
              <a:ea typeface="+mn-ea"/>
              <a:cs typeface="+mn-cs"/>
            </a:rPr>
            <a:t>Contribute to chapter-wide actions</a:t>
          </a:r>
          <a:endParaRPr lang="en-US" sz="1900" kern="1200" dirty="0">
            <a:latin typeface="Calibri"/>
            <a:ea typeface="+mn-ea"/>
            <a:cs typeface="+mn-cs"/>
          </a:endParaRPr>
        </a:p>
        <a:p>
          <a:pPr marL="171450" lvl="1" indent="-171450" algn="l" defTabSz="844550">
            <a:lnSpc>
              <a:spcPct val="90000"/>
            </a:lnSpc>
            <a:spcBef>
              <a:spcPct val="0"/>
            </a:spcBef>
            <a:spcAft>
              <a:spcPct val="15000"/>
            </a:spcAft>
            <a:buChar char="•"/>
          </a:pPr>
          <a:r>
            <a:rPr lang="en-US" sz="1900" kern="1200">
              <a:latin typeface="Calibri"/>
              <a:ea typeface="+mn-ea"/>
              <a:cs typeface="+mn-cs"/>
            </a:rPr>
            <a:t>Action Based Training</a:t>
          </a:r>
          <a:endParaRPr lang="en-US" sz="1900" kern="1200" dirty="0">
            <a:latin typeface="Calibri"/>
            <a:ea typeface="+mn-ea"/>
            <a:cs typeface="+mn-cs"/>
          </a:endParaRPr>
        </a:p>
      </dsp:txBody>
      <dsp:txXfrm rot="-5400000">
        <a:off x="3017520" y="3576353"/>
        <a:ext cx="5302145" cy="1152275"/>
      </dsp:txXfrm>
    </dsp:sp>
    <dsp:sp modelId="{7A1A9316-9A8F-7647-9BAB-0D795645D2B6}">
      <dsp:nvSpPr>
        <dsp:cNvPr id="0" name=""/>
        <dsp:cNvSpPr/>
      </dsp:nvSpPr>
      <dsp:spPr>
        <a:xfrm>
          <a:off x="0" y="3354399"/>
          <a:ext cx="3017520" cy="1596181"/>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1450" tIns="85725" rIns="171450" bIns="85725" numCol="1" spcCol="1270" anchor="ctr" anchorCtr="0">
          <a:noAutofit/>
        </a:bodyPr>
        <a:lstStyle/>
        <a:p>
          <a:pPr marL="0" lvl="0" indent="0" algn="ctr" defTabSz="2000250">
            <a:lnSpc>
              <a:spcPct val="90000"/>
            </a:lnSpc>
            <a:spcBef>
              <a:spcPct val="0"/>
            </a:spcBef>
            <a:spcAft>
              <a:spcPct val="35000"/>
            </a:spcAft>
            <a:buNone/>
          </a:pPr>
          <a:r>
            <a:rPr lang="en-US" sz="4500" kern="1200">
              <a:latin typeface="Calibri"/>
              <a:ea typeface="+mn-ea"/>
              <a:cs typeface="+mn-cs"/>
            </a:rPr>
            <a:t>Team Level</a:t>
          </a:r>
          <a:endParaRPr lang="en-US" sz="4500" kern="1200" dirty="0">
            <a:latin typeface="Calibri"/>
            <a:ea typeface="+mn-ea"/>
            <a:cs typeface="+mn-cs"/>
          </a:endParaRPr>
        </a:p>
      </dsp:txBody>
      <dsp:txXfrm>
        <a:off x="77919" y="3432318"/>
        <a:ext cx="2861682" cy="144034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10323" cy="461010"/>
          </a:xfrm>
          <a:prstGeom prst="rect">
            <a:avLst/>
          </a:prstGeom>
        </p:spPr>
        <p:txBody>
          <a:bodyPr vert="horz" lIns="92362" tIns="46181" rIns="92362" bIns="46181" rtlCol="0"/>
          <a:lstStyle>
            <a:lvl1pPr algn="l">
              <a:defRPr sz="1200"/>
            </a:lvl1pPr>
          </a:lstStyle>
          <a:p>
            <a:endParaRPr lang="en-US" dirty="0"/>
          </a:p>
        </p:txBody>
      </p:sp>
      <p:sp>
        <p:nvSpPr>
          <p:cNvPr id="3" name="Date Placeholder 2"/>
          <p:cNvSpPr>
            <a:spLocks noGrp="1"/>
          </p:cNvSpPr>
          <p:nvPr>
            <p:ph type="dt" sz="quarter" idx="1"/>
          </p:nvPr>
        </p:nvSpPr>
        <p:spPr>
          <a:xfrm>
            <a:off x="3934971" y="0"/>
            <a:ext cx="3010323" cy="461010"/>
          </a:xfrm>
          <a:prstGeom prst="rect">
            <a:avLst/>
          </a:prstGeom>
        </p:spPr>
        <p:txBody>
          <a:bodyPr vert="horz" lIns="92362" tIns="46181" rIns="92362" bIns="46181" rtlCol="0"/>
          <a:lstStyle>
            <a:lvl1pPr algn="r">
              <a:defRPr sz="1200"/>
            </a:lvl1pPr>
          </a:lstStyle>
          <a:p>
            <a:fld id="{16E95F94-848E-4F2D-B0E2-34977443EBCC}" type="datetimeFigureOut">
              <a:rPr lang="en-US" smtClean="0"/>
              <a:t>6/26/19</a:t>
            </a:fld>
            <a:endParaRPr lang="en-US" dirty="0"/>
          </a:p>
        </p:txBody>
      </p:sp>
      <p:sp>
        <p:nvSpPr>
          <p:cNvPr id="4" name="Footer Placeholder 3"/>
          <p:cNvSpPr>
            <a:spLocks noGrp="1"/>
          </p:cNvSpPr>
          <p:nvPr>
            <p:ph type="ftr" sz="quarter" idx="2"/>
          </p:nvPr>
        </p:nvSpPr>
        <p:spPr>
          <a:xfrm>
            <a:off x="2" y="8757592"/>
            <a:ext cx="3010323" cy="461010"/>
          </a:xfrm>
          <a:prstGeom prst="rect">
            <a:avLst/>
          </a:prstGeom>
        </p:spPr>
        <p:txBody>
          <a:bodyPr vert="horz" lIns="92362" tIns="46181" rIns="92362" bIns="4618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34971" y="8757592"/>
            <a:ext cx="3010323" cy="461010"/>
          </a:xfrm>
          <a:prstGeom prst="rect">
            <a:avLst/>
          </a:prstGeom>
        </p:spPr>
        <p:txBody>
          <a:bodyPr vert="horz" lIns="92362" tIns="46181" rIns="92362" bIns="46181" rtlCol="0" anchor="b"/>
          <a:lstStyle>
            <a:lvl1pPr algn="r">
              <a:defRPr sz="1200"/>
            </a:lvl1pPr>
          </a:lstStyle>
          <a:p>
            <a:fld id="{779775F8-72D4-499D-AB95-7455A17A9810}" type="slidenum">
              <a:rPr lang="en-US" smtClean="0"/>
              <a:t>‹#›</a:t>
            </a:fld>
            <a:endParaRPr lang="en-US" dirty="0"/>
          </a:p>
        </p:txBody>
      </p:sp>
    </p:spTree>
    <p:extLst>
      <p:ext uri="{BB962C8B-B14F-4D97-AF65-F5344CB8AC3E}">
        <p14:creationId xmlns:p14="http://schemas.microsoft.com/office/powerpoint/2010/main" val="1998541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10323" cy="461010"/>
          </a:xfrm>
          <a:prstGeom prst="rect">
            <a:avLst/>
          </a:prstGeom>
        </p:spPr>
        <p:txBody>
          <a:bodyPr vert="horz" lIns="92362" tIns="46181" rIns="92362" bIns="46181" rtlCol="0"/>
          <a:lstStyle>
            <a:lvl1pPr algn="l">
              <a:defRPr sz="1200"/>
            </a:lvl1pPr>
          </a:lstStyle>
          <a:p>
            <a:endParaRPr lang="en-US" dirty="0"/>
          </a:p>
        </p:txBody>
      </p:sp>
      <p:sp>
        <p:nvSpPr>
          <p:cNvPr id="3" name="Date Placeholder 2"/>
          <p:cNvSpPr>
            <a:spLocks noGrp="1"/>
          </p:cNvSpPr>
          <p:nvPr>
            <p:ph type="dt" idx="1"/>
          </p:nvPr>
        </p:nvSpPr>
        <p:spPr>
          <a:xfrm>
            <a:off x="3934971" y="0"/>
            <a:ext cx="3010323" cy="461010"/>
          </a:xfrm>
          <a:prstGeom prst="rect">
            <a:avLst/>
          </a:prstGeom>
        </p:spPr>
        <p:txBody>
          <a:bodyPr vert="horz" lIns="92362" tIns="46181" rIns="92362" bIns="46181" rtlCol="0"/>
          <a:lstStyle>
            <a:lvl1pPr algn="r">
              <a:defRPr sz="1200"/>
            </a:lvl1pPr>
          </a:lstStyle>
          <a:p>
            <a:fld id="{5DB6A7FC-BA7D-4721-AB51-32D0B58C7648}" type="datetimeFigureOut">
              <a:rPr lang="en-US" smtClean="0"/>
              <a:pPr/>
              <a:t>6/26/19</a:t>
            </a:fld>
            <a:endParaRPr lang="en-US" dirty="0"/>
          </a:p>
        </p:txBody>
      </p:sp>
      <p:sp>
        <p:nvSpPr>
          <p:cNvPr id="4" name="Slide Image Placeholder 3"/>
          <p:cNvSpPr>
            <a:spLocks noGrp="1" noRot="1" noChangeAspect="1"/>
          </p:cNvSpPr>
          <p:nvPr>
            <p:ph type="sldImg" idx="2"/>
          </p:nvPr>
        </p:nvSpPr>
        <p:spPr>
          <a:xfrm>
            <a:off x="1168400" y="692150"/>
            <a:ext cx="4610100" cy="3457575"/>
          </a:xfrm>
          <a:prstGeom prst="rect">
            <a:avLst/>
          </a:prstGeom>
          <a:noFill/>
          <a:ln w="12700">
            <a:solidFill>
              <a:prstClr val="black"/>
            </a:solidFill>
          </a:ln>
        </p:spPr>
        <p:txBody>
          <a:bodyPr vert="horz" lIns="92362" tIns="46181" rIns="92362" bIns="46181" rtlCol="0" anchor="ctr"/>
          <a:lstStyle/>
          <a:p>
            <a:endParaRPr lang="en-US" dirty="0"/>
          </a:p>
        </p:txBody>
      </p:sp>
      <p:sp>
        <p:nvSpPr>
          <p:cNvPr id="5" name="Notes Placeholder 4"/>
          <p:cNvSpPr>
            <a:spLocks noGrp="1"/>
          </p:cNvSpPr>
          <p:nvPr>
            <p:ph type="body" sz="quarter" idx="3"/>
          </p:nvPr>
        </p:nvSpPr>
        <p:spPr>
          <a:xfrm>
            <a:off x="694690" y="4379597"/>
            <a:ext cx="5557520" cy="4149090"/>
          </a:xfrm>
          <a:prstGeom prst="rect">
            <a:avLst/>
          </a:prstGeom>
        </p:spPr>
        <p:txBody>
          <a:bodyPr vert="horz" lIns="92362" tIns="46181" rIns="92362" bIns="4618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8757592"/>
            <a:ext cx="3010323" cy="461010"/>
          </a:xfrm>
          <a:prstGeom prst="rect">
            <a:avLst/>
          </a:prstGeom>
        </p:spPr>
        <p:txBody>
          <a:bodyPr vert="horz" lIns="92362" tIns="46181" rIns="92362" bIns="461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4971" y="8757592"/>
            <a:ext cx="3010323" cy="461010"/>
          </a:xfrm>
          <a:prstGeom prst="rect">
            <a:avLst/>
          </a:prstGeom>
        </p:spPr>
        <p:txBody>
          <a:bodyPr vert="horz" lIns="92362" tIns="46181" rIns="92362" bIns="46181" rtlCol="0" anchor="b"/>
          <a:lstStyle>
            <a:lvl1pPr algn="r">
              <a:defRPr sz="1200"/>
            </a:lvl1pPr>
          </a:lstStyle>
          <a:p>
            <a:fld id="{C274625E-BD2B-41CA-9801-85E7424BBEF2}" type="slidenum">
              <a:rPr lang="en-US" smtClean="0"/>
              <a:pPr/>
              <a:t>‹#›</a:t>
            </a:fld>
            <a:endParaRPr lang="en-US" dirty="0"/>
          </a:p>
        </p:txBody>
      </p:sp>
    </p:spTree>
    <p:extLst>
      <p:ext uri="{BB962C8B-B14F-4D97-AF65-F5344CB8AC3E}">
        <p14:creationId xmlns:p14="http://schemas.microsoft.com/office/powerpoint/2010/main" val="3494949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work is licensed under the Creative Commons Attribution-</a:t>
            </a:r>
            <a:r>
              <a:rPr lang="en-US" dirty="0" err="1"/>
              <a:t>NonCommercial</a:t>
            </a:r>
            <a:r>
              <a:rPr lang="en-US" dirty="0"/>
              <a:t> 4.0 International License. To view a copy of this license, visit http://</a:t>
            </a:r>
            <a:r>
              <a:rPr lang="en-US" dirty="0" err="1"/>
              <a:t>creativecommons.org</a:t>
            </a:r>
            <a:r>
              <a:rPr lang="en-US" dirty="0"/>
              <a:t>/licenses/by-</a:t>
            </a:r>
            <a:r>
              <a:rPr lang="en-US" dirty="0" err="1"/>
              <a:t>nc</a:t>
            </a:r>
            <a:r>
              <a:rPr lang="en-US"/>
              <a:t>/4.0/ or send a letter to Creative Commons, PO Box 1866, Mountain View, CA 94042, USA</a:t>
            </a:r>
            <a:endParaRPr lang="en-US" sz="1200" b="0" i="0" u="none" strike="noStrike" cap="none">
              <a:solidFill>
                <a:schemeClr val="dk1"/>
              </a:solidFill>
              <a:latin typeface="+mn-lt"/>
              <a:ea typeface="Calibri"/>
              <a:cs typeface="Calibri"/>
              <a:sym typeface="Calibri"/>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CUSTOMIZE:</a:t>
            </a:r>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Insert</a:t>
            </a:r>
            <a:r>
              <a:rPr lang="en-US" sz="1200" b="0" kern="1200" baseline="0" dirty="0">
                <a:solidFill>
                  <a:schemeClr val="tx1"/>
                </a:solidFill>
                <a:effectLst/>
                <a:latin typeface="+mn-lt"/>
                <a:ea typeface="+mn-ea"/>
                <a:cs typeface="+mn-cs"/>
              </a:rPr>
              <a:t> trainer name, role, and twitter handle, and delete the pencil</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TIME ALLOTTED: 45 minutes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PRESENTER(S):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MATERIALS NEEDED:</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Projector and PPT</a:t>
            </a:r>
          </a:p>
          <a:p>
            <a:pPr lvl="0"/>
            <a:r>
              <a:rPr lang="en-US" sz="1200" kern="1200" dirty="0">
                <a:solidFill>
                  <a:schemeClr val="tx1"/>
                </a:solidFill>
                <a:effectLst/>
                <a:latin typeface="+mn-lt"/>
                <a:ea typeface="+mn-ea"/>
                <a:cs typeface="+mn-cs"/>
              </a:rPr>
              <a:t>Scratch paper &amp; extra pens/pencils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GOALS FOR THIS SECTION: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Understand OFA’s mission and culture</a:t>
            </a:r>
          </a:p>
          <a:p>
            <a:pPr lvl="0"/>
            <a:r>
              <a:rPr lang="en-US" sz="1200" kern="1200" dirty="0">
                <a:solidFill>
                  <a:schemeClr val="tx1"/>
                </a:solidFill>
                <a:effectLst/>
                <a:latin typeface="+mn-lt"/>
                <a:ea typeface="+mn-ea"/>
                <a:cs typeface="+mn-cs"/>
              </a:rPr>
              <a:t>Become familiar with what OFA has accomplished and what’s on the horizon</a:t>
            </a:r>
          </a:p>
          <a:p>
            <a:pPr lvl="0"/>
            <a:r>
              <a:rPr lang="en-US" sz="1200" kern="1200" dirty="0">
                <a:solidFill>
                  <a:schemeClr val="tx1"/>
                </a:solidFill>
                <a:effectLst/>
                <a:latin typeface="+mn-lt"/>
                <a:ea typeface="+mn-ea"/>
                <a:cs typeface="+mn-cs"/>
              </a:rPr>
              <a:t>Understand the importance of the </a:t>
            </a:r>
            <a:r>
              <a:rPr lang="en-US" sz="1200" kern="1200" dirty="0" err="1">
                <a:solidFill>
                  <a:schemeClr val="tx1"/>
                </a:solidFill>
                <a:effectLst/>
                <a:latin typeface="+mn-lt"/>
                <a:ea typeface="+mn-ea"/>
                <a:cs typeface="+mn-cs"/>
              </a:rPr>
              <a:t>Obamacare</a:t>
            </a:r>
            <a:r>
              <a:rPr lang="en-US" sz="1200" kern="1200" dirty="0">
                <a:solidFill>
                  <a:schemeClr val="tx1"/>
                </a:solidFill>
                <a:effectLst/>
                <a:latin typeface="+mn-lt"/>
                <a:ea typeface="+mn-ea"/>
                <a:cs typeface="+mn-cs"/>
              </a:rPr>
              <a:t> campaign, which will be the top priority issue area this fall</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SKELETAL AGENDA:</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Introduction and Goals</a:t>
            </a:r>
          </a:p>
          <a:p>
            <a:pPr lvl="0"/>
            <a:r>
              <a:rPr lang="en-US" sz="1200" kern="1200" dirty="0">
                <a:solidFill>
                  <a:schemeClr val="tx1"/>
                </a:solidFill>
                <a:effectLst/>
                <a:latin typeface="+mn-lt"/>
                <a:ea typeface="+mn-ea"/>
                <a:cs typeface="+mn-cs"/>
              </a:rPr>
              <a:t>OFA’s Mission</a:t>
            </a:r>
          </a:p>
          <a:p>
            <a:pPr lvl="0"/>
            <a:r>
              <a:rPr lang="en-US" sz="1200" kern="1200" dirty="0">
                <a:solidFill>
                  <a:schemeClr val="tx1"/>
                </a:solidFill>
                <a:effectLst/>
                <a:latin typeface="+mn-lt"/>
                <a:ea typeface="+mn-ea"/>
                <a:cs typeface="+mn-cs"/>
              </a:rPr>
              <a:t>Where We’ve Been and Where We’re Going</a:t>
            </a:r>
          </a:p>
          <a:p>
            <a:pPr lvl="0"/>
            <a:r>
              <a:rPr lang="en-US" sz="1200" kern="1200" dirty="0">
                <a:solidFill>
                  <a:schemeClr val="tx1"/>
                </a:solidFill>
                <a:effectLst/>
                <a:latin typeface="+mn-lt"/>
                <a:ea typeface="+mn-ea"/>
                <a:cs typeface="+mn-cs"/>
              </a:rPr>
              <a:t>OFA’s Structure</a:t>
            </a:r>
          </a:p>
          <a:p>
            <a:pPr lvl="0"/>
            <a:r>
              <a:rPr lang="en-US" sz="1200" kern="1200" dirty="0">
                <a:solidFill>
                  <a:schemeClr val="tx1"/>
                </a:solidFill>
                <a:effectLst/>
                <a:latin typeface="+mn-lt"/>
                <a:ea typeface="+mn-ea"/>
                <a:cs typeface="+mn-cs"/>
              </a:rPr>
              <a:t>Key Takeaways and Closing</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AGENDA NOTES FOR THIS SLIDE</a:t>
            </a:r>
            <a:endParaRPr lang="en-US" sz="1200" kern="1200" dirty="0">
              <a:solidFill>
                <a:schemeClr val="tx1"/>
              </a:solidFill>
              <a:effectLst/>
              <a:latin typeface="+mn-lt"/>
              <a:ea typeface="+mn-ea"/>
              <a:cs typeface="+mn-cs"/>
            </a:endParaRPr>
          </a:p>
          <a:p>
            <a:pPr marL="171450" indent="-171450">
              <a:buFont typeface="Arial"/>
              <a:buChar char="•"/>
            </a:pPr>
            <a:r>
              <a:rPr lang="en-US" sz="1200" b="1" kern="1200" dirty="0">
                <a:solidFill>
                  <a:schemeClr val="tx1"/>
                </a:solidFill>
                <a:effectLst/>
                <a:latin typeface="+mn-lt"/>
                <a:ea typeface="+mn-ea"/>
                <a:cs typeface="+mn-cs"/>
              </a:rPr>
              <a:t>0:00 – 0:04	Introduction</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0:00 – 0:02	Welcome and Personal story intro</a:t>
            </a:r>
          </a:p>
          <a:p>
            <a:pPr marL="171450" lvl="0" indent="-171450">
              <a:buFont typeface="Arial"/>
              <a:buChar char="•"/>
            </a:pPr>
            <a:r>
              <a:rPr lang="en-US" sz="1200" b="1" kern="1200" dirty="0">
                <a:solidFill>
                  <a:schemeClr val="tx1"/>
                </a:solidFill>
                <a:effectLst/>
                <a:latin typeface="+mn-lt"/>
                <a:ea typeface="+mn-ea"/>
                <a:cs typeface="+mn-cs"/>
              </a:rPr>
              <a:t>[Slide 1]</a:t>
            </a:r>
            <a:r>
              <a:rPr lang="en-US" sz="1200" kern="1200" dirty="0">
                <a:solidFill>
                  <a:schemeClr val="tx1"/>
                </a:solidFill>
                <a:effectLst/>
                <a:latin typeface="+mn-lt"/>
                <a:ea typeface="+mn-ea"/>
                <a:cs typeface="+mn-cs"/>
              </a:rPr>
              <a:t> [Trainer should share personal story as it pertains to the training. Don’t forget to use challenge - choice - outcome, and practice it just like you would any other part of the training!]</a:t>
            </a:r>
          </a:p>
          <a:p>
            <a:pPr marL="171450" lvl="0" indent="-171450">
              <a:buFont typeface="Arial"/>
              <a:buChar char="•"/>
            </a:pPr>
            <a:r>
              <a:rPr lang="en-US" sz="1200" kern="1200" dirty="0">
                <a:solidFill>
                  <a:schemeClr val="tx1"/>
                </a:solidFill>
                <a:effectLst/>
                <a:latin typeface="+mn-lt"/>
                <a:ea typeface="+mn-ea"/>
                <a:cs typeface="+mn-cs"/>
              </a:rPr>
              <a:t>That’s why I’m so excited to be here to talk with all of you about who we are as an organization.</a:t>
            </a:r>
          </a:p>
          <a:p>
            <a:pPr marL="171450" lvl="0" indent="-171450">
              <a:buFont typeface="Arial"/>
              <a:buChar char="•"/>
            </a:pPr>
            <a:r>
              <a:rPr lang="en-US" sz="1200" kern="1200" dirty="0">
                <a:solidFill>
                  <a:schemeClr val="tx1"/>
                </a:solidFill>
                <a:effectLst/>
                <a:latin typeface="+mn-lt"/>
                <a:ea typeface="+mn-ea"/>
                <a:cs typeface="+mn-cs"/>
              </a:rPr>
              <a:t>We’re going to get into a SUPER interactive activity right off the bat, but first, we’ll take a minute to review our agenda for this session.</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274625E-BD2B-41CA-9801-85E7424BBEF2}" type="slidenum">
              <a:rPr lang="en-US" smtClean="0"/>
              <a:pPr/>
              <a:t>1</a:t>
            </a:fld>
            <a:endParaRPr lang="en-US" dirty="0"/>
          </a:p>
        </p:txBody>
      </p:sp>
    </p:spTree>
    <p:extLst>
      <p:ext uri="{BB962C8B-B14F-4D97-AF65-F5344CB8AC3E}">
        <p14:creationId xmlns:p14="http://schemas.microsoft.com/office/powerpoint/2010/main" val="2519949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b="1" kern="1200" dirty="0">
                <a:solidFill>
                  <a:schemeClr val="tx1"/>
                </a:solidFill>
                <a:effectLst/>
                <a:latin typeface="+mn-lt"/>
                <a:ea typeface="+mn-ea"/>
                <a:cs typeface="+mn-cs"/>
              </a:rPr>
              <a:t>0:26-0:36	Where We’ve Been and Where We’re Going</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0:26-0:28	Our launch</a:t>
            </a:r>
          </a:p>
          <a:p>
            <a:pPr marL="171450" lvl="0" indent="-171450">
              <a:buFont typeface="Arial"/>
              <a:buChar char="•"/>
            </a:pPr>
            <a:r>
              <a:rPr lang="en-US" sz="1200" b="1" kern="1200" dirty="0">
                <a:solidFill>
                  <a:schemeClr val="tx1"/>
                </a:solidFill>
                <a:effectLst/>
                <a:latin typeface="+mn-lt"/>
                <a:ea typeface="+mn-ea"/>
                <a:cs typeface="+mn-cs"/>
              </a:rPr>
              <a:t>[Slide 10] </a:t>
            </a:r>
            <a:r>
              <a:rPr lang="en-US" sz="1200" kern="1200" dirty="0">
                <a:solidFill>
                  <a:schemeClr val="tx1"/>
                </a:solidFill>
                <a:effectLst/>
                <a:latin typeface="+mn-lt"/>
                <a:ea typeface="+mn-ea"/>
                <a:cs typeface="+mn-cs"/>
              </a:rPr>
              <a:t>Organizing for Action launched back in January of this year, where we held a national conference with over 4,000 people to talk about the future of our movement.</a:t>
            </a:r>
          </a:p>
          <a:p>
            <a:pPr marL="171450" lvl="0" indent="-171450">
              <a:buFont typeface="Arial"/>
              <a:buChar char="•"/>
            </a:pPr>
            <a:r>
              <a:rPr lang="en-US" sz="1200" kern="1200" dirty="0">
                <a:solidFill>
                  <a:schemeClr val="tx1"/>
                </a:solidFill>
                <a:effectLst/>
                <a:latin typeface="+mn-lt"/>
                <a:ea typeface="+mn-ea"/>
                <a:cs typeface="+mn-cs"/>
              </a:rPr>
              <a:t>This movement is about the people that are involved in it, and we wanted to make sure that our launch reflected this philosophy.</a:t>
            </a:r>
          </a:p>
          <a:p>
            <a:pPr marL="171450" lvl="0" indent="-171450">
              <a:buFont typeface="Arial"/>
              <a:buChar char="•"/>
            </a:pPr>
            <a:r>
              <a:rPr lang="en-US" sz="1200" kern="1200" dirty="0">
                <a:solidFill>
                  <a:schemeClr val="tx1"/>
                </a:solidFill>
                <a:effectLst/>
                <a:latin typeface="+mn-lt"/>
                <a:ea typeface="+mn-ea"/>
                <a:cs typeface="+mn-cs"/>
              </a:rPr>
              <a:t>At that time, all we knew was that we wanted to support the agenda Americans voted last year, and that we wanted to keep building grassroots power at the local level.</a:t>
            </a:r>
          </a:p>
          <a:p>
            <a:pPr marL="171450" lvl="0" indent="-171450">
              <a:buFont typeface="Arial"/>
              <a:buChar char="•"/>
            </a:pPr>
            <a:r>
              <a:rPr lang="en-US" sz="1200" kern="1200" dirty="0">
                <a:solidFill>
                  <a:schemeClr val="tx1"/>
                </a:solidFill>
                <a:effectLst/>
                <a:latin typeface="+mn-lt"/>
                <a:ea typeface="+mn-ea"/>
                <a:cs typeface="+mn-cs"/>
              </a:rPr>
              <a:t>We have come a long way since then, and built one of the most effective issue-based organizations in our country.</a:t>
            </a:r>
          </a:p>
          <a:p>
            <a:endParaRPr lang="en-US" dirty="0"/>
          </a:p>
        </p:txBody>
      </p:sp>
      <p:sp>
        <p:nvSpPr>
          <p:cNvPr id="4" name="Slide Number Placeholder 3"/>
          <p:cNvSpPr>
            <a:spLocks noGrp="1"/>
          </p:cNvSpPr>
          <p:nvPr>
            <p:ph type="sldNum" sz="quarter" idx="10"/>
          </p:nvPr>
        </p:nvSpPr>
        <p:spPr/>
        <p:txBody>
          <a:bodyPr/>
          <a:lstStyle/>
          <a:p>
            <a:fld id="{C274625E-BD2B-41CA-9801-85E7424BBEF2}" type="slidenum">
              <a:rPr lang="en-US" smtClean="0"/>
              <a:pPr/>
              <a:t>10</a:t>
            </a:fld>
            <a:endParaRPr lang="en-US" dirty="0"/>
          </a:p>
        </p:txBody>
      </p:sp>
    </p:spTree>
    <p:extLst>
      <p:ext uri="{BB962C8B-B14F-4D97-AF65-F5344CB8AC3E}">
        <p14:creationId xmlns:p14="http://schemas.microsoft.com/office/powerpoint/2010/main" val="1676312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a:solidFill>
                  <a:schemeClr val="tx1"/>
                </a:solidFill>
                <a:effectLst/>
                <a:latin typeface="+mn-lt"/>
                <a:ea typeface="+mn-ea"/>
                <a:cs typeface="+mn-cs"/>
              </a:rPr>
              <a:t>0:28-0:31	What we did over spring and summer</a:t>
            </a:r>
          </a:p>
          <a:p>
            <a:pPr marL="171450" lvl="0" indent="-171450">
              <a:buFont typeface="Arial"/>
              <a:buChar char="•"/>
            </a:pPr>
            <a:r>
              <a:rPr lang="en-US" sz="1200" b="1" kern="1200" dirty="0">
                <a:solidFill>
                  <a:schemeClr val="tx1"/>
                </a:solidFill>
                <a:effectLst/>
                <a:latin typeface="+mn-lt"/>
                <a:ea typeface="+mn-ea"/>
                <a:cs typeface="+mn-cs"/>
              </a:rPr>
              <a:t>[Slide 11] </a:t>
            </a:r>
            <a:r>
              <a:rPr lang="en-US" sz="1200" kern="1200" dirty="0">
                <a:solidFill>
                  <a:schemeClr val="tx1"/>
                </a:solidFill>
                <a:effectLst/>
                <a:latin typeface="+mn-lt"/>
                <a:ea typeface="+mn-ea"/>
                <a:cs typeface="+mn-cs"/>
              </a:rPr>
              <a:t>Shortly after our launch in January, we held our first National Day of Action on February 22. </a:t>
            </a:r>
          </a:p>
          <a:p>
            <a:pPr marL="171450" lvl="0" indent="-171450">
              <a:buFont typeface="Arial"/>
              <a:buChar char="•"/>
            </a:pPr>
            <a:r>
              <a:rPr lang="en-US" sz="1200" kern="1200" dirty="0">
                <a:solidFill>
                  <a:schemeClr val="tx1"/>
                </a:solidFill>
                <a:effectLst/>
                <a:latin typeface="+mn-lt"/>
                <a:ea typeface="+mn-ea"/>
                <a:cs typeface="+mn-cs"/>
              </a:rPr>
              <a:t>We were more successful than we ever could have imagined, and from there, went on to really shape the conversation around our key issue campaigns throughout the country.</a:t>
            </a:r>
          </a:p>
          <a:p>
            <a:pPr marL="171450" lvl="0" indent="-171450">
              <a:buFont typeface="Arial"/>
              <a:buChar char="•"/>
            </a:pPr>
            <a:r>
              <a:rPr lang="en-US" sz="1200" kern="1200" dirty="0">
                <a:solidFill>
                  <a:schemeClr val="tx1"/>
                </a:solidFill>
                <a:effectLst/>
                <a:latin typeface="+mn-lt"/>
                <a:ea typeface="+mn-ea"/>
                <a:cs typeface="+mn-cs"/>
              </a:rPr>
              <a:t>Here’s a quick look at what we accomplished this past spring and summer.</a:t>
            </a:r>
          </a:p>
          <a:p>
            <a:pPr marL="171450" lvl="0" indent="-171450">
              <a:buFont typeface="Arial"/>
              <a:buChar char="•"/>
            </a:pPr>
            <a:r>
              <a:rPr lang="en-US" sz="1200" b="1" kern="1200" dirty="0">
                <a:solidFill>
                  <a:schemeClr val="tx1"/>
                </a:solidFill>
                <a:effectLst/>
                <a:latin typeface="+mn-lt"/>
                <a:ea typeface="+mn-ea"/>
                <a:cs typeface="+mn-cs"/>
              </a:rPr>
              <a:t>[Play video]</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274625E-BD2B-41CA-9801-85E7424BBEF2}" type="slidenum">
              <a:rPr lang="en-US" smtClean="0"/>
              <a:pPr/>
              <a:t>11</a:t>
            </a:fld>
            <a:endParaRPr lang="en-US" dirty="0"/>
          </a:p>
        </p:txBody>
      </p:sp>
    </p:spTree>
    <p:extLst>
      <p:ext uri="{BB962C8B-B14F-4D97-AF65-F5344CB8AC3E}">
        <p14:creationId xmlns:p14="http://schemas.microsoft.com/office/powerpoint/2010/main" val="1319862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a:solidFill>
                  <a:schemeClr val="tx1"/>
                </a:solidFill>
                <a:effectLst/>
                <a:latin typeface="+mn-lt"/>
                <a:ea typeface="+mn-ea"/>
                <a:cs typeface="+mn-cs"/>
              </a:rPr>
              <a:t>0:31-0:33	We made history and won August</a:t>
            </a:r>
          </a:p>
          <a:p>
            <a:pPr marL="171450" lvl="0" indent="-171450">
              <a:buFont typeface="Arial"/>
              <a:buChar char="•"/>
            </a:pPr>
            <a:r>
              <a:rPr lang="en-US" sz="1200" b="1" kern="1200" dirty="0">
                <a:solidFill>
                  <a:schemeClr val="tx1"/>
                </a:solidFill>
                <a:effectLst/>
                <a:latin typeface="+mn-lt"/>
                <a:ea typeface="+mn-ea"/>
                <a:cs typeface="+mn-cs"/>
              </a:rPr>
              <a:t>[Slide 12] </a:t>
            </a:r>
            <a:r>
              <a:rPr lang="en-US" sz="1200" kern="1200" dirty="0">
                <a:solidFill>
                  <a:schemeClr val="tx1"/>
                </a:solidFill>
                <a:effectLst/>
                <a:latin typeface="+mn-lt"/>
                <a:ea typeface="+mn-ea"/>
                <a:cs typeface="+mn-cs"/>
              </a:rPr>
              <a:t>After a successful spring and summer, we started to realize just how much of an impact we could make.</a:t>
            </a:r>
          </a:p>
          <a:p>
            <a:pPr marL="171450" lvl="0" indent="-171450">
              <a:buFont typeface="Arial"/>
              <a:buChar char="•"/>
            </a:pPr>
            <a:r>
              <a:rPr lang="en-US" sz="1200" kern="1200" dirty="0">
                <a:solidFill>
                  <a:schemeClr val="tx1"/>
                </a:solidFill>
                <a:effectLst/>
                <a:latin typeface="+mn-lt"/>
                <a:ea typeface="+mn-ea"/>
                <a:cs typeface="+mn-cs"/>
              </a:rPr>
              <a:t>We got this crazy idea that we could actually WIN the month of August.</a:t>
            </a:r>
          </a:p>
          <a:p>
            <a:pPr marL="171450" lvl="0" indent="-171450">
              <a:buFont typeface="Arial"/>
              <a:buChar char="•"/>
            </a:pPr>
            <a:r>
              <a:rPr lang="en-US" sz="1200" kern="1200" dirty="0">
                <a:solidFill>
                  <a:schemeClr val="tx1"/>
                </a:solidFill>
                <a:effectLst/>
                <a:latin typeface="+mn-lt"/>
                <a:ea typeface="+mn-ea"/>
                <a:cs typeface="+mn-cs"/>
              </a:rPr>
              <a:t>In terms of the Congressional Calendar, does anyone know what major event happens in August every year? [Ask participants to share ideas.]</a:t>
            </a:r>
          </a:p>
          <a:p>
            <a:pPr marL="171450" lvl="0" indent="-171450">
              <a:buFont typeface="Arial"/>
              <a:buChar char="•"/>
            </a:pPr>
            <a:r>
              <a:rPr lang="en-US" sz="1200" kern="1200" dirty="0">
                <a:solidFill>
                  <a:schemeClr val="tx1"/>
                </a:solidFill>
                <a:effectLst/>
                <a:latin typeface="+mn-lt"/>
                <a:ea typeface="+mn-ea"/>
                <a:cs typeface="+mn-cs"/>
              </a:rPr>
              <a:t>That’s right - Members of Congress go on recess and go back to their home states and districts. Their job while they are there is to listen to their constituents and where they stand on the issues.</a:t>
            </a:r>
          </a:p>
          <a:p>
            <a:pPr marL="171450" lvl="0" indent="-171450">
              <a:buFont typeface="Arial"/>
              <a:buChar char="•"/>
            </a:pPr>
            <a:r>
              <a:rPr lang="en-US" sz="1200" kern="1200" dirty="0">
                <a:solidFill>
                  <a:schemeClr val="tx1"/>
                </a:solidFill>
                <a:effectLst/>
                <a:latin typeface="+mn-lt"/>
                <a:ea typeface="+mn-ea"/>
                <a:cs typeface="+mn-cs"/>
              </a:rPr>
              <a:t>For a lot of people, when they think about August Recess, they think about 2009, when the Tea Party was out at town halls in full force, and all the headlines were about all the people who were anti-Health Care Reform.</a:t>
            </a:r>
          </a:p>
          <a:p>
            <a:pPr marL="171450" lvl="0" indent="-171450">
              <a:buFont typeface="Arial"/>
              <a:buChar char="•"/>
            </a:pPr>
            <a:r>
              <a:rPr lang="en-US" sz="1200" kern="1200" dirty="0">
                <a:solidFill>
                  <a:schemeClr val="tx1"/>
                </a:solidFill>
                <a:effectLst/>
                <a:latin typeface="+mn-lt"/>
                <a:ea typeface="+mn-ea"/>
                <a:cs typeface="+mn-cs"/>
              </a:rPr>
              <a:t>So in 2013, we went into August with a plan. We set out to OWN August, and that’s what we did.</a:t>
            </a:r>
          </a:p>
          <a:p>
            <a:pPr marL="171450" lvl="0" indent="-171450">
              <a:buFont typeface="Arial"/>
              <a:buChar char="•"/>
            </a:pPr>
            <a:r>
              <a:rPr lang="en-US" sz="1200" b="1" kern="1200" dirty="0">
                <a:solidFill>
                  <a:schemeClr val="tx1"/>
                </a:solidFill>
                <a:effectLst/>
                <a:latin typeface="+mn-lt"/>
                <a:ea typeface="+mn-ea"/>
                <a:cs typeface="+mn-cs"/>
              </a:rPr>
              <a:t>[Animation cue] </a:t>
            </a:r>
            <a:r>
              <a:rPr lang="en-US" sz="1200" kern="1200" dirty="0">
                <a:solidFill>
                  <a:schemeClr val="tx1"/>
                </a:solidFill>
                <a:effectLst/>
                <a:latin typeface="+mn-lt"/>
                <a:ea typeface="+mn-ea"/>
                <a:cs typeface="+mn-cs"/>
              </a:rPr>
              <a:t>Our issues’ supporters completely drowned out the opposition, our volunteers earned a ton of media coverage, and the dominating narrative was in support of our issues.</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274625E-BD2B-41CA-9801-85E7424BBEF2}" type="slidenum">
              <a:rPr lang="en-US" smtClean="0"/>
              <a:pPr/>
              <a:t>12</a:t>
            </a:fld>
            <a:endParaRPr lang="en-US" dirty="0"/>
          </a:p>
        </p:txBody>
      </p:sp>
    </p:spTree>
    <p:extLst>
      <p:ext uri="{BB962C8B-B14F-4D97-AF65-F5344CB8AC3E}">
        <p14:creationId xmlns:p14="http://schemas.microsoft.com/office/powerpoint/2010/main" val="3937271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indent="-171450">
              <a:buFont typeface="Arial"/>
              <a:buChar char="•"/>
            </a:pPr>
            <a:r>
              <a:rPr lang="en-US" sz="1200" kern="1200" dirty="0">
                <a:solidFill>
                  <a:schemeClr val="tx1"/>
                </a:solidFill>
                <a:effectLst/>
                <a:latin typeface="+mn-lt"/>
                <a:ea typeface="+mn-ea"/>
                <a:cs typeface="+mn-cs"/>
              </a:rPr>
              <a:t>0:33-0:36	August was a turning point for the organization</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13] </a:t>
            </a:r>
            <a:r>
              <a:rPr lang="en-US" sz="1200" kern="1200" dirty="0">
                <a:solidFill>
                  <a:schemeClr val="tx1"/>
                </a:solidFill>
                <a:effectLst/>
                <a:latin typeface="+mn-lt"/>
                <a:ea typeface="+mn-ea"/>
                <a:cs typeface="+mn-cs"/>
              </a:rPr>
              <a:t>We did not let up on any of our issue campaigns.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We continued to change the conversation on Climate.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We</a:t>
            </a:r>
            <a:r>
              <a:rPr lang="en-US" sz="1200" kern="1200" baseline="0" dirty="0">
                <a:solidFill>
                  <a:schemeClr val="tx1"/>
                </a:solidFill>
                <a:effectLst/>
                <a:latin typeface="+mn-lt"/>
                <a:ea typeface="+mn-ea"/>
                <a:cs typeface="+mn-cs"/>
              </a:rPr>
              <a:t> continued</a:t>
            </a:r>
            <a:r>
              <a:rPr lang="en-US" sz="1200" kern="1200" dirty="0">
                <a:solidFill>
                  <a:schemeClr val="tx1"/>
                </a:solidFill>
                <a:effectLst/>
                <a:latin typeface="+mn-lt"/>
                <a:ea typeface="+mn-ea"/>
                <a:cs typeface="+mn-cs"/>
              </a:rPr>
              <a:t> organizing to make sure Washington knows that the fight to prevent gun violence is not over, and we are not backing down. </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We continued organizing to push the House of Representatives to pass Comprehensive Immigration Reform.</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But in addition to all of these issue campaigns that are focused on legislation, we launched our most prominent issue campaign,</a:t>
            </a:r>
            <a:r>
              <a:rPr lang="en-US" sz="1200" kern="1200" baseline="0" dirty="0">
                <a:solidFill>
                  <a:schemeClr val="tx1"/>
                </a:solidFill>
                <a:effectLst/>
                <a:latin typeface="+mn-lt"/>
                <a:ea typeface="+mn-ea"/>
                <a:cs typeface="+mn-cs"/>
              </a:rPr>
              <a:t> Obamacare, which is already a law.</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On October 1, millions of people began enrolling for health insurance for the first time ever, because of Obamacare.</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Our </a:t>
            </a:r>
            <a:r>
              <a:rPr lang="en-US" sz="1200" kern="1200" dirty="0" err="1">
                <a:solidFill>
                  <a:schemeClr val="tx1"/>
                </a:solidFill>
                <a:effectLst/>
                <a:latin typeface="+mn-lt"/>
                <a:ea typeface="+mn-ea"/>
                <a:cs typeface="+mn-cs"/>
              </a:rPr>
              <a:t>Obamacare</a:t>
            </a:r>
            <a:r>
              <a:rPr lang="en-US" sz="1200" kern="1200" dirty="0">
                <a:solidFill>
                  <a:schemeClr val="tx1"/>
                </a:solidFill>
                <a:effectLst/>
                <a:latin typeface="+mn-lt"/>
                <a:ea typeface="+mn-ea"/>
                <a:cs typeface="+mn-cs"/>
              </a:rPr>
              <a:t> campaign is about protecting the law and making sure people understand that enrolling is an excellent option for them.</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This means press conferences that talk about all the great things the law has already accomplished.</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It means trainings and letters to the editor to educate the public about the coverage options.</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It means going out to fairs and festivals and concerts and </a:t>
            </a:r>
            <a:r>
              <a:rPr lang="en-US" sz="1200" kern="1200" dirty="0" err="1">
                <a:solidFill>
                  <a:schemeClr val="tx1"/>
                </a:solidFill>
                <a:effectLst/>
                <a:latin typeface="+mn-lt"/>
                <a:ea typeface="+mn-ea"/>
                <a:cs typeface="+mn-cs"/>
              </a:rPr>
              <a:t>flyering</a:t>
            </a:r>
            <a:r>
              <a:rPr lang="en-US" sz="1200" kern="1200" dirty="0">
                <a:solidFill>
                  <a:schemeClr val="tx1"/>
                </a:solidFill>
                <a:effectLst/>
                <a:latin typeface="+mn-lt"/>
                <a:ea typeface="+mn-ea"/>
                <a:cs typeface="+mn-cs"/>
              </a:rPr>
              <a:t> to make sure people understand how </a:t>
            </a:r>
            <a:r>
              <a:rPr lang="en-US" sz="1200" kern="1200" dirty="0" err="1">
                <a:solidFill>
                  <a:schemeClr val="tx1"/>
                </a:solidFill>
                <a:effectLst/>
                <a:latin typeface="+mn-lt"/>
                <a:ea typeface="+mn-ea"/>
                <a:cs typeface="+mn-cs"/>
              </a:rPr>
              <a:t>Obamacare</a:t>
            </a:r>
            <a:r>
              <a:rPr lang="en-US" sz="1200" kern="1200" dirty="0">
                <a:solidFill>
                  <a:schemeClr val="tx1"/>
                </a:solidFill>
                <a:effectLst/>
                <a:latin typeface="+mn-lt"/>
                <a:ea typeface="+mn-ea"/>
                <a:cs typeface="+mn-cs"/>
              </a:rPr>
              <a:t> can help them and their family.</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And YOU are going to play a key role in that work.</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We’ll talk more about what our Obamacare campaign looks like, but just know - it is going to be a central piece of your work this spring.</a:t>
            </a:r>
            <a:endParaRPr lang="en-US" sz="11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274625E-BD2B-41CA-9801-85E7424BBEF2}" type="slidenum">
              <a:rPr lang="en-US" smtClean="0"/>
              <a:pPr/>
              <a:t>13</a:t>
            </a:fld>
            <a:endParaRPr lang="en-US" dirty="0"/>
          </a:p>
        </p:txBody>
      </p:sp>
    </p:spTree>
    <p:extLst>
      <p:ext uri="{BB962C8B-B14F-4D97-AF65-F5344CB8AC3E}">
        <p14:creationId xmlns:p14="http://schemas.microsoft.com/office/powerpoint/2010/main" val="657286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marR="0" lvl="0" indent="-171450" algn="l" defTabSz="914400" rtl="0" eaLnBrk="1" fontAlgn="auto" latinLnBrk="0" hangingPunct="1">
              <a:lnSpc>
                <a:spcPct val="100000"/>
              </a:lnSpc>
              <a:spcBef>
                <a:spcPct val="0"/>
              </a:spcBef>
              <a:spcAft>
                <a:spcPts val="0"/>
              </a:spcAft>
              <a:buClrTx/>
              <a:buSzTx/>
              <a:buFont typeface="Arial"/>
              <a:buChar char="•"/>
              <a:tabLst/>
              <a:defRPr/>
            </a:pPr>
            <a:r>
              <a:rPr lang="en-US" sz="1200" b="1" kern="1200" dirty="0">
                <a:solidFill>
                  <a:schemeClr val="tx1"/>
                </a:solidFill>
                <a:effectLst/>
                <a:latin typeface="+mn-lt"/>
                <a:ea typeface="+mn-ea"/>
                <a:cs typeface="+mn-cs"/>
              </a:rPr>
              <a:t>[Slide 14] </a:t>
            </a:r>
            <a:r>
              <a:rPr lang="en-US" sz="1200" kern="1200" dirty="0">
                <a:solidFill>
                  <a:schemeClr val="tx1"/>
                </a:solidFill>
                <a:effectLst/>
                <a:latin typeface="+mn-lt"/>
                <a:ea typeface="+mn-ea"/>
                <a:cs typeface="+mn-cs"/>
              </a:rPr>
              <a:t>So now that we’ve talked about our mission and we’ve talked about what we’ve accomplished and what we still have left to do, let’s talk about the structure that we’ve built to support it all.</a:t>
            </a:r>
          </a:p>
          <a:p>
            <a:pPr>
              <a:spcBef>
                <a:spcPct val="0"/>
              </a:spcBef>
            </a:pPr>
            <a:endParaRPr lang="en-US"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65F22-8EEA-4E2B-93CA-7888827729D7}" type="slidenum">
              <a:rPr lang="en-US">
                <a:solidFill>
                  <a:srgbClr val="FFFFFF"/>
                </a:solidFill>
                <a:ea typeface="ＭＳ Ｐゴシック" pitchFamily="-72" charset="-128"/>
                <a:cs typeface="ＭＳ Ｐゴシック" pitchFamily="-72" charset="-128"/>
              </a:rPr>
              <a:pPr fontAlgn="base">
                <a:spcBef>
                  <a:spcPct val="0"/>
                </a:spcBef>
                <a:spcAft>
                  <a:spcPct val="0"/>
                </a:spcAft>
              </a:pPr>
              <a:t>18</a:t>
            </a:fld>
            <a:endParaRPr lang="en-US">
              <a:solidFill>
                <a:srgbClr val="FFFFFF"/>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1432768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2" name="Shape 174"/>
          <p:cNvSpPr>
            <a:spLocks noGrp="1" noRot="1" noChangeAspect="1"/>
          </p:cNvSpPr>
          <p:nvPr>
            <p:ph type="sldImg" idx="2"/>
          </p:nvPr>
        </p:nvSpPr>
        <p:spPr>
          <a:ln>
            <a:miter lim="800000"/>
          </a:ln>
        </p:spPr>
      </p:sp>
      <p:sp>
        <p:nvSpPr>
          <p:cNvPr id="40963" name="Shape 175"/>
          <p:cNvSpPr txBox="1">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numCol="1" compatLnSpc="1">
            <a:prstTxWarp prst="textNoShape">
              <a:avLst/>
            </a:prstTxWarp>
            <a:normAutofit lnSpcReduction="10000"/>
          </a:bodyPr>
          <a:lstStyle/>
          <a:p>
            <a:pPr marL="171450" indent="-171450">
              <a:buFont typeface="Arial"/>
              <a:buChar char="•"/>
            </a:pPr>
            <a:r>
              <a:rPr lang="en-US" sz="1200" b="1" kern="1200" dirty="0">
                <a:solidFill>
                  <a:schemeClr val="tx1"/>
                </a:solidFill>
                <a:effectLst/>
                <a:latin typeface="+mn-lt"/>
                <a:ea typeface="+mn-ea"/>
                <a:cs typeface="+mn-cs"/>
              </a:rPr>
              <a:t>0:33-0:44	Our Organizational Structure</a:t>
            </a:r>
            <a:endParaRPr lang="en-US" sz="11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0:33-0:36	Our National Structure</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15]</a:t>
            </a:r>
            <a:r>
              <a:rPr lang="en-US" sz="1200" kern="1200" dirty="0">
                <a:solidFill>
                  <a:schemeClr val="tx1"/>
                </a:solidFill>
                <a:effectLst/>
                <a:latin typeface="+mn-lt"/>
                <a:ea typeface="+mn-ea"/>
                <a:cs typeface="+mn-cs"/>
              </a:rPr>
              <a:t> First, let’s talk about our national structure, starting at the Headquarters level.</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Jon Carson is our Executive Director, and he oversees six main departments.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The four core departments that will be at the forefront of supporting you are Grassroots, Issues, Development, and Digital.</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The Digital department houses the email team that helps support a lot of your big events, a web team to manage the website and the new tools that will become available over time, and a team to manage our presence on social networks to make sure as many people as possible have a point of entry into OFA.</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The Development team houses fundraising staff who each cover a different region of the country, mostly dealing with higher dollar donors, and recruiting them to the national board of trustees. They also have a grassroots fundraising director, who works with the Grassroots team to make sure you have all the resources you need to be effective in grassroots fundraising in the states.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Our Issues Department keeps track of all the different pathways to victory for our different priority issues. They have a campaign manager for each of the key issue campaigns, and they also handle national political relationships, so that wherever possible, they can also connect you with local coalition partners.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And the grassroots department is your direct line of support. </a:t>
            </a:r>
            <a:endParaRPr lang="en-US"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903335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a:buNone/>
            </a:pPr>
            <a:r>
              <a:rPr lang="en-US" sz="1100" b="1" dirty="0"/>
              <a:t>CUSTOMIZE</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0" kern="1200" baseline="0" dirty="0">
                <a:solidFill>
                  <a:schemeClr val="tx1"/>
                </a:solidFill>
                <a:effectLst/>
                <a:latin typeface="+mn-lt"/>
                <a:ea typeface="+mn-ea"/>
                <a:cs typeface="+mn-cs"/>
              </a:rPr>
              <a:t>Insert the [# of chapters] and [your state name] in the appropriate sections in the blue box at the center of the slide, then delete the pencil.</a:t>
            </a:r>
            <a:endParaRPr lang="en-US" sz="1100" kern="1200" dirty="0">
              <a:solidFill>
                <a:schemeClr val="tx1"/>
              </a:solidFill>
              <a:effectLst/>
              <a:latin typeface="+mn-lt"/>
              <a:ea typeface="+mn-ea"/>
              <a:cs typeface="+mn-cs"/>
            </a:endParaRPr>
          </a:p>
          <a:p>
            <a:pPr marL="0" indent="0">
              <a:buFont typeface="Arial"/>
              <a:buNone/>
            </a:pPr>
            <a:endParaRPr lang="en-US" sz="11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0:36-0:38	Our Organizational Map</a:t>
            </a:r>
            <a:endParaRPr lang="en-US" sz="11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[Slide 16]</a:t>
            </a:r>
            <a:r>
              <a:rPr lang="en-US" sz="1200" kern="1200" dirty="0">
                <a:solidFill>
                  <a:schemeClr val="tx1"/>
                </a:solidFill>
                <a:effectLst/>
                <a:latin typeface="+mn-lt"/>
                <a:ea typeface="+mn-ea"/>
                <a:cs typeface="+mn-cs"/>
              </a:rPr>
              <a:t> The grassroots department is built to be a lean, mean volunteer machine.</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We have 5 Regional Directors, who each form and shape the program for their respective regions based on the unique needs of each state.</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Each region is also supported by a Deputy Regional Director, who works directly with the State Coordinators and State Leads like [name of State Coordinator or State Lead in this state] here in [state].</a:t>
            </a:r>
            <a:endParaRPr lang="en-US" sz="11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[Animation cue]</a:t>
            </a:r>
            <a:r>
              <a:rPr lang="en-US" sz="1200" kern="1200" dirty="0">
                <a:solidFill>
                  <a:schemeClr val="tx1"/>
                </a:solidFill>
                <a:effectLst/>
                <a:latin typeface="+mn-lt"/>
                <a:ea typeface="+mn-ea"/>
                <a:cs typeface="+mn-cs"/>
              </a:rPr>
              <a:t> The State [Coordinators/Leads] are here to support the volunteers organizing in chapters. On the slide, you can see which states currently have a paid State Coordinator (green star) and those that have a volunteer State Lead (red star).</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And then we have you, our Fellows, who will work closely with chapters to help us build capacity and execute successful issue campaigns.</a:t>
            </a:r>
            <a:endParaRPr lang="en-US" sz="11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[Animation cue]</a:t>
            </a:r>
            <a:r>
              <a:rPr lang="en-US" sz="1200" kern="1200" dirty="0">
                <a:solidFill>
                  <a:schemeClr val="tx1"/>
                </a:solidFill>
                <a:effectLst/>
                <a:latin typeface="+mn-lt"/>
                <a:ea typeface="+mn-ea"/>
                <a:cs typeface="+mn-cs"/>
              </a:rPr>
              <a:t> It is worth noting that OFA has over 200 chapters nationwide, with [# of chapters] here in [state].</a:t>
            </a:r>
            <a:endParaRPr lang="en-US" sz="1100" kern="1200" dirty="0">
              <a:solidFill>
                <a:schemeClr val="tx1"/>
              </a:solidFill>
              <a:effectLst/>
              <a:latin typeface="+mn-lt"/>
              <a:ea typeface="+mn-ea"/>
              <a:cs typeface="+mn-cs"/>
            </a:endParaRPr>
          </a:p>
          <a:p>
            <a:pPr marL="0" indent="0">
              <a:buFont typeface="Arial"/>
              <a:buNone/>
            </a:pP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274625E-BD2B-41CA-9801-85E7424BBEF2}" type="slidenum">
              <a:rPr lang="en-US" smtClean="0">
                <a:solidFill>
                  <a:prstClr val="black"/>
                </a:solidFill>
                <a:latin typeface="Calibri"/>
              </a:rPr>
              <a:pPr/>
              <a:t>20</a:t>
            </a:fld>
            <a:endParaRPr lang="en-US" dirty="0">
              <a:solidFill>
                <a:prstClr val="black"/>
              </a:solidFill>
              <a:latin typeface="Calibri"/>
            </a:endParaRPr>
          </a:p>
        </p:txBody>
      </p:sp>
    </p:spTree>
    <p:extLst>
      <p:ext uri="{BB962C8B-B14F-4D97-AF65-F5344CB8AC3E}">
        <p14:creationId xmlns:p14="http://schemas.microsoft.com/office/powerpoint/2010/main" val="3462730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171450" indent="-171450">
              <a:buFont typeface="Arial"/>
              <a:buChar char="•"/>
            </a:pPr>
            <a:r>
              <a:rPr lang="en-US" sz="1200" kern="1200" dirty="0">
                <a:solidFill>
                  <a:schemeClr val="tx1"/>
                </a:solidFill>
                <a:effectLst/>
                <a:latin typeface="+mn-lt"/>
                <a:ea typeface="+mn-ea"/>
                <a:cs typeface="+mn-cs"/>
              </a:rPr>
              <a:t>0:38-0:41 	Our State Structure</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17]</a:t>
            </a:r>
            <a:r>
              <a:rPr lang="en-US" sz="1200" kern="1200" dirty="0">
                <a:solidFill>
                  <a:schemeClr val="tx1"/>
                </a:solidFill>
                <a:effectLst/>
                <a:latin typeface="+mn-lt"/>
                <a:ea typeface="+mn-ea"/>
                <a:cs typeface="+mn-cs"/>
              </a:rPr>
              <a:t> So now that we have a sense of the national mission of the organization, I want to take a minute to talk about our state: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First let’s talk about how three levels of organization will work together in our structure.  </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Every state will have a state lead or state coordinator who works with national HQ to make sure efforts in state coordinate with each other and with the national organizing strategy on each issue campaign.  As part of this state structure, volunteers – and in limited cases some staff – will also help in providing resources to chapters and teams in the state, and will coordinate with statewide allied organizations to create strategic coalitions on our issue campaigns.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Chapters will be formed to coordinate actions that impact a larger area, for example an entire city or media market.  Volunteer leads at the chapter level will coordinate the actions of neighborhood teams, and provide leadership training and resources for their members to empower them to take initiative in their issue campaigns.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Neighborhood teams will continue to play a role in the structure, executing issue organizing actions that impact just the neighborhood team’s community.  They will provide their members training on organizing skills the team utilizes.  Also, an important function of neighborhood teams will be to contribute to chapter-wide actions, often taking responsibility for aspects of large events.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Of course, it will take time to develop all these levels of organization so some states will have only one or two levels of this organization to start. Form will follow function in how this organizational model is built in each state.</a:t>
            </a:r>
            <a:endParaRPr lang="en-US" sz="1100" kern="1200" dirty="0">
              <a:solidFill>
                <a:schemeClr val="tx1"/>
              </a:solidFill>
              <a:effectLst/>
              <a:latin typeface="+mn-lt"/>
              <a:ea typeface="+mn-ea"/>
              <a:cs typeface="+mn-cs"/>
            </a:endParaRPr>
          </a:p>
          <a:p>
            <a:pPr marL="171450" lvl="0" indent="-171450">
              <a:buFont typeface="Arial"/>
              <a:buChar char="•"/>
            </a:pPr>
            <a:endParaRPr lang="en-US" dirty="0"/>
          </a:p>
        </p:txBody>
      </p:sp>
      <p:sp>
        <p:nvSpPr>
          <p:cNvPr id="4" name="Slide Number Placeholder 3"/>
          <p:cNvSpPr>
            <a:spLocks noGrp="1"/>
          </p:cNvSpPr>
          <p:nvPr>
            <p:ph type="sldNum" sz="quarter" idx="10"/>
          </p:nvPr>
        </p:nvSpPr>
        <p:spPr/>
        <p:txBody>
          <a:bodyPr/>
          <a:lstStyle/>
          <a:p>
            <a:fld id="{C274625E-BD2B-41CA-9801-85E7424BBEF2}" type="slidenum">
              <a:rPr lang="en-US" smtClean="0"/>
              <a:pPr/>
              <a:t>21</a:t>
            </a:fld>
            <a:endParaRPr lang="en-US" dirty="0"/>
          </a:p>
        </p:txBody>
      </p:sp>
    </p:spTree>
    <p:extLst>
      <p:ext uri="{BB962C8B-B14F-4D97-AF65-F5344CB8AC3E}">
        <p14:creationId xmlns:p14="http://schemas.microsoft.com/office/powerpoint/2010/main" val="636325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indent="0">
              <a:buFont typeface="Arial"/>
              <a:buNone/>
            </a:pPr>
            <a:r>
              <a:rPr lang="en-US" b="1" dirty="0"/>
              <a:t>CUSTOMIZE </a:t>
            </a:r>
          </a:p>
          <a:p>
            <a:pPr marL="0" indent="0">
              <a:buFont typeface="Arial"/>
              <a:buNone/>
            </a:pPr>
            <a:r>
              <a:rPr lang="en-US" sz="1200" b="0" kern="1200" baseline="0" dirty="0">
                <a:solidFill>
                  <a:schemeClr val="tx1"/>
                </a:solidFill>
                <a:effectLst/>
                <a:latin typeface="+mn-lt"/>
                <a:ea typeface="+mn-ea"/>
                <a:cs typeface="+mn-cs"/>
              </a:rPr>
              <a:t>1) Insert a copy of your state media market map (Google this first, then save it onto your hard drive, then upload into PowerPoint).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2) Edit the “chapter #” text boxes so they reflect your chapter names (i.e. “Chapter #1” could say “Springfield Chapter,” and so on and so forth, so that they reflect the chapters in your state).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3) Drag chapter names over the map accordingly so they align geographically on the map.</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4) Delete the pencil.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0:41-0:44 	Our Volunteer Structure</a:t>
            </a:r>
          </a:p>
          <a:p>
            <a:pPr marL="171450" lvl="0" indent="-171450">
              <a:buFont typeface="Arial"/>
              <a:buChar char="•"/>
            </a:pPr>
            <a:r>
              <a:rPr lang="en-US" sz="1200" b="1" kern="1200" dirty="0">
                <a:solidFill>
                  <a:schemeClr val="tx1"/>
                </a:solidFill>
                <a:effectLst/>
                <a:latin typeface="+mn-lt"/>
                <a:ea typeface="+mn-ea"/>
                <a:cs typeface="+mn-cs"/>
              </a:rPr>
              <a:t>[Slide 18]</a:t>
            </a:r>
            <a:r>
              <a:rPr lang="en-US" sz="1200" kern="1200" dirty="0">
                <a:solidFill>
                  <a:schemeClr val="tx1"/>
                </a:solidFill>
                <a:effectLst/>
                <a:latin typeface="+mn-lt"/>
                <a:ea typeface="+mn-ea"/>
                <a:cs typeface="+mn-cs"/>
              </a:rPr>
              <a:t> However, it is our volunteer structure that is the most important piece of our organization.  Without it, none of the other parts of the org chart would have a purpose.</a:t>
            </a:r>
          </a:p>
          <a:p>
            <a:pPr marL="171450" lvl="0" indent="-171450">
              <a:buFont typeface="Arial"/>
              <a:buChar char="•"/>
            </a:pPr>
            <a:r>
              <a:rPr lang="en-US" sz="1200" kern="1200" dirty="0">
                <a:solidFill>
                  <a:schemeClr val="tx1"/>
                </a:solidFill>
                <a:effectLst/>
                <a:latin typeface="+mn-lt"/>
                <a:ea typeface="+mn-ea"/>
                <a:cs typeface="+mn-cs"/>
              </a:rPr>
              <a:t>Chapters organized by local volunteers who know their communities are the backbone of the organization.</a:t>
            </a:r>
          </a:p>
          <a:p>
            <a:pPr marL="171450" lvl="0" indent="-171450">
              <a:buFont typeface="Arial"/>
              <a:buChar char="•"/>
            </a:pPr>
            <a:r>
              <a:rPr lang="en-US" sz="1200" kern="1200" dirty="0">
                <a:solidFill>
                  <a:schemeClr val="tx1"/>
                </a:solidFill>
                <a:effectLst/>
                <a:latin typeface="+mn-lt"/>
                <a:ea typeface="+mn-ea"/>
                <a:cs typeface="+mn-cs"/>
              </a:rPr>
              <a:t>We will dive much deeper into the volunteer structure later today, but here is an example of how we organize our chapters in a state – specifically, here is how OFA is organized in [your state].</a:t>
            </a:r>
          </a:p>
          <a:p>
            <a:pPr marL="171450" lvl="0" indent="-171450">
              <a:buFont typeface="Arial"/>
              <a:buChar char="•"/>
            </a:pPr>
            <a:r>
              <a:rPr lang="en-US" sz="1200" kern="1200" dirty="0">
                <a:solidFill>
                  <a:schemeClr val="tx1"/>
                </a:solidFill>
                <a:effectLst/>
                <a:latin typeface="+mn-lt"/>
                <a:ea typeface="+mn-ea"/>
                <a:cs typeface="+mn-cs"/>
              </a:rPr>
              <a:t>You’ll notice there are [# of chapters] chapters statewide – in [list locations of chapters].</a:t>
            </a:r>
          </a:p>
          <a:p>
            <a:pPr marL="171450" lvl="0" indent="-171450">
              <a:buFont typeface="Arial"/>
              <a:buChar char="•"/>
            </a:pPr>
            <a:r>
              <a:rPr lang="en-US" sz="1200" kern="1200" dirty="0">
                <a:solidFill>
                  <a:schemeClr val="tx1"/>
                </a:solidFill>
                <a:effectLst/>
                <a:latin typeface="+mn-lt"/>
                <a:ea typeface="+mn-ea"/>
                <a:cs typeface="+mn-cs"/>
              </a:rPr>
              <a:t>These chapters are comprised of many individuals who have worked with previous iterations of OFA, as well as new volunteers who are looking to get involved in their communities by working on the important issue campaigns the President has set forward.</a:t>
            </a:r>
          </a:p>
          <a:p>
            <a:pPr marL="171450" lvl="0" indent="-171450">
              <a:buFont typeface="Arial"/>
              <a:buChar char="•"/>
            </a:pPr>
            <a:r>
              <a:rPr lang="en-US" sz="1200" kern="1200" dirty="0">
                <a:solidFill>
                  <a:schemeClr val="tx1"/>
                </a:solidFill>
                <a:effectLst/>
                <a:latin typeface="+mn-lt"/>
                <a:ea typeface="+mn-ea"/>
                <a:cs typeface="+mn-cs"/>
              </a:rPr>
              <a:t>Because securing earned media and press is one of our top tactics, you’ll notice that many of our chapters have also strategically developed to align with media markets, as denoted by the differently-shaded regions on the map.</a:t>
            </a:r>
          </a:p>
          <a:p>
            <a:pPr marL="171450" lvl="0" indent="-171450">
              <a:buFont typeface="Arial"/>
              <a:buChar char="•"/>
            </a:pPr>
            <a:r>
              <a:rPr lang="en-US" sz="1200" kern="1200" dirty="0">
                <a:solidFill>
                  <a:schemeClr val="tx1"/>
                </a:solidFill>
                <a:effectLst/>
                <a:latin typeface="+mn-lt"/>
                <a:ea typeface="+mn-ea"/>
                <a:cs typeface="+mn-cs"/>
              </a:rPr>
              <a:t>For example, our [list location] Chapter will host big events to secure press in the greater [same location] area media market, which is shaded [corresponding color] on the map; and so on and so forth.</a:t>
            </a:r>
          </a:p>
          <a:p>
            <a:pPr marL="171450" lvl="0" indent="-171450">
              <a:buFont typeface="Arial"/>
              <a:buChar char="•"/>
            </a:pPr>
            <a:r>
              <a:rPr lang="en-US" sz="1200" kern="1200" dirty="0">
                <a:solidFill>
                  <a:schemeClr val="tx1"/>
                </a:solidFill>
                <a:effectLst/>
                <a:latin typeface="+mn-lt"/>
                <a:ea typeface="+mn-ea"/>
                <a:cs typeface="+mn-cs"/>
              </a:rPr>
              <a:t>This allows our chapters to have the greatest impact – for example, by hosting successful, large-scale events that will be aired in one media market, as opposed to several smaller events in the same media market that may not secure as much positive coverage. That is, when appropriate, the volunteers in our state’s communities will often work together as a chapter rather than duplicating their neighboring volunteers’ efforts.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274625E-BD2B-41CA-9801-85E7424BBEF2}" type="slidenum">
              <a:rPr lang="en-US" smtClean="0">
                <a:solidFill>
                  <a:prstClr val="black"/>
                </a:solidFill>
                <a:latin typeface="Calibri"/>
              </a:rPr>
              <a:pPr/>
              <a:t>22</a:t>
            </a:fld>
            <a:endParaRPr lang="en-US" dirty="0">
              <a:solidFill>
                <a:prstClr val="black"/>
              </a:solidFill>
              <a:latin typeface="Calibri"/>
            </a:endParaRPr>
          </a:p>
        </p:txBody>
      </p:sp>
    </p:spTree>
    <p:extLst>
      <p:ext uri="{BB962C8B-B14F-4D97-AF65-F5344CB8AC3E}">
        <p14:creationId xmlns:p14="http://schemas.microsoft.com/office/powerpoint/2010/main" val="3250659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1200" b="1" kern="1200" dirty="0">
                <a:solidFill>
                  <a:schemeClr val="tx1"/>
                </a:solidFill>
                <a:effectLst/>
                <a:latin typeface="+mn-lt"/>
                <a:ea typeface="+mn-ea"/>
                <a:cs typeface="+mn-cs"/>
              </a:rPr>
              <a:t>[Slide 19]</a:t>
            </a:r>
            <a:r>
              <a:rPr lang="en-US" sz="1200" kern="1200" dirty="0">
                <a:solidFill>
                  <a:schemeClr val="tx1"/>
                </a:solidFill>
                <a:effectLst/>
                <a:latin typeface="+mn-lt"/>
                <a:ea typeface="+mn-ea"/>
                <a:cs typeface="+mn-cs"/>
              </a:rPr>
              <a:t> So with that, let’s move to key takeaways.</a:t>
            </a:r>
          </a:p>
          <a:p>
            <a:pPr>
              <a:spcBef>
                <a:spcPct val="0"/>
              </a:spcBef>
            </a:pPr>
            <a:endParaRPr lang="en-US"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65F22-8EEA-4E2B-93CA-7888827729D7}" type="slidenum">
              <a:rPr lang="en-US">
                <a:solidFill>
                  <a:srgbClr val="FFFFFF"/>
                </a:solidFill>
                <a:ea typeface="ＭＳ Ｐゴシック" pitchFamily="-72" charset="-128"/>
                <a:cs typeface="ＭＳ Ｐゴシック" pitchFamily="-72" charset="-128"/>
              </a:rPr>
              <a:pPr fontAlgn="base">
                <a:spcBef>
                  <a:spcPct val="0"/>
                </a:spcBef>
                <a:spcAft>
                  <a:spcPct val="0"/>
                </a:spcAft>
              </a:pPr>
              <a:t>23</a:t>
            </a:fld>
            <a:endParaRPr lang="en-US">
              <a:solidFill>
                <a:srgbClr val="FFFFFF"/>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3475886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 typeface="Arial"/>
              <a:buChar char="•"/>
            </a:pPr>
            <a:r>
              <a:rPr lang="en-US" sz="1200" kern="1200" dirty="0">
                <a:solidFill>
                  <a:schemeClr val="tx1"/>
                </a:solidFill>
                <a:effectLst/>
                <a:latin typeface="+mn-lt"/>
                <a:ea typeface="+mn-ea"/>
                <a:cs typeface="+mn-cs"/>
              </a:rPr>
              <a:t>0:02 – 0:03 	Goals</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2] </a:t>
            </a:r>
            <a:r>
              <a:rPr lang="en-US" sz="1200" kern="1200" dirty="0">
                <a:solidFill>
                  <a:schemeClr val="tx1"/>
                </a:solidFill>
                <a:effectLst/>
                <a:latin typeface="+mn-lt"/>
                <a:ea typeface="+mn-ea"/>
                <a:cs typeface="+mn-cs"/>
              </a:rPr>
              <a:t>So our goals for this session are that by the end you will:</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Understand OFA’s mission and culture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Become familiar with what OFA has accomplished and what’s on the horizon</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Understand the importance of the </a:t>
            </a:r>
            <a:r>
              <a:rPr lang="en-US" sz="1200" kern="1200" dirty="0" err="1">
                <a:solidFill>
                  <a:schemeClr val="tx1"/>
                </a:solidFill>
                <a:effectLst/>
                <a:latin typeface="+mn-lt"/>
                <a:ea typeface="+mn-ea"/>
                <a:cs typeface="+mn-cs"/>
              </a:rPr>
              <a:t>Obamacare</a:t>
            </a:r>
            <a:r>
              <a:rPr lang="en-US" sz="1200" kern="1200" dirty="0">
                <a:solidFill>
                  <a:schemeClr val="tx1"/>
                </a:solidFill>
                <a:effectLst/>
                <a:latin typeface="+mn-lt"/>
                <a:ea typeface="+mn-ea"/>
                <a:cs typeface="+mn-cs"/>
              </a:rPr>
              <a:t> campaign, which will be the top priority issue area this fall</a:t>
            </a:r>
            <a:endParaRPr lang="en-US" sz="1100" kern="1200" dirty="0">
              <a:solidFill>
                <a:schemeClr val="tx1"/>
              </a:solidFill>
              <a:effectLst/>
              <a:latin typeface="+mn-lt"/>
              <a:ea typeface="+mn-ea"/>
              <a:cs typeface="+mn-cs"/>
            </a:endParaRPr>
          </a:p>
          <a:p>
            <a:pPr marL="171450" indent="-171450">
              <a:spcBef>
                <a:spcPct val="0"/>
              </a:spcBef>
              <a:buFont typeface="Arial"/>
              <a:buChar char="•"/>
            </a:pPr>
            <a:endParaRPr lang="en-US"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65F22-8EEA-4E2B-93CA-7888827729D7}" type="slidenum">
              <a:rPr lang="en-US">
                <a:solidFill>
                  <a:srgbClr val="FFFFFF"/>
                </a:solidFill>
                <a:ea typeface="ＭＳ Ｐゴシック" pitchFamily="-72" charset="-128"/>
                <a:cs typeface="ＭＳ Ｐゴシック" pitchFamily="-72" charset="-128"/>
              </a:rPr>
              <a:pPr fontAlgn="base">
                <a:spcBef>
                  <a:spcPct val="0"/>
                </a:spcBef>
                <a:spcAft>
                  <a:spcPct val="0"/>
                </a:spcAft>
              </a:pPr>
              <a:t>2</a:t>
            </a:fld>
            <a:endParaRPr lang="en-US">
              <a:solidFill>
                <a:srgbClr val="FFFFFF"/>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718238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b="0" kern="1200" dirty="0">
                <a:solidFill>
                  <a:schemeClr val="tx1"/>
                </a:solidFill>
                <a:effectLst/>
                <a:latin typeface="+mn-lt"/>
                <a:ea typeface="+mn-ea"/>
                <a:cs typeface="+mn-cs"/>
              </a:rPr>
              <a:t>0:44 – 0:45 Key Takeaways and closing</a:t>
            </a:r>
            <a:endParaRPr lang="en-US" sz="1100" b="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20] </a:t>
            </a:r>
            <a:r>
              <a:rPr lang="en-US" sz="1200" kern="1200" dirty="0">
                <a:solidFill>
                  <a:schemeClr val="tx1"/>
                </a:solidFill>
                <a:effectLst/>
                <a:latin typeface="+mn-lt"/>
                <a:ea typeface="+mn-ea"/>
                <a:cs typeface="+mn-cs"/>
              </a:rPr>
              <a:t>Here are some key takeaways to highlight from today’s session about Who We are at Organizing for Action.</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Organizing for Action is a grassroots organization dedicated to supporting the agenda Americans voted for on November 6</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2012.</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Grassroots volunteers are the most important part of OFA and are the power behind our organizing.</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We win issue campaigns by building capacity, shaping the narrative, and influencing key decision makers in every state.</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So with that, I’ll turn it over to [trainer name] to talk about [next module]!</a:t>
            </a:r>
            <a:endParaRPr lang="en-US" sz="1100" kern="1200" dirty="0">
              <a:solidFill>
                <a:schemeClr val="tx1"/>
              </a:solidFill>
              <a:effectLst/>
              <a:latin typeface="+mn-lt"/>
              <a:ea typeface="+mn-ea"/>
              <a:cs typeface="+mn-cs"/>
            </a:endParaRPr>
          </a:p>
          <a:p>
            <a:pPr marL="171450" indent="-171450">
              <a:buFont typeface="Arial"/>
              <a:buChar char="•"/>
            </a:pP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274625E-BD2B-41CA-9801-85E7424BBEF2}" type="slidenum">
              <a:rPr lang="en-US" smtClean="0"/>
              <a:pPr/>
              <a:t>24</a:t>
            </a:fld>
            <a:endParaRPr lang="en-US" dirty="0"/>
          </a:p>
        </p:txBody>
      </p:sp>
    </p:spTree>
    <p:extLst>
      <p:ext uri="{BB962C8B-B14F-4D97-AF65-F5344CB8AC3E}">
        <p14:creationId xmlns:p14="http://schemas.microsoft.com/office/powerpoint/2010/main" val="3306890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buFont typeface="Arial"/>
              <a:buChar char="•"/>
            </a:pPr>
            <a:r>
              <a:rPr lang="en-US" sz="1200" kern="1200" dirty="0">
                <a:solidFill>
                  <a:schemeClr val="tx1"/>
                </a:solidFill>
                <a:effectLst/>
                <a:latin typeface="+mn-lt"/>
                <a:ea typeface="+mn-ea"/>
                <a:cs typeface="+mn-cs"/>
              </a:rPr>
              <a:t>0:03-0:04	Agenda for this session</a:t>
            </a:r>
          </a:p>
          <a:p>
            <a:pPr marL="171450" lvl="0" indent="-171450">
              <a:buFont typeface="Arial"/>
              <a:buChar char="•"/>
            </a:pPr>
            <a:r>
              <a:rPr lang="en-US" sz="1200" b="1" kern="1200" dirty="0">
                <a:solidFill>
                  <a:schemeClr val="tx1"/>
                </a:solidFill>
                <a:effectLst/>
                <a:latin typeface="+mn-lt"/>
                <a:ea typeface="+mn-ea"/>
                <a:cs typeface="+mn-cs"/>
              </a:rPr>
              <a:t>[Slide 3]</a:t>
            </a:r>
            <a:r>
              <a:rPr lang="en-US" sz="1200" kern="1200" dirty="0">
                <a:solidFill>
                  <a:schemeClr val="tx1"/>
                </a:solidFill>
                <a:effectLst/>
                <a:latin typeface="+mn-lt"/>
                <a:ea typeface="+mn-ea"/>
                <a:cs typeface="+mn-cs"/>
              </a:rPr>
              <a:t> We’re just about to wrap up our introduction.</a:t>
            </a:r>
          </a:p>
          <a:p>
            <a:pPr marL="171450" lvl="0" indent="-171450">
              <a:buFont typeface="Arial"/>
              <a:buChar char="•"/>
            </a:pPr>
            <a:r>
              <a:rPr lang="en-US" sz="1200" kern="1200" dirty="0">
                <a:solidFill>
                  <a:schemeClr val="tx1"/>
                </a:solidFill>
                <a:effectLst/>
                <a:latin typeface="+mn-lt"/>
                <a:ea typeface="+mn-ea"/>
                <a:cs typeface="+mn-cs"/>
              </a:rPr>
              <a:t>Then we’ll dive right into the OFA mission, starting with a super fun activity.</a:t>
            </a:r>
          </a:p>
          <a:p>
            <a:pPr marL="171450" lvl="0" indent="-171450">
              <a:buFont typeface="Arial"/>
              <a:buChar char="•"/>
            </a:pPr>
            <a:r>
              <a:rPr lang="en-US" sz="1200" kern="1200" dirty="0">
                <a:solidFill>
                  <a:schemeClr val="tx1"/>
                </a:solidFill>
                <a:effectLst/>
                <a:latin typeface="+mn-lt"/>
                <a:ea typeface="+mn-ea"/>
                <a:cs typeface="+mn-cs"/>
              </a:rPr>
              <a:t>Then we’ll take a minute to recap where we’ve been and look ahead at where we’re going,</a:t>
            </a:r>
          </a:p>
          <a:p>
            <a:pPr marL="171450" lvl="0" indent="-171450">
              <a:buFont typeface="Arial"/>
              <a:buChar char="•"/>
            </a:pPr>
            <a:r>
              <a:rPr lang="en-US" sz="1200" kern="1200" dirty="0">
                <a:solidFill>
                  <a:schemeClr val="tx1"/>
                </a:solidFill>
                <a:effectLst/>
                <a:latin typeface="+mn-lt"/>
                <a:ea typeface="+mn-ea"/>
                <a:cs typeface="+mn-cs"/>
              </a:rPr>
              <a:t>After that, we’ll talk very broadly about our national and state structure and where you fit in,</a:t>
            </a:r>
          </a:p>
          <a:p>
            <a:pPr marL="171450" lvl="0" indent="-171450">
              <a:buFont typeface="Arial"/>
              <a:buChar char="•"/>
            </a:pPr>
            <a:r>
              <a:rPr lang="en-US" sz="1200" kern="1200" dirty="0">
                <a:solidFill>
                  <a:schemeClr val="tx1"/>
                </a:solidFill>
                <a:effectLst/>
                <a:latin typeface="+mn-lt"/>
                <a:ea typeface="+mn-ea"/>
                <a:cs typeface="+mn-cs"/>
              </a:rPr>
              <a:t>And we’ll close with key takeaways.</a:t>
            </a:r>
          </a:p>
          <a:p>
            <a:pPr marL="171450" lvl="0" indent="-171450">
              <a:buFont typeface="Arial"/>
              <a:buChar char="•"/>
            </a:pPr>
            <a:r>
              <a:rPr lang="en-US" sz="1200" kern="1200" dirty="0">
                <a:solidFill>
                  <a:schemeClr val="tx1"/>
                </a:solidFill>
                <a:effectLst/>
                <a:latin typeface="+mn-lt"/>
                <a:ea typeface="+mn-ea"/>
                <a:cs typeface="+mn-cs"/>
              </a:rPr>
              <a:t>So with that, let’s jump into our mission!</a:t>
            </a:r>
          </a:p>
          <a:p>
            <a:pPr>
              <a:spcBef>
                <a:spcPct val="0"/>
              </a:spcBef>
            </a:pPr>
            <a:endParaRPr lang="en-US"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65F22-8EEA-4E2B-93CA-7888827729D7}" type="slidenum">
              <a:rPr lang="en-US">
                <a:solidFill>
                  <a:srgbClr val="FFFFFF"/>
                </a:solidFill>
                <a:ea typeface="ＭＳ Ｐゴシック" pitchFamily="-72" charset="-128"/>
                <a:cs typeface="ＭＳ Ｐゴシック" pitchFamily="-72" charset="-128"/>
              </a:rPr>
              <a:pPr fontAlgn="base">
                <a:spcBef>
                  <a:spcPct val="0"/>
                </a:spcBef>
                <a:spcAft>
                  <a:spcPct val="0"/>
                </a:spcAft>
              </a:pPr>
              <a:t>3</a:t>
            </a:fld>
            <a:endParaRPr lang="en-US">
              <a:solidFill>
                <a:srgbClr val="FFFFFF"/>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1029775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6" name="Shape 106"/>
          <p:cNvSpPr>
            <a:spLocks noGrp="1" noRot="1" noChangeAspect="1"/>
          </p:cNvSpPr>
          <p:nvPr>
            <p:ph type="sldImg" idx="2"/>
          </p:nvPr>
        </p:nvSpPr>
        <p:spPr>
          <a:noFill/>
          <a:ln w="9525" cap="flat">
            <a:miter lim="800000"/>
            <a:headEnd type="none" w="med" len="med"/>
            <a:tailEnd type="none" w="med" len="med"/>
          </a:ln>
        </p:spPr>
      </p:sp>
      <p:sp>
        <p:nvSpPr>
          <p:cNvPr id="31747" name="Shape 107"/>
          <p:cNvSpPr txBox="1">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2350" tIns="46175" rIns="92350" bIns="46175" numCol="1" anchor="t" compatLnSpc="1">
            <a:prstTxWarp prst="textNoShape">
              <a:avLst/>
            </a:prstTxWarp>
            <a:normAutofit fontScale="70000" lnSpcReduction="20000"/>
          </a:bodyPr>
          <a:lstStyle/>
          <a:p>
            <a:pPr marL="171450" indent="-171450">
              <a:buFont typeface="Arial"/>
              <a:buChar char="•"/>
            </a:pPr>
            <a:r>
              <a:rPr lang="en-US" sz="1200" b="1" kern="1200" dirty="0">
                <a:solidFill>
                  <a:schemeClr val="tx1"/>
                </a:solidFill>
                <a:effectLst/>
                <a:latin typeface="+mn-lt"/>
                <a:ea typeface="+mn-ea"/>
                <a:cs typeface="+mn-cs"/>
              </a:rPr>
              <a:t>0:04 – 0:26</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OFA Mission and Structure</a:t>
            </a:r>
            <a:endParaRPr lang="en-US" sz="1200" b="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0:04 – 0:15	What is OFA through your eyes?</a:t>
            </a:r>
          </a:p>
          <a:p>
            <a:pPr marL="171450" lvl="0" indent="-171450">
              <a:buFont typeface="Arial"/>
              <a:buChar char="•"/>
            </a:pPr>
            <a:r>
              <a:rPr lang="en-US" sz="1200" b="1" kern="1200" dirty="0">
                <a:solidFill>
                  <a:schemeClr val="tx1"/>
                </a:solidFill>
                <a:effectLst/>
                <a:latin typeface="+mn-lt"/>
                <a:ea typeface="+mn-ea"/>
                <a:cs typeface="+mn-cs"/>
              </a:rPr>
              <a:t>[Slide 4]</a:t>
            </a:r>
            <a:r>
              <a:rPr lang="en-US" sz="1200" kern="1200" dirty="0">
                <a:solidFill>
                  <a:schemeClr val="tx1"/>
                </a:solidFill>
                <a:effectLst/>
                <a:latin typeface="+mn-lt"/>
                <a:ea typeface="+mn-ea"/>
                <a:cs typeface="+mn-cs"/>
              </a:rPr>
              <a:t> Okay, we are going to jump right in with an exercise!</a:t>
            </a:r>
          </a:p>
          <a:p>
            <a:pPr marL="171450" lvl="0" indent="-171450">
              <a:buFont typeface="Arial"/>
              <a:buChar char="•"/>
            </a:pPr>
            <a:r>
              <a:rPr lang="en-US" sz="1200" kern="1200" dirty="0">
                <a:solidFill>
                  <a:schemeClr val="tx1"/>
                </a:solidFill>
                <a:effectLst/>
                <a:latin typeface="+mn-lt"/>
                <a:ea typeface="+mn-ea"/>
                <a:cs typeface="+mn-cs"/>
              </a:rPr>
              <a:t>We’re going to take a minute to practice articulating what OFA is and what OFA does with an exercise called speed dating.</a:t>
            </a:r>
          </a:p>
          <a:p>
            <a:pPr marL="171450" lvl="0" indent="-171450">
              <a:buFont typeface="Arial"/>
              <a:buChar char="•"/>
            </a:pPr>
            <a:r>
              <a:rPr lang="en-US" sz="1200" kern="1200" dirty="0">
                <a:solidFill>
                  <a:schemeClr val="tx1"/>
                </a:solidFill>
                <a:effectLst/>
                <a:latin typeface="+mn-lt"/>
                <a:ea typeface="+mn-ea"/>
                <a:cs typeface="+mn-cs"/>
              </a:rPr>
              <a:t>Please don’t move until I say go.</a:t>
            </a:r>
          </a:p>
          <a:p>
            <a:pPr marL="171450" lvl="0" indent="-171450">
              <a:buFont typeface="Arial"/>
              <a:buChar char="•"/>
            </a:pPr>
            <a:r>
              <a:rPr lang="en-US" sz="1200" kern="1200" dirty="0">
                <a:solidFill>
                  <a:schemeClr val="tx1"/>
                </a:solidFill>
                <a:effectLst/>
                <a:latin typeface="+mn-lt"/>
                <a:ea typeface="+mn-ea"/>
                <a:cs typeface="+mn-cs"/>
              </a:rPr>
              <a:t>What we’ll do is have everyone in the room form two lines, facing one another.</a:t>
            </a:r>
          </a:p>
          <a:p>
            <a:pPr marL="171450" lvl="0" indent="-171450">
              <a:buFont typeface="Arial"/>
              <a:buChar char="•"/>
            </a:pPr>
            <a:r>
              <a:rPr lang="en-US" sz="1200" kern="1200" dirty="0">
                <a:solidFill>
                  <a:schemeClr val="tx1"/>
                </a:solidFill>
                <a:effectLst/>
                <a:latin typeface="+mn-lt"/>
                <a:ea typeface="+mn-ea"/>
                <a:cs typeface="+mn-cs"/>
              </a:rPr>
              <a:t>Then, one partner will have thirty seconds - no more, no less! - to explain what OFA is and what OFA does.</a:t>
            </a:r>
          </a:p>
          <a:p>
            <a:pPr marL="171450" lvl="0" indent="-171450">
              <a:buFont typeface="Arial"/>
              <a:buChar char="•"/>
            </a:pPr>
            <a:r>
              <a:rPr lang="en-US" sz="1200" kern="1200" dirty="0">
                <a:solidFill>
                  <a:schemeClr val="tx1"/>
                </a:solidFill>
                <a:effectLst/>
                <a:latin typeface="+mn-lt"/>
                <a:ea typeface="+mn-ea"/>
                <a:cs typeface="+mn-cs"/>
              </a:rPr>
              <a:t>After that, I’ll provide some additional instructions.</a:t>
            </a:r>
          </a:p>
          <a:p>
            <a:pPr marL="171450" lvl="0" indent="-171450">
              <a:buFont typeface="Arial"/>
              <a:buChar char="•"/>
            </a:pPr>
            <a:r>
              <a:rPr lang="en-US" sz="1200" kern="1200" dirty="0">
                <a:solidFill>
                  <a:schemeClr val="tx1"/>
                </a:solidFill>
                <a:effectLst/>
                <a:latin typeface="+mn-lt"/>
                <a:ea typeface="+mn-ea"/>
                <a:cs typeface="+mn-cs"/>
              </a:rPr>
              <a:t>Okay, so you have 30 seconds to move </a:t>
            </a:r>
            <a:r>
              <a:rPr lang="en-US" sz="1200" i="1" kern="1200" dirty="0">
                <a:solidFill>
                  <a:schemeClr val="tx1"/>
                </a:solidFill>
                <a:effectLst/>
                <a:latin typeface="+mn-lt"/>
                <a:ea typeface="+mn-ea"/>
                <a:cs typeface="+mn-cs"/>
              </a:rPr>
              <a:t>silently</a:t>
            </a:r>
            <a:r>
              <a:rPr lang="en-US" sz="1200" kern="1200" dirty="0">
                <a:solidFill>
                  <a:schemeClr val="tx1"/>
                </a:solidFill>
                <a:effectLst/>
                <a:latin typeface="+mn-lt"/>
                <a:ea typeface="+mn-ea"/>
                <a:cs typeface="+mn-cs"/>
              </a:rPr>
              <a:t> into two lines. Then, wait for the start signal.</a:t>
            </a:r>
          </a:p>
          <a:p>
            <a:pPr marL="171450" lvl="0" indent="-171450">
              <a:buFont typeface="Arial"/>
              <a:buChar char="•"/>
            </a:pPr>
            <a:r>
              <a:rPr lang="en-US" sz="1200" kern="1200" dirty="0">
                <a:solidFill>
                  <a:schemeClr val="tx1"/>
                </a:solidFill>
                <a:effectLst/>
                <a:latin typeface="+mn-lt"/>
                <a:ea typeface="+mn-ea"/>
                <a:cs typeface="+mn-cs"/>
              </a:rPr>
              <a:t>Okay - go! [Allow participants 30-60 seconds to move into two lines.]</a:t>
            </a:r>
          </a:p>
          <a:p>
            <a:pPr marL="171450" lvl="0" indent="-171450">
              <a:buFont typeface="Arial"/>
              <a:buChar char="•"/>
            </a:pPr>
            <a:r>
              <a:rPr lang="en-US" sz="1200" kern="1200" dirty="0">
                <a:solidFill>
                  <a:schemeClr val="tx1"/>
                </a:solidFill>
                <a:effectLst/>
                <a:latin typeface="+mn-lt"/>
                <a:ea typeface="+mn-ea"/>
                <a:cs typeface="+mn-cs"/>
              </a:rPr>
              <a:t>All right - is everybody ready? Okay, remember, you have 30 seconds to explain what OFA is and what OFA does.</a:t>
            </a:r>
          </a:p>
          <a:p>
            <a:pPr marL="171450" lvl="0" indent="-171450">
              <a:buFont typeface="Arial"/>
              <a:buChar char="•"/>
            </a:pPr>
            <a:r>
              <a:rPr lang="en-US" sz="1200" kern="1200" dirty="0">
                <a:solidFill>
                  <a:schemeClr val="tx1"/>
                </a:solidFill>
                <a:effectLst/>
                <a:latin typeface="+mn-lt"/>
                <a:ea typeface="+mn-ea"/>
                <a:cs typeface="+mn-cs"/>
              </a:rPr>
              <a:t>3-2-1-GO! [Allow 30 seconds for participants to practice.]</a:t>
            </a:r>
          </a:p>
          <a:p>
            <a:pPr marL="171450" lvl="0" indent="-171450">
              <a:buFont typeface="Arial"/>
              <a:buChar char="•"/>
            </a:pPr>
            <a:r>
              <a:rPr lang="en-US" sz="1200" kern="1200" dirty="0">
                <a:solidFill>
                  <a:schemeClr val="tx1"/>
                </a:solidFill>
                <a:effectLst/>
                <a:latin typeface="+mn-lt"/>
                <a:ea typeface="+mn-ea"/>
                <a:cs typeface="+mn-cs"/>
              </a:rPr>
              <a:t>Okay - time’s up! Raise your hand if your partner had a really good explanation. Can you share with the group? [Call on one person to share their 30-second explanation with the larger group. If you are using a wireless microphone, bring the microphone to the person.]</a:t>
            </a:r>
          </a:p>
          <a:p>
            <a:pPr marL="171450" lvl="0" indent="-171450">
              <a:buFont typeface="Arial"/>
              <a:buChar char="•"/>
            </a:pPr>
            <a:r>
              <a:rPr lang="en-US" sz="1200" kern="1200" dirty="0">
                <a:solidFill>
                  <a:schemeClr val="tx1"/>
                </a:solidFill>
                <a:effectLst/>
                <a:latin typeface="+mn-lt"/>
                <a:ea typeface="+mn-ea"/>
                <a:cs typeface="+mn-cs"/>
              </a:rPr>
              <a:t>Okay, great, now we’re going to switch. So if you were listening last time, you’re going to practice this time. Remember, just 30 seconds.</a:t>
            </a:r>
          </a:p>
          <a:p>
            <a:pPr marL="171450" lvl="0" indent="-171450">
              <a:buFont typeface="Arial"/>
              <a:buChar char="•"/>
            </a:pPr>
            <a:r>
              <a:rPr lang="en-US" sz="1200" kern="1200" dirty="0">
                <a:solidFill>
                  <a:schemeClr val="tx1"/>
                </a:solidFill>
                <a:effectLst/>
                <a:latin typeface="+mn-lt"/>
                <a:ea typeface="+mn-ea"/>
                <a:cs typeface="+mn-cs"/>
              </a:rPr>
              <a:t>3-2-1-GO! [Allow 30 seconds for participants to practice.]</a:t>
            </a:r>
          </a:p>
          <a:p>
            <a:pPr marL="171450" lvl="0" indent="-171450">
              <a:buFont typeface="Arial"/>
              <a:buChar char="•"/>
            </a:pPr>
            <a:r>
              <a:rPr lang="en-US" sz="1200" kern="1200" dirty="0">
                <a:solidFill>
                  <a:schemeClr val="tx1"/>
                </a:solidFill>
                <a:effectLst/>
                <a:latin typeface="+mn-lt"/>
                <a:ea typeface="+mn-ea"/>
                <a:cs typeface="+mn-cs"/>
              </a:rPr>
              <a:t>Okay - time’s up! Raise your hand if your partner had a really good explanation. Can you share with the group? [Call on one person to share their 30-second explanation with the larger group. If you are using a wireless microphone, bring the microphone to the person.]</a:t>
            </a:r>
          </a:p>
          <a:p>
            <a:pPr marL="171450" lvl="0" indent="-171450">
              <a:buFont typeface="Arial"/>
              <a:buChar char="•"/>
            </a:pPr>
            <a:r>
              <a:rPr lang="en-US" sz="1200" kern="1200" dirty="0">
                <a:solidFill>
                  <a:schemeClr val="tx1"/>
                </a:solidFill>
                <a:effectLst/>
                <a:latin typeface="+mn-lt"/>
                <a:ea typeface="+mn-ea"/>
                <a:cs typeface="+mn-cs"/>
              </a:rPr>
              <a:t>Okay, now we are going to switch partners. So, if you are [pick a direction, such as “facing me,” “standing with your back facing the wall,” </a:t>
            </a:r>
            <a:r>
              <a:rPr lang="en-US" sz="1200" kern="1200" dirty="0" err="1">
                <a:solidFill>
                  <a:schemeClr val="tx1"/>
                </a:solidFill>
                <a:effectLst/>
                <a:latin typeface="+mn-lt"/>
                <a:ea typeface="+mn-ea"/>
                <a:cs typeface="+mn-cs"/>
              </a:rPr>
              <a:t>etc</a:t>
            </a:r>
            <a:r>
              <a:rPr lang="en-US" sz="1200" kern="1200" dirty="0">
                <a:solidFill>
                  <a:schemeClr val="tx1"/>
                </a:solidFill>
                <a:effectLst/>
                <a:latin typeface="+mn-lt"/>
                <a:ea typeface="+mn-ea"/>
                <a:cs typeface="+mn-cs"/>
              </a:rPr>
              <a:t>], take one step to the right. Now you have a new partner.</a:t>
            </a:r>
          </a:p>
          <a:p>
            <a:pPr marL="171450" lvl="0" indent="-171450">
              <a:buFont typeface="Arial"/>
              <a:buChar char="•"/>
            </a:pPr>
            <a:r>
              <a:rPr lang="en-US" sz="1200" kern="1200" dirty="0">
                <a:solidFill>
                  <a:schemeClr val="tx1"/>
                </a:solidFill>
                <a:effectLst/>
                <a:latin typeface="+mn-lt"/>
                <a:ea typeface="+mn-ea"/>
                <a:cs typeface="+mn-cs"/>
              </a:rPr>
              <a:t>Okay, we’re going to try it again, but with an extra layer! This time, you’ll still have 30 seconds, but this time, you have to weave in your personal story. So it’s not just about  OFA - it’s about OFA and YOU.</a:t>
            </a:r>
          </a:p>
          <a:p>
            <a:pPr marL="171450" lvl="0" indent="-171450">
              <a:buFont typeface="Arial"/>
              <a:buChar char="•"/>
            </a:pPr>
            <a:r>
              <a:rPr lang="en-US" sz="1200" kern="1200" dirty="0">
                <a:solidFill>
                  <a:schemeClr val="tx1"/>
                </a:solidFill>
                <a:effectLst/>
                <a:latin typeface="+mn-lt"/>
                <a:ea typeface="+mn-ea"/>
                <a:cs typeface="+mn-cs"/>
              </a:rPr>
              <a:t>Okay, so if you were listening in the last round, it’s time for you to practice. Remember, 30 seconds for defining OFA while sharing some of your personal story!</a:t>
            </a:r>
          </a:p>
          <a:p>
            <a:pPr marL="171450" lvl="0" indent="-171450">
              <a:buFont typeface="Arial"/>
              <a:buChar char="•"/>
            </a:pPr>
            <a:r>
              <a:rPr lang="en-US" sz="1200" kern="1200" dirty="0">
                <a:solidFill>
                  <a:schemeClr val="tx1"/>
                </a:solidFill>
                <a:effectLst/>
                <a:latin typeface="+mn-lt"/>
                <a:ea typeface="+mn-ea"/>
                <a:cs typeface="+mn-cs"/>
              </a:rPr>
              <a:t>3-2-1-GO! [Allow 30 seconds for participants to practice.]</a:t>
            </a:r>
          </a:p>
          <a:p>
            <a:pPr marL="171450" lvl="0" indent="-171450">
              <a:buFont typeface="Arial"/>
              <a:buChar char="•"/>
            </a:pPr>
            <a:r>
              <a:rPr lang="en-US" sz="1200" kern="1200" dirty="0">
                <a:solidFill>
                  <a:schemeClr val="tx1"/>
                </a:solidFill>
                <a:effectLst/>
                <a:latin typeface="+mn-lt"/>
                <a:ea typeface="+mn-ea"/>
                <a:cs typeface="+mn-cs"/>
              </a:rPr>
              <a:t>Okay - time’s up! We’re going to share out, but we’re going to let the second partner practice first. So if you were listening, it’s time to practice. 30 seconds to explain OFA while using your personal story.</a:t>
            </a:r>
          </a:p>
          <a:p>
            <a:pPr marL="171450" lvl="0" indent="-171450">
              <a:buFont typeface="Arial"/>
              <a:buChar char="•"/>
            </a:pPr>
            <a:r>
              <a:rPr lang="en-US" sz="1200" kern="1200" dirty="0">
                <a:solidFill>
                  <a:schemeClr val="tx1"/>
                </a:solidFill>
                <a:effectLst/>
                <a:latin typeface="+mn-lt"/>
                <a:ea typeface="+mn-ea"/>
                <a:cs typeface="+mn-cs"/>
              </a:rPr>
              <a:t>3-2-1-GO! [Allow 30 seconds for participants to practice.]</a:t>
            </a:r>
          </a:p>
          <a:p>
            <a:pPr marL="171450" lvl="0" indent="-171450">
              <a:buFont typeface="Arial"/>
              <a:buChar char="•"/>
            </a:pPr>
            <a:r>
              <a:rPr lang="en-US" sz="1200" kern="1200" dirty="0">
                <a:solidFill>
                  <a:schemeClr val="tx1"/>
                </a:solidFill>
                <a:effectLst/>
                <a:latin typeface="+mn-lt"/>
                <a:ea typeface="+mn-ea"/>
                <a:cs typeface="+mn-cs"/>
              </a:rPr>
              <a:t>Okay - time’s up! Raise your hand if your partner had a really good explanation. Can you share with the group? [Call on two people to share their 30-second explanation with the larger group. If you are using a wireless microphone, bring the microphone to the people.]</a:t>
            </a:r>
          </a:p>
          <a:p>
            <a:pPr marL="171450" lvl="0" indent="-171450">
              <a:buFont typeface="Arial"/>
              <a:buChar char="•"/>
            </a:pPr>
            <a:r>
              <a:rPr lang="en-US" sz="1200" kern="1200" dirty="0">
                <a:solidFill>
                  <a:schemeClr val="tx1"/>
                </a:solidFill>
                <a:effectLst/>
                <a:latin typeface="+mn-lt"/>
                <a:ea typeface="+mn-ea"/>
                <a:cs typeface="+mn-cs"/>
              </a:rPr>
              <a:t>Okay, great! Go ahead and take a seat.</a:t>
            </a:r>
          </a:p>
          <a:p>
            <a:pPr marL="171450" lvl="0" indent="-171450">
              <a:buFont typeface="Arial"/>
              <a:buChar char="•"/>
            </a:pPr>
            <a:r>
              <a:rPr lang="en-US" sz="1200" kern="1200" dirty="0">
                <a:solidFill>
                  <a:schemeClr val="tx1"/>
                </a:solidFill>
                <a:effectLst/>
                <a:latin typeface="+mn-lt"/>
                <a:ea typeface="+mn-ea"/>
                <a:cs typeface="+mn-cs"/>
              </a:rPr>
              <a:t>[Allow participants 30-60 seconds to move back to their chairs.]</a:t>
            </a:r>
          </a:p>
        </p:txBody>
      </p:sp>
      <p:sp>
        <p:nvSpPr>
          <p:cNvPr id="31748" name="Shape 108"/>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350" tIns="46175" rIns="92350" bIns="46175"/>
          <a:lstStyle>
            <a:lvl1pPr eaLnBrk="0" hangingPunct="0">
              <a:defRPr sz="1400">
                <a:solidFill>
                  <a:srgbClr val="000000"/>
                </a:solidFill>
                <a:latin typeface="Arial" charset="0"/>
                <a:ea typeface="ＭＳ Ｐゴシック" charset="0"/>
                <a:cs typeface="Arial" charset="0"/>
                <a:sym typeface="Arial" charset="0"/>
              </a:defRPr>
            </a:lvl1pPr>
            <a:lvl2pPr marL="37931725" indent="-37474525" eaLnBrk="0" hangingPunct="0">
              <a:defRPr sz="1400">
                <a:solidFill>
                  <a:srgbClr val="000000"/>
                </a:solidFill>
                <a:latin typeface="Arial" charset="0"/>
                <a:ea typeface="Arial" charset="0"/>
                <a:cs typeface="Arial" charset="0"/>
                <a:sym typeface="Arial" charset="0"/>
              </a:defRPr>
            </a:lvl2pPr>
            <a:lvl3pPr eaLnBrk="0" hangingPunct="0">
              <a:defRPr sz="1400">
                <a:solidFill>
                  <a:srgbClr val="000000"/>
                </a:solidFill>
                <a:latin typeface="Arial" charset="0"/>
                <a:ea typeface="Arial" charset="0"/>
                <a:cs typeface="Arial" charset="0"/>
                <a:sym typeface="Arial" charset="0"/>
              </a:defRPr>
            </a:lvl3pPr>
            <a:lvl4pPr eaLnBrk="0" hangingPunct="0">
              <a:defRPr sz="1400">
                <a:solidFill>
                  <a:srgbClr val="000000"/>
                </a:solidFill>
                <a:latin typeface="Arial" charset="0"/>
                <a:ea typeface="Arial" charset="0"/>
                <a:cs typeface="Arial" charset="0"/>
                <a:sym typeface="Arial" charset="0"/>
              </a:defRPr>
            </a:lvl4pPr>
            <a:lvl5pPr eaLnBrk="0" hangingPunct="0">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pPr>
            <a:r>
              <a:rPr lang="en-US" sz="1200"/>
              <a:t> </a:t>
            </a:r>
          </a:p>
        </p:txBody>
      </p:sp>
    </p:spTree>
    <p:extLst>
      <p:ext uri="{BB962C8B-B14F-4D97-AF65-F5344CB8AC3E}">
        <p14:creationId xmlns:p14="http://schemas.microsoft.com/office/powerpoint/2010/main" val="594456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Shape 114"/>
          <p:cNvSpPr txBox="1">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numCol="1" compatLnSpc="1">
            <a:prstTxWarp prst="textNoShape">
              <a:avLst/>
            </a:prstTxWarp>
            <a:normAutofit fontScale="55000" lnSpcReduction="20000"/>
          </a:bodyPr>
          <a:lstStyle/>
          <a:p>
            <a:pPr marL="171450" indent="-171450">
              <a:buFont typeface="Arial"/>
              <a:buChar char="•"/>
            </a:pPr>
            <a:r>
              <a:rPr lang="en-US" sz="1200" kern="1200" dirty="0">
                <a:solidFill>
                  <a:schemeClr val="tx1"/>
                </a:solidFill>
                <a:effectLst/>
                <a:latin typeface="+mn-lt"/>
                <a:ea typeface="+mn-ea"/>
                <a:cs typeface="+mn-cs"/>
              </a:rPr>
              <a:t>0:15 – 0:20	How We Will Be Successful: Our Mission</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5]</a:t>
            </a:r>
            <a:r>
              <a:rPr lang="en-US" sz="1200" kern="1200" dirty="0">
                <a:solidFill>
                  <a:schemeClr val="tx1"/>
                </a:solidFill>
                <a:effectLst/>
                <a:latin typeface="+mn-lt"/>
                <a:ea typeface="+mn-ea"/>
                <a:cs typeface="+mn-cs"/>
              </a:rPr>
              <a:t> Okay, a lot of you said a lot of the things we are going to cover shortly. Here’s a look at the “official” 5-part mission of OFA.</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Our mission is first, to organize in states around the legislative agenda that Americans voted for on November 6.</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Many of you mentioned this in your 30-second pitches – it’s something that happens in the states (not DC, not at headquarters), and it’s something that millions of Americans voted for on November 6</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Americans voted not only for a set of policy priorities, but also a set of values, which drive our work today.</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Secondly, to build grassroots power by training and developing leadership on the ground.</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When the President was asked about his legacy and what he wanted this organization to do, the first thing he said was training well-rounded organizers.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We will take our cues from him and always invest in you and the development of your skills.</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The third part is to build meaningful, long-lasting, and mutually beneficial coalition partnerships in states and nationally.</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How many people are familiar with the term “coalition partnerships?” [Have participants raise their hands.] How many people are new to this concept? [Have participants raise their hands.]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This is a really interesting, wonderful new opportunity for us. Back in 2009 and 2010, when Organizing for America was organizing around health insurance reform, they were a project of the Democratic National Committee. As a political organization who was allowed to be involved in electoral organizing, they were legally barred from partnering with 501c4s and 501c3s in the states – the organizations that were specialists in organizing around health care.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So that meant they couldn’t partner with SEIU, Health Care for America Now, or  Planned Parenthood, which made it a challenge.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Because Organizing for Action is a 501c4, we can work hand in hand with other progressive nonprofits who share our goals, which opens up a whole new world of power and possibility.</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The next part is to develop state organizations that </a:t>
            </a:r>
            <a:r>
              <a:rPr lang="en-US" sz="1200" u="sng" kern="1200" dirty="0">
                <a:solidFill>
                  <a:schemeClr val="tx1"/>
                </a:solidFill>
                <a:effectLst/>
                <a:latin typeface="+mn-lt"/>
                <a:ea typeface="+mn-ea"/>
                <a:cs typeface="+mn-cs"/>
              </a:rPr>
              <a:t>grassroots fundraise </a:t>
            </a:r>
            <a:r>
              <a:rPr lang="en-US" sz="1200" kern="1200" dirty="0">
                <a:solidFill>
                  <a:schemeClr val="tx1"/>
                </a:solidFill>
                <a:effectLst/>
                <a:latin typeface="+mn-lt"/>
                <a:ea typeface="+mn-ea"/>
                <a:cs typeface="+mn-cs"/>
              </a:rPr>
              <a:t>to self-sustain, connecting donors to activists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This is a new, exciting piece of our responsibility that I am really excited about.</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Typically, in campaigns or in large organizations, fundraising is something that happens completely separate from the volunteer operation.</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But not now. Volunteers will be empowered to raise the money required for our efforts. This means if we need resources, we don’t have to wait and hope that someone else brings them in. We can take it upon ourselves to raise the money we need to run a successful program!</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This is something we’ll talk a lot more about later today.</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And last but not least, our mission is to tell the story of our work in the press and online.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This is important. This is where issue organizing really varies from electoral organizing.</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In electoral organizing, it was volume that mattered. We knew that Suzie on 5 Main Street was a supporter with a sporadic voting history, so we knew we needed to knock on her door 5 times in the course of 3 months in order to get her to turn out and vote for us. So the more people we could get knocking on doors in a particular state, the more voters we could turn out.</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In Issue Organizing, we still have targeted voters, but they’re not who we think of as voters in an electoral context. Does anyone know who I’m talking about? [Let people in audience think and raise hands. Answer: Members of Congress.]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With Members of Congress as our targeted voters, it’s no longer about volume. It’s about making sure they know that supporters of change are everywhere.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The facts are already on our side with these issues. We know over 90% of Americans support Universal Background Checks. It’s our job to make sure that our Members of Congress have a </a:t>
            </a:r>
            <a:r>
              <a:rPr lang="en-US" sz="1200" b="1" kern="1200" dirty="0">
                <a:solidFill>
                  <a:schemeClr val="tx1"/>
                </a:solidFill>
                <a:effectLst/>
                <a:latin typeface="+mn-lt"/>
                <a:ea typeface="+mn-ea"/>
                <a:cs typeface="+mn-cs"/>
              </a:rPr>
              <a:t>perception that matches that reality.</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So it’s less effective to have 300 people knocking on doors across the state of New Hampshire, than it is to get 30 people to knock on doors and pass out flyers in Senator </a:t>
            </a:r>
            <a:r>
              <a:rPr lang="en-US" sz="1200" kern="1200" dirty="0" err="1">
                <a:solidFill>
                  <a:schemeClr val="tx1"/>
                </a:solidFill>
                <a:effectLst/>
                <a:latin typeface="+mn-lt"/>
                <a:ea typeface="+mn-ea"/>
                <a:cs typeface="+mn-cs"/>
              </a:rPr>
              <a:t>Ayotte’s</a:t>
            </a:r>
            <a:r>
              <a:rPr lang="en-US" sz="1200" kern="1200" dirty="0">
                <a:solidFill>
                  <a:schemeClr val="tx1"/>
                </a:solidFill>
                <a:effectLst/>
                <a:latin typeface="+mn-lt"/>
                <a:ea typeface="+mn-ea"/>
                <a:cs typeface="+mn-cs"/>
              </a:rPr>
              <a:t> home precinct, or get 20 people to hold a press conference in front of Senator </a:t>
            </a:r>
            <a:r>
              <a:rPr lang="en-US" sz="1200" kern="1200" dirty="0" err="1">
                <a:solidFill>
                  <a:schemeClr val="tx1"/>
                </a:solidFill>
                <a:effectLst/>
                <a:latin typeface="+mn-lt"/>
                <a:ea typeface="+mn-ea"/>
                <a:cs typeface="+mn-cs"/>
              </a:rPr>
              <a:t>Ayotte’s</a:t>
            </a:r>
            <a:r>
              <a:rPr lang="en-US" sz="1200" kern="1200" dirty="0">
                <a:solidFill>
                  <a:schemeClr val="tx1"/>
                </a:solidFill>
                <a:effectLst/>
                <a:latin typeface="+mn-lt"/>
                <a:ea typeface="+mn-ea"/>
                <a:cs typeface="+mn-cs"/>
              </a:rPr>
              <a:t> office. </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And that’s because a press conference with 20 people gets seen by millions. The flyers in Kelly </a:t>
            </a:r>
            <a:r>
              <a:rPr lang="en-US" sz="1200" kern="1200" dirty="0" err="1">
                <a:solidFill>
                  <a:schemeClr val="tx1"/>
                </a:solidFill>
                <a:effectLst/>
                <a:latin typeface="+mn-lt"/>
                <a:ea typeface="+mn-ea"/>
                <a:cs typeface="+mn-cs"/>
              </a:rPr>
              <a:t>Ayotte’s</a:t>
            </a:r>
            <a:r>
              <a:rPr lang="en-US" sz="1200" kern="1200" dirty="0">
                <a:solidFill>
                  <a:schemeClr val="tx1"/>
                </a:solidFill>
                <a:effectLst/>
                <a:latin typeface="+mn-lt"/>
                <a:ea typeface="+mn-ea"/>
                <a:cs typeface="+mn-cs"/>
              </a:rPr>
              <a:t> neighborhood get noticed by her and by her staff, and she starts to understand that the people in her state who want her to take action on gun violence are the majority</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So you’ll hear us talk a lot about perception and reality - and more specifically, making sure our Representatives’ and Senators’ perception matches reality.</a:t>
            </a:r>
            <a:endParaRPr lang="en-US" sz="1100" kern="1200" dirty="0">
              <a:solidFill>
                <a:schemeClr val="tx1"/>
              </a:solidFill>
              <a:effectLst/>
              <a:latin typeface="+mn-lt"/>
              <a:ea typeface="+mn-ea"/>
              <a:cs typeface="+mn-cs"/>
            </a:endParaRPr>
          </a:p>
          <a:p>
            <a:endParaRPr lang="en-US" sz="1100" kern="1200" dirty="0">
              <a:solidFill>
                <a:schemeClr val="tx1"/>
              </a:solidFill>
              <a:effectLst/>
              <a:latin typeface="+mn-lt"/>
              <a:ea typeface="+mn-ea"/>
              <a:cs typeface="+mn-cs"/>
            </a:endParaRPr>
          </a:p>
        </p:txBody>
      </p:sp>
      <p:sp>
        <p:nvSpPr>
          <p:cNvPr id="33795" name="Shape 115"/>
          <p:cNvSpPr>
            <a:spLocks noGrp="1" noRot="1" noChangeAspect="1"/>
          </p:cNvSpPr>
          <p:nvPr>
            <p:ph type="sldImg" idx="2"/>
          </p:nvPr>
        </p:nvSpPr>
        <p:spPr>
          <a:ln>
            <a:miter lim="800000"/>
          </a:ln>
        </p:spPr>
      </p:sp>
    </p:spTree>
    <p:extLst>
      <p:ext uri="{BB962C8B-B14F-4D97-AF65-F5344CB8AC3E}">
        <p14:creationId xmlns:p14="http://schemas.microsoft.com/office/powerpoint/2010/main" val="480285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Shape 114"/>
          <p:cNvSpPr txBox="1">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numCol="1" compatLnSpc="1">
            <a:prstTxWarp prst="textNoShape">
              <a:avLst/>
            </a:prstTxWarp>
          </a:bodyPr>
          <a:lstStyle/>
          <a:p>
            <a:pPr marL="171450" indent="-171450">
              <a:buFont typeface="Arial"/>
              <a:buChar char="•"/>
            </a:pPr>
            <a:r>
              <a:rPr lang="en-US" sz="1200" kern="1200" dirty="0">
                <a:solidFill>
                  <a:schemeClr val="tx1"/>
                </a:solidFill>
                <a:effectLst/>
                <a:latin typeface="+mn-lt"/>
                <a:ea typeface="+mn-ea"/>
                <a:cs typeface="+mn-cs"/>
              </a:rPr>
              <a:t>0:20 – 0:22        What Organizing for Action is Not</a:t>
            </a:r>
          </a:p>
          <a:p>
            <a:pPr marL="171450" lvl="0" indent="-171450">
              <a:buFont typeface="Arial"/>
              <a:buChar char="•"/>
            </a:pPr>
            <a:r>
              <a:rPr lang="en-US" sz="1200" b="1" kern="1200" dirty="0">
                <a:solidFill>
                  <a:schemeClr val="tx1"/>
                </a:solidFill>
                <a:effectLst/>
                <a:latin typeface="+mn-lt"/>
                <a:ea typeface="+mn-ea"/>
                <a:cs typeface="+mn-cs"/>
              </a:rPr>
              <a:t>[Slide 6] </a:t>
            </a:r>
            <a:r>
              <a:rPr lang="en-US" sz="1200" kern="1200" dirty="0">
                <a:solidFill>
                  <a:schemeClr val="tx1"/>
                </a:solidFill>
                <a:effectLst/>
                <a:latin typeface="+mn-lt"/>
                <a:ea typeface="+mn-ea"/>
                <a:cs typeface="+mn-cs"/>
              </a:rPr>
              <a:t>Okay, now that we’ve defined our mission as an organization it’s important to clarify common misconceptions of who we are:</a:t>
            </a:r>
          </a:p>
          <a:p>
            <a:pPr marL="171450" lvl="0" indent="-171450">
              <a:buFont typeface="Arial"/>
              <a:buChar char="•"/>
            </a:pPr>
            <a:r>
              <a:rPr lang="en-US" sz="1200" kern="1200" dirty="0">
                <a:solidFill>
                  <a:schemeClr val="tx1"/>
                </a:solidFill>
                <a:effectLst/>
                <a:latin typeface="+mn-lt"/>
                <a:ea typeface="+mn-ea"/>
                <a:cs typeface="+mn-cs"/>
              </a:rPr>
              <a:t>First, we are not the re-election campaign. During the 2008 and 2012 campaigns, OFA was known as Obama for America. This is no longer the case – we are a non-profit focused on advancing the second-term legislative agenda of the President.</a:t>
            </a:r>
          </a:p>
          <a:p>
            <a:pPr marL="171450" lvl="0" indent="-171450">
              <a:buFont typeface="Arial"/>
              <a:buChar char="•"/>
            </a:pPr>
            <a:r>
              <a:rPr lang="en-US" sz="1200" kern="1200" dirty="0">
                <a:solidFill>
                  <a:schemeClr val="tx1"/>
                </a:solidFill>
                <a:effectLst/>
                <a:latin typeface="+mn-lt"/>
                <a:ea typeface="+mn-ea"/>
                <a:cs typeface="+mn-cs"/>
              </a:rPr>
              <a:t>In the same vein, we are not an electoral organization. OFA will not play any part in campaigns, local or national, regardless of candidate. This is so we can focus our resources and efforts solely on </a:t>
            </a:r>
            <a:r>
              <a:rPr lang="en-US" sz="1200" kern="1200" dirty="0" err="1">
                <a:solidFill>
                  <a:schemeClr val="tx1"/>
                </a:solidFill>
                <a:effectLst/>
                <a:latin typeface="+mn-lt"/>
                <a:ea typeface="+mn-ea"/>
                <a:cs typeface="+mn-cs"/>
              </a:rPr>
              <a:t>advacing</a:t>
            </a:r>
            <a:r>
              <a:rPr lang="en-US" sz="1200" kern="1200" dirty="0">
                <a:solidFill>
                  <a:schemeClr val="tx1"/>
                </a:solidFill>
                <a:effectLst/>
                <a:latin typeface="+mn-lt"/>
                <a:ea typeface="+mn-ea"/>
                <a:cs typeface="+mn-cs"/>
              </a:rPr>
              <a:t> the President’s second-term agenda.</a:t>
            </a:r>
          </a:p>
          <a:p>
            <a:pPr marL="171450" lvl="0" indent="-171450">
              <a:buFont typeface="Arial"/>
              <a:buChar char="•"/>
            </a:pPr>
            <a:r>
              <a:rPr lang="en-US" sz="1200" kern="1200" dirty="0">
                <a:solidFill>
                  <a:schemeClr val="tx1"/>
                </a:solidFill>
                <a:effectLst/>
                <a:latin typeface="+mn-lt"/>
                <a:ea typeface="+mn-ea"/>
                <a:cs typeface="+mn-cs"/>
              </a:rPr>
              <a:t>Finally, we are not a partisan organization. In fact, quite the opposite – we are always looking to identify unlikely allies who agree with the President’s vision on our priority issue campaigns. This means we partner with Democrats, Independents and Republicans who share our views both on the national and local levels. As an example, while we may have difficulty forming a national-level partnership with the National Rifle Association (NRA), we certainly look to partner with individual NRA members who agree with our belief that expanded background checks are good for gun violence prevention. These can make our events that much richer and more meaningful when trying to persuade a Member of Congress that our views match the views of their constituents.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endParaRPr lang="en-US" dirty="0">
              <a:latin typeface="Arial" charset="0"/>
              <a:ea typeface="ＭＳ Ｐゴシック" charset="0"/>
              <a:cs typeface="ＭＳ Ｐゴシック" charset="0"/>
            </a:endParaRPr>
          </a:p>
        </p:txBody>
      </p:sp>
      <p:sp>
        <p:nvSpPr>
          <p:cNvPr id="33795" name="Shape 115"/>
          <p:cNvSpPr>
            <a:spLocks noGrp="1" noRot="1" noChangeAspect="1"/>
          </p:cNvSpPr>
          <p:nvPr>
            <p:ph type="sldImg" idx="2"/>
          </p:nvPr>
        </p:nvSpPr>
        <p:spPr>
          <a:ln>
            <a:miter lim="800000"/>
          </a:ln>
        </p:spPr>
      </p:sp>
    </p:spTree>
    <p:extLst>
      <p:ext uri="{BB962C8B-B14F-4D97-AF65-F5344CB8AC3E}">
        <p14:creationId xmlns:p14="http://schemas.microsoft.com/office/powerpoint/2010/main" val="1011915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Shape 114"/>
          <p:cNvSpPr txBox="1">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numCol="1" compatLnSpc="1">
            <a:prstTxWarp prst="textNoShape">
              <a:avLst/>
            </a:prstTxWarp>
          </a:bodyPr>
          <a:lstStyle/>
          <a:p>
            <a:pPr marL="171450" indent="-171450">
              <a:buFont typeface="Arial"/>
              <a:buChar char="•"/>
            </a:pPr>
            <a:r>
              <a:rPr lang="en-US" sz="1200" kern="1200" dirty="0">
                <a:solidFill>
                  <a:schemeClr val="tx1"/>
                </a:solidFill>
                <a:effectLst/>
                <a:latin typeface="+mn-lt"/>
                <a:ea typeface="+mn-ea"/>
                <a:cs typeface="+mn-cs"/>
              </a:rPr>
              <a:t>0:22 – 0:23       In One Sentence: Who We Are</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7]</a:t>
            </a:r>
            <a:r>
              <a:rPr lang="en-US" sz="1200" kern="1200" dirty="0">
                <a:solidFill>
                  <a:schemeClr val="tx1"/>
                </a:solidFill>
                <a:effectLst/>
                <a:latin typeface="+mn-lt"/>
                <a:ea typeface="+mn-ea"/>
                <a:cs typeface="+mn-cs"/>
              </a:rPr>
              <a:t> So here is the one-sentence version. It’s actually pretty simple. Does anyone want to volunteer to read this slide out loud? [Have a volunteer read the slide text out loud, and then repeat it.] That’s right: We are a grassroots organization dedicated to supporting the agenda Americans voted for on November 6</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2012.</a:t>
            </a:r>
            <a:endParaRPr lang="en-US" sz="1100" kern="120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ct val="0"/>
              </a:spcBef>
              <a:spcAft>
                <a:spcPts val="0"/>
              </a:spcAft>
              <a:buClrTx/>
              <a:buSzTx/>
              <a:buFontTx/>
              <a:buNone/>
              <a:tabLst/>
              <a:defRPr/>
            </a:pPr>
            <a:endParaRPr lang="en-US" sz="1100" kern="1200" dirty="0">
              <a:solidFill>
                <a:schemeClr val="tx1"/>
              </a:solidFill>
              <a:effectLst/>
              <a:latin typeface="+mn-lt"/>
              <a:ea typeface="+mn-ea"/>
              <a:cs typeface="+mn-cs"/>
            </a:endParaRPr>
          </a:p>
        </p:txBody>
      </p:sp>
      <p:sp>
        <p:nvSpPr>
          <p:cNvPr id="33795" name="Shape 115"/>
          <p:cNvSpPr>
            <a:spLocks noGrp="1" noRot="1" noChangeAspect="1"/>
          </p:cNvSpPr>
          <p:nvPr>
            <p:ph type="sldImg" idx="2"/>
          </p:nvPr>
        </p:nvSpPr>
        <p:spPr>
          <a:ln>
            <a:miter lim="800000"/>
          </a:ln>
        </p:spPr>
      </p:sp>
    </p:spTree>
    <p:extLst>
      <p:ext uri="{BB962C8B-B14F-4D97-AF65-F5344CB8AC3E}">
        <p14:creationId xmlns:p14="http://schemas.microsoft.com/office/powerpoint/2010/main" val="4210545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Shape 114"/>
          <p:cNvSpPr txBox="1">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numCol="1" compatLnSpc="1">
            <a:prstTxWarp prst="textNoShape">
              <a:avLst/>
            </a:prstTxWarp>
            <a:normAutofit fontScale="85000" lnSpcReduction="20000"/>
          </a:bodyPr>
          <a:lstStyle/>
          <a:p>
            <a:pPr marL="171450" indent="-171450">
              <a:buFont typeface="Arial"/>
              <a:buChar char="•"/>
            </a:pPr>
            <a:r>
              <a:rPr lang="en-US" sz="1200" kern="1200" dirty="0">
                <a:solidFill>
                  <a:schemeClr val="tx1"/>
                </a:solidFill>
                <a:effectLst/>
                <a:latin typeface="+mn-lt"/>
                <a:ea typeface="+mn-ea"/>
                <a:cs typeface="+mn-cs"/>
              </a:rPr>
              <a:t>0:23-0:26		Our mission translates into three goals</a:t>
            </a:r>
            <a:endParaRPr lang="en-US" sz="1100" kern="1200" dirty="0">
              <a:solidFill>
                <a:schemeClr val="tx1"/>
              </a:solidFill>
              <a:effectLst/>
              <a:latin typeface="+mn-lt"/>
              <a:ea typeface="+mn-ea"/>
              <a:cs typeface="+mn-cs"/>
            </a:endParaRPr>
          </a:p>
          <a:p>
            <a:pPr marL="171450" lvl="0" indent="-171450">
              <a:buFont typeface="Arial"/>
              <a:buChar char="•"/>
            </a:pPr>
            <a:r>
              <a:rPr lang="en-US" sz="1200" b="1" kern="1200" dirty="0">
                <a:solidFill>
                  <a:schemeClr val="tx1"/>
                </a:solidFill>
                <a:effectLst/>
                <a:latin typeface="+mn-lt"/>
                <a:ea typeface="+mn-ea"/>
                <a:cs typeface="+mn-cs"/>
              </a:rPr>
              <a:t>[Slide 8]</a:t>
            </a:r>
            <a:r>
              <a:rPr lang="en-US" sz="1200" kern="1200" dirty="0">
                <a:solidFill>
                  <a:schemeClr val="tx1"/>
                </a:solidFill>
                <a:effectLst/>
                <a:latin typeface="+mn-lt"/>
                <a:ea typeface="+mn-ea"/>
                <a:cs typeface="+mn-cs"/>
              </a:rPr>
              <a:t> You will get a lot more training on what goes into an effective, strategic issue campaign, but I wanted to frame the way we define success by showing you this visual.</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In order to support the agenda Americans voted for in 2012, we need to do three things, and they all depend on one another and can happen in a number of different orders.</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We need to influence key decision makers. If we’re moving legislation through Congress, that means we need to influence certain Members of Congress to vote a certain way. If we’re promoting </a:t>
            </a:r>
            <a:r>
              <a:rPr lang="en-US" sz="1200" kern="1200" dirty="0" err="1">
                <a:solidFill>
                  <a:schemeClr val="tx1"/>
                </a:solidFill>
                <a:effectLst/>
                <a:latin typeface="+mn-lt"/>
                <a:ea typeface="+mn-ea"/>
                <a:cs typeface="+mn-cs"/>
              </a:rPr>
              <a:t>Obamacare</a:t>
            </a:r>
            <a:r>
              <a:rPr lang="en-US" sz="1200" kern="1200" dirty="0">
                <a:solidFill>
                  <a:schemeClr val="tx1"/>
                </a:solidFill>
                <a:effectLst/>
                <a:latin typeface="+mn-lt"/>
                <a:ea typeface="+mn-ea"/>
                <a:cs typeface="+mn-cs"/>
              </a:rPr>
              <a:t>, which we’ll talk about in more depth in the future, we need to influence consumers who could enroll in the marketplace, or influence the people whose advice those consumers listen to most.</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Something that helps us influence key decision makers is </a:t>
            </a:r>
            <a:r>
              <a:rPr lang="en-US" sz="1200" kern="1200" dirty="0" err="1">
                <a:solidFill>
                  <a:schemeClr val="tx1"/>
                </a:solidFill>
                <a:effectLst/>
                <a:latin typeface="+mn-lt"/>
                <a:ea typeface="+mn-ea"/>
                <a:cs typeface="+mn-cs"/>
              </a:rPr>
              <a:t>shapring</a:t>
            </a:r>
            <a:r>
              <a:rPr lang="en-US" sz="1200" kern="1200" dirty="0">
                <a:solidFill>
                  <a:schemeClr val="tx1"/>
                </a:solidFill>
                <a:effectLst/>
                <a:latin typeface="+mn-lt"/>
                <a:ea typeface="+mn-ea"/>
                <a:cs typeface="+mn-cs"/>
              </a:rPr>
              <a:t> the narrative. What we’re really talking about here is having an impact on the conversation around a specific issue, be it in the news or on social media. We want the prominent headlines to support our positions, which oftentimes influences key decision makers in and of itself.</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Finally, we need to build capacity. We need a strong, robust volunteer organization. We need to raise money to support our organizing efforts. We need to find locations where we can hold events. All of these things are part of creating a sustainable grassroots movement, which makes it easier to shape the narrative and easier to influence key decision makers.</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Now, why do we have these three things in this </a:t>
            </a:r>
            <a:r>
              <a:rPr lang="en-US" sz="1200" kern="1200" dirty="0" err="1">
                <a:solidFill>
                  <a:schemeClr val="tx1"/>
                </a:solidFill>
                <a:effectLst/>
                <a:latin typeface="+mn-lt"/>
                <a:ea typeface="+mn-ea"/>
                <a:cs typeface="+mn-cs"/>
              </a:rPr>
              <a:t>venn</a:t>
            </a:r>
            <a:r>
              <a:rPr lang="en-US" sz="1200" kern="1200" dirty="0">
                <a:solidFill>
                  <a:schemeClr val="tx1"/>
                </a:solidFill>
                <a:effectLst/>
                <a:latin typeface="+mn-lt"/>
                <a:ea typeface="+mn-ea"/>
                <a:cs typeface="+mn-cs"/>
              </a:rPr>
              <a:t> diagram?</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The reason we have laid these three goals out like this is because we are most successful when we are doing all three of these things - but we can also make progress by doing just one at a time.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So over the long run, we want to build capacity, shape the narrative, AND influence key decision makers, in order to support the agenda Americans voted for in 2012, but we don’t have to do them all at once.</a:t>
            </a:r>
            <a:endParaRPr lang="en-US" sz="1100" kern="1200" dirty="0">
              <a:solidFill>
                <a:schemeClr val="tx1"/>
              </a:solidFill>
              <a:effectLst/>
              <a:latin typeface="+mn-lt"/>
              <a:ea typeface="+mn-ea"/>
              <a:cs typeface="+mn-cs"/>
            </a:endParaRPr>
          </a:p>
          <a:p>
            <a:pPr marL="628650" lvl="1" indent="-171450">
              <a:buFont typeface="Arial"/>
              <a:buChar char="•"/>
            </a:pPr>
            <a:r>
              <a:rPr lang="en-US" sz="1200" kern="1200" dirty="0">
                <a:solidFill>
                  <a:schemeClr val="tx1"/>
                </a:solidFill>
                <a:effectLst/>
                <a:latin typeface="+mn-lt"/>
                <a:ea typeface="+mn-ea"/>
                <a:cs typeface="+mn-cs"/>
              </a:rPr>
              <a:t>It’s also important that we don’t assume we need to accomplish one of these things before we can accomplish the others. For example, if we focus only on building a strong organization because we think we need to have all the resources and people in place before we can shape the narrative and influence decision makers - we will never get there.</a:t>
            </a:r>
            <a:endParaRPr lang="en-US" sz="11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We will come back to this concept often, and it will make a lot more sense as you get more issue organizing experience, but I wanted to plant that seed now - that our three objectives are to build capacity, influence key decision makers, and shape the narrative around these issues.</a:t>
            </a:r>
            <a:endParaRPr lang="en-US" sz="1100" kern="1200" dirty="0">
              <a:solidFill>
                <a:schemeClr val="tx1"/>
              </a:solidFill>
              <a:effectLst/>
              <a:latin typeface="+mn-lt"/>
              <a:ea typeface="+mn-ea"/>
              <a:cs typeface="+mn-cs"/>
            </a:endParaRPr>
          </a:p>
          <a:p>
            <a:pPr marL="171450" marR="0" lvl="1" indent="-171450" algn="l" defTabSz="914400" rtl="0" eaLnBrk="1" fontAlgn="auto" latinLnBrk="0" hangingPunct="1">
              <a:lnSpc>
                <a:spcPct val="100000"/>
              </a:lnSpc>
              <a:spcBef>
                <a:spcPct val="0"/>
              </a:spcBef>
              <a:spcAft>
                <a:spcPts val="0"/>
              </a:spcAft>
              <a:buClrTx/>
              <a:buSzTx/>
              <a:buFont typeface="Arial"/>
              <a:buChar char="•"/>
              <a:tabLst/>
              <a:defRPr/>
            </a:pPr>
            <a:endParaRPr lang="en-US" sz="1100" kern="1200" dirty="0">
              <a:solidFill>
                <a:schemeClr val="tx1"/>
              </a:solidFill>
              <a:effectLst/>
              <a:latin typeface="+mn-lt"/>
              <a:ea typeface="+mn-ea"/>
              <a:cs typeface="+mn-cs"/>
            </a:endParaRPr>
          </a:p>
        </p:txBody>
      </p:sp>
      <p:sp>
        <p:nvSpPr>
          <p:cNvPr id="33795" name="Shape 115"/>
          <p:cNvSpPr>
            <a:spLocks noGrp="1" noRot="1" noChangeAspect="1"/>
          </p:cNvSpPr>
          <p:nvPr>
            <p:ph type="sldImg" idx="2"/>
          </p:nvPr>
        </p:nvSpPr>
        <p:spPr>
          <a:ln>
            <a:miter lim="800000"/>
          </a:ln>
        </p:spPr>
      </p:sp>
    </p:spTree>
    <p:extLst>
      <p:ext uri="{BB962C8B-B14F-4D97-AF65-F5344CB8AC3E}">
        <p14:creationId xmlns:p14="http://schemas.microsoft.com/office/powerpoint/2010/main" val="171229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1200" b="1" kern="1200" dirty="0">
                <a:solidFill>
                  <a:schemeClr val="tx1"/>
                </a:solidFill>
                <a:effectLst/>
                <a:latin typeface="+mn-lt"/>
                <a:ea typeface="+mn-ea"/>
                <a:cs typeface="+mn-cs"/>
              </a:rPr>
              <a:t>[Slide 9]</a:t>
            </a:r>
            <a:r>
              <a:rPr lang="en-US" sz="1200" kern="1200" dirty="0">
                <a:solidFill>
                  <a:schemeClr val="tx1"/>
                </a:solidFill>
                <a:effectLst/>
                <a:latin typeface="+mn-lt"/>
                <a:ea typeface="+mn-ea"/>
                <a:cs typeface="+mn-cs"/>
              </a:rPr>
              <a:t> With that, let’s go ahead and dive into where we’ve been and where we’re going!</a:t>
            </a:r>
          </a:p>
          <a:p>
            <a:pPr>
              <a:spcBef>
                <a:spcPct val="0"/>
              </a:spcBef>
            </a:pPr>
            <a:endParaRPr lang="en-US"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65F22-8EEA-4E2B-93CA-7888827729D7}" type="slidenum">
              <a:rPr lang="en-US">
                <a:solidFill>
                  <a:srgbClr val="FFFFFF"/>
                </a:solidFill>
                <a:ea typeface="ＭＳ Ｐゴシック" pitchFamily="-72" charset="-128"/>
                <a:cs typeface="ＭＳ Ｐゴシック" pitchFamily="-72" charset="-128"/>
              </a:rPr>
              <a:pPr fontAlgn="base">
                <a:spcBef>
                  <a:spcPct val="0"/>
                </a:spcBef>
                <a:spcAft>
                  <a:spcPct val="0"/>
                </a:spcAft>
              </a:pPr>
              <a:t>9</a:t>
            </a:fld>
            <a:endParaRPr lang="en-US">
              <a:solidFill>
                <a:srgbClr val="FFFFFF"/>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36879631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Title 7"/>
          <p:cNvSpPr>
            <a:spLocks noGrp="1"/>
          </p:cNvSpPr>
          <p:nvPr>
            <p:ph type="title" hasCustomPrompt="1"/>
          </p:nvPr>
        </p:nvSpPr>
        <p:spPr>
          <a:xfrm>
            <a:off x="838200" y="3886200"/>
            <a:ext cx="7391400" cy="1219200"/>
          </a:xfrm>
        </p:spPr>
        <p:txBody>
          <a:bodyPr>
            <a:noAutofit/>
          </a:bodyPr>
          <a:lstStyle>
            <a:lvl1pPr algn="ctr">
              <a:defRPr sz="3600">
                <a:solidFill>
                  <a:srgbClr val="FFFFFF"/>
                </a:solidFill>
                <a:latin typeface="+mj-lt"/>
              </a:defRPr>
            </a:lvl1pPr>
          </a:lstStyle>
          <a:p>
            <a:r>
              <a:rPr lang="en-US" dirty="0"/>
              <a:t>Click to edit Master title style</a:t>
            </a:r>
            <a:br>
              <a:rPr lang="en-US" dirty="0"/>
            </a:br>
            <a:endParaRPr lang="en-US" dirty="0"/>
          </a:p>
        </p:txBody>
      </p:sp>
      <p:sp>
        <p:nvSpPr>
          <p:cNvPr id="6" name="Text Placeholder 5"/>
          <p:cNvSpPr>
            <a:spLocks noGrp="1"/>
          </p:cNvSpPr>
          <p:nvPr>
            <p:ph type="body" sz="quarter" idx="10"/>
          </p:nvPr>
        </p:nvSpPr>
        <p:spPr>
          <a:xfrm>
            <a:off x="838200" y="5181600"/>
            <a:ext cx="7391400" cy="1219200"/>
          </a:xfrm>
        </p:spPr>
        <p:txBody>
          <a:bodyPr>
            <a:normAutofit/>
          </a:bodyPr>
          <a:lstStyle>
            <a:lvl1pPr algn="ctr">
              <a:buNone/>
              <a:defRPr sz="3000" b="1">
                <a:solidFill>
                  <a:srgbClr val="C0DBE7"/>
                </a:solidFill>
              </a:defRPr>
            </a:lvl1pPr>
            <a:lvl2pPr>
              <a:buNone/>
              <a:defRPr/>
            </a:lvl2pPr>
          </a:lstStyle>
          <a:p>
            <a:pPr lvl="0"/>
            <a:endParaRPr lang="en-US" dirty="0"/>
          </a:p>
        </p:txBody>
      </p:sp>
      <p:sp>
        <p:nvSpPr>
          <p:cNvPr id="13" name="Rectangle 12"/>
          <p:cNvSpPr/>
          <p:nvPr userDrawn="1"/>
        </p:nvSpPr>
        <p:spPr>
          <a:xfrm>
            <a:off x="0" y="6248400"/>
            <a:ext cx="9144000" cy="445008"/>
          </a:xfrm>
          <a:prstGeom prst="rect">
            <a:avLst/>
          </a:prstGeom>
          <a:solidFill>
            <a:srgbClr val="00446A"/>
          </a:solidFill>
          <a:ln>
            <a:solidFill>
              <a:srgbClr val="004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6617208"/>
            <a:ext cx="91440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0" y="6693408"/>
            <a:ext cx="9144000" cy="164592"/>
          </a:xfrm>
          <a:prstGeom prst="rect">
            <a:avLst/>
          </a:prstGeom>
          <a:solidFill>
            <a:srgbClr val="C2DBE8"/>
          </a:solidFill>
          <a:ln>
            <a:solidFill>
              <a:srgbClr val="C2DB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042912-FL-logo-alt3.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1404492"/>
            <a:ext cx="9144001" cy="156730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990600"/>
            <a:ext cx="9144000" cy="228600"/>
          </a:xfrm>
          <a:prstGeom prst="rect">
            <a:avLst/>
          </a:prstGeom>
          <a:solidFill>
            <a:srgbClr val="00446A"/>
          </a:solidFill>
          <a:ln>
            <a:solidFill>
              <a:srgbClr val="004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200" y="0"/>
            <a:ext cx="8229600" cy="1143000"/>
          </a:xfrm>
        </p:spPr>
        <p:txBody>
          <a:bodyPr>
            <a:normAutofit/>
          </a:bodyPr>
          <a:lstStyle>
            <a:lvl1pPr>
              <a:defRPr sz="3000">
                <a:solidFill>
                  <a:srgbClr val="00446A"/>
                </a:solidFill>
                <a:latin typeface="+mj-lt"/>
              </a:defRPr>
            </a:lvl1pPr>
          </a:lstStyle>
          <a:p>
            <a:r>
              <a:rPr lang="en-US" dirty="0"/>
              <a:t>Click to edit Master title</a:t>
            </a:r>
          </a:p>
        </p:txBody>
      </p:sp>
      <p:sp>
        <p:nvSpPr>
          <p:cNvPr id="6" name="Slide Number Placeholder 5"/>
          <p:cNvSpPr>
            <a:spLocks noGrp="1"/>
          </p:cNvSpPr>
          <p:nvPr>
            <p:ph type="sldNum" sz="quarter" idx="12"/>
          </p:nvPr>
        </p:nvSpPr>
        <p:spPr>
          <a:xfrm>
            <a:off x="6553200" y="6492240"/>
            <a:ext cx="2133600" cy="320040"/>
          </a:xfrm>
        </p:spPr>
        <p:txBody>
          <a:bodyPr/>
          <a:lstStyle>
            <a:lvl1pPr>
              <a:defRPr>
                <a:latin typeface="+mj-lt"/>
              </a:defRPr>
            </a:lvl1pPr>
          </a:lstStyle>
          <a:p>
            <a:fld id="{51A0968B-E52D-48FA-AFA4-A19DF3D2143C}" type="slidenum">
              <a:rPr lang="en-US" smtClean="0"/>
              <a:pPr/>
              <a:t>‹#›</a:t>
            </a:fld>
            <a:endParaRPr lang="en-US" dirty="0"/>
          </a:p>
        </p:txBody>
      </p:sp>
      <p:sp>
        <p:nvSpPr>
          <p:cNvPr id="3" name="Content Placeholder 2"/>
          <p:cNvSpPr>
            <a:spLocks noGrp="1"/>
          </p:cNvSpPr>
          <p:nvPr>
            <p:ph idx="1"/>
          </p:nvPr>
        </p:nvSpPr>
        <p:spPr>
          <a:xfrm>
            <a:off x="457200" y="1524000"/>
            <a:ext cx="8229600" cy="4419600"/>
          </a:xfrm>
        </p:spPr>
        <p:txBody>
          <a:bodyPr>
            <a:normAutofit/>
          </a:bodyPr>
          <a:lstStyle>
            <a:lvl1pPr marL="231775" indent="-231775">
              <a:defRPr sz="1800" b="1">
                <a:solidFill>
                  <a:schemeClr val="tx1">
                    <a:lumMod val="75000"/>
                    <a:lumOff val="25000"/>
                  </a:schemeClr>
                </a:solidFill>
                <a:latin typeface="+mj-lt"/>
              </a:defRPr>
            </a:lvl1pPr>
            <a:lvl2pPr>
              <a:buFont typeface="Courier New" pitchFamily="49" charset="0"/>
              <a:buChar char="o"/>
              <a:defRPr sz="1800">
                <a:solidFill>
                  <a:schemeClr val="tx1">
                    <a:lumMod val="75000"/>
                    <a:lumOff val="25000"/>
                  </a:schemeClr>
                </a:solidFill>
                <a:latin typeface="+mj-lt"/>
              </a:defRPr>
            </a:lvl2pPr>
            <a:lvl3pPr>
              <a:defRPr sz="1800">
                <a:solidFill>
                  <a:schemeClr val="tx1">
                    <a:lumMod val="75000"/>
                    <a:lumOff val="25000"/>
                  </a:schemeClr>
                </a:solidFill>
                <a:latin typeface="+mj-lt"/>
              </a:defRPr>
            </a:lvl3pPr>
            <a:lvl4pPr>
              <a:defRPr sz="1800">
                <a:solidFill>
                  <a:schemeClr val="tx1">
                    <a:lumMod val="75000"/>
                    <a:lumOff val="25000"/>
                  </a:schemeClr>
                </a:solidFill>
                <a:latin typeface="+mj-lt"/>
              </a:defRPr>
            </a:lvl4pPr>
            <a:lvl5pPr>
              <a:defRPr sz="1800">
                <a:solidFill>
                  <a:schemeClr val="tx1">
                    <a:lumMod val="75000"/>
                    <a:lumOff val="25000"/>
                  </a:schemeClr>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1143000"/>
            <a:ext cx="9144000" cy="457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a:off x="0" y="1203960"/>
            <a:ext cx="9144000" cy="45720"/>
          </a:xfrm>
          <a:prstGeom prst="rect">
            <a:avLst/>
          </a:prstGeom>
          <a:solidFill>
            <a:srgbClr val="C2DBE8"/>
          </a:solidFill>
          <a:ln>
            <a:solidFill>
              <a:srgbClr val="C2DB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5"/>
          <p:cNvSpPr txBox="1">
            <a:spLocks/>
          </p:cNvSpPr>
          <p:nvPr userDrawn="1"/>
        </p:nvSpPr>
        <p:spPr>
          <a:xfrm>
            <a:off x="304800" y="6492240"/>
            <a:ext cx="2346960" cy="320040"/>
          </a:xfrm>
          <a:prstGeom prst="rect">
            <a:avLst/>
          </a:prstGeom>
        </p:spPr>
        <p:txBody>
          <a:bodyPr vert="horz" lIns="101858" tIns="50929" rIns="101858" bIns="50929" rtlCol="0" anchor="ctr"/>
          <a:lstStyle>
            <a:lvl1pPr algn="r">
              <a:defRPr sz="1100">
                <a:ln>
                  <a:noFill/>
                </a:ln>
                <a:solidFill>
                  <a:schemeClr val="tx1">
                    <a:tint val="75000"/>
                  </a:schemeClr>
                </a:solidFill>
                <a:latin typeface="Calibri"/>
                <a:cs typeface="Calibri"/>
              </a:defRPr>
            </a:lvl1pPr>
          </a:lstStyle>
          <a:p>
            <a:pPr marL="0" marR="0" lvl="0" indent="0" algn="l" defTabSz="509292"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tx1">
                    <a:tint val="75000"/>
                  </a:schemeClr>
                </a:solidFill>
                <a:effectLst/>
                <a:uLnTx/>
                <a:uFillTx/>
                <a:latin typeface="+mj-lt"/>
                <a:ea typeface="+mn-ea"/>
                <a:cs typeface="Calibri"/>
              </a:rPr>
              <a:t>Proprietary and Confidential</a:t>
            </a:r>
          </a:p>
        </p:txBody>
      </p:sp>
      <p:pic>
        <p:nvPicPr>
          <p:cNvPr id="12" name="Picture 11" descr="OFA_logo-icon_only-print-3color.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43400" y="6324600"/>
            <a:ext cx="457200" cy="4572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492240"/>
            <a:ext cx="2133600" cy="320040"/>
          </a:xfrm>
          <a:prstGeom prst="rect">
            <a:avLst/>
          </a:prstGeom>
        </p:spPr>
        <p:txBody>
          <a:bodyPr vert="horz" lIns="91440" tIns="45720" rIns="91440" bIns="45720" rtlCol="0" anchor="ctr"/>
          <a:lstStyle>
            <a:lvl1pPr algn="r">
              <a:defRPr sz="1100">
                <a:solidFill>
                  <a:schemeClr val="tx1">
                    <a:tint val="75000"/>
                  </a:schemeClr>
                </a:solidFill>
                <a:latin typeface="+mj-lt"/>
              </a:defRPr>
            </a:lvl1pPr>
          </a:lstStyle>
          <a:p>
            <a:fld id="{51A0968B-E52D-48FA-AFA4-A19DF3D2143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spcBef>
          <a:spcPct val="0"/>
        </a:spcBef>
        <a:buNone/>
        <a:defRPr sz="2600" b="1"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ts"/><Relationship Id="rId1" Type="http://schemas.microsoft.com/office/2007/relationships/media" Target="../media/media1.ts"/><Relationship Id="rId5" Type="http://schemas.openxmlformats.org/officeDocument/2006/relationships/image" Target="../media/image8.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hyperlink" Target="http://www.newyorker.com/magazine/bios/george_packer/search?contributorName=George%20Packer" TargetMode="External"/><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86200"/>
            <a:ext cx="9144000" cy="685800"/>
          </a:xfrm>
        </p:spPr>
        <p:txBody>
          <a:bodyPr/>
          <a:lstStyle/>
          <a:p>
            <a:r>
              <a:rPr lang="en-US" dirty="0">
                <a:solidFill>
                  <a:srgbClr val="00446A"/>
                </a:solidFill>
              </a:rPr>
              <a:t>Where We’ve Been and Where We’re Going</a:t>
            </a:r>
          </a:p>
        </p:txBody>
      </p:sp>
      <p:sp>
        <p:nvSpPr>
          <p:cNvPr id="3" name="Text Placeholder 2"/>
          <p:cNvSpPr>
            <a:spLocks noGrp="1"/>
          </p:cNvSpPr>
          <p:nvPr>
            <p:ph type="body" sz="quarter" idx="10"/>
          </p:nvPr>
        </p:nvSpPr>
        <p:spPr>
          <a:xfrm>
            <a:off x="838200" y="4876800"/>
            <a:ext cx="7391400" cy="1219200"/>
          </a:xfrm>
        </p:spPr>
        <p:txBody>
          <a:bodyPr/>
          <a:lstStyle/>
          <a:p>
            <a:r>
              <a:rPr lang="en-US" dirty="0">
                <a:solidFill>
                  <a:schemeClr val="tx2">
                    <a:lumMod val="60000"/>
                    <a:lumOff val="40000"/>
                  </a:schemeClr>
                </a:solidFill>
              </a:rPr>
              <a:t>Trainer Name, Trainer Role</a:t>
            </a:r>
          </a:p>
          <a:p>
            <a:r>
              <a:rPr lang="en-US" dirty="0">
                <a:solidFill>
                  <a:schemeClr val="tx2">
                    <a:lumMod val="60000"/>
                    <a:lumOff val="40000"/>
                  </a:schemeClr>
                </a:solidFill>
              </a:rPr>
              <a:t>@</a:t>
            </a:r>
            <a:r>
              <a:rPr lang="en-US" dirty="0" err="1">
                <a:solidFill>
                  <a:schemeClr val="tx2">
                    <a:lumMod val="60000"/>
                    <a:lumOff val="40000"/>
                  </a:schemeClr>
                </a:solidFill>
              </a:rPr>
              <a:t>TwitterHandle</a:t>
            </a:r>
            <a:endParaRPr lang="en-US" dirty="0">
              <a:solidFill>
                <a:schemeClr val="tx2">
                  <a:lumMod val="60000"/>
                  <a:lumOff val="40000"/>
                </a:schemeClr>
              </a:solidFill>
            </a:endParaRPr>
          </a:p>
        </p:txBody>
      </p:sp>
      <p:pic>
        <p:nvPicPr>
          <p:cNvPr id="4" name="Picture 3"/>
          <p:cNvPicPr>
            <a:picLocks noChangeAspect="1"/>
          </p:cNvPicPr>
          <p:nvPr/>
        </p:nvPicPr>
        <p:blipFill>
          <a:blip r:embed="rId3"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rot="1763297">
            <a:off x="6261786" y="172770"/>
            <a:ext cx="912276" cy="6715103"/>
          </a:xfrm>
          <a:prstGeom prst="rect">
            <a:avLst/>
          </a:prstGeom>
        </p:spPr>
      </p:pic>
      <p:pic>
        <p:nvPicPr>
          <p:cNvPr id="5" name="Picture 4" descr="A drawing of a face&#10;&#10;Description automatically generated">
            <a:extLst>
              <a:ext uri="{FF2B5EF4-FFF2-40B4-BE49-F238E27FC236}">
                <a16:creationId xmlns:a16="http://schemas.microsoft.com/office/drawing/2014/main" id="{9A523A4B-87E1-044E-912C-C80C5BB4BD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 y="5791200"/>
            <a:ext cx="1219200" cy="419100"/>
          </a:xfrm>
          <a:prstGeom prst="rect">
            <a:avLst/>
          </a:prstGeom>
        </p:spPr>
      </p:pic>
    </p:spTree>
    <p:extLst>
      <p:ext uri="{BB962C8B-B14F-4D97-AF65-F5344CB8AC3E}">
        <p14:creationId xmlns:p14="http://schemas.microsoft.com/office/powerpoint/2010/main" val="411866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normAutofit/>
          </a:bodyPr>
          <a:lstStyle/>
          <a:p>
            <a:r>
              <a:rPr lang="en-US" dirty="0"/>
              <a:t>We launched at the Legacy Conference in January ‘13</a:t>
            </a:r>
          </a:p>
        </p:txBody>
      </p:sp>
      <p:pic>
        <p:nvPicPr>
          <p:cNvPr id="11" name="Picture 10"/>
          <p:cNvPicPr>
            <a:picLocks noChangeAspect="1"/>
          </p:cNvPicPr>
          <p:nvPr/>
        </p:nvPicPr>
        <p:blipFill>
          <a:blip r:embed="rId3"/>
          <a:stretch>
            <a:fillRect/>
          </a:stretch>
        </p:blipFill>
        <p:spPr>
          <a:xfrm>
            <a:off x="1340958" y="1369388"/>
            <a:ext cx="6451600" cy="4838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71196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normAutofit/>
          </a:bodyPr>
          <a:lstStyle/>
          <a:p>
            <a:r>
              <a:rPr lang="en-US" dirty="0"/>
              <a:t>Here’s what we did over spring and summer.</a:t>
            </a:r>
          </a:p>
        </p:txBody>
      </p:sp>
      <p:pic>
        <p:nvPicPr>
          <p:cNvPr id="4" name="Online Media 3" descr="OFA_media_clip.ts">
            <a:hlinkClick r:id="" action="ppaction://media"/>
            <a:extLst>
              <a:ext uri="{FF2B5EF4-FFF2-40B4-BE49-F238E27FC236}">
                <a16:creationId xmlns:a16="http://schemas.microsoft.com/office/drawing/2014/main" id="{9F6317E2-437F-C94E-9BBE-28389CA2DAC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9600" y="1752600"/>
            <a:ext cx="7924800" cy="4038600"/>
          </a:xfrm>
          <a:prstGeom prst="rect">
            <a:avLst/>
          </a:prstGeom>
        </p:spPr>
      </p:pic>
    </p:spTree>
    <p:extLst>
      <p:ext uri="{BB962C8B-B14F-4D97-AF65-F5344CB8AC3E}">
        <p14:creationId xmlns:p14="http://schemas.microsoft.com/office/powerpoint/2010/main" val="1236057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normAutofit/>
          </a:bodyPr>
          <a:lstStyle/>
          <a:p>
            <a:r>
              <a:rPr lang="en-US" dirty="0"/>
              <a:t>We made history and won August.</a:t>
            </a:r>
          </a:p>
        </p:txBody>
      </p:sp>
      <p:pic>
        <p:nvPicPr>
          <p:cNvPr id="5" name="Picture 4" descr="Screen Shot 2013-08-22 at 11.18.36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72543">
            <a:off x="3670174" y="5694093"/>
            <a:ext cx="5257800" cy="633239"/>
          </a:xfrm>
          <a:prstGeom prst="rect">
            <a:avLst/>
          </a:prstGeom>
          <a:ln>
            <a:noFill/>
          </a:ln>
          <a:effectLst>
            <a:outerShdw blurRad="292100" dist="139700" dir="2700000" algn="tl" rotWithShape="0">
              <a:srgbClr val="333333">
                <a:alpha val="65000"/>
              </a:srgbClr>
            </a:outerShdw>
          </a:effectLst>
        </p:spPr>
      </p:pic>
      <p:pic>
        <p:nvPicPr>
          <p:cNvPr id="8" name="Picture 7" descr="Screen Shot 2013-08-22 at 11.19.23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370608">
            <a:off x="475397" y="5384000"/>
            <a:ext cx="6096000" cy="749300"/>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21161990">
            <a:off x="208765" y="1666129"/>
            <a:ext cx="4824552" cy="295910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467332">
            <a:off x="3881387" y="1991769"/>
            <a:ext cx="4908645" cy="2487689"/>
          </a:xfrm>
          <a:prstGeom prst="rect">
            <a:avLst/>
          </a:prstGeom>
          <a:ln>
            <a:noFill/>
          </a:ln>
          <a:effectLst>
            <a:outerShdw blurRad="292100" dist="139700" dir="2700000" algn="tl" rotWithShape="0">
              <a:srgbClr val="333333">
                <a:alpha val="65000"/>
              </a:srgbClr>
            </a:outerShdw>
          </a:effectLst>
        </p:spPr>
      </p:pic>
      <p:pic>
        <p:nvPicPr>
          <p:cNvPr id="4" name="Picture 3" descr="Screen Shot 2013-08-22 at 11.19.07 PM.png"/>
          <p:cNvPicPr>
            <a:picLocks noChangeAspect="1"/>
          </p:cNvPicPr>
          <p:nvPr/>
        </p:nvPicPr>
        <p:blipFill>
          <a:blip r:embed="rId7">
            <a:extLst>
              <a:ext uri="{28A0092B-C50C-407E-A947-70E740481C1C}">
                <a14:useLocalDpi xmlns:a14="http://schemas.microsoft.com/office/drawing/2010/main"/>
              </a:ext>
            </a:extLst>
          </a:blip>
          <a:stretch>
            <a:fillRect/>
          </a:stretch>
        </p:blipFill>
        <p:spPr>
          <a:xfrm rot="241410">
            <a:off x="788301" y="4362252"/>
            <a:ext cx="7088447" cy="998679"/>
          </a:xfrm>
          <a:prstGeom prst="rect">
            <a:avLst/>
          </a:prstGeom>
          <a:ln>
            <a:noFill/>
          </a:ln>
          <a:effectLst>
            <a:outerShdw blurRad="292100" dist="139700" dir="2700000" algn="tl" rotWithShape="0">
              <a:srgbClr val="333333">
                <a:alpha val="65000"/>
              </a:srgbClr>
            </a:outerShdw>
          </a:effectLst>
        </p:spPr>
      </p:pic>
      <p:grpSp>
        <p:nvGrpSpPr>
          <p:cNvPr id="12" name="Group 11"/>
          <p:cNvGrpSpPr/>
          <p:nvPr/>
        </p:nvGrpSpPr>
        <p:grpSpPr>
          <a:xfrm>
            <a:off x="266700" y="2286000"/>
            <a:ext cx="8572500" cy="2667000"/>
            <a:chOff x="266700" y="2590800"/>
            <a:chExt cx="8572500" cy="2667000"/>
          </a:xfrm>
        </p:grpSpPr>
        <p:sp>
          <p:nvSpPr>
            <p:cNvPr id="11" name="Rectangle 10"/>
            <p:cNvSpPr/>
            <p:nvPr/>
          </p:nvSpPr>
          <p:spPr>
            <a:xfrm>
              <a:off x="266700" y="2590800"/>
              <a:ext cx="8572500" cy="2667000"/>
            </a:xfrm>
            <a:prstGeom prst="rect">
              <a:avLst/>
            </a:prstGeom>
            <a:solidFill>
              <a:srgbClr val="7CA1CE"/>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Screen Shot 2013-08-22 at 11.14.50 PM.png"/>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62000" y="3027168"/>
              <a:ext cx="7543800" cy="1794264"/>
            </a:xfrm>
            <a:prstGeom prst="rect">
              <a:avLst/>
            </a:prstGeom>
            <a:ln>
              <a:noFill/>
            </a:ln>
            <a:effectLst/>
          </p:spPr>
        </p:pic>
      </p:grpSp>
    </p:spTree>
    <p:extLst>
      <p:ext uri="{BB962C8B-B14F-4D97-AF65-F5344CB8AC3E}">
        <p14:creationId xmlns:p14="http://schemas.microsoft.com/office/powerpoint/2010/main" val="357688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10" presetClass="entr" presetSubtype="0"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5000"/>
                            </p:stCondLst>
                            <p:childTnLst>
                              <p:par>
                                <p:cTn id="17" presetID="10" presetClass="entr" presetSubtype="0" fill="hold" nodeType="afterEffect">
                                  <p:stCondLst>
                                    <p:cond delay="1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7000"/>
                            </p:stCondLst>
                            <p:childTnLst>
                              <p:par>
                                <p:cTn id="21" presetID="10" presetClass="entr" presetSubtype="0" fill="hold" nodeType="after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childTnLst>
                                </p:cTn>
                              </p:par>
                            </p:childTnLst>
                          </p:cTn>
                        </p:par>
                        <p:par>
                          <p:cTn id="24" fill="hold">
                            <p:stCondLst>
                              <p:cond delay="9000"/>
                            </p:stCondLst>
                            <p:childTnLst>
                              <p:par>
                                <p:cTn id="25" presetID="10" presetClass="entr" presetSubtype="0" fill="hold" nodeType="afterEffect">
                                  <p:stCondLst>
                                    <p:cond delay="10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normAutofit/>
          </a:bodyPr>
          <a:lstStyle/>
          <a:p>
            <a:r>
              <a:rPr lang="en-US" dirty="0"/>
              <a:t>August was a turning point for the organization.</a:t>
            </a:r>
          </a:p>
        </p:txBody>
      </p:sp>
      <p:grpSp>
        <p:nvGrpSpPr>
          <p:cNvPr id="10" name="Group 9"/>
          <p:cNvGrpSpPr/>
          <p:nvPr/>
        </p:nvGrpSpPr>
        <p:grpSpPr>
          <a:xfrm>
            <a:off x="-29166" y="1752600"/>
            <a:ext cx="9220200" cy="3657600"/>
            <a:chOff x="277957" y="1524000"/>
            <a:chExt cx="8486076" cy="3048000"/>
          </a:xfrm>
        </p:grpSpPr>
        <p:pic>
          <p:nvPicPr>
            <p:cNvPr id="5" name="Picture 4" descr="Screen Shot 2013-08-22 at 10.46.47 P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7957" y="1905000"/>
              <a:ext cx="8486076" cy="2667000"/>
            </a:xfrm>
            <a:prstGeom prst="rect">
              <a:avLst/>
            </a:prstGeom>
          </p:spPr>
        </p:pic>
        <p:pic>
          <p:nvPicPr>
            <p:cNvPr id="9" name="Picture 8" descr="Screen Shot 2013-08-22 at 10.46.47 PM.pn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2980" y="1524000"/>
              <a:ext cx="7859296" cy="639827"/>
            </a:xfrm>
            <a:prstGeom prst="rect">
              <a:avLst/>
            </a:prstGeom>
          </p:spPr>
        </p:pic>
      </p:grpSp>
    </p:spTree>
    <p:extLst>
      <p:ext uri="{BB962C8B-B14F-4D97-AF65-F5344CB8AC3E}">
        <p14:creationId xmlns:p14="http://schemas.microsoft.com/office/powerpoint/2010/main" val="1197343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553641" y="535781"/>
            <a:ext cx="8036719" cy="546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en-US" sz="2953" b="1">
                <a:ea typeface="ヒラギノ角ゴ ProN W3" charset="-128"/>
                <a:cs typeface="Arial" panose="020B0604020202020204" pitchFamily="34" charset="0"/>
              </a:rPr>
              <a:t>Key Accomplishments</a:t>
            </a:r>
          </a:p>
        </p:txBody>
      </p:sp>
      <p:sp>
        <p:nvSpPr>
          <p:cNvPr id="9219" name="TextBox 1"/>
          <p:cNvSpPr txBox="1">
            <a:spLocks noChangeArrowheads="1"/>
          </p:cNvSpPr>
          <p:nvPr/>
        </p:nvSpPr>
        <p:spPr bwMode="auto">
          <a:xfrm>
            <a:off x="392906" y="1325871"/>
            <a:ext cx="8411766" cy="460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a:r>
              <a:rPr lang="en-US" altLang="en-US" sz="2391">
                <a:solidFill>
                  <a:srgbClr val="56565A"/>
                </a:solidFill>
                <a:latin typeface="Arial" panose="020B0604020202020204" pitchFamily="34" charset="0"/>
                <a:cs typeface="Arial" panose="020B0604020202020204" pitchFamily="34" charset="0"/>
              </a:rPr>
              <a:t>1.  We changed the momentum on Obamacare</a:t>
            </a:r>
          </a:p>
        </p:txBody>
      </p:sp>
      <p:pic>
        <p:nvPicPr>
          <p:cNvPr id="9220"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2907" y="2373064"/>
            <a:ext cx="4150072" cy="1071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1" name="TextBox 1"/>
          <p:cNvSpPr txBox="1">
            <a:spLocks noChangeArrowheads="1"/>
          </p:cNvSpPr>
          <p:nvPr/>
        </p:nvSpPr>
        <p:spPr bwMode="auto">
          <a:xfrm>
            <a:off x="3018235" y="1974465"/>
            <a:ext cx="3161109" cy="395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a:r>
              <a:rPr lang="en-US" altLang="en-US" sz="1969" i="1">
                <a:solidFill>
                  <a:srgbClr val="56565A"/>
                </a:solidFill>
                <a:latin typeface="Arial" panose="020B0604020202020204" pitchFamily="34" charset="0"/>
                <a:cs typeface="Arial" panose="020B0604020202020204" pitchFamily="34" charset="0"/>
              </a:rPr>
              <a:t>These were the stories:</a:t>
            </a:r>
          </a:p>
        </p:txBody>
      </p:sp>
      <p:sp>
        <p:nvSpPr>
          <p:cNvPr id="9222" name="Rectangle 2"/>
          <p:cNvSpPr>
            <a:spLocks noChangeArrowheads="1"/>
          </p:cNvSpPr>
          <p:nvPr/>
        </p:nvSpPr>
        <p:spPr bwMode="auto">
          <a:xfrm>
            <a:off x="2286000" y="-2206749"/>
            <a:ext cx="4572000" cy="17599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914400" algn="l"/>
              </a:tabLst>
              <a:defRPr sz="4200">
                <a:solidFill>
                  <a:srgbClr val="000000"/>
                </a:solidFill>
                <a:latin typeface="Gill Sans" charset="0"/>
                <a:ea typeface="ヒラギノ角ゴ ProN W3" charset="-128"/>
                <a:sym typeface="Gill Sans" charset="0"/>
              </a:defRPr>
            </a:lvl1pPr>
            <a:lvl2pPr marL="742950" indent="-285750">
              <a:tabLst>
                <a:tab pos="914400" algn="l"/>
              </a:tabLst>
              <a:defRPr sz="4200">
                <a:solidFill>
                  <a:srgbClr val="000000"/>
                </a:solidFill>
                <a:latin typeface="Gill Sans" charset="0"/>
                <a:ea typeface="ヒラギノ角ゴ ProN W3" charset="-128"/>
                <a:sym typeface="Gill Sans" charset="0"/>
              </a:defRPr>
            </a:lvl2pPr>
            <a:lvl3pPr marL="1143000" indent="-228600">
              <a:tabLst>
                <a:tab pos="914400" algn="l"/>
              </a:tabLst>
              <a:defRPr sz="4200">
                <a:solidFill>
                  <a:srgbClr val="000000"/>
                </a:solidFill>
                <a:latin typeface="Gill Sans" charset="0"/>
                <a:ea typeface="ヒラギノ角ゴ ProN W3" charset="-128"/>
                <a:sym typeface="Gill Sans" charset="0"/>
              </a:defRPr>
            </a:lvl3pPr>
            <a:lvl4pPr marL="1600200" indent="-228600">
              <a:tabLst>
                <a:tab pos="914400" algn="l"/>
              </a:tabLst>
              <a:defRPr sz="4200">
                <a:solidFill>
                  <a:srgbClr val="000000"/>
                </a:solidFill>
                <a:latin typeface="Gill Sans" charset="0"/>
                <a:ea typeface="ヒラギノ角ゴ ProN W3" charset="-128"/>
                <a:sym typeface="Gill Sans" charset="0"/>
              </a:defRPr>
            </a:lvl4pPr>
            <a:lvl5pPr marL="2057400" indent="-228600">
              <a:tabLst>
                <a:tab pos="914400" algn="l"/>
              </a:tabLst>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9pPr>
          </a:lstStyle>
          <a:p>
            <a:pPr>
              <a:lnSpc>
                <a:spcPct val="107000"/>
              </a:lnSpc>
              <a:spcAft>
                <a:spcPts val="562"/>
              </a:spcAft>
            </a:pPr>
            <a:r>
              <a:rPr lang="en-US" altLang="en-US" sz="1266" b="1">
                <a:latin typeface="Calibri" panose="020F0502020204030204" pitchFamily="34" charset="0"/>
                <a:ea typeface="Calibri" panose="020F0502020204030204" pitchFamily="34" charset="0"/>
                <a:cs typeface="Times New Roman" panose="02020603050405020304" pitchFamily="18" charset="0"/>
              </a:rPr>
              <a:t>The Obama movement.</a:t>
            </a:r>
            <a:r>
              <a:rPr lang="en-US" altLang="en-US" sz="1266">
                <a:latin typeface="Calibri" panose="020F0502020204030204" pitchFamily="34" charset="0"/>
                <a:ea typeface="Calibri" panose="020F0502020204030204" pitchFamily="34" charset="0"/>
                <a:cs typeface="Times New Roman" panose="02020603050405020304" pitchFamily="18" charset="0"/>
              </a:rPr>
              <a:t> The most disappointed people I meet are under thirty, the generation that made the Obama campaign a movement in its early primary months… the ebbing of grassroots energy once the Obama campaign turned to governing suggests that some of his most enthusiastic backers saw the election as an end in itself.  The difficulty in sustaining its intensity through the inevitable ups and downs of governing shows the vulnerability in this model of twenty-first-century, Internet-based politics.</a:t>
            </a:r>
          </a:p>
        </p:txBody>
      </p:sp>
      <p:pic>
        <p:nvPicPr>
          <p:cNvPr id="9223" name="Picture 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36344" y="2373065"/>
            <a:ext cx="3375422" cy="22234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4" name="Picture 1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9543" y="3569643"/>
            <a:ext cx="3047256" cy="217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5" name="Picture 1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03526" y="4444752"/>
            <a:ext cx="3076277" cy="1888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6" name="Picture 1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79803" y="4947047"/>
            <a:ext cx="2739182" cy="8393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55795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553641" y="535781"/>
            <a:ext cx="8036719" cy="546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en-US" sz="2953" b="1">
                <a:ea typeface="ヒラギノ角ゴ ProN W3" charset="-128"/>
                <a:cs typeface="Arial" panose="020B0604020202020204" pitchFamily="34" charset="0"/>
              </a:rPr>
              <a:t>Key Accomplishments</a:t>
            </a:r>
          </a:p>
        </p:txBody>
      </p:sp>
      <p:sp>
        <p:nvSpPr>
          <p:cNvPr id="10243" name="TextBox 1"/>
          <p:cNvSpPr txBox="1">
            <a:spLocks noChangeArrowheads="1"/>
          </p:cNvSpPr>
          <p:nvPr/>
        </p:nvSpPr>
        <p:spPr bwMode="auto">
          <a:xfrm>
            <a:off x="392906" y="1325871"/>
            <a:ext cx="8411766" cy="460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a:r>
              <a:rPr lang="en-US" altLang="en-US" sz="2391">
                <a:solidFill>
                  <a:srgbClr val="56565A"/>
                </a:solidFill>
                <a:latin typeface="Arial" panose="020B0604020202020204" pitchFamily="34" charset="0"/>
                <a:cs typeface="Arial" panose="020B0604020202020204" pitchFamily="34" charset="0"/>
              </a:rPr>
              <a:t>1.  We changed the momentum on Obamacare</a:t>
            </a:r>
          </a:p>
        </p:txBody>
      </p:sp>
      <p:pic>
        <p:nvPicPr>
          <p:cNvPr id="10244"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3641" y="2764855"/>
            <a:ext cx="3804047" cy="1017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5" name="TextBox 8"/>
          <p:cNvSpPr txBox="1">
            <a:spLocks noChangeArrowheads="1"/>
          </p:cNvSpPr>
          <p:nvPr/>
        </p:nvSpPr>
        <p:spPr bwMode="auto">
          <a:xfrm>
            <a:off x="2991446" y="2053157"/>
            <a:ext cx="3161109" cy="395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a:r>
              <a:rPr lang="en-US" altLang="en-US" sz="1969" i="1">
                <a:solidFill>
                  <a:srgbClr val="56565A"/>
                </a:solidFill>
                <a:latin typeface="Arial" panose="020B0604020202020204" pitchFamily="34" charset="0"/>
                <a:cs typeface="Arial" panose="020B0604020202020204" pitchFamily="34" charset="0"/>
              </a:rPr>
              <a:t>These were not:</a:t>
            </a:r>
          </a:p>
        </p:txBody>
      </p:sp>
      <p:sp>
        <p:nvSpPr>
          <p:cNvPr id="10246" name="Rectangle 2"/>
          <p:cNvSpPr>
            <a:spLocks noChangeArrowheads="1"/>
          </p:cNvSpPr>
          <p:nvPr/>
        </p:nvSpPr>
        <p:spPr bwMode="auto">
          <a:xfrm>
            <a:off x="2286000" y="-2206749"/>
            <a:ext cx="4572000" cy="17599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914400" algn="l"/>
              </a:tabLst>
              <a:defRPr sz="4200">
                <a:solidFill>
                  <a:srgbClr val="000000"/>
                </a:solidFill>
                <a:latin typeface="Gill Sans" charset="0"/>
                <a:ea typeface="ヒラギノ角ゴ ProN W3" charset="-128"/>
                <a:sym typeface="Gill Sans" charset="0"/>
              </a:defRPr>
            </a:lvl1pPr>
            <a:lvl2pPr marL="742950" indent="-285750">
              <a:tabLst>
                <a:tab pos="914400" algn="l"/>
              </a:tabLst>
              <a:defRPr sz="4200">
                <a:solidFill>
                  <a:srgbClr val="000000"/>
                </a:solidFill>
                <a:latin typeface="Gill Sans" charset="0"/>
                <a:ea typeface="ヒラギノ角ゴ ProN W3" charset="-128"/>
                <a:sym typeface="Gill Sans" charset="0"/>
              </a:defRPr>
            </a:lvl2pPr>
            <a:lvl3pPr marL="1143000" indent="-228600">
              <a:tabLst>
                <a:tab pos="914400" algn="l"/>
              </a:tabLst>
              <a:defRPr sz="4200">
                <a:solidFill>
                  <a:srgbClr val="000000"/>
                </a:solidFill>
                <a:latin typeface="Gill Sans" charset="0"/>
                <a:ea typeface="ヒラギノ角ゴ ProN W3" charset="-128"/>
                <a:sym typeface="Gill Sans" charset="0"/>
              </a:defRPr>
            </a:lvl3pPr>
            <a:lvl4pPr marL="1600200" indent="-228600">
              <a:tabLst>
                <a:tab pos="914400" algn="l"/>
              </a:tabLst>
              <a:defRPr sz="4200">
                <a:solidFill>
                  <a:srgbClr val="000000"/>
                </a:solidFill>
                <a:latin typeface="Gill Sans" charset="0"/>
                <a:ea typeface="ヒラギノ角ゴ ProN W3" charset="-128"/>
                <a:sym typeface="Gill Sans" charset="0"/>
              </a:defRPr>
            </a:lvl4pPr>
            <a:lvl5pPr marL="2057400" indent="-228600">
              <a:tabLst>
                <a:tab pos="914400" algn="l"/>
              </a:tabLst>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tabLst>
                <a:tab pos="914400" algn="l"/>
              </a:tabLst>
              <a:defRPr sz="4200">
                <a:solidFill>
                  <a:srgbClr val="000000"/>
                </a:solidFill>
                <a:latin typeface="Gill Sans" charset="0"/>
                <a:ea typeface="ヒラギノ角ゴ ProN W3" charset="-128"/>
                <a:sym typeface="Gill Sans" charset="0"/>
              </a:defRPr>
            </a:lvl9pPr>
          </a:lstStyle>
          <a:p>
            <a:pPr>
              <a:lnSpc>
                <a:spcPct val="107000"/>
              </a:lnSpc>
              <a:spcAft>
                <a:spcPts val="562"/>
              </a:spcAft>
            </a:pPr>
            <a:r>
              <a:rPr lang="en-US" altLang="en-US" sz="1266" b="1">
                <a:latin typeface="Calibri" panose="020F0502020204030204" pitchFamily="34" charset="0"/>
                <a:ea typeface="Calibri" panose="020F0502020204030204" pitchFamily="34" charset="0"/>
                <a:cs typeface="Times New Roman" panose="02020603050405020304" pitchFamily="18" charset="0"/>
              </a:rPr>
              <a:t>The Obama movement.</a:t>
            </a:r>
            <a:r>
              <a:rPr lang="en-US" altLang="en-US" sz="1266">
                <a:latin typeface="Calibri" panose="020F0502020204030204" pitchFamily="34" charset="0"/>
                <a:ea typeface="Calibri" panose="020F0502020204030204" pitchFamily="34" charset="0"/>
                <a:cs typeface="Times New Roman" panose="02020603050405020304" pitchFamily="18" charset="0"/>
              </a:rPr>
              <a:t> The most disappointed people I meet are under thirty, the generation that made the Obama campaign a movement in its early primary months… the ebbing of grassroots energy once the Obama campaign turned to governing suggests that some of his most enthusiastic backers saw the election as an end in itself.  The difficulty in sustaining its intensity through the inevitable ups and downs of governing shows the vulnerability in this model of twenty-first-century, Internet-based politics.</a:t>
            </a:r>
          </a:p>
        </p:txBody>
      </p:sp>
      <p:sp>
        <p:nvSpPr>
          <p:cNvPr id="10247" name="TextBox 3"/>
          <p:cNvSpPr txBox="1">
            <a:spLocks noChangeArrowheads="1"/>
          </p:cNvSpPr>
          <p:nvPr/>
        </p:nvSpPr>
        <p:spPr bwMode="auto">
          <a:xfrm>
            <a:off x="4786312" y="3214534"/>
            <a:ext cx="3804047" cy="1650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r>
              <a:rPr lang="en-US" altLang="en-US" sz="1687"/>
              <a:t>“The difficulty in sustaining [the Obama movement’s] intensity through the inevitable ups and downs of governing shows the vulnerability in this model of twenty-first-century, Internet-based politics.” </a:t>
            </a:r>
            <a:endParaRPr lang="en-US" altLang="en-US" sz="1687">
              <a:solidFill>
                <a:srgbClr val="56565A"/>
              </a:solidFill>
              <a:latin typeface="Arial" panose="020B0604020202020204" pitchFamily="34" charset="0"/>
              <a:cs typeface="Arial" panose="020B0604020202020204" pitchFamily="34" charset="0"/>
            </a:endParaRPr>
          </a:p>
        </p:txBody>
      </p:sp>
      <p:sp>
        <p:nvSpPr>
          <p:cNvPr id="5" name="Rectangle 4"/>
          <p:cNvSpPr/>
          <p:nvPr/>
        </p:nvSpPr>
        <p:spPr>
          <a:xfrm>
            <a:off x="6322219" y="4967138"/>
            <a:ext cx="2821781" cy="676724"/>
          </a:xfrm>
          <a:prstGeom prst="rect">
            <a:avLst/>
          </a:prstGeom>
        </p:spPr>
        <p:txBody>
          <a:bodyPr>
            <a:spAutoFit/>
          </a:bodyPr>
          <a:lstStyle/>
          <a:p>
            <a:pPr>
              <a:defRPr/>
            </a:pPr>
            <a:r>
              <a:rPr lang="en-US" sz="1266" cap="all" dirty="0">
                <a:solidFill>
                  <a:srgbClr val="888888"/>
                </a:solidFill>
                <a:latin typeface="Arial" panose="020B0604020202020204" pitchFamily="34" charset="0"/>
              </a:rPr>
              <a:t>NOVEMBER 24, 2009</a:t>
            </a:r>
          </a:p>
          <a:p>
            <a:pPr>
              <a:defRPr/>
            </a:pPr>
            <a:r>
              <a:rPr lang="en-US" sz="1266" b="1" cap="all" dirty="0">
                <a:latin typeface="neutra-2-text-n7"/>
              </a:rPr>
              <a:t>OBAMA’S TROUBLES</a:t>
            </a:r>
          </a:p>
          <a:p>
            <a:pPr>
              <a:defRPr/>
            </a:pPr>
            <a:r>
              <a:rPr lang="en-US" sz="1266" cap="all" dirty="0">
                <a:latin typeface="neutra-2-text-n4"/>
              </a:rPr>
              <a:t>POSTED BY </a:t>
            </a:r>
            <a:r>
              <a:rPr lang="en-US" sz="1266" cap="all" dirty="0">
                <a:latin typeface="neutra-2-text-n4"/>
                <a:hlinkClick r:id="rId3" tooltip="search site for content by George Packer"/>
              </a:rPr>
              <a:t>GEORGE PACKER</a:t>
            </a:r>
            <a:endParaRPr lang="en-US" sz="1266" cap="all" dirty="0">
              <a:latin typeface="neutra-2-text-n4"/>
            </a:endParaRPr>
          </a:p>
        </p:txBody>
      </p:sp>
      <p:pic>
        <p:nvPicPr>
          <p:cNvPr id="10249" name="Picture 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86313" y="2764855"/>
            <a:ext cx="1797100" cy="348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50"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4711" y="4241602"/>
            <a:ext cx="3812977" cy="13740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1" name="Rectangle 7"/>
          <p:cNvSpPr>
            <a:spLocks noChangeArrowheads="1"/>
          </p:cNvSpPr>
          <p:nvPr/>
        </p:nvSpPr>
        <p:spPr bwMode="auto">
          <a:xfrm>
            <a:off x="2053828" y="5143500"/>
            <a:ext cx="2464594" cy="910828"/>
          </a:xfrm>
          <a:prstGeom prst="rect">
            <a:avLst/>
          </a:prstGeom>
          <a:solidFill>
            <a:schemeClr val="bg1"/>
          </a:solidFill>
          <a:ln w="25400" algn="ctr">
            <a:solidFill>
              <a:schemeClr val="bg1"/>
            </a:solidFill>
            <a:round/>
            <a:headEnd/>
            <a:tailEnd/>
          </a:ln>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953"/>
              <a:t> </a:t>
            </a:r>
          </a:p>
        </p:txBody>
      </p:sp>
      <p:sp>
        <p:nvSpPr>
          <p:cNvPr id="10252" name="Rectangle 14"/>
          <p:cNvSpPr>
            <a:spLocks noChangeArrowheads="1"/>
          </p:cNvSpPr>
          <p:nvPr/>
        </p:nvSpPr>
        <p:spPr bwMode="auto">
          <a:xfrm>
            <a:off x="2134195" y="3191247"/>
            <a:ext cx="2464594" cy="910828"/>
          </a:xfrm>
          <a:prstGeom prst="rect">
            <a:avLst/>
          </a:prstGeom>
          <a:solidFill>
            <a:schemeClr val="bg1"/>
          </a:solidFill>
          <a:ln w="25400" algn="ctr">
            <a:solidFill>
              <a:schemeClr val="bg1"/>
            </a:solidFill>
            <a:round/>
            <a:headEnd/>
            <a:tailEnd/>
          </a:ln>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953"/>
              <a:t> </a:t>
            </a:r>
          </a:p>
        </p:txBody>
      </p:sp>
    </p:spTree>
    <p:extLst>
      <p:ext uri="{BB962C8B-B14F-4D97-AF65-F5344CB8AC3E}">
        <p14:creationId xmlns:p14="http://schemas.microsoft.com/office/powerpoint/2010/main" val="253533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553641" y="535781"/>
            <a:ext cx="8036719" cy="546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en-US" sz="2953" b="1">
                <a:ea typeface="ヒラギノ角ゴ ProN W3" charset="-128"/>
                <a:cs typeface="Arial" panose="020B0604020202020204" pitchFamily="34" charset="0"/>
              </a:rPr>
              <a:t>Key Accomplishments</a:t>
            </a:r>
          </a:p>
        </p:txBody>
      </p:sp>
      <p:sp>
        <p:nvSpPr>
          <p:cNvPr id="11267" name="TextBox 1"/>
          <p:cNvSpPr txBox="1">
            <a:spLocks noChangeArrowheads="1"/>
          </p:cNvSpPr>
          <p:nvPr/>
        </p:nvSpPr>
        <p:spPr bwMode="auto">
          <a:xfrm>
            <a:off x="366117" y="1319174"/>
            <a:ext cx="8411766" cy="460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a:r>
              <a:rPr lang="en-US" altLang="en-US" sz="2391">
                <a:solidFill>
                  <a:srgbClr val="56565A"/>
                </a:solidFill>
                <a:latin typeface="Arial" panose="020B0604020202020204" pitchFamily="34" charset="0"/>
                <a:cs typeface="Arial" panose="020B0604020202020204" pitchFamily="34" charset="0"/>
              </a:rPr>
              <a:t>2.  We changed the conversation on climate</a:t>
            </a:r>
          </a:p>
        </p:txBody>
      </p:sp>
      <p:pic>
        <p:nvPicPr>
          <p:cNvPr id="11268"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79115" y="2043783"/>
            <a:ext cx="7585770" cy="39547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26181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553641" y="535781"/>
            <a:ext cx="8036719" cy="546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en-US" sz="2953" b="1">
                <a:ea typeface="ヒラギノ角ゴ ProN W3" charset="-128"/>
                <a:cs typeface="Arial" panose="020B0604020202020204" pitchFamily="34" charset="0"/>
              </a:rPr>
              <a:t>Key Accomplishments</a:t>
            </a:r>
          </a:p>
        </p:txBody>
      </p:sp>
      <p:sp>
        <p:nvSpPr>
          <p:cNvPr id="12291" name="TextBox 1"/>
          <p:cNvSpPr txBox="1">
            <a:spLocks noChangeArrowheads="1"/>
          </p:cNvSpPr>
          <p:nvPr/>
        </p:nvSpPr>
        <p:spPr bwMode="auto">
          <a:xfrm>
            <a:off x="392906" y="1325871"/>
            <a:ext cx="8411766" cy="460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marL="514350" indent="-514350">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a:buFontTx/>
              <a:buAutoNum type="arabicPeriod" startAt="3"/>
            </a:pPr>
            <a:r>
              <a:rPr lang="en-US" altLang="en-US" sz="2391">
                <a:solidFill>
                  <a:srgbClr val="56565A"/>
                </a:solidFill>
                <a:latin typeface="Arial" panose="020B0604020202020204" pitchFamily="34" charset="0"/>
                <a:cs typeface="Arial" panose="020B0604020202020204" pitchFamily="34" charset="0"/>
              </a:rPr>
              <a:t>Our MOCs can’t say no one cares about CIR</a:t>
            </a:r>
          </a:p>
        </p:txBody>
      </p:sp>
      <p:sp>
        <p:nvSpPr>
          <p:cNvPr id="12292" name="TextBox 2"/>
          <p:cNvSpPr txBox="1">
            <a:spLocks noChangeArrowheads="1"/>
          </p:cNvSpPr>
          <p:nvPr/>
        </p:nvSpPr>
        <p:spPr bwMode="auto">
          <a:xfrm>
            <a:off x="531316" y="2290123"/>
            <a:ext cx="8501063" cy="1910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r>
              <a:rPr lang="en-US" altLang="en-US" sz="1969" dirty="0"/>
              <a:t>“The American people want us to deal with immigration reform,” Boehner said on Fox News’s “Kelly File” on Monday. “I’ve tried to get the House to move on this now for the last 15 or 16 months.” –</a:t>
            </a:r>
            <a:r>
              <a:rPr lang="en-US" altLang="en-US" sz="1969" i="1" dirty="0"/>
              <a:t>John Boehner, 4/7/14</a:t>
            </a:r>
          </a:p>
          <a:p>
            <a:endParaRPr lang="en-US" altLang="en-US" sz="1969" dirty="0">
              <a:solidFill>
                <a:srgbClr val="FF0000"/>
              </a:solidFill>
              <a:latin typeface="Arial" panose="020B0604020202020204" pitchFamily="34" charset="0"/>
              <a:cs typeface="Arial" panose="020B0604020202020204" pitchFamily="34" charset="0"/>
            </a:endParaRPr>
          </a:p>
          <a:p>
            <a:endParaRPr lang="en-US" altLang="en-US" sz="1969" dirty="0"/>
          </a:p>
          <a:p>
            <a:r>
              <a:rPr lang="en-US" altLang="en-US" sz="1969" dirty="0"/>
              <a:t> </a:t>
            </a:r>
            <a:endParaRPr lang="en-US" altLang="en-US" sz="1969" dirty="0">
              <a:solidFill>
                <a:srgbClr val="FF0000"/>
              </a:solidFill>
              <a:latin typeface="Arial" panose="020B0604020202020204" pitchFamily="34" charset="0"/>
              <a:cs typeface="Arial" panose="020B0604020202020204" pitchFamily="34" charset="0"/>
            </a:endParaRPr>
          </a:p>
        </p:txBody>
      </p:sp>
      <p:pic>
        <p:nvPicPr>
          <p:cNvPr id="12293"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42207" y="3643312"/>
            <a:ext cx="5679281" cy="1553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99118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B17B14-E799-4612-9016-3CF9CA47AD0C}" type="slidenum">
              <a:rPr lang="en-US">
                <a:ea typeface="ＭＳ Ｐゴシック" pitchFamily="-72" charset="-128"/>
                <a:cs typeface="ＭＳ Ｐゴシック" pitchFamily="-72" charset="-128"/>
              </a:rPr>
              <a:pPr fontAlgn="base">
                <a:spcBef>
                  <a:spcPct val="0"/>
                </a:spcBef>
                <a:spcAft>
                  <a:spcPct val="0"/>
                </a:spcAft>
              </a:pPr>
              <a:t>18</a:t>
            </a:fld>
            <a:endParaRPr lang="en-US">
              <a:ea typeface="ＭＳ Ｐゴシック" pitchFamily="-72" charset="-128"/>
              <a:cs typeface="ＭＳ Ｐゴシック" pitchFamily="-72" charset="-128"/>
            </a:endParaRPr>
          </a:p>
        </p:txBody>
      </p:sp>
      <p:sp>
        <p:nvSpPr>
          <p:cNvPr id="2" name="TextBox 1"/>
          <p:cNvSpPr txBox="1"/>
          <p:nvPr/>
        </p:nvSpPr>
        <p:spPr>
          <a:xfrm>
            <a:off x="457200" y="2133600"/>
            <a:ext cx="5495056" cy="3724097"/>
          </a:xfrm>
          <a:prstGeom prst="rect">
            <a:avLst/>
          </a:prstGeom>
          <a:noFill/>
        </p:spPr>
        <p:txBody>
          <a:bodyPr wrap="square" rtlCol="0">
            <a:spAutoFit/>
          </a:bodyPr>
          <a:lstStyle/>
          <a:p>
            <a:pPr marL="514350" indent="-514350">
              <a:spcBef>
                <a:spcPts val="2400"/>
              </a:spcBef>
              <a:buAutoNum type="romanUcPeriod"/>
            </a:pPr>
            <a:r>
              <a:rPr lang="en-US" sz="2600" dirty="0">
                <a:solidFill>
                  <a:schemeClr val="tx2"/>
                </a:solidFill>
                <a:latin typeface="Calibri"/>
                <a:cs typeface="Calibri"/>
              </a:rPr>
              <a:t>Introduction and Goals</a:t>
            </a:r>
          </a:p>
          <a:p>
            <a:pPr marL="514350" indent="-514350">
              <a:spcBef>
                <a:spcPts val="2400"/>
              </a:spcBef>
              <a:buAutoNum type="romanUcPeriod"/>
            </a:pPr>
            <a:r>
              <a:rPr lang="en-US" sz="2600" dirty="0">
                <a:solidFill>
                  <a:schemeClr val="tx2"/>
                </a:solidFill>
                <a:latin typeface="Calibri"/>
                <a:cs typeface="Calibri"/>
              </a:rPr>
              <a:t>OFA’s Mission</a:t>
            </a:r>
          </a:p>
          <a:p>
            <a:pPr marL="514350" indent="-514350">
              <a:spcBef>
                <a:spcPts val="2400"/>
              </a:spcBef>
              <a:buAutoNum type="romanUcPeriod"/>
            </a:pPr>
            <a:r>
              <a:rPr lang="en-US" sz="2600" dirty="0">
                <a:solidFill>
                  <a:schemeClr val="tx2"/>
                </a:solidFill>
                <a:latin typeface="Calibri"/>
                <a:cs typeface="Calibri"/>
              </a:rPr>
              <a:t>Where We’ve Been and Where We’re Going</a:t>
            </a:r>
          </a:p>
          <a:p>
            <a:pPr marL="514350" indent="-514350">
              <a:spcBef>
                <a:spcPts val="2400"/>
              </a:spcBef>
              <a:buAutoNum type="romanUcPeriod"/>
            </a:pPr>
            <a:r>
              <a:rPr lang="en-US" sz="2600" dirty="0">
                <a:solidFill>
                  <a:schemeClr val="tx2"/>
                </a:solidFill>
                <a:latin typeface="Calibri"/>
                <a:cs typeface="Calibri"/>
              </a:rPr>
              <a:t>OFA’s Structure</a:t>
            </a:r>
          </a:p>
          <a:p>
            <a:pPr marL="514350" indent="-514350">
              <a:spcBef>
                <a:spcPts val="2400"/>
              </a:spcBef>
              <a:buAutoNum type="romanUcPeriod"/>
            </a:pPr>
            <a:r>
              <a:rPr lang="en-US" sz="2600" dirty="0">
                <a:solidFill>
                  <a:schemeClr val="tx2"/>
                </a:solidFill>
                <a:latin typeface="Calibri"/>
                <a:cs typeface="Calibri"/>
              </a:rPr>
              <a:t>Key Takeaways and Closing</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2015" y="2362200"/>
            <a:ext cx="2304785" cy="2666820"/>
          </a:xfrm>
          <a:prstGeom prst="rect">
            <a:avLst/>
          </a:prstGeom>
        </p:spPr>
      </p:pic>
      <p:sp>
        <p:nvSpPr>
          <p:cNvPr id="8" name="Title 1"/>
          <p:cNvSpPr>
            <a:spLocks noGrp="1"/>
          </p:cNvSpPr>
          <p:nvPr>
            <p:ph type="title"/>
          </p:nvPr>
        </p:nvSpPr>
        <p:spPr>
          <a:xfrm>
            <a:off x="76200" y="0"/>
            <a:ext cx="8229600" cy="1143000"/>
          </a:xfrm>
        </p:spPr>
        <p:txBody>
          <a:bodyPr>
            <a:normAutofit/>
          </a:bodyPr>
          <a:lstStyle/>
          <a:p>
            <a:r>
              <a:rPr lang="en-US" sz="3000" dirty="0"/>
              <a:t>Agenda for this session</a:t>
            </a:r>
          </a:p>
        </p:txBody>
      </p:sp>
    </p:spTree>
    <p:extLst>
      <p:ext uri="{BB962C8B-B14F-4D97-AF65-F5344CB8AC3E}">
        <p14:creationId xmlns:p14="http://schemas.microsoft.com/office/powerpoint/2010/main" val="226436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2">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hape 163"/>
          <p:cNvSpPr>
            <a:spLocks noGrp="1"/>
          </p:cNvSpPr>
          <p:nvPr>
            <p:ph type="title"/>
          </p:nvPr>
        </p:nvSpPr>
        <p:spPr>
          <a:xfrm>
            <a:off x="76200" y="0"/>
            <a:ext cx="8229600" cy="1143000"/>
          </a:xfrm>
        </p:spPr>
        <p:txBody>
          <a:bodyPr lIns="91425" tIns="91425" rIns="91425" bIns="91425" anchor="t">
            <a:normAutofit/>
          </a:bodyPr>
          <a:lstStyle/>
          <a:p>
            <a:pPr eaLnBrk="1" hangingPunct="1"/>
            <a:r>
              <a:rPr lang="en-US" sz="3000" dirty="0">
                <a:solidFill>
                  <a:srgbClr val="073763"/>
                </a:solidFill>
                <a:latin typeface="Calibri" charset="0"/>
                <a:ea typeface="ＭＳ Ｐゴシック" charset="0"/>
                <a:cs typeface="ＭＳ Ｐゴシック" charset="0"/>
              </a:rPr>
              <a:t>Our National Structure</a:t>
            </a:r>
          </a:p>
        </p:txBody>
      </p:sp>
      <p:sp>
        <p:nvSpPr>
          <p:cNvPr id="39939" name="Shape 164"/>
          <p:cNvSpPr>
            <a:spLocks noChangeArrowheads="1"/>
          </p:cNvSpPr>
          <p:nvPr/>
        </p:nvSpPr>
        <p:spPr bwMode="auto">
          <a:xfrm>
            <a:off x="3244850" y="1450975"/>
            <a:ext cx="2673350" cy="1139825"/>
          </a:xfrm>
          <a:prstGeom prst="rect">
            <a:avLst/>
          </a:prstGeom>
          <a:solidFill>
            <a:schemeClr val="bg2"/>
          </a:solidFill>
          <a:ln w="19050">
            <a:solidFill>
              <a:schemeClr val="tx2"/>
            </a:solidFill>
            <a:round/>
            <a:headEnd/>
            <a:tailEnd/>
          </a:ln>
        </p:spPr>
        <p:txBody>
          <a:bodyPr lIns="91425" tIns="91425" rIns="91425" bIns="91425" anchor="ctr"/>
          <a:lstStyle/>
          <a:p>
            <a:pPr algn="ctr"/>
            <a:r>
              <a:rPr lang="en-US" sz="2600" b="1">
                <a:solidFill>
                  <a:prstClr val="black"/>
                </a:solidFill>
                <a:latin typeface="Calibri" charset="0"/>
              </a:rPr>
              <a:t>Jon Carson</a:t>
            </a:r>
          </a:p>
          <a:p>
            <a:pPr algn="ctr"/>
            <a:r>
              <a:rPr lang="en-US" sz="2400" b="1">
                <a:solidFill>
                  <a:srgbClr val="0B5394"/>
                </a:solidFill>
                <a:latin typeface="Calibri" charset="0"/>
              </a:rPr>
              <a:t>Executive Director</a:t>
            </a:r>
            <a:endParaRPr lang="en-US" sz="2400" b="1">
              <a:solidFill>
                <a:srgbClr val="0B5394"/>
              </a:solidFill>
              <a:latin typeface="Calibri"/>
            </a:endParaRPr>
          </a:p>
        </p:txBody>
      </p:sp>
      <p:sp>
        <p:nvSpPr>
          <p:cNvPr id="39940" name="Shape 165"/>
          <p:cNvSpPr>
            <a:spLocks noChangeArrowheads="1"/>
          </p:cNvSpPr>
          <p:nvPr/>
        </p:nvSpPr>
        <p:spPr bwMode="auto">
          <a:xfrm>
            <a:off x="179388" y="2795588"/>
            <a:ext cx="2239962" cy="1006475"/>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sz="2600" b="1">
                <a:solidFill>
                  <a:prstClr val="black"/>
                </a:solidFill>
                <a:latin typeface="Calibri" charset="0"/>
              </a:rPr>
              <a:t>Grassroots/ Organizing</a:t>
            </a:r>
          </a:p>
        </p:txBody>
      </p:sp>
      <p:sp>
        <p:nvSpPr>
          <p:cNvPr id="39941" name="Shape 166"/>
          <p:cNvSpPr>
            <a:spLocks noChangeArrowheads="1"/>
          </p:cNvSpPr>
          <p:nvPr/>
        </p:nvSpPr>
        <p:spPr bwMode="auto">
          <a:xfrm>
            <a:off x="2201863" y="3987800"/>
            <a:ext cx="2239962" cy="1006475"/>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sz="2600" b="1">
                <a:solidFill>
                  <a:prstClr val="black"/>
                </a:solidFill>
                <a:latin typeface="Calibri" charset="0"/>
              </a:rPr>
              <a:t>Issues</a:t>
            </a:r>
          </a:p>
        </p:txBody>
      </p:sp>
      <p:sp>
        <p:nvSpPr>
          <p:cNvPr id="39942" name="Shape 167"/>
          <p:cNvSpPr>
            <a:spLocks noChangeArrowheads="1"/>
          </p:cNvSpPr>
          <p:nvPr/>
        </p:nvSpPr>
        <p:spPr bwMode="auto">
          <a:xfrm>
            <a:off x="4694238" y="3987800"/>
            <a:ext cx="2239962" cy="1006475"/>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sz="2600" b="1" dirty="0">
                <a:solidFill>
                  <a:prstClr val="black"/>
                </a:solidFill>
                <a:latin typeface="Calibri" charset="0"/>
              </a:rPr>
              <a:t>Development</a:t>
            </a:r>
          </a:p>
        </p:txBody>
      </p:sp>
      <p:sp>
        <p:nvSpPr>
          <p:cNvPr id="39943" name="Shape 168"/>
          <p:cNvSpPr>
            <a:spLocks noChangeArrowheads="1"/>
          </p:cNvSpPr>
          <p:nvPr/>
        </p:nvSpPr>
        <p:spPr bwMode="auto">
          <a:xfrm>
            <a:off x="6702425" y="2795588"/>
            <a:ext cx="2239963" cy="1006475"/>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sz="2600" b="1">
                <a:solidFill>
                  <a:prstClr val="black"/>
                </a:solidFill>
                <a:latin typeface="Calibri" charset="0"/>
              </a:rPr>
              <a:t> Digital</a:t>
            </a:r>
          </a:p>
        </p:txBody>
      </p:sp>
      <p:cxnSp>
        <p:nvCxnSpPr>
          <p:cNvPr id="39944" name="Shape 169"/>
          <p:cNvCxnSpPr>
            <a:cxnSpLocks noChangeShapeType="1"/>
            <a:stCxn id="39939" idx="1"/>
            <a:endCxn id="39940" idx="0"/>
          </p:cNvCxnSpPr>
          <p:nvPr/>
        </p:nvCxnSpPr>
        <p:spPr bwMode="auto">
          <a:xfrm rot="10800000" flipV="1">
            <a:off x="1298575" y="2020888"/>
            <a:ext cx="1946275" cy="774700"/>
          </a:xfrm>
          <a:prstGeom prst="straightConnector1">
            <a:avLst/>
          </a:prstGeom>
          <a:noFill/>
          <a:ln w="19050">
            <a:solidFill>
              <a:schemeClr val="tx2"/>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9945" name="Shape 170"/>
          <p:cNvCxnSpPr>
            <a:cxnSpLocks noChangeShapeType="1"/>
            <a:stCxn id="39939" idx="2"/>
            <a:endCxn id="39941" idx="0"/>
          </p:cNvCxnSpPr>
          <p:nvPr/>
        </p:nvCxnSpPr>
        <p:spPr bwMode="auto">
          <a:xfrm rot="5400000">
            <a:off x="3253582" y="2659856"/>
            <a:ext cx="1397000" cy="1258887"/>
          </a:xfrm>
          <a:prstGeom prst="straightConnector1">
            <a:avLst/>
          </a:prstGeom>
          <a:noFill/>
          <a:ln w="19050">
            <a:solidFill>
              <a:schemeClr val="tx2"/>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9946" name="Shape 171"/>
          <p:cNvCxnSpPr>
            <a:cxnSpLocks noChangeShapeType="1"/>
            <a:stCxn id="39939" idx="2"/>
            <a:endCxn id="39942" idx="0"/>
          </p:cNvCxnSpPr>
          <p:nvPr/>
        </p:nvCxnSpPr>
        <p:spPr bwMode="auto">
          <a:xfrm rot="16200000" flipH="1">
            <a:off x="4498975" y="2673350"/>
            <a:ext cx="1397000" cy="1231900"/>
          </a:xfrm>
          <a:prstGeom prst="straightConnector1">
            <a:avLst/>
          </a:prstGeom>
          <a:noFill/>
          <a:ln w="19050">
            <a:solidFill>
              <a:schemeClr val="tx2"/>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9947" name="Shape 172"/>
          <p:cNvCxnSpPr>
            <a:cxnSpLocks noChangeShapeType="1"/>
            <a:stCxn id="39939" idx="3"/>
            <a:endCxn id="39943" idx="0"/>
          </p:cNvCxnSpPr>
          <p:nvPr/>
        </p:nvCxnSpPr>
        <p:spPr bwMode="auto">
          <a:xfrm>
            <a:off x="5918200" y="2020888"/>
            <a:ext cx="1905000" cy="774700"/>
          </a:xfrm>
          <a:prstGeom prst="straightConnector1">
            <a:avLst/>
          </a:prstGeom>
          <a:noFill/>
          <a:ln w="19050">
            <a:solidFill>
              <a:schemeClr val="tx2"/>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14" name="Straight Connector 13"/>
          <p:cNvCxnSpPr/>
          <p:nvPr/>
        </p:nvCxnSpPr>
        <p:spPr>
          <a:xfrm>
            <a:off x="5943600" y="5029200"/>
            <a:ext cx="0" cy="1066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352800" y="5029200"/>
            <a:ext cx="0" cy="1066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7924800" y="3810000"/>
            <a:ext cx="0" cy="1143000"/>
          </a:xfrm>
          <a:prstGeom prst="line">
            <a:avLst/>
          </a:prstGeom>
        </p:spPr>
        <p:style>
          <a:lnRef idx="2">
            <a:schemeClr val="accent1"/>
          </a:lnRef>
          <a:fillRef idx="0">
            <a:schemeClr val="accent1"/>
          </a:fillRef>
          <a:effectRef idx="1">
            <a:schemeClr val="accent1"/>
          </a:effectRef>
          <a:fontRef idx="minor">
            <a:schemeClr val="tx1"/>
          </a:fontRef>
        </p:style>
      </p:cxnSp>
      <p:sp>
        <p:nvSpPr>
          <p:cNvPr id="17" name="Shape 165"/>
          <p:cNvSpPr>
            <a:spLocks noChangeArrowheads="1"/>
          </p:cNvSpPr>
          <p:nvPr/>
        </p:nvSpPr>
        <p:spPr bwMode="auto">
          <a:xfrm>
            <a:off x="152400" y="4724400"/>
            <a:ext cx="1981200" cy="1752600"/>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b="1" dirty="0">
                <a:solidFill>
                  <a:prstClr val="black"/>
                </a:solidFill>
                <a:latin typeface="Calibri" charset="0"/>
              </a:rPr>
              <a:t>Regions, States, Chapters &amp; Teams, Data, Digital, Training, Grassroots Fundraising</a:t>
            </a:r>
          </a:p>
        </p:txBody>
      </p:sp>
      <p:sp>
        <p:nvSpPr>
          <p:cNvPr id="18" name="Shape 165"/>
          <p:cNvSpPr>
            <a:spLocks noChangeArrowheads="1"/>
          </p:cNvSpPr>
          <p:nvPr/>
        </p:nvSpPr>
        <p:spPr bwMode="auto">
          <a:xfrm>
            <a:off x="2286000" y="5562600"/>
            <a:ext cx="1981200" cy="914400"/>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b="1" dirty="0">
                <a:solidFill>
                  <a:prstClr val="black"/>
                </a:solidFill>
                <a:latin typeface="Calibri" charset="0"/>
              </a:rPr>
              <a:t>Issue Campaign Managers, Political Outreach</a:t>
            </a:r>
          </a:p>
        </p:txBody>
      </p:sp>
      <p:sp>
        <p:nvSpPr>
          <p:cNvPr id="19" name="Shape 165"/>
          <p:cNvSpPr>
            <a:spLocks noChangeArrowheads="1"/>
          </p:cNvSpPr>
          <p:nvPr/>
        </p:nvSpPr>
        <p:spPr bwMode="auto">
          <a:xfrm>
            <a:off x="4953000" y="5486400"/>
            <a:ext cx="1981200" cy="1143000"/>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b="1" dirty="0">
                <a:solidFill>
                  <a:prstClr val="black"/>
                </a:solidFill>
                <a:latin typeface="Calibri" charset="0"/>
              </a:rPr>
              <a:t>Development Regionals, Board, Grassroots Fundraising</a:t>
            </a:r>
          </a:p>
        </p:txBody>
      </p:sp>
      <p:sp>
        <p:nvSpPr>
          <p:cNvPr id="20" name="Shape 165"/>
          <p:cNvSpPr>
            <a:spLocks noChangeArrowheads="1"/>
          </p:cNvSpPr>
          <p:nvPr/>
        </p:nvSpPr>
        <p:spPr bwMode="auto">
          <a:xfrm>
            <a:off x="7162800" y="4953000"/>
            <a:ext cx="1524000" cy="1143000"/>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b="1" dirty="0">
                <a:solidFill>
                  <a:prstClr val="black"/>
                </a:solidFill>
                <a:latin typeface="Calibri" charset="0"/>
              </a:rPr>
              <a:t>E-mail team, Web team, Social Media</a:t>
            </a:r>
          </a:p>
        </p:txBody>
      </p:sp>
      <p:sp>
        <p:nvSpPr>
          <p:cNvPr id="21" name="Shape 168"/>
          <p:cNvSpPr>
            <a:spLocks noChangeArrowheads="1"/>
          </p:cNvSpPr>
          <p:nvPr/>
        </p:nvSpPr>
        <p:spPr bwMode="auto">
          <a:xfrm>
            <a:off x="7010400" y="1371600"/>
            <a:ext cx="1752599" cy="914399"/>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sz="2600" b="1" dirty="0">
                <a:solidFill>
                  <a:prstClr val="black"/>
                </a:solidFill>
                <a:latin typeface="Calibri" charset="0"/>
              </a:rPr>
              <a:t>Chief of Staff</a:t>
            </a:r>
          </a:p>
        </p:txBody>
      </p:sp>
      <p:sp>
        <p:nvSpPr>
          <p:cNvPr id="22" name="Shape 168"/>
          <p:cNvSpPr>
            <a:spLocks noChangeArrowheads="1"/>
          </p:cNvSpPr>
          <p:nvPr/>
        </p:nvSpPr>
        <p:spPr bwMode="auto">
          <a:xfrm>
            <a:off x="228600" y="1447800"/>
            <a:ext cx="1752599" cy="914399"/>
          </a:xfrm>
          <a:prstGeom prst="flowChartAlternateProcess">
            <a:avLst/>
          </a:prstGeom>
          <a:solidFill>
            <a:schemeClr val="bg2"/>
          </a:solidFill>
          <a:ln w="19050">
            <a:solidFill>
              <a:schemeClr val="tx2"/>
            </a:solidFill>
            <a:round/>
            <a:headEnd/>
            <a:tailEnd/>
          </a:ln>
        </p:spPr>
        <p:txBody>
          <a:bodyPr lIns="91425" tIns="91425" rIns="91425" bIns="91425" anchor="ctr"/>
          <a:lstStyle/>
          <a:p>
            <a:pPr algn="ctr"/>
            <a:r>
              <a:rPr lang="en-US" sz="2600" b="1" dirty="0" err="1">
                <a:solidFill>
                  <a:prstClr val="black"/>
                </a:solidFill>
                <a:latin typeface="Calibri" charset="0"/>
              </a:rPr>
              <a:t>Comms</a:t>
            </a:r>
            <a:r>
              <a:rPr lang="en-US" sz="2600" b="1" dirty="0">
                <a:solidFill>
                  <a:prstClr val="black"/>
                </a:solidFill>
                <a:latin typeface="Calibri" charset="0"/>
              </a:rPr>
              <a:t> </a:t>
            </a:r>
          </a:p>
        </p:txBody>
      </p:sp>
      <p:cxnSp>
        <p:nvCxnSpPr>
          <p:cNvPr id="23" name="Shape 169"/>
          <p:cNvCxnSpPr>
            <a:cxnSpLocks noChangeShapeType="1"/>
          </p:cNvCxnSpPr>
          <p:nvPr/>
        </p:nvCxnSpPr>
        <p:spPr bwMode="auto">
          <a:xfrm flipH="1">
            <a:off x="1981200" y="1752600"/>
            <a:ext cx="1260476" cy="0"/>
          </a:xfrm>
          <a:prstGeom prst="straightConnector1">
            <a:avLst/>
          </a:prstGeom>
          <a:noFill/>
          <a:ln w="19050">
            <a:solidFill>
              <a:schemeClr val="tx2"/>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25" name="Shape 169"/>
          <p:cNvCxnSpPr>
            <a:cxnSpLocks noChangeShapeType="1"/>
            <a:endCxn id="21" idx="1"/>
          </p:cNvCxnSpPr>
          <p:nvPr/>
        </p:nvCxnSpPr>
        <p:spPr bwMode="auto">
          <a:xfrm>
            <a:off x="5943600" y="1752600"/>
            <a:ext cx="1066800" cy="76200"/>
          </a:xfrm>
          <a:prstGeom prst="straightConnector1">
            <a:avLst/>
          </a:prstGeom>
          <a:noFill/>
          <a:ln w="19050">
            <a:solidFill>
              <a:schemeClr val="tx2"/>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0" name="Straight Connector 29"/>
          <p:cNvCxnSpPr/>
          <p:nvPr/>
        </p:nvCxnSpPr>
        <p:spPr>
          <a:xfrm>
            <a:off x="1143000" y="3810000"/>
            <a:ext cx="0" cy="91440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5495760"/>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B17B14-E799-4612-9016-3CF9CA47AD0C}" type="slidenum">
              <a:rPr lang="en-US">
                <a:ea typeface="ＭＳ Ｐゴシック" pitchFamily="-72" charset="-128"/>
                <a:cs typeface="ＭＳ Ｐゴシック" pitchFamily="-72" charset="-128"/>
              </a:rPr>
              <a:pPr fontAlgn="base">
                <a:spcBef>
                  <a:spcPct val="0"/>
                </a:spcBef>
                <a:spcAft>
                  <a:spcPct val="0"/>
                </a:spcAft>
              </a:pPr>
              <a:t>2</a:t>
            </a:fld>
            <a:endParaRPr lang="en-US">
              <a:ea typeface="ＭＳ Ｐゴシック" pitchFamily="-72" charset="-128"/>
              <a:cs typeface="ＭＳ Ｐゴシック" pitchFamily="-72" charset="-128"/>
            </a:endParaRPr>
          </a:p>
        </p:txBody>
      </p:sp>
      <p:sp>
        <p:nvSpPr>
          <p:cNvPr id="2" name="TextBox 1"/>
          <p:cNvSpPr txBox="1"/>
          <p:nvPr/>
        </p:nvSpPr>
        <p:spPr>
          <a:xfrm>
            <a:off x="457200" y="1447800"/>
            <a:ext cx="8229600" cy="2708434"/>
          </a:xfrm>
          <a:prstGeom prst="rect">
            <a:avLst/>
          </a:prstGeom>
          <a:noFill/>
        </p:spPr>
        <p:txBody>
          <a:bodyPr wrap="square" rtlCol="0">
            <a:spAutoFit/>
          </a:bodyPr>
          <a:lstStyle/>
          <a:p>
            <a:pPr marL="514350" indent="-514350">
              <a:spcBef>
                <a:spcPts val="2400"/>
              </a:spcBef>
              <a:buFont typeface="Arial"/>
              <a:buChar char="•"/>
            </a:pPr>
            <a:r>
              <a:rPr lang="en-US" sz="2600" dirty="0">
                <a:solidFill>
                  <a:srgbClr val="1F497D"/>
                </a:solidFill>
                <a:latin typeface="Calibri"/>
                <a:cs typeface="Calibri"/>
              </a:rPr>
              <a:t>Understand OFA’s mission and culture</a:t>
            </a:r>
          </a:p>
          <a:p>
            <a:pPr marL="514350" indent="-514350">
              <a:spcBef>
                <a:spcPts val="2400"/>
              </a:spcBef>
              <a:buFont typeface="Arial"/>
              <a:buChar char="•"/>
            </a:pPr>
            <a:r>
              <a:rPr lang="en-US" sz="2600" dirty="0">
                <a:solidFill>
                  <a:srgbClr val="1F497D"/>
                </a:solidFill>
                <a:latin typeface="Calibri"/>
                <a:cs typeface="Calibri"/>
              </a:rPr>
              <a:t>Become familiar with what OFA has accomplished and what’s on the horizon</a:t>
            </a:r>
          </a:p>
          <a:p>
            <a:pPr marL="514350" indent="-514350">
              <a:spcBef>
                <a:spcPts val="2400"/>
              </a:spcBef>
              <a:buFont typeface="Arial"/>
              <a:buChar char="•"/>
            </a:pPr>
            <a:r>
              <a:rPr lang="en-US" sz="2600" dirty="0">
                <a:solidFill>
                  <a:srgbClr val="1F497D"/>
                </a:solidFill>
                <a:latin typeface="Calibri"/>
                <a:cs typeface="Calibri"/>
              </a:rPr>
              <a:t>Understand the priority issue </a:t>
            </a:r>
            <a:r>
              <a:rPr lang="en-US" sz="2600" dirty="0">
                <a:solidFill>
                  <a:srgbClr val="FF0000"/>
                </a:solidFill>
                <a:latin typeface="Calibri"/>
                <a:cs typeface="Calibri"/>
              </a:rPr>
              <a:t>campaign(s)</a:t>
            </a:r>
            <a:r>
              <a:rPr lang="en-US" sz="2600" dirty="0">
                <a:solidFill>
                  <a:srgbClr val="1F497D"/>
                </a:solidFill>
                <a:latin typeface="Calibri"/>
                <a:cs typeface="Calibri"/>
              </a:rPr>
              <a:t> we will be working on this summer</a:t>
            </a:r>
          </a:p>
        </p:txBody>
      </p:sp>
      <p:sp>
        <p:nvSpPr>
          <p:cNvPr id="6" name="Title 1"/>
          <p:cNvSpPr>
            <a:spLocks noGrp="1"/>
          </p:cNvSpPr>
          <p:nvPr>
            <p:ph type="title"/>
          </p:nvPr>
        </p:nvSpPr>
        <p:spPr>
          <a:xfrm>
            <a:off x="76200" y="0"/>
            <a:ext cx="8229600" cy="1143000"/>
          </a:xfrm>
        </p:spPr>
        <p:txBody>
          <a:bodyPr>
            <a:normAutofit/>
          </a:bodyPr>
          <a:lstStyle/>
          <a:p>
            <a:r>
              <a:rPr lang="en-US" sz="3000" dirty="0"/>
              <a:t>Goals for this session</a:t>
            </a:r>
          </a:p>
        </p:txBody>
      </p:sp>
      <p:pic>
        <p:nvPicPr>
          <p:cNvPr id="5" name="Picture 4"/>
          <p:cNvPicPr>
            <a:picLocks noChangeAspect="1"/>
          </p:cNvPicPr>
          <p:nvPr/>
        </p:nvPicPr>
        <p:blipFill>
          <a:blip r:embed="rId3"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rot="1763297">
            <a:off x="6261786" y="172770"/>
            <a:ext cx="912276" cy="6715103"/>
          </a:xfrm>
          <a:prstGeom prst="rect">
            <a:avLst/>
          </a:prstGeom>
        </p:spPr>
      </p:pic>
    </p:spTree>
    <p:extLst>
      <p:ext uri="{BB962C8B-B14F-4D97-AF65-F5344CB8AC3E}">
        <p14:creationId xmlns:p14="http://schemas.microsoft.com/office/powerpoint/2010/main" val="1430289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1266428"/>
            <a:ext cx="8160986" cy="5058171"/>
          </a:xfrm>
          <a:prstGeom prst="rect">
            <a:avLst/>
          </a:prstGeom>
        </p:spPr>
      </p:pic>
      <p:sp>
        <p:nvSpPr>
          <p:cNvPr id="3" name="Slide Number Placeholder 2"/>
          <p:cNvSpPr>
            <a:spLocks noGrp="1"/>
          </p:cNvSpPr>
          <p:nvPr>
            <p:ph type="sldNum" sz="quarter" idx="12"/>
          </p:nvPr>
        </p:nvSpPr>
        <p:spPr/>
        <p:txBody>
          <a:bodyPr/>
          <a:lstStyle/>
          <a:p>
            <a:fld id="{51A0968B-E52D-48FA-AFA4-A19DF3D2143C}" type="slidenum">
              <a:rPr lang="en-US" smtClean="0">
                <a:solidFill>
                  <a:prstClr val="black">
                    <a:tint val="75000"/>
                  </a:prstClr>
                </a:solidFill>
                <a:latin typeface="Calibri"/>
              </a:rPr>
              <a:pPr/>
              <a:t>20</a:t>
            </a:fld>
            <a:endParaRPr lang="en-US" dirty="0">
              <a:solidFill>
                <a:prstClr val="black">
                  <a:tint val="75000"/>
                </a:prstClr>
              </a:solidFill>
              <a:latin typeface="Calibri"/>
            </a:endParaRPr>
          </a:p>
        </p:txBody>
      </p:sp>
      <p:sp>
        <p:nvSpPr>
          <p:cNvPr id="8" name="Rectangle 7"/>
          <p:cNvSpPr/>
          <p:nvPr/>
        </p:nvSpPr>
        <p:spPr>
          <a:xfrm>
            <a:off x="2971800" y="2209800"/>
            <a:ext cx="5791200" cy="1143001"/>
          </a:xfrm>
          <a:prstGeom prst="rect">
            <a:avLst/>
          </a:prstGeom>
          <a:noFill/>
          <a:ln>
            <a:noFill/>
          </a:ln>
        </p:spPr>
        <p:style>
          <a:lnRef idx="2">
            <a:schemeClr val="dk1"/>
          </a:lnRef>
          <a:fillRef idx="1">
            <a:schemeClr val="lt1"/>
          </a:fillRef>
          <a:effectRef idx="0">
            <a:schemeClr val="dk1"/>
          </a:effectRef>
          <a:fontRef idx="minor">
            <a:schemeClr val="dk1"/>
          </a:fontRef>
        </p:style>
        <p:txBody>
          <a:bodyPr anchor="t"/>
          <a:lstStyle/>
          <a:p>
            <a:pPr eaLnBrk="0" fontAlgn="base" hangingPunct="0">
              <a:spcAft>
                <a:spcPct val="0"/>
              </a:spcAft>
              <a:defRPr/>
            </a:pPr>
            <a:endParaRPr lang="en-US" sz="2400" dirty="0">
              <a:solidFill>
                <a:srgbClr val="1F497D"/>
              </a:solidFill>
              <a:latin typeface="Calibri"/>
            </a:endParaRPr>
          </a:p>
        </p:txBody>
      </p:sp>
      <p:sp>
        <p:nvSpPr>
          <p:cNvPr id="5" name="TextBox 4"/>
          <p:cNvSpPr txBox="1"/>
          <p:nvPr/>
        </p:nvSpPr>
        <p:spPr>
          <a:xfrm>
            <a:off x="4800600" y="2209800"/>
            <a:ext cx="184666" cy="369332"/>
          </a:xfrm>
          <a:prstGeom prst="rect">
            <a:avLst/>
          </a:prstGeom>
          <a:noFill/>
        </p:spPr>
        <p:txBody>
          <a:bodyPr wrap="none" rtlCol="0">
            <a:spAutoFit/>
          </a:bodyPr>
          <a:lstStyle/>
          <a:p>
            <a:endParaRPr lang="en-US" dirty="0">
              <a:solidFill>
                <a:prstClr val="black"/>
              </a:solidFill>
              <a:latin typeface="Calibri"/>
            </a:endParaRPr>
          </a:p>
        </p:txBody>
      </p:sp>
      <p:sp>
        <p:nvSpPr>
          <p:cNvPr id="38" name="Rectangle 37"/>
          <p:cNvSpPr/>
          <p:nvPr/>
        </p:nvSpPr>
        <p:spPr>
          <a:xfrm>
            <a:off x="4479667" y="3244334"/>
            <a:ext cx="184666" cy="369332"/>
          </a:xfrm>
          <a:prstGeom prst="rect">
            <a:avLst/>
          </a:prstGeom>
        </p:spPr>
        <p:txBody>
          <a:bodyPr wrap="none">
            <a:spAutoFit/>
          </a:bodyPr>
          <a:lstStyle/>
          <a:p>
            <a:r>
              <a:rPr lang="en-US" dirty="0">
                <a:solidFill>
                  <a:prstClr val="black"/>
                </a:solidFill>
                <a:latin typeface="Calibri"/>
              </a:rPr>
              <a:t> </a:t>
            </a:r>
          </a:p>
        </p:txBody>
      </p:sp>
      <p:grpSp>
        <p:nvGrpSpPr>
          <p:cNvPr id="2" name="Group 88"/>
          <p:cNvGrpSpPr/>
          <p:nvPr/>
        </p:nvGrpSpPr>
        <p:grpSpPr>
          <a:xfrm>
            <a:off x="908800" y="76199"/>
            <a:ext cx="7751213" cy="5715000"/>
            <a:chOff x="838200" y="22839"/>
            <a:chExt cx="7823586" cy="5768361"/>
          </a:xfrm>
        </p:grpSpPr>
        <p:pic>
          <p:nvPicPr>
            <p:cNvPr id="59" name="Picture 58"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38800" y="3352800"/>
              <a:ext cx="240431" cy="228600"/>
            </a:xfrm>
            <a:prstGeom prst="rect">
              <a:avLst/>
            </a:prstGeom>
          </p:spPr>
        </p:pic>
        <p:pic>
          <p:nvPicPr>
            <p:cNvPr id="64" name="Picture 63"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81600" y="3657600"/>
              <a:ext cx="240431" cy="228600"/>
            </a:xfrm>
            <a:prstGeom prst="rect">
              <a:avLst/>
            </a:prstGeom>
          </p:spPr>
        </p:pic>
        <p:pic>
          <p:nvPicPr>
            <p:cNvPr id="82" name="Picture 81"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53200" y="3124200"/>
              <a:ext cx="240431" cy="228600"/>
            </a:xfrm>
            <a:prstGeom prst="rect">
              <a:avLst/>
            </a:prstGeom>
          </p:spPr>
        </p:pic>
        <p:grpSp>
          <p:nvGrpSpPr>
            <p:cNvPr id="4" name="Group 87"/>
            <p:cNvGrpSpPr/>
            <p:nvPr/>
          </p:nvGrpSpPr>
          <p:grpSpPr>
            <a:xfrm>
              <a:off x="838200" y="22839"/>
              <a:ext cx="7823586" cy="5768361"/>
              <a:chOff x="838200" y="22839"/>
              <a:chExt cx="7823586" cy="5768361"/>
            </a:xfrm>
          </p:grpSpPr>
          <p:grpSp>
            <p:nvGrpSpPr>
              <p:cNvPr id="6" name="Group 46"/>
              <p:cNvGrpSpPr/>
              <p:nvPr/>
            </p:nvGrpSpPr>
            <p:grpSpPr>
              <a:xfrm>
                <a:off x="5766187" y="22839"/>
                <a:ext cx="2895599" cy="394788"/>
                <a:chOff x="7290187" y="1089639"/>
                <a:chExt cx="2895599" cy="394788"/>
              </a:xfrm>
            </p:grpSpPr>
            <p:pic>
              <p:nvPicPr>
                <p:cNvPr id="42" name="Picture 41" descr="630px-Green_star_41-108-41.svg.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90187" y="1089639"/>
                  <a:ext cx="415220" cy="394788"/>
                </a:xfrm>
                <a:prstGeom prst="rect">
                  <a:avLst/>
                </a:prstGeom>
              </p:spPr>
            </p:pic>
            <p:sp>
              <p:nvSpPr>
                <p:cNvPr id="43" name="TextBox 42"/>
                <p:cNvSpPr txBox="1"/>
                <p:nvPr/>
              </p:nvSpPr>
              <p:spPr>
                <a:xfrm>
                  <a:off x="7594986" y="1089640"/>
                  <a:ext cx="2590800" cy="369332"/>
                </a:xfrm>
                <a:prstGeom prst="rect">
                  <a:avLst/>
                </a:prstGeom>
                <a:noFill/>
              </p:spPr>
              <p:txBody>
                <a:bodyPr wrap="square" rtlCol="0">
                  <a:spAutoFit/>
                </a:bodyPr>
                <a:lstStyle/>
                <a:p>
                  <a:r>
                    <a:rPr lang="en-US" b="1" dirty="0">
                      <a:solidFill>
                        <a:prstClr val="black"/>
                      </a:solidFill>
                      <a:latin typeface="Calibri"/>
                    </a:rPr>
                    <a:t>: State Coordinator</a:t>
                  </a:r>
                </a:p>
              </p:txBody>
            </p:sp>
          </p:grpSp>
          <p:grpSp>
            <p:nvGrpSpPr>
              <p:cNvPr id="7" name="Group 47"/>
              <p:cNvGrpSpPr/>
              <p:nvPr/>
            </p:nvGrpSpPr>
            <p:grpSpPr>
              <a:xfrm>
                <a:off x="5766187" y="403840"/>
                <a:ext cx="2209799" cy="381000"/>
                <a:chOff x="7290187" y="1470640"/>
                <a:chExt cx="2209799" cy="381000"/>
              </a:xfrm>
            </p:grpSpPr>
            <p:pic>
              <p:nvPicPr>
                <p:cNvPr id="41" name="Picture 40" descr="Red_star.svg.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7290187" y="1470640"/>
                  <a:ext cx="400718" cy="381000"/>
                </a:xfrm>
                <a:prstGeom prst="rect">
                  <a:avLst/>
                </a:prstGeom>
              </p:spPr>
            </p:pic>
            <p:sp>
              <p:nvSpPr>
                <p:cNvPr id="44" name="TextBox 43"/>
                <p:cNvSpPr txBox="1"/>
                <p:nvPr/>
              </p:nvSpPr>
              <p:spPr>
                <a:xfrm>
                  <a:off x="7594986" y="1470640"/>
                  <a:ext cx="1905000" cy="369332"/>
                </a:xfrm>
                <a:prstGeom prst="rect">
                  <a:avLst/>
                </a:prstGeom>
                <a:noFill/>
              </p:spPr>
              <p:txBody>
                <a:bodyPr wrap="square" rtlCol="0">
                  <a:spAutoFit/>
                </a:bodyPr>
                <a:lstStyle/>
                <a:p>
                  <a:r>
                    <a:rPr lang="en-US" b="1" dirty="0">
                      <a:solidFill>
                        <a:prstClr val="black"/>
                      </a:solidFill>
                      <a:latin typeface="Calibri"/>
                    </a:rPr>
                    <a:t>: State Lead</a:t>
                  </a:r>
                </a:p>
              </p:txBody>
            </p:sp>
          </p:grpSp>
          <p:pic>
            <p:nvPicPr>
              <p:cNvPr id="45" name="Picture 44"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1905000"/>
                <a:ext cx="240431" cy="228600"/>
              </a:xfrm>
              <a:prstGeom prst="rect">
                <a:avLst/>
              </a:prstGeom>
            </p:spPr>
          </p:pic>
          <p:pic>
            <p:nvPicPr>
              <p:cNvPr id="49" name="Picture 48"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57400" y="4343400"/>
                <a:ext cx="240431" cy="228600"/>
              </a:xfrm>
              <a:prstGeom prst="rect">
                <a:avLst/>
              </a:prstGeom>
            </p:spPr>
          </p:pic>
          <p:pic>
            <p:nvPicPr>
              <p:cNvPr id="50" name="Picture 49"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3200400"/>
                <a:ext cx="240431" cy="228600"/>
              </a:xfrm>
              <a:prstGeom prst="rect">
                <a:avLst/>
              </a:prstGeom>
            </p:spPr>
          </p:pic>
          <p:pic>
            <p:nvPicPr>
              <p:cNvPr id="51" name="Picture 50"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24200" y="3505200"/>
                <a:ext cx="240431" cy="228600"/>
              </a:xfrm>
              <a:prstGeom prst="rect">
                <a:avLst/>
              </a:prstGeom>
            </p:spPr>
          </p:pic>
          <p:pic>
            <p:nvPicPr>
              <p:cNvPr id="52" name="Picture 51"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8001000" y="2667000"/>
                <a:ext cx="240431" cy="228600"/>
              </a:xfrm>
              <a:prstGeom prst="rect">
                <a:avLst/>
              </a:prstGeom>
            </p:spPr>
          </p:pic>
          <p:pic>
            <p:nvPicPr>
              <p:cNvPr id="53" name="Picture 52"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438400" y="5562600"/>
                <a:ext cx="240431" cy="228600"/>
              </a:xfrm>
              <a:prstGeom prst="rect">
                <a:avLst/>
              </a:prstGeom>
            </p:spPr>
          </p:pic>
          <p:pic>
            <p:nvPicPr>
              <p:cNvPr id="54" name="Picture 53"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1828800" y="2362200"/>
                <a:ext cx="240431" cy="228600"/>
              </a:xfrm>
              <a:prstGeom prst="rect">
                <a:avLst/>
              </a:prstGeom>
            </p:spPr>
          </p:pic>
          <p:pic>
            <p:nvPicPr>
              <p:cNvPr id="55" name="Picture 54"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29400" y="5181600"/>
                <a:ext cx="240431" cy="228600"/>
              </a:xfrm>
              <a:prstGeom prst="rect">
                <a:avLst/>
              </a:prstGeom>
            </p:spPr>
          </p:pic>
          <p:pic>
            <p:nvPicPr>
              <p:cNvPr id="56" name="Picture 55"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53200" y="4572000"/>
                <a:ext cx="240431" cy="228600"/>
              </a:xfrm>
              <a:prstGeom prst="rect">
                <a:avLst/>
              </a:prstGeom>
            </p:spPr>
          </p:pic>
          <p:pic>
            <p:nvPicPr>
              <p:cNvPr id="57" name="Picture 56"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0" y="3352800"/>
                <a:ext cx="240431" cy="228600"/>
              </a:xfrm>
              <a:prstGeom prst="rect">
                <a:avLst/>
              </a:prstGeom>
            </p:spPr>
          </p:pic>
          <p:pic>
            <p:nvPicPr>
              <p:cNvPr id="58" name="Picture 57"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53000" y="2971800"/>
                <a:ext cx="240431" cy="228600"/>
              </a:xfrm>
              <a:prstGeom prst="rect">
                <a:avLst/>
              </a:prstGeom>
            </p:spPr>
          </p:pic>
          <p:pic>
            <p:nvPicPr>
              <p:cNvPr id="61" name="Picture 60"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3800" y="3276600"/>
                <a:ext cx="240431" cy="228600"/>
              </a:xfrm>
              <a:prstGeom prst="rect">
                <a:avLst/>
              </a:prstGeom>
            </p:spPr>
          </p:pic>
          <p:pic>
            <p:nvPicPr>
              <p:cNvPr id="62" name="Picture 61"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48400" y="2667000"/>
                <a:ext cx="240431" cy="228600"/>
              </a:xfrm>
              <a:prstGeom prst="rect">
                <a:avLst/>
              </a:prstGeom>
            </p:spPr>
          </p:pic>
          <p:pic>
            <p:nvPicPr>
              <p:cNvPr id="63" name="Picture 62"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53000" y="2362200"/>
                <a:ext cx="240431" cy="228600"/>
              </a:xfrm>
              <a:prstGeom prst="rect">
                <a:avLst/>
              </a:prstGeom>
            </p:spPr>
          </p:pic>
          <p:pic>
            <p:nvPicPr>
              <p:cNvPr id="65" name="Picture 64"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5638800" y="4876800"/>
                <a:ext cx="240431" cy="228600"/>
              </a:xfrm>
              <a:prstGeom prst="rect">
                <a:avLst/>
              </a:prstGeom>
            </p:spPr>
          </p:pic>
          <p:pic>
            <p:nvPicPr>
              <p:cNvPr id="66" name="Picture 65"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990600" y="1981200"/>
                <a:ext cx="240431" cy="228600"/>
              </a:xfrm>
              <a:prstGeom prst="rect">
                <a:avLst/>
              </a:prstGeom>
            </p:spPr>
          </p:pic>
          <p:pic>
            <p:nvPicPr>
              <p:cNvPr id="69" name="Picture 68"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209800" y="3124200"/>
                <a:ext cx="240431" cy="228600"/>
              </a:xfrm>
              <a:prstGeom prst="rect">
                <a:avLst/>
              </a:prstGeom>
            </p:spPr>
          </p:pic>
          <p:pic>
            <p:nvPicPr>
              <p:cNvPr id="70" name="Picture 69" descr="Red_star.svg.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1066800" y="1447800"/>
                <a:ext cx="240431" cy="228600"/>
              </a:xfrm>
              <a:prstGeom prst="rect">
                <a:avLst/>
              </a:prstGeom>
            </p:spPr>
          </p:pic>
          <p:pic>
            <p:nvPicPr>
              <p:cNvPr id="76" name="Picture 75"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77200" y="2286000"/>
                <a:ext cx="240431" cy="228600"/>
              </a:xfrm>
              <a:prstGeom prst="rect">
                <a:avLst/>
              </a:prstGeom>
            </p:spPr>
          </p:pic>
          <p:pic>
            <p:nvPicPr>
              <p:cNvPr id="77" name="Picture 76"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3000" y="3124200"/>
                <a:ext cx="240431" cy="228600"/>
              </a:xfrm>
              <a:prstGeom prst="rect">
                <a:avLst/>
              </a:prstGeom>
            </p:spPr>
          </p:pic>
          <p:pic>
            <p:nvPicPr>
              <p:cNvPr id="79" name="Picture 78"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72400" y="2971800"/>
                <a:ext cx="240431" cy="228600"/>
              </a:xfrm>
              <a:prstGeom prst="rect">
                <a:avLst/>
              </a:prstGeom>
            </p:spPr>
          </p:pic>
          <p:pic>
            <p:nvPicPr>
              <p:cNvPr id="80" name="Picture 79"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96200" y="2438400"/>
                <a:ext cx="240431" cy="228600"/>
              </a:xfrm>
              <a:prstGeom prst="rect">
                <a:avLst/>
              </a:prstGeom>
            </p:spPr>
          </p:pic>
          <p:pic>
            <p:nvPicPr>
              <p:cNvPr id="81" name="Picture 80"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15200" y="3962400"/>
                <a:ext cx="240431" cy="228600"/>
              </a:xfrm>
              <a:prstGeom prst="rect">
                <a:avLst/>
              </a:prstGeom>
            </p:spPr>
          </p:pic>
          <p:pic>
            <p:nvPicPr>
              <p:cNvPr id="83" name="Picture 82"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67600" y="2971800"/>
                <a:ext cx="240431" cy="228600"/>
              </a:xfrm>
              <a:prstGeom prst="rect">
                <a:avLst/>
              </a:prstGeom>
            </p:spPr>
          </p:pic>
          <p:pic>
            <p:nvPicPr>
              <p:cNvPr id="84" name="Picture 83"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43400" y="5105400"/>
                <a:ext cx="240431" cy="228600"/>
              </a:xfrm>
              <a:prstGeom prst="rect">
                <a:avLst/>
              </a:prstGeom>
            </p:spPr>
          </p:pic>
          <p:pic>
            <p:nvPicPr>
              <p:cNvPr id="85" name="Picture 84"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62600" y="2667000"/>
                <a:ext cx="240431" cy="228600"/>
              </a:xfrm>
              <a:prstGeom prst="rect">
                <a:avLst/>
              </a:prstGeom>
            </p:spPr>
          </p:pic>
          <p:pic>
            <p:nvPicPr>
              <p:cNvPr id="86" name="Picture 85"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91400" y="3581400"/>
                <a:ext cx="240431" cy="228600"/>
              </a:xfrm>
              <a:prstGeom prst="rect">
                <a:avLst/>
              </a:prstGeom>
            </p:spPr>
          </p:pic>
          <p:pic>
            <p:nvPicPr>
              <p:cNvPr id="74" name="Picture 73"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71933" y="5259223"/>
                <a:ext cx="240431" cy="228600"/>
              </a:xfrm>
              <a:prstGeom prst="rect">
                <a:avLst/>
              </a:prstGeom>
            </p:spPr>
          </p:pic>
          <p:pic>
            <p:nvPicPr>
              <p:cNvPr id="75" name="Picture 74"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63985" y="4406794"/>
                <a:ext cx="240431" cy="228600"/>
              </a:xfrm>
              <a:prstGeom prst="rect">
                <a:avLst/>
              </a:prstGeom>
            </p:spPr>
          </p:pic>
          <p:pic>
            <p:nvPicPr>
              <p:cNvPr id="78" name="Picture 77"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27656" y="4099148"/>
                <a:ext cx="240431" cy="228600"/>
              </a:xfrm>
              <a:prstGeom prst="rect">
                <a:avLst/>
              </a:prstGeom>
            </p:spPr>
          </p:pic>
          <p:pic>
            <p:nvPicPr>
              <p:cNvPr id="87" name="Picture 86"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7374" y="4329883"/>
                <a:ext cx="240431" cy="228600"/>
              </a:xfrm>
              <a:prstGeom prst="rect">
                <a:avLst/>
              </a:prstGeom>
            </p:spPr>
          </p:pic>
        </p:grpSp>
      </p:grpSp>
      <p:sp>
        <p:nvSpPr>
          <p:cNvPr id="132" name="TextBox 131"/>
          <p:cNvSpPr txBox="1"/>
          <p:nvPr/>
        </p:nvSpPr>
        <p:spPr>
          <a:xfrm>
            <a:off x="9031745" y="3578924"/>
            <a:ext cx="184666" cy="369332"/>
          </a:xfrm>
          <a:prstGeom prst="rect">
            <a:avLst/>
          </a:prstGeom>
          <a:noFill/>
        </p:spPr>
        <p:txBody>
          <a:bodyPr wrap="none" rtlCol="0">
            <a:spAutoFit/>
          </a:bodyPr>
          <a:lstStyle/>
          <a:p>
            <a:endParaRPr lang="en-US" dirty="0">
              <a:solidFill>
                <a:prstClr val="black"/>
              </a:solidFill>
              <a:latin typeface="Calibri"/>
            </a:endParaRPr>
          </a:p>
        </p:txBody>
      </p:sp>
      <p:sp>
        <p:nvSpPr>
          <p:cNvPr id="72" name="Shape 163"/>
          <p:cNvSpPr>
            <a:spLocks noGrp="1"/>
          </p:cNvSpPr>
          <p:nvPr>
            <p:ph type="title"/>
          </p:nvPr>
        </p:nvSpPr>
        <p:spPr>
          <a:xfrm>
            <a:off x="76200" y="0"/>
            <a:ext cx="8229600" cy="1143000"/>
          </a:xfrm>
        </p:spPr>
        <p:txBody>
          <a:bodyPr lIns="91425" tIns="91425" rIns="91425" bIns="91425" anchor="t">
            <a:normAutofit/>
          </a:bodyPr>
          <a:lstStyle/>
          <a:p>
            <a:pPr eaLnBrk="1" hangingPunct="1"/>
            <a:r>
              <a:rPr lang="en-US" sz="3000" dirty="0">
                <a:solidFill>
                  <a:srgbClr val="073763"/>
                </a:solidFill>
                <a:latin typeface="Calibri" charset="0"/>
                <a:ea typeface="ＭＳ Ｐゴシック" charset="0"/>
                <a:cs typeface="ＭＳ Ｐゴシック" charset="0"/>
              </a:rPr>
              <a:t>Our Organizational Map</a:t>
            </a:r>
          </a:p>
        </p:txBody>
      </p:sp>
      <p:sp>
        <p:nvSpPr>
          <p:cNvPr id="71" name="Rectangle 70"/>
          <p:cNvSpPr/>
          <p:nvPr/>
        </p:nvSpPr>
        <p:spPr>
          <a:xfrm>
            <a:off x="1371600" y="3276600"/>
            <a:ext cx="5638800" cy="914400"/>
          </a:xfrm>
          <a:prstGeom prst="rect">
            <a:avLst/>
          </a:prstGeom>
          <a:solidFill>
            <a:schemeClr val="tx2"/>
          </a:solidFill>
          <a:ln>
            <a:noFill/>
          </a:ln>
          <a:effectLst>
            <a:outerShdw blurRad="38100" dist="635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anchor="ctr"/>
          <a:lstStyle/>
          <a:p>
            <a:pPr algn="ctr" eaLnBrk="0" fontAlgn="base" hangingPunct="0">
              <a:spcAft>
                <a:spcPct val="0"/>
              </a:spcAft>
              <a:buFont typeface="Arial" charset="0"/>
              <a:buNone/>
              <a:defRPr/>
            </a:pPr>
            <a:r>
              <a:rPr lang="en-US" sz="2600" b="1" dirty="0">
                <a:solidFill>
                  <a:schemeClr val="bg1"/>
                </a:solidFill>
              </a:rPr>
              <a:t>OFA has over 200 chapters nationwide, with [# of chapters] in [your state]</a:t>
            </a:r>
          </a:p>
        </p:txBody>
      </p:sp>
      <p:pic>
        <p:nvPicPr>
          <p:cNvPr id="73" name="Picture 72"/>
          <p:cNvPicPr>
            <a:picLocks noChangeAspect="1"/>
          </p:cNvPicPr>
          <p:nvPr/>
        </p:nvPicPr>
        <p:blipFill>
          <a:blip r:embed="rId8"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rot="3125486">
            <a:off x="2777997" y="817827"/>
            <a:ext cx="912276" cy="6715103"/>
          </a:xfrm>
          <a:prstGeom prst="rect">
            <a:avLst/>
          </a:prstGeom>
        </p:spPr>
      </p:pic>
    </p:spTree>
    <p:extLst>
      <p:ext uri="{BB962C8B-B14F-4D97-AF65-F5344CB8AC3E}">
        <p14:creationId xmlns:p14="http://schemas.microsoft.com/office/powerpoint/2010/main" val="420381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229600" cy="1143000"/>
          </a:xfrm>
        </p:spPr>
        <p:txBody>
          <a:bodyPr>
            <a:normAutofit/>
          </a:bodyPr>
          <a:lstStyle/>
          <a:p>
            <a:r>
              <a:rPr lang="en-US" sz="3000" dirty="0"/>
              <a:t>State Structure</a:t>
            </a:r>
          </a:p>
        </p:txBody>
      </p:sp>
      <p:sp>
        <p:nvSpPr>
          <p:cNvPr id="3" name="Slide Number Placeholder 2"/>
          <p:cNvSpPr>
            <a:spLocks noGrp="1"/>
          </p:cNvSpPr>
          <p:nvPr>
            <p:ph type="sldNum" sz="quarter" idx="12"/>
          </p:nvPr>
        </p:nvSpPr>
        <p:spPr/>
        <p:txBody>
          <a:bodyPr/>
          <a:lstStyle/>
          <a:p>
            <a:fld id="{51A0968B-E52D-48FA-AFA4-A19DF3D2143C}" type="slidenum">
              <a:rPr lang="en-US" smtClean="0"/>
              <a:pPr/>
              <a:t>21</a:t>
            </a:fld>
            <a:endParaRPr lang="en-US" dirty="0"/>
          </a:p>
        </p:txBody>
      </p:sp>
      <p:graphicFrame>
        <p:nvGraphicFramePr>
          <p:cNvPr id="7" name="Diagram 6"/>
          <p:cNvGraphicFramePr/>
          <p:nvPr>
            <p:extLst>
              <p:ext uri="{D42A27DB-BD31-4B8C-83A1-F6EECF244321}">
                <p14:modId xmlns:p14="http://schemas.microsoft.com/office/powerpoint/2010/main" val="1125700554"/>
              </p:ext>
            </p:extLst>
          </p:nvPr>
        </p:nvGraphicFramePr>
        <p:xfrm>
          <a:off x="304800" y="1371600"/>
          <a:ext cx="83820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4991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1A0968B-E52D-48FA-AFA4-A19DF3D2143C}" type="slidenum">
              <a:rPr lang="en-US" smtClean="0">
                <a:solidFill>
                  <a:prstClr val="black">
                    <a:tint val="75000"/>
                  </a:prstClr>
                </a:solidFill>
                <a:latin typeface="Calibri"/>
              </a:rPr>
              <a:pPr/>
              <a:t>22</a:t>
            </a:fld>
            <a:endParaRPr lang="en-US" dirty="0">
              <a:solidFill>
                <a:prstClr val="black">
                  <a:tint val="75000"/>
                </a:prstClr>
              </a:solidFill>
              <a:latin typeface="Calibri"/>
            </a:endParaRPr>
          </a:p>
        </p:txBody>
      </p:sp>
      <p:sp>
        <p:nvSpPr>
          <p:cNvPr id="11" name="Shape 163"/>
          <p:cNvSpPr>
            <a:spLocks noGrp="1"/>
          </p:cNvSpPr>
          <p:nvPr>
            <p:ph type="title"/>
          </p:nvPr>
        </p:nvSpPr>
        <p:spPr>
          <a:xfrm>
            <a:off x="76200" y="0"/>
            <a:ext cx="8915400" cy="1143000"/>
          </a:xfrm>
        </p:spPr>
        <p:txBody>
          <a:bodyPr lIns="91425" tIns="91425" rIns="91425" bIns="91425" anchor="t">
            <a:normAutofit/>
          </a:bodyPr>
          <a:lstStyle/>
          <a:p>
            <a:pPr eaLnBrk="1" hangingPunct="1"/>
            <a:r>
              <a:rPr lang="en-US" sz="3000" dirty="0">
                <a:solidFill>
                  <a:srgbClr val="073763"/>
                </a:solidFill>
                <a:latin typeface="Calibri" charset="0"/>
                <a:ea typeface="ＭＳ Ｐゴシック" charset="0"/>
                <a:cs typeface="ＭＳ Ｐゴシック" charset="0"/>
              </a:rPr>
              <a:t>[Your State] Chapters and Media Markets</a:t>
            </a:r>
          </a:p>
        </p:txBody>
      </p:sp>
      <p:sp>
        <p:nvSpPr>
          <p:cNvPr id="26" name="TextBox 25"/>
          <p:cNvSpPr txBox="1"/>
          <p:nvPr/>
        </p:nvSpPr>
        <p:spPr>
          <a:xfrm>
            <a:off x="1981200" y="1371600"/>
            <a:ext cx="5715000" cy="4801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endParaRPr lang="en-US" b="1" dirty="0">
              <a:solidFill>
                <a:prstClr val="black"/>
              </a:solidFill>
              <a:latin typeface="Calibri"/>
            </a:endParaRPr>
          </a:p>
          <a:p>
            <a:pPr algn="ctr"/>
            <a:endParaRPr lang="en-US" b="1" dirty="0">
              <a:solidFill>
                <a:prstClr val="black"/>
              </a:solidFill>
              <a:latin typeface="Calibri"/>
            </a:endParaRPr>
          </a:p>
          <a:p>
            <a:pPr algn="ctr"/>
            <a:endParaRPr lang="en-US" b="1" dirty="0">
              <a:solidFill>
                <a:prstClr val="black"/>
              </a:solidFill>
              <a:latin typeface="Calibri"/>
            </a:endParaRPr>
          </a:p>
          <a:p>
            <a:pPr algn="ctr"/>
            <a:endParaRPr lang="en-US" b="1" dirty="0">
              <a:solidFill>
                <a:prstClr val="black"/>
              </a:solidFill>
              <a:latin typeface="Calibri"/>
            </a:endParaRPr>
          </a:p>
          <a:p>
            <a:pPr algn="ctr"/>
            <a:endParaRPr lang="en-US" b="1" dirty="0">
              <a:solidFill>
                <a:prstClr val="black"/>
              </a:solidFill>
              <a:latin typeface="Calibri"/>
            </a:endParaRPr>
          </a:p>
          <a:p>
            <a:pPr algn="ctr"/>
            <a:endParaRPr lang="en-US" b="1" dirty="0">
              <a:solidFill>
                <a:prstClr val="black"/>
              </a:solidFill>
              <a:latin typeface="Calibri"/>
            </a:endParaRPr>
          </a:p>
          <a:p>
            <a:pPr algn="ctr"/>
            <a:r>
              <a:rPr lang="en-US" b="1" dirty="0">
                <a:solidFill>
                  <a:schemeClr val="tx1"/>
                </a:solidFill>
                <a:latin typeface="Calibri"/>
              </a:rPr>
              <a:t>FIRST: </a:t>
            </a:r>
          </a:p>
          <a:p>
            <a:pPr algn="ctr"/>
            <a:r>
              <a:rPr lang="en-US" b="1" dirty="0">
                <a:solidFill>
                  <a:schemeClr val="tx1"/>
                </a:solidFill>
                <a:latin typeface="Calibri"/>
              </a:rPr>
              <a:t>[</a:t>
            </a:r>
            <a:r>
              <a:rPr lang="en-US" b="1" dirty="0">
                <a:solidFill>
                  <a:srgbClr val="0000FF"/>
                </a:solidFill>
                <a:latin typeface="Calibri"/>
              </a:rPr>
              <a:t>INSERT YOUR STATE MEDIA MARKET MAP HERE</a:t>
            </a:r>
            <a:r>
              <a:rPr lang="en-US" b="1" dirty="0">
                <a:solidFill>
                  <a:prstClr val="black"/>
                </a:solidFill>
                <a:latin typeface="Calibri"/>
              </a:rPr>
              <a:t>]</a:t>
            </a:r>
          </a:p>
          <a:p>
            <a:pPr algn="ctr"/>
            <a:endParaRPr lang="en-US" b="1" dirty="0">
              <a:solidFill>
                <a:prstClr val="black"/>
              </a:solidFill>
              <a:latin typeface="Calibri"/>
            </a:endParaRPr>
          </a:p>
          <a:p>
            <a:pPr algn="ctr"/>
            <a:r>
              <a:rPr lang="en-US" b="1" dirty="0">
                <a:solidFill>
                  <a:prstClr val="black"/>
                </a:solidFill>
                <a:latin typeface="Calibri"/>
              </a:rPr>
              <a:t>THEN: </a:t>
            </a:r>
          </a:p>
          <a:p>
            <a:pPr algn="ctr"/>
            <a:r>
              <a:rPr lang="en-US" b="1" dirty="0">
                <a:solidFill>
                  <a:prstClr val="black"/>
                </a:solidFill>
                <a:latin typeface="Calibri"/>
              </a:rPr>
              <a:t>Edit, click and drag Chapter Names (left) over the map</a:t>
            </a:r>
          </a:p>
          <a:p>
            <a:pPr algn="ctr"/>
            <a:endParaRPr lang="en-US" b="1" dirty="0">
              <a:solidFill>
                <a:prstClr val="black"/>
              </a:solidFill>
              <a:latin typeface="Calibri"/>
            </a:endParaRPr>
          </a:p>
          <a:p>
            <a:pPr algn="ctr"/>
            <a:r>
              <a:rPr lang="en-US" b="1" dirty="0">
                <a:solidFill>
                  <a:prstClr val="black"/>
                </a:solidFill>
                <a:latin typeface="Calibri"/>
              </a:rPr>
              <a:t>See the “Guide to Customization” for more guidance</a:t>
            </a:r>
          </a:p>
          <a:p>
            <a:pPr algn="ctr"/>
            <a:endParaRPr lang="en-US" b="1" dirty="0">
              <a:solidFill>
                <a:prstClr val="black"/>
              </a:solidFill>
              <a:latin typeface="Calibri"/>
            </a:endParaRPr>
          </a:p>
          <a:p>
            <a:pPr algn="ctr"/>
            <a:endParaRPr lang="en-US" b="1" dirty="0">
              <a:solidFill>
                <a:prstClr val="black"/>
              </a:solidFill>
              <a:latin typeface="Calibri"/>
            </a:endParaRPr>
          </a:p>
          <a:p>
            <a:pPr algn="ctr"/>
            <a:endParaRPr lang="en-US" b="1" dirty="0">
              <a:solidFill>
                <a:prstClr val="black"/>
              </a:solidFill>
              <a:latin typeface="Calibri"/>
            </a:endParaRPr>
          </a:p>
          <a:p>
            <a:pPr algn="ctr"/>
            <a:endParaRPr lang="en-US" b="1" dirty="0">
              <a:solidFill>
                <a:prstClr val="black"/>
              </a:solidFill>
              <a:latin typeface="Calibri"/>
            </a:endParaRPr>
          </a:p>
        </p:txBody>
      </p:sp>
      <p:pic>
        <p:nvPicPr>
          <p:cNvPr id="27" name="Picture 26"/>
          <p:cNvPicPr>
            <a:picLocks noChangeAspect="1"/>
          </p:cNvPicPr>
          <p:nvPr/>
        </p:nvPicPr>
        <p:blipFill>
          <a:blip r:embed="rId3"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rot="2958787">
            <a:off x="4069165" y="165886"/>
            <a:ext cx="914400" cy="6730738"/>
          </a:xfrm>
          <a:prstGeom prst="rect">
            <a:avLst/>
          </a:prstGeom>
        </p:spPr>
      </p:pic>
      <p:pic>
        <p:nvPicPr>
          <p:cNvPr id="9" name="Picture 8" descr="630px-Green_star_41-108-41.sv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200" y="5943600"/>
            <a:ext cx="676088" cy="634014"/>
          </a:xfrm>
          <a:prstGeom prst="rect">
            <a:avLst/>
          </a:prstGeom>
        </p:spPr>
      </p:pic>
      <p:sp>
        <p:nvSpPr>
          <p:cNvPr id="12" name="TextBox 11"/>
          <p:cNvSpPr txBox="1"/>
          <p:nvPr/>
        </p:nvSpPr>
        <p:spPr>
          <a:xfrm>
            <a:off x="152400" y="54980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#10</a:t>
            </a:r>
          </a:p>
        </p:txBody>
      </p:sp>
      <p:sp>
        <p:nvSpPr>
          <p:cNvPr id="14" name="TextBox 13"/>
          <p:cNvSpPr txBox="1"/>
          <p:nvPr/>
        </p:nvSpPr>
        <p:spPr>
          <a:xfrm>
            <a:off x="152400" y="50408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#9</a:t>
            </a:r>
          </a:p>
        </p:txBody>
      </p:sp>
      <p:sp>
        <p:nvSpPr>
          <p:cNvPr id="15" name="TextBox 14"/>
          <p:cNvSpPr txBox="1"/>
          <p:nvPr/>
        </p:nvSpPr>
        <p:spPr>
          <a:xfrm>
            <a:off x="152400" y="4595336"/>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#8</a:t>
            </a:r>
          </a:p>
        </p:txBody>
      </p:sp>
      <p:sp>
        <p:nvSpPr>
          <p:cNvPr id="18" name="TextBox 17"/>
          <p:cNvSpPr txBox="1"/>
          <p:nvPr/>
        </p:nvSpPr>
        <p:spPr>
          <a:xfrm>
            <a:off x="152400" y="4138136"/>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#7</a:t>
            </a:r>
          </a:p>
        </p:txBody>
      </p:sp>
      <p:sp>
        <p:nvSpPr>
          <p:cNvPr id="19" name="TextBox 18"/>
          <p:cNvSpPr txBox="1"/>
          <p:nvPr/>
        </p:nvSpPr>
        <p:spPr>
          <a:xfrm>
            <a:off x="152400" y="3680936"/>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#6</a:t>
            </a:r>
          </a:p>
        </p:txBody>
      </p:sp>
      <p:sp>
        <p:nvSpPr>
          <p:cNvPr id="20" name="TextBox 19"/>
          <p:cNvSpPr txBox="1"/>
          <p:nvPr/>
        </p:nvSpPr>
        <p:spPr>
          <a:xfrm>
            <a:off x="152400" y="32120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#5</a:t>
            </a:r>
          </a:p>
        </p:txBody>
      </p:sp>
      <p:sp>
        <p:nvSpPr>
          <p:cNvPr id="21" name="TextBox 20"/>
          <p:cNvSpPr txBox="1"/>
          <p:nvPr/>
        </p:nvSpPr>
        <p:spPr>
          <a:xfrm>
            <a:off x="152400" y="27548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#4</a:t>
            </a:r>
          </a:p>
        </p:txBody>
      </p:sp>
      <p:sp>
        <p:nvSpPr>
          <p:cNvPr id="22" name="TextBox 21"/>
          <p:cNvSpPr txBox="1"/>
          <p:nvPr/>
        </p:nvSpPr>
        <p:spPr>
          <a:xfrm>
            <a:off x="152400" y="22976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#3</a:t>
            </a:r>
          </a:p>
        </p:txBody>
      </p:sp>
      <p:sp>
        <p:nvSpPr>
          <p:cNvPr id="23" name="TextBox 22"/>
          <p:cNvSpPr txBox="1"/>
          <p:nvPr/>
        </p:nvSpPr>
        <p:spPr>
          <a:xfrm>
            <a:off x="152400" y="18404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#2</a:t>
            </a:r>
          </a:p>
        </p:txBody>
      </p:sp>
      <p:sp>
        <p:nvSpPr>
          <p:cNvPr id="24" name="TextBox 23"/>
          <p:cNvSpPr txBox="1"/>
          <p:nvPr/>
        </p:nvSpPr>
        <p:spPr>
          <a:xfrm>
            <a:off x="152400" y="1383268"/>
            <a:ext cx="141473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Chapter #1</a:t>
            </a:r>
          </a:p>
        </p:txBody>
      </p:sp>
      <p:sp>
        <p:nvSpPr>
          <p:cNvPr id="17" name="TextBox 16"/>
          <p:cNvSpPr txBox="1"/>
          <p:nvPr/>
        </p:nvSpPr>
        <p:spPr>
          <a:xfrm>
            <a:off x="762000" y="6107668"/>
            <a:ext cx="19812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solidFill>
                  <a:prstClr val="black"/>
                </a:solidFill>
                <a:latin typeface="Calibri"/>
              </a:rPr>
              <a:t>Capital Chapter</a:t>
            </a:r>
          </a:p>
        </p:txBody>
      </p:sp>
    </p:spTree>
    <p:extLst>
      <p:ext uri="{BB962C8B-B14F-4D97-AF65-F5344CB8AC3E}">
        <p14:creationId xmlns:p14="http://schemas.microsoft.com/office/powerpoint/2010/main" val="2643267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B17B14-E799-4612-9016-3CF9CA47AD0C}" type="slidenum">
              <a:rPr lang="en-US">
                <a:ea typeface="ＭＳ Ｐゴシック" pitchFamily="-72" charset="-128"/>
                <a:cs typeface="ＭＳ Ｐゴシック" pitchFamily="-72" charset="-128"/>
              </a:rPr>
              <a:pPr fontAlgn="base">
                <a:spcBef>
                  <a:spcPct val="0"/>
                </a:spcBef>
                <a:spcAft>
                  <a:spcPct val="0"/>
                </a:spcAft>
              </a:pPr>
              <a:t>23</a:t>
            </a:fld>
            <a:endParaRPr lang="en-US">
              <a:ea typeface="ＭＳ Ｐゴシック" pitchFamily="-72" charset="-128"/>
              <a:cs typeface="ＭＳ Ｐゴシック" pitchFamily="-72" charset="-128"/>
            </a:endParaRPr>
          </a:p>
        </p:txBody>
      </p:sp>
      <p:sp>
        <p:nvSpPr>
          <p:cNvPr id="2" name="TextBox 1"/>
          <p:cNvSpPr txBox="1"/>
          <p:nvPr/>
        </p:nvSpPr>
        <p:spPr>
          <a:xfrm>
            <a:off x="457200" y="2133600"/>
            <a:ext cx="5495056" cy="3724097"/>
          </a:xfrm>
          <a:prstGeom prst="rect">
            <a:avLst/>
          </a:prstGeom>
          <a:noFill/>
        </p:spPr>
        <p:txBody>
          <a:bodyPr wrap="square" rtlCol="0">
            <a:spAutoFit/>
          </a:bodyPr>
          <a:lstStyle/>
          <a:p>
            <a:pPr marL="514350" indent="-514350">
              <a:spcBef>
                <a:spcPts val="2400"/>
              </a:spcBef>
              <a:buAutoNum type="romanUcPeriod"/>
            </a:pPr>
            <a:r>
              <a:rPr lang="en-US" sz="2600" dirty="0">
                <a:solidFill>
                  <a:schemeClr val="tx2"/>
                </a:solidFill>
                <a:latin typeface="Calibri"/>
                <a:cs typeface="Calibri"/>
              </a:rPr>
              <a:t>Introduction and Goals</a:t>
            </a:r>
          </a:p>
          <a:p>
            <a:pPr marL="514350" indent="-514350">
              <a:spcBef>
                <a:spcPts val="2400"/>
              </a:spcBef>
              <a:buAutoNum type="romanUcPeriod"/>
            </a:pPr>
            <a:r>
              <a:rPr lang="en-US" sz="2600" dirty="0">
                <a:solidFill>
                  <a:schemeClr val="tx2"/>
                </a:solidFill>
                <a:latin typeface="Calibri"/>
                <a:cs typeface="Calibri"/>
              </a:rPr>
              <a:t>OFA’s Mission</a:t>
            </a:r>
          </a:p>
          <a:p>
            <a:pPr marL="514350" indent="-514350">
              <a:spcBef>
                <a:spcPts val="2400"/>
              </a:spcBef>
              <a:buAutoNum type="romanUcPeriod"/>
            </a:pPr>
            <a:r>
              <a:rPr lang="en-US" sz="2600" dirty="0">
                <a:solidFill>
                  <a:schemeClr val="tx2"/>
                </a:solidFill>
                <a:latin typeface="Calibri"/>
                <a:cs typeface="Calibri"/>
              </a:rPr>
              <a:t>Where We’ve Been and Where We’re Going</a:t>
            </a:r>
          </a:p>
          <a:p>
            <a:pPr marL="514350" indent="-514350">
              <a:spcBef>
                <a:spcPts val="2400"/>
              </a:spcBef>
              <a:buAutoNum type="romanUcPeriod"/>
            </a:pPr>
            <a:r>
              <a:rPr lang="en-US" sz="2600" dirty="0">
                <a:solidFill>
                  <a:schemeClr val="tx2"/>
                </a:solidFill>
                <a:latin typeface="Calibri"/>
                <a:cs typeface="Calibri"/>
              </a:rPr>
              <a:t>OFA’s Structure</a:t>
            </a:r>
          </a:p>
          <a:p>
            <a:pPr marL="514350" indent="-514350">
              <a:spcBef>
                <a:spcPts val="2400"/>
              </a:spcBef>
              <a:buAutoNum type="romanUcPeriod"/>
            </a:pPr>
            <a:r>
              <a:rPr lang="en-US" sz="2600" dirty="0">
                <a:solidFill>
                  <a:schemeClr val="tx2"/>
                </a:solidFill>
                <a:latin typeface="Calibri"/>
                <a:cs typeface="Calibri"/>
              </a:rPr>
              <a:t>Key Takeaways and Closing</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2015" y="2362200"/>
            <a:ext cx="2304785" cy="2666820"/>
          </a:xfrm>
          <a:prstGeom prst="rect">
            <a:avLst/>
          </a:prstGeom>
        </p:spPr>
      </p:pic>
      <p:sp>
        <p:nvSpPr>
          <p:cNvPr id="8" name="Title 1"/>
          <p:cNvSpPr>
            <a:spLocks noGrp="1"/>
          </p:cNvSpPr>
          <p:nvPr>
            <p:ph type="title"/>
          </p:nvPr>
        </p:nvSpPr>
        <p:spPr>
          <a:xfrm>
            <a:off x="76200" y="0"/>
            <a:ext cx="8229600" cy="1143000"/>
          </a:xfrm>
        </p:spPr>
        <p:txBody>
          <a:bodyPr>
            <a:normAutofit/>
          </a:bodyPr>
          <a:lstStyle/>
          <a:p>
            <a:r>
              <a:rPr lang="en-US" sz="3000" dirty="0"/>
              <a:t>Agenda for this session</a:t>
            </a:r>
          </a:p>
        </p:txBody>
      </p:sp>
    </p:spTree>
    <p:extLst>
      <p:ext uri="{BB962C8B-B14F-4D97-AF65-F5344CB8AC3E}">
        <p14:creationId xmlns:p14="http://schemas.microsoft.com/office/powerpoint/2010/main" val="112895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2">
                                            <p:txEl>
                                              <p:pRg st="4" end="4"/>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229600" cy="1143000"/>
          </a:xfrm>
        </p:spPr>
        <p:txBody>
          <a:bodyPr>
            <a:normAutofit/>
          </a:bodyPr>
          <a:lstStyle/>
          <a:p>
            <a:r>
              <a:rPr lang="en-US" sz="3000" dirty="0"/>
              <a:t>Key Takeaways</a:t>
            </a:r>
          </a:p>
        </p:txBody>
      </p:sp>
      <p:sp>
        <p:nvSpPr>
          <p:cNvPr id="3" name="Slide Number Placeholder 2"/>
          <p:cNvSpPr>
            <a:spLocks noGrp="1"/>
          </p:cNvSpPr>
          <p:nvPr>
            <p:ph type="sldNum" sz="quarter" idx="12"/>
          </p:nvPr>
        </p:nvSpPr>
        <p:spPr/>
        <p:txBody>
          <a:bodyPr/>
          <a:lstStyle/>
          <a:p>
            <a:fld id="{51A0968B-E52D-48FA-AFA4-A19DF3D2143C}" type="slidenum">
              <a:rPr lang="en-US" smtClean="0"/>
              <a:pPr/>
              <a:t>24</a:t>
            </a:fld>
            <a:endParaRPr lang="en-US" dirty="0"/>
          </a:p>
        </p:txBody>
      </p:sp>
      <p:sp>
        <p:nvSpPr>
          <p:cNvPr id="7" name="TextBox 6"/>
          <p:cNvSpPr txBox="1"/>
          <p:nvPr/>
        </p:nvSpPr>
        <p:spPr>
          <a:xfrm>
            <a:off x="533400" y="1676400"/>
            <a:ext cx="8153400" cy="4154983"/>
          </a:xfrm>
          <a:prstGeom prst="rect">
            <a:avLst/>
          </a:prstGeom>
          <a:noFill/>
        </p:spPr>
        <p:txBody>
          <a:bodyPr wrap="square" rtlCol="0">
            <a:spAutoFit/>
          </a:bodyPr>
          <a:lstStyle/>
          <a:p>
            <a:pPr marL="514350" indent="-514350">
              <a:buFont typeface="Arial"/>
              <a:buChar char="•"/>
            </a:pPr>
            <a:r>
              <a:rPr lang="en-US" sz="2400" dirty="0">
                <a:solidFill>
                  <a:srgbClr val="1F497D"/>
                </a:solidFill>
                <a:latin typeface="Calibri" charset="0"/>
                <a:cs typeface="Calibri" charset="0"/>
                <a:sym typeface="Calibri" charset="0"/>
              </a:rPr>
              <a:t>OFA is a grassroots organization dedicated to supporting the agenda Americans voted for on November 6</a:t>
            </a:r>
            <a:r>
              <a:rPr lang="en-US" sz="2400" baseline="30000" dirty="0">
                <a:solidFill>
                  <a:srgbClr val="1F497D"/>
                </a:solidFill>
                <a:latin typeface="Calibri" charset="0"/>
                <a:cs typeface="Calibri" charset="0"/>
                <a:sym typeface="Calibri" charset="0"/>
              </a:rPr>
              <a:t>th</a:t>
            </a:r>
            <a:r>
              <a:rPr lang="en-US" sz="2400" dirty="0">
                <a:solidFill>
                  <a:srgbClr val="1F497D"/>
                </a:solidFill>
                <a:latin typeface="Calibri" charset="0"/>
                <a:cs typeface="Calibri" charset="0"/>
                <a:sym typeface="Calibri" charset="0"/>
              </a:rPr>
              <a:t>, 2012.</a:t>
            </a:r>
          </a:p>
          <a:p>
            <a:pPr marL="514350" indent="-514350">
              <a:buFont typeface="Arial"/>
              <a:buChar char="•"/>
            </a:pPr>
            <a:endParaRPr lang="en-US" sz="2400" dirty="0">
              <a:solidFill>
                <a:srgbClr val="1F497D"/>
              </a:solidFill>
              <a:latin typeface="Calibri" charset="0"/>
              <a:cs typeface="Calibri" charset="0"/>
              <a:sym typeface="Calibri" charset="0"/>
            </a:endParaRPr>
          </a:p>
          <a:p>
            <a:pPr marL="514350" lvl="0" indent="-514350">
              <a:buFont typeface="Arial"/>
              <a:buChar char="•"/>
            </a:pPr>
            <a:r>
              <a:rPr lang="en-US" sz="2400" dirty="0">
                <a:solidFill>
                  <a:srgbClr val="1F497D"/>
                </a:solidFill>
              </a:rPr>
              <a:t>Grassroots volunteers are the most important part of OFA and are the power behind our organizing.</a:t>
            </a:r>
          </a:p>
          <a:p>
            <a:pPr marL="514350" lvl="0" indent="-514350">
              <a:buFont typeface="Arial"/>
              <a:buChar char="•"/>
            </a:pPr>
            <a:endParaRPr lang="en-US" sz="2400" dirty="0">
              <a:solidFill>
                <a:srgbClr val="1F497D"/>
              </a:solidFill>
            </a:endParaRPr>
          </a:p>
          <a:p>
            <a:pPr marL="514350" lvl="0" indent="-514350">
              <a:buFont typeface="Arial"/>
              <a:buChar char="•"/>
            </a:pPr>
            <a:r>
              <a:rPr lang="en-US" sz="2400" dirty="0">
                <a:solidFill>
                  <a:srgbClr val="1F497D"/>
                </a:solidFill>
              </a:rPr>
              <a:t>We win issue campaigns by building organization, shaping the narrative, and influencing key decision makers in every state.</a:t>
            </a:r>
          </a:p>
          <a:p>
            <a:pPr marL="514350" lvl="0" indent="-514350">
              <a:buFont typeface="Arial"/>
              <a:buChar char="•"/>
            </a:pPr>
            <a:endParaRPr lang="en-US" sz="2400" dirty="0">
              <a:solidFill>
                <a:srgbClr val="1F497D"/>
              </a:solidFill>
            </a:endParaRPr>
          </a:p>
          <a:p>
            <a:pPr marL="514350" lvl="0" indent="-514350">
              <a:buFont typeface="Arial"/>
              <a:buChar char="•"/>
            </a:pPr>
            <a:endParaRPr lang="en-US" sz="2400" dirty="0">
              <a:solidFill>
                <a:srgbClr val="1F497D"/>
              </a:solidFill>
            </a:endParaRPr>
          </a:p>
        </p:txBody>
      </p:sp>
    </p:spTree>
    <p:extLst>
      <p:ext uri="{BB962C8B-B14F-4D97-AF65-F5344CB8AC3E}">
        <p14:creationId xmlns:p14="http://schemas.microsoft.com/office/powerpoint/2010/main" val="416416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B17B14-E799-4612-9016-3CF9CA47AD0C}" type="slidenum">
              <a:rPr lang="en-US">
                <a:ea typeface="ＭＳ Ｐゴシック" pitchFamily="-72" charset="-128"/>
                <a:cs typeface="ＭＳ Ｐゴシック" pitchFamily="-72" charset="-128"/>
              </a:rPr>
              <a:pPr fontAlgn="base">
                <a:spcBef>
                  <a:spcPct val="0"/>
                </a:spcBef>
                <a:spcAft>
                  <a:spcPct val="0"/>
                </a:spcAft>
              </a:pPr>
              <a:t>3</a:t>
            </a:fld>
            <a:endParaRPr lang="en-US">
              <a:ea typeface="ＭＳ Ｐゴシック" pitchFamily="-72" charset="-128"/>
              <a:cs typeface="ＭＳ Ｐゴシック" pitchFamily="-72" charset="-128"/>
            </a:endParaRPr>
          </a:p>
        </p:txBody>
      </p:sp>
      <p:sp>
        <p:nvSpPr>
          <p:cNvPr id="2" name="TextBox 1"/>
          <p:cNvSpPr txBox="1"/>
          <p:nvPr/>
        </p:nvSpPr>
        <p:spPr>
          <a:xfrm>
            <a:off x="457200" y="2133600"/>
            <a:ext cx="5495056" cy="3724097"/>
          </a:xfrm>
          <a:prstGeom prst="rect">
            <a:avLst/>
          </a:prstGeom>
          <a:noFill/>
        </p:spPr>
        <p:txBody>
          <a:bodyPr wrap="square" rtlCol="0">
            <a:spAutoFit/>
          </a:bodyPr>
          <a:lstStyle/>
          <a:p>
            <a:pPr marL="514350" indent="-514350">
              <a:spcBef>
                <a:spcPts val="2400"/>
              </a:spcBef>
              <a:buAutoNum type="romanUcPeriod"/>
            </a:pPr>
            <a:r>
              <a:rPr lang="en-US" sz="2600" dirty="0">
                <a:solidFill>
                  <a:schemeClr val="tx2"/>
                </a:solidFill>
                <a:latin typeface="Calibri"/>
                <a:cs typeface="Calibri"/>
              </a:rPr>
              <a:t>Introduction and Goals</a:t>
            </a:r>
          </a:p>
          <a:p>
            <a:pPr marL="514350" indent="-514350">
              <a:spcBef>
                <a:spcPts val="2400"/>
              </a:spcBef>
              <a:buAutoNum type="romanUcPeriod"/>
            </a:pPr>
            <a:r>
              <a:rPr lang="en-US" sz="2600" dirty="0">
                <a:solidFill>
                  <a:schemeClr val="tx2"/>
                </a:solidFill>
                <a:latin typeface="Calibri"/>
                <a:cs typeface="Calibri"/>
              </a:rPr>
              <a:t>OFA’s Mission</a:t>
            </a:r>
          </a:p>
          <a:p>
            <a:pPr marL="514350" indent="-514350">
              <a:spcBef>
                <a:spcPts val="2400"/>
              </a:spcBef>
              <a:buAutoNum type="romanUcPeriod"/>
            </a:pPr>
            <a:r>
              <a:rPr lang="en-US" sz="2600" dirty="0">
                <a:solidFill>
                  <a:schemeClr val="tx2"/>
                </a:solidFill>
                <a:latin typeface="Calibri"/>
                <a:cs typeface="Calibri"/>
              </a:rPr>
              <a:t>Where We’ve Been and Where We’re Going</a:t>
            </a:r>
          </a:p>
          <a:p>
            <a:pPr marL="514350" indent="-514350">
              <a:spcBef>
                <a:spcPts val="2400"/>
              </a:spcBef>
              <a:buAutoNum type="romanUcPeriod"/>
            </a:pPr>
            <a:r>
              <a:rPr lang="en-US" sz="2600" dirty="0">
                <a:solidFill>
                  <a:schemeClr val="tx2"/>
                </a:solidFill>
                <a:latin typeface="Calibri"/>
                <a:cs typeface="Calibri"/>
              </a:rPr>
              <a:t>OFA’s Structure</a:t>
            </a:r>
          </a:p>
          <a:p>
            <a:pPr marL="514350" indent="-514350">
              <a:spcBef>
                <a:spcPts val="2400"/>
              </a:spcBef>
              <a:buAutoNum type="romanUcPeriod"/>
            </a:pPr>
            <a:r>
              <a:rPr lang="en-US" sz="2600" dirty="0">
                <a:solidFill>
                  <a:schemeClr val="tx2"/>
                </a:solidFill>
                <a:latin typeface="Calibri"/>
                <a:cs typeface="Calibri"/>
              </a:rPr>
              <a:t>Key Takeaways and Closing</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2015" y="2362200"/>
            <a:ext cx="2304785" cy="2666820"/>
          </a:xfrm>
          <a:prstGeom prst="rect">
            <a:avLst/>
          </a:prstGeom>
        </p:spPr>
      </p:pic>
      <p:sp>
        <p:nvSpPr>
          <p:cNvPr id="8" name="Title 1"/>
          <p:cNvSpPr>
            <a:spLocks noGrp="1"/>
          </p:cNvSpPr>
          <p:nvPr>
            <p:ph type="title"/>
          </p:nvPr>
        </p:nvSpPr>
        <p:spPr>
          <a:xfrm>
            <a:off x="76200" y="0"/>
            <a:ext cx="8229600" cy="1143000"/>
          </a:xfrm>
        </p:spPr>
        <p:txBody>
          <a:bodyPr>
            <a:normAutofit/>
          </a:bodyPr>
          <a:lstStyle/>
          <a:p>
            <a:r>
              <a:rPr lang="en-US" sz="3000" dirty="0"/>
              <a:t>Agenda for this session</a:t>
            </a:r>
          </a:p>
        </p:txBody>
      </p:sp>
    </p:spTree>
    <p:extLst>
      <p:ext uri="{BB962C8B-B14F-4D97-AF65-F5344CB8AC3E}">
        <p14:creationId xmlns:p14="http://schemas.microsoft.com/office/powerpoint/2010/main" val="119243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2">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hape 101"/>
          <p:cNvSpPr>
            <a:spLocks noGrp="1"/>
          </p:cNvSpPr>
          <p:nvPr>
            <p:ph type="sldNum" sz="quarter" idx="4294967295"/>
          </p:nvPr>
        </p:nvSpPr>
        <p:spPr>
          <a:xfrm>
            <a:off x="6553200" y="6492875"/>
            <a:ext cx="2133600" cy="31908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45700" bIns="45700"/>
          <a:lstStyle>
            <a:lvl1pPr eaLnBrk="0" hangingPunct="0">
              <a:defRPr sz="1400">
                <a:solidFill>
                  <a:srgbClr val="000000"/>
                </a:solidFill>
                <a:latin typeface="Arial" charset="0"/>
                <a:ea typeface="ＭＳ Ｐゴシック" charset="0"/>
                <a:cs typeface="Arial" charset="0"/>
                <a:sym typeface="Arial" charset="0"/>
              </a:defRPr>
            </a:lvl1pPr>
            <a:lvl2pPr marL="37931725" indent="-37474525" eaLnBrk="0" hangingPunct="0">
              <a:defRPr sz="1400">
                <a:solidFill>
                  <a:srgbClr val="000000"/>
                </a:solidFill>
                <a:latin typeface="Arial" charset="0"/>
                <a:ea typeface="Arial" charset="0"/>
                <a:cs typeface="Arial" charset="0"/>
                <a:sym typeface="Arial" charset="0"/>
              </a:defRPr>
            </a:lvl2pPr>
            <a:lvl3pPr eaLnBrk="0" hangingPunct="0">
              <a:defRPr sz="1400">
                <a:solidFill>
                  <a:srgbClr val="000000"/>
                </a:solidFill>
                <a:latin typeface="Arial" charset="0"/>
                <a:ea typeface="Arial" charset="0"/>
                <a:cs typeface="Arial" charset="0"/>
                <a:sym typeface="Arial" charset="0"/>
              </a:defRPr>
            </a:lvl3pPr>
            <a:lvl4pPr eaLnBrk="0" hangingPunct="0">
              <a:defRPr sz="1400">
                <a:solidFill>
                  <a:srgbClr val="000000"/>
                </a:solidFill>
                <a:latin typeface="Arial" charset="0"/>
                <a:ea typeface="Arial" charset="0"/>
                <a:cs typeface="Arial" charset="0"/>
                <a:sym typeface="Arial" charset="0"/>
              </a:defRPr>
            </a:lvl4pPr>
            <a:lvl5pPr eaLnBrk="0" hangingPunct="0">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pPr>
            <a:r>
              <a:rPr lang="en-US" sz="1100">
                <a:solidFill>
                  <a:srgbClr val="888888"/>
                </a:solidFill>
                <a:latin typeface="Calibri" charset="0"/>
                <a:cs typeface="Calibri" charset="0"/>
                <a:sym typeface="Calibri" charset="0"/>
              </a:rPr>
              <a:t> </a:t>
            </a:r>
          </a:p>
        </p:txBody>
      </p:sp>
      <p:sp>
        <p:nvSpPr>
          <p:cNvPr id="30724" name="Shape 103"/>
          <p:cNvSpPr txBox="1">
            <a:spLocks noGrp="1"/>
          </p:cNvSpPr>
          <p:nvPr>
            <p:ph type="title"/>
          </p:nvPr>
        </p:nvSpPr>
        <p:spPr>
          <a:xfrm>
            <a:off x="76200" y="0"/>
            <a:ext cx="8229600" cy="1143000"/>
          </a:xfrm>
        </p:spPr>
        <p:txBody>
          <a:bodyPr tIns="45700" bIns="45700">
            <a:normAutofit/>
          </a:bodyPr>
          <a:lstStyle/>
          <a:p>
            <a:pPr eaLnBrk="1" hangingPunct="1">
              <a:buClr>
                <a:srgbClr val="00446A"/>
              </a:buClr>
              <a:buSzPct val="25000"/>
              <a:buFont typeface="Calibri" charset="0"/>
              <a:buNone/>
            </a:pPr>
            <a:r>
              <a:rPr lang="en-US" sz="3000" b="1" dirty="0">
                <a:latin typeface="Calibri" charset="0"/>
                <a:ea typeface="ＭＳ Ｐゴシック" charset="0"/>
                <a:cs typeface="Calibri" charset="0"/>
                <a:sym typeface="Calibri" charset="0"/>
              </a:rPr>
              <a:t>What is OFA </a:t>
            </a:r>
            <a:r>
              <a:rPr lang="en-US" sz="3000" dirty="0">
                <a:latin typeface="Calibri" charset="0"/>
                <a:ea typeface="ＭＳ Ｐゴシック" charset="0"/>
                <a:cs typeface="Calibri" charset="0"/>
                <a:sym typeface="Calibri" charset="0"/>
              </a:rPr>
              <a:t>through</a:t>
            </a:r>
            <a:r>
              <a:rPr lang="en-US" sz="3000" b="1" dirty="0">
                <a:latin typeface="Calibri" charset="0"/>
                <a:ea typeface="ＭＳ Ｐゴシック" charset="0"/>
                <a:cs typeface="Calibri" charset="0"/>
                <a:sym typeface="Calibri" charset="0"/>
              </a:rPr>
              <a:t> your eyes?</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38400" y="1752600"/>
            <a:ext cx="5189762" cy="4204635"/>
          </a:xfrm>
          <a:prstGeom prst="rect">
            <a:avLst/>
          </a:prstGeom>
        </p:spPr>
      </p:pic>
    </p:spTree>
    <p:extLst>
      <p:ext uri="{BB962C8B-B14F-4D97-AF65-F5344CB8AC3E}">
        <p14:creationId xmlns:p14="http://schemas.microsoft.com/office/powerpoint/2010/main" val="1404559842"/>
      </p:ext>
    </p:extLst>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110"/>
          <p:cNvSpPr>
            <a:spLocks noGrp="1"/>
          </p:cNvSpPr>
          <p:nvPr>
            <p:ph type="sldNum" sz="quarter" idx="4294967295"/>
          </p:nvPr>
        </p:nvSpPr>
        <p:spPr>
          <a:xfrm>
            <a:off x="6553200" y="6492875"/>
            <a:ext cx="2133600" cy="31908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45700" bIns="45700"/>
          <a:lstStyle>
            <a:lvl1pPr eaLnBrk="0" hangingPunct="0">
              <a:defRPr sz="1400">
                <a:solidFill>
                  <a:srgbClr val="000000"/>
                </a:solidFill>
                <a:latin typeface="Arial" charset="0"/>
                <a:ea typeface="ＭＳ Ｐゴシック" charset="0"/>
                <a:cs typeface="Arial" charset="0"/>
                <a:sym typeface="Arial" charset="0"/>
              </a:defRPr>
            </a:lvl1pPr>
            <a:lvl2pPr marL="37931725" indent="-37474525" eaLnBrk="0" hangingPunct="0">
              <a:defRPr sz="1400">
                <a:solidFill>
                  <a:srgbClr val="000000"/>
                </a:solidFill>
                <a:latin typeface="Arial" charset="0"/>
                <a:ea typeface="Arial" charset="0"/>
                <a:cs typeface="Arial" charset="0"/>
                <a:sym typeface="Arial" charset="0"/>
              </a:defRPr>
            </a:lvl2pPr>
            <a:lvl3pPr eaLnBrk="0" hangingPunct="0">
              <a:defRPr sz="1400">
                <a:solidFill>
                  <a:srgbClr val="000000"/>
                </a:solidFill>
                <a:latin typeface="Arial" charset="0"/>
                <a:ea typeface="Arial" charset="0"/>
                <a:cs typeface="Arial" charset="0"/>
                <a:sym typeface="Arial" charset="0"/>
              </a:defRPr>
            </a:lvl3pPr>
            <a:lvl4pPr eaLnBrk="0" hangingPunct="0">
              <a:defRPr sz="1400">
                <a:solidFill>
                  <a:srgbClr val="000000"/>
                </a:solidFill>
                <a:latin typeface="Arial" charset="0"/>
                <a:ea typeface="Arial" charset="0"/>
                <a:cs typeface="Arial" charset="0"/>
                <a:sym typeface="Arial" charset="0"/>
              </a:defRPr>
            </a:lvl4pPr>
            <a:lvl5pPr eaLnBrk="0" hangingPunct="0">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pPr>
            <a:r>
              <a:rPr lang="en-US" sz="1100">
                <a:solidFill>
                  <a:srgbClr val="888888"/>
                </a:solidFill>
                <a:latin typeface="Calibri" charset="0"/>
                <a:cs typeface="Calibri" charset="0"/>
                <a:sym typeface="Calibri" charset="0"/>
              </a:rPr>
              <a:t> </a:t>
            </a:r>
          </a:p>
        </p:txBody>
      </p:sp>
      <p:sp>
        <p:nvSpPr>
          <p:cNvPr id="32771" name="Shape 111"/>
          <p:cNvSpPr txBox="1">
            <a:spLocks noGrp="1"/>
          </p:cNvSpPr>
          <p:nvPr>
            <p:ph type="body" idx="1"/>
          </p:nvPr>
        </p:nvSpPr>
        <p:spPr>
          <a:xfrm>
            <a:off x="381000" y="1524000"/>
            <a:ext cx="8229600" cy="4800600"/>
          </a:xfrm>
        </p:spPr>
        <p:txBody>
          <a:bodyPr tIns="45700" bIns="45700">
            <a:normAutofit fontScale="92500" lnSpcReduction="10000"/>
          </a:bodyPr>
          <a:lstStyle>
            <a:lvl1pPr marL="231775" indent="-231775">
              <a:defRPr sz="1400">
                <a:solidFill>
                  <a:srgbClr val="000000"/>
                </a:solidFill>
                <a:latin typeface="Arial" charset="0"/>
                <a:ea typeface="ＭＳ Ｐゴシック" charset="0"/>
                <a:cs typeface="Arial" charset="0"/>
                <a:sym typeface="Arial" charset="0"/>
              </a:defRPr>
            </a:lvl1pPr>
            <a:lvl2pPr marL="37931725" indent="-37474525">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marL="514350" indent="-514350" eaLnBrk="1" hangingPunct="1">
              <a:spcAft>
                <a:spcPts val="1200"/>
              </a:spcAft>
              <a:buSzPct val="99000"/>
              <a:buAutoNum type="arabicParenR"/>
            </a:pPr>
            <a:r>
              <a:rPr lang="en-US" sz="2600" b="0" u="sng" dirty="0">
                <a:solidFill>
                  <a:srgbClr val="1F497D"/>
                </a:solidFill>
                <a:latin typeface="Calibri" charset="0"/>
                <a:cs typeface="Calibri" charset="0"/>
                <a:sym typeface="Calibri" charset="0"/>
              </a:rPr>
              <a:t>Empower</a:t>
            </a:r>
            <a:r>
              <a:rPr lang="en-US" sz="2600" b="0" dirty="0">
                <a:solidFill>
                  <a:srgbClr val="1F497D"/>
                </a:solidFill>
                <a:latin typeface="Calibri" charset="0"/>
                <a:cs typeface="Calibri" charset="0"/>
                <a:sym typeface="Calibri" charset="0"/>
              </a:rPr>
              <a:t>– We are growing our movement from the ground up, finding and training the next generation of grassroots leaders</a:t>
            </a:r>
            <a:endParaRPr lang="en-US" sz="2600" b="0" u="sng" dirty="0">
              <a:solidFill>
                <a:srgbClr val="1F497D"/>
              </a:solidFill>
              <a:latin typeface="Calibri" charset="0"/>
              <a:cs typeface="Calibri" charset="0"/>
              <a:sym typeface="Calibri" charset="0"/>
            </a:endParaRPr>
          </a:p>
          <a:p>
            <a:pPr marL="514350" indent="-514350" eaLnBrk="1" hangingPunct="1">
              <a:spcAft>
                <a:spcPts val="1200"/>
              </a:spcAft>
              <a:buSzPct val="99000"/>
              <a:buAutoNum type="arabicParenR"/>
            </a:pPr>
            <a:r>
              <a:rPr lang="en-US" sz="2600" b="0" u="sng" dirty="0">
                <a:solidFill>
                  <a:srgbClr val="1F497D"/>
                </a:solidFill>
                <a:latin typeface="Calibri" charset="0"/>
                <a:cs typeface="Calibri" charset="0"/>
                <a:sym typeface="Calibri" charset="0"/>
              </a:rPr>
              <a:t>Educate</a:t>
            </a:r>
            <a:r>
              <a:rPr lang="en-US" sz="2600" b="0" dirty="0">
                <a:solidFill>
                  <a:srgbClr val="1F497D"/>
                </a:solidFill>
                <a:latin typeface="Calibri" charset="0"/>
                <a:cs typeface="Calibri" charset="0"/>
                <a:sym typeface="Calibri" charset="0"/>
              </a:rPr>
              <a:t>– When we arm our training volunteers with quality information on the issues, they are able to take meaningful action</a:t>
            </a:r>
            <a:endParaRPr lang="en-US" sz="2600" b="0" u="sng" dirty="0">
              <a:solidFill>
                <a:srgbClr val="1F497D"/>
              </a:solidFill>
              <a:latin typeface="Calibri" charset="0"/>
              <a:cs typeface="Calibri" charset="0"/>
              <a:sym typeface="Calibri" charset="0"/>
            </a:endParaRPr>
          </a:p>
          <a:p>
            <a:pPr marL="514350" indent="-514350" eaLnBrk="1" hangingPunct="1">
              <a:spcAft>
                <a:spcPts val="1200"/>
              </a:spcAft>
              <a:buSzPct val="99000"/>
              <a:buAutoNum type="arabicParenR"/>
            </a:pPr>
            <a:r>
              <a:rPr lang="en-US" sz="2600" b="0" u="sng" dirty="0">
                <a:solidFill>
                  <a:srgbClr val="1F497D"/>
                </a:solidFill>
                <a:latin typeface="Calibri" charset="0"/>
                <a:cs typeface="Calibri" charset="0"/>
                <a:sym typeface="Calibri" charset="0"/>
              </a:rPr>
              <a:t>Activate</a:t>
            </a:r>
            <a:r>
              <a:rPr lang="en-US" sz="2600" b="0" dirty="0">
                <a:solidFill>
                  <a:srgbClr val="1F497D"/>
                </a:solidFill>
                <a:latin typeface="Calibri" charset="0"/>
                <a:cs typeface="Calibri" charset="0"/>
                <a:sym typeface="Calibri" charset="0"/>
              </a:rPr>
              <a:t>– All of our actions focus on driving the conversation, influencing key decision makers, and engaging new and existing grassroots leaders in meaningful ways</a:t>
            </a:r>
            <a:endParaRPr lang="en-US" sz="2600" b="0" u="sng" dirty="0">
              <a:solidFill>
                <a:srgbClr val="1F497D"/>
              </a:solidFill>
              <a:latin typeface="Calibri" charset="0"/>
              <a:cs typeface="Calibri" charset="0"/>
              <a:sym typeface="Calibri" charset="0"/>
            </a:endParaRPr>
          </a:p>
          <a:p>
            <a:pPr marL="514350" indent="-514350">
              <a:spcAft>
                <a:spcPts val="1200"/>
              </a:spcAft>
              <a:buSzPct val="99000"/>
              <a:buFont typeface="Arial" pitchFamily="34" charset="0"/>
              <a:buAutoNum type="arabicParenR"/>
            </a:pPr>
            <a:r>
              <a:rPr lang="en-US" sz="2600" b="0" u="sng" dirty="0">
                <a:solidFill>
                  <a:srgbClr val="1F497D"/>
                </a:solidFill>
                <a:latin typeface="Calibri" charset="0"/>
                <a:cs typeface="Calibri" charset="0"/>
                <a:sym typeface="Calibri" charset="0"/>
              </a:rPr>
              <a:t>Collaborate</a:t>
            </a:r>
            <a:r>
              <a:rPr lang="en-US" sz="2600" b="0" dirty="0">
                <a:solidFill>
                  <a:srgbClr val="1F497D"/>
                </a:solidFill>
                <a:latin typeface="Calibri" charset="0"/>
                <a:cs typeface="Calibri" charset="0"/>
                <a:sym typeface="Calibri" charset="0"/>
              </a:rPr>
              <a:t>– In partnership with other organizations, we strengthen the progressive movement</a:t>
            </a:r>
            <a:endParaRPr lang="en-US" sz="2600" b="0" u="sng" dirty="0">
              <a:solidFill>
                <a:srgbClr val="1F497D"/>
              </a:solidFill>
              <a:latin typeface="Calibri" charset="0"/>
              <a:cs typeface="Calibri" charset="0"/>
              <a:sym typeface="Calibri" charset="0"/>
            </a:endParaRPr>
          </a:p>
          <a:p>
            <a:pPr marL="514350" indent="-514350" eaLnBrk="1" hangingPunct="1">
              <a:spcAft>
                <a:spcPts val="1200"/>
              </a:spcAft>
              <a:buClr>
                <a:srgbClr val="3F3F3F"/>
              </a:buClr>
              <a:buSzPct val="99000"/>
              <a:buAutoNum type="arabicParenR"/>
            </a:pPr>
            <a:endParaRPr lang="en-US" sz="2600" b="0" u="sng" dirty="0">
              <a:solidFill>
                <a:srgbClr val="1F497D"/>
              </a:solidFill>
              <a:latin typeface="Calibri" charset="0"/>
              <a:cs typeface="Calibri" charset="0"/>
              <a:sym typeface="Calibri" charset="0"/>
            </a:endParaRPr>
          </a:p>
          <a:p>
            <a:pPr marL="514350" indent="-514350" eaLnBrk="1" hangingPunct="1">
              <a:spcAft>
                <a:spcPts val="1200"/>
              </a:spcAft>
              <a:buClr>
                <a:srgbClr val="3F3F3F"/>
              </a:buClr>
              <a:buSzPct val="99000"/>
              <a:buAutoNum type="arabicParenR"/>
            </a:pPr>
            <a:endParaRPr lang="en-US" sz="2600" b="0" dirty="0">
              <a:solidFill>
                <a:srgbClr val="1F497D"/>
              </a:solidFill>
              <a:latin typeface="Calibri" charset="0"/>
              <a:cs typeface="Calibri" charset="0"/>
              <a:sym typeface="Calibri" charset="0"/>
            </a:endParaRPr>
          </a:p>
          <a:p>
            <a:pPr marL="514350" indent="-514350" eaLnBrk="1" hangingPunct="1">
              <a:spcAft>
                <a:spcPts val="1200"/>
              </a:spcAft>
              <a:buClr>
                <a:srgbClr val="3F3F3F"/>
              </a:buClr>
              <a:buSzPct val="99000"/>
              <a:buAutoNum type="arabicParenR"/>
            </a:pPr>
            <a:endParaRPr lang="en-US" sz="2600" b="0" dirty="0">
              <a:solidFill>
                <a:srgbClr val="1F497D"/>
              </a:solidFill>
              <a:latin typeface="Calibri" charset="0"/>
              <a:cs typeface="Calibri" charset="0"/>
              <a:sym typeface="Calibri" charset="0"/>
            </a:endParaRPr>
          </a:p>
        </p:txBody>
      </p:sp>
      <p:sp>
        <p:nvSpPr>
          <p:cNvPr id="32772" name="Shape 112"/>
          <p:cNvSpPr txBox="1">
            <a:spLocks noGrp="1"/>
          </p:cNvSpPr>
          <p:nvPr>
            <p:ph type="title"/>
          </p:nvPr>
        </p:nvSpPr>
        <p:spPr>
          <a:xfrm>
            <a:off x="76200" y="0"/>
            <a:ext cx="8305800" cy="914400"/>
          </a:xfrm>
        </p:spPr>
        <p:txBody>
          <a:bodyPr tIns="45700" bIns="45700">
            <a:normAutofit/>
          </a:bodyPr>
          <a:lstStyle/>
          <a:p>
            <a:pPr>
              <a:buClr>
                <a:srgbClr val="00446A"/>
              </a:buClr>
              <a:buSzPct val="25000"/>
            </a:pPr>
            <a:r>
              <a:rPr lang="en-US" sz="3000" dirty="0">
                <a:latin typeface="Calibri" charset="0"/>
                <a:ea typeface="ＭＳ Ｐゴシック" charset="0"/>
                <a:cs typeface="Calibri" charset="0"/>
                <a:sym typeface="Calibri" charset="0"/>
              </a:rPr>
              <a:t>Our Mission</a:t>
            </a:r>
          </a:p>
        </p:txBody>
      </p:sp>
    </p:spTree>
    <p:extLst>
      <p:ext uri="{BB962C8B-B14F-4D97-AF65-F5344CB8AC3E}">
        <p14:creationId xmlns:p14="http://schemas.microsoft.com/office/powerpoint/2010/main" val="131660746"/>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110"/>
          <p:cNvSpPr>
            <a:spLocks noGrp="1"/>
          </p:cNvSpPr>
          <p:nvPr>
            <p:ph type="sldNum" sz="quarter" idx="4294967295"/>
          </p:nvPr>
        </p:nvSpPr>
        <p:spPr>
          <a:xfrm>
            <a:off x="6553200" y="6492875"/>
            <a:ext cx="2133600" cy="31908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45700" bIns="45700"/>
          <a:lstStyle>
            <a:lvl1pPr eaLnBrk="0" hangingPunct="0">
              <a:defRPr sz="1400">
                <a:solidFill>
                  <a:srgbClr val="000000"/>
                </a:solidFill>
                <a:latin typeface="Arial" charset="0"/>
                <a:ea typeface="ＭＳ Ｐゴシック" charset="0"/>
                <a:cs typeface="Arial" charset="0"/>
                <a:sym typeface="Arial" charset="0"/>
              </a:defRPr>
            </a:lvl1pPr>
            <a:lvl2pPr marL="37931725" indent="-37474525" eaLnBrk="0" hangingPunct="0">
              <a:defRPr sz="1400">
                <a:solidFill>
                  <a:srgbClr val="000000"/>
                </a:solidFill>
                <a:latin typeface="Arial" charset="0"/>
                <a:ea typeface="Arial" charset="0"/>
                <a:cs typeface="Arial" charset="0"/>
                <a:sym typeface="Arial" charset="0"/>
              </a:defRPr>
            </a:lvl2pPr>
            <a:lvl3pPr eaLnBrk="0" hangingPunct="0">
              <a:defRPr sz="1400">
                <a:solidFill>
                  <a:srgbClr val="000000"/>
                </a:solidFill>
                <a:latin typeface="Arial" charset="0"/>
                <a:ea typeface="Arial" charset="0"/>
                <a:cs typeface="Arial" charset="0"/>
                <a:sym typeface="Arial" charset="0"/>
              </a:defRPr>
            </a:lvl3pPr>
            <a:lvl4pPr eaLnBrk="0" hangingPunct="0">
              <a:defRPr sz="1400">
                <a:solidFill>
                  <a:srgbClr val="000000"/>
                </a:solidFill>
                <a:latin typeface="Arial" charset="0"/>
                <a:ea typeface="Arial" charset="0"/>
                <a:cs typeface="Arial" charset="0"/>
                <a:sym typeface="Arial" charset="0"/>
              </a:defRPr>
            </a:lvl4pPr>
            <a:lvl5pPr eaLnBrk="0" hangingPunct="0">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pPr>
            <a:r>
              <a:rPr lang="en-US" sz="1100">
                <a:solidFill>
                  <a:srgbClr val="888888"/>
                </a:solidFill>
                <a:latin typeface="Calibri" charset="0"/>
                <a:cs typeface="Calibri" charset="0"/>
                <a:sym typeface="Calibri" charset="0"/>
              </a:rPr>
              <a:t> </a:t>
            </a:r>
          </a:p>
        </p:txBody>
      </p:sp>
      <p:sp>
        <p:nvSpPr>
          <p:cNvPr id="32771" name="Shape 111"/>
          <p:cNvSpPr txBox="1">
            <a:spLocks noGrp="1"/>
          </p:cNvSpPr>
          <p:nvPr>
            <p:ph type="body" idx="1"/>
          </p:nvPr>
        </p:nvSpPr>
        <p:spPr>
          <a:xfrm>
            <a:off x="381000" y="1524000"/>
            <a:ext cx="8229600" cy="4800600"/>
          </a:xfrm>
        </p:spPr>
        <p:txBody>
          <a:bodyPr tIns="45700" bIns="45700">
            <a:normAutofit/>
          </a:bodyPr>
          <a:lstStyle>
            <a:lvl1pPr marL="231775" indent="-231775">
              <a:defRPr sz="1400">
                <a:solidFill>
                  <a:srgbClr val="000000"/>
                </a:solidFill>
                <a:latin typeface="Arial" charset="0"/>
                <a:ea typeface="ＭＳ Ｐゴシック" charset="0"/>
                <a:cs typeface="Arial" charset="0"/>
                <a:sym typeface="Arial" charset="0"/>
              </a:defRPr>
            </a:lvl1pPr>
            <a:lvl2pPr marL="37931725" indent="-37474525">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marL="514350" indent="-514350" eaLnBrk="1" hangingPunct="1">
              <a:spcAft>
                <a:spcPts val="1200"/>
              </a:spcAft>
              <a:buSzPct val="99000"/>
              <a:buAutoNum type="arabicParenR"/>
            </a:pPr>
            <a:r>
              <a:rPr lang="en-US" sz="2600" b="0" dirty="0">
                <a:solidFill>
                  <a:srgbClr val="1F497D"/>
                </a:solidFill>
                <a:latin typeface="Calibri" charset="0"/>
                <a:cs typeface="Calibri" charset="0"/>
                <a:sym typeface="Calibri" charset="0"/>
              </a:rPr>
              <a:t>OFA is not the Obama campaign</a:t>
            </a:r>
          </a:p>
          <a:p>
            <a:pPr marL="514350" indent="-514350" eaLnBrk="1" hangingPunct="1">
              <a:spcAft>
                <a:spcPts val="1200"/>
              </a:spcAft>
              <a:buSzPct val="99000"/>
              <a:buAutoNum type="arabicParenR"/>
            </a:pPr>
            <a:r>
              <a:rPr lang="en-US" sz="2600" b="0" dirty="0">
                <a:solidFill>
                  <a:srgbClr val="1F497D"/>
                </a:solidFill>
                <a:latin typeface="Calibri" charset="0"/>
                <a:cs typeface="Calibri" charset="0"/>
                <a:sym typeface="Calibri" charset="0"/>
              </a:rPr>
              <a:t>OFA is not an electoral organization</a:t>
            </a:r>
          </a:p>
          <a:p>
            <a:pPr marL="514350" indent="-514350" eaLnBrk="1" hangingPunct="1">
              <a:spcAft>
                <a:spcPts val="1200"/>
              </a:spcAft>
              <a:buSzPct val="99000"/>
              <a:buAutoNum type="arabicParenR"/>
            </a:pPr>
            <a:r>
              <a:rPr lang="en-US" sz="2600" b="0" dirty="0">
                <a:solidFill>
                  <a:srgbClr val="1F497D"/>
                </a:solidFill>
                <a:latin typeface="Calibri" charset="0"/>
                <a:cs typeface="Calibri" charset="0"/>
                <a:sym typeface="Calibri" charset="0"/>
              </a:rPr>
              <a:t>OFA is not a partisan organization</a:t>
            </a:r>
          </a:p>
          <a:p>
            <a:pPr marL="514350" indent="-514350" eaLnBrk="1" hangingPunct="1">
              <a:spcAft>
                <a:spcPts val="1200"/>
              </a:spcAft>
              <a:buClr>
                <a:srgbClr val="3F3F3F"/>
              </a:buClr>
              <a:buSzPct val="99000"/>
              <a:buAutoNum type="arabicParenR"/>
            </a:pPr>
            <a:endParaRPr lang="en-US" sz="2600" b="0" u="sng" dirty="0">
              <a:solidFill>
                <a:srgbClr val="1F497D"/>
              </a:solidFill>
              <a:latin typeface="Calibri" charset="0"/>
              <a:cs typeface="Calibri" charset="0"/>
              <a:sym typeface="Calibri" charset="0"/>
            </a:endParaRPr>
          </a:p>
          <a:p>
            <a:pPr marL="514350" indent="-514350" eaLnBrk="1" hangingPunct="1">
              <a:spcAft>
                <a:spcPts val="1200"/>
              </a:spcAft>
              <a:buClr>
                <a:srgbClr val="3F3F3F"/>
              </a:buClr>
              <a:buSzPct val="99000"/>
              <a:buAutoNum type="arabicParenR"/>
            </a:pPr>
            <a:endParaRPr lang="en-US" sz="2600" b="0" dirty="0">
              <a:solidFill>
                <a:srgbClr val="1F497D"/>
              </a:solidFill>
              <a:latin typeface="Calibri" charset="0"/>
              <a:cs typeface="Calibri" charset="0"/>
              <a:sym typeface="Calibri" charset="0"/>
            </a:endParaRPr>
          </a:p>
          <a:p>
            <a:pPr marL="514350" indent="-514350" eaLnBrk="1" hangingPunct="1">
              <a:spcAft>
                <a:spcPts val="1200"/>
              </a:spcAft>
              <a:buClr>
                <a:srgbClr val="3F3F3F"/>
              </a:buClr>
              <a:buSzPct val="99000"/>
              <a:buAutoNum type="arabicParenR"/>
            </a:pPr>
            <a:endParaRPr lang="en-US" sz="2600" b="0" dirty="0">
              <a:solidFill>
                <a:srgbClr val="1F497D"/>
              </a:solidFill>
              <a:latin typeface="Calibri" charset="0"/>
              <a:cs typeface="Calibri" charset="0"/>
              <a:sym typeface="Calibri" charset="0"/>
            </a:endParaRPr>
          </a:p>
        </p:txBody>
      </p:sp>
      <p:sp>
        <p:nvSpPr>
          <p:cNvPr id="32772" name="Shape 112"/>
          <p:cNvSpPr txBox="1">
            <a:spLocks noGrp="1"/>
          </p:cNvSpPr>
          <p:nvPr>
            <p:ph type="title"/>
          </p:nvPr>
        </p:nvSpPr>
        <p:spPr>
          <a:xfrm>
            <a:off x="76200" y="0"/>
            <a:ext cx="8305800" cy="914400"/>
          </a:xfrm>
        </p:spPr>
        <p:txBody>
          <a:bodyPr tIns="45700" bIns="45700">
            <a:normAutofit/>
          </a:bodyPr>
          <a:lstStyle/>
          <a:p>
            <a:pPr>
              <a:buClr>
                <a:srgbClr val="00446A"/>
              </a:buClr>
              <a:buSzPct val="25000"/>
            </a:pPr>
            <a:r>
              <a:rPr lang="en-US" sz="3000" dirty="0">
                <a:latin typeface="Calibri" charset="0"/>
                <a:ea typeface="ＭＳ Ｐゴシック" charset="0"/>
                <a:cs typeface="Calibri" charset="0"/>
                <a:sym typeface="Calibri" charset="0"/>
              </a:rPr>
              <a:t>What Organizing for Action is Not</a:t>
            </a:r>
          </a:p>
        </p:txBody>
      </p:sp>
    </p:spTree>
    <p:extLst>
      <p:ext uri="{BB962C8B-B14F-4D97-AF65-F5344CB8AC3E}">
        <p14:creationId xmlns:p14="http://schemas.microsoft.com/office/powerpoint/2010/main" val="103088253"/>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110"/>
          <p:cNvSpPr>
            <a:spLocks noGrp="1"/>
          </p:cNvSpPr>
          <p:nvPr>
            <p:ph type="sldNum" sz="quarter" idx="4294967295"/>
          </p:nvPr>
        </p:nvSpPr>
        <p:spPr>
          <a:xfrm>
            <a:off x="6553200" y="6492875"/>
            <a:ext cx="2133600" cy="31908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45700" bIns="45700"/>
          <a:lstStyle>
            <a:lvl1pPr eaLnBrk="0" hangingPunct="0">
              <a:defRPr sz="1400">
                <a:solidFill>
                  <a:srgbClr val="000000"/>
                </a:solidFill>
                <a:latin typeface="Arial" charset="0"/>
                <a:ea typeface="ＭＳ Ｐゴシック" charset="0"/>
                <a:cs typeface="Arial" charset="0"/>
                <a:sym typeface="Arial" charset="0"/>
              </a:defRPr>
            </a:lvl1pPr>
            <a:lvl2pPr marL="37931725" indent="-37474525" eaLnBrk="0" hangingPunct="0">
              <a:defRPr sz="1400">
                <a:solidFill>
                  <a:srgbClr val="000000"/>
                </a:solidFill>
                <a:latin typeface="Arial" charset="0"/>
                <a:ea typeface="Arial" charset="0"/>
                <a:cs typeface="Arial" charset="0"/>
                <a:sym typeface="Arial" charset="0"/>
              </a:defRPr>
            </a:lvl2pPr>
            <a:lvl3pPr eaLnBrk="0" hangingPunct="0">
              <a:defRPr sz="1400">
                <a:solidFill>
                  <a:srgbClr val="000000"/>
                </a:solidFill>
                <a:latin typeface="Arial" charset="0"/>
                <a:ea typeface="Arial" charset="0"/>
                <a:cs typeface="Arial" charset="0"/>
                <a:sym typeface="Arial" charset="0"/>
              </a:defRPr>
            </a:lvl3pPr>
            <a:lvl4pPr eaLnBrk="0" hangingPunct="0">
              <a:defRPr sz="1400">
                <a:solidFill>
                  <a:srgbClr val="000000"/>
                </a:solidFill>
                <a:latin typeface="Arial" charset="0"/>
                <a:ea typeface="Arial" charset="0"/>
                <a:cs typeface="Arial" charset="0"/>
                <a:sym typeface="Arial" charset="0"/>
              </a:defRPr>
            </a:lvl4pPr>
            <a:lvl5pPr eaLnBrk="0" hangingPunct="0">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pPr>
            <a:r>
              <a:rPr lang="en-US" sz="1100">
                <a:solidFill>
                  <a:srgbClr val="888888"/>
                </a:solidFill>
                <a:latin typeface="Calibri" charset="0"/>
                <a:cs typeface="Calibri" charset="0"/>
                <a:sym typeface="Calibri" charset="0"/>
              </a:rPr>
              <a:t> </a:t>
            </a:r>
          </a:p>
        </p:txBody>
      </p:sp>
      <p:sp>
        <p:nvSpPr>
          <p:cNvPr id="32771" name="Shape 111"/>
          <p:cNvSpPr txBox="1">
            <a:spLocks noGrp="1"/>
          </p:cNvSpPr>
          <p:nvPr>
            <p:ph type="body" idx="1"/>
          </p:nvPr>
        </p:nvSpPr>
        <p:spPr>
          <a:xfrm>
            <a:off x="1828799" y="2286000"/>
            <a:ext cx="5486401" cy="2895600"/>
          </a:xfrm>
        </p:spPr>
        <p:txBody>
          <a:bodyPr tIns="45700" bIns="45700" anchor="ctr">
            <a:normAutofit/>
          </a:bodyPr>
          <a:lstStyle>
            <a:lvl1pPr marL="231775" indent="-231775">
              <a:defRPr sz="1400">
                <a:solidFill>
                  <a:srgbClr val="000000"/>
                </a:solidFill>
                <a:latin typeface="Arial" charset="0"/>
                <a:ea typeface="ＭＳ Ｐゴシック" charset="0"/>
                <a:cs typeface="Arial" charset="0"/>
                <a:sym typeface="Arial" charset="0"/>
              </a:defRPr>
            </a:lvl1pPr>
            <a:lvl2pPr marL="37931725" indent="-37474525">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marL="0" indent="0" algn="ctr" eaLnBrk="1" hangingPunct="1">
              <a:spcAft>
                <a:spcPts val="1200"/>
              </a:spcAft>
              <a:buClr>
                <a:srgbClr val="3F3F3F"/>
              </a:buClr>
              <a:buSzPct val="99000"/>
              <a:buNone/>
            </a:pPr>
            <a:r>
              <a:rPr lang="en-US" sz="3000" b="0" i="1" dirty="0">
                <a:solidFill>
                  <a:srgbClr val="1F497D"/>
                </a:solidFill>
                <a:latin typeface="Calibri" charset="0"/>
                <a:cs typeface="Calibri" charset="0"/>
                <a:sym typeface="Calibri" charset="0"/>
              </a:rPr>
              <a:t>We are a grassroots organization dedicated to supporting the agenda Americans voted for on November 6</a:t>
            </a:r>
            <a:r>
              <a:rPr lang="en-US" sz="3000" b="0" i="1" baseline="30000" dirty="0">
                <a:solidFill>
                  <a:srgbClr val="1F497D"/>
                </a:solidFill>
                <a:latin typeface="Calibri" charset="0"/>
                <a:cs typeface="Calibri" charset="0"/>
                <a:sym typeface="Calibri" charset="0"/>
              </a:rPr>
              <a:t>th</a:t>
            </a:r>
            <a:r>
              <a:rPr lang="en-US" sz="3000" b="0" i="1" dirty="0">
                <a:solidFill>
                  <a:srgbClr val="1F497D"/>
                </a:solidFill>
                <a:latin typeface="Calibri" charset="0"/>
                <a:cs typeface="Calibri" charset="0"/>
                <a:sym typeface="Calibri" charset="0"/>
              </a:rPr>
              <a:t>, 2012.</a:t>
            </a:r>
          </a:p>
        </p:txBody>
      </p:sp>
      <p:sp>
        <p:nvSpPr>
          <p:cNvPr id="32772" name="Shape 112"/>
          <p:cNvSpPr txBox="1">
            <a:spLocks noGrp="1"/>
          </p:cNvSpPr>
          <p:nvPr>
            <p:ph type="title"/>
          </p:nvPr>
        </p:nvSpPr>
        <p:spPr>
          <a:xfrm>
            <a:off x="76200" y="0"/>
            <a:ext cx="8305800" cy="914400"/>
          </a:xfrm>
        </p:spPr>
        <p:txBody>
          <a:bodyPr tIns="45700" bIns="45700">
            <a:normAutofit/>
          </a:bodyPr>
          <a:lstStyle/>
          <a:p>
            <a:pPr>
              <a:buClr>
                <a:srgbClr val="00446A"/>
              </a:buClr>
              <a:buSzPct val="25000"/>
            </a:pPr>
            <a:r>
              <a:rPr lang="en-US" sz="3000" dirty="0">
                <a:latin typeface="Calibri" charset="0"/>
                <a:ea typeface="ＭＳ Ｐゴシック" charset="0"/>
                <a:cs typeface="Calibri" charset="0"/>
                <a:sym typeface="Calibri" charset="0"/>
              </a:rPr>
              <a:t>In one sentence...</a:t>
            </a:r>
          </a:p>
        </p:txBody>
      </p:sp>
    </p:spTree>
    <p:extLst>
      <p:ext uri="{BB962C8B-B14F-4D97-AF65-F5344CB8AC3E}">
        <p14:creationId xmlns:p14="http://schemas.microsoft.com/office/powerpoint/2010/main" val="118397926"/>
      </p:ext>
    </p:extLst>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110"/>
          <p:cNvSpPr>
            <a:spLocks noGrp="1"/>
          </p:cNvSpPr>
          <p:nvPr>
            <p:ph type="sldNum" sz="quarter" idx="4294967295"/>
          </p:nvPr>
        </p:nvSpPr>
        <p:spPr>
          <a:xfrm>
            <a:off x="6553200" y="6492875"/>
            <a:ext cx="2133600" cy="319088"/>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tIns="45700" bIns="45700"/>
          <a:lstStyle>
            <a:lvl1pPr eaLnBrk="0" hangingPunct="0">
              <a:defRPr sz="1400">
                <a:solidFill>
                  <a:srgbClr val="000000"/>
                </a:solidFill>
                <a:latin typeface="Arial" charset="0"/>
                <a:ea typeface="ＭＳ Ｐゴシック" charset="0"/>
                <a:cs typeface="Arial" charset="0"/>
                <a:sym typeface="Arial" charset="0"/>
              </a:defRPr>
            </a:lvl1pPr>
            <a:lvl2pPr marL="37931725" indent="-37474525" eaLnBrk="0" hangingPunct="0">
              <a:defRPr sz="1400">
                <a:solidFill>
                  <a:srgbClr val="000000"/>
                </a:solidFill>
                <a:latin typeface="Arial" charset="0"/>
                <a:ea typeface="Arial" charset="0"/>
                <a:cs typeface="Arial" charset="0"/>
                <a:sym typeface="Arial" charset="0"/>
              </a:defRPr>
            </a:lvl2pPr>
            <a:lvl3pPr eaLnBrk="0" hangingPunct="0">
              <a:defRPr sz="1400">
                <a:solidFill>
                  <a:srgbClr val="000000"/>
                </a:solidFill>
                <a:latin typeface="Arial" charset="0"/>
                <a:ea typeface="Arial" charset="0"/>
                <a:cs typeface="Arial" charset="0"/>
                <a:sym typeface="Arial" charset="0"/>
              </a:defRPr>
            </a:lvl3pPr>
            <a:lvl4pPr eaLnBrk="0" hangingPunct="0">
              <a:defRPr sz="1400">
                <a:solidFill>
                  <a:srgbClr val="000000"/>
                </a:solidFill>
                <a:latin typeface="Arial" charset="0"/>
                <a:ea typeface="Arial" charset="0"/>
                <a:cs typeface="Arial" charset="0"/>
                <a:sym typeface="Arial" charset="0"/>
              </a:defRPr>
            </a:lvl4pPr>
            <a:lvl5pPr eaLnBrk="0" hangingPunct="0">
              <a:defRPr sz="1400">
                <a:solidFill>
                  <a:srgbClr val="000000"/>
                </a:solidFill>
                <a:latin typeface="Arial" charset="0"/>
                <a:ea typeface="Arial" charset="0"/>
                <a:cs typeface="Arial" charset="0"/>
                <a:sym typeface="Arial" charset="0"/>
              </a:defRPr>
            </a:lvl5pPr>
            <a:lvl6pPr marL="4572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9144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1371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18288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buSzPct val="25000"/>
            </a:pPr>
            <a:r>
              <a:rPr lang="en-US" sz="1100">
                <a:solidFill>
                  <a:srgbClr val="888888"/>
                </a:solidFill>
                <a:latin typeface="Calibri" charset="0"/>
                <a:cs typeface="Calibri" charset="0"/>
                <a:sym typeface="Calibri" charset="0"/>
              </a:rPr>
              <a:t> </a:t>
            </a:r>
          </a:p>
        </p:txBody>
      </p:sp>
      <p:sp>
        <p:nvSpPr>
          <p:cNvPr id="32772" name="Shape 112"/>
          <p:cNvSpPr txBox="1">
            <a:spLocks noGrp="1"/>
          </p:cNvSpPr>
          <p:nvPr>
            <p:ph type="title"/>
          </p:nvPr>
        </p:nvSpPr>
        <p:spPr>
          <a:xfrm>
            <a:off x="76200" y="0"/>
            <a:ext cx="8305800" cy="914400"/>
          </a:xfrm>
        </p:spPr>
        <p:txBody>
          <a:bodyPr tIns="45700" bIns="45700">
            <a:normAutofit/>
          </a:bodyPr>
          <a:lstStyle/>
          <a:p>
            <a:pPr>
              <a:buClr>
                <a:srgbClr val="00446A"/>
              </a:buClr>
              <a:buSzPct val="25000"/>
            </a:pPr>
            <a:r>
              <a:rPr lang="en-US" dirty="0">
                <a:latin typeface="Calibri" charset="0"/>
                <a:ea typeface="ＭＳ Ｐゴシック" charset="0"/>
                <a:cs typeface="Calibri" charset="0"/>
                <a:sym typeface="Calibri" charset="0"/>
              </a:rPr>
              <a:t>Our mission translates into three goals</a:t>
            </a:r>
            <a:endParaRPr lang="en-US" sz="3000" dirty="0">
              <a:latin typeface="Calibri" charset="0"/>
              <a:ea typeface="ＭＳ Ｐゴシック" charset="0"/>
              <a:cs typeface="Calibri" charset="0"/>
              <a:sym typeface="Calibri" charset="0"/>
            </a:endParaRPr>
          </a:p>
        </p:txBody>
      </p:sp>
      <p:graphicFrame>
        <p:nvGraphicFramePr>
          <p:cNvPr id="3" name="Diagram 2"/>
          <p:cNvGraphicFramePr/>
          <p:nvPr>
            <p:extLst>
              <p:ext uri="{D42A27DB-BD31-4B8C-83A1-F6EECF244321}">
                <p14:modId xmlns:p14="http://schemas.microsoft.com/office/powerpoint/2010/main" val="2902002387"/>
              </p:ext>
            </p:extLst>
          </p:nvPr>
        </p:nvGraphicFramePr>
        <p:xfrm>
          <a:off x="950908" y="1371600"/>
          <a:ext cx="7239000" cy="492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9803243"/>
      </p:ext>
    </p:extLst>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B17B14-E799-4612-9016-3CF9CA47AD0C}" type="slidenum">
              <a:rPr lang="en-US">
                <a:ea typeface="ＭＳ Ｐゴシック" pitchFamily="-72" charset="-128"/>
                <a:cs typeface="ＭＳ Ｐゴシック" pitchFamily="-72" charset="-128"/>
              </a:rPr>
              <a:pPr fontAlgn="base">
                <a:spcBef>
                  <a:spcPct val="0"/>
                </a:spcBef>
                <a:spcAft>
                  <a:spcPct val="0"/>
                </a:spcAft>
              </a:pPr>
              <a:t>9</a:t>
            </a:fld>
            <a:endParaRPr lang="en-US">
              <a:ea typeface="ＭＳ Ｐゴシック" pitchFamily="-72" charset="-128"/>
              <a:cs typeface="ＭＳ Ｐゴシック" pitchFamily="-72" charset="-128"/>
            </a:endParaRPr>
          </a:p>
        </p:txBody>
      </p:sp>
      <p:sp>
        <p:nvSpPr>
          <p:cNvPr id="2" name="TextBox 1"/>
          <p:cNvSpPr txBox="1"/>
          <p:nvPr/>
        </p:nvSpPr>
        <p:spPr>
          <a:xfrm>
            <a:off x="457200" y="2133600"/>
            <a:ext cx="5495056" cy="3724097"/>
          </a:xfrm>
          <a:prstGeom prst="rect">
            <a:avLst/>
          </a:prstGeom>
          <a:noFill/>
        </p:spPr>
        <p:txBody>
          <a:bodyPr wrap="square" rtlCol="0">
            <a:spAutoFit/>
          </a:bodyPr>
          <a:lstStyle/>
          <a:p>
            <a:pPr marL="514350" indent="-514350">
              <a:spcBef>
                <a:spcPts val="2400"/>
              </a:spcBef>
              <a:buAutoNum type="romanUcPeriod"/>
            </a:pPr>
            <a:r>
              <a:rPr lang="en-US" sz="2600" dirty="0">
                <a:solidFill>
                  <a:schemeClr val="tx2"/>
                </a:solidFill>
                <a:latin typeface="Calibri"/>
                <a:cs typeface="Calibri"/>
              </a:rPr>
              <a:t>Introduction and Goals</a:t>
            </a:r>
          </a:p>
          <a:p>
            <a:pPr marL="514350" indent="-514350">
              <a:spcBef>
                <a:spcPts val="2400"/>
              </a:spcBef>
              <a:buAutoNum type="romanUcPeriod"/>
            </a:pPr>
            <a:r>
              <a:rPr lang="en-US" sz="2600" dirty="0">
                <a:solidFill>
                  <a:schemeClr val="tx2"/>
                </a:solidFill>
                <a:latin typeface="Calibri"/>
                <a:cs typeface="Calibri"/>
              </a:rPr>
              <a:t>OFA’s Mission</a:t>
            </a:r>
          </a:p>
          <a:p>
            <a:pPr marL="514350" indent="-514350">
              <a:spcBef>
                <a:spcPts val="2400"/>
              </a:spcBef>
              <a:buAutoNum type="romanUcPeriod"/>
            </a:pPr>
            <a:r>
              <a:rPr lang="en-US" sz="2600" dirty="0">
                <a:solidFill>
                  <a:schemeClr val="tx2"/>
                </a:solidFill>
                <a:latin typeface="Calibri"/>
                <a:cs typeface="Calibri"/>
              </a:rPr>
              <a:t>Where We’ve Been and Where We’re Going</a:t>
            </a:r>
          </a:p>
          <a:p>
            <a:pPr marL="514350" indent="-514350">
              <a:spcBef>
                <a:spcPts val="2400"/>
              </a:spcBef>
              <a:buAutoNum type="romanUcPeriod"/>
            </a:pPr>
            <a:r>
              <a:rPr lang="en-US" sz="2600" dirty="0">
                <a:solidFill>
                  <a:schemeClr val="tx2"/>
                </a:solidFill>
                <a:latin typeface="Calibri"/>
                <a:cs typeface="Calibri"/>
              </a:rPr>
              <a:t>OFA’s Structure</a:t>
            </a:r>
          </a:p>
          <a:p>
            <a:pPr marL="514350" indent="-514350">
              <a:spcBef>
                <a:spcPts val="2400"/>
              </a:spcBef>
              <a:buAutoNum type="romanUcPeriod"/>
            </a:pPr>
            <a:r>
              <a:rPr lang="en-US" sz="2600" dirty="0">
                <a:solidFill>
                  <a:schemeClr val="tx2"/>
                </a:solidFill>
                <a:latin typeface="Calibri"/>
                <a:cs typeface="Calibri"/>
              </a:rPr>
              <a:t>Key Takeaways and Closing</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2015" y="2362200"/>
            <a:ext cx="2304785" cy="2666820"/>
          </a:xfrm>
          <a:prstGeom prst="rect">
            <a:avLst/>
          </a:prstGeom>
        </p:spPr>
      </p:pic>
      <p:sp>
        <p:nvSpPr>
          <p:cNvPr id="8" name="Title 1"/>
          <p:cNvSpPr>
            <a:spLocks noGrp="1"/>
          </p:cNvSpPr>
          <p:nvPr>
            <p:ph type="title"/>
          </p:nvPr>
        </p:nvSpPr>
        <p:spPr>
          <a:xfrm>
            <a:off x="76200" y="0"/>
            <a:ext cx="8229600" cy="1143000"/>
          </a:xfrm>
        </p:spPr>
        <p:txBody>
          <a:bodyPr>
            <a:normAutofit/>
          </a:bodyPr>
          <a:lstStyle/>
          <a:p>
            <a:r>
              <a:rPr lang="en-US" sz="3000" dirty="0"/>
              <a:t>Agenda for this session</a:t>
            </a:r>
          </a:p>
        </p:txBody>
      </p:sp>
    </p:spTree>
    <p:extLst>
      <p:ext uri="{BB962C8B-B14F-4D97-AF65-F5344CB8AC3E}">
        <p14:creationId xmlns:p14="http://schemas.microsoft.com/office/powerpoint/2010/main" val="71933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2">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26717</TotalTime>
  <Words>1517</Words>
  <Application>Microsoft Macintosh PowerPoint</Application>
  <PresentationFormat>On-screen Show (4:3)</PresentationFormat>
  <Paragraphs>364</Paragraphs>
  <Slides>24</Slides>
  <Notes>20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Courier New</vt:lpstr>
      <vt:lpstr>Gill Sans</vt:lpstr>
      <vt:lpstr>neutra-2-text-n4</vt:lpstr>
      <vt:lpstr>neutra-2-text-n7</vt:lpstr>
      <vt:lpstr>Office Theme</vt:lpstr>
      <vt:lpstr>Where We’ve Been and Where We’re Going</vt:lpstr>
      <vt:lpstr>Goals for this session</vt:lpstr>
      <vt:lpstr>Agenda for this session</vt:lpstr>
      <vt:lpstr>What is OFA through your eyes?</vt:lpstr>
      <vt:lpstr>Our Mission</vt:lpstr>
      <vt:lpstr>What Organizing for Action is Not</vt:lpstr>
      <vt:lpstr>In one sentence...</vt:lpstr>
      <vt:lpstr>Our mission translates into three goals</vt:lpstr>
      <vt:lpstr>Agenda for this session</vt:lpstr>
      <vt:lpstr>We launched at the Legacy Conference in January ‘13</vt:lpstr>
      <vt:lpstr>Here’s what we did over spring and summer.</vt:lpstr>
      <vt:lpstr>We made history and won August.</vt:lpstr>
      <vt:lpstr>August was a turning point for the organization.</vt:lpstr>
      <vt:lpstr>PowerPoint Presentation</vt:lpstr>
      <vt:lpstr>PowerPoint Presentation</vt:lpstr>
      <vt:lpstr>PowerPoint Presentation</vt:lpstr>
      <vt:lpstr>PowerPoint Presentation</vt:lpstr>
      <vt:lpstr>Agenda for this session</vt:lpstr>
      <vt:lpstr>Our National Structure</vt:lpstr>
      <vt:lpstr>Our Organizational Map</vt:lpstr>
      <vt:lpstr>State Structure</vt:lpstr>
      <vt:lpstr>[Your State] Chapters and Media Markets</vt:lpstr>
      <vt:lpstr>Agenda for this session</vt:lpstr>
      <vt:lpstr>Key Takeaways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beattym;BSchenck@barackobama.com</dc:creator>
  <cp:lastModifiedBy>Microsoft Office User</cp:lastModifiedBy>
  <cp:revision>1253</cp:revision>
  <cp:lastPrinted>2012-03-22T19:47:25Z</cp:lastPrinted>
  <dcterms:created xsi:type="dcterms:W3CDTF">2011-03-30T13:57:21Z</dcterms:created>
  <dcterms:modified xsi:type="dcterms:W3CDTF">2019-06-26T23:18:59Z</dcterms:modified>
</cp:coreProperties>
</file>