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793" r:id="rId2"/>
    <p:sldId id="913" r:id="rId3"/>
    <p:sldId id="1025" r:id="rId4"/>
    <p:sldId id="1024" r:id="rId5"/>
    <p:sldId id="1023" r:id="rId6"/>
    <p:sldId id="1026" r:id="rId7"/>
    <p:sldId id="1017" r:id="rId8"/>
  </p:sldIdLst>
  <p:sldSz cx="9144000" cy="6858000" type="screen4x3"/>
  <p:notesSz cx="6946900" cy="9220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4">
          <p15:clr>
            <a:srgbClr val="A4A3A4"/>
          </p15:clr>
        </p15:guide>
        <p15:guide id="2" pos="218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shley Pinedo" initials="AP" lastIdx="2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D00"/>
    <a:srgbClr val="006699"/>
    <a:srgbClr val="C2DBE8"/>
    <a:srgbClr val="00446A"/>
    <a:srgbClr val="C41230"/>
    <a:srgbClr val="9DCF32"/>
    <a:srgbClr val="7CA1CE"/>
    <a:srgbClr val="D17F7D"/>
    <a:srgbClr val="990099"/>
    <a:srgbClr val="CD6F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94" autoAdjust="0"/>
    <p:restoredTop sz="81180" autoAdjust="0"/>
  </p:normalViewPr>
  <p:slideViewPr>
    <p:cSldViewPr>
      <p:cViewPr varScale="1">
        <p:scale>
          <a:sx n="99" d="100"/>
          <a:sy n="99" d="100"/>
        </p:scale>
        <p:origin x="1800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9" d="100"/>
        <a:sy n="59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2868" y="-90"/>
      </p:cViewPr>
      <p:guideLst>
        <p:guide orient="horz" pos="2904"/>
        <p:guide pos="218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010323" cy="461010"/>
          </a:xfrm>
          <a:prstGeom prst="rect">
            <a:avLst/>
          </a:prstGeom>
        </p:spPr>
        <p:txBody>
          <a:bodyPr vert="horz" lIns="92362" tIns="46181" rIns="92362" bIns="46181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4971" y="0"/>
            <a:ext cx="3010323" cy="461010"/>
          </a:xfrm>
          <a:prstGeom prst="rect">
            <a:avLst/>
          </a:prstGeom>
        </p:spPr>
        <p:txBody>
          <a:bodyPr vert="horz" lIns="92362" tIns="46181" rIns="92362" bIns="46181" rtlCol="0"/>
          <a:lstStyle>
            <a:lvl1pPr algn="r">
              <a:defRPr sz="1200"/>
            </a:lvl1pPr>
          </a:lstStyle>
          <a:p>
            <a:fld id="{16E95F94-848E-4F2D-B0E2-34977443EBCC}" type="datetimeFigureOut">
              <a:rPr lang="en-US" smtClean="0"/>
              <a:t>6/26/19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8757592"/>
            <a:ext cx="3010323" cy="461010"/>
          </a:xfrm>
          <a:prstGeom prst="rect">
            <a:avLst/>
          </a:prstGeom>
        </p:spPr>
        <p:txBody>
          <a:bodyPr vert="horz" lIns="92362" tIns="46181" rIns="92362" bIns="46181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4971" y="8757592"/>
            <a:ext cx="3010323" cy="461010"/>
          </a:xfrm>
          <a:prstGeom prst="rect">
            <a:avLst/>
          </a:prstGeom>
        </p:spPr>
        <p:txBody>
          <a:bodyPr vert="horz" lIns="92362" tIns="46181" rIns="92362" bIns="46181" rtlCol="0" anchor="b"/>
          <a:lstStyle>
            <a:lvl1pPr algn="r">
              <a:defRPr sz="1200"/>
            </a:lvl1pPr>
          </a:lstStyle>
          <a:p>
            <a:fld id="{779775F8-72D4-499D-AB95-7455A17A98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85411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010323" cy="461010"/>
          </a:xfrm>
          <a:prstGeom prst="rect">
            <a:avLst/>
          </a:prstGeom>
        </p:spPr>
        <p:txBody>
          <a:bodyPr vert="horz" lIns="92362" tIns="46181" rIns="92362" bIns="46181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4971" y="0"/>
            <a:ext cx="3010323" cy="461010"/>
          </a:xfrm>
          <a:prstGeom prst="rect">
            <a:avLst/>
          </a:prstGeom>
        </p:spPr>
        <p:txBody>
          <a:bodyPr vert="horz" lIns="92362" tIns="46181" rIns="92362" bIns="46181" rtlCol="0"/>
          <a:lstStyle>
            <a:lvl1pPr algn="r">
              <a:defRPr sz="1200"/>
            </a:lvl1pPr>
          </a:lstStyle>
          <a:p>
            <a:fld id="{5DB6A7FC-BA7D-4721-AB51-32D0B58C7648}" type="datetimeFigureOut">
              <a:rPr lang="en-US" smtClean="0"/>
              <a:pPr/>
              <a:t>6/26/19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692150"/>
            <a:ext cx="4610100" cy="3457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362" tIns="46181" rIns="92362" bIns="46181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4690" y="4379597"/>
            <a:ext cx="5557520" cy="4149090"/>
          </a:xfrm>
          <a:prstGeom prst="rect">
            <a:avLst/>
          </a:prstGeom>
        </p:spPr>
        <p:txBody>
          <a:bodyPr vert="horz" lIns="92362" tIns="46181" rIns="92362" bIns="46181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8757592"/>
            <a:ext cx="3010323" cy="461010"/>
          </a:xfrm>
          <a:prstGeom prst="rect">
            <a:avLst/>
          </a:prstGeom>
        </p:spPr>
        <p:txBody>
          <a:bodyPr vert="horz" lIns="92362" tIns="46181" rIns="92362" bIns="46181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4971" y="8757592"/>
            <a:ext cx="3010323" cy="461010"/>
          </a:xfrm>
          <a:prstGeom prst="rect">
            <a:avLst/>
          </a:prstGeom>
        </p:spPr>
        <p:txBody>
          <a:bodyPr vert="horz" lIns="92362" tIns="46181" rIns="92362" bIns="46181" rtlCol="0" anchor="b"/>
          <a:lstStyle>
            <a:lvl1pPr algn="r">
              <a:defRPr sz="1200"/>
            </a:lvl1pPr>
          </a:lstStyle>
          <a:p>
            <a:fld id="{C274625E-BD2B-41CA-9801-85E7424BBEF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49495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This work is licensed under the Creative Commons Attribution-</a:t>
            </a:r>
            <a:r>
              <a:rPr lang="en-US" dirty="0" err="1"/>
              <a:t>NonCommercial</a:t>
            </a:r>
            <a:r>
              <a:rPr lang="en-US" dirty="0"/>
              <a:t> 4.0 International License. To view a copy of this license, visit http://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/>
              <a:t>/4.0/ or send a letter to Creative Commons, PO Box 1866, Mountain View, CA 94042, USA</a:t>
            </a:r>
            <a:endParaRPr lang="en-US" sz="1200" b="0" i="0" u="none" strike="noStrike" cap="none">
              <a:solidFill>
                <a:schemeClr val="dk1"/>
              </a:solidFill>
              <a:latin typeface="+mn-lt"/>
              <a:ea typeface="Calibri"/>
              <a:cs typeface="Calibri"/>
              <a:sym typeface="Calibri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74625E-BD2B-41CA-9801-85E7424BBEF2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37703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/>
          </a:p>
        </p:txBody>
      </p:sp>
      <p:sp>
        <p:nvSpPr>
          <p:cNvPr id="3891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4865F22-8EEA-4E2B-93CA-7888827729D7}" type="slidenum">
              <a:rPr lang="en-US">
                <a:solidFill>
                  <a:srgbClr val="FFFFFF"/>
                </a:solidFill>
                <a:ea typeface="ＭＳ Ｐゴシック" pitchFamily="-72" charset="-128"/>
                <a:cs typeface="ＭＳ Ｐゴシック" pitchFamily="-72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>
              <a:solidFill>
                <a:srgbClr val="FFFFFF"/>
              </a:solidFill>
              <a:ea typeface="ＭＳ Ｐゴシック" pitchFamily="-72" charset="-128"/>
              <a:cs typeface="ＭＳ Ｐゴシック" pitchFamily="-72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dirty="0"/>
              <a:t>Needs</a:t>
            </a:r>
            <a:r>
              <a:rPr lang="en-US" baseline="0" dirty="0"/>
              <a:t> Assessment of the room: any necessary points, question should be placed here </a:t>
            </a:r>
            <a:endParaRPr lang="en-US" dirty="0"/>
          </a:p>
        </p:txBody>
      </p:sp>
      <p:sp>
        <p:nvSpPr>
          <p:cNvPr id="3891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4865F22-8EEA-4E2B-93CA-7888827729D7}" type="slidenum">
              <a:rPr lang="en-US">
                <a:solidFill>
                  <a:srgbClr val="FFFFFF"/>
                </a:solidFill>
                <a:ea typeface="ＭＳ Ｐゴシック" pitchFamily="-72" charset="-128"/>
                <a:cs typeface="ＭＳ Ｐゴシック" pitchFamily="-72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>
              <a:solidFill>
                <a:srgbClr val="FFFFFF"/>
              </a:solidFill>
              <a:ea typeface="ＭＳ Ｐゴシック" pitchFamily="-72" charset="-128"/>
              <a:cs typeface="ＭＳ Ｐゴシック" pitchFamily="-72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/>
          </a:p>
        </p:txBody>
      </p:sp>
      <p:sp>
        <p:nvSpPr>
          <p:cNvPr id="3891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4865F22-8EEA-4E2B-93CA-7888827729D7}" type="slidenum">
              <a:rPr lang="en-US">
                <a:solidFill>
                  <a:srgbClr val="FFFFFF"/>
                </a:solidFill>
                <a:ea typeface="ＭＳ Ｐゴシック" pitchFamily="-72" charset="-128"/>
                <a:cs typeface="ＭＳ Ｐゴシック" pitchFamily="-72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>
              <a:solidFill>
                <a:srgbClr val="FFFFFF"/>
              </a:solidFill>
              <a:ea typeface="ＭＳ Ｐゴシック" pitchFamily="-72" charset="-128"/>
              <a:cs typeface="ＭＳ Ｐゴシック" pitchFamily="-72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More Q&amp;A time, and bridging into next steps on state plan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74625E-BD2B-41CA-9801-85E7424BBEF2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91369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74625E-BD2B-41CA-9801-85E7424BBEF2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91369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More Q&amp;A time, and bridging into next steps on state plan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74625E-BD2B-41CA-9801-85E7424BBEF2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91369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7"/>
          <p:cNvSpPr>
            <a:spLocks noGrp="1"/>
          </p:cNvSpPr>
          <p:nvPr>
            <p:ph type="title" hasCustomPrompt="1"/>
          </p:nvPr>
        </p:nvSpPr>
        <p:spPr>
          <a:xfrm>
            <a:off x="838200" y="3886200"/>
            <a:ext cx="7391400" cy="1219200"/>
          </a:xfrm>
        </p:spPr>
        <p:txBody>
          <a:bodyPr>
            <a:noAutofit/>
          </a:bodyPr>
          <a:lstStyle>
            <a:lvl1pPr algn="ctr">
              <a:defRPr sz="360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838200" y="5181600"/>
            <a:ext cx="7391400" cy="1219200"/>
          </a:xfrm>
        </p:spPr>
        <p:txBody>
          <a:bodyPr>
            <a:normAutofit/>
          </a:bodyPr>
          <a:lstStyle>
            <a:lvl1pPr algn="ctr">
              <a:buNone/>
              <a:defRPr sz="3000" b="1">
                <a:solidFill>
                  <a:srgbClr val="C0DBE7"/>
                </a:solidFill>
              </a:defRPr>
            </a:lvl1pPr>
            <a:lvl2pPr>
              <a:buNone/>
              <a:defRPr/>
            </a:lvl2pPr>
          </a:lstStyle>
          <a:p>
            <a:pPr lvl="0"/>
            <a:endParaRPr lang="en-US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0" y="6248400"/>
            <a:ext cx="9144000" cy="445008"/>
          </a:xfrm>
          <a:prstGeom prst="rect">
            <a:avLst/>
          </a:prstGeom>
          <a:solidFill>
            <a:srgbClr val="00446A"/>
          </a:solidFill>
          <a:ln>
            <a:solidFill>
              <a:srgbClr val="0044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0" y="6617208"/>
            <a:ext cx="91440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/>
          <p:cNvSpPr/>
          <p:nvPr userDrawn="1"/>
        </p:nvSpPr>
        <p:spPr>
          <a:xfrm>
            <a:off x="0" y="6693408"/>
            <a:ext cx="9144000" cy="164592"/>
          </a:xfrm>
          <a:prstGeom prst="rect">
            <a:avLst/>
          </a:prstGeom>
          <a:solidFill>
            <a:srgbClr val="C2DBE8"/>
          </a:solidFill>
          <a:ln>
            <a:solidFill>
              <a:srgbClr val="C2DB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 descr="042912-FL-logo-alt3.pn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1404492"/>
            <a:ext cx="9144001" cy="156730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0D4343-0553-46F2-9C81-9490D6A30289}" type="datetime1">
              <a:rPr lang="en-US" smtClean="0"/>
              <a:pPr/>
              <a:t>6/26/19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0968B-E52D-48FA-AFA4-A19DF3D2143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OFA_logo-icon_only-print-3color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3400" y="6324600"/>
            <a:ext cx="457200" cy="4572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616C52E-B87F-4F77-AC49-DE23E8D220D4}" type="datetime1">
              <a:rPr lang="en-US" smtClean="0"/>
              <a:pPr/>
              <a:t>6/26/19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0968B-E52D-48FA-AFA4-A19DF3D2143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OFA_logo-icon_only-print-3color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3400" y="6324600"/>
            <a:ext cx="457200" cy="4572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990600"/>
            <a:ext cx="9144000" cy="228600"/>
          </a:xfrm>
          <a:prstGeom prst="rect">
            <a:avLst/>
          </a:prstGeom>
          <a:solidFill>
            <a:srgbClr val="00446A"/>
          </a:solidFill>
          <a:ln>
            <a:solidFill>
              <a:srgbClr val="0044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>
            <a:lvl1pPr>
              <a:defRPr sz="2600">
                <a:solidFill>
                  <a:srgbClr val="00446A"/>
                </a:solidFill>
                <a:latin typeface="+mj-lt"/>
              </a:defRPr>
            </a:lvl1pPr>
          </a:lstStyle>
          <a:p>
            <a:r>
              <a:rPr lang="en-US" dirty="0"/>
              <a:t>Click </a:t>
            </a:r>
            <a:r>
              <a:rPr lang="en-US" dirty="0" err="1"/>
              <a:t>ato</a:t>
            </a:r>
            <a:r>
              <a:rPr lang="en-US" dirty="0"/>
              <a:t> edit Master title style</a:t>
            </a:r>
            <a:br>
              <a:rPr lang="en-US" dirty="0"/>
            </a:br>
            <a:r>
              <a:rPr lang="en-US" dirty="0" err="1"/>
              <a:t>ajdsklfjasdklfjlajklsdfakljfd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92240"/>
            <a:ext cx="2133600" cy="320040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fld id="{51A0968B-E52D-48FA-AFA4-A19DF3D2143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419600"/>
          </a:xfrm>
        </p:spPr>
        <p:txBody>
          <a:bodyPr>
            <a:normAutofit/>
          </a:bodyPr>
          <a:lstStyle>
            <a:lvl1pPr marL="231775" indent="-231775">
              <a:defRPr sz="18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  <a:lvl2pPr>
              <a:buFont typeface="Courier New" pitchFamily="49" charset="0"/>
              <a:buChar char="o"/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2pPr>
            <a:lvl3pPr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0" y="1143000"/>
            <a:ext cx="9144000" cy="457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0" y="1203960"/>
            <a:ext cx="9144000" cy="45720"/>
          </a:xfrm>
          <a:prstGeom prst="rect">
            <a:avLst/>
          </a:prstGeom>
          <a:solidFill>
            <a:srgbClr val="C2DBE8"/>
          </a:solidFill>
          <a:ln>
            <a:solidFill>
              <a:srgbClr val="C2DB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Slide Number Placeholder 5"/>
          <p:cNvSpPr txBox="1">
            <a:spLocks/>
          </p:cNvSpPr>
          <p:nvPr userDrawn="1"/>
        </p:nvSpPr>
        <p:spPr>
          <a:xfrm>
            <a:off x="304800" y="6492240"/>
            <a:ext cx="2346960" cy="320040"/>
          </a:xfrm>
          <a:prstGeom prst="rect">
            <a:avLst/>
          </a:prstGeom>
        </p:spPr>
        <p:txBody>
          <a:bodyPr vert="horz" lIns="101858" tIns="50929" rIns="101858" bIns="50929" rtlCol="0" anchor="ctr"/>
          <a:lstStyle>
            <a:lvl1pPr algn="r">
              <a:defRPr sz="1100">
                <a:ln>
                  <a:noFill/>
                </a:ln>
                <a:solidFill>
                  <a:schemeClr val="tx1">
                    <a:tint val="75000"/>
                  </a:schemeClr>
                </a:solidFill>
                <a:latin typeface="Calibri"/>
                <a:cs typeface="Calibri"/>
              </a:defRPr>
            </a:lvl1pPr>
          </a:lstStyle>
          <a:p>
            <a:pPr marL="0" marR="0" lvl="0" indent="0" algn="l" defTabSz="5092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j-lt"/>
                <a:ea typeface="+mn-ea"/>
                <a:cs typeface="Calibri"/>
              </a:rPr>
              <a:t>Proprietary and Confidential</a:t>
            </a:r>
          </a:p>
        </p:txBody>
      </p:sp>
      <p:pic>
        <p:nvPicPr>
          <p:cNvPr id="12" name="Picture 11" descr="OFA_logo-icon_only-print-3color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3400" y="6324600"/>
            <a:ext cx="457200" cy="4572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8936E4C-FF79-4DBA-8F4C-357DA1A9FBA8}" type="datetime1">
              <a:rPr lang="en-US" smtClean="0"/>
              <a:pPr/>
              <a:t>6/26/19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0968B-E52D-48FA-AFA4-A19DF3D2143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OFA_logo-icon_only-print-3color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3400" y="6324600"/>
            <a:ext cx="457200" cy="4572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918E37E-62F2-4360-9446-04F9C3C62934}" type="datetime1">
              <a:rPr lang="en-US" smtClean="0"/>
              <a:pPr/>
              <a:t>6/26/19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0968B-E52D-48FA-AFA4-A19DF3D2143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OFA_logo-icon_only-print-3color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3400" y="6324600"/>
            <a:ext cx="457200" cy="4572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08AB4DA-6517-4428-A1EB-5405FB7A1D04}" type="datetime1">
              <a:rPr lang="en-US" smtClean="0"/>
              <a:pPr/>
              <a:t>6/26/19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0968B-E52D-48FA-AFA4-A19DF3D2143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 descr="OFA_logo-icon_only-print-3color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3400" y="6324600"/>
            <a:ext cx="457200" cy="4572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FD2128C-7779-4A2A-BBB6-276E477F352A}" type="datetime1">
              <a:rPr lang="en-US" smtClean="0"/>
              <a:pPr/>
              <a:t>6/26/19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0968B-E52D-48FA-AFA4-A19DF3D2143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OFA_logo-icon_only-print-3color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3400" y="6324600"/>
            <a:ext cx="457200" cy="4572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BCC4AFA-DA1D-47CA-92A1-D6A3BD4562E2}" type="datetime1">
              <a:rPr lang="en-US" smtClean="0"/>
              <a:pPr/>
              <a:t>6/26/19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0968B-E52D-48FA-AFA4-A19DF3D2143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 descr="OFA_logo-icon_only-print-3color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3400" y="6324600"/>
            <a:ext cx="457200" cy="4572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A749E7-A4B4-4986-9A9A-A190CE27C087}" type="datetime1">
              <a:rPr lang="en-US" smtClean="0"/>
              <a:pPr/>
              <a:t>6/26/19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0968B-E52D-48FA-AFA4-A19DF3D2143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OFA_logo-icon_only-print-3color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3400" y="6324600"/>
            <a:ext cx="457200" cy="4572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C71DD62-2D18-425B-BB00-FED8815D80D5}" type="datetime1">
              <a:rPr lang="en-US" smtClean="0"/>
              <a:pPr/>
              <a:t>6/26/19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0968B-E52D-48FA-AFA4-A19DF3D2143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OFA_logo-icon_only-print-3color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3400" y="6324600"/>
            <a:ext cx="457200" cy="4572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492240"/>
            <a:ext cx="2133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fld id="{51A0968B-E52D-48FA-AFA4-A19DF3D2143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6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favan.org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sites.google.com/site/ofa2013data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38200" y="4876800"/>
            <a:ext cx="7391400" cy="1219200"/>
          </a:xfrm>
        </p:spPr>
        <p:txBody>
          <a:bodyPr/>
          <a:lstStyle/>
          <a:p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Name</a:t>
            </a:r>
          </a:p>
          <a:p>
            <a:r>
              <a:rPr lang="en-US">
                <a:solidFill>
                  <a:schemeClr val="tx2">
                    <a:lumMod val="60000"/>
                    <a:lumOff val="40000"/>
                  </a:schemeClr>
                </a:solidFill>
              </a:rPr>
              <a:t>Role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38200" y="3200400"/>
            <a:ext cx="7391400" cy="6858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00446A"/>
                </a:solidFill>
              </a:rPr>
              <a:t>Using Data To Manage Your Organizing</a:t>
            </a:r>
          </a:p>
        </p:txBody>
      </p:sp>
      <p:pic>
        <p:nvPicPr>
          <p:cNvPr id="4" name="Picture 3" descr="A drawing of a face&#10;&#10;Description automatically generated">
            <a:extLst>
              <a:ext uri="{FF2B5EF4-FFF2-40B4-BE49-F238E27FC236}">
                <a16:creationId xmlns:a16="http://schemas.microsoft.com/office/drawing/2014/main" id="{6FF910C3-07DB-0F4F-9ADE-9B1E1C99DA9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5791200"/>
            <a:ext cx="1219200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4727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FB17B14-E799-4612-9016-3CF9CA47AD0C}" type="slidenum">
              <a:rPr lang="en-US">
                <a:ea typeface="ＭＳ Ｐゴシック" pitchFamily="-72" charset="-128"/>
                <a:cs typeface="ＭＳ Ｐゴシック" pitchFamily="-72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>
              <a:ea typeface="ＭＳ Ｐゴシック" pitchFamily="-72" charset="-128"/>
              <a:cs typeface="ＭＳ Ｐゴシック" pitchFamily="-72" charset="-12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77144" y="1677308"/>
            <a:ext cx="7704856" cy="46551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50000"/>
              </a:lnSpc>
              <a:spcBef>
                <a:spcPts val="2400"/>
              </a:spcBef>
            </a:pPr>
            <a:endParaRPr lang="en-US" sz="2600" dirty="0">
              <a:solidFill>
                <a:schemeClr val="tx2"/>
              </a:solidFill>
              <a:latin typeface="Calibri"/>
              <a:cs typeface="Calibri"/>
            </a:endParaRPr>
          </a:p>
          <a:p>
            <a:pPr marL="571500" indent="-571500">
              <a:lnSpc>
                <a:spcPct val="50000"/>
              </a:lnSpc>
              <a:spcBef>
                <a:spcPts val="2400"/>
              </a:spcBef>
              <a:buFont typeface="+mj-lt"/>
              <a:buAutoNum type="romanUcPeriod"/>
            </a:pPr>
            <a:r>
              <a:rPr lang="en-US" sz="3000" dirty="0">
                <a:solidFill>
                  <a:schemeClr val="tx2"/>
                </a:solidFill>
                <a:latin typeface="Calibri"/>
                <a:cs typeface="Calibri"/>
              </a:rPr>
              <a:t>Data &amp; Our Work</a:t>
            </a:r>
          </a:p>
          <a:p>
            <a:pPr marL="571500" indent="-571500">
              <a:lnSpc>
                <a:spcPct val="50000"/>
              </a:lnSpc>
              <a:spcBef>
                <a:spcPts val="2400"/>
              </a:spcBef>
              <a:buFont typeface="+mj-lt"/>
              <a:buAutoNum type="romanUcPeriod"/>
            </a:pPr>
            <a:r>
              <a:rPr lang="en-US" sz="3000" dirty="0">
                <a:solidFill>
                  <a:schemeClr val="tx2"/>
                </a:solidFill>
                <a:latin typeface="Calibri"/>
                <a:cs typeface="Calibri"/>
              </a:rPr>
              <a:t>Essential VAN Skills</a:t>
            </a:r>
          </a:p>
          <a:p>
            <a:pPr marL="571500" indent="-571500">
              <a:lnSpc>
                <a:spcPct val="50000"/>
              </a:lnSpc>
              <a:spcBef>
                <a:spcPts val="2400"/>
              </a:spcBef>
              <a:buFont typeface="+mj-lt"/>
              <a:buAutoNum type="romanUcPeriod"/>
            </a:pPr>
            <a:r>
              <a:rPr lang="en-US" sz="3000" dirty="0">
                <a:solidFill>
                  <a:schemeClr val="tx2"/>
                </a:solidFill>
                <a:latin typeface="Calibri"/>
                <a:cs typeface="Calibri"/>
              </a:rPr>
              <a:t>Hands On Portion</a:t>
            </a:r>
          </a:p>
          <a:p>
            <a:pPr marL="571500" indent="-571500">
              <a:lnSpc>
                <a:spcPct val="50000"/>
              </a:lnSpc>
              <a:spcBef>
                <a:spcPts val="2400"/>
              </a:spcBef>
              <a:buFont typeface="+mj-lt"/>
              <a:buAutoNum type="romanUcPeriod"/>
            </a:pPr>
            <a:r>
              <a:rPr lang="en-US" sz="3000" dirty="0">
                <a:solidFill>
                  <a:schemeClr val="tx2"/>
                </a:solidFill>
                <a:latin typeface="Calibri"/>
                <a:cs typeface="Calibri"/>
              </a:rPr>
              <a:t>Debrief</a:t>
            </a:r>
          </a:p>
          <a:p>
            <a:pPr marL="571500" indent="-571500">
              <a:lnSpc>
                <a:spcPct val="50000"/>
              </a:lnSpc>
              <a:spcBef>
                <a:spcPts val="2400"/>
              </a:spcBef>
              <a:buFont typeface="+mj-lt"/>
              <a:buAutoNum type="romanUcPeriod"/>
            </a:pPr>
            <a:r>
              <a:rPr lang="en-US" sz="3000" dirty="0">
                <a:solidFill>
                  <a:schemeClr val="tx2"/>
                </a:solidFill>
                <a:latin typeface="Calibri"/>
                <a:cs typeface="Calibri"/>
              </a:rPr>
              <a:t>Questions</a:t>
            </a:r>
          </a:p>
          <a:p>
            <a:pPr>
              <a:lnSpc>
                <a:spcPct val="50000"/>
              </a:lnSpc>
              <a:spcBef>
                <a:spcPts val="2400"/>
              </a:spcBef>
            </a:pPr>
            <a:endParaRPr lang="en-US" sz="3000" dirty="0">
              <a:solidFill>
                <a:schemeClr val="tx2"/>
              </a:solidFill>
              <a:latin typeface="Calibri"/>
              <a:cs typeface="Calibri"/>
            </a:endParaRPr>
          </a:p>
          <a:p>
            <a:br>
              <a:rPr lang="en-US" dirty="0"/>
            </a:br>
            <a:endParaRPr lang="en-US" dirty="0"/>
          </a:p>
          <a:p>
            <a:pPr marL="1028700" lvl="1" indent="-571500">
              <a:lnSpc>
                <a:spcPct val="50000"/>
              </a:lnSpc>
              <a:spcBef>
                <a:spcPts val="2400"/>
              </a:spcBef>
              <a:buFont typeface="+mj-lt"/>
              <a:buAutoNum type="romanUcPeriod"/>
            </a:pPr>
            <a:endParaRPr lang="en-US" sz="3000" dirty="0">
              <a:solidFill>
                <a:schemeClr val="tx2"/>
              </a:solidFill>
              <a:latin typeface="Calibri"/>
              <a:cs typeface="Calibri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610600" cy="838200"/>
          </a:xfrm>
        </p:spPr>
        <p:txBody>
          <a:bodyPr>
            <a:normAutofit/>
          </a:bodyPr>
          <a:lstStyle/>
          <a:p>
            <a:pPr algn="ctr"/>
            <a:r>
              <a:rPr lang="en-US" sz="3000" dirty="0"/>
              <a:t>Introduction to VAN: Top Skills</a:t>
            </a:r>
          </a:p>
        </p:txBody>
      </p:sp>
    </p:spTree>
    <p:extLst>
      <p:ext uri="{BB962C8B-B14F-4D97-AF65-F5344CB8AC3E}">
        <p14:creationId xmlns:p14="http://schemas.microsoft.com/office/powerpoint/2010/main" val="1830107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FB17B14-E799-4612-9016-3CF9CA47AD0C}" type="slidenum">
              <a:rPr lang="en-US">
                <a:ea typeface="ＭＳ Ｐゴシック" pitchFamily="-72" charset="-128"/>
                <a:cs typeface="ＭＳ Ｐゴシック" pitchFamily="-72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>
              <a:ea typeface="ＭＳ Ｐゴシック" pitchFamily="-72" charset="-128"/>
              <a:cs typeface="ＭＳ Ｐゴシック" pitchFamily="-72" charset="-128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610600" cy="838200"/>
          </a:xfrm>
        </p:spPr>
        <p:txBody>
          <a:bodyPr>
            <a:normAutofit/>
          </a:bodyPr>
          <a:lstStyle/>
          <a:p>
            <a:pPr algn="ctr"/>
            <a:r>
              <a:rPr lang="en-US" sz="3000" dirty="0"/>
              <a:t>How familiar are you with VAN?</a:t>
            </a:r>
          </a:p>
        </p:txBody>
      </p:sp>
      <p:sp>
        <p:nvSpPr>
          <p:cNvPr id="5" name="Content Placeholder 5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72000"/>
          </a:xfrm>
        </p:spPr>
        <p:txBody>
          <a:bodyPr>
            <a:normAutofit/>
          </a:bodyPr>
          <a:lstStyle/>
          <a:p>
            <a:r>
              <a:rPr lang="en-US" sz="2600" b="0" dirty="0">
                <a:solidFill>
                  <a:srgbClr val="1F497D"/>
                </a:solidFill>
              </a:rPr>
              <a:t>Who here has used VAN previously?</a:t>
            </a:r>
          </a:p>
          <a:p>
            <a:endParaRPr lang="en-US" sz="2600" b="0" dirty="0">
              <a:solidFill>
                <a:srgbClr val="1F497D"/>
              </a:solidFill>
            </a:endParaRPr>
          </a:p>
          <a:p>
            <a:r>
              <a:rPr lang="en-US" sz="2600" b="0" dirty="0">
                <a:solidFill>
                  <a:srgbClr val="1F497D"/>
                </a:solidFill>
              </a:rPr>
              <a:t>What did you use VAN for?</a:t>
            </a:r>
          </a:p>
          <a:p>
            <a:endParaRPr lang="en-US" sz="2600" b="0" dirty="0">
              <a:solidFill>
                <a:srgbClr val="1F497D"/>
              </a:solidFill>
            </a:endParaRPr>
          </a:p>
          <a:p>
            <a:r>
              <a:rPr lang="en-US" sz="2600" b="0" dirty="0">
                <a:solidFill>
                  <a:srgbClr val="1F497D"/>
                </a:solidFill>
              </a:rPr>
              <a:t>What tools in the database did you use?</a:t>
            </a:r>
          </a:p>
          <a:p>
            <a:endParaRPr lang="en-US" sz="2600" b="0" dirty="0">
              <a:solidFill>
                <a:srgbClr val="1F497D"/>
              </a:solidFill>
            </a:endParaRPr>
          </a:p>
          <a:p>
            <a:r>
              <a:rPr lang="en-US" sz="2600" b="0" dirty="0">
                <a:solidFill>
                  <a:srgbClr val="1F497D"/>
                </a:solidFill>
              </a:rPr>
              <a:t>What do you want to learn today?</a:t>
            </a:r>
          </a:p>
          <a:p>
            <a:endParaRPr lang="en-US" sz="2600" b="0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61520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FB17B14-E799-4612-9016-3CF9CA47AD0C}" type="slidenum">
              <a:rPr lang="en-US">
                <a:ea typeface="ＭＳ Ｐゴシック" pitchFamily="-72" charset="-128"/>
                <a:cs typeface="ＭＳ Ｐゴシック" pitchFamily="-72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>
              <a:ea typeface="ＭＳ Ｐゴシック" pitchFamily="-72" charset="-128"/>
              <a:cs typeface="ＭＳ Ｐゴシック" pitchFamily="-72" charset="-128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610600" cy="838200"/>
          </a:xfrm>
        </p:spPr>
        <p:txBody>
          <a:bodyPr>
            <a:normAutofit/>
          </a:bodyPr>
          <a:lstStyle/>
          <a:p>
            <a:pPr algn="ctr"/>
            <a:r>
              <a:rPr lang="en-US" sz="3000" dirty="0"/>
              <a:t>Data &amp; Our Work</a:t>
            </a:r>
          </a:p>
        </p:txBody>
      </p:sp>
      <p:sp>
        <p:nvSpPr>
          <p:cNvPr id="5" name="Content Placeholder 5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72000"/>
          </a:xfrm>
        </p:spPr>
        <p:txBody>
          <a:bodyPr>
            <a:normAutofit/>
          </a:bodyPr>
          <a:lstStyle/>
          <a:p>
            <a:r>
              <a:rPr lang="en-US" sz="2600" b="0" dirty="0">
                <a:solidFill>
                  <a:srgbClr val="1F497D"/>
                </a:solidFill>
              </a:rPr>
              <a:t>Data and targeting the right voters and volunteers is why we won in 2012 </a:t>
            </a:r>
          </a:p>
          <a:p>
            <a:endParaRPr lang="en-US" sz="2600" b="0" dirty="0">
              <a:solidFill>
                <a:srgbClr val="1F497D"/>
              </a:solidFill>
            </a:endParaRPr>
          </a:p>
          <a:p>
            <a:r>
              <a:rPr lang="en-US" sz="2600" b="0" dirty="0">
                <a:solidFill>
                  <a:srgbClr val="1F497D"/>
                </a:solidFill>
              </a:rPr>
              <a:t>We use VAN to inform our work, contact volunteers and hold us accountable to our goals </a:t>
            </a:r>
          </a:p>
          <a:p>
            <a:endParaRPr lang="en-US" sz="2600" b="0" dirty="0">
              <a:solidFill>
                <a:srgbClr val="1F497D"/>
              </a:solidFill>
            </a:endParaRPr>
          </a:p>
          <a:p>
            <a:r>
              <a:rPr lang="en-US" sz="2600" b="0" dirty="0">
                <a:solidFill>
                  <a:srgbClr val="1F497D"/>
                </a:solidFill>
              </a:rPr>
              <a:t>Utilizing VAN and data can help you manage your work as an organizer and be more effective as an organizer</a:t>
            </a:r>
          </a:p>
          <a:p>
            <a:endParaRPr lang="en-US" sz="2600" b="0" dirty="0">
              <a:solidFill>
                <a:srgbClr val="1F497D"/>
              </a:solidFill>
            </a:endParaRPr>
          </a:p>
          <a:p>
            <a:r>
              <a:rPr lang="en-US" sz="2600" b="0" dirty="0">
                <a:solidFill>
                  <a:srgbClr val="1F497D"/>
                </a:solidFill>
              </a:rPr>
              <a:t>Using VAN builds the foundation for future work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20786760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0968B-E52D-48FA-AFA4-A19DF3D2143C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4800" dirty="0"/>
              <a:t>Hands On Portion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3400" y="1371600"/>
            <a:ext cx="7704856" cy="51783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50000"/>
              </a:lnSpc>
              <a:spcBef>
                <a:spcPts val="2400"/>
              </a:spcBef>
            </a:pPr>
            <a:endParaRPr lang="en-US" sz="2600" dirty="0">
              <a:solidFill>
                <a:schemeClr val="tx2"/>
              </a:solidFill>
              <a:latin typeface="Calibri"/>
              <a:cs typeface="Calibri"/>
            </a:endParaRPr>
          </a:p>
          <a:p>
            <a:pPr marL="571500" indent="-571500">
              <a:lnSpc>
                <a:spcPct val="50000"/>
              </a:lnSpc>
              <a:spcBef>
                <a:spcPts val="2400"/>
              </a:spcBef>
              <a:buFont typeface="+mj-lt"/>
              <a:buAutoNum type="romanUcPeriod"/>
            </a:pPr>
            <a:r>
              <a:rPr lang="en-US" sz="3000" dirty="0">
                <a:solidFill>
                  <a:schemeClr val="tx2"/>
                </a:solidFill>
                <a:latin typeface="Calibri"/>
                <a:cs typeface="Calibri"/>
              </a:rPr>
              <a:t>Log on: </a:t>
            </a:r>
            <a:r>
              <a:rPr lang="en-US" sz="3000" dirty="0">
                <a:solidFill>
                  <a:schemeClr val="tx2"/>
                </a:solidFill>
                <a:latin typeface="Calibri"/>
                <a:cs typeface="Calibri"/>
                <a:hlinkClick r:id="rId3"/>
              </a:rPr>
              <a:t>www.ofavan.org</a:t>
            </a:r>
            <a:endParaRPr lang="en-US" sz="3000" dirty="0">
              <a:solidFill>
                <a:schemeClr val="tx2"/>
              </a:solidFill>
              <a:latin typeface="Calibri"/>
              <a:cs typeface="Calibri"/>
            </a:endParaRPr>
          </a:p>
          <a:p>
            <a:pPr marL="571500" indent="-571500">
              <a:lnSpc>
                <a:spcPct val="50000"/>
              </a:lnSpc>
              <a:spcBef>
                <a:spcPts val="2400"/>
              </a:spcBef>
              <a:buFont typeface="+mj-lt"/>
              <a:buAutoNum type="romanUcPeriod"/>
            </a:pPr>
            <a:r>
              <a:rPr lang="en-US" sz="3000" dirty="0">
                <a:solidFill>
                  <a:schemeClr val="tx2"/>
                </a:solidFill>
                <a:latin typeface="Calibri"/>
                <a:cs typeface="Calibri"/>
              </a:rPr>
              <a:t>Skills for review:</a:t>
            </a:r>
          </a:p>
          <a:p>
            <a:pPr marL="1028700" lvl="1" indent="-571500">
              <a:lnSpc>
                <a:spcPct val="50000"/>
              </a:lnSpc>
              <a:spcBef>
                <a:spcPts val="2400"/>
              </a:spcBef>
              <a:buFont typeface="Arial"/>
              <a:buChar char="•"/>
            </a:pPr>
            <a:r>
              <a:rPr lang="en-US" sz="3000" dirty="0">
                <a:solidFill>
                  <a:schemeClr val="tx2"/>
                </a:solidFill>
                <a:latin typeface="Calibri"/>
                <a:cs typeface="Calibri"/>
              </a:rPr>
              <a:t>Pulling A List</a:t>
            </a:r>
          </a:p>
          <a:p>
            <a:pPr marL="1028700" lvl="1" indent="-571500">
              <a:lnSpc>
                <a:spcPct val="50000"/>
              </a:lnSpc>
              <a:spcBef>
                <a:spcPts val="2400"/>
              </a:spcBef>
              <a:buFont typeface="Arial"/>
              <a:buChar char="•"/>
            </a:pPr>
            <a:r>
              <a:rPr lang="en-US" sz="3000" dirty="0">
                <a:solidFill>
                  <a:schemeClr val="tx2"/>
                </a:solidFill>
                <a:latin typeface="Calibri"/>
                <a:cs typeface="Calibri"/>
              </a:rPr>
              <a:t>Grid View Data Entry</a:t>
            </a:r>
          </a:p>
          <a:p>
            <a:pPr marL="1028700" lvl="1" indent="-571500">
              <a:lnSpc>
                <a:spcPct val="50000"/>
              </a:lnSpc>
              <a:spcBef>
                <a:spcPts val="2400"/>
              </a:spcBef>
              <a:buFont typeface="Arial"/>
              <a:buChar char="•"/>
            </a:pPr>
            <a:r>
              <a:rPr lang="en-US" sz="3000" dirty="0">
                <a:solidFill>
                  <a:schemeClr val="tx2"/>
                </a:solidFill>
                <a:cs typeface="Calibri"/>
              </a:rPr>
              <a:t>Entering 1.1 Data</a:t>
            </a:r>
          </a:p>
          <a:p>
            <a:pPr marL="1028700" lvl="1" indent="-571500">
              <a:lnSpc>
                <a:spcPct val="50000"/>
              </a:lnSpc>
              <a:spcBef>
                <a:spcPts val="2400"/>
              </a:spcBef>
              <a:buFont typeface="Arial"/>
              <a:buChar char="•"/>
            </a:pPr>
            <a:r>
              <a:rPr lang="en-US" sz="3000" dirty="0">
                <a:solidFill>
                  <a:schemeClr val="tx2"/>
                </a:solidFill>
                <a:cs typeface="Calibri"/>
              </a:rPr>
              <a:t>Using the Calendar</a:t>
            </a:r>
          </a:p>
          <a:p>
            <a:pPr marL="1028700" lvl="1" indent="-571500">
              <a:lnSpc>
                <a:spcPct val="50000"/>
              </a:lnSpc>
              <a:spcBef>
                <a:spcPts val="2400"/>
              </a:spcBef>
              <a:buFont typeface="Arial"/>
              <a:buChar char="•"/>
            </a:pPr>
            <a:r>
              <a:rPr lang="en-US" sz="3000" dirty="0">
                <a:solidFill>
                  <a:schemeClr val="tx2"/>
                </a:solidFill>
                <a:cs typeface="Calibri"/>
              </a:rPr>
              <a:t>Scheduling/Closing Shifts</a:t>
            </a:r>
            <a:endParaRPr lang="en-US" sz="3000" dirty="0">
              <a:solidFill>
                <a:schemeClr val="tx2"/>
              </a:solidFill>
              <a:latin typeface="Calibri"/>
              <a:cs typeface="Calibri"/>
            </a:endParaRPr>
          </a:p>
          <a:p>
            <a:pPr marL="1028700" lvl="1" indent="-571500">
              <a:lnSpc>
                <a:spcPct val="50000"/>
              </a:lnSpc>
              <a:spcBef>
                <a:spcPts val="2400"/>
              </a:spcBef>
              <a:buFont typeface="Arial"/>
              <a:buChar char="•"/>
            </a:pPr>
            <a:r>
              <a:rPr lang="en-US" sz="3000" dirty="0">
                <a:solidFill>
                  <a:schemeClr val="tx2"/>
                </a:solidFill>
                <a:latin typeface="Calibri"/>
                <a:cs typeface="Calibri"/>
              </a:rPr>
              <a:t>Virtual </a:t>
            </a:r>
            <a:r>
              <a:rPr lang="en-US" sz="3000" dirty="0" err="1">
                <a:solidFill>
                  <a:schemeClr val="tx2"/>
                </a:solidFill>
                <a:latin typeface="Calibri"/>
                <a:cs typeface="Calibri"/>
              </a:rPr>
              <a:t>Phonebank</a:t>
            </a:r>
            <a:r>
              <a:rPr lang="en-US" sz="3000" dirty="0">
                <a:solidFill>
                  <a:schemeClr val="tx2"/>
                </a:solidFill>
                <a:latin typeface="Calibri"/>
                <a:cs typeface="Calibri"/>
              </a:rPr>
              <a:t> Creation</a:t>
            </a:r>
          </a:p>
          <a:p>
            <a:pPr marL="571500" indent="-571500">
              <a:lnSpc>
                <a:spcPct val="50000"/>
              </a:lnSpc>
              <a:spcBef>
                <a:spcPts val="2400"/>
              </a:spcBef>
              <a:buFont typeface="+mj-lt"/>
              <a:buAutoNum type="romanUcPeriod"/>
            </a:pPr>
            <a:endParaRPr lang="en-US" sz="3000" dirty="0">
              <a:solidFill>
                <a:schemeClr val="tx2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707985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0968B-E52D-48FA-AFA4-A19DF3D2143C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4800" dirty="0"/>
              <a:t>Debrief</a:t>
            </a:r>
            <a:br>
              <a:rPr lang="en-US" sz="4800" dirty="0"/>
            </a:br>
            <a:endParaRPr lang="en-US" sz="4800" dirty="0"/>
          </a:p>
        </p:txBody>
      </p:sp>
      <p:sp>
        <p:nvSpPr>
          <p:cNvPr id="5" name="TextBox 4"/>
          <p:cNvSpPr txBox="1"/>
          <p:nvPr/>
        </p:nvSpPr>
        <p:spPr>
          <a:xfrm>
            <a:off x="533400" y="1295400"/>
            <a:ext cx="7704856" cy="45627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50000"/>
              </a:lnSpc>
              <a:spcBef>
                <a:spcPts val="2400"/>
              </a:spcBef>
            </a:pPr>
            <a:endParaRPr lang="en-US" sz="2600" dirty="0">
              <a:solidFill>
                <a:schemeClr val="tx2"/>
              </a:solidFill>
              <a:latin typeface="Calibri"/>
              <a:cs typeface="Calibri"/>
            </a:endParaRPr>
          </a:p>
          <a:p>
            <a:pPr marL="571500" indent="-571500">
              <a:lnSpc>
                <a:spcPct val="50000"/>
              </a:lnSpc>
              <a:spcBef>
                <a:spcPts val="2400"/>
              </a:spcBef>
              <a:buFont typeface="+mj-lt"/>
              <a:buAutoNum type="romanUcPeriod"/>
            </a:pPr>
            <a:r>
              <a:rPr lang="en-US" sz="3000" dirty="0">
                <a:solidFill>
                  <a:schemeClr val="tx2"/>
                </a:solidFill>
                <a:cs typeface="Calibri"/>
              </a:rPr>
              <a:t>Data &amp; Our Work</a:t>
            </a:r>
          </a:p>
          <a:p>
            <a:pPr marL="571500" indent="-571500">
              <a:lnSpc>
                <a:spcPct val="50000"/>
              </a:lnSpc>
              <a:spcBef>
                <a:spcPts val="2400"/>
              </a:spcBef>
              <a:buFont typeface="+mj-lt"/>
              <a:buAutoNum type="romanUcPeriod"/>
            </a:pPr>
            <a:r>
              <a:rPr lang="en-US" sz="3000" dirty="0">
                <a:solidFill>
                  <a:schemeClr val="tx2"/>
                </a:solidFill>
                <a:cs typeface="Calibri"/>
              </a:rPr>
              <a:t>Essential VAN Skills</a:t>
            </a:r>
          </a:p>
          <a:p>
            <a:pPr marL="571500" indent="-571500">
              <a:lnSpc>
                <a:spcPct val="50000"/>
              </a:lnSpc>
              <a:spcBef>
                <a:spcPts val="2400"/>
              </a:spcBef>
              <a:buFont typeface="+mj-lt"/>
              <a:buAutoNum type="romanUcPeriod"/>
            </a:pPr>
            <a:r>
              <a:rPr lang="en-US" sz="3000" dirty="0">
                <a:solidFill>
                  <a:schemeClr val="tx2"/>
                </a:solidFill>
                <a:cs typeface="Calibri"/>
              </a:rPr>
              <a:t>Hands On Portion</a:t>
            </a:r>
          </a:p>
          <a:p>
            <a:pPr>
              <a:lnSpc>
                <a:spcPct val="50000"/>
              </a:lnSpc>
              <a:spcBef>
                <a:spcPts val="2400"/>
              </a:spcBef>
            </a:pPr>
            <a:endParaRPr lang="en-US" sz="3000" dirty="0">
              <a:solidFill>
                <a:schemeClr val="tx2"/>
              </a:solidFill>
              <a:latin typeface="Calibri"/>
              <a:cs typeface="Calibri"/>
            </a:endParaRPr>
          </a:p>
          <a:p>
            <a:pPr marL="457200" indent="-457200">
              <a:lnSpc>
                <a:spcPct val="50000"/>
              </a:lnSpc>
              <a:spcBef>
                <a:spcPts val="2400"/>
              </a:spcBef>
              <a:buFont typeface="Arial" pitchFamily="34" charset="0"/>
              <a:buChar char="•"/>
            </a:pPr>
            <a:r>
              <a:rPr lang="en-US" sz="2600" dirty="0">
                <a:solidFill>
                  <a:schemeClr val="tx2"/>
                </a:solidFill>
                <a:latin typeface="Calibri"/>
                <a:cs typeface="Calibri"/>
              </a:rPr>
              <a:t>What other skills are you interested in learning?</a:t>
            </a:r>
          </a:p>
          <a:p>
            <a:pPr marL="457200" indent="-457200">
              <a:lnSpc>
                <a:spcPct val="50000"/>
              </a:lnSpc>
              <a:spcBef>
                <a:spcPts val="2400"/>
              </a:spcBef>
              <a:buFont typeface="Arial" pitchFamily="34" charset="0"/>
              <a:buChar char="•"/>
            </a:pPr>
            <a:r>
              <a:rPr lang="en-US" sz="2600" u="sng" dirty="0">
                <a:solidFill>
                  <a:schemeClr val="tx2"/>
                </a:solidFill>
                <a:latin typeface="Calibri"/>
                <a:cs typeface="Calibri"/>
              </a:rPr>
              <a:t>Resources</a:t>
            </a:r>
          </a:p>
          <a:p>
            <a:pPr>
              <a:lnSpc>
                <a:spcPct val="50000"/>
              </a:lnSpc>
              <a:spcBef>
                <a:spcPts val="2400"/>
              </a:spcBef>
            </a:pPr>
            <a:r>
              <a:rPr lang="en-US" sz="2800" dirty="0">
                <a:hlinkClick r:id="rId3"/>
              </a:rPr>
              <a:t>https://sites.google.com/site/ofa2013data/</a:t>
            </a:r>
            <a:endParaRPr lang="en-US" sz="2800" dirty="0">
              <a:solidFill>
                <a:schemeClr val="tx2"/>
              </a:solidFill>
              <a:cs typeface="Calibri"/>
            </a:endParaRPr>
          </a:p>
          <a:p>
            <a:pPr>
              <a:lnSpc>
                <a:spcPct val="50000"/>
              </a:lnSpc>
              <a:spcBef>
                <a:spcPts val="2400"/>
              </a:spcBef>
            </a:pPr>
            <a:endParaRPr lang="en-US" sz="3000" dirty="0">
              <a:solidFill>
                <a:schemeClr val="tx2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47249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0968B-E52D-48FA-AFA4-A19DF3D2143C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4800" dirty="0"/>
              <a:t>Q&amp;A</a:t>
            </a:r>
            <a:br>
              <a:rPr lang="en-US" sz="4800" dirty="0"/>
            </a:br>
            <a:endParaRPr lang="en-US" sz="4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6400" y="1464205"/>
            <a:ext cx="5717003" cy="4631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02907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27557</TotalTime>
  <Words>307</Words>
  <Application>Microsoft Macintosh PowerPoint</Application>
  <PresentationFormat>On-screen Show (4:3)</PresentationFormat>
  <Paragraphs>65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Courier New</vt:lpstr>
      <vt:lpstr>Office Theme</vt:lpstr>
      <vt:lpstr>PowerPoint Presentation</vt:lpstr>
      <vt:lpstr>Introduction to VAN: Top Skills</vt:lpstr>
      <vt:lpstr>How familiar are you with VAN?</vt:lpstr>
      <vt:lpstr>Data &amp; Our Work</vt:lpstr>
      <vt:lpstr>Hands On Portion</vt:lpstr>
      <vt:lpstr>Debrief </vt:lpstr>
      <vt:lpstr>Q&amp;A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beattym;BSchenck@barackobama.com</dc:creator>
  <cp:lastModifiedBy>Microsoft Office User</cp:lastModifiedBy>
  <cp:revision>1266</cp:revision>
  <cp:lastPrinted>2012-03-22T19:47:25Z</cp:lastPrinted>
  <dcterms:created xsi:type="dcterms:W3CDTF">2011-03-30T13:57:21Z</dcterms:created>
  <dcterms:modified xsi:type="dcterms:W3CDTF">2019-06-26T23:05:40Z</dcterms:modified>
</cp:coreProperties>
</file>