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24"/>
  </p:notesMasterIdLst>
  <p:handoutMasterIdLst>
    <p:handoutMasterId r:id="rId25"/>
  </p:handoutMasterIdLst>
  <p:sldIdLst>
    <p:sldId id="318" r:id="rId2"/>
    <p:sldId id="319" r:id="rId3"/>
    <p:sldId id="334" r:id="rId4"/>
    <p:sldId id="333" r:id="rId5"/>
    <p:sldId id="321" r:id="rId6"/>
    <p:sldId id="320" r:id="rId7"/>
    <p:sldId id="258" r:id="rId8"/>
    <p:sldId id="335" r:id="rId9"/>
    <p:sldId id="336" r:id="rId10"/>
    <p:sldId id="337" r:id="rId11"/>
    <p:sldId id="326" r:id="rId12"/>
    <p:sldId id="339" r:id="rId13"/>
    <p:sldId id="346" r:id="rId14"/>
    <p:sldId id="342" r:id="rId15"/>
    <p:sldId id="341" r:id="rId16"/>
    <p:sldId id="340" r:id="rId17"/>
    <p:sldId id="343" r:id="rId18"/>
    <p:sldId id="344" r:id="rId19"/>
    <p:sldId id="345" r:id="rId20"/>
    <p:sldId id="331" r:id="rId21"/>
    <p:sldId id="330" r:id="rId22"/>
    <p:sldId id="332" r:id="rId23"/>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42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42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42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42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42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42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42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4200" kern="1200">
        <a:solidFill>
          <a:srgbClr val="000000"/>
        </a:solidFill>
        <a:latin typeface="Gill Sans" pitchFamily="2" charset="0"/>
        <a:ea typeface="ヒラギノ角ゴ ProN W3" pitchFamily="2" charset="-128"/>
        <a:cs typeface="+mn-cs"/>
        <a:sym typeface="Gill Sans" pitchFamily="2" charset="0"/>
      </a:defRPr>
    </a:lvl9pPr>
  </p:defaultTextStyle>
  <p:extLst>
    <p:ext uri="{EFAFB233-063F-42B5-8137-9DF3F51BA10A}">
      <p15:sldGuideLst xmlns:p15="http://schemas.microsoft.com/office/powerpoint/2012/main">
        <p15:guide id="1" orient="horz" pos="4992">
          <p15:clr>
            <a:srgbClr val="A4A3A4"/>
          </p15:clr>
        </p15:guide>
        <p15:guide id="2" pos="81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D9D6"/>
    <a:srgbClr val="0094C8"/>
    <a:srgbClr val="56565A"/>
    <a:srgbClr val="0C3B60"/>
    <a:srgbClr val="D0202E"/>
    <a:srgbClr val="1325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4185" autoAdjust="0"/>
  </p:normalViewPr>
  <p:slideViewPr>
    <p:cSldViewPr>
      <p:cViewPr varScale="1">
        <p:scale>
          <a:sx n="54" d="100"/>
          <a:sy n="54" d="100"/>
        </p:scale>
        <p:origin x="2680" y="208"/>
      </p:cViewPr>
      <p:guideLst>
        <p:guide orient="horz" pos="4992"/>
        <p:guide pos="819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A7618-6AF4-4C0E-934D-7EBB7B1F4457}" type="doc">
      <dgm:prSet loTypeId="urn:microsoft.com/office/officeart/2005/8/layout/process1" loCatId="process" qsTypeId="urn:microsoft.com/office/officeart/2005/8/quickstyle/simple1" qsCatId="simple" csTypeId="urn:microsoft.com/office/officeart/2005/8/colors/accent1_2" csCatId="accent1" phldr="1"/>
      <dgm:spPr/>
    </dgm:pt>
    <dgm:pt modelId="{D3B6953E-3E4D-415A-B4AC-7B202BF718F3}">
      <dgm:prSet phldrT="[Text]"/>
      <dgm:spPr/>
      <dgm:t>
        <a:bodyPr/>
        <a:lstStyle/>
        <a:p>
          <a:r>
            <a:rPr lang="en-US" b="1" dirty="0"/>
            <a:t>You</a:t>
          </a:r>
        </a:p>
      </dgm:t>
    </dgm:pt>
    <dgm:pt modelId="{D351D677-04A3-46A5-BE60-B1901C31209F}" type="parTrans" cxnId="{F4207FDC-2EC7-4DAD-924E-BD8CF3733433}">
      <dgm:prSet/>
      <dgm:spPr/>
      <dgm:t>
        <a:bodyPr/>
        <a:lstStyle/>
        <a:p>
          <a:endParaRPr lang="en-US"/>
        </a:p>
      </dgm:t>
    </dgm:pt>
    <dgm:pt modelId="{ACAC1159-2722-4414-BE43-1C6E73317F5D}" type="sibTrans" cxnId="{F4207FDC-2EC7-4DAD-924E-BD8CF3733433}">
      <dgm:prSet/>
      <dgm:spPr>
        <a:solidFill>
          <a:srgbClr val="DBD9D6"/>
        </a:solidFill>
        <a:ln>
          <a:solidFill>
            <a:schemeClr val="accent4">
              <a:lumMod val="10000"/>
            </a:schemeClr>
          </a:solidFill>
        </a:ln>
      </dgm:spPr>
      <dgm:t>
        <a:bodyPr/>
        <a:lstStyle/>
        <a:p>
          <a:endParaRPr lang="en-US"/>
        </a:p>
      </dgm:t>
    </dgm:pt>
    <dgm:pt modelId="{74911E4A-7B26-45F0-890F-287D02FDBA00}">
      <dgm:prSet phldrT="[Text]"/>
      <dgm:spPr/>
      <dgm:t>
        <a:bodyPr/>
        <a:lstStyle/>
        <a:p>
          <a:r>
            <a:rPr lang="en-US" b="1" dirty="0"/>
            <a:t>Your core network </a:t>
          </a:r>
          <a:r>
            <a:rPr lang="en-US" dirty="0"/>
            <a:t>(managers, </a:t>
          </a:r>
          <a:r>
            <a:rPr lang="en-US" dirty="0" err="1"/>
            <a:t>etc</a:t>
          </a:r>
          <a:r>
            <a:rPr lang="en-US" dirty="0"/>
            <a:t>)</a:t>
          </a:r>
        </a:p>
      </dgm:t>
    </dgm:pt>
    <dgm:pt modelId="{746C2B7F-FB79-4DF6-AC14-F437E765770F}" type="parTrans" cxnId="{708AC213-D60C-44B4-A60D-94C2CA0C4BCA}">
      <dgm:prSet/>
      <dgm:spPr/>
      <dgm:t>
        <a:bodyPr/>
        <a:lstStyle/>
        <a:p>
          <a:endParaRPr lang="en-US"/>
        </a:p>
      </dgm:t>
    </dgm:pt>
    <dgm:pt modelId="{E6E61143-C114-4C17-A2C7-534C2D1833FD}" type="sibTrans" cxnId="{708AC213-D60C-44B4-A60D-94C2CA0C4BCA}">
      <dgm:prSet/>
      <dgm:spPr>
        <a:ln>
          <a:solidFill>
            <a:schemeClr val="accent5">
              <a:lumMod val="50000"/>
            </a:schemeClr>
          </a:solidFill>
        </a:ln>
      </dgm:spPr>
      <dgm:t>
        <a:bodyPr/>
        <a:lstStyle/>
        <a:p>
          <a:endParaRPr lang="en-US"/>
        </a:p>
      </dgm:t>
    </dgm:pt>
    <dgm:pt modelId="{84ED0C45-AB48-494C-9719-1EEB9CA0D4E7}">
      <dgm:prSet phldrT="[Text]"/>
      <dgm:spPr/>
      <dgm:t>
        <a:bodyPr/>
        <a:lstStyle/>
        <a:p>
          <a:r>
            <a:rPr lang="en-US" b="1" dirty="0"/>
            <a:t>Leaders in your field</a:t>
          </a:r>
        </a:p>
      </dgm:t>
    </dgm:pt>
    <dgm:pt modelId="{EB00522F-CB7C-4419-95CE-2E211CDC7719}" type="parTrans" cxnId="{121B7289-5356-45EE-A123-4C563F38916C}">
      <dgm:prSet/>
      <dgm:spPr/>
      <dgm:t>
        <a:bodyPr/>
        <a:lstStyle/>
        <a:p>
          <a:endParaRPr lang="en-US"/>
        </a:p>
      </dgm:t>
    </dgm:pt>
    <dgm:pt modelId="{216F5222-CD87-4EBA-888F-C544481B5A54}" type="sibTrans" cxnId="{121B7289-5356-45EE-A123-4C563F38916C}">
      <dgm:prSet/>
      <dgm:spPr/>
      <dgm:t>
        <a:bodyPr/>
        <a:lstStyle/>
        <a:p>
          <a:endParaRPr lang="en-US"/>
        </a:p>
      </dgm:t>
    </dgm:pt>
    <dgm:pt modelId="{1760F3DA-7F41-4D4D-97D9-8A44B347212E}" type="pres">
      <dgm:prSet presAssocID="{EEFA7618-6AF4-4C0E-934D-7EBB7B1F4457}" presName="Name0" presStyleCnt="0">
        <dgm:presLayoutVars>
          <dgm:dir/>
          <dgm:resizeHandles val="exact"/>
        </dgm:presLayoutVars>
      </dgm:prSet>
      <dgm:spPr/>
    </dgm:pt>
    <dgm:pt modelId="{252B0124-6166-4523-BC4B-7366F96F02D9}" type="pres">
      <dgm:prSet presAssocID="{D3B6953E-3E4D-415A-B4AC-7B202BF718F3}" presName="node" presStyleLbl="node1" presStyleIdx="0" presStyleCnt="3">
        <dgm:presLayoutVars>
          <dgm:bulletEnabled val="1"/>
        </dgm:presLayoutVars>
      </dgm:prSet>
      <dgm:spPr/>
    </dgm:pt>
    <dgm:pt modelId="{721B675D-3253-4546-85A5-46530D474C2E}" type="pres">
      <dgm:prSet presAssocID="{ACAC1159-2722-4414-BE43-1C6E73317F5D}" presName="sibTrans" presStyleLbl="sibTrans2D1" presStyleIdx="0" presStyleCnt="2" custLinFactNeighborX="-1403" custLinFactNeighborY="11471"/>
      <dgm:spPr/>
    </dgm:pt>
    <dgm:pt modelId="{9A47D287-82D1-46F4-A441-63C49B7184A0}" type="pres">
      <dgm:prSet presAssocID="{ACAC1159-2722-4414-BE43-1C6E73317F5D}" presName="connectorText" presStyleLbl="sibTrans2D1" presStyleIdx="0" presStyleCnt="2"/>
      <dgm:spPr/>
    </dgm:pt>
    <dgm:pt modelId="{D8A5CB22-A14C-48E3-A10D-481C302E5328}" type="pres">
      <dgm:prSet presAssocID="{74911E4A-7B26-45F0-890F-287D02FDBA00}" presName="node" presStyleLbl="node1" presStyleIdx="1" presStyleCnt="3">
        <dgm:presLayoutVars>
          <dgm:bulletEnabled val="1"/>
        </dgm:presLayoutVars>
      </dgm:prSet>
      <dgm:spPr/>
    </dgm:pt>
    <dgm:pt modelId="{2DD0D6B9-DE7C-46EE-91DA-BEBCD91EAB57}" type="pres">
      <dgm:prSet presAssocID="{E6E61143-C114-4C17-A2C7-534C2D1833FD}" presName="sibTrans" presStyleLbl="sibTrans2D1" presStyleIdx="1" presStyleCnt="2"/>
      <dgm:spPr/>
    </dgm:pt>
    <dgm:pt modelId="{A8205AC5-063A-4B0B-9D88-E9E6FAFFD373}" type="pres">
      <dgm:prSet presAssocID="{E6E61143-C114-4C17-A2C7-534C2D1833FD}" presName="connectorText" presStyleLbl="sibTrans2D1" presStyleIdx="1" presStyleCnt="2"/>
      <dgm:spPr/>
    </dgm:pt>
    <dgm:pt modelId="{24ACBC40-EC7E-42C0-A770-F28570803975}" type="pres">
      <dgm:prSet presAssocID="{84ED0C45-AB48-494C-9719-1EEB9CA0D4E7}" presName="node" presStyleLbl="node1" presStyleIdx="2" presStyleCnt="3">
        <dgm:presLayoutVars>
          <dgm:bulletEnabled val="1"/>
        </dgm:presLayoutVars>
      </dgm:prSet>
      <dgm:spPr/>
    </dgm:pt>
  </dgm:ptLst>
  <dgm:cxnLst>
    <dgm:cxn modelId="{85041404-F180-4775-B83F-5DE985A4D43A}" type="presOf" srcId="{D3B6953E-3E4D-415A-B4AC-7B202BF718F3}" destId="{252B0124-6166-4523-BC4B-7366F96F02D9}" srcOrd="0" destOrd="0" presId="urn:microsoft.com/office/officeart/2005/8/layout/process1"/>
    <dgm:cxn modelId="{16065110-0BF3-4CF8-878A-6C9C86CB3D62}" type="presOf" srcId="{ACAC1159-2722-4414-BE43-1C6E73317F5D}" destId="{721B675D-3253-4546-85A5-46530D474C2E}" srcOrd="0" destOrd="0" presId="urn:microsoft.com/office/officeart/2005/8/layout/process1"/>
    <dgm:cxn modelId="{708AC213-D60C-44B4-A60D-94C2CA0C4BCA}" srcId="{EEFA7618-6AF4-4C0E-934D-7EBB7B1F4457}" destId="{74911E4A-7B26-45F0-890F-287D02FDBA00}" srcOrd="1" destOrd="0" parTransId="{746C2B7F-FB79-4DF6-AC14-F437E765770F}" sibTransId="{E6E61143-C114-4C17-A2C7-534C2D1833FD}"/>
    <dgm:cxn modelId="{BFB14E46-0F75-4592-B12D-93B89E42DFBD}" type="presOf" srcId="{EEFA7618-6AF4-4C0E-934D-7EBB7B1F4457}" destId="{1760F3DA-7F41-4D4D-97D9-8A44B347212E}" srcOrd="0" destOrd="0" presId="urn:microsoft.com/office/officeart/2005/8/layout/process1"/>
    <dgm:cxn modelId="{B178B07B-A899-4EA4-9FDB-BD7E44EAB587}" type="presOf" srcId="{ACAC1159-2722-4414-BE43-1C6E73317F5D}" destId="{9A47D287-82D1-46F4-A441-63C49B7184A0}" srcOrd="1" destOrd="0" presId="urn:microsoft.com/office/officeart/2005/8/layout/process1"/>
    <dgm:cxn modelId="{121B7289-5356-45EE-A123-4C563F38916C}" srcId="{EEFA7618-6AF4-4C0E-934D-7EBB7B1F4457}" destId="{84ED0C45-AB48-494C-9719-1EEB9CA0D4E7}" srcOrd="2" destOrd="0" parTransId="{EB00522F-CB7C-4419-95CE-2E211CDC7719}" sibTransId="{216F5222-CD87-4EBA-888F-C544481B5A54}"/>
    <dgm:cxn modelId="{63452496-66DF-4675-B39F-ADFD6C7E445F}" type="presOf" srcId="{E6E61143-C114-4C17-A2C7-534C2D1833FD}" destId="{2DD0D6B9-DE7C-46EE-91DA-BEBCD91EAB57}" srcOrd="0" destOrd="0" presId="urn:microsoft.com/office/officeart/2005/8/layout/process1"/>
    <dgm:cxn modelId="{A120CCC9-BB5A-419F-93A4-955C9381DC69}" type="presOf" srcId="{74911E4A-7B26-45F0-890F-287D02FDBA00}" destId="{D8A5CB22-A14C-48E3-A10D-481C302E5328}" srcOrd="0" destOrd="0" presId="urn:microsoft.com/office/officeart/2005/8/layout/process1"/>
    <dgm:cxn modelId="{F4207FDC-2EC7-4DAD-924E-BD8CF3733433}" srcId="{EEFA7618-6AF4-4C0E-934D-7EBB7B1F4457}" destId="{D3B6953E-3E4D-415A-B4AC-7B202BF718F3}" srcOrd="0" destOrd="0" parTransId="{D351D677-04A3-46A5-BE60-B1901C31209F}" sibTransId="{ACAC1159-2722-4414-BE43-1C6E73317F5D}"/>
    <dgm:cxn modelId="{D4893DDF-FBE5-4BBB-B755-2765D93D3966}" type="presOf" srcId="{E6E61143-C114-4C17-A2C7-534C2D1833FD}" destId="{A8205AC5-063A-4B0B-9D88-E9E6FAFFD373}" srcOrd="1" destOrd="0" presId="urn:microsoft.com/office/officeart/2005/8/layout/process1"/>
    <dgm:cxn modelId="{9BC9EBE2-6436-458C-B052-72AFC165DE16}" type="presOf" srcId="{84ED0C45-AB48-494C-9719-1EEB9CA0D4E7}" destId="{24ACBC40-EC7E-42C0-A770-F28570803975}" srcOrd="0" destOrd="0" presId="urn:microsoft.com/office/officeart/2005/8/layout/process1"/>
    <dgm:cxn modelId="{662C0A0B-AEEE-48E2-AF56-01EE465B7DF6}" type="presParOf" srcId="{1760F3DA-7F41-4D4D-97D9-8A44B347212E}" destId="{252B0124-6166-4523-BC4B-7366F96F02D9}" srcOrd="0" destOrd="0" presId="urn:microsoft.com/office/officeart/2005/8/layout/process1"/>
    <dgm:cxn modelId="{3AECACA7-AF9A-40E1-A513-714633A0A75E}" type="presParOf" srcId="{1760F3DA-7F41-4D4D-97D9-8A44B347212E}" destId="{721B675D-3253-4546-85A5-46530D474C2E}" srcOrd="1" destOrd="0" presId="urn:microsoft.com/office/officeart/2005/8/layout/process1"/>
    <dgm:cxn modelId="{3CE77022-E7FB-4C09-A665-64F9A31DF293}" type="presParOf" srcId="{721B675D-3253-4546-85A5-46530D474C2E}" destId="{9A47D287-82D1-46F4-A441-63C49B7184A0}" srcOrd="0" destOrd="0" presId="urn:microsoft.com/office/officeart/2005/8/layout/process1"/>
    <dgm:cxn modelId="{CE6CF517-1B5B-435D-9A5F-92D4244393A6}" type="presParOf" srcId="{1760F3DA-7F41-4D4D-97D9-8A44B347212E}" destId="{D8A5CB22-A14C-48E3-A10D-481C302E5328}" srcOrd="2" destOrd="0" presId="urn:microsoft.com/office/officeart/2005/8/layout/process1"/>
    <dgm:cxn modelId="{6D7ACE7F-9E5F-40FD-891F-083380A13942}" type="presParOf" srcId="{1760F3DA-7F41-4D4D-97D9-8A44B347212E}" destId="{2DD0D6B9-DE7C-46EE-91DA-BEBCD91EAB57}" srcOrd="3" destOrd="0" presId="urn:microsoft.com/office/officeart/2005/8/layout/process1"/>
    <dgm:cxn modelId="{DDB406C1-EC8F-41FE-8577-8EF6803FF597}" type="presParOf" srcId="{2DD0D6B9-DE7C-46EE-91DA-BEBCD91EAB57}" destId="{A8205AC5-063A-4B0B-9D88-E9E6FAFFD373}" srcOrd="0" destOrd="0" presId="urn:microsoft.com/office/officeart/2005/8/layout/process1"/>
    <dgm:cxn modelId="{A0D7A724-6CD1-497D-A137-C6E0C986175B}" type="presParOf" srcId="{1760F3DA-7F41-4D4D-97D9-8A44B347212E}" destId="{24ACBC40-EC7E-42C0-A770-F2857080397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B0124-6166-4523-BC4B-7366F96F02D9}">
      <dsp:nvSpPr>
        <dsp:cNvPr id="0" name=""/>
        <dsp:cNvSpPr/>
      </dsp:nvSpPr>
      <dsp:spPr>
        <a:xfrm>
          <a:off x="7620" y="2206695"/>
          <a:ext cx="2277533" cy="13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You</a:t>
          </a:r>
        </a:p>
      </dsp:txBody>
      <dsp:txXfrm>
        <a:off x="47644" y="2246719"/>
        <a:ext cx="2197485" cy="1286472"/>
      </dsp:txXfrm>
    </dsp:sp>
    <dsp:sp modelId="{721B675D-3253-4546-85A5-46530D474C2E}">
      <dsp:nvSpPr>
        <dsp:cNvPr id="0" name=""/>
        <dsp:cNvSpPr/>
      </dsp:nvSpPr>
      <dsp:spPr>
        <a:xfrm>
          <a:off x="2506132" y="2672332"/>
          <a:ext cx="482837" cy="564828"/>
        </a:xfrm>
        <a:prstGeom prst="rightArrow">
          <a:avLst>
            <a:gd name="adj1" fmla="val 60000"/>
            <a:gd name="adj2" fmla="val 50000"/>
          </a:avLst>
        </a:prstGeom>
        <a:solidFill>
          <a:srgbClr val="DBD9D6"/>
        </a:solidFill>
        <a:ln>
          <a:solidFill>
            <a:schemeClr val="accent4">
              <a:lumMod val="10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506132" y="2785298"/>
        <a:ext cx="337986" cy="338896"/>
      </dsp:txXfrm>
    </dsp:sp>
    <dsp:sp modelId="{D8A5CB22-A14C-48E3-A10D-481C302E5328}">
      <dsp:nvSpPr>
        <dsp:cNvPr id="0" name=""/>
        <dsp:cNvSpPr/>
      </dsp:nvSpPr>
      <dsp:spPr>
        <a:xfrm>
          <a:off x="3196166" y="2206695"/>
          <a:ext cx="2277533" cy="13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Your core network </a:t>
          </a:r>
          <a:r>
            <a:rPr lang="en-US" sz="2200" kern="1200" dirty="0"/>
            <a:t>(managers, </a:t>
          </a:r>
          <a:r>
            <a:rPr lang="en-US" sz="2200" kern="1200" dirty="0" err="1"/>
            <a:t>etc</a:t>
          </a:r>
          <a:r>
            <a:rPr lang="en-US" sz="2200" kern="1200" dirty="0"/>
            <a:t>)</a:t>
          </a:r>
        </a:p>
      </dsp:txBody>
      <dsp:txXfrm>
        <a:off x="3236190" y="2246719"/>
        <a:ext cx="2197485" cy="1286472"/>
      </dsp:txXfrm>
    </dsp:sp>
    <dsp:sp modelId="{2DD0D6B9-DE7C-46EE-91DA-BEBCD91EAB57}">
      <dsp:nvSpPr>
        <dsp:cNvPr id="0" name=""/>
        <dsp:cNvSpPr/>
      </dsp:nvSpPr>
      <dsp:spPr>
        <a:xfrm>
          <a:off x="5701453" y="2607541"/>
          <a:ext cx="482837" cy="564828"/>
        </a:xfrm>
        <a:prstGeom prst="rightArrow">
          <a:avLst>
            <a:gd name="adj1" fmla="val 60000"/>
            <a:gd name="adj2" fmla="val 50000"/>
          </a:avLst>
        </a:prstGeom>
        <a:solidFill>
          <a:schemeClr val="accent1">
            <a:tint val="60000"/>
            <a:hueOff val="0"/>
            <a:satOff val="0"/>
            <a:lumOff val="0"/>
            <a:alphaOff val="0"/>
          </a:schemeClr>
        </a:solidFill>
        <a:ln>
          <a:solidFill>
            <a:schemeClr val="accent5">
              <a:lumMod val="50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701453" y="2720507"/>
        <a:ext cx="337986" cy="338896"/>
      </dsp:txXfrm>
    </dsp:sp>
    <dsp:sp modelId="{24ACBC40-EC7E-42C0-A770-F28570803975}">
      <dsp:nvSpPr>
        <dsp:cNvPr id="0" name=""/>
        <dsp:cNvSpPr/>
      </dsp:nvSpPr>
      <dsp:spPr>
        <a:xfrm>
          <a:off x="6384713" y="2206695"/>
          <a:ext cx="2277533" cy="13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Leaders in your field</a:t>
          </a:r>
        </a:p>
      </dsp:txBody>
      <dsp:txXfrm>
        <a:off x="6424737" y="2246719"/>
        <a:ext cx="2197485" cy="128647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B385CC8-77CB-4A0B-A1E8-EB5F6E19EFDF}" type="datetimeFigureOut">
              <a:rPr lang="en-US" altLang="en-US"/>
              <a:pPr>
                <a:defRPr/>
              </a:pPr>
              <a:t>6/26/19</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62AF6D72-29E0-440B-86DE-3D8E636C9163}" type="slidenum">
              <a:rPr lang="en-US" altLang="en-US"/>
              <a:pPr>
                <a:defRPr/>
              </a:pPr>
              <a:t>‹#›</a:t>
            </a:fld>
            <a:endParaRPr lang="en-US" altLang="en-US"/>
          </a:p>
        </p:txBody>
      </p:sp>
    </p:spTree>
    <p:extLst>
      <p:ext uri="{BB962C8B-B14F-4D97-AF65-F5344CB8AC3E}">
        <p14:creationId xmlns:p14="http://schemas.microsoft.com/office/powerpoint/2010/main" val="38716060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064410-BF8C-4BD1-91B0-8607045B1D67}" type="datetimeFigureOut">
              <a:rPr lang="en-US" smtClean="0"/>
              <a:t>6/26/19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8DB1AA-FF9A-4ADA-99F4-27D2415258A8}" type="slidenum">
              <a:rPr lang="en-US" smtClean="0"/>
              <a:t>‹#›</a:t>
            </a:fld>
            <a:endParaRPr lang="en-US"/>
          </a:p>
        </p:txBody>
      </p:sp>
    </p:spTree>
    <p:extLst>
      <p:ext uri="{BB962C8B-B14F-4D97-AF65-F5344CB8AC3E}">
        <p14:creationId xmlns:p14="http://schemas.microsoft.com/office/powerpoint/2010/main" val="144381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linkedin.com/today/post/article/20130612170852-15454-hire-economics-don-t-waste-your-time-applying-to-job-posting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0:00 – 0:02  Intro</a:t>
            </a:r>
          </a:p>
          <a:p>
            <a:pPr lvl="0"/>
            <a:r>
              <a:rPr lang="en-US" sz="1200" b="1" kern="1200" dirty="0">
                <a:solidFill>
                  <a:schemeClr val="tx1"/>
                </a:solidFill>
                <a:effectLst/>
                <a:latin typeface="+mn-lt"/>
                <a:ea typeface="+mn-ea"/>
                <a:cs typeface="+mn-cs"/>
              </a:rPr>
              <a:t>[Slide 1] </a:t>
            </a:r>
            <a:r>
              <a:rPr lang="en-US" sz="1200" kern="1200" dirty="0">
                <a:solidFill>
                  <a:schemeClr val="tx1"/>
                </a:solidFill>
                <a:effectLst/>
                <a:latin typeface="+mn-lt"/>
                <a:ea typeface="+mn-ea"/>
                <a:cs typeface="+mn-cs"/>
              </a:rPr>
              <a:t>[Instructor introduces self and tells brief personal story that has to do with networking]  </a:t>
            </a: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a:t>
            </a:fld>
            <a:endParaRPr lang="en-US"/>
          </a:p>
        </p:txBody>
      </p:sp>
    </p:spTree>
    <p:extLst>
      <p:ext uri="{BB962C8B-B14F-4D97-AF65-F5344CB8AC3E}">
        <p14:creationId xmlns:p14="http://schemas.microsoft.com/office/powerpoint/2010/main" val="4223390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10] </a:t>
            </a:r>
            <a:r>
              <a:rPr lang="en-US" sz="1200" kern="1200" dirty="0">
                <a:solidFill>
                  <a:schemeClr val="tx1"/>
                </a:solidFill>
                <a:effectLst/>
                <a:latin typeface="+mn-lt"/>
                <a:ea typeface="+mn-ea"/>
                <a:cs typeface="+mn-cs"/>
              </a:rPr>
              <a:t>You’ll want to make sure you have a few things in order before you jump out and start networking.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Get your resume in great working shape for the kinds of jobs you’re applying to</a:t>
            </a:r>
            <a:endParaRPr lang="en-US" sz="1100" kern="1200" dirty="0">
              <a:solidFill>
                <a:schemeClr val="tx1"/>
              </a:solidFill>
              <a:effectLst/>
              <a:latin typeface="+mn-lt"/>
              <a:ea typeface="+mn-ea"/>
              <a:cs typeface="+mn-cs"/>
            </a:endParaRPr>
          </a:p>
          <a:p>
            <a:pPr lvl="1" fontAlgn="base"/>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Update your LinkedIn profile</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Then, you’ll want to start thinking through your goals.</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10</a:t>
            </a:fld>
            <a:endParaRPr lang="en-US"/>
          </a:p>
        </p:txBody>
      </p:sp>
    </p:spTree>
    <p:extLst>
      <p:ext uri="{BB962C8B-B14F-4D97-AF65-F5344CB8AC3E}">
        <p14:creationId xmlns:p14="http://schemas.microsoft.com/office/powerpoint/2010/main" val="2085181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11] </a:t>
            </a:r>
            <a:r>
              <a:rPr lang="en-US" sz="1200" kern="1200" dirty="0">
                <a:solidFill>
                  <a:schemeClr val="tx1"/>
                </a:solidFill>
                <a:effectLst/>
                <a:latin typeface="+mn-lt"/>
                <a:ea typeface="+mn-ea"/>
                <a:cs typeface="+mn-cs"/>
              </a:rPr>
              <a:t>We’re going to take some time to think through each of our career goals. What do we want to get out of networking? Where do we want our networking to lead? Everybody, take out a sheet of paper and a pencil, or open up a document on your computer to take some notes.</a:t>
            </a:r>
            <a:endParaRPr lang="en-US" sz="1100" kern="1200" dirty="0">
              <a:solidFill>
                <a:schemeClr val="tx1"/>
              </a:solidFill>
              <a:effectLst/>
              <a:latin typeface="+mn-lt"/>
              <a:ea typeface="+mn-ea"/>
              <a:cs typeface="+mn-cs"/>
            </a:endParaRPr>
          </a:p>
          <a:p>
            <a:pPr lvl="1" fontAlgn="base"/>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Take two minutes for each of these topics – I’ll time you. </a:t>
            </a:r>
            <a:endParaRPr lang="en-US" sz="1100" kern="1200" dirty="0">
              <a:solidFill>
                <a:schemeClr val="tx1"/>
              </a:solidFill>
              <a:effectLst/>
              <a:latin typeface="+mn-lt"/>
              <a:ea typeface="+mn-ea"/>
              <a:cs typeface="+mn-cs"/>
            </a:endParaRPr>
          </a:p>
          <a:p>
            <a:pPr lvl="5" fontAlgn="base"/>
            <a:r>
              <a:rPr lang="en-US" sz="1200" kern="1200" dirty="0">
                <a:solidFill>
                  <a:schemeClr val="tx1"/>
                </a:solidFill>
                <a:effectLst/>
                <a:latin typeface="+mn-lt"/>
                <a:ea typeface="+mn-ea"/>
                <a:cs typeface="+mn-cs"/>
              </a:rPr>
              <a:t>First, take some notes on what your dream job looks like. </a:t>
            </a:r>
          </a:p>
          <a:p>
            <a:pPr lvl="6" fontAlgn="base"/>
            <a:r>
              <a:rPr lang="en-US" sz="1200" kern="1200" dirty="0">
                <a:solidFill>
                  <a:schemeClr val="tx1"/>
                </a:solidFill>
                <a:effectLst/>
                <a:latin typeface="+mn-lt"/>
                <a:ea typeface="+mn-ea"/>
                <a:cs typeface="+mn-cs"/>
              </a:rPr>
              <a:t>Break it down into components, like:</a:t>
            </a:r>
            <a:endParaRPr lang="en-US" sz="1100" kern="1200" dirty="0">
              <a:solidFill>
                <a:schemeClr val="tx1"/>
              </a:solidFill>
              <a:effectLst/>
              <a:latin typeface="+mn-lt"/>
              <a:ea typeface="+mn-ea"/>
              <a:cs typeface="+mn-cs"/>
            </a:endParaRPr>
          </a:p>
          <a:p>
            <a:pPr lvl="7" fontAlgn="base"/>
            <a:r>
              <a:rPr lang="en-US" sz="1200" kern="1200" dirty="0">
                <a:solidFill>
                  <a:schemeClr val="tx1"/>
                </a:solidFill>
                <a:effectLst/>
                <a:latin typeface="+mn-lt"/>
                <a:ea typeface="+mn-ea"/>
                <a:cs typeface="+mn-cs"/>
              </a:rPr>
              <a:t>I want to work on healthcare issues</a:t>
            </a:r>
            <a:endParaRPr lang="en-US" sz="1100" kern="1200" dirty="0">
              <a:solidFill>
                <a:schemeClr val="tx1"/>
              </a:solidFill>
              <a:effectLst/>
              <a:latin typeface="+mn-lt"/>
              <a:ea typeface="+mn-ea"/>
              <a:cs typeface="+mn-cs"/>
            </a:endParaRPr>
          </a:p>
          <a:p>
            <a:pPr lvl="7" fontAlgn="base"/>
            <a:r>
              <a:rPr lang="en-US" sz="1200" kern="1200" dirty="0">
                <a:solidFill>
                  <a:schemeClr val="tx1"/>
                </a:solidFill>
                <a:effectLst/>
                <a:latin typeface="+mn-lt"/>
                <a:ea typeface="+mn-ea"/>
                <a:cs typeface="+mn-cs"/>
              </a:rPr>
              <a:t>I want to work with people</a:t>
            </a:r>
            <a:endParaRPr lang="en-US" sz="1100" kern="1200" dirty="0">
              <a:solidFill>
                <a:schemeClr val="tx1"/>
              </a:solidFill>
              <a:effectLst/>
              <a:latin typeface="+mn-lt"/>
              <a:ea typeface="+mn-ea"/>
              <a:cs typeface="+mn-cs"/>
            </a:endParaRPr>
          </a:p>
          <a:p>
            <a:pPr lvl="7" fontAlgn="base"/>
            <a:r>
              <a:rPr lang="en-US" sz="1200" kern="1200" dirty="0">
                <a:solidFill>
                  <a:schemeClr val="tx1"/>
                </a:solidFill>
                <a:effectLst/>
                <a:latin typeface="+mn-lt"/>
                <a:ea typeface="+mn-ea"/>
                <a:cs typeface="+mn-cs"/>
              </a:rPr>
              <a:t>I want to move up into my first staff-management role</a:t>
            </a:r>
            <a:endParaRPr lang="en-US" sz="1100" kern="1200" dirty="0">
              <a:solidFill>
                <a:schemeClr val="tx1"/>
              </a:solidFill>
              <a:effectLst/>
              <a:latin typeface="+mn-lt"/>
              <a:ea typeface="+mn-ea"/>
              <a:cs typeface="+mn-cs"/>
            </a:endParaRPr>
          </a:p>
          <a:p>
            <a:pPr lvl="5" fontAlgn="base"/>
            <a:r>
              <a:rPr lang="en-US" sz="1200" kern="1200" dirty="0">
                <a:solidFill>
                  <a:schemeClr val="tx1"/>
                </a:solidFill>
                <a:effectLst/>
                <a:latin typeface="+mn-lt"/>
                <a:ea typeface="+mn-ea"/>
                <a:cs typeface="+mn-cs"/>
              </a:rPr>
              <a:t>Next, jot down some thoughts on why would you be great at your dream job. What do you bring to the table?</a:t>
            </a:r>
            <a:endParaRPr lang="en-US" sz="1100" kern="1200" dirty="0">
              <a:solidFill>
                <a:schemeClr val="tx1"/>
              </a:solidFill>
              <a:effectLst/>
              <a:latin typeface="+mn-lt"/>
              <a:ea typeface="+mn-ea"/>
              <a:cs typeface="+mn-cs"/>
            </a:endParaRPr>
          </a:p>
          <a:p>
            <a:pPr lvl="6" fontAlgn="base"/>
            <a:r>
              <a:rPr lang="en-US" sz="1200" kern="1200" dirty="0">
                <a:solidFill>
                  <a:schemeClr val="tx1"/>
                </a:solidFill>
                <a:effectLst/>
                <a:latin typeface="+mn-lt"/>
                <a:ea typeface="+mn-ea"/>
                <a:cs typeface="+mn-cs"/>
              </a:rPr>
              <a:t>Again, break it down into specific components and examples:</a:t>
            </a:r>
            <a:endParaRPr lang="en-US" sz="1100" kern="1200" dirty="0">
              <a:solidFill>
                <a:schemeClr val="tx1"/>
              </a:solidFill>
              <a:effectLst/>
              <a:latin typeface="+mn-lt"/>
              <a:ea typeface="+mn-ea"/>
              <a:cs typeface="+mn-cs"/>
            </a:endParaRPr>
          </a:p>
          <a:p>
            <a:pPr lvl="7" fontAlgn="base"/>
            <a:r>
              <a:rPr lang="en-US" sz="1200" kern="1200" dirty="0">
                <a:solidFill>
                  <a:schemeClr val="tx1"/>
                </a:solidFill>
                <a:effectLst/>
                <a:latin typeface="+mn-lt"/>
                <a:ea typeface="+mn-ea"/>
                <a:cs typeface="+mn-cs"/>
              </a:rPr>
              <a:t>I have a lot of knowledge of the healthcare field, and the fact that I’ve personally benefitted from </a:t>
            </a:r>
            <a:r>
              <a:rPr lang="en-US" sz="1200" kern="1200" dirty="0" err="1">
                <a:solidFill>
                  <a:schemeClr val="tx1"/>
                </a:solidFill>
                <a:effectLst/>
                <a:latin typeface="+mn-lt"/>
                <a:ea typeface="+mn-ea"/>
                <a:cs typeface="+mn-cs"/>
              </a:rPr>
              <a:t>Obamacare</a:t>
            </a:r>
            <a:r>
              <a:rPr lang="en-US" sz="1200" kern="1200" dirty="0">
                <a:solidFill>
                  <a:schemeClr val="tx1"/>
                </a:solidFill>
                <a:effectLst/>
                <a:latin typeface="+mn-lt"/>
                <a:ea typeface="+mn-ea"/>
                <a:cs typeface="+mn-cs"/>
              </a:rPr>
              <a:t> means a lot to me</a:t>
            </a:r>
            <a:endParaRPr lang="en-US" sz="1100" kern="1200" dirty="0">
              <a:solidFill>
                <a:schemeClr val="tx1"/>
              </a:solidFill>
              <a:effectLst/>
              <a:latin typeface="+mn-lt"/>
              <a:ea typeface="+mn-ea"/>
              <a:cs typeface="+mn-cs"/>
            </a:endParaRPr>
          </a:p>
          <a:p>
            <a:pPr lvl="7" fontAlgn="base"/>
            <a:r>
              <a:rPr lang="en-US" sz="1200" kern="1200" dirty="0">
                <a:solidFill>
                  <a:schemeClr val="tx1"/>
                </a:solidFill>
                <a:effectLst/>
                <a:latin typeface="+mn-lt"/>
                <a:ea typeface="+mn-ea"/>
                <a:cs typeface="+mn-cs"/>
              </a:rPr>
              <a:t>I’ve had a great time working with my volunteers so far (we have the highest productivity in the state!), so I think my goal-setting and motivational abilities would be great for managing staff.</a:t>
            </a:r>
            <a:endParaRPr lang="en-US" sz="11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[After 4 minutes (time them for each 2-min window)] – Great. Hold on to those thoughts, we’re going to come back to them in a minute.</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11</a:t>
            </a:fld>
            <a:endParaRPr lang="en-US"/>
          </a:p>
        </p:txBody>
      </p:sp>
    </p:spTree>
    <p:extLst>
      <p:ext uri="{BB962C8B-B14F-4D97-AF65-F5344CB8AC3E}">
        <p14:creationId xmlns:p14="http://schemas.microsoft.com/office/powerpoint/2010/main" val="911675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0:20 – 0:38 	[Slide 12] Strategies and Practice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Now, we’re going to talk about some best practices while you’re networking, and also do a little bit of practice. </a:t>
            </a:r>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12</a:t>
            </a:fld>
            <a:endParaRPr lang="en-US"/>
          </a:p>
        </p:txBody>
      </p:sp>
    </p:spTree>
    <p:extLst>
      <p:ext uri="{BB962C8B-B14F-4D97-AF65-F5344CB8AC3E}">
        <p14:creationId xmlns:p14="http://schemas.microsoft.com/office/powerpoint/2010/main" val="3225695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0:20 – 0:22 </a:t>
            </a:r>
            <a:r>
              <a:rPr lang="en-US" sz="1200" b="1" kern="1200" dirty="0">
                <a:solidFill>
                  <a:schemeClr val="tx1"/>
                </a:solidFill>
                <a:effectLst/>
                <a:latin typeface="+mn-lt"/>
                <a:ea typeface="+mn-ea"/>
                <a:cs typeface="+mn-cs"/>
              </a:rPr>
              <a:t>[Slide 13]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 [Animation Cue] </a:t>
            </a:r>
            <a:r>
              <a:rPr lang="en-US" sz="1200" kern="1200" dirty="0">
                <a:solidFill>
                  <a:schemeClr val="tx1"/>
                </a:solidFill>
                <a:effectLst/>
                <a:latin typeface="+mn-lt"/>
                <a:ea typeface="+mn-ea"/>
                <a:cs typeface="+mn-cs"/>
              </a:rPr>
              <a:t>Think of networking like you think about building a neighborhood team.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You’re going to work with people you have a strong relationship with, and then make specific asks so they can help you effectively.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Start with your own “Core network” - who are they, and how can they help?</a:t>
            </a:r>
            <a:endParaRPr lang="en-US" sz="1100" kern="1200" dirty="0">
              <a:solidFill>
                <a:schemeClr val="tx1"/>
              </a:solidFill>
              <a:effectLst/>
              <a:latin typeface="+mn-lt"/>
              <a:ea typeface="+mn-ea"/>
              <a:cs typeface="+mn-cs"/>
            </a:endParaRPr>
          </a:p>
          <a:p>
            <a:pPr lvl="2" fontAlgn="base"/>
            <a:r>
              <a:rPr lang="en-US" sz="1200" kern="1200" dirty="0">
                <a:solidFill>
                  <a:schemeClr val="tx1"/>
                </a:solidFill>
                <a:effectLst/>
                <a:latin typeface="+mn-lt"/>
                <a:ea typeface="+mn-ea"/>
                <a:cs typeface="+mn-cs"/>
              </a:rPr>
              <a:t>Choose 3-5 managers, teachers or former co-workers who can speak to your skills and the quality of your work.</a:t>
            </a:r>
            <a:endParaRPr lang="en-US" sz="1100" kern="1200" dirty="0">
              <a:solidFill>
                <a:schemeClr val="tx1"/>
              </a:solidFill>
              <a:effectLst/>
              <a:latin typeface="+mn-lt"/>
              <a:ea typeface="+mn-ea"/>
              <a:cs typeface="+mn-cs"/>
            </a:endParaRPr>
          </a:p>
          <a:p>
            <a:pPr lvl="2" fontAlgn="base"/>
            <a:r>
              <a:rPr lang="en-US" sz="1200" kern="1200" dirty="0">
                <a:solidFill>
                  <a:schemeClr val="tx1"/>
                </a:solidFill>
                <a:effectLst/>
                <a:latin typeface="+mn-lt"/>
                <a:ea typeface="+mn-ea"/>
                <a:cs typeface="+mn-cs"/>
              </a:rPr>
              <a:t>These are your go-to people! They’re the most important part of your networking team, because they like you and will have a strong personal motivation to help you succeed.</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They can vouch for you, and refer you to others based on the recommendations they provide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Only after you’ve got your own network on your side should you start to expand your networking to those you don’t know.</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To reach this group most effectively, ask for introductions to relevant people in your field from your core networking group. Your core group may not only be able to introduce you to someone, but also to recommend you and put you on solid footing for the new relationship.</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Cold networking (such as attending alumni events or open houses in your field) can also be effective, but keep in mind that if you’re the only person vouching for your skills to someone new, your networking will have less impact.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And, just like in organizing, you shouldn’t be the person doing all the work.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In order to be effective, you’ll need to make some specific asks of your networking team. What are some good things to ask? </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[Have audience type answers into chat box]</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Great! </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You’ll want them to provide you with advice on your search,</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Make introductions for you (this is even better if you have someone specific in mind that you can ask them about)</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And provide references for you.</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13</a:t>
            </a:fld>
            <a:endParaRPr lang="en-US"/>
          </a:p>
        </p:txBody>
      </p:sp>
    </p:spTree>
    <p:extLst>
      <p:ext uri="{BB962C8B-B14F-4D97-AF65-F5344CB8AC3E}">
        <p14:creationId xmlns:p14="http://schemas.microsoft.com/office/powerpoint/2010/main" val="1055034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0:22 – 0:24 </a:t>
            </a:r>
            <a:r>
              <a:rPr lang="en-US" sz="1200" b="1" kern="1200" dirty="0">
                <a:solidFill>
                  <a:schemeClr val="tx1"/>
                </a:solidFill>
                <a:effectLst/>
                <a:latin typeface="+mn-lt"/>
                <a:ea typeface="+mn-ea"/>
                <a:cs typeface="+mn-cs"/>
              </a:rPr>
              <a:t>[Slide 14]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Now that your team is in place, let’s talk about how to have an effective conversation with your team members. You’ll see that it’s very similar to the 1:1’s you hold as an organizer.</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First, say hi! Have you seen this person for a while? Ask about how their life is going, or introduce yourself if you’re cold-networking.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Then, get to the heart of the conversation. Why did you reach out? Let them know that you’re looking for a job, what that job looks like, and why you thought they’d be a great person to reach out to.</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Then, ask them to share the valuable insight that your contact probably has.</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Make your contact feel important (because they are!)</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Questions to ask:</a:t>
            </a:r>
            <a:endParaRPr lang="en-US" sz="1100" kern="1200" dirty="0">
              <a:solidFill>
                <a:schemeClr val="tx1"/>
              </a:solidFill>
              <a:effectLst/>
              <a:latin typeface="+mn-lt"/>
              <a:ea typeface="+mn-ea"/>
              <a:cs typeface="+mn-cs"/>
            </a:endParaRPr>
          </a:p>
          <a:p>
            <a:pPr lvl="3"/>
            <a:r>
              <a:rPr lang="en-US" sz="1200" kern="1200" dirty="0">
                <a:solidFill>
                  <a:schemeClr val="tx1"/>
                </a:solidFill>
                <a:effectLst/>
                <a:latin typeface="+mn-lt"/>
                <a:ea typeface="+mn-ea"/>
                <a:cs typeface="+mn-cs"/>
              </a:rPr>
              <a:t>What steps did you take to get to your position? </a:t>
            </a:r>
            <a:endParaRPr lang="en-US" sz="1100" kern="1200" dirty="0">
              <a:solidFill>
                <a:schemeClr val="tx1"/>
              </a:solidFill>
              <a:effectLst/>
              <a:latin typeface="+mn-lt"/>
              <a:ea typeface="+mn-ea"/>
              <a:cs typeface="+mn-cs"/>
            </a:endParaRPr>
          </a:p>
          <a:p>
            <a:pPr lvl="3"/>
            <a:r>
              <a:rPr lang="en-US" sz="1200" kern="1200" dirty="0">
                <a:solidFill>
                  <a:schemeClr val="tx1"/>
                </a:solidFill>
                <a:effectLst/>
                <a:latin typeface="+mn-lt"/>
                <a:ea typeface="+mn-ea"/>
                <a:cs typeface="+mn-cs"/>
              </a:rPr>
              <a:t>What do you like most about your organization/your job?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Next, make a clear ask. How, exactly, can they help?</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Keep in mind that if you’re talking to a manger, asking them outright to hire you may put them on the defensive. You’re better off asking for advice, and letting them bring up any job opportunities they have in mind for you.</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Make sure you’ve exchanged contact information and</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Then thank them, and outline any next steps that have come up throughout your conversation.</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14</a:t>
            </a:fld>
            <a:endParaRPr lang="en-US"/>
          </a:p>
        </p:txBody>
      </p:sp>
    </p:spTree>
    <p:extLst>
      <p:ext uri="{BB962C8B-B14F-4D97-AF65-F5344CB8AC3E}">
        <p14:creationId xmlns:p14="http://schemas.microsoft.com/office/powerpoint/2010/main" val="10550349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0:24 – 0:34 </a:t>
            </a:r>
            <a:r>
              <a:rPr lang="en-US" sz="1200" b="1" kern="1200" dirty="0">
                <a:solidFill>
                  <a:schemeClr val="tx1"/>
                </a:solidFill>
                <a:effectLst/>
                <a:latin typeface="+mn-lt"/>
                <a:ea typeface="+mn-ea"/>
                <a:cs typeface="+mn-cs"/>
              </a:rPr>
              <a:t>[Slide 15]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Let’s practice!</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I’m going to break you up into groups of 2 to practice your networking. Partner 1 will be a member of your core networking group, and Partner 2 will be a networker.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Use the job goals you outlined earlier, and also the 6 conversation steps for your breakout.</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Each partner will have 3 minutes to network, then 1 minute to debrief.</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Then, we’ll switch. </a:t>
            </a:r>
            <a:r>
              <a:rPr lang="en-US" sz="1200" kern="1200" dirty="0" err="1">
                <a:solidFill>
                  <a:schemeClr val="tx1"/>
                </a:solidFill>
                <a:effectLst/>
                <a:latin typeface="+mn-lt"/>
                <a:ea typeface="+mn-ea"/>
                <a:cs typeface="+mn-cs"/>
              </a:rPr>
              <a:t>I”ll</a:t>
            </a:r>
            <a:r>
              <a:rPr lang="en-US" sz="1200" kern="1200" dirty="0">
                <a:solidFill>
                  <a:schemeClr val="tx1"/>
                </a:solidFill>
                <a:effectLst/>
                <a:latin typeface="+mn-lt"/>
                <a:ea typeface="+mn-ea"/>
                <a:cs typeface="+mn-cs"/>
              </a:rPr>
              <a:t> time you.</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[Breakouts &amp; regroup]</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15</a:t>
            </a:fld>
            <a:endParaRPr lang="en-US"/>
          </a:p>
        </p:txBody>
      </p:sp>
    </p:spTree>
    <p:extLst>
      <p:ext uri="{BB962C8B-B14F-4D97-AF65-F5344CB8AC3E}">
        <p14:creationId xmlns:p14="http://schemas.microsoft.com/office/powerpoint/2010/main" val="2031721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0:34 – 0:36 </a:t>
            </a:r>
            <a:r>
              <a:rPr lang="en-US" sz="1200" b="1" kern="1200" dirty="0">
                <a:solidFill>
                  <a:schemeClr val="tx1"/>
                </a:solidFill>
                <a:effectLst/>
                <a:latin typeface="+mn-lt"/>
                <a:ea typeface="+mn-ea"/>
                <a:cs typeface="+mn-cs"/>
              </a:rPr>
              <a:t>[Slide 16] </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Great. Now that we’re all a bit more comfortable with our networking conversations, let’s talk about what should happen afterwards.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Within 2 days of your meeting, make sure to send a thank-you email to your contact, and include any relevant information, like asks that you made or an attached resume. You can also add your contact to your LinkedIn profile.</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Here’s an example of a good follow-up email [Read email]</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until “Don’ts” appear] </a:t>
            </a:r>
            <a:r>
              <a:rPr lang="en-US" sz="1200" kern="1200" dirty="0">
                <a:solidFill>
                  <a:schemeClr val="tx1"/>
                </a:solidFill>
                <a:effectLst/>
                <a:latin typeface="+mn-lt"/>
                <a:ea typeface="+mn-ea"/>
                <a:cs typeface="+mn-cs"/>
              </a:rPr>
              <a:t>However, make sure you don’t sound too impatient or pushy. Remember – your contacts want to help you, but they’re also doing so because they like you. Don’t change that! </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You’ll also want to make sure you’re not coming across as too informal. A somewhat formal tone is important to let your contact know you respect them. It also makes it easier for them to forward parts of your emails to potential new contacts.</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16</a:t>
            </a:fld>
            <a:endParaRPr lang="en-US"/>
          </a:p>
        </p:txBody>
      </p:sp>
    </p:spTree>
    <p:extLst>
      <p:ext uri="{BB962C8B-B14F-4D97-AF65-F5344CB8AC3E}">
        <p14:creationId xmlns:p14="http://schemas.microsoft.com/office/powerpoint/2010/main" val="1055034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0:36 – 0:38 </a:t>
            </a:r>
            <a:r>
              <a:rPr lang="en-US" sz="1200" b="1" kern="1200" dirty="0">
                <a:solidFill>
                  <a:schemeClr val="tx1"/>
                </a:solidFill>
                <a:effectLst/>
                <a:latin typeface="+mn-lt"/>
                <a:ea typeface="+mn-ea"/>
                <a:cs typeface="+mn-cs"/>
              </a:rPr>
              <a:t>[Slide 17] </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 [Animation Cue] </a:t>
            </a:r>
            <a:r>
              <a:rPr lang="en-US" sz="1200" kern="1200" dirty="0">
                <a:solidFill>
                  <a:schemeClr val="tx1"/>
                </a:solidFill>
                <a:effectLst/>
                <a:latin typeface="+mn-lt"/>
                <a:ea typeface="+mn-ea"/>
                <a:cs typeface="+mn-cs"/>
              </a:rPr>
              <a:t>Now, let’s look at what follow-up should look like a bit later on.</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If you made a specific ask (like an introduction to Bob) and you haven’t heard back, a polite check-in at around the 2-week timeframe is encouraged. Depending on how well you know the person and the urgency of your timeline, a little sooner can also work.</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You’ll also want to make sure you get in touch with your contacts about once every month, even the ones who you didn’t make specific asks of. Giving them a quick update will help you to remain top-of-mind so that if an opportunity comes along, they’ll think of you. For example,</a:t>
            </a:r>
            <a:r>
              <a:rPr lang="en-US" sz="1200" kern="1200" baseline="0" dirty="0">
                <a:solidFill>
                  <a:schemeClr val="tx1"/>
                </a:solidFill>
                <a:effectLst/>
                <a:latin typeface="+mn-lt"/>
                <a:ea typeface="+mn-ea"/>
                <a:cs typeface="+mn-cs"/>
              </a:rPr>
              <a:t> have you updated you resume? Have you applied to any positions that your networking team should know about?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Finally, let’s make sure you steer clear of some of the following:</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Make sure you’re always polite, never pushy, with your contacts.</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You’ll want to maintain the right balance between keeping your contact updated, and bugging them. A g-chat every day asking if they’ve heard of any opportunities is going to discourage them from helping you.</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And finally, make sure you don’t disappear altogether. Even if you find a job, make sure you send thank-</a:t>
            </a:r>
            <a:r>
              <a:rPr lang="en-US" sz="1200" kern="1200" dirty="0" err="1">
                <a:solidFill>
                  <a:schemeClr val="tx1"/>
                </a:solidFill>
                <a:effectLst/>
                <a:latin typeface="+mn-lt"/>
                <a:ea typeface="+mn-ea"/>
                <a:cs typeface="+mn-cs"/>
              </a:rPr>
              <a:t>you’s</a:t>
            </a:r>
            <a:r>
              <a:rPr lang="en-US" sz="1200" kern="1200" dirty="0">
                <a:solidFill>
                  <a:schemeClr val="tx1"/>
                </a:solidFill>
                <a:effectLst/>
                <a:latin typeface="+mn-lt"/>
                <a:ea typeface="+mn-ea"/>
                <a:cs typeface="+mn-cs"/>
              </a:rPr>
              <a:t> and updates to everyone who you talked to along the way. Who knows when you may need to network again, and they’ll also make great professional contacts while you are working.</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17</a:t>
            </a:fld>
            <a:endParaRPr lang="en-US"/>
          </a:p>
        </p:txBody>
      </p:sp>
    </p:spTree>
    <p:extLst>
      <p:ext uri="{BB962C8B-B14F-4D97-AF65-F5344CB8AC3E}">
        <p14:creationId xmlns:p14="http://schemas.microsoft.com/office/powerpoint/2010/main" val="1055034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0:38 – 0:48	[Slide 18] Closing and Debrief</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18</a:t>
            </a:fld>
            <a:endParaRPr lang="en-US"/>
          </a:p>
        </p:txBody>
      </p:sp>
    </p:spTree>
    <p:extLst>
      <p:ext uri="{BB962C8B-B14F-4D97-AF65-F5344CB8AC3E}">
        <p14:creationId xmlns:p14="http://schemas.microsoft.com/office/powerpoint/2010/main" val="1682766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19]</a:t>
            </a:r>
            <a:r>
              <a:rPr lang="en-US" sz="1200" kern="1200" dirty="0">
                <a:solidFill>
                  <a:schemeClr val="tx1"/>
                </a:solidFill>
                <a:effectLst/>
                <a:latin typeface="+mn-lt"/>
                <a:ea typeface="+mn-ea"/>
                <a:cs typeface="+mn-cs"/>
              </a:rPr>
              <a:t> Let’s recap the goals we started with. Hopefully we’ll have a better understanding of each of these now.</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Go through each goal and poll how comfortable, on a scale of 1-3, participants feel about each goal]</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19</a:t>
            </a:fld>
            <a:endParaRPr lang="en-US"/>
          </a:p>
        </p:txBody>
      </p:sp>
    </p:spTree>
    <p:extLst>
      <p:ext uri="{BB962C8B-B14F-4D97-AF65-F5344CB8AC3E}">
        <p14:creationId xmlns:p14="http://schemas.microsoft.com/office/powerpoint/2010/main" val="2381613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0:00 – 0:05	Goals &amp; Agenda</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[Slide 2]</a:t>
            </a:r>
            <a:r>
              <a:rPr lang="en-US" sz="1200" kern="1200" dirty="0">
                <a:solidFill>
                  <a:schemeClr val="tx1"/>
                </a:solidFill>
                <a:effectLst/>
                <a:latin typeface="+mn-lt"/>
                <a:ea typeface="+mn-ea"/>
                <a:cs typeface="+mn-cs"/>
              </a:rPr>
              <a:t> Goals for today’s session</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Today, we want to make sure we define networking and also make sure everyone understand why networking is so important.</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We know networking can be a little scary sometimes, so we want to address some of the challenges many people face when they start thinking about the networking process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Then, we’re going to learn some best practices, and practice with each other.</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Finally, we want everyone to start thinking about your own networking.</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2</a:t>
            </a:fld>
            <a:endParaRPr lang="en-US"/>
          </a:p>
        </p:txBody>
      </p:sp>
    </p:spTree>
    <p:extLst>
      <p:ext uri="{BB962C8B-B14F-4D97-AF65-F5344CB8AC3E}">
        <p14:creationId xmlns:p14="http://schemas.microsoft.com/office/powerpoint/2010/main" val="2725074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kern="1200" dirty="0">
                <a:solidFill>
                  <a:schemeClr val="tx1"/>
                </a:solidFill>
                <a:effectLst/>
                <a:latin typeface="+mn-lt"/>
                <a:ea typeface="+mn-ea"/>
                <a:cs typeface="+mn-cs"/>
              </a:rPr>
              <a:t>[Slide20] </a:t>
            </a:r>
            <a:endParaRPr lang="en-US" sz="11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What were some of your key takeaways from today? [Take a few answers in the chat box]</a:t>
            </a:r>
            <a:endParaRPr lang="en-US" sz="11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Any remaining questions? [take questions in chat box]</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20</a:t>
            </a:fld>
            <a:endParaRPr lang="en-US"/>
          </a:p>
        </p:txBody>
      </p:sp>
    </p:spTree>
    <p:extLst>
      <p:ext uri="{BB962C8B-B14F-4D97-AF65-F5344CB8AC3E}">
        <p14:creationId xmlns:p14="http://schemas.microsoft.com/office/powerpoint/2010/main" val="4037312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21]</a:t>
            </a:r>
            <a:r>
              <a:rPr lang="en-US" sz="1200" kern="1200" dirty="0">
                <a:solidFill>
                  <a:schemeClr val="tx1"/>
                </a:solidFill>
                <a:effectLst/>
                <a:latin typeface="+mn-lt"/>
                <a:ea typeface="+mn-ea"/>
                <a:cs typeface="+mn-cs"/>
              </a:rPr>
              <a:t> Direct participants to quiz</a:t>
            </a: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21</a:t>
            </a:fld>
            <a:endParaRPr lang="en-US"/>
          </a:p>
        </p:txBody>
      </p:sp>
    </p:spTree>
    <p:extLst>
      <p:ext uri="{BB962C8B-B14F-4D97-AF65-F5344CB8AC3E}">
        <p14:creationId xmlns:p14="http://schemas.microsoft.com/office/powerpoint/2010/main" val="315526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[Slide 22]</a:t>
            </a:r>
            <a:r>
              <a:rPr lang="en-US" sz="1200" kern="1200" dirty="0">
                <a:solidFill>
                  <a:schemeClr val="tx1"/>
                </a:solidFill>
                <a:effectLst/>
                <a:latin typeface="+mn-lt"/>
                <a:ea typeface="+mn-ea"/>
                <a:cs typeface="+mn-cs"/>
              </a:rPr>
              <a:t> Thanks everybody!</a:t>
            </a: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22</a:t>
            </a:fld>
            <a:endParaRPr lang="en-US"/>
          </a:p>
        </p:txBody>
      </p:sp>
    </p:spTree>
    <p:extLst>
      <p:ext uri="{BB962C8B-B14F-4D97-AF65-F5344CB8AC3E}">
        <p14:creationId xmlns:p14="http://schemas.microsoft.com/office/powerpoint/2010/main" val="3831713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[Slide3] </a:t>
            </a:r>
            <a:r>
              <a:rPr lang="en-US" sz="1200" kern="1200" dirty="0">
                <a:solidFill>
                  <a:schemeClr val="tx1"/>
                </a:solidFill>
                <a:effectLst/>
                <a:latin typeface="+mn-lt"/>
                <a:ea typeface="+mn-ea"/>
                <a:cs typeface="+mn-cs"/>
              </a:rPr>
              <a:t>Agenda for today’s session</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And here’s our agenda for today.</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We’ve already gotten started by discussing our goals.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Next, we’ll define networking,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And then we’ll discuss some of the fears people have when they think about networking. We want you to have a positive mindset – everybody networks, and people are happy to help if you network in the right way.</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Then, we’ll </a:t>
            </a:r>
            <a:r>
              <a:rPr lang="en-US" sz="1200" kern="1200" dirty="0" err="1">
                <a:solidFill>
                  <a:schemeClr val="tx1"/>
                </a:solidFill>
                <a:effectLst/>
                <a:latin typeface="+mn-lt"/>
                <a:ea typeface="+mn-ea"/>
                <a:cs typeface="+mn-cs"/>
              </a:rPr>
              <a:t>discusswhat</a:t>
            </a:r>
            <a:r>
              <a:rPr lang="en-US" sz="1200" kern="1200" dirty="0">
                <a:solidFill>
                  <a:schemeClr val="tx1"/>
                </a:solidFill>
                <a:effectLst/>
                <a:latin typeface="+mn-lt"/>
                <a:ea typeface="+mn-ea"/>
                <a:cs typeface="+mn-cs"/>
              </a:rPr>
              <a:t> you’ll need to prepare in order to network,</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Share some best-practices, and practice with each other to make networking a bit less daunting.</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Then, we’ll have a chance for questions and to share our key takeaways.</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3</a:t>
            </a:fld>
            <a:endParaRPr lang="en-US"/>
          </a:p>
        </p:txBody>
      </p:sp>
    </p:spTree>
    <p:extLst>
      <p:ext uri="{BB962C8B-B14F-4D97-AF65-F5344CB8AC3E}">
        <p14:creationId xmlns:p14="http://schemas.microsoft.com/office/powerpoint/2010/main" val="1193139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 [Slide 4]</a:t>
            </a:r>
            <a:r>
              <a:rPr lang="en-US" sz="1200" kern="1200" dirty="0">
                <a:solidFill>
                  <a:schemeClr val="tx1"/>
                </a:solidFill>
                <a:effectLst/>
                <a:latin typeface="+mn-lt"/>
                <a:ea typeface="+mn-ea"/>
                <a:cs typeface="+mn-cs"/>
              </a:rPr>
              <a:t> Let’s review what we mean by “networking”.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[Ask participants to type their answers into the chat box] – What does networking mean to you? How do you define networking?</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[Take some answers] – Right. These are all great answers.</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 x2 ]</a:t>
            </a:r>
            <a:r>
              <a:rPr lang="en-US" sz="1200" kern="1200" dirty="0">
                <a:solidFill>
                  <a:schemeClr val="tx1"/>
                </a:solidFill>
                <a:effectLst/>
                <a:latin typeface="+mn-lt"/>
                <a:ea typeface="+mn-ea"/>
                <a:cs typeface="+mn-cs"/>
              </a:rPr>
              <a:t> [Read networking definitions]</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4</a:t>
            </a:fld>
            <a:endParaRPr lang="en-US"/>
          </a:p>
        </p:txBody>
      </p:sp>
    </p:spTree>
    <p:extLst>
      <p:ext uri="{BB962C8B-B14F-4D97-AF65-F5344CB8AC3E}">
        <p14:creationId xmlns:p14="http://schemas.microsoft.com/office/powerpoint/2010/main" val="4274571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[Slide 5]</a:t>
            </a:r>
            <a:r>
              <a:rPr lang="en-US" sz="1200" kern="1200" dirty="0">
                <a:solidFill>
                  <a:schemeClr val="tx1"/>
                </a:solidFill>
                <a:effectLst/>
                <a:latin typeface="+mn-lt"/>
                <a:ea typeface="+mn-ea"/>
                <a:cs typeface="+mn-cs"/>
              </a:rPr>
              <a:t> Why is networking so important? Networking is a key part of any job search. Here’s why:</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You may be one of 100 candidates for a position. A personal connection to the organization you’re applying to could help put your application in the “interview” pile.</a:t>
            </a:r>
            <a:endParaRPr lang="en-US" sz="11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You may learn about opportunities that have not been widely advertised yet, and get your application in as one of the first</a:t>
            </a:r>
            <a:endParaRPr lang="en-US" sz="1100" kern="1200" dirty="0">
              <a:solidFill>
                <a:schemeClr val="tx1"/>
              </a:solidFill>
              <a:effectLst/>
              <a:latin typeface="+mn-lt"/>
              <a:ea typeface="+mn-ea"/>
              <a:cs typeface="+mn-cs"/>
            </a:endParaRPr>
          </a:p>
          <a:p>
            <a:pPr lvl="2" fontAlgn="base"/>
            <a:r>
              <a:rPr lang="en-US" sz="1200" kern="1200" dirty="0">
                <a:solidFill>
                  <a:schemeClr val="tx1"/>
                </a:solidFill>
                <a:effectLst/>
                <a:latin typeface="+mn-lt"/>
                <a:ea typeface="+mn-ea"/>
                <a:cs typeface="+mn-cs"/>
              </a:rPr>
              <a:t>According to a recent study conducted by Amazon best-selling author, LinkedIn Influencer and CEO Lou Adler, </a:t>
            </a:r>
            <a:r>
              <a:rPr lang="en-US" sz="1200" u="sng" kern="1200" dirty="0">
                <a:solidFill>
                  <a:schemeClr val="tx1"/>
                </a:solidFill>
                <a:effectLst/>
                <a:latin typeface="+mn-lt"/>
                <a:ea typeface="+mn-ea"/>
                <a:cs typeface="+mn-cs"/>
                <a:hlinkClick r:id="rId3"/>
              </a:rPr>
              <a:t>55% of all jobs are filled through the hidden job market</a:t>
            </a:r>
            <a:r>
              <a:rPr lang="en-US" sz="1200" kern="1200" dirty="0">
                <a:solidFill>
                  <a:schemeClr val="tx1"/>
                </a:solidFill>
                <a:effectLst/>
                <a:latin typeface="+mn-lt"/>
                <a:ea typeface="+mn-ea"/>
                <a:cs typeface="+mn-cs"/>
              </a:rPr>
              <a:t>, a combination of internal promotions and networking. (As</a:t>
            </a:r>
            <a:r>
              <a:rPr lang="en-US" sz="1200" kern="1200" baseline="0" dirty="0">
                <a:solidFill>
                  <a:schemeClr val="tx1"/>
                </a:solidFill>
                <a:effectLst/>
                <a:latin typeface="+mn-lt"/>
                <a:ea typeface="+mn-ea"/>
                <a:cs typeface="+mn-cs"/>
              </a:rPr>
              <a:t> opposed to resume databases and online resume submissions)</a:t>
            </a:r>
            <a:endParaRPr lang="en-US" sz="1200" kern="1200" dirty="0">
              <a:solidFill>
                <a:schemeClr val="tx1"/>
              </a:solidFill>
              <a:effectLst/>
              <a:latin typeface="+mn-lt"/>
              <a:ea typeface="+mn-ea"/>
              <a:cs typeface="+mn-cs"/>
            </a:endParaRPr>
          </a:p>
          <a:p>
            <a:pPr lvl="1" fontAlgn="base"/>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You’ll get to know other players in your field. </a:t>
            </a:r>
            <a:endParaRPr lang="en-US" sz="1100" kern="1200" dirty="0">
              <a:solidFill>
                <a:schemeClr val="tx1"/>
              </a:solidFill>
              <a:effectLst/>
              <a:latin typeface="+mn-lt"/>
              <a:ea typeface="+mn-ea"/>
              <a:cs typeface="+mn-cs"/>
            </a:endParaRPr>
          </a:p>
          <a:p>
            <a:pPr lvl="2" fontAlgn="base"/>
            <a:r>
              <a:rPr lang="en-US" sz="1200" kern="1200" dirty="0">
                <a:solidFill>
                  <a:schemeClr val="tx1"/>
                </a:solidFill>
                <a:effectLst/>
                <a:latin typeface="+mn-lt"/>
                <a:ea typeface="+mn-ea"/>
                <a:cs typeface="+mn-cs"/>
              </a:rPr>
              <a:t>Having a support network of new friends with similar interests to bounce ideas off of and share experiences is awesome, whether or not you have a job</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The better you know others in your field, the more likely they are to think of you if they’ve got an opportunity that’s a good fit</a:t>
            </a:r>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5</a:t>
            </a:fld>
            <a:endParaRPr lang="en-US"/>
          </a:p>
        </p:txBody>
      </p:sp>
    </p:spTree>
    <p:extLst>
      <p:ext uri="{BB962C8B-B14F-4D97-AF65-F5344CB8AC3E}">
        <p14:creationId xmlns:p14="http://schemas.microsoft.com/office/powerpoint/2010/main" val="3789682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0:10 – 0:14	[Slide 6] Perceptions and Misconceptions about Networking</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6</a:t>
            </a:fld>
            <a:endParaRPr lang="en-US"/>
          </a:p>
        </p:txBody>
      </p:sp>
    </p:spTree>
    <p:extLst>
      <p:ext uri="{BB962C8B-B14F-4D97-AF65-F5344CB8AC3E}">
        <p14:creationId xmlns:p14="http://schemas.microsoft.com/office/powerpoint/2010/main" val="3939887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0:10 – 0:12	</a:t>
            </a:r>
            <a:r>
              <a:rPr lang="en-US" sz="1200" b="1" kern="1200" dirty="0">
                <a:solidFill>
                  <a:schemeClr val="tx1"/>
                </a:solidFill>
                <a:effectLst/>
                <a:latin typeface="+mn-lt"/>
                <a:ea typeface="+mn-ea"/>
                <a:cs typeface="+mn-cs"/>
              </a:rPr>
              <a:t>[Slide 7]</a:t>
            </a:r>
            <a:r>
              <a:rPr lang="en-US" sz="1200" kern="1200" dirty="0">
                <a:solidFill>
                  <a:schemeClr val="tx1"/>
                </a:solidFill>
                <a:effectLst/>
                <a:latin typeface="+mn-lt"/>
                <a:ea typeface="+mn-ea"/>
                <a:cs typeface="+mn-cs"/>
              </a:rPr>
              <a:t> We all know that networking can be a little scary. How come?</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a:t>
            </a:r>
            <a:r>
              <a:rPr lang="en-US" sz="1200" kern="1200" dirty="0">
                <a:solidFill>
                  <a:schemeClr val="tx1"/>
                </a:solidFill>
                <a:effectLst/>
                <a:latin typeface="+mn-lt"/>
                <a:ea typeface="+mn-ea"/>
                <a:cs typeface="+mn-cs"/>
              </a:rPr>
              <a:t> How comfortable do you guys feel with the networking process?</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[Poll]: Are you intimidated by the concept of networking?</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A) Not at all – I’m ready to go.</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B) I’m a little hesitant to get going</a:t>
            </a:r>
            <a:endParaRPr lang="en-US" sz="11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C) I’m not comfortable at all with networking.</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Ok, good (based on results). </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For those of you who are hesitant or not comfortable networking: Why do you feel that way? What is it about networking that is challenging for you?</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[Have audience type responses in chat box] Ok. Yep, those are all very common and reasonable reactions to networking.</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The truth is, everyone feels a little awkward when they first get started. Here’s one of the most common things you hear when you talk about networking (read common fear). </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7</a:t>
            </a:fld>
            <a:endParaRPr lang="en-US"/>
          </a:p>
        </p:txBody>
      </p:sp>
    </p:spTree>
    <p:extLst>
      <p:ext uri="{BB962C8B-B14F-4D97-AF65-F5344CB8AC3E}">
        <p14:creationId xmlns:p14="http://schemas.microsoft.com/office/powerpoint/2010/main" val="2256632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0:12 – 0:14	</a:t>
            </a:r>
            <a:r>
              <a:rPr lang="en-US" sz="1200" b="1" kern="1200" dirty="0">
                <a:solidFill>
                  <a:schemeClr val="tx1"/>
                </a:solidFill>
                <a:effectLst/>
                <a:latin typeface="+mn-lt"/>
                <a:ea typeface="+mn-ea"/>
                <a:cs typeface="+mn-cs"/>
              </a:rPr>
              <a:t>[Slide 8] </a:t>
            </a:r>
            <a:r>
              <a:rPr lang="en-US" sz="1200" kern="1200" dirty="0">
                <a:solidFill>
                  <a:schemeClr val="tx1"/>
                </a:solidFill>
                <a:effectLst/>
                <a:latin typeface="+mn-lt"/>
                <a:ea typeface="+mn-ea"/>
                <a:cs typeface="+mn-cs"/>
              </a:rPr>
              <a:t>Keeping in mind those reservations you just expressed, let’s talk about how we can change our mindset. Networking isn’t just a good experience for you – it’s also a good experience for those </a:t>
            </a:r>
            <a:r>
              <a:rPr lang="en-US" sz="1200" kern="1200" dirty="0" err="1">
                <a:solidFill>
                  <a:schemeClr val="tx1"/>
                </a:solidFill>
                <a:effectLst/>
                <a:latin typeface="+mn-lt"/>
                <a:ea typeface="+mn-ea"/>
                <a:cs typeface="+mn-cs"/>
              </a:rPr>
              <a:t>your’re</a:t>
            </a:r>
            <a:r>
              <a:rPr lang="en-US" sz="1200" kern="1200" dirty="0">
                <a:solidFill>
                  <a:schemeClr val="tx1"/>
                </a:solidFill>
                <a:effectLst/>
                <a:latin typeface="+mn-lt"/>
                <a:ea typeface="+mn-ea"/>
                <a:cs typeface="+mn-cs"/>
              </a:rPr>
              <a:t> networking with. </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It feels good to help people! </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You’re not annoying - you’re giving them an opportunity to use their expertise and knowledge to help you</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People love to feel important and needed: By networking, you’re essentially telling someone that you consider them an expert in their field, and that you want to hear what they have to say.</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Networking isn’t just shameless self-promotion. You’re building relationships that you’ll use not just when you’re looking for a job, but afterward too.</a:t>
            </a:r>
            <a:endParaRPr lang="en-US" sz="11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[Animation Cue] </a:t>
            </a:r>
            <a:r>
              <a:rPr lang="en-US" sz="1200" kern="1200" dirty="0">
                <a:solidFill>
                  <a:schemeClr val="tx1"/>
                </a:solidFill>
                <a:effectLst/>
                <a:latin typeface="+mn-lt"/>
                <a:ea typeface="+mn-ea"/>
                <a:cs typeface="+mn-cs"/>
              </a:rPr>
              <a:t>And if you think about networking as relationship-building, you’ll find that you truly network every day.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Have you had a 1:1 recently with a volunteer? Have you talked to an old friend? That’s relationship-building – that’s networking!</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8</a:t>
            </a:fld>
            <a:endParaRPr lang="en-US"/>
          </a:p>
        </p:txBody>
      </p:sp>
    </p:spTree>
    <p:extLst>
      <p:ext uri="{BB962C8B-B14F-4D97-AF65-F5344CB8AC3E}">
        <p14:creationId xmlns:p14="http://schemas.microsoft.com/office/powerpoint/2010/main" val="1295351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0:14 – 0:20	[Slide 9] Prep Work before you Network</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8DB1AA-FF9A-4ADA-99F4-27D2415258A8}" type="slidenum">
              <a:rPr lang="en-US" smtClean="0"/>
              <a:t>9</a:t>
            </a:fld>
            <a:endParaRPr lang="en-US"/>
          </a:p>
        </p:txBody>
      </p:sp>
    </p:spTree>
    <p:extLst>
      <p:ext uri="{BB962C8B-B14F-4D97-AF65-F5344CB8AC3E}">
        <p14:creationId xmlns:p14="http://schemas.microsoft.com/office/powerpoint/2010/main" val="23463884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Regular Slide">
    <p:spTree>
      <p:nvGrpSpPr>
        <p:cNvPr id="1" name=""/>
        <p:cNvGrpSpPr/>
        <p:nvPr/>
      </p:nvGrpSpPr>
      <p:grpSpPr>
        <a:xfrm>
          <a:off x="0" y="0"/>
          <a:ext cx="0" cy="0"/>
          <a:chOff x="0" y="0"/>
          <a:chExt cx="0" cy="0"/>
        </a:xfrm>
      </p:grpSpPr>
      <p:pic>
        <p:nvPicPr>
          <p:cNvPr id="4" name="Picture 5" descr="OFA-logo_horizontal-RGB.eps"/>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787400" y="8937625"/>
            <a:ext cx="3352800" cy="43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p:txBody>
          <a:bodyPr/>
          <a:lstStyle>
            <a:lvl1pPr>
              <a:defRPr smtClean="0"/>
            </a:lvl1pPr>
          </a:lstStyle>
          <a:p>
            <a:pPr>
              <a:defRPr/>
            </a:pPr>
            <a:fld id="{1483A157-00DB-49EB-9B86-22853ED97C2F}" type="slidenum">
              <a:rPr lang="en-US" altLang="en-US"/>
              <a:pPr>
                <a:defRPr/>
              </a:pPr>
              <a:t>‹#›</a:t>
            </a:fld>
            <a:endParaRPr lang="en-US" altLang="en-US"/>
          </a:p>
        </p:txBody>
      </p:sp>
    </p:spTree>
    <p:extLst>
      <p:ext uri="{BB962C8B-B14F-4D97-AF65-F5344CB8AC3E}">
        <p14:creationId xmlns:p14="http://schemas.microsoft.com/office/powerpoint/2010/main" val="19627479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4" descr="OFA-logo_horizontal-RGB.eps"/>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311275" y="3684588"/>
            <a:ext cx="10372725" cy="1344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4000" y="5791200"/>
            <a:ext cx="12496800" cy="1676400"/>
          </a:xfrm>
        </p:spPr>
        <p:txBody>
          <a:bodyPr/>
          <a:lstStyle>
            <a:lvl1pPr>
              <a:defRPr sz="4200" i="0" baseline="0"/>
            </a:lvl1pPr>
          </a:lstStyle>
          <a:p>
            <a:r>
              <a:rPr lang="en-US"/>
              <a:t>Click to edit Master title style</a:t>
            </a:r>
            <a:endParaRPr lang="en-US" dirty="0"/>
          </a:p>
        </p:txBody>
      </p:sp>
      <p:sp>
        <p:nvSpPr>
          <p:cNvPr id="8" name="Text Placeholder 7"/>
          <p:cNvSpPr>
            <a:spLocks noGrp="1"/>
          </p:cNvSpPr>
          <p:nvPr>
            <p:ph type="body" sz="quarter" idx="10"/>
          </p:nvPr>
        </p:nvSpPr>
        <p:spPr>
          <a:xfrm>
            <a:off x="254000" y="7620000"/>
            <a:ext cx="12496800" cy="762000"/>
          </a:xfrm>
        </p:spPr>
        <p:txBody>
          <a:bodyPr/>
          <a:lstStyle>
            <a:lvl1pPr marL="266700" indent="0" algn="ctr">
              <a:buNone/>
              <a:defRPr sz="3600" i="1" baseline="0"/>
            </a:lvl1pPr>
          </a:lstStyle>
          <a:p>
            <a:pPr lvl="0"/>
            <a:r>
              <a:rPr lang="en-US"/>
              <a:t>Click to edit Master text styles</a:t>
            </a:r>
          </a:p>
        </p:txBody>
      </p:sp>
    </p:spTree>
    <p:extLst>
      <p:ext uri="{BB962C8B-B14F-4D97-AF65-F5344CB8AC3E}">
        <p14:creationId xmlns:p14="http://schemas.microsoft.com/office/powerpoint/2010/main" val="259889372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bwMode="auto">
          <a:xfrm>
            <a:off x="406400" y="1066800"/>
            <a:ext cx="12192000" cy="1447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50800" tIns="50800" rIns="50800" bIns="50800" numCol="1" anchor="ctr" anchorCtr="0" compatLnSpc="1">
            <a:prstTxWarp prst="textNoShape">
              <a:avLst/>
            </a:prstTxWarp>
          </a:bodyPr>
          <a:lstStyle/>
          <a:p>
            <a:pPr lvl="0"/>
            <a:r>
              <a:rPr lang="en-US" dirty="0">
                <a:sym typeface="Gill Sans" charset="0"/>
              </a:rPr>
              <a:t>Click to edit Master title style</a:t>
            </a:r>
          </a:p>
        </p:txBody>
      </p:sp>
      <p:sp>
        <p:nvSpPr>
          <p:cNvPr id="14338" name="Rectangle 2"/>
          <p:cNvSpPr>
            <a:spLocks noGrp="1" noChangeArrowheads="1"/>
          </p:cNvSpPr>
          <p:nvPr>
            <p:ph type="body" idx="1"/>
          </p:nvPr>
        </p:nvSpPr>
        <p:spPr bwMode="auto">
          <a:xfrm>
            <a:off x="406400" y="2971800"/>
            <a:ext cx="12192000" cy="5867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50800" tIns="50800" rIns="50800" bIns="50800" numCol="1" anchor="t" anchorCtr="0" compatLnSpc="1">
            <a:prstTxWarp prst="textNoShape">
              <a:avLst/>
            </a:prstTxWarp>
          </a:bodyPr>
          <a:lstStyle/>
          <a:p>
            <a:pPr lvl="0"/>
            <a:r>
              <a:rPr lang="en-US" dirty="0">
                <a:sym typeface="Gill Sans" charset="0"/>
              </a:rPr>
              <a:t>Click to edit Master text styles</a:t>
            </a:r>
          </a:p>
          <a:p>
            <a:pPr lvl="1"/>
            <a:r>
              <a:rPr lang="en-US" dirty="0">
                <a:sym typeface="Gill Sans" charset="0"/>
              </a:rPr>
              <a:t>Second level</a:t>
            </a:r>
          </a:p>
          <a:p>
            <a:pPr lvl="2"/>
            <a:r>
              <a:rPr lang="en-US" dirty="0">
                <a:sym typeface="Gill Sans" charset="0"/>
              </a:rPr>
              <a:t>Third level</a:t>
            </a:r>
          </a:p>
          <a:p>
            <a:pPr lvl="3"/>
            <a:r>
              <a:rPr lang="en-US" dirty="0">
                <a:sym typeface="Gill Sans" charset="0"/>
              </a:rPr>
              <a:t>Fourth level</a:t>
            </a:r>
          </a:p>
          <a:p>
            <a:pPr lvl="4"/>
            <a:r>
              <a:rPr lang="en-US" dirty="0">
                <a:sym typeface="Gill Sans" charset="0"/>
              </a:rPr>
              <a:t>Fifth level</a:t>
            </a:r>
          </a:p>
        </p:txBody>
      </p:sp>
      <p:sp>
        <p:nvSpPr>
          <p:cNvPr id="6" name="Rectangle 5"/>
          <p:cNvSpPr/>
          <p:nvPr userDrawn="1"/>
        </p:nvSpPr>
        <p:spPr>
          <a:xfrm>
            <a:off x="0" y="0"/>
            <a:ext cx="13004800" cy="76200"/>
          </a:xfrm>
          <a:prstGeom prst="rect">
            <a:avLst/>
          </a:prstGeom>
          <a:solidFill>
            <a:srgbClr val="D020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sym typeface="Gill Sans" charset="0"/>
            </a:endParaRPr>
          </a:p>
        </p:txBody>
      </p:sp>
      <p:sp>
        <p:nvSpPr>
          <p:cNvPr id="9" name="Slide Number Placeholder 1"/>
          <p:cNvSpPr>
            <a:spLocks noGrp="1"/>
          </p:cNvSpPr>
          <p:nvPr>
            <p:ph type="sldNum" sz="quarter" idx="4"/>
          </p:nvPr>
        </p:nvSpPr>
        <p:spPr>
          <a:xfrm>
            <a:off x="9320213" y="9040813"/>
            <a:ext cx="3033712" cy="519112"/>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56565A"/>
                </a:solidFill>
                <a:latin typeface="Arial" pitchFamily="34" charset="0"/>
                <a:cs typeface="Arial" pitchFamily="34" charset="0"/>
              </a:defRPr>
            </a:lvl1pPr>
          </a:lstStyle>
          <a:p>
            <a:pPr>
              <a:defRPr/>
            </a:pPr>
            <a:fld id="{3E28CD5D-C50C-4B5E-AFA1-0E9E26C34A86}" type="slidenum">
              <a:rPr lang="en-US" altLang="en-US"/>
              <a:pPr>
                <a:defRPr/>
              </a:pPr>
              <a:t>‹#›</a:t>
            </a:fld>
            <a:endParaRPr lang="en-US" altLang="en-US"/>
          </a:p>
        </p:txBody>
      </p:sp>
      <p:pic>
        <p:nvPicPr>
          <p:cNvPr id="1030" name="Picture 5" descr="OFA-logo_horizontal-RGB.eps"/>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787400" y="8937625"/>
            <a:ext cx="3352800" cy="43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0" r:id="rId1"/>
    <p:sldLayoutId id="2147483671" r:id="rId2"/>
  </p:sldLayoutIdLst>
  <p:transition/>
  <p:txStyles>
    <p:titleStyle>
      <a:lvl1pPr algn="ctr" rtl="0" eaLnBrk="0" fontAlgn="base" hangingPunct="0">
        <a:spcBef>
          <a:spcPct val="0"/>
        </a:spcBef>
        <a:spcAft>
          <a:spcPct val="0"/>
        </a:spcAft>
        <a:defRPr sz="4200" b="1">
          <a:solidFill>
            <a:schemeClr val="tx1"/>
          </a:solidFill>
          <a:latin typeface="Arial"/>
          <a:ea typeface="MS PGothic" pitchFamily="34" charset="-128"/>
          <a:cs typeface="Arial"/>
          <a:sym typeface="Gill Sans" pitchFamily="2" charset="0"/>
        </a:defRPr>
      </a:lvl1pPr>
      <a:lvl2pPr algn="ctr" rtl="0" eaLnBrk="0" fontAlgn="base" hangingPunct="0">
        <a:spcBef>
          <a:spcPct val="0"/>
        </a:spcBef>
        <a:spcAft>
          <a:spcPct val="0"/>
        </a:spcAft>
        <a:defRPr sz="4200" b="1">
          <a:solidFill>
            <a:schemeClr val="tx1"/>
          </a:solidFill>
          <a:latin typeface="Arial" charset="0"/>
          <a:ea typeface="MS PGothic" pitchFamily="34" charset="-128"/>
          <a:cs typeface="Arial" pitchFamily="34" charset="0"/>
          <a:sym typeface="Gill Sans" pitchFamily="2" charset="0"/>
        </a:defRPr>
      </a:lvl2pPr>
      <a:lvl3pPr algn="ctr" rtl="0" eaLnBrk="0" fontAlgn="base" hangingPunct="0">
        <a:spcBef>
          <a:spcPct val="0"/>
        </a:spcBef>
        <a:spcAft>
          <a:spcPct val="0"/>
        </a:spcAft>
        <a:defRPr sz="4200" b="1">
          <a:solidFill>
            <a:schemeClr val="tx1"/>
          </a:solidFill>
          <a:latin typeface="Arial" charset="0"/>
          <a:ea typeface="MS PGothic" pitchFamily="34" charset="-128"/>
          <a:cs typeface="Arial" pitchFamily="34" charset="0"/>
          <a:sym typeface="Gill Sans" pitchFamily="2" charset="0"/>
        </a:defRPr>
      </a:lvl3pPr>
      <a:lvl4pPr algn="ctr" rtl="0" eaLnBrk="0" fontAlgn="base" hangingPunct="0">
        <a:spcBef>
          <a:spcPct val="0"/>
        </a:spcBef>
        <a:spcAft>
          <a:spcPct val="0"/>
        </a:spcAft>
        <a:defRPr sz="4200" b="1">
          <a:solidFill>
            <a:schemeClr val="tx1"/>
          </a:solidFill>
          <a:latin typeface="Arial" charset="0"/>
          <a:ea typeface="MS PGothic" pitchFamily="34" charset="-128"/>
          <a:cs typeface="Arial" pitchFamily="34" charset="0"/>
          <a:sym typeface="Gill Sans" pitchFamily="2" charset="0"/>
        </a:defRPr>
      </a:lvl4pPr>
      <a:lvl5pPr algn="ctr" rtl="0" eaLnBrk="0" fontAlgn="base" hangingPunct="0">
        <a:spcBef>
          <a:spcPct val="0"/>
        </a:spcBef>
        <a:spcAft>
          <a:spcPct val="0"/>
        </a:spcAft>
        <a:defRPr sz="4200" b="1">
          <a:solidFill>
            <a:schemeClr val="tx1"/>
          </a:solidFill>
          <a:latin typeface="Arial" charset="0"/>
          <a:ea typeface="MS PGothic" pitchFamily="34" charset="-128"/>
          <a:cs typeface="Arial" pitchFamily="34" charset="0"/>
          <a:sym typeface="Gill Sans" pitchFamily="2"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pitchFamily="2" charset="0"/>
        <a:buChar char="•"/>
        <a:defRPr sz="2800">
          <a:solidFill>
            <a:srgbClr val="56565A"/>
          </a:solidFill>
          <a:latin typeface="+mn-lt"/>
          <a:ea typeface="MS PGothic" pitchFamily="34" charset="-128"/>
          <a:cs typeface="ＭＳ Ｐゴシック" charset="0"/>
          <a:sym typeface="Gill Sans" pitchFamily="2" charset="0"/>
        </a:defRPr>
      </a:lvl1pPr>
      <a:lvl2pPr marL="1204913" indent="-493713" algn="l" rtl="0" eaLnBrk="0" fontAlgn="base" hangingPunct="0">
        <a:spcBef>
          <a:spcPts val="3800"/>
        </a:spcBef>
        <a:spcAft>
          <a:spcPct val="0"/>
        </a:spcAft>
        <a:buSzPct val="171000"/>
        <a:buFont typeface="Gill Sans" pitchFamily="2" charset="0"/>
        <a:buChar char="•"/>
        <a:defRPr sz="2800">
          <a:solidFill>
            <a:srgbClr val="56565A"/>
          </a:solidFill>
          <a:latin typeface="+mn-lt"/>
          <a:ea typeface="MS PGothic" pitchFamily="34" charset="-128"/>
          <a:cs typeface="+mn-cs"/>
          <a:sym typeface="Gill Sans" pitchFamily="2" charset="0"/>
        </a:defRPr>
      </a:lvl2pPr>
      <a:lvl3pPr marL="1649413" indent="-493713" algn="l" rtl="0" eaLnBrk="0" fontAlgn="base" hangingPunct="0">
        <a:spcBef>
          <a:spcPts val="3800"/>
        </a:spcBef>
        <a:spcAft>
          <a:spcPct val="0"/>
        </a:spcAft>
        <a:buSzPct val="171000"/>
        <a:buFont typeface="Gill Sans" pitchFamily="2" charset="0"/>
        <a:buChar char="•"/>
        <a:defRPr sz="2800">
          <a:solidFill>
            <a:srgbClr val="56565A"/>
          </a:solidFill>
          <a:latin typeface="+mn-lt"/>
          <a:ea typeface="MS PGothic" pitchFamily="34" charset="-128"/>
          <a:cs typeface="+mn-cs"/>
          <a:sym typeface="Gill Sans" pitchFamily="2" charset="0"/>
        </a:defRPr>
      </a:lvl3pPr>
      <a:lvl4pPr marL="2093913" indent="-493713" algn="l" rtl="0" eaLnBrk="0" fontAlgn="base" hangingPunct="0">
        <a:spcBef>
          <a:spcPts val="3800"/>
        </a:spcBef>
        <a:spcAft>
          <a:spcPct val="0"/>
        </a:spcAft>
        <a:buSzPct val="171000"/>
        <a:buFont typeface="Gill Sans" pitchFamily="2" charset="0"/>
        <a:buChar char="•"/>
        <a:defRPr sz="2800">
          <a:solidFill>
            <a:srgbClr val="56565A"/>
          </a:solidFill>
          <a:latin typeface="+mn-lt"/>
          <a:ea typeface="MS PGothic" pitchFamily="34" charset="-128"/>
          <a:cs typeface="+mn-cs"/>
          <a:sym typeface="Gill Sans" pitchFamily="2" charset="0"/>
        </a:defRPr>
      </a:lvl4pPr>
      <a:lvl5pPr marL="2538413" indent="-493713" algn="l" rtl="0" eaLnBrk="0" fontAlgn="base" hangingPunct="0">
        <a:spcBef>
          <a:spcPts val="3800"/>
        </a:spcBef>
        <a:spcAft>
          <a:spcPct val="0"/>
        </a:spcAft>
        <a:buSzPct val="171000"/>
        <a:buFont typeface="Gill Sans" pitchFamily="2" charset="0"/>
        <a:buChar char="•"/>
        <a:defRPr sz="2800">
          <a:solidFill>
            <a:srgbClr val="56565A"/>
          </a:solidFill>
          <a:latin typeface="+mn-lt"/>
          <a:ea typeface="MS PGothic" pitchFamily="34" charset="-128"/>
          <a:cs typeface="+mn-cs"/>
          <a:sym typeface="Gill Sans" pitchFamily="2"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ＭＳ Ｐゴシック" charset="0"/>
                <a:sym typeface="Gill Sans" charset="0"/>
              </a:rPr>
              <a:t>Effective Networking</a:t>
            </a:r>
          </a:p>
        </p:txBody>
      </p:sp>
      <p:sp>
        <p:nvSpPr>
          <p:cNvPr id="3" name="Text Placeholder 2"/>
          <p:cNvSpPr>
            <a:spLocks noGrp="1"/>
          </p:cNvSpPr>
          <p:nvPr>
            <p:ph type="body" sz="quarter" idx="10"/>
          </p:nvPr>
        </p:nvSpPr>
        <p:spPr/>
        <p:txBody>
          <a:bodyPr/>
          <a:lstStyle/>
          <a:p>
            <a:pPr>
              <a:buFont typeface="Gill Sans" charset="0"/>
              <a:buNone/>
              <a:defRPr/>
            </a:pPr>
            <a:r>
              <a:rPr lang="en-US" dirty="0">
                <a:ea typeface="ＭＳ Ｐゴシック" charset="0"/>
                <a:sym typeface="Gill Sans" charset="0"/>
              </a:rPr>
              <a:t>Allie </a:t>
            </a:r>
            <a:r>
              <a:rPr lang="en-US" dirty="0" err="1">
                <a:ea typeface="ＭＳ Ｐゴシック" charset="0"/>
                <a:sym typeface="Gill Sans" charset="0"/>
              </a:rPr>
              <a:t>Ebner</a:t>
            </a:r>
            <a:r>
              <a:rPr lang="en-US" dirty="0">
                <a:ea typeface="ＭＳ Ｐゴシック" charset="0"/>
                <a:sym typeface="Gill Sans" charset="0"/>
              </a:rPr>
              <a:t>, Organizing Alumni Trainer, @</a:t>
            </a:r>
            <a:r>
              <a:rPr lang="en-US" dirty="0" err="1">
                <a:ea typeface="ＭＳ Ｐゴシック" charset="0"/>
                <a:sym typeface="Gill Sans" charset="0"/>
              </a:rPr>
              <a:t>AllieEbner</a:t>
            </a:r>
            <a:endParaRPr lang="en-US" dirty="0">
              <a:ea typeface="ＭＳ Ｐゴシック" charset="0"/>
              <a:sym typeface="Gill Sans" charset="0"/>
            </a:endParaRPr>
          </a:p>
        </p:txBody>
      </p:sp>
      <p:pic>
        <p:nvPicPr>
          <p:cNvPr id="4" name="Picture 3" descr="A drawing of a face&#10;&#10;Description automatically generated">
            <a:extLst>
              <a:ext uri="{FF2B5EF4-FFF2-40B4-BE49-F238E27FC236}">
                <a16:creationId xmlns:a16="http://schemas.microsoft.com/office/drawing/2014/main" id="{CB216C3C-2F07-F643-9FBD-F98636C08F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1200" y="8915400"/>
            <a:ext cx="1219200" cy="41910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p:cNvSpPr>
          <p:nvPr/>
        </p:nvSpPr>
        <p:spPr bwMode="auto">
          <a:xfrm>
            <a:off x="1854200" y="1752600"/>
            <a:ext cx="8686800"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endParaRPr lang="en-US" sz="3600" b="0" dirty="0">
              <a:effectLst/>
            </a:endParaRPr>
          </a:p>
          <a:p>
            <a:pPr eaLnBrk="1" hangingPunct="1">
              <a:spcBef>
                <a:spcPct val="0"/>
              </a:spcBef>
              <a:buSzTx/>
              <a:buFont typeface="Arial" pitchFamily="34" charset="0"/>
              <a:buChar char="•"/>
            </a:pPr>
            <a:r>
              <a:rPr lang="en-US" altLang="en-US" sz="3600" dirty="0">
                <a:sym typeface="Arial" pitchFamily="34" charset="0"/>
              </a:rPr>
              <a:t>Update your resume so it’s ready to send on a moment’s notice</a:t>
            </a:r>
          </a:p>
          <a:p>
            <a:pPr marL="0" indent="0" eaLnBrk="1" hangingPunct="1">
              <a:spcBef>
                <a:spcPct val="0"/>
              </a:spcBef>
              <a:buSzTx/>
              <a:buNone/>
            </a:pPr>
            <a:endParaRPr lang="en-US" altLang="en-US" sz="3600" dirty="0">
              <a:sym typeface="Arial" pitchFamily="34" charset="0"/>
            </a:endParaRPr>
          </a:p>
          <a:p>
            <a:pPr eaLnBrk="1" hangingPunct="1">
              <a:spcBef>
                <a:spcPct val="0"/>
              </a:spcBef>
              <a:buSzTx/>
              <a:buFont typeface="Arial" pitchFamily="34" charset="0"/>
              <a:buChar char="•"/>
            </a:pPr>
            <a:r>
              <a:rPr lang="en-US" altLang="en-US" sz="3600" dirty="0">
                <a:sym typeface="Arial" pitchFamily="34" charset="0"/>
              </a:rPr>
              <a:t>Update any online resumes too, such as your LinkedIn profile page</a:t>
            </a:r>
          </a:p>
          <a:p>
            <a:pPr marL="0" indent="0" eaLnBrk="1" hangingPunct="1">
              <a:spcBef>
                <a:spcPct val="0"/>
              </a:spcBef>
              <a:buSzTx/>
              <a:buNone/>
            </a:pPr>
            <a:endParaRPr lang="en-US" altLang="en-US" sz="3600" dirty="0">
              <a:sym typeface="Arial" pitchFamily="34" charset="0"/>
            </a:endParaRPr>
          </a:p>
          <a:p>
            <a:pPr eaLnBrk="1" hangingPunct="1">
              <a:spcBef>
                <a:spcPct val="0"/>
              </a:spcBef>
              <a:buSzTx/>
              <a:buFont typeface="Arial" pitchFamily="34" charset="0"/>
              <a:buChar char="•"/>
            </a:pPr>
            <a:r>
              <a:rPr lang="en-US" altLang="en-US" sz="3600" dirty="0">
                <a:sym typeface="Arial" pitchFamily="34" charset="0"/>
              </a:rPr>
              <a:t>Define your goals</a:t>
            </a:r>
          </a:p>
        </p:txBody>
      </p:sp>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Getting Ready to Network</a:t>
            </a:r>
          </a:p>
        </p:txBody>
      </p:sp>
    </p:spTree>
    <p:extLst>
      <p:ext uri="{BB962C8B-B14F-4D97-AF65-F5344CB8AC3E}">
        <p14:creationId xmlns:p14="http://schemas.microsoft.com/office/powerpoint/2010/main" val="1836721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Reflection &amp; Writing: What Are Your Goals?</a:t>
            </a:r>
          </a:p>
        </p:txBody>
      </p:sp>
      <p:sp>
        <p:nvSpPr>
          <p:cNvPr id="13315" name="Rounded Rectangle 11"/>
          <p:cNvSpPr>
            <a:spLocks noChangeArrowheads="1"/>
          </p:cNvSpPr>
          <p:nvPr/>
        </p:nvSpPr>
        <p:spPr bwMode="auto">
          <a:xfrm>
            <a:off x="787400" y="2438400"/>
            <a:ext cx="5486400" cy="5715000"/>
          </a:xfrm>
          <a:prstGeom prst="roundRect">
            <a:avLst>
              <a:gd name="adj" fmla="val 14037"/>
            </a:avLst>
          </a:prstGeom>
          <a:solidFill>
            <a:srgbClr val="0094C8"/>
          </a:solidFill>
          <a:ln w="25400">
            <a:solidFill>
              <a:srgbClr val="0C3B60"/>
            </a:solidFill>
            <a:round/>
            <a:headEnd/>
            <a:tailEnd/>
          </a:ln>
        </p:spPr>
        <p:txBody>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What does your next job look like? Break it down!</a:t>
            </a:r>
          </a:p>
          <a:p>
            <a:pPr eaLnBrk="1" hangingPunct="1">
              <a:spcBef>
                <a:spcPct val="0"/>
              </a:spcBef>
              <a:buSzTx/>
              <a:buFontTx/>
              <a:buNone/>
            </a:pPr>
            <a:endParaRPr lang="en-US" altLang="en-US" dirty="0">
              <a:solidFill>
                <a:schemeClr val="bg1"/>
              </a:solidFill>
              <a:ea typeface="ヒラギノ角ゴ ProN W3" pitchFamily="2" charset="-128"/>
              <a:cs typeface="Arial" pitchFamily="34" charset="0"/>
            </a:endParaRPr>
          </a:p>
          <a:p>
            <a:pPr eaLnBrk="1" hangingPunct="1">
              <a:spcBef>
                <a:spcPct val="0"/>
              </a:spcBef>
              <a:buSzTx/>
              <a:buFontTx/>
              <a:buNone/>
            </a:pPr>
            <a:r>
              <a:rPr lang="en-US" altLang="en-US" dirty="0">
                <a:solidFill>
                  <a:schemeClr val="bg1"/>
                </a:solidFill>
                <a:ea typeface="ヒラギノ角ゴ ProN W3" pitchFamily="2" charset="-128"/>
                <a:cs typeface="Arial" pitchFamily="34" charset="0"/>
              </a:rPr>
              <a:t>For example:</a:t>
            </a:r>
          </a:p>
          <a:p>
            <a:pPr marL="457200" indent="-457200" eaLnBrk="1" hangingPunct="1">
              <a:spcBef>
                <a:spcPct val="0"/>
              </a:spcBef>
              <a:buSzTx/>
            </a:pPr>
            <a:r>
              <a:rPr lang="en-US" altLang="en-US" dirty="0">
                <a:solidFill>
                  <a:schemeClr val="bg1"/>
                </a:solidFill>
                <a:ea typeface="ヒラギノ角ゴ ProN W3" pitchFamily="2" charset="-128"/>
                <a:cs typeface="Arial" pitchFamily="34" charset="0"/>
              </a:rPr>
              <a:t>I want to work on healthcare issues</a:t>
            </a:r>
          </a:p>
          <a:p>
            <a:pPr marL="457200" indent="-457200" eaLnBrk="1" hangingPunct="1">
              <a:spcBef>
                <a:spcPct val="0"/>
              </a:spcBef>
              <a:buSzTx/>
            </a:pPr>
            <a:r>
              <a:rPr lang="en-US" altLang="en-US" dirty="0">
                <a:solidFill>
                  <a:schemeClr val="bg1"/>
                </a:solidFill>
                <a:ea typeface="ヒラギノ角ゴ ProN W3" pitchFamily="2" charset="-128"/>
                <a:cs typeface="Arial" pitchFamily="34" charset="0"/>
              </a:rPr>
              <a:t>I want to work in a campaign environment</a:t>
            </a:r>
          </a:p>
          <a:p>
            <a:pPr marL="457200" indent="-457200" eaLnBrk="1" hangingPunct="1">
              <a:spcBef>
                <a:spcPct val="0"/>
              </a:spcBef>
              <a:buSzTx/>
            </a:pPr>
            <a:r>
              <a:rPr lang="en-US" altLang="en-US" dirty="0">
                <a:solidFill>
                  <a:schemeClr val="bg1"/>
                </a:solidFill>
                <a:ea typeface="ヒラギノ角ゴ ProN W3" pitchFamily="2" charset="-128"/>
                <a:cs typeface="Arial" pitchFamily="34" charset="0"/>
              </a:rPr>
              <a:t> I want to gain experience by managing staff for the first time</a:t>
            </a:r>
          </a:p>
        </p:txBody>
      </p:sp>
      <p:sp>
        <p:nvSpPr>
          <p:cNvPr id="5" name="Rounded Rectangle 11"/>
          <p:cNvSpPr>
            <a:spLocks noChangeArrowheads="1"/>
          </p:cNvSpPr>
          <p:nvPr/>
        </p:nvSpPr>
        <p:spPr bwMode="auto">
          <a:xfrm>
            <a:off x="6693647" y="2438400"/>
            <a:ext cx="5486400" cy="5715000"/>
          </a:xfrm>
          <a:prstGeom prst="roundRect">
            <a:avLst>
              <a:gd name="adj" fmla="val 14037"/>
            </a:avLst>
          </a:prstGeom>
          <a:solidFill>
            <a:srgbClr val="0094C8"/>
          </a:solidFill>
          <a:ln w="25400">
            <a:solidFill>
              <a:srgbClr val="0C3B60"/>
            </a:solidFill>
            <a:round/>
            <a:headEnd/>
            <a:tailEnd/>
          </a:ln>
        </p:spPr>
        <p:txBody>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What do you bring to the table?</a:t>
            </a:r>
          </a:p>
          <a:p>
            <a:pPr eaLnBrk="1" hangingPunct="1">
              <a:spcBef>
                <a:spcPct val="0"/>
              </a:spcBef>
              <a:buSzTx/>
              <a:buFontTx/>
              <a:buNone/>
            </a:pPr>
            <a:endParaRPr lang="en-US" altLang="en-US" dirty="0">
              <a:solidFill>
                <a:schemeClr val="bg1"/>
              </a:solidFill>
              <a:ea typeface="ヒラギノ角ゴ ProN W3" pitchFamily="2" charset="-128"/>
              <a:cs typeface="Arial" pitchFamily="34" charset="0"/>
            </a:endParaRPr>
          </a:p>
          <a:p>
            <a:pPr eaLnBrk="1" hangingPunct="1">
              <a:spcBef>
                <a:spcPct val="0"/>
              </a:spcBef>
              <a:buSzTx/>
              <a:buFontTx/>
              <a:buNone/>
            </a:pPr>
            <a:r>
              <a:rPr lang="en-US" altLang="en-US" dirty="0">
                <a:solidFill>
                  <a:schemeClr val="bg1"/>
                </a:solidFill>
                <a:ea typeface="ヒラギノ角ゴ ProN W3" pitchFamily="2" charset="-128"/>
                <a:cs typeface="Arial" pitchFamily="34" charset="0"/>
              </a:rPr>
              <a:t>For example:</a:t>
            </a:r>
          </a:p>
          <a:p>
            <a:pPr marL="457200" indent="-457200" eaLnBrk="1" hangingPunct="1">
              <a:spcBef>
                <a:spcPct val="0"/>
              </a:spcBef>
              <a:buSzTx/>
            </a:pPr>
            <a:r>
              <a:rPr lang="en-US" sz="2600" dirty="0">
                <a:solidFill>
                  <a:schemeClr val="bg1"/>
                </a:solidFill>
              </a:rPr>
              <a:t>I have a lot of knowledge of the healthcare field</a:t>
            </a:r>
          </a:p>
          <a:p>
            <a:pPr marL="457200" indent="-457200" eaLnBrk="1" hangingPunct="1">
              <a:spcBef>
                <a:spcPct val="0"/>
              </a:spcBef>
              <a:buSzTx/>
            </a:pPr>
            <a:r>
              <a:rPr lang="en-US" sz="2600" dirty="0">
                <a:solidFill>
                  <a:schemeClr val="bg1"/>
                </a:solidFill>
              </a:rPr>
              <a:t>I’ve had a great time working with my volunteers so far (we have the highest productivity in the state!), so I think my goal-setting and motivational abilities would be great for managing staff.</a:t>
            </a:r>
            <a:endParaRPr lang="en-US" altLang="en-US" sz="2600" dirty="0">
              <a:solidFill>
                <a:schemeClr val="bg1"/>
              </a:solidFill>
              <a:ea typeface="ヒラギノ角ゴ ProN W3" pitchFamily="2" charset="-128"/>
              <a:cs typeface="Arial"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p:cNvSpPr>
          <p:nvPr/>
        </p:nvSpPr>
        <p:spPr bwMode="auto">
          <a:xfrm>
            <a:off x="831850" y="1752600"/>
            <a:ext cx="6889750" cy="723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571500" indent="-5715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200000"/>
              </a:lnSpc>
              <a:spcBef>
                <a:spcPct val="0"/>
              </a:spcBef>
              <a:buSzTx/>
              <a:buFont typeface="Arial" pitchFamily="34" charset="0"/>
              <a:buAutoNum type="romanUcPeriod"/>
            </a:pPr>
            <a:r>
              <a:rPr lang="en-US" altLang="en-US" sz="3400" dirty="0">
                <a:sym typeface="Arial" pitchFamily="34" charset="0"/>
              </a:rPr>
              <a:t>Introduction and Goals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What is Networking?</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Perceptions and Misconceptions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Prep Work Before You Network</a:t>
            </a:r>
          </a:p>
          <a:p>
            <a:pPr eaLnBrk="1" hangingPunct="1">
              <a:lnSpc>
                <a:spcPct val="200000"/>
              </a:lnSpc>
              <a:spcBef>
                <a:spcPct val="0"/>
              </a:spcBef>
              <a:buSzTx/>
              <a:buFont typeface="Arial" pitchFamily="34" charset="0"/>
              <a:buAutoNum type="romanUcPeriod"/>
            </a:pPr>
            <a:r>
              <a:rPr lang="en-US" altLang="en-US" sz="3400" b="1" dirty="0">
                <a:sym typeface="Arial" pitchFamily="34" charset="0"/>
              </a:rPr>
              <a:t>Strategies and Practice</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Closing &amp; Debrief</a:t>
            </a:r>
          </a:p>
          <a:p>
            <a:pPr eaLnBrk="1" hangingPunct="1">
              <a:lnSpc>
                <a:spcPct val="200000"/>
              </a:lnSpc>
              <a:spcBef>
                <a:spcPct val="0"/>
              </a:spcBef>
              <a:buSzTx/>
              <a:buFont typeface="Arial" pitchFamily="34" charset="0"/>
              <a:buAutoNum type="romanUcPeriod"/>
            </a:pPr>
            <a:endParaRPr lang="en-US" altLang="en-US" sz="3400" dirty="0">
              <a:sym typeface="Arial" pitchFamily="34" charset="0"/>
            </a:endParaRPr>
          </a:p>
        </p:txBody>
      </p:sp>
      <p:sp>
        <p:nvSpPr>
          <p:cNvPr id="717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Agenda for This Session</a:t>
            </a:r>
          </a:p>
        </p:txBody>
      </p:sp>
      <p:pic>
        <p:nvPicPr>
          <p:cNvPr id="7172"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8127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Your Networking Team</a:t>
            </a:r>
          </a:p>
        </p:txBody>
      </p:sp>
      <p:sp>
        <p:nvSpPr>
          <p:cNvPr id="4" name="Rectangle 2"/>
          <p:cNvSpPr>
            <a:spLocks/>
          </p:cNvSpPr>
          <p:nvPr/>
        </p:nvSpPr>
        <p:spPr bwMode="auto">
          <a:xfrm>
            <a:off x="406400" y="7239000"/>
            <a:ext cx="12280153"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numCol="3"/>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r>
              <a:rPr lang="en-US" sz="2600" dirty="0"/>
              <a:t>Advice and tips on how to be successful</a:t>
            </a:r>
          </a:p>
          <a:p>
            <a:endParaRPr lang="en-US" sz="2600" dirty="0"/>
          </a:p>
          <a:p>
            <a:r>
              <a:rPr lang="en-US" sz="2600" dirty="0"/>
              <a:t>Introductions to leaders in your field</a:t>
            </a:r>
          </a:p>
          <a:p>
            <a:endParaRPr lang="en-US" sz="2600" dirty="0"/>
          </a:p>
          <a:p>
            <a:r>
              <a:rPr lang="en-US" sz="2600" dirty="0"/>
              <a:t>Providing a reference or a job referral</a:t>
            </a:r>
          </a:p>
          <a:p>
            <a:pPr marL="0" indent="0">
              <a:buNone/>
            </a:pPr>
            <a:endParaRPr lang="en-US" sz="2600" b="0" dirty="0">
              <a:effectLst/>
            </a:endParaRPr>
          </a:p>
        </p:txBody>
      </p:sp>
      <p:grpSp>
        <p:nvGrpSpPr>
          <p:cNvPr id="2" name="Group 1"/>
          <p:cNvGrpSpPr/>
          <p:nvPr/>
        </p:nvGrpSpPr>
        <p:grpSpPr>
          <a:xfrm>
            <a:off x="2167466" y="304800"/>
            <a:ext cx="8669867" cy="5779911"/>
            <a:chOff x="2167466" y="304800"/>
            <a:chExt cx="8669867" cy="5779911"/>
          </a:xfrm>
        </p:grpSpPr>
        <p:graphicFrame>
          <p:nvGraphicFramePr>
            <p:cNvPr id="3" name="Diagram 2"/>
            <p:cNvGraphicFramePr/>
            <p:nvPr>
              <p:extLst>
                <p:ext uri="{D42A27DB-BD31-4B8C-83A1-F6EECF244321}">
                  <p14:modId xmlns:p14="http://schemas.microsoft.com/office/powerpoint/2010/main" val="1461873226"/>
                </p:ext>
              </p:extLst>
            </p:nvPr>
          </p:nvGraphicFramePr>
          <p:xfrm>
            <a:off x="2167466" y="304800"/>
            <a:ext cx="8669867" cy="57799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ounded Rectangle 7"/>
            <p:cNvSpPr/>
            <p:nvPr/>
          </p:nvSpPr>
          <p:spPr bwMode="auto">
            <a:xfrm>
              <a:off x="4946276" y="4419600"/>
              <a:ext cx="2667000" cy="1066800"/>
            </a:xfrm>
            <a:prstGeom prst="roundRect">
              <a:avLst/>
            </a:prstGeom>
            <a:solidFill>
              <a:srgbClr val="0094C8"/>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200" b="1" dirty="0">
                  <a:solidFill>
                    <a:schemeClr val="bg1"/>
                  </a:solidFill>
                  <a:latin typeface="+mn-lt"/>
                </a:rPr>
                <a:t>Cold Networking </a:t>
              </a:r>
              <a:r>
                <a:rPr lang="en-US" sz="2200" dirty="0">
                  <a:solidFill>
                    <a:schemeClr val="bg1"/>
                  </a:solidFill>
                  <a:latin typeface="+mn-lt"/>
                </a:rPr>
                <a:t>(Open houses, </a:t>
              </a:r>
              <a:r>
                <a:rPr lang="en-US" sz="2200" dirty="0" err="1">
                  <a:solidFill>
                    <a:schemeClr val="bg1"/>
                  </a:solidFill>
                  <a:latin typeface="+mn-lt"/>
                </a:rPr>
                <a:t>etc</a:t>
              </a:r>
              <a:endParaRPr kumimoji="0" lang="en-US" sz="2200" b="0" i="0" u="none" strike="noStrike" cap="none" normalizeH="0" baseline="0" dirty="0">
                <a:ln>
                  <a:noFill/>
                </a:ln>
                <a:solidFill>
                  <a:schemeClr val="bg1"/>
                </a:solidFill>
                <a:effectLst/>
                <a:latin typeface="+mn-lt"/>
                <a:ea typeface="ヒラギノ角ゴ ProN W3" charset="0"/>
                <a:cs typeface="ヒラギノ角ゴ ProN W3" charset="0"/>
                <a:sym typeface="Gill Sans" charset="0"/>
              </a:endParaRPr>
            </a:p>
          </p:txBody>
        </p:sp>
        <p:cxnSp>
          <p:nvCxnSpPr>
            <p:cNvPr id="10" name="Straight Arrow Connector 9"/>
            <p:cNvCxnSpPr/>
            <p:nvPr/>
          </p:nvCxnSpPr>
          <p:spPr bwMode="auto">
            <a:xfrm>
              <a:off x="3454400" y="4114800"/>
              <a:ext cx="1295400" cy="609600"/>
            </a:xfrm>
            <a:prstGeom prst="straightConnector1">
              <a:avLst/>
            </a:prstGeom>
            <a:blipFill dpi="0" rotWithShape="0">
              <a:blip r:embed="rId8"/>
              <a:srcRect/>
              <a:tile tx="0" ty="0" sx="100000" sy="100000" flip="none" algn="tl"/>
            </a:blipFill>
            <a:ln w="25400" cap="flat" cmpd="sng" algn="ctr">
              <a:solidFill>
                <a:srgbClr val="00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Arrow Connector 11"/>
            <p:cNvCxnSpPr/>
            <p:nvPr/>
          </p:nvCxnSpPr>
          <p:spPr bwMode="auto">
            <a:xfrm flipV="1">
              <a:off x="7721600" y="4016188"/>
              <a:ext cx="1315571" cy="609600"/>
            </a:xfrm>
            <a:prstGeom prst="straightConnector1">
              <a:avLst/>
            </a:prstGeom>
            <a:blipFill dpi="0" rotWithShape="0">
              <a:blip r:embed="rId8"/>
              <a:srcRect/>
              <a:tile tx="0" ty="0" sx="100000" sy="100000" flip="none" algn="tl"/>
            </a:blipFill>
            <a:ln w="25400" cap="flat" cmpd="sng" algn="ctr">
              <a:solidFill>
                <a:srgbClr val="00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15" name="Rectangle 2"/>
          <p:cNvSpPr>
            <a:spLocks/>
          </p:cNvSpPr>
          <p:nvPr/>
        </p:nvSpPr>
        <p:spPr bwMode="auto">
          <a:xfrm>
            <a:off x="787400" y="1600200"/>
            <a:ext cx="11899153"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r>
              <a:rPr lang="en-US" b="0" dirty="0">
                <a:effectLst/>
              </a:rPr>
              <a:t>You’re building a networking team, just like you’d build a chapter or a neighborhood team.</a:t>
            </a:r>
          </a:p>
          <a:p>
            <a:endParaRPr lang="en-US" sz="4300" dirty="0"/>
          </a:p>
          <a:p>
            <a:endParaRPr lang="en-US" dirty="0"/>
          </a:p>
          <a:p>
            <a:endParaRPr lang="en-US" sz="1000" dirty="0"/>
          </a:p>
          <a:p>
            <a:pPr>
              <a:spcBef>
                <a:spcPts val="0"/>
              </a:spcBef>
            </a:pPr>
            <a:endParaRPr lang="en-US" dirty="0"/>
          </a:p>
          <a:p>
            <a:pPr>
              <a:spcBef>
                <a:spcPts val="0"/>
              </a:spcBef>
            </a:pPr>
            <a:r>
              <a:rPr lang="en-US" dirty="0"/>
              <a:t>Just like a neighborhood team, you shouldn’t be the one doing all the work. People want to help you!</a:t>
            </a:r>
          </a:p>
          <a:p>
            <a:pPr marL="0" indent="0" algn="ctr">
              <a:spcBef>
                <a:spcPts val="0"/>
              </a:spcBef>
              <a:buNone/>
            </a:pPr>
            <a:endParaRPr lang="en-US" sz="1000" dirty="0"/>
          </a:p>
          <a:p>
            <a:pPr marL="0" indent="0" algn="ctr">
              <a:spcBef>
                <a:spcPts val="0"/>
              </a:spcBef>
              <a:buNone/>
            </a:pPr>
            <a:r>
              <a:rPr lang="en-US" b="1" dirty="0">
                <a:effectLst/>
              </a:rPr>
              <a:t>What are some asks you can make of your core network?</a:t>
            </a:r>
          </a:p>
        </p:txBody>
      </p:sp>
    </p:spTree>
    <p:extLst>
      <p:ext uri="{BB962C8B-B14F-4D97-AF65-F5344CB8AC3E}">
        <p14:creationId xmlns:p14="http://schemas.microsoft.com/office/powerpoint/2010/main" val="36699155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Having the Conversation</a:t>
            </a:r>
          </a:p>
        </p:txBody>
      </p:sp>
      <p:sp>
        <p:nvSpPr>
          <p:cNvPr id="4" name="Rectangle 2"/>
          <p:cNvSpPr>
            <a:spLocks/>
          </p:cNvSpPr>
          <p:nvPr/>
        </p:nvSpPr>
        <p:spPr bwMode="auto">
          <a:xfrm>
            <a:off x="330200" y="1524000"/>
            <a:ext cx="11899153"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514350" indent="-514350">
              <a:buFont typeface="+mj-lt"/>
              <a:buAutoNum type="arabicPeriod"/>
            </a:pPr>
            <a:endParaRPr lang="en-US" b="0" dirty="0">
              <a:effectLst/>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Say Hi and Catch Up</a:t>
            </a:r>
          </a:p>
          <a:p>
            <a:pPr marL="1657350" lvl="2" indent="-742950" eaLnBrk="1" hangingPunct="1">
              <a:spcBef>
                <a:spcPct val="0"/>
              </a:spcBef>
              <a:buSzTx/>
              <a:buFont typeface="+mj-lt"/>
              <a:buAutoNum type="arabicPeriod"/>
            </a:pPr>
            <a:endParaRPr lang="en-US" altLang="en-US" sz="3600" b="1" dirty="0">
              <a:sym typeface="Arial" pitchFamily="34" charset="0"/>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Discuss your goals</a:t>
            </a:r>
          </a:p>
          <a:p>
            <a:pPr marL="1657350" lvl="2" indent="-742950" eaLnBrk="1" hangingPunct="1">
              <a:spcBef>
                <a:spcPct val="0"/>
              </a:spcBef>
              <a:buSzTx/>
              <a:buFont typeface="+mj-lt"/>
              <a:buAutoNum type="arabicPeriod"/>
            </a:pPr>
            <a:endParaRPr lang="en-US" altLang="en-US" sz="3600" dirty="0">
              <a:sym typeface="Arial" pitchFamily="34" charset="0"/>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Listen and learn</a:t>
            </a:r>
          </a:p>
          <a:p>
            <a:pPr marL="2114550" lvl="3" indent="-742950" eaLnBrk="1" hangingPunct="1">
              <a:spcBef>
                <a:spcPct val="0"/>
              </a:spcBef>
              <a:buSzTx/>
              <a:buFont typeface="+mj-lt"/>
              <a:buAutoNum type="arabicPeriod"/>
            </a:pPr>
            <a:endParaRPr lang="en-US" altLang="en-US" sz="3600" dirty="0">
              <a:sym typeface="Arial" pitchFamily="34" charset="0"/>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Make a clear ask</a:t>
            </a:r>
          </a:p>
          <a:p>
            <a:pPr marL="2114550" lvl="3" indent="-742950" eaLnBrk="1" hangingPunct="1">
              <a:spcBef>
                <a:spcPct val="0"/>
              </a:spcBef>
              <a:buSzTx/>
              <a:buFont typeface="+mj-lt"/>
              <a:buAutoNum type="arabicPeriod"/>
            </a:pPr>
            <a:endParaRPr lang="en-US" altLang="en-US" sz="3600" dirty="0">
              <a:sym typeface="Arial" pitchFamily="34" charset="0"/>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Make sure you’ve exchanged contact information</a:t>
            </a:r>
          </a:p>
          <a:p>
            <a:pPr marL="2114550" lvl="3" indent="-742950" eaLnBrk="1" hangingPunct="1">
              <a:spcBef>
                <a:spcPct val="0"/>
              </a:spcBef>
              <a:buSzTx/>
              <a:buFont typeface="+mj-lt"/>
              <a:buAutoNum type="arabicPeriod"/>
            </a:pPr>
            <a:endParaRPr lang="en-US" altLang="en-US" sz="3600" dirty="0">
              <a:sym typeface="Arial" pitchFamily="34" charset="0"/>
            </a:endParaRPr>
          </a:p>
          <a:p>
            <a:pPr marL="1657350" lvl="2" indent="-742950" eaLnBrk="1" hangingPunct="1">
              <a:spcBef>
                <a:spcPct val="0"/>
              </a:spcBef>
              <a:buSzTx/>
              <a:buFont typeface="+mj-lt"/>
              <a:buAutoNum type="arabicPeriod"/>
            </a:pPr>
            <a:r>
              <a:rPr lang="en-US" altLang="en-US" sz="3600" b="1" dirty="0">
                <a:solidFill>
                  <a:srgbClr val="00B0F0"/>
                </a:solidFill>
                <a:sym typeface="Arial" pitchFamily="34" charset="0"/>
              </a:rPr>
              <a:t>Thank you &amp; next steps</a:t>
            </a:r>
          </a:p>
        </p:txBody>
      </p:sp>
    </p:spTree>
    <p:extLst>
      <p:ext uri="{BB962C8B-B14F-4D97-AF65-F5344CB8AC3E}">
        <p14:creationId xmlns:p14="http://schemas.microsoft.com/office/powerpoint/2010/main" val="32696674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Practice!</a:t>
            </a:r>
          </a:p>
        </p:txBody>
      </p:sp>
      <p:sp>
        <p:nvSpPr>
          <p:cNvPr id="13315" name="Rounded Rectangle 11"/>
          <p:cNvSpPr>
            <a:spLocks noChangeArrowheads="1"/>
          </p:cNvSpPr>
          <p:nvPr/>
        </p:nvSpPr>
        <p:spPr bwMode="auto">
          <a:xfrm>
            <a:off x="787400" y="2438400"/>
            <a:ext cx="5486400" cy="5715000"/>
          </a:xfrm>
          <a:prstGeom prst="roundRect">
            <a:avLst>
              <a:gd name="adj" fmla="val 14037"/>
            </a:avLst>
          </a:prstGeom>
          <a:solidFill>
            <a:srgbClr val="0094C8"/>
          </a:solidFill>
          <a:ln w="25400">
            <a:solidFill>
              <a:srgbClr val="0C3B60"/>
            </a:solidFill>
            <a:round/>
            <a:headEnd/>
            <a:tailEnd/>
          </a:ln>
        </p:spPr>
        <p:txBody>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Partner 1: </a:t>
            </a:r>
          </a:p>
          <a:p>
            <a:pPr algn="ctr" eaLnBrk="1" hangingPunct="1">
              <a:spcBef>
                <a:spcPct val="0"/>
              </a:spcBef>
              <a:buSzTx/>
              <a:buFontTx/>
              <a:buNone/>
            </a:pPr>
            <a:r>
              <a:rPr lang="en-US" altLang="en-US" dirty="0">
                <a:solidFill>
                  <a:schemeClr val="bg1"/>
                </a:solidFill>
                <a:ea typeface="ヒラギノ角ゴ ProN W3" pitchFamily="2" charset="-128"/>
                <a:cs typeface="Arial" pitchFamily="34" charset="0"/>
              </a:rPr>
              <a:t>You’re Partner 2’s former manager, and you’re well-connected in the progressive community</a:t>
            </a:r>
          </a:p>
          <a:p>
            <a:pPr algn="ctr" eaLnBrk="1" hangingPunct="1">
              <a:spcBef>
                <a:spcPct val="0"/>
              </a:spcBef>
              <a:buSzTx/>
              <a:buFontTx/>
              <a:buNone/>
            </a:pPr>
            <a:endParaRPr lang="en-US" altLang="en-US" b="1" dirty="0">
              <a:solidFill>
                <a:schemeClr val="bg1"/>
              </a:solidFill>
              <a:ea typeface="ヒラギノ角ゴ ProN W3" pitchFamily="2" charset="-128"/>
              <a:cs typeface="Arial" pitchFamily="34" charset="0"/>
            </a:endParaRPr>
          </a:p>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Partner 2: </a:t>
            </a:r>
          </a:p>
          <a:p>
            <a:pPr algn="ctr" eaLnBrk="1" hangingPunct="1">
              <a:spcBef>
                <a:spcPct val="0"/>
              </a:spcBef>
              <a:buSzTx/>
              <a:buFontTx/>
              <a:buNone/>
            </a:pPr>
            <a:r>
              <a:rPr lang="en-US" altLang="en-US" dirty="0">
                <a:solidFill>
                  <a:schemeClr val="bg1"/>
                </a:solidFill>
                <a:ea typeface="ヒラギノ角ゴ ProN W3" pitchFamily="2" charset="-128"/>
                <a:cs typeface="Arial" pitchFamily="34" charset="0"/>
              </a:rPr>
              <a:t>You’re networking! Use the real goals you wrote down earlier.</a:t>
            </a:r>
          </a:p>
          <a:p>
            <a:pPr algn="ctr" eaLnBrk="1" hangingPunct="1">
              <a:spcBef>
                <a:spcPct val="0"/>
              </a:spcBef>
              <a:buSzTx/>
              <a:buFontTx/>
              <a:buNone/>
            </a:pPr>
            <a:endParaRPr lang="en-US" altLang="en-US" dirty="0">
              <a:solidFill>
                <a:schemeClr val="bg1"/>
              </a:solidFill>
              <a:ea typeface="ヒラギノ角ゴ ProN W3" pitchFamily="2" charset="-128"/>
              <a:cs typeface="Arial" pitchFamily="34" charset="0"/>
            </a:endParaRPr>
          </a:p>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Then, switch!</a:t>
            </a:r>
          </a:p>
        </p:txBody>
      </p:sp>
      <p:sp>
        <p:nvSpPr>
          <p:cNvPr id="5" name="Rounded Rectangle 11"/>
          <p:cNvSpPr>
            <a:spLocks noChangeArrowheads="1"/>
          </p:cNvSpPr>
          <p:nvPr/>
        </p:nvSpPr>
        <p:spPr bwMode="auto">
          <a:xfrm>
            <a:off x="6693647" y="2438400"/>
            <a:ext cx="5486400" cy="5715000"/>
          </a:xfrm>
          <a:prstGeom prst="roundRect">
            <a:avLst>
              <a:gd name="adj" fmla="val 14037"/>
            </a:avLst>
          </a:prstGeom>
          <a:solidFill>
            <a:srgbClr val="0094C8"/>
          </a:solidFill>
          <a:ln w="25400">
            <a:solidFill>
              <a:srgbClr val="0C3B60"/>
            </a:solidFill>
            <a:round/>
            <a:headEnd/>
            <a:tailEnd/>
          </a:ln>
        </p:spPr>
        <p:txBody>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Remember to: </a:t>
            </a:r>
          </a:p>
          <a:p>
            <a:pPr algn="ctr" eaLnBrk="1" hangingPunct="1">
              <a:spcBef>
                <a:spcPct val="0"/>
              </a:spcBef>
              <a:buSzTx/>
              <a:buFontTx/>
              <a:buNone/>
            </a:pPr>
            <a:endParaRPr lang="en-US" altLang="en-US" b="1" dirty="0">
              <a:solidFill>
                <a:schemeClr val="bg1"/>
              </a:solidFill>
              <a:ea typeface="ヒラギノ角ゴ ProN W3" pitchFamily="2" charset="-128"/>
              <a:cs typeface="Arial" pitchFamily="34" charset="0"/>
            </a:endParaRP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Say hi!</a:t>
            </a: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Discuss your goals</a:t>
            </a: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Listen and learn</a:t>
            </a: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Make a clear ask</a:t>
            </a: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Get contact information</a:t>
            </a:r>
          </a:p>
          <a:p>
            <a:pPr marL="457200" indent="-457200" eaLnBrk="1" hangingPunct="1">
              <a:spcBef>
                <a:spcPct val="0"/>
              </a:spcBef>
              <a:buSzTx/>
            </a:pPr>
            <a:r>
              <a:rPr lang="en-US" altLang="en-US" b="1" dirty="0">
                <a:solidFill>
                  <a:schemeClr val="bg1"/>
                </a:solidFill>
                <a:ea typeface="ヒラギノ角ゴ ProN W3" pitchFamily="2" charset="-128"/>
                <a:cs typeface="Arial" pitchFamily="34" charset="0"/>
              </a:rPr>
              <a:t>Say thank you &amp; reiterate next steps</a:t>
            </a:r>
          </a:p>
          <a:p>
            <a:pPr marL="457200" indent="-457200" eaLnBrk="1" hangingPunct="1">
              <a:spcBef>
                <a:spcPct val="0"/>
              </a:spcBef>
              <a:buSzTx/>
            </a:pPr>
            <a:endParaRPr lang="en-US" altLang="en-US" sz="2600" b="1" dirty="0">
              <a:solidFill>
                <a:schemeClr val="bg1"/>
              </a:solidFill>
              <a:ea typeface="ヒラギノ角ゴ ProN W3" pitchFamily="2" charset="-128"/>
              <a:cs typeface="Arial" pitchFamily="34" charset="0"/>
            </a:endParaRPr>
          </a:p>
          <a:p>
            <a:pPr marL="457200" indent="-457200" eaLnBrk="1" hangingPunct="1">
              <a:spcBef>
                <a:spcPct val="0"/>
              </a:spcBef>
              <a:buSzTx/>
            </a:pPr>
            <a:endParaRPr lang="en-US" altLang="en-US" sz="2600" b="1" dirty="0">
              <a:solidFill>
                <a:schemeClr val="bg1"/>
              </a:solidFill>
              <a:ea typeface="ヒラギノ角ゴ ProN W3" pitchFamily="2" charset="-128"/>
              <a:cs typeface="Arial" pitchFamily="34" charset="0"/>
            </a:endParaRPr>
          </a:p>
        </p:txBody>
      </p:sp>
    </p:spTree>
    <p:extLst>
      <p:ext uri="{BB962C8B-B14F-4D97-AF65-F5344CB8AC3E}">
        <p14:creationId xmlns:p14="http://schemas.microsoft.com/office/powerpoint/2010/main" val="165800769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Immediate Follow-up</a:t>
            </a:r>
          </a:p>
        </p:txBody>
      </p:sp>
      <p:sp>
        <p:nvSpPr>
          <p:cNvPr id="4" name="Rectangle 2"/>
          <p:cNvSpPr>
            <a:spLocks/>
          </p:cNvSpPr>
          <p:nvPr/>
        </p:nvSpPr>
        <p:spPr bwMode="auto">
          <a:xfrm>
            <a:off x="6871447" y="2080220"/>
            <a:ext cx="5574553"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0" indent="0" eaLnBrk="1" hangingPunct="1">
              <a:spcBef>
                <a:spcPct val="0"/>
              </a:spcBef>
              <a:buSzTx/>
              <a:buNone/>
            </a:pPr>
            <a:endParaRPr lang="en-US" altLang="en-US" dirty="0">
              <a:solidFill>
                <a:srgbClr val="0094C8"/>
              </a:solidFill>
              <a:sym typeface="Arial" pitchFamily="34" charset="0"/>
            </a:endParaRPr>
          </a:p>
          <a:p>
            <a:pPr marL="0" indent="0" eaLnBrk="1" hangingPunct="1">
              <a:spcBef>
                <a:spcPct val="0"/>
              </a:spcBef>
              <a:buSzTx/>
              <a:buNone/>
            </a:pPr>
            <a:r>
              <a:rPr lang="en-US" altLang="en-US" b="1" dirty="0">
                <a:solidFill>
                  <a:srgbClr val="D0202E"/>
                </a:solidFill>
                <a:sym typeface="Arial" pitchFamily="34" charset="0"/>
              </a:rPr>
              <a:t>  Don’t:</a:t>
            </a:r>
          </a:p>
          <a:p>
            <a:pPr lvl="1" eaLnBrk="1" hangingPunct="1">
              <a:spcBef>
                <a:spcPct val="0"/>
              </a:spcBef>
              <a:buSzTx/>
            </a:pPr>
            <a:r>
              <a:rPr lang="en-US" altLang="en-US" sz="2700" dirty="0">
                <a:sym typeface="Arial" pitchFamily="34" charset="0"/>
              </a:rPr>
              <a:t>Send impatient requests</a:t>
            </a:r>
          </a:p>
          <a:p>
            <a:pPr lvl="2" eaLnBrk="1" hangingPunct="1">
              <a:spcBef>
                <a:spcPct val="0"/>
              </a:spcBef>
              <a:buSzTx/>
            </a:pPr>
            <a:r>
              <a:rPr lang="en-US" altLang="en-US" sz="2600" dirty="0">
                <a:sym typeface="Arial" pitchFamily="34" charset="0"/>
              </a:rPr>
              <a:t>“Last night you said you’d put me in touch with Jim at Enroll America. I haven’t heard from him – have you reached out yet?”</a:t>
            </a:r>
          </a:p>
          <a:p>
            <a:pPr lvl="1" eaLnBrk="1" hangingPunct="1">
              <a:spcBef>
                <a:spcPct val="0"/>
              </a:spcBef>
              <a:buSzTx/>
            </a:pPr>
            <a:r>
              <a:rPr lang="en-US" altLang="en-US" sz="2700" dirty="0">
                <a:sym typeface="Arial" pitchFamily="34" charset="0"/>
              </a:rPr>
              <a:t>Use an informal tone</a:t>
            </a:r>
          </a:p>
          <a:p>
            <a:pPr marL="914400" lvl="2" indent="0" eaLnBrk="1" hangingPunct="1">
              <a:spcBef>
                <a:spcPct val="0"/>
              </a:spcBef>
              <a:buSzTx/>
              <a:buNone/>
            </a:pPr>
            <a:endParaRPr lang="en-US" altLang="en-US" sz="1000" dirty="0">
              <a:sym typeface="Arial" pitchFamily="34" charset="0"/>
            </a:endParaRPr>
          </a:p>
        </p:txBody>
      </p:sp>
      <p:sp>
        <p:nvSpPr>
          <p:cNvPr id="6" name="Rectangle 2"/>
          <p:cNvSpPr>
            <a:spLocks/>
          </p:cNvSpPr>
          <p:nvPr/>
        </p:nvSpPr>
        <p:spPr bwMode="auto">
          <a:xfrm>
            <a:off x="482601" y="2438400"/>
            <a:ext cx="6019799" cy="3810000"/>
          </a:xfrm>
          <a:prstGeom prst="rect">
            <a:avLst/>
          </a:prstGeom>
          <a:noFill/>
          <a:ln w="57150">
            <a:noFill/>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914400" lvl="2" indent="0" eaLnBrk="1" hangingPunct="1">
              <a:spcBef>
                <a:spcPct val="0"/>
              </a:spcBef>
              <a:buSzTx/>
              <a:buNone/>
            </a:pPr>
            <a:endParaRPr lang="en-US" altLang="en-US" sz="1000" b="1" dirty="0">
              <a:sym typeface="Arial" pitchFamily="34" charset="0"/>
            </a:endParaRPr>
          </a:p>
          <a:p>
            <a:pPr marL="0" indent="0" eaLnBrk="1" hangingPunct="1">
              <a:spcBef>
                <a:spcPct val="0"/>
              </a:spcBef>
              <a:buSzTx/>
              <a:buNone/>
            </a:pPr>
            <a:r>
              <a:rPr lang="en-US" altLang="en-US" b="1" dirty="0">
                <a:solidFill>
                  <a:srgbClr val="0C3B60"/>
                </a:solidFill>
                <a:sym typeface="Arial" pitchFamily="34" charset="0"/>
              </a:rPr>
              <a:t>  Do: </a:t>
            </a:r>
          </a:p>
          <a:p>
            <a:pPr lvl="1" eaLnBrk="1" hangingPunct="1">
              <a:spcBef>
                <a:spcPct val="0"/>
              </a:spcBef>
              <a:buSzTx/>
            </a:pPr>
            <a:r>
              <a:rPr lang="en-US" altLang="en-US" sz="2700" dirty="0">
                <a:sym typeface="Arial" pitchFamily="34" charset="0"/>
              </a:rPr>
              <a:t>Send a thank-you email within 2 days of your meeting</a:t>
            </a:r>
          </a:p>
          <a:p>
            <a:pPr lvl="1" eaLnBrk="1" hangingPunct="1">
              <a:spcBef>
                <a:spcPct val="0"/>
              </a:spcBef>
              <a:buSzTx/>
            </a:pPr>
            <a:r>
              <a:rPr lang="en-US" altLang="en-US" sz="2700" dirty="0">
                <a:sym typeface="Arial" pitchFamily="34" charset="0"/>
              </a:rPr>
              <a:t>If it’s relevant, attach your resume</a:t>
            </a:r>
          </a:p>
          <a:p>
            <a:pPr lvl="1" eaLnBrk="1" hangingPunct="1">
              <a:spcBef>
                <a:spcPct val="0"/>
              </a:spcBef>
              <a:buSzTx/>
            </a:pPr>
            <a:r>
              <a:rPr lang="en-US" altLang="en-US" sz="2700" dirty="0">
                <a:sym typeface="Arial" pitchFamily="34" charset="0"/>
              </a:rPr>
              <a:t>Add the contact to your LinkedIn network</a:t>
            </a:r>
          </a:p>
        </p:txBody>
      </p:sp>
      <p:cxnSp>
        <p:nvCxnSpPr>
          <p:cNvPr id="3" name="Straight Connector 2"/>
          <p:cNvCxnSpPr/>
          <p:nvPr/>
        </p:nvCxnSpPr>
        <p:spPr bwMode="auto">
          <a:xfrm>
            <a:off x="6654800" y="2602210"/>
            <a:ext cx="0" cy="3036590"/>
          </a:xfrm>
          <a:prstGeom prst="line">
            <a:avLst/>
          </a:prstGeom>
          <a:blipFill dpi="0" rotWithShape="0">
            <a:blip r:embed="rId3"/>
            <a:srcRect/>
            <a:tile tx="0" ty="0" sx="100000" sy="100000" flip="none" algn="tl"/>
          </a:blipFill>
          <a:ln w="19050" cap="flat" cmpd="sng" algn="ctr">
            <a:solidFill>
              <a:srgbClr val="56565A"/>
            </a:solidFill>
            <a:prstDash val="solid"/>
            <a:round/>
            <a:headEnd type="none" w="med" len="med"/>
            <a:tailEnd type="none" w="med" len="med"/>
          </a:ln>
          <a:effectLst>
            <a:outerShdw blurRad="63500" dist="38099" dir="2700000" algn="ctr" rotWithShape="0">
              <a:schemeClr val="bg2">
                <a:alpha val="74998"/>
              </a:schemeClr>
            </a:outerShdw>
          </a:effectLst>
        </p:spPr>
      </p:cxnSp>
      <p:cxnSp>
        <p:nvCxnSpPr>
          <p:cNvPr id="9" name="Straight Connector 8"/>
          <p:cNvCxnSpPr/>
          <p:nvPr/>
        </p:nvCxnSpPr>
        <p:spPr bwMode="auto">
          <a:xfrm>
            <a:off x="3721100" y="1500188"/>
            <a:ext cx="5562600" cy="0"/>
          </a:xfrm>
          <a:prstGeom prst="line">
            <a:avLst/>
          </a:prstGeom>
          <a:blipFill dpi="0" rotWithShape="0">
            <a:blip r:embed="rId3"/>
            <a:srcRect/>
            <a:tile tx="0" ty="0" sx="100000" sy="100000" flip="none" algn="tl"/>
          </a:blipFill>
          <a:ln w="19050" cap="flat" cmpd="sng" algn="ctr">
            <a:solidFill>
              <a:srgbClr val="56565A"/>
            </a:solidFill>
            <a:prstDash val="solid"/>
            <a:round/>
            <a:headEnd type="none" w="med" len="med"/>
            <a:tailEnd type="none" w="med" len="med"/>
          </a:ln>
          <a:effectLst>
            <a:outerShdw blurRad="63500" dist="38099" dir="2700000" algn="ctr" rotWithShape="0">
              <a:schemeClr val="bg2">
                <a:alpha val="74998"/>
              </a:schemeClr>
            </a:outerShdw>
          </a:effectLst>
        </p:spPr>
      </p:cxnSp>
      <p:sp>
        <p:nvSpPr>
          <p:cNvPr id="12" name="Rectangle 2"/>
          <p:cNvSpPr>
            <a:spLocks/>
          </p:cNvSpPr>
          <p:nvPr/>
        </p:nvSpPr>
        <p:spPr bwMode="auto">
          <a:xfrm>
            <a:off x="690283" y="2590800"/>
            <a:ext cx="11929034" cy="5562600"/>
          </a:xfrm>
          <a:prstGeom prst="rect">
            <a:avLst/>
          </a:prstGeom>
          <a:solidFill>
            <a:schemeClr val="bg2"/>
          </a:solidFill>
          <a:ln w="6350">
            <a:solidFill>
              <a:srgbClr val="56565A"/>
            </a:solidFill>
            <a:miter lim="800000"/>
            <a:headEnd/>
            <a:tailEnd/>
          </a:ln>
        </p:spPr>
        <p:txBody>
          <a:bodyPr lIns="91440" tIns="0" rIns="9144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914400" lvl="2" indent="0" eaLnBrk="1" hangingPunct="1">
              <a:spcBef>
                <a:spcPct val="0"/>
              </a:spcBef>
              <a:buSzTx/>
              <a:buNone/>
            </a:pPr>
            <a:endParaRPr lang="en-US" altLang="en-US" sz="1000" b="1" dirty="0">
              <a:sym typeface="Arial" pitchFamily="34" charset="0"/>
            </a:endParaRPr>
          </a:p>
          <a:p>
            <a:pPr marL="0" indent="0" algn="ctr" eaLnBrk="1" hangingPunct="1">
              <a:spcBef>
                <a:spcPct val="0"/>
              </a:spcBef>
              <a:buSzTx/>
              <a:buNone/>
            </a:pPr>
            <a:r>
              <a:rPr lang="en-US" altLang="en-US" sz="2600" b="1" dirty="0">
                <a:solidFill>
                  <a:srgbClr val="0C3B60"/>
                </a:solidFill>
                <a:sym typeface="Arial" pitchFamily="34" charset="0"/>
              </a:rPr>
              <a:t>  Example:</a:t>
            </a:r>
          </a:p>
          <a:p>
            <a:pPr marL="0" indent="0" eaLnBrk="1" hangingPunct="1">
              <a:spcBef>
                <a:spcPct val="0"/>
              </a:spcBef>
              <a:buSzTx/>
              <a:buNone/>
            </a:pPr>
            <a:r>
              <a:rPr lang="en-US" altLang="en-US" sz="2400" dirty="0">
                <a:solidFill>
                  <a:srgbClr val="0C3B60"/>
                </a:solidFill>
                <a:sym typeface="Arial" pitchFamily="34" charset="0"/>
              </a:rPr>
              <a:t>Hi Stacy –</a:t>
            </a:r>
          </a:p>
          <a:p>
            <a:pPr marL="0" indent="0" eaLnBrk="1" hangingPunct="1">
              <a:spcBef>
                <a:spcPct val="0"/>
              </a:spcBef>
              <a:buSzTx/>
              <a:buNone/>
            </a:pPr>
            <a:endParaRPr lang="en-US" altLang="en-US" sz="2400" dirty="0">
              <a:solidFill>
                <a:srgbClr val="0C3B60"/>
              </a:solidFill>
              <a:sym typeface="Arial" pitchFamily="34" charset="0"/>
            </a:endParaRPr>
          </a:p>
          <a:p>
            <a:pPr marL="0" indent="0" eaLnBrk="1" hangingPunct="1">
              <a:spcBef>
                <a:spcPct val="0"/>
              </a:spcBef>
              <a:buSzTx/>
              <a:buNone/>
            </a:pPr>
            <a:r>
              <a:rPr lang="en-US" altLang="en-US" sz="2400" dirty="0">
                <a:solidFill>
                  <a:srgbClr val="0C3B60"/>
                </a:solidFill>
                <a:sym typeface="Arial" pitchFamily="34" charset="0"/>
              </a:rPr>
              <a:t>It was great to talk to you last night! I really enjoyed hearing about how you became a    Regional Field Director in 2012 – your story about your first GOTV training was really insightful. As we discussed, I’d love to hold a similar position for the 2014 midterms.</a:t>
            </a:r>
          </a:p>
          <a:p>
            <a:pPr marL="0" indent="0" eaLnBrk="1" hangingPunct="1">
              <a:spcBef>
                <a:spcPct val="0"/>
              </a:spcBef>
              <a:buSzTx/>
              <a:buNone/>
            </a:pPr>
            <a:endParaRPr lang="en-US" altLang="en-US" sz="2400" dirty="0">
              <a:solidFill>
                <a:srgbClr val="0C3B60"/>
              </a:solidFill>
              <a:sym typeface="Arial" pitchFamily="34" charset="0"/>
            </a:endParaRPr>
          </a:p>
          <a:p>
            <a:pPr marL="0" indent="0" eaLnBrk="1" hangingPunct="1">
              <a:spcBef>
                <a:spcPct val="0"/>
              </a:spcBef>
              <a:buSzTx/>
              <a:buNone/>
            </a:pPr>
            <a:r>
              <a:rPr lang="en-US" altLang="en-US" sz="2400" dirty="0">
                <a:solidFill>
                  <a:srgbClr val="0C3B60"/>
                </a:solidFill>
                <a:sym typeface="Arial" pitchFamily="34" charset="0"/>
              </a:rPr>
              <a:t>Thanks so much for offering to put me in touch with Jim from the “Bob for Congress” campaign – I’m looking forward to speaking with him. I’ve attached my resume, so you have it on file and can pass it along to Jim. Please let me know if there’s anything additional I can provide you with. I appreciate all of your advice and support!</a:t>
            </a:r>
          </a:p>
          <a:p>
            <a:pPr marL="0" indent="0" eaLnBrk="1" hangingPunct="1">
              <a:spcBef>
                <a:spcPct val="0"/>
              </a:spcBef>
              <a:buSzTx/>
              <a:buNone/>
            </a:pPr>
            <a:br>
              <a:rPr lang="en-US" altLang="en-US" sz="2400" dirty="0">
                <a:solidFill>
                  <a:srgbClr val="0C3B60"/>
                </a:solidFill>
                <a:sym typeface="Arial" pitchFamily="34" charset="0"/>
              </a:rPr>
            </a:br>
            <a:r>
              <a:rPr lang="en-US" altLang="en-US" sz="2400" dirty="0">
                <a:solidFill>
                  <a:srgbClr val="0C3B60"/>
                </a:solidFill>
                <a:sym typeface="Arial" pitchFamily="34" charset="0"/>
              </a:rPr>
              <a:t>Sincerely, </a:t>
            </a:r>
          </a:p>
          <a:p>
            <a:pPr marL="0" indent="0" eaLnBrk="1" hangingPunct="1">
              <a:spcBef>
                <a:spcPct val="0"/>
              </a:spcBef>
              <a:buSzTx/>
              <a:buNone/>
            </a:pPr>
            <a:r>
              <a:rPr lang="en-US" altLang="en-US" sz="2400" dirty="0">
                <a:solidFill>
                  <a:srgbClr val="0C3B60"/>
                </a:solidFill>
                <a:sym typeface="Arial" pitchFamily="34" charset="0"/>
              </a:rPr>
              <a:t>Allie</a:t>
            </a:r>
          </a:p>
        </p:txBody>
      </p:sp>
    </p:spTree>
    <p:extLst>
      <p:ext uri="{BB962C8B-B14F-4D97-AF65-F5344CB8AC3E}">
        <p14:creationId xmlns:p14="http://schemas.microsoft.com/office/powerpoint/2010/main" val="36540799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animBg="1"/>
      <p:bldP spid="1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Subsequent Follow-up</a:t>
            </a:r>
          </a:p>
        </p:txBody>
      </p:sp>
      <p:sp>
        <p:nvSpPr>
          <p:cNvPr id="4" name="Rectangle 2"/>
          <p:cNvSpPr>
            <a:spLocks/>
          </p:cNvSpPr>
          <p:nvPr/>
        </p:nvSpPr>
        <p:spPr bwMode="auto">
          <a:xfrm>
            <a:off x="6807199" y="1295400"/>
            <a:ext cx="5638801" cy="7315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0" indent="0" eaLnBrk="1" hangingPunct="1">
              <a:spcBef>
                <a:spcPct val="0"/>
              </a:spcBef>
              <a:buSzTx/>
              <a:buNone/>
            </a:pPr>
            <a:endParaRPr lang="en-US" altLang="en-US" dirty="0">
              <a:solidFill>
                <a:srgbClr val="0094C8"/>
              </a:solidFill>
              <a:sym typeface="Arial" pitchFamily="34" charset="0"/>
            </a:endParaRPr>
          </a:p>
          <a:p>
            <a:pPr marL="0" indent="0" eaLnBrk="1" hangingPunct="1">
              <a:spcBef>
                <a:spcPct val="0"/>
              </a:spcBef>
              <a:buSzTx/>
              <a:buNone/>
            </a:pPr>
            <a:r>
              <a:rPr lang="en-US" altLang="en-US" b="1" dirty="0">
                <a:solidFill>
                  <a:srgbClr val="D0202E"/>
                </a:solidFill>
                <a:sym typeface="Arial" pitchFamily="34" charset="0"/>
              </a:rPr>
              <a:t>  </a:t>
            </a:r>
          </a:p>
          <a:p>
            <a:pPr marL="0" indent="0" eaLnBrk="1" hangingPunct="1">
              <a:spcBef>
                <a:spcPct val="0"/>
              </a:spcBef>
              <a:buSzTx/>
              <a:buNone/>
            </a:pPr>
            <a:r>
              <a:rPr lang="en-US" altLang="en-US" b="1" dirty="0">
                <a:solidFill>
                  <a:srgbClr val="D0202E"/>
                </a:solidFill>
                <a:sym typeface="Arial" pitchFamily="34" charset="0"/>
              </a:rPr>
              <a:t>Don’t:</a:t>
            </a:r>
          </a:p>
          <a:p>
            <a:pPr lvl="1" eaLnBrk="1" hangingPunct="1">
              <a:spcBef>
                <a:spcPct val="0"/>
              </a:spcBef>
              <a:buSzTx/>
            </a:pPr>
            <a:r>
              <a:rPr lang="en-US" altLang="en-US" dirty="0">
                <a:sym typeface="Arial" pitchFamily="34" charset="0"/>
              </a:rPr>
              <a:t>Take your frustration out on your contacts</a:t>
            </a:r>
          </a:p>
          <a:p>
            <a:pPr lvl="1" eaLnBrk="1" hangingPunct="1">
              <a:spcBef>
                <a:spcPct val="0"/>
              </a:spcBef>
              <a:buSzTx/>
            </a:pPr>
            <a:r>
              <a:rPr lang="en-US" altLang="en-US" dirty="0">
                <a:sym typeface="Arial" pitchFamily="34" charset="0"/>
              </a:rPr>
              <a:t>Check in constantly</a:t>
            </a:r>
          </a:p>
          <a:p>
            <a:pPr lvl="1" eaLnBrk="1" hangingPunct="1">
              <a:spcBef>
                <a:spcPct val="0"/>
              </a:spcBef>
              <a:buSzTx/>
            </a:pPr>
            <a:r>
              <a:rPr lang="en-US" altLang="en-US" dirty="0">
                <a:sym typeface="Arial" pitchFamily="34" charset="0"/>
              </a:rPr>
              <a:t>Disappear altogether</a:t>
            </a:r>
          </a:p>
          <a:p>
            <a:pPr lvl="2" eaLnBrk="1" hangingPunct="1">
              <a:spcBef>
                <a:spcPct val="0"/>
              </a:spcBef>
              <a:buSzTx/>
            </a:pPr>
            <a:endParaRPr lang="en-US" altLang="en-US" sz="2600" dirty="0">
              <a:sym typeface="Arial" pitchFamily="34" charset="0"/>
            </a:endParaRPr>
          </a:p>
          <a:p>
            <a:pPr marL="914400" lvl="2" indent="0" eaLnBrk="1" hangingPunct="1">
              <a:spcBef>
                <a:spcPct val="0"/>
              </a:spcBef>
              <a:buSzTx/>
              <a:buNone/>
            </a:pPr>
            <a:endParaRPr lang="en-US" altLang="en-US" sz="1000" dirty="0">
              <a:sym typeface="Arial" pitchFamily="34" charset="0"/>
            </a:endParaRPr>
          </a:p>
        </p:txBody>
      </p:sp>
      <p:sp>
        <p:nvSpPr>
          <p:cNvPr id="6" name="Rectangle 2"/>
          <p:cNvSpPr>
            <a:spLocks/>
          </p:cNvSpPr>
          <p:nvPr/>
        </p:nvSpPr>
        <p:spPr bwMode="auto">
          <a:xfrm>
            <a:off x="482601" y="1600200"/>
            <a:ext cx="6019799" cy="7391400"/>
          </a:xfrm>
          <a:prstGeom prst="rect">
            <a:avLst/>
          </a:prstGeom>
          <a:noFill/>
          <a:ln w="57150">
            <a:noFill/>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914400" lvl="2" indent="0" eaLnBrk="1" hangingPunct="1">
              <a:spcBef>
                <a:spcPct val="0"/>
              </a:spcBef>
              <a:buSzTx/>
              <a:buNone/>
            </a:pPr>
            <a:endParaRPr lang="en-US" altLang="en-US" sz="1000" b="1" dirty="0">
              <a:sym typeface="Arial" pitchFamily="34" charset="0"/>
            </a:endParaRPr>
          </a:p>
          <a:p>
            <a:pPr marL="0" indent="0" eaLnBrk="1" hangingPunct="1">
              <a:spcBef>
                <a:spcPct val="0"/>
              </a:spcBef>
              <a:buSzTx/>
              <a:buNone/>
            </a:pPr>
            <a:r>
              <a:rPr lang="en-US" altLang="en-US" b="1" dirty="0">
                <a:solidFill>
                  <a:srgbClr val="0C3B60"/>
                </a:solidFill>
                <a:sym typeface="Arial" pitchFamily="34" charset="0"/>
              </a:rPr>
              <a:t> </a:t>
            </a:r>
          </a:p>
          <a:p>
            <a:pPr marL="0" indent="0" eaLnBrk="1" hangingPunct="1">
              <a:spcBef>
                <a:spcPct val="0"/>
              </a:spcBef>
              <a:buSzTx/>
              <a:buNone/>
            </a:pPr>
            <a:r>
              <a:rPr lang="en-US" altLang="en-US" b="1" dirty="0">
                <a:solidFill>
                  <a:srgbClr val="0C3B60"/>
                </a:solidFill>
                <a:sym typeface="Arial" pitchFamily="34" charset="0"/>
              </a:rPr>
              <a:t> Do: </a:t>
            </a:r>
          </a:p>
          <a:p>
            <a:pPr lvl="1" eaLnBrk="1" hangingPunct="1">
              <a:spcBef>
                <a:spcPct val="0"/>
              </a:spcBef>
              <a:buSzTx/>
            </a:pPr>
            <a:r>
              <a:rPr lang="en-US" altLang="en-US" dirty="0">
                <a:sym typeface="Arial" pitchFamily="34" charset="0"/>
              </a:rPr>
              <a:t>Politely check in after 2 weeks if you made a specific ask, and haven’t heard anything back</a:t>
            </a:r>
          </a:p>
          <a:p>
            <a:pPr marL="457200" lvl="1" indent="0" eaLnBrk="1" hangingPunct="1">
              <a:spcBef>
                <a:spcPct val="0"/>
              </a:spcBef>
              <a:buSzTx/>
              <a:buNone/>
            </a:pPr>
            <a:endParaRPr lang="en-US" altLang="en-US" sz="1000" dirty="0">
              <a:sym typeface="Arial" pitchFamily="34" charset="0"/>
            </a:endParaRPr>
          </a:p>
          <a:p>
            <a:pPr lvl="1" eaLnBrk="1" hangingPunct="1">
              <a:spcBef>
                <a:spcPct val="0"/>
              </a:spcBef>
              <a:buSzTx/>
            </a:pPr>
            <a:r>
              <a:rPr lang="en-US" altLang="en-US" dirty="0">
                <a:sym typeface="Arial" pitchFamily="34" charset="0"/>
              </a:rPr>
              <a:t>Stay top-of-mind – find reasons to check in once a month with each of your contacts</a:t>
            </a:r>
          </a:p>
        </p:txBody>
      </p:sp>
      <p:cxnSp>
        <p:nvCxnSpPr>
          <p:cNvPr id="3" name="Straight Connector 2"/>
          <p:cNvCxnSpPr/>
          <p:nvPr/>
        </p:nvCxnSpPr>
        <p:spPr bwMode="auto">
          <a:xfrm>
            <a:off x="6654800" y="1905000"/>
            <a:ext cx="0" cy="6858000"/>
          </a:xfrm>
          <a:prstGeom prst="line">
            <a:avLst/>
          </a:prstGeom>
          <a:blipFill dpi="0" rotWithShape="0">
            <a:blip r:embed="rId3"/>
            <a:srcRect/>
            <a:tile tx="0" ty="0" sx="100000" sy="100000" flip="none" algn="tl"/>
          </a:blipFill>
          <a:ln w="19050" cap="flat" cmpd="sng" algn="ctr">
            <a:solidFill>
              <a:srgbClr val="56565A"/>
            </a:solidFill>
            <a:prstDash val="solid"/>
            <a:round/>
            <a:headEnd type="none" w="med" len="med"/>
            <a:tailEnd type="none" w="med" len="med"/>
          </a:ln>
          <a:effectLst>
            <a:outerShdw blurRad="63500" dist="38099" dir="2700000" algn="ctr" rotWithShape="0">
              <a:schemeClr val="bg2">
                <a:alpha val="74998"/>
              </a:schemeClr>
            </a:outerShdw>
          </a:effectLst>
        </p:spPr>
      </p:cxnSp>
      <p:cxnSp>
        <p:nvCxnSpPr>
          <p:cNvPr id="9" name="Straight Connector 8"/>
          <p:cNvCxnSpPr/>
          <p:nvPr/>
        </p:nvCxnSpPr>
        <p:spPr bwMode="auto">
          <a:xfrm>
            <a:off x="3721100" y="1500188"/>
            <a:ext cx="5562600" cy="0"/>
          </a:xfrm>
          <a:prstGeom prst="line">
            <a:avLst/>
          </a:prstGeom>
          <a:blipFill dpi="0" rotWithShape="0">
            <a:blip r:embed="rId3"/>
            <a:srcRect/>
            <a:tile tx="0" ty="0" sx="100000" sy="100000" flip="none" algn="tl"/>
          </a:blipFill>
          <a:ln w="19050" cap="flat" cmpd="sng" algn="ctr">
            <a:solidFill>
              <a:srgbClr val="56565A"/>
            </a:solidFill>
            <a:prstDash val="solid"/>
            <a:round/>
            <a:headEnd type="none" w="med" len="med"/>
            <a:tailEnd type="none" w="med" len="med"/>
          </a:ln>
          <a:effectLst>
            <a:outerShdw blurRad="63500" dist="38099" dir="2700000" algn="ctr" rotWithShape="0">
              <a:schemeClr val="bg2">
                <a:alpha val="74998"/>
              </a:schemeClr>
            </a:outerShdw>
          </a:effectLst>
        </p:spPr>
      </p:cxnSp>
    </p:spTree>
    <p:extLst>
      <p:ext uri="{BB962C8B-B14F-4D97-AF65-F5344CB8AC3E}">
        <p14:creationId xmlns:p14="http://schemas.microsoft.com/office/powerpoint/2010/main" val="26912530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p:cNvSpPr>
          <p:nvPr/>
        </p:nvSpPr>
        <p:spPr bwMode="auto">
          <a:xfrm>
            <a:off x="831850" y="1752600"/>
            <a:ext cx="6889750" cy="723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571500" indent="-5715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200000"/>
              </a:lnSpc>
              <a:spcBef>
                <a:spcPct val="0"/>
              </a:spcBef>
              <a:buSzTx/>
              <a:buFont typeface="Arial" pitchFamily="34" charset="0"/>
              <a:buAutoNum type="romanUcPeriod"/>
            </a:pPr>
            <a:r>
              <a:rPr lang="en-US" altLang="en-US" sz="3400" dirty="0">
                <a:sym typeface="Arial" pitchFamily="34" charset="0"/>
              </a:rPr>
              <a:t>Introduction and Goals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What is Networking?</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Perceptions and Misconceptions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Prep Work Before You Network</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Strategies and Practice</a:t>
            </a:r>
          </a:p>
          <a:p>
            <a:pPr eaLnBrk="1" hangingPunct="1">
              <a:lnSpc>
                <a:spcPct val="200000"/>
              </a:lnSpc>
              <a:spcBef>
                <a:spcPct val="0"/>
              </a:spcBef>
              <a:buSzTx/>
              <a:buFont typeface="Arial" pitchFamily="34" charset="0"/>
              <a:buAutoNum type="romanUcPeriod"/>
            </a:pPr>
            <a:r>
              <a:rPr lang="en-US" altLang="en-US" sz="3400" b="1" dirty="0">
                <a:sym typeface="Arial" pitchFamily="34" charset="0"/>
              </a:rPr>
              <a:t>Closing &amp; Debrief</a:t>
            </a:r>
          </a:p>
          <a:p>
            <a:pPr eaLnBrk="1" hangingPunct="1">
              <a:lnSpc>
                <a:spcPct val="200000"/>
              </a:lnSpc>
              <a:spcBef>
                <a:spcPct val="0"/>
              </a:spcBef>
              <a:buSzTx/>
              <a:buFont typeface="Arial" pitchFamily="34" charset="0"/>
              <a:buAutoNum type="romanUcPeriod"/>
            </a:pPr>
            <a:endParaRPr lang="en-US" altLang="en-US" sz="3400" dirty="0">
              <a:sym typeface="Arial" pitchFamily="34" charset="0"/>
            </a:endParaRPr>
          </a:p>
        </p:txBody>
      </p:sp>
      <p:sp>
        <p:nvSpPr>
          <p:cNvPr id="717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Agenda for This Session</a:t>
            </a:r>
          </a:p>
        </p:txBody>
      </p:sp>
      <p:pic>
        <p:nvPicPr>
          <p:cNvPr id="7172"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118119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p:cNvSpPr>
          <p:nvPr/>
        </p:nvSpPr>
        <p:spPr bwMode="auto">
          <a:xfrm>
            <a:off x="1930400" y="28622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define networking and understand its benefits</a:t>
            </a:r>
          </a:p>
        </p:txBody>
      </p:sp>
      <p:sp>
        <p:nvSpPr>
          <p:cNvPr id="614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How Are We Feeling?</a:t>
            </a:r>
          </a:p>
        </p:txBody>
      </p:sp>
      <p:sp>
        <p:nvSpPr>
          <p:cNvPr id="6148" name="Oval 35"/>
          <p:cNvSpPr>
            <a:spLocks noChangeAspect="1"/>
          </p:cNvSpPr>
          <p:nvPr/>
        </p:nvSpPr>
        <p:spPr bwMode="auto">
          <a:xfrm>
            <a:off x="863600" y="2895600"/>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dirty="0">
                <a:solidFill>
                  <a:schemeClr val="bg1"/>
                </a:solidFill>
                <a:ea typeface="ヒラギノ角ゴ ProN W3" pitchFamily="2" charset="-128"/>
                <a:cs typeface="Arial" pitchFamily="34" charset="0"/>
              </a:rPr>
              <a:t>1</a:t>
            </a:r>
          </a:p>
        </p:txBody>
      </p:sp>
      <p:sp>
        <p:nvSpPr>
          <p:cNvPr id="6149" name="Oval 36"/>
          <p:cNvSpPr>
            <a:spLocks noChangeAspect="1"/>
          </p:cNvSpPr>
          <p:nvPr/>
        </p:nvSpPr>
        <p:spPr bwMode="auto">
          <a:xfrm>
            <a:off x="863600" y="432593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2</a:t>
            </a:r>
          </a:p>
        </p:txBody>
      </p:sp>
      <p:sp>
        <p:nvSpPr>
          <p:cNvPr id="6150" name="Oval 37"/>
          <p:cNvSpPr>
            <a:spLocks noChangeAspect="1"/>
          </p:cNvSpPr>
          <p:nvPr/>
        </p:nvSpPr>
        <p:spPr bwMode="auto">
          <a:xfrm>
            <a:off x="863600" y="575468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3</a:t>
            </a:r>
          </a:p>
        </p:txBody>
      </p:sp>
      <p:sp>
        <p:nvSpPr>
          <p:cNvPr id="6151" name="Oval 38"/>
          <p:cNvSpPr>
            <a:spLocks noChangeAspect="1"/>
          </p:cNvSpPr>
          <p:nvPr/>
        </p:nvSpPr>
        <p:spPr bwMode="auto">
          <a:xfrm>
            <a:off x="863600" y="718343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4</a:t>
            </a:r>
          </a:p>
        </p:txBody>
      </p:sp>
      <p:sp>
        <p:nvSpPr>
          <p:cNvPr id="6152" name="Rectangle 2"/>
          <p:cNvSpPr>
            <a:spLocks/>
          </p:cNvSpPr>
          <p:nvPr/>
        </p:nvSpPr>
        <p:spPr bwMode="auto">
          <a:xfrm>
            <a:off x="1930400" y="42846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overcome some of the challenges that networking presents</a:t>
            </a:r>
          </a:p>
        </p:txBody>
      </p:sp>
      <p:sp>
        <p:nvSpPr>
          <p:cNvPr id="6153" name="Rectangle 2"/>
          <p:cNvSpPr>
            <a:spLocks/>
          </p:cNvSpPr>
          <p:nvPr/>
        </p:nvSpPr>
        <p:spPr bwMode="auto">
          <a:xfrm>
            <a:off x="1930400" y="57070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learn and practice effective networking techniques</a:t>
            </a:r>
          </a:p>
        </p:txBody>
      </p:sp>
      <p:sp>
        <p:nvSpPr>
          <p:cNvPr id="6154" name="Rectangle 2"/>
          <p:cNvSpPr>
            <a:spLocks/>
          </p:cNvSpPr>
          <p:nvPr/>
        </p:nvSpPr>
        <p:spPr bwMode="auto">
          <a:xfrm>
            <a:off x="1930400" y="71294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start mapping out our own career goals and intersecting personal networks</a:t>
            </a:r>
          </a:p>
        </p:txBody>
      </p:sp>
    </p:spTree>
    <p:extLst>
      <p:ext uri="{BB962C8B-B14F-4D97-AF65-F5344CB8AC3E}">
        <p14:creationId xmlns:p14="http://schemas.microsoft.com/office/powerpoint/2010/main" val="32357986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8" grpId="0" animBg="1"/>
      <p:bldP spid="6149" grpId="0" animBg="1"/>
      <p:bldP spid="6150" grpId="0" animBg="1"/>
      <p:bldP spid="6151" grpId="0" animBg="1"/>
      <p:bldP spid="6152" grpId="0"/>
      <p:bldP spid="6153" grpId="0"/>
      <p:bldP spid="61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p:cNvSpPr>
          <p:nvPr/>
        </p:nvSpPr>
        <p:spPr bwMode="auto">
          <a:xfrm>
            <a:off x="1930400" y="28622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define networking and understand its benefits</a:t>
            </a:r>
          </a:p>
        </p:txBody>
      </p:sp>
      <p:sp>
        <p:nvSpPr>
          <p:cNvPr id="614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Goals for This Session</a:t>
            </a:r>
          </a:p>
        </p:txBody>
      </p:sp>
      <p:sp>
        <p:nvSpPr>
          <p:cNvPr id="6148" name="Oval 35"/>
          <p:cNvSpPr>
            <a:spLocks noChangeAspect="1"/>
          </p:cNvSpPr>
          <p:nvPr/>
        </p:nvSpPr>
        <p:spPr bwMode="auto">
          <a:xfrm>
            <a:off x="863600" y="2895600"/>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1</a:t>
            </a:r>
          </a:p>
        </p:txBody>
      </p:sp>
      <p:sp>
        <p:nvSpPr>
          <p:cNvPr id="6149" name="Oval 36"/>
          <p:cNvSpPr>
            <a:spLocks noChangeAspect="1"/>
          </p:cNvSpPr>
          <p:nvPr/>
        </p:nvSpPr>
        <p:spPr bwMode="auto">
          <a:xfrm>
            <a:off x="863600" y="432593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2</a:t>
            </a:r>
          </a:p>
        </p:txBody>
      </p:sp>
      <p:sp>
        <p:nvSpPr>
          <p:cNvPr id="6150" name="Oval 37"/>
          <p:cNvSpPr>
            <a:spLocks noChangeAspect="1"/>
          </p:cNvSpPr>
          <p:nvPr/>
        </p:nvSpPr>
        <p:spPr bwMode="auto">
          <a:xfrm>
            <a:off x="863600" y="575468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3</a:t>
            </a:r>
          </a:p>
        </p:txBody>
      </p:sp>
      <p:sp>
        <p:nvSpPr>
          <p:cNvPr id="6151" name="Oval 38"/>
          <p:cNvSpPr>
            <a:spLocks noChangeAspect="1"/>
          </p:cNvSpPr>
          <p:nvPr/>
        </p:nvSpPr>
        <p:spPr bwMode="auto">
          <a:xfrm>
            <a:off x="863600" y="7183438"/>
            <a:ext cx="762000" cy="762000"/>
          </a:xfrm>
          <a:prstGeom prst="ellipse">
            <a:avLst/>
          </a:prstGeom>
          <a:solidFill>
            <a:schemeClr val="accent1"/>
          </a:solidFill>
          <a:ln w="25400">
            <a:solidFill>
              <a:srgbClr val="0C3B60"/>
            </a:solidFill>
            <a:round/>
            <a:headEnd/>
            <a:tailEnd/>
          </a:ln>
        </p:spPr>
        <p:txBody>
          <a:bodyPr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b="1">
                <a:solidFill>
                  <a:schemeClr val="bg1"/>
                </a:solidFill>
                <a:ea typeface="ヒラギノ角ゴ ProN W3" pitchFamily="2" charset="-128"/>
                <a:cs typeface="Arial" pitchFamily="34" charset="0"/>
              </a:rPr>
              <a:t>4</a:t>
            </a:r>
          </a:p>
        </p:txBody>
      </p:sp>
      <p:sp>
        <p:nvSpPr>
          <p:cNvPr id="6152" name="Rectangle 2"/>
          <p:cNvSpPr>
            <a:spLocks/>
          </p:cNvSpPr>
          <p:nvPr/>
        </p:nvSpPr>
        <p:spPr bwMode="auto">
          <a:xfrm>
            <a:off x="1930400" y="42846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overcome some of the challenges that networking presents</a:t>
            </a:r>
          </a:p>
        </p:txBody>
      </p:sp>
      <p:sp>
        <p:nvSpPr>
          <p:cNvPr id="6153" name="Rectangle 2"/>
          <p:cNvSpPr>
            <a:spLocks/>
          </p:cNvSpPr>
          <p:nvPr/>
        </p:nvSpPr>
        <p:spPr bwMode="auto">
          <a:xfrm>
            <a:off x="1930400" y="57070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learn and practice effective networking techniques</a:t>
            </a:r>
          </a:p>
        </p:txBody>
      </p:sp>
      <p:sp>
        <p:nvSpPr>
          <p:cNvPr id="6154" name="Rectangle 2"/>
          <p:cNvSpPr>
            <a:spLocks/>
          </p:cNvSpPr>
          <p:nvPr/>
        </p:nvSpPr>
        <p:spPr bwMode="auto">
          <a:xfrm>
            <a:off x="1930400" y="7129463"/>
            <a:ext cx="10287000" cy="871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150000"/>
              </a:lnSpc>
              <a:spcBef>
                <a:spcPct val="0"/>
              </a:spcBef>
              <a:buSzTx/>
              <a:buFontTx/>
              <a:buNone/>
            </a:pPr>
            <a:r>
              <a:rPr lang="en-US" altLang="en-US" dirty="0">
                <a:sym typeface="Arial" pitchFamily="34" charset="0"/>
              </a:rPr>
              <a:t>To start mapping out our own career goals and intersecting personal networks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8" grpId="0" animBg="1"/>
      <p:bldP spid="6149" grpId="0" animBg="1"/>
      <p:bldP spid="6150" grpId="0" animBg="1"/>
      <p:bldP spid="6151" grpId="0" animBg="1"/>
      <p:bldP spid="6152" grpId="0"/>
      <p:bldP spid="6153" grpId="0"/>
      <p:bldP spid="61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p:cNvSpPr>
          <p:nvPr/>
        </p:nvSpPr>
        <p:spPr bwMode="auto">
          <a:xfrm>
            <a:off x="1016000" y="1876425"/>
            <a:ext cx="4832350" cy="513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457200" indent="-457200" eaLnBrk="1" hangingPunct="1">
              <a:spcBef>
                <a:spcPct val="0"/>
              </a:spcBef>
              <a:buSzTx/>
            </a:pPr>
            <a:r>
              <a:rPr lang="en-US" altLang="en-US" sz="4000" dirty="0">
                <a:solidFill>
                  <a:schemeClr val="tx1"/>
                </a:solidFill>
                <a:sym typeface="Arial" pitchFamily="34" charset="0"/>
              </a:rPr>
              <a:t>What are some of your key takeaways?</a:t>
            </a:r>
          </a:p>
          <a:p>
            <a:pPr eaLnBrk="1" hangingPunct="1">
              <a:spcBef>
                <a:spcPct val="0"/>
              </a:spcBef>
              <a:buSzTx/>
              <a:buNone/>
            </a:pPr>
            <a:endParaRPr lang="en-US" altLang="en-US" sz="4000" dirty="0">
              <a:solidFill>
                <a:schemeClr val="tx1"/>
              </a:solidFill>
              <a:sym typeface="Arial" pitchFamily="34" charset="0"/>
            </a:endParaRPr>
          </a:p>
          <a:p>
            <a:pPr marL="457200" indent="-457200" eaLnBrk="1" hangingPunct="1">
              <a:spcBef>
                <a:spcPct val="0"/>
              </a:spcBef>
              <a:buSzTx/>
            </a:pPr>
            <a:r>
              <a:rPr lang="en-US" altLang="en-US" sz="4000" dirty="0">
                <a:solidFill>
                  <a:schemeClr val="tx1"/>
                </a:solidFill>
                <a:sym typeface="Arial" pitchFamily="34" charset="0"/>
              </a:rPr>
              <a:t>Questions?</a:t>
            </a:r>
          </a:p>
        </p:txBody>
      </p:sp>
      <p:sp>
        <p:nvSpPr>
          <p:cNvPr id="18435"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Takeaways and Q &amp; A</a:t>
            </a:r>
          </a:p>
        </p:txBody>
      </p:sp>
      <p:pic>
        <p:nvPicPr>
          <p:cNvPr id="18436"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273800" y="2688851"/>
            <a:ext cx="6548438" cy="5305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p:cNvSpPr>
          <p:nvPr/>
        </p:nvSpPr>
        <p:spPr bwMode="auto">
          <a:xfrm>
            <a:off x="831850" y="2709863"/>
            <a:ext cx="5518150" cy="513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pPr>
              <a:defRPr/>
            </a:pPr>
            <a:r>
              <a:rPr lang="en-US" sz="3600" dirty="0">
                <a:solidFill>
                  <a:schemeClr val="accent3"/>
                </a:solidFill>
                <a:latin typeface="Arial" charset="0"/>
                <a:ea typeface="ＭＳ Ｐゴシック" charset="0"/>
                <a:cs typeface="ＭＳ Ｐゴシック" charset="0"/>
                <a:sym typeface="Arial" charset="0"/>
              </a:rPr>
              <a:t>Take the quiz for participation points!</a:t>
            </a:r>
          </a:p>
        </p:txBody>
      </p:sp>
      <p:sp>
        <p:nvSpPr>
          <p:cNvPr id="1741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Next steps</a:t>
            </a:r>
          </a:p>
        </p:txBody>
      </p:sp>
      <p:pic>
        <p:nvPicPr>
          <p:cNvPr id="17412" name="Picture 9"/>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035800" y="3905250"/>
            <a:ext cx="4800600" cy="2743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p:cNvSpPr>
          <p:nvPr/>
        </p:nvSpPr>
        <p:spPr bwMode="auto">
          <a:xfrm>
            <a:off x="482600" y="-76200"/>
            <a:ext cx="12147550" cy="513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3400" dirty="0">
                <a:solidFill>
                  <a:schemeClr val="tx1"/>
                </a:solidFill>
                <a:sym typeface="Arial" pitchFamily="34" charset="0"/>
              </a:rPr>
              <a:t>I leave you with a few more Google Images of office people shaking hands (as networking motivation).</a:t>
            </a:r>
          </a:p>
        </p:txBody>
      </p:sp>
      <p:sp>
        <p:nvSpPr>
          <p:cNvPr id="19459"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Thank you!</a:t>
            </a:r>
          </a:p>
        </p:txBody>
      </p:sp>
      <p:pic>
        <p:nvPicPr>
          <p:cNvPr id="19461" name="Picture 5" descr="http://b-i.forbesimg.com/ilyapozin/files/2013/03/6829451467_2a43b266e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200" y="3471862"/>
            <a:ext cx="4762500" cy="3171826"/>
          </a:xfrm>
          <a:prstGeom prst="rect">
            <a:avLst/>
          </a:prstGeom>
          <a:noFill/>
          <a:extLst>
            <a:ext uri="{909E8E84-426E-40dd-AFC4-6F175D3DCCD1}">
              <a14:hiddenFill xmlns="" xmlns:a14="http://schemas.microsoft.com/office/drawing/2010/main">
                <a:solidFill>
                  <a:srgbClr val="FFFFFF"/>
                </a:solidFill>
              </a14:hiddenFill>
            </a:ext>
          </a:extLst>
        </p:spPr>
      </p:pic>
      <p:pic>
        <p:nvPicPr>
          <p:cNvPr id="19463" name="Picture 7" descr="http://www.amspirit.com/blog/wp-content/uploads/2013/02/Before-Meeting.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60353" y="4419600"/>
            <a:ext cx="5969000" cy="3979333"/>
          </a:xfrm>
          <a:prstGeom prst="rect">
            <a:avLst/>
          </a:prstGeom>
          <a:noFill/>
          <a:extLst>
            <a:ext uri="{909E8E84-426E-40dd-AFC4-6F175D3DCCD1}">
              <a14:hiddenFill xmlns="" xmlns:a14="http://schemas.microsoft.com/office/drawing/2010/main">
                <a:solidFill>
                  <a:srgbClr val="FFFFFF"/>
                </a:solidFill>
              </a14:hiddenFill>
            </a:ext>
          </a:extLst>
        </p:spPr>
      </p:pic>
      <p:pic>
        <p:nvPicPr>
          <p:cNvPr id="19465" name="Picture 9" descr="http://blogs.thenews.com.pk/blogs/wp-content/uploads/2011/11/networking1.jpe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82800" y="5257800"/>
            <a:ext cx="5181600" cy="3856076"/>
          </a:xfrm>
          <a:prstGeom prst="rect">
            <a:avLst/>
          </a:prstGeom>
          <a:noFill/>
          <a:extLst>
            <a:ext uri="{909E8E84-426E-40dd-AFC4-6F175D3DCCD1}">
              <a14:hiddenFill xmlns="" xmlns:a14="http://schemas.microsoft.com/office/drawing/2010/main">
                <a:solidFill>
                  <a:srgbClr val="FFFFFF"/>
                </a:solidFill>
              </a14:hiddenFill>
            </a:ext>
          </a:extLst>
        </p:spPr>
      </p:pic>
      <p:pic>
        <p:nvPicPr>
          <p:cNvPr id="19467" name="Picture 11" descr="http://s3.amazonaws.com/rapgenius/323377.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831353" y="3769781"/>
            <a:ext cx="6858000" cy="462915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p:cNvSpPr>
          <p:nvPr/>
        </p:nvSpPr>
        <p:spPr bwMode="auto">
          <a:xfrm>
            <a:off x="831850" y="1752600"/>
            <a:ext cx="6889750" cy="723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571500" indent="-5715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200000"/>
              </a:lnSpc>
              <a:spcBef>
                <a:spcPct val="0"/>
              </a:spcBef>
              <a:buSzTx/>
              <a:buFont typeface="Arial" pitchFamily="34" charset="0"/>
              <a:buAutoNum type="romanUcPeriod"/>
            </a:pPr>
            <a:r>
              <a:rPr lang="en-US" altLang="en-US" sz="3400" dirty="0">
                <a:sym typeface="Arial" pitchFamily="34" charset="0"/>
              </a:rPr>
              <a:t>Introduction and Goals</a:t>
            </a:r>
          </a:p>
          <a:p>
            <a:pPr eaLnBrk="1" hangingPunct="1">
              <a:lnSpc>
                <a:spcPct val="200000"/>
              </a:lnSpc>
              <a:spcBef>
                <a:spcPct val="0"/>
              </a:spcBef>
              <a:buSzTx/>
              <a:buFont typeface="Arial" pitchFamily="34" charset="0"/>
              <a:buAutoNum type="romanUcPeriod"/>
            </a:pPr>
            <a:r>
              <a:rPr lang="en-US" altLang="en-US" sz="3400" b="1" dirty="0">
                <a:sym typeface="Arial" pitchFamily="34" charset="0"/>
              </a:rPr>
              <a:t>What is Networking?</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Perceptions and Misconceptions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Prep Work Before You Network</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Strategies and Practice</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Closing &amp; Debrief</a:t>
            </a:r>
          </a:p>
          <a:p>
            <a:pPr eaLnBrk="1" hangingPunct="1">
              <a:lnSpc>
                <a:spcPct val="200000"/>
              </a:lnSpc>
              <a:spcBef>
                <a:spcPct val="0"/>
              </a:spcBef>
              <a:buSzTx/>
              <a:buFont typeface="Arial" pitchFamily="34" charset="0"/>
              <a:buAutoNum type="romanUcPeriod"/>
            </a:pPr>
            <a:endParaRPr lang="en-US" altLang="en-US" sz="3400" dirty="0">
              <a:sym typeface="Arial" pitchFamily="34" charset="0"/>
            </a:endParaRPr>
          </a:p>
        </p:txBody>
      </p:sp>
      <p:sp>
        <p:nvSpPr>
          <p:cNvPr id="717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Agenda for This Session</a:t>
            </a:r>
          </a:p>
        </p:txBody>
      </p:sp>
      <p:pic>
        <p:nvPicPr>
          <p:cNvPr id="7172"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354400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p:cNvSpPr>
          <p:nvPr/>
        </p:nvSpPr>
        <p:spPr bwMode="auto">
          <a:xfrm>
            <a:off x="101600" y="1447800"/>
            <a:ext cx="5899150"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endParaRPr lang="en-US" b="0" dirty="0">
              <a:effectLst/>
            </a:endParaRPr>
          </a:p>
          <a:p>
            <a:pPr lvl="1"/>
            <a:r>
              <a:rPr lang="en-US" sz="3000" dirty="0"/>
              <a:t>Building relationships with people who have similar interests to yours, particularly interests related to your career goals</a:t>
            </a:r>
          </a:p>
          <a:p>
            <a:pPr lvl="1"/>
            <a:r>
              <a:rPr lang="en-US" sz="3000" dirty="0"/>
              <a:t>Talking to this group about your career goals, and asking for their advice, connections, recommendations, and expertise to help you achieve these goals</a:t>
            </a:r>
          </a:p>
          <a:p>
            <a:pPr eaLnBrk="1" hangingPunct="1">
              <a:spcBef>
                <a:spcPct val="0"/>
              </a:spcBef>
              <a:buSzTx/>
              <a:buFont typeface="Arial" pitchFamily="34" charset="0"/>
              <a:buChar char="•"/>
            </a:pPr>
            <a:endParaRPr lang="en-US" altLang="en-US" dirty="0">
              <a:sym typeface="Arial" pitchFamily="34" charset="0"/>
            </a:endParaRPr>
          </a:p>
        </p:txBody>
      </p:sp>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What is Networking?</a:t>
            </a:r>
          </a:p>
        </p:txBody>
      </p:sp>
      <p:pic>
        <p:nvPicPr>
          <p:cNvPr id="10245" name="Picture 5" descr="http://www.zastavki.com/pictures/2560x1600/2011/Men_Politics_Medvedev_and_Obama_Handshake_032563_.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000" y="3124200"/>
            <a:ext cx="5815648" cy="36347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8961308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Why is Networking Important?</a:t>
            </a:r>
          </a:p>
        </p:txBody>
      </p:sp>
      <p:cxnSp>
        <p:nvCxnSpPr>
          <p:cNvPr id="9" name="Straight Connector 8"/>
          <p:cNvCxnSpPr/>
          <p:nvPr/>
        </p:nvCxnSpPr>
        <p:spPr>
          <a:xfrm>
            <a:off x="1039813" y="1981200"/>
            <a:ext cx="10772775" cy="0"/>
          </a:xfrm>
          <a:prstGeom prst="line">
            <a:avLst/>
          </a:prstGeom>
          <a:ln w="19050">
            <a:solidFill>
              <a:srgbClr val="0C3B60"/>
            </a:solidFill>
          </a:ln>
          <a:effectLst/>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180307" y="2209800"/>
            <a:ext cx="2765425" cy="17526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50800" eaLnBrk="0" hangingPunct="0">
              <a:defRPr/>
            </a:pPr>
            <a:r>
              <a:rPr lang="en-US" sz="2800" b="1" dirty="0">
                <a:solidFill>
                  <a:srgbClr val="56565A"/>
                </a:solidFill>
                <a:cs typeface="Arial"/>
                <a:sym typeface="Gill Sans" charset="0"/>
              </a:rPr>
              <a:t>Managers hire people with proven skills</a:t>
            </a:r>
          </a:p>
        </p:txBody>
      </p:sp>
      <p:sp>
        <p:nvSpPr>
          <p:cNvPr id="18" name="Rectangle 17"/>
          <p:cNvSpPr/>
          <p:nvPr/>
        </p:nvSpPr>
        <p:spPr>
          <a:xfrm>
            <a:off x="4296569" y="2209800"/>
            <a:ext cx="7497763"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115888" indent="-115888" algn="l" eaLnBrk="0" hangingPunct="0">
              <a:buFont typeface="Arial" pitchFamily="34" charset="0"/>
              <a:buChar char="•"/>
              <a:defRPr/>
            </a:pPr>
            <a:r>
              <a:rPr lang="en-US" sz="2800" dirty="0">
                <a:solidFill>
                  <a:srgbClr val="56565A"/>
                </a:solidFill>
                <a:cs typeface="Arial"/>
                <a:sym typeface="Gill Sans" charset="0"/>
              </a:rPr>
              <a:t>Your application may be 1 of 100</a:t>
            </a:r>
          </a:p>
          <a:p>
            <a:pPr marL="115888" indent="-115888" algn="l" eaLnBrk="0" hangingPunct="0">
              <a:buFont typeface="Arial" pitchFamily="34" charset="0"/>
              <a:buChar char="•"/>
              <a:defRPr/>
            </a:pPr>
            <a:r>
              <a:rPr lang="en-US" sz="2800" dirty="0">
                <a:solidFill>
                  <a:srgbClr val="56565A"/>
                </a:solidFill>
                <a:cs typeface="Arial"/>
                <a:sym typeface="Gill Sans" charset="0"/>
              </a:rPr>
              <a:t>Recommendations go a long way!</a:t>
            </a:r>
          </a:p>
        </p:txBody>
      </p:sp>
      <p:sp>
        <p:nvSpPr>
          <p:cNvPr id="19" name="Rectangle 18"/>
          <p:cNvSpPr/>
          <p:nvPr/>
        </p:nvSpPr>
        <p:spPr>
          <a:xfrm>
            <a:off x="1194594" y="4305300"/>
            <a:ext cx="2765425" cy="17145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50800" eaLnBrk="0" hangingPunct="0">
              <a:defRPr/>
            </a:pPr>
            <a:r>
              <a:rPr lang="en-US" sz="2800" b="1" dirty="0">
                <a:solidFill>
                  <a:srgbClr val="56565A"/>
                </a:solidFill>
                <a:cs typeface="Arial"/>
                <a:sym typeface="Gill Sans" charset="0"/>
              </a:rPr>
              <a:t>Networking opens doors to new opportunities</a:t>
            </a:r>
          </a:p>
        </p:txBody>
      </p:sp>
      <p:sp>
        <p:nvSpPr>
          <p:cNvPr id="20" name="Rectangle 19"/>
          <p:cNvSpPr/>
          <p:nvPr/>
        </p:nvSpPr>
        <p:spPr>
          <a:xfrm>
            <a:off x="4310857" y="4305300"/>
            <a:ext cx="7497762"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115888" indent="-115888" algn="l" eaLnBrk="0" hangingPunct="0">
              <a:buFont typeface="Arial" pitchFamily="34" charset="0"/>
              <a:buChar char="•"/>
              <a:defRPr/>
            </a:pPr>
            <a:r>
              <a:rPr lang="en-US" sz="2800" dirty="0">
                <a:solidFill>
                  <a:srgbClr val="56565A"/>
                </a:solidFill>
                <a:cs typeface="Arial"/>
                <a:sym typeface="Gill Sans" charset="0"/>
              </a:rPr>
              <a:t>55% of all jobs are filled through the “hidden job market”</a:t>
            </a:r>
          </a:p>
        </p:txBody>
      </p:sp>
      <p:sp>
        <p:nvSpPr>
          <p:cNvPr id="21" name="Rectangle 20"/>
          <p:cNvSpPr/>
          <p:nvPr/>
        </p:nvSpPr>
        <p:spPr>
          <a:xfrm>
            <a:off x="1210469" y="6400800"/>
            <a:ext cx="2765425" cy="17526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50800" eaLnBrk="0" hangingPunct="0">
              <a:defRPr/>
            </a:pPr>
            <a:r>
              <a:rPr lang="en-US" sz="2800" b="1" dirty="0">
                <a:solidFill>
                  <a:srgbClr val="56565A"/>
                </a:solidFill>
                <a:cs typeface="Arial"/>
                <a:sym typeface="Gill Sans" charset="0"/>
              </a:rPr>
              <a:t>You get to know other players in your field</a:t>
            </a:r>
          </a:p>
        </p:txBody>
      </p:sp>
      <p:sp>
        <p:nvSpPr>
          <p:cNvPr id="22" name="Rectangle 21"/>
          <p:cNvSpPr/>
          <p:nvPr/>
        </p:nvSpPr>
        <p:spPr>
          <a:xfrm>
            <a:off x="4326732" y="6400800"/>
            <a:ext cx="7497762"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defPPr>
              <a:defRPr lang="en-US"/>
            </a:defPPr>
            <a:lvl1pPr algn="ctr" rtl="0" fontAlgn="base">
              <a:spcBef>
                <a:spcPct val="0"/>
              </a:spcBef>
              <a:spcAft>
                <a:spcPct val="0"/>
              </a:spcAft>
              <a:defRPr sz="4200" kern="1200">
                <a:solidFill>
                  <a:schemeClr val="dk1"/>
                </a:solidFill>
                <a:latin typeface="+mn-lt"/>
                <a:ea typeface="+mn-ea"/>
                <a:cs typeface="+mn-cs"/>
                <a:sym typeface="Gill Sans" pitchFamily="2" charset="0"/>
              </a:defRPr>
            </a:lvl1pPr>
            <a:lvl2pPr marL="457200" algn="ctr" rtl="0" fontAlgn="base">
              <a:spcBef>
                <a:spcPct val="0"/>
              </a:spcBef>
              <a:spcAft>
                <a:spcPct val="0"/>
              </a:spcAft>
              <a:defRPr sz="4200" kern="1200">
                <a:solidFill>
                  <a:schemeClr val="dk1"/>
                </a:solidFill>
                <a:latin typeface="+mn-lt"/>
                <a:ea typeface="+mn-ea"/>
                <a:cs typeface="+mn-cs"/>
                <a:sym typeface="Gill Sans" pitchFamily="2" charset="0"/>
              </a:defRPr>
            </a:lvl2pPr>
            <a:lvl3pPr marL="914400" algn="ctr" rtl="0" fontAlgn="base">
              <a:spcBef>
                <a:spcPct val="0"/>
              </a:spcBef>
              <a:spcAft>
                <a:spcPct val="0"/>
              </a:spcAft>
              <a:defRPr sz="4200" kern="1200">
                <a:solidFill>
                  <a:schemeClr val="dk1"/>
                </a:solidFill>
                <a:latin typeface="+mn-lt"/>
                <a:ea typeface="+mn-ea"/>
                <a:cs typeface="+mn-cs"/>
                <a:sym typeface="Gill Sans" pitchFamily="2" charset="0"/>
              </a:defRPr>
            </a:lvl3pPr>
            <a:lvl4pPr marL="1371600" algn="ctr" rtl="0" fontAlgn="base">
              <a:spcBef>
                <a:spcPct val="0"/>
              </a:spcBef>
              <a:spcAft>
                <a:spcPct val="0"/>
              </a:spcAft>
              <a:defRPr sz="4200" kern="1200">
                <a:solidFill>
                  <a:schemeClr val="dk1"/>
                </a:solidFill>
                <a:latin typeface="+mn-lt"/>
                <a:ea typeface="+mn-ea"/>
                <a:cs typeface="+mn-cs"/>
                <a:sym typeface="Gill Sans" pitchFamily="2" charset="0"/>
              </a:defRPr>
            </a:lvl4pPr>
            <a:lvl5pPr marL="1828800" algn="ctr" rtl="0" fontAlgn="base">
              <a:spcBef>
                <a:spcPct val="0"/>
              </a:spcBef>
              <a:spcAft>
                <a:spcPct val="0"/>
              </a:spcAft>
              <a:defRPr sz="4200" kern="1200">
                <a:solidFill>
                  <a:schemeClr val="dk1"/>
                </a:solidFill>
                <a:latin typeface="+mn-lt"/>
                <a:ea typeface="+mn-ea"/>
                <a:cs typeface="+mn-cs"/>
                <a:sym typeface="Gill Sans" pitchFamily="2" charset="0"/>
              </a:defRPr>
            </a:lvl5pPr>
            <a:lvl6pPr marL="2286000" algn="l" defTabSz="914400" rtl="0" eaLnBrk="1" latinLnBrk="0" hangingPunct="1">
              <a:defRPr sz="4200" kern="1200">
                <a:solidFill>
                  <a:schemeClr val="dk1"/>
                </a:solidFill>
                <a:latin typeface="+mn-lt"/>
                <a:ea typeface="+mn-ea"/>
                <a:cs typeface="+mn-cs"/>
                <a:sym typeface="Gill Sans" pitchFamily="2" charset="0"/>
              </a:defRPr>
            </a:lvl6pPr>
            <a:lvl7pPr marL="2743200" algn="l" defTabSz="914400" rtl="0" eaLnBrk="1" latinLnBrk="0" hangingPunct="1">
              <a:defRPr sz="4200" kern="1200">
                <a:solidFill>
                  <a:schemeClr val="dk1"/>
                </a:solidFill>
                <a:latin typeface="+mn-lt"/>
                <a:ea typeface="+mn-ea"/>
                <a:cs typeface="+mn-cs"/>
                <a:sym typeface="Gill Sans" pitchFamily="2" charset="0"/>
              </a:defRPr>
            </a:lvl7pPr>
            <a:lvl8pPr marL="3200400" algn="l" defTabSz="914400" rtl="0" eaLnBrk="1" latinLnBrk="0" hangingPunct="1">
              <a:defRPr sz="4200" kern="1200">
                <a:solidFill>
                  <a:schemeClr val="dk1"/>
                </a:solidFill>
                <a:latin typeface="+mn-lt"/>
                <a:ea typeface="+mn-ea"/>
                <a:cs typeface="+mn-cs"/>
                <a:sym typeface="Gill Sans" pitchFamily="2" charset="0"/>
              </a:defRPr>
            </a:lvl8pPr>
            <a:lvl9pPr marL="3657600" algn="l" defTabSz="914400" rtl="0" eaLnBrk="1" latinLnBrk="0" hangingPunct="1">
              <a:defRPr sz="4200" kern="1200">
                <a:solidFill>
                  <a:schemeClr val="dk1"/>
                </a:solidFill>
                <a:latin typeface="+mn-lt"/>
                <a:ea typeface="+mn-ea"/>
                <a:cs typeface="+mn-cs"/>
                <a:sym typeface="Gill Sans" pitchFamily="2" charset="0"/>
              </a:defRPr>
            </a:lvl9pPr>
          </a:lstStyle>
          <a:p>
            <a:pPr marL="115888" indent="-115888" algn="l" eaLnBrk="0" hangingPunct="0">
              <a:buFont typeface="Arial" pitchFamily="34" charset="0"/>
              <a:buChar char="•"/>
              <a:defRPr/>
            </a:pPr>
            <a:r>
              <a:rPr lang="en-US" sz="2800" dirty="0">
                <a:solidFill>
                  <a:srgbClr val="56565A"/>
                </a:solidFill>
                <a:cs typeface="Arial"/>
                <a:sym typeface="Gill Sans" charset="0"/>
              </a:rPr>
              <a:t>Create a support network</a:t>
            </a:r>
          </a:p>
          <a:p>
            <a:pPr marL="115888" indent="-115888" algn="l" eaLnBrk="0" hangingPunct="0">
              <a:buFont typeface="Arial" pitchFamily="34" charset="0"/>
              <a:buChar char="•"/>
              <a:defRPr/>
            </a:pPr>
            <a:r>
              <a:rPr lang="en-US" sz="2800" dirty="0">
                <a:solidFill>
                  <a:srgbClr val="56565A"/>
                </a:solidFill>
                <a:cs typeface="Arial"/>
                <a:sym typeface="Gill Sans" charset="0"/>
              </a:rPr>
              <a:t>Develop relationships</a:t>
            </a:r>
          </a:p>
          <a:p>
            <a:pPr marL="115888" indent="-115888" algn="l" eaLnBrk="0" hangingPunct="0">
              <a:buFont typeface="Arial" pitchFamily="34" charset="0"/>
              <a:buChar char="•"/>
              <a:defRPr/>
            </a:pPr>
            <a:endParaRPr lang="en-US" sz="2800" dirty="0">
              <a:solidFill>
                <a:srgbClr val="56565A"/>
              </a:solidFill>
              <a:cs typeface="Arial"/>
              <a:sym typeface="Gill Sans"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animBg="1"/>
      <p:bldP spid="20" grpId="0"/>
      <p:bldP spid="21"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p:cNvSpPr>
          <p:nvPr/>
        </p:nvSpPr>
        <p:spPr bwMode="auto">
          <a:xfrm>
            <a:off x="831850" y="1752600"/>
            <a:ext cx="6889750" cy="723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571500" indent="-5715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200000"/>
              </a:lnSpc>
              <a:spcBef>
                <a:spcPct val="0"/>
              </a:spcBef>
              <a:buSzTx/>
              <a:buFont typeface="Arial" pitchFamily="34" charset="0"/>
              <a:buAutoNum type="romanUcPeriod"/>
            </a:pPr>
            <a:r>
              <a:rPr lang="en-US" altLang="en-US" sz="3400" dirty="0">
                <a:sym typeface="Arial" pitchFamily="34" charset="0"/>
              </a:rPr>
              <a:t>Introduction and Goals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What is Networking?</a:t>
            </a:r>
          </a:p>
          <a:p>
            <a:pPr eaLnBrk="1" hangingPunct="1">
              <a:lnSpc>
                <a:spcPct val="200000"/>
              </a:lnSpc>
              <a:spcBef>
                <a:spcPct val="0"/>
              </a:spcBef>
              <a:buSzTx/>
              <a:buFont typeface="Arial" pitchFamily="34" charset="0"/>
              <a:buAutoNum type="romanUcPeriod"/>
            </a:pPr>
            <a:r>
              <a:rPr lang="en-US" altLang="en-US" sz="3400" b="1" dirty="0">
                <a:sym typeface="Arial" pitchFamily="34" charset="0"/>
              </a:rPr>
              <a:t>Perceptions &amp; Misconceptions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Prep Work Before You Network</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Strategies and Practice</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Closing &amp; Debrief</a:t>
            </a:r>
          </a:p>
          <a:p>
            <a:pPr eaLnBrk="1" hangingPunct="1">
              <a:lnSpc>
                <a:spcPct val="200000"/>
              </a:lnSpc>
              <a:spcBef>
                <a:spcPct val="0"/>
              </a:spcBef>
              <a:buSzTx/>
              <a:buFont typeface="Arial" pitchFamily="34" charset="0"/>
              <a:buAutoNum type="romanUcPeriod"/>
            </a:pPr>
            <a:endParaRPr lang="en-US" altLang="en-US" sz="3400" dirty="0">
              <a:sym typeface="Arial" pitchFamily="34" charset="0"/>
            </a:endParaRPr>
          </a:p>
        </p:txBody>
      </p:sp>
      <p:sp>
        <p:nvSpPr>
          <p:cNvPr id="717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Agenda for This Session</a:t>
            </a:r>
          </a:p>
        </p:txBody>
      </p:sp>
      <p:pic>
        <p:nvPicPr>
          <p:cNvPr id="7172"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p:cNvSpPr>
          <p:nvPr/>
        </p:nvSpPr>
        <p:spPr bwMode="auto">
          <a:xfrm>
            <a:off x="3911600" y="1775420"/>
            <a:ext cx="8839200" cy="49016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0" indent="0">
              <a:buNone/>
            </a:pPr>
            <a:endParaRPr lang="en-US" b="0" dirty="0">
              <a:effectLst/>
            </a:endParaRPr>
          </a:p>
          <a:p>
            <a:pPr lvl="1"/>
            <a:r>
              <a:rPr lang="en-US" sz="3600" dirty="0"/>
              <a:t>Poll: Are you intimidated by the concept of networking?</a:t>
            </a:r>
          </a:p>
          <a:p>
            <a:pPr lvl="1"/>
            <a:r>
              <a:rPr lang="en-US" sz="3600" dirty="0"/>
              <a:t>Tell us: Why can networking be tough?</a:t>
            </a:r>
          </a:p>
          <a:p>
            <a:pPr lvl="1"/>
            <a:r>
              <a:rPr lang="en-US" sz="3600" dirty="0"/>
              <a:t>Don’t worry! </a:t>
            </a:r>
            <a:endParaRPr lang="en-US" altLang="en-US" dirty="0">
              <a:sym typeface="Arial" pitchFamily="34" charset="0"/>
            </a:endParaRPr>
          </a:p>
        </p:txBody>
      </p:sp>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Networking Can Be Daunting</a:t>
            </a:r>
          </a:p>
        </p:txBody>
      </p:sp>
      <p:pic>
        <p:nvPicPr>
          <p:cNvPr id="10247" name="Picture 7" descr="http://www.networkshe.co.uk/wp-content/uploads/2012/09/Depositphotos_7851866_XL-300x42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2590" y="2438400"/>
            <a:ext cx="2857500" cy="4086226"/>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2"/>
          <p:cNvSpPr>
            <a:spLocks/>
          </p:cNvSpPr>
          <p:nvPr/>
        </p:nvSpPr>
        <p:spPr bwMode="auto">
          <a:xfrm>
            <a:off x="787400" y="7137994"/>
            <a:ext cx="11430000" cy="13202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457200" lvl="1" indent="0" algn="ctr">
              <a:buNone/>
            </a:pPr>
            <a:r>
              <a:rPr lang="en-US" altLang="en-US" sz="3200" dirty="0">
                <a:solidFill>
                  <a:srgbClr val="0C3B60"/>
                </a:solidFill>
                <a:sym typeface="Arial" pitchFamily="34" charset="0"/>
              </a:rPr>
              <a:t>The most common networking fear: “I’m annoying people by reaching out to them about my job search”.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p:cNvSpPr>
          <p:nvPr/>
        </p:nvSpPr>
        <p:spPr bwMode="auto">
          <a:xfrm>
            <a:off x="330200" y="1371600"/>
            <a:ext cx="11277600" cy="6835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457200" indent="-4572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marL="0" indent="0">
              <a:buNone/>
            </a:pPr>
            <a:endParaRPr lang="en-US" b="0" dirty="0">
              <a:effectLst/>
            </a:endParaRPr>
          </a:p>
          <a:p>
            <a:pPr lvl="1" eaLnBrk="1" hangingPunct="1">
              <a:spcBef>
                <a:spcPct val="0"/>
              </a:spcBef>
              <a:buSzTx/>
            </a:pPr>
            <a:r>
              <a:rPr lang="en-US" altLang="en-US" sz="3600" dirty="0">
                <a:sym typeface="Arial" pitchFamily="34" charset="0"/>
              </a:rPr>
              <a:t>It feels good to help people!</a:t>
            </a:r>
          </a:p>
          <a:p>
            <a:pPr lvl="2" eaLnBrk="1" hangingPunct="1">
              <a:spcBef>
                <a:spcPct val="0"/>
              </a:spcBef>
              <a:buSzTx/>
            </a:pPr>
            <a:r>
              <a:rPr lang="en-US" altLang="en-US" sz="3600" dirty="0">
                <a:sym typeface="Arial" pitchFamily="34" charset="0"/>
              </a:rPr>
              <a:t>You’re not annoying – you’re giving your contacts the opportunity to use their skills and expertise to help you</a:t>
            </a:r>
          </a:p>
          <a:p>
            <a:pPr lvl="1" eaLnBrk="1" hangingPunct="1">
              <a:spcBef>
                <a:spcPct val="0"/>
              </a:spcBef>
              <a:buSzTx/>
            </a:pPr>
            <a:endParaRPr lang="en-US" altLang="en-US" sz="3600" dirty="0">
              <a:sym typeface="Arial" pitchFamily="34" charset="0"/>
            </a:endParaRPr>
          </a:p>
          <a:p>
            <a:pPr lvl="1" eaLnBrk="1" hangingPunct="1">
              <a:spcBef>
                <a:spcPct val="0"/>
              </a:spcBef>
              <a:buSzTx/>
            </a:pPr>
            <a:r>
              <a:rPr lang="en-US" altLang="en-US" sz="3600" dirty="0">
                <a:sym typeface="Arial" pitchFamily="34" charset="0"/>
              </a:rPr>
              <a:t>Networking isn’t about self-promotion. It’s about building relationships</a:t>
            </a:r>
          </a:p>
          <a:p>
            <a:pPr marL="914400" lvl="2" indent="0" eaLnBrk="1" hangingPunct="1">
              <a:spcBef>
                <a:spcPct val="0"/>
              </a:spcBef>
              <a:buSzTx/>
              <a:buNone/>
            </a:pPr>
            <a:endParaRPr lang="en-US" altLang="en-US" sz="3600" dirty="0">
              <a:sym typeface="Arial" pitchFamily="34" charset="0"/>
            </a:endParaRPr>
          </a:p>
          <a:p>
            <a:pPr lvl="1" eaLnBrk="1" hangingPunct="1">
              <a:spcBef>
                <a:spcPct val="0"/>
              </a:spcBef>
              <a:buSzTx/>
            </a:pPr>
            <a:r>
              <a:rPr lang="en-US" altLang="en-US" sz="3600" dirty="0">
                <a:sym typeface="Arial" pitchFamily="34" charset="0"/>
              </a:rPr>
              <a:t>You already network </a:t>
            </a:r>
          </a:p>
          <a:p>
            <a:pPr marL="457200" lvl="1" indent="0" eaLnBrk="1" hangingPunct="1">
              <a:spcBef>
                <a:spcPct val="0"/>
              </a:spcBef>
              <a:buSzTx/>
              <a:buNone/>
            </a:pPr>
            <a:r>
              <a:rPr lang="en-US" altLang="en-US" sz="3600" dirty="0">
                <a:sym typeface="Arial" pitchFamily="34" charset="0"/>
              </a:rPr>
              <a:t>   every day!</a:t>
            </a:r>
          </a:p>
          <a:p>
            <a:pPr lvl="1" eaLnBrk="1" hangingPunct="1">
              <a:spcBef>
                <a:spcPct val="0"/>
              </a:spcBef>
              <a:buSzTx/>
            </a:pPr>
            <a:endParaRPr lang="en-US" altLang="en-US" dirty="0">
              <a:sym typeface="Arial" pitchFamily="34" charset="0"/>
            </a:endParaRPr>
          </a:p>
        </p:txBody>
      </p:sp>
      <p:sp>
        <p:nvSpPr>
          <p:cNvPr id="1024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dirty="0">
                <a:ea typeface="ヒラギノ角ゴ ProN W3" pitchFamily="2" charset="-128"/>
                <a:cs typeface="Arial" pitchFamily="34" charset="0"/>
              </a:rPr>
              <a:t>Change Your Perspective!</a:t>
            </a:r>
          </a:p>
        </p:txBody>
      </p:sp>
      <p:pic>
        <p:nvPicPr>
          <p:cNvPr id="26626" name="Picture 2" descr="http://www3.pictures.gi.zimbio.com/Obama+Volunteers+Work+Phone+Bank+Night+Before+6kalkeDOexo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21400" y="5448300"/>
            <a:ext cx="5257800" cy="35052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3807687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p:cNvSpPr>
          <p:nvPr/>
        </p:nvSpPr>
        <p:spPr bwMode="auto">
          <a:xfrm>
            <a:off x="831850" y="1752600"/>
            <a:ext cx="6889750" cy="723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lvl1pPr marL="571500" indent="-5715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eaLnBrk="1" hangingPunct="1">
              <a:lnSpc>
                <a:spcPct val="200000"/>
              </a:lnSpc>
              <a:spcBef>
                <a:spcPct val="0"/>
              </a:spcBef>
              <a:buSzTx/>
              <a:buFont typeface="Arial" pitchFamily="34" charset="0"/>
              <a:buAutoNum type="romanUcPeriod"/>
            </a:pPr>
            <a:r>
              <a:rPr lang="en-US" altLang="en-US" sz="3400" dirty="0">
                <a:sym typeface="Arial" pitchFamily="34" charset="0"/>
              </a:rPr>
              <a:t>Introduction and Goals</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What is Networking?</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Perceptions and Misconceptions</a:t>
            </a:r>
          </a:p>
          <a:p>
            <a:pPr eaLnBrk="1" hangingPunct="1">
              <a:lnSpc>
                <a:spcPct val="200000"/>
              </a:lnSpc>
              <a:spcBef>
                <a:spcPct val="0"/>
              </a:spcBef>
              <a:buSzTx/>
              <a:buFont typeface="Arial" pitchFamily="34" charset="0"/>
              <a:buAutoNum type="romanUcPeriod"/>
            </a:pPr>
            <a:r>
              <a:rPr lang="en-US" altLang="en-US" sz="3400" b="1" dirty="0">
                <a:sym typeface="Arial" pitchFamily="34" charset="0"/>
              </a:rPr>
              <a:t>Prep Work Before You Network</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Strategies and Practice</a:t>
            </a:r>
          </a:p>
          <a:p>
            <a:pPr eaLnBrk="1" hangingPunct="1">
              <a:lnSpc>
                <a:spcPct val="200000"/>
              </a:lnSpc>
              <a:spcBef>
                <a:spcPct val="0"/>
              </a:spcBef>
              <a:buSzTx/>
              <a:buFont typeface="Arial" pitchFamily="34" charset="0"/>
              <a:buAutoNum type="romanUcPeriod"/>
            </a:pPr>
            <a:r>
              <a:rPr lang="en-US" altLang="en-US" sz="3400" dirty="0">
                <a:sym typeface="Arial" pitchFamily="34" charset="0"/>
              </a:rPr>
              <a:t>Closing &amp; Debrief</a:t>
            </a:r>
          </a:p>
          <a:p>
            <a:pPr eaLnBrk="1" hangingPunct="1">
              <a:lnSpc>
                <a:spcPct val="200000"/>
              </a:lnSpc>
              <a:spcBef>
                <a:spcPct val="0"/>
              </a:spcBef>
              <a:buSzTx/>
              <a:buFont typeface="Arial" pitchFamily="34" charset="0"/>
              <a:buAutoNum type="romanUcPeriod"/>
            </a:pPr>
            <a:endParaRPr lang="en-US" altLang="en-US" sz="3400" dirty="0">
              <a:sym typeface="Arial" pitchFamily="34" charset="0"/>
            </a:endParaRPr>
          </a:p>
        </p:txBody>
      </p:sp>
      <p:sp>
        <p:nvSpPr>
          <p:cNvPr id="717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1pPr>
            <a:lvl2pPr marL="742950" indent="-28575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2pPr>
            <a:lvl3pPr marL="11430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3pPr>
            <a:lvl4pPr marL="16002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4pPr>
            <a:lvl5pPr marL="2057400" indent="-228600" algn="l" eaLnBrk="0" hangingPunct="0">
              <a:spcBef>
                <a:spcPts val="3800"/>
              </a:spcBef>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5pPr>
            <a:lvl6pPr marL="25146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6pPr>
            <a:lvl7pPr marL="29718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7pPr>
            <a:lvl8pPr marL="34290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8pPr>
            <a:lvl9pPr marL="3886200" indent="-228600" eaLnBrk="0" fontAlgn="base" hangingPunct="0">
              <a:spcBef>
                <a:spcPts val="3800"/>
              </a:spcBef>
              <a:spcAft>
                <a:spcPct val="0"/>
              </a:spcAft>
              <a:buSzPct val="171000"/>
              <a:buFont typeface="Gill Sans" pitchFamily="2" charset="0"/>
              <a:buChar char="•"/>
              <a:defRPr sz="2800">
                <a:solidFill>
                  <a:srgbClr val="56565A"/>
                </a:solidFill>
                <a:latin typeface="Arial" pitchFamily="34" charset="0"/>
                <a:ea typeface="MS PGothic" pitchFamily="34" charset="-128"/>
                <a:sym typeface="Gill Sans" pitchFamily="2" charset="0"/>
              </a:defRPr>
            </a:lvl9pPr>
          </a:lstStyle>
          <a:p>
            <a:pPr algn="ctr" eaLnBrk="1" hangingPunct="1">
              <a:spcBef>
                <a:spcPct val="0"/>
              </a:spcBef>
              <a:buSzTx/>
              <a:buFontTx/>
              <a:buNone/>
            </a:pPr>
            <a:r>
              <a:rPr lang="en-US" altLang="en-US" sz="4200" b="1">
                <a:ea typeface="ヒラギノ角ゴ ProN W3" pitchFamily="2" charset="-128"/>
                <a:cs typeface="Arial" pitchFamily="34" charset="0"/>
              </a:rPr>
              <a:t>Agenda for This Session</a:t>
            </a:r>
          </a:p>
        </p:txBody>
      </p:sp>
      <p:pic>
        <p:nvPicPr>
          <p:cNvPr id="7172"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88300" y="2895600"/>
            <a:ext cx="4305300" cy="498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234081"/>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A Template">
  <a:themeElements>
    <a:clrScheme name="Custom 1">
      <a:dk1>
        <a:srgbClr val="56565A"/>
      </a:dk1>
      <a:lt1>
        <a:srgbClr val="FFFFFF"/>
      </a:lt1>
      <a:dk2>
        <a:srgbClr val="56565A"/>
      </a:dk2>
      <a:lt2>
        <a:srgbClr val="FFFFFF"/>
      </a:lt2>
      <a:accent1>
        <a:srgbClr val="0094C8"/>
      </a:accent1>
      <a:accent2>
        <a:srgbClr val="0C3B60"/>
      </a:accent2>
      <a:accent3>
        <a:srgbClr val="D0202E"/>
      </a:accent3>
      <a:accent4>
        <a:srgbClr val="DBD9D6"/>
      </a:accent4>
      <a:accent5>
        <a:srgbClr val="56565A"/>
      </a:accent5>
      <a:accent6>
        <a:srgbClr val="FFFFFF"/>
      </a:accent6>
      <a:hlink>
        <a:srgbClr val="D0202E"/>
      </a:hlink>
      <a:folHlink>
        <a:srgbClr val="0094C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1707</TotalTime>
  <Pages>0</Pages>
  <Words>3172</Words>
  <Characters>0</Characters>
  <Application>Microsoft Macintosh PowerPoint</Application>
  <PresentationFormat>Custom</PresentationFormat>
  <Lines>0</Lines>
  <Paragraphs>338</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Gill Sans</vt:lpstr>
      <vt:lpstr>OFA Template</vt:lpstr>
      <vt:lpstr>Effective Networking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Local User</dc:creator>
  <cp:lastModifiedBy>Microsoft Office User</cp:lastModifiedBy>
  <cp:revision>95</cp:revision>
  <dcterms:modified xsi:type="dcterms:W3CDTF">2019-06-26T23:08:44Z</dcterms:modified>
</cp:coreProperties>
</file>