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1019" r:id="rId2"/>
    <p:sldId id="1548" r:id="rId3"/>
    <p:sldId id="1528" r:id="rId4"/>
    <p:sldId id="1549" r:id="rId5"/>
    <p:sldId id="1550" r:id="rId6"/>
    <p:sldId id="1551" r:id="rId7"/>
    <p:sldId id="1552" r:id="rId8"/>
    <p:sldId id="1553" r:id="rId9"/>
    <p:sldId id="1554" r:id="rId10"/>
    <p:sldId id="1555" r:id="rId11"/>
    <p:sldId id="1556" r:id="rId12"/>
    <p:sldId id="1557" r:id="rId13"/>
    <p:sldId id="1558" r:id="rId14"/>
    <p:sldId id="1559" r:id="rId15"/>
    <p:sldId id="1560" r:id="rId16"/>
    <p:sldId id="1566" r:id="rId17"/>
    <p:sldId id="1561" r:id="rId18"/>
    <p:sldId id="1562" r:id="rId19"/>
    <p:sldId id="1567" r:id="rId20"/>
    <p:sldId id="1565" r:id="rId21"/>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4223">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84" clrIdx="0"/>
  <p:cmAuthor id="1" name="Henry Webster-Mellon" initials="" lastIdx="2" clrIdx="1"/>
  <p:cmAuthor id="2" name="Brad A Schenck" initials="BA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2DBE8"/>
    <a:srgbClr val="00446A"/>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68" autoAdjust="0"/>
    <p:restoredTop sz="53090" autoAdjust="0"/>
  </p:normalViewPr>
  <p:slideViewPr>
    <p:cSldViewPr>
      <p:cViewPr varScale="1">
        <p:scale>
          <a:sx n="62" d="100"/>
          <a:sy n="62" d="100"/>
        </p:scale>
        <p:origin x="3184" y="192"/>
      </p:cViewPr>
      <p:guideLst>
        <p:guide orient="horz" pos="4319"/>
        <p:guide pos="4223"/>
      </p:guideLst>
    </p:cSldViewPr>
  </p:slideViewPr>
  <p:notesTextViewPr>
    <p:cViewPr>
      <p:scale>
        <a:sx n="100" d="100"/>
        <a:sy n="100" d="100"/>
      </p:scale>
      <p:origin x="0" y="0"/>
    </p:cViewPr>
  </p:notesTextViewPr>
  <p:sorterViewPr>
    <p:cViewPr>
      <p:scale>
        <a:sx n="59" d="100"/>
        <a:sy n="59" d="100"/>
      </p:scale>
      <p:origin x="0" y="6672"/>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pPr/>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pPr/>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pPr marL="0" indent="0">
              <a:buFont typeface="Arial"/>
              <a:buNone/>
            </a:pPr>
            <a:endParaRPr lang="en-US" b="1" dirty="0"/>
          </a:p>
          <a:p>
            <a:pPr marL="0" indent="0">
              <a:buFont typeface="Arial"/>
              <a:buNone/>
            </a:pPr>
            <a:r>
              <a:rPr lang="en-US" b="1" dirty="0"/>
              <a:t>CUSTOMIZE</a:t>
            </a:r>
          </a:p>
          <a:p>
            <a:pPr marL="0" indent="0">
              <a:buFont typeface="Arial"/>
              <a:buNone/>
            </a:pPr>
            <a:r>
              <a:rPr lang="en-US" b="0" dirty="0"/>
              <a:t>Insert</a:t>
            </a:r>
            <a:r>
              <a:rPr lang="en-US" b="0" baseline="0" dirty="0"/>
              <a:t> trainer name and role, then delete pencil.</a:t>
            </a:r>
          </a:p>
          <a:p>
            <a:pPr marL="0" indent="0">
              <a:buFont typeface="Arial"/>
              <a:buNone/>
            </a:pPr>
            <a:endParaRPr lang="en-US" b="0" baseline="0" dirty="0"/>
          </a:p>
          <a:p>
            <a:r>
              <a:rPr lang="en-US" sz="1200" b="1" kern="1200" dirty="0">
                <a:solidFill>
                  <a:schemeClr val="tx1"/>
                </a:solidFill>
                <a:effectLst/>
                <a:latin typeface="+mn-lt"/>
                <a:ea typeface="+mn-ea"/>
                <a:cs typeface="+mn-cs"/>
              </a:rPr>
              <a:t>TIME ALLOTTED: 1 hour and 15 minutes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PRESENTER(S):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 NEEDED:</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Projector and PPT </a:t>
            </a:r>
          </a:p>
          <a:p>
            <a:pPr lvl="0"/>
            <a:r>
              <a:rPr lang="en-US" sz="1200" kern="1200" dirty="0">
                <a:solidFill>
                  <a:schemeClr val="tx1"/>
                </a:solidFill>
                <a:effectLst/>
                <a:latin typeface="+mn-lt"/>
                <a:ea typeface="+mn-ea"/>
                <a:cs typeface="+mn-cs"/>
              </a:rPr>
              <a:t>Handout: Upcoming Digital Trainings</a:t>
            </a:r>
          </a:p>
          <a:p>
            <a:pPr lvl="0"/>
            <a:r>
              <a:rPr lang="en-US" sz="1200" kern="1200" dirty="0">
                <a:solidFill>
                  <a:schemeClr val="tx1"/>
                </a:solidFill>
                <a:effectLst/>
                <a:latin typeface="+mn-lt"/>
                <a:ea typeface="+mn-ea"/>
                <a:cs typeface="+mn-cs"/>
              </a:rPr>
              <a:t>Handout: Facebook Best Practices</a:t>
            </a:r>
          </a:p>
          <a:p>
            <a:pPr lvl="0"/>
            <a:r>
              <a:rPr lang="en-US" sz="1200" kern="1200" dirty="0">
                <a:solidFill>
                  <a:schemeClr val="tx1"/>
                </a:solidFill>
                <a:effectLst/>
                <a:latin typeface="+mn-lt"/>
                <a:ea typeface="+mn-ea"/>
                <a:cs typeface="+mn-cs"/>
              </a:rPr>
              <a:t>Handout: Twitter Best Practices</a:t>
            </a:r>
          </a:p>
          <a:p>
            <a:pPr lvl="0"/>
            <a:r>
              <a:rPr lang="en-US" sz="1200" kern="1200" dirty="0">
                <a:solidFill>
                  <a:schemeClr val="tx1"/>
                </a:solidFill>
                <a:effectLst/>
                <a:latin typeface="+mn-lt"/>
                <a:ea typeface="+mn-ea"/>
                <a:cs typeface="+mn-cs"/>
              </a:rPr>
              <a:t>Flip Chart Paper </a:t>
            </a:r>
          </a:p>
          <a:p>
            <a:pPr lvl="0"/>
            <a:r>
              <a:rPr lang="en-US" sz="1200" kern="1200" dirty="0">
                <a:solidFill>
                  <a:schemeClr val="tx1"/>
                </a:solidFill>
                <a:effectLst/>
                <a:latin typeface="+mn-lt"/>
                <a:ea typeface="+mn-ea"/>
                <a:cs typeface="+mn-cs"/>
              </a:rPr>
              <a:t>Markers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GOALS FOR THIS SECTION:</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Understand why driving the narrative is a key component of issue organizing</a:t>
            </a:r>
          </a:p>
          <a:p>
            <a:pPr lvl="0"/>
            <a:r>
              <a:rPr lang="en-US" sz="1200" kern="1200" dirty="0">
                <a:solidFill>
                  <a:schemeClr val="tx1"/>
                </a:solidFill>
                <a:effectLst/>
                <a:latin typeface="+mn-lt"/>
                <a:ea typeface="+mn-ea"/>
                <a:cs typeface="+mn-cs"/>
              </a:rPr>
              <a:t>Understand how we tell our story on the issues through digital and earned media</a:t>
            </a:r>
          </a:p>
          <a:p>
            <a:pPr lvl="0"/>
            <a:r>
              <a:rPr lang="en-US" sz="1200" kern="1200" dirty="0">
                <a:solidFill>
                  <a:schemeClr val="tx1"/>
                </a:solidFill>
                <a:effectLst/>
                <a:latin typeface="+mn-lt"/>
                <a:ea typeface="+mn-ea"/>
                <a:cs typeface="+mn-cs"/>
              </a:rPr>
              <a:t>Identify what a strong earned media event looks like and best practices for organizing one</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SKELETAL AGENDA</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Introduction and Goals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Why Driving the Narrative is Important</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Day of Action Case Studies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Earned Media Breakout Discussions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Debrief and Closing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DETAILED AGENDA NOTES FOR THIS SLIDE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0:00 – 0:06	Introduction and Goals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0:00 – 0:03	Personal Story Intro</a:t>
            </a:r>
          </a:p>
          <a:p>
            <a:pPr lvl="0"/>
            <a:r>
              <a:rPr lang="en-US" sz="1200" b="1" kern="1200" dirty="0">
                <a:solidFill>
                  <a:schemeClr val="tx1"/>
                </a:solidFill>
                <a:effectLst/>
                <a:latin typeface="+mn-lt"/>
                <a:ea typeface="+mn-ea"/>
                <a:cs typeface="+mn-cs"/>
              </a:rPr>
              <a:t>[Slide 1] </a:t>
            </a:r>
            <a:r>
              <a:rPr lang="en-US" sz="1200" kern="1200" dirty="0">
                <a:solidFill>
                  <a:schemeClr val="tx1"/>
                </a:solidFill>
                <a:effectLst/>
                <a:latin typeface="+mn-lt"/>
                <a:ea typeface="+mn-ea"/>
                <a:cs typeface="+mn-cs"/>
              </a:rPr>
              <a:t>[Trainer should give a two-minute version of their personal story as relevant to driving the narrative through press and social media.  Remember to include challenge – choice – outcome into your story and practice it like any other section of the training!]</a:t>
            </a:r>
          </a:p>
          <a:p>
            <a:pPr marL="0" indent="0">
              <a:buFont typeface="Arial"/>
              <a:buNone/>
            </a:pPr>
            <a:endParaRPr lang="en-US" b="0"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46681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r>
              <a:rPr lang="en-US" sz="1200" b="1" kern="1200" dirty="0">
                <a:solidFill>
                  <a:schemeClr val="tx1"/>
                </a:solidFill>
                <a:effectLst/>
                <a:latin typeface="+mn-lt"/>
                <a:ea typeface="+mn-ea"/>
                <a:cs typeface="+mn-cs"/>
              </a:rPr>
              <a:t>CUSTOMIZE</a:t>
            </a:r>
          </a:p>
          <a:p>
            <a:r>
              <a:rPr lang="en-US" sz="1200" b="0" kern="1200" baseline="0" dirty="0">
                <a:solidFill>
                  <a:schemeClr val="tx1"/>
                </a:solidFill>
                <a:effectLst/>
                <a:latin typeface="+mn-lt"/>
                <a:ea typeface="+mn-ea"/>
                <a:cs typeface="+mn-cs"/>
              </a:rPr>
              <a:t>Choose a state specific example of a press conference, with good photos to use in the slide.  You should be able to give a brief description of the event, and using just the photos, the audience should be able to answer the questions below.  If your pictures are not that great, then you can also use the audience’s inability to answer these questions to point out what can be improved upon in photo taking.  You should, however, be able to show a sample picture of what a good photographed scene looks like. </a:t>
            </a:r>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0:23 – 0:35	Day of Action Case Study 2: Press Conference </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0:23 – 0:25	Case study explanation</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10]</a:t>
            </a:r>
            <a:r>
              <a:rPr lang="en-US" sz="1200" kern="1200" dirty="0">
                <a:solidFill>
                  <a:schemeClr val="tx1"/>
                </a:solidFill>
                <a:effectLst/>
                <a:latin typeface="+mn-lt"/>
                <a:ea typeface="+mn-ea"/>
                <a:cs typeface="+mn-cs"/>
              </a:rPr>
              <a:t> Choose a press conference that has happened in your state and insert photos in the PowerPoint. Explain the basics of the event, including what issue it was for, where and when it took place, and who the talkers were.</a:t>
            </a:r>
            <a:endParaRPr lang="en-US" sz="11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0:25-0:30	Analyzing the case study through probing questions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Keeping this very brief description and photo in mind, what stands out to you regarding...</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The speakers?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[Ask the audience for their thoughts. People should note that the speakers fall into three categories: surrogate, validator and real person.]</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The signage?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[People should note that the signs reinforce the message. They are clear and readable and simple. You can ask if there is anything additional they would have done with the signs..]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The background?</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[What can you tell about the setting of where this event took place?  What would have been a good setting for this event?  How could have the photos portrayed that?]</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This is great. You all have a great eye for an excellent press conference!</a:t>
            </a:r>
            <a:endParaRPr lang="en-US" sz="1100" kern="1200" dirty="0">
              <a:solidFill>
                <a:schemeClr val="tx1"/>
              </a:solidFill>
              <a:effectLst/>
              <a:latin typeface="+mn-lt"/>
              <a:ea typeface="+mn-ea"/>
              <a:cs typeface="+mn-cs"/>
            </a:endParaRPr>
          </a:p>
          <a:p>
            <a:pPr marL="171450" indent="-171450">
              <a:buFont typeface="Arial"/>
              <a:buChar char="•"/>
            </a:pPr>
            <a:endParaRPr lang="en-US" sz="1200" b="1"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10</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a:solidFill>
                  <a:schemeClr val="tx1"/>
                </a:solidFill>
                <a:effectLst/>
                <a:latin typeface="+mn-lt"/>
                <a:ea typeface="+mn-ea"/>
                <a:cs typeface="+mn-cs"/>
              </a:rPr>
              <a:t>0:30-0:35	The four key components of a strong earned media event</a:t>
            </a:r>
          </a:p>
          <a:p>
            <a:pPr marL="171450" lvl="0" indent="-171450">
              <a:buFont typeface="Arial"/>
              <a:buChar char="•"/>
            </a:pPr>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A strong earned media event has four key components:</a:t>
            </a:r>
          </a:p>
          <a:p>
            <a:pPr marL="171450" lvl="0" indent="-171450">
              <a:buFont typeface="Arial"/>
              <a:buChar char="•"/>
            </a:pPr>
            <a:r>
              <a:rPr lang="en-US" sz="1200" kern="1200" dirty="0">
                <a:solidFill>
                  <a:schemeClr val="tx1"/>
                </a:solidFill>
                <a:effectLst/>
                <a:latin typeface="+mn-lt"/>
                <a:ea typeface="+mn-ea"/>
                <a:cs typeface="+mn-cs"/>
              </a:rPr>
              <a:t>Message—You need to have a clear understanding of what the message is you want conveyed at the event.  </a:t>
            </a:r>
          </a:p>
          <a:p>
            <a:pPr marL="171450" lvl="0" indent="-171450">
              <a:buFont typeface="Arial"/>
              <a:buChar char="•"/>
            </a:pPr>
            <a:r>
              <a:rPr lang="en-US" sz="1200" kern="1200" dirty="0">
                <a:solidFill>
                  <a:schemeClr val="tx1"/>
                </a:solidFill>
                <a:effectLst/>
                <a:latin typeface="+mn-lt"/>
                <a:ea typeface="+mn-ea"/>
                <a:cs typeface="+mn-cs"/>
              </a:rPr>
              <a:t>This message should be weaved in the signage, the talking points of each talker and reflected in your location. </a:t>
            </a:r>
          </a:p>
          <a:p>
            <a:pPr marL="171450" lvl="0" indent="-171450">
              <a:buFont typeface="Arial"/>
              <a:buChar char="•"/>
            </a:pPr>
            <a:r>
              <a:rPr lang="en-US" sz="1200" kern="1200" dirty="0">
                <a:solidFill>
                  <a:schemeClr val="tx1"/>
                </a:solidFill>
                <a:effectLst/>
                <a:latin typeface="+mn-lt"/>
                <a:ea typeface="+mn-ea"/>
                <a:cs typeface="+mn-cs"/>
              </a:rPr>
              <a:t>The message must include which MOC you are targeting for the event (either positively or negatively)</a:t>
            </a:r>
          </a:p>
          <a:p>
            <a:pPr marL="171450" lvl="0" indent="-171450">
              <a:buFont typeface="Arial"/>
              <a:buChar char="•"/>
            </a:pPr>
            <a:r>
              <a:rPr lang="en-US" sz="1200" kern="1200" dirty="0">
                <a:solidFill>
                  <a:schemeClr val="tx1"/>
                </a:solidFill>
                <a:effectLst/>
                <a:latin typeface="+mn-lt"/>
                <a:ea typeface="+mn-ea"/>
                <a:cs typeface="+mn-cs"/>
              </a:rPr>
              <a:t>The message must include organizations represented at the event</a:t>
            </a:r>
          </a:p>
          <a:p>
            <a:pPr marL="171450" lvl="0" indent="-171450">
              <a:buFont typeface="Arial"/>
              <a:buChar char="•"/>
            </a:pPr>
            <a:r>
              <a:rPr lang="en-US" sz="1200" kern="1200" dirty="0">
                <a:solidFill>
                  <a:schemeClr val="tx1"/>
                </a:solidFill>
                <a:effectLst/>
                <a:latin typeface="+mn-lt"/>
                <a:ea typeface="+mn-ea"/>
                <a:cs typeface="+mn-cs"/>
              </a:rPr>
              <a:t>Keep in mind the signage piece is so important, and judge the strength of your signage by asking yourself: if I were watching the news while doing the dishes in my home, and the TV were muted, would I understand the purpose of this event?</a:t>
            </a:r>
          </a:p>
          <a:p>
            <a:pPr marL="171450" lvl="0" indent="-171450">
              <a:buFont typeface="Arial"/>
              <a:buChar char="•"/>
            </a:pPr>
            <a:r>
              <a:rPr lang="en-US" sz="1200" kern="1200" dirty="0">
                <a:solidFill>
                  <a:schemeClr val="tx1"/>
                </a:solidFill>
                <a:effectLst/>
                <a:latin typeface="+mn-lt"/>
                <a:ea typeface="+mn-ea"/>
                <a:cs typeface="+mn-cs"/>
              </a:rPr>
              <a:t>Talkers—The people who are going to help spread the message of the event.</a:t>
            </a:r>
          </a:p>
          <a:p>
            <a:pPr marL="171450" lvl="0" indent="-171450">
              <a:buFont typeface="Arial"/>
              <a:buChar char="•"/>
            </a:pPr>
            <a:r>
              <a:rPr lang="en-US" sz="1200" kern="1200" dirty="0">
                <a:solidFill>
                  <a:schemeClr val="tx1"/>
                </a:solidFill>
                <a:effectLst/>
                <a:latin typeface="+mn-lt"/>
                <a:ea typeface="+mn-ea"/>
                <a:cs typeface="+mn-cs"/>
              </a:rPr>
              <a:t>Surrogates: People who attract media attention—elected official or celebrity </a:t>
            </a:r>
          </a:p>
          <a:p>
            <a:pPr marL="171450" lvl="0" indent="-171450">
              <a:buFont typeface="Arial"/>
              <a:buChar char="•"/>
            </a:pPr>
            <a:r>
              <a:rPr lang="en-US" sz="1200" kern="1200" dirty="0">
                <a:solidFill>
                  <a:schemeClr val="tx1"/>
                </a:solidFill>
                <a:effectLst/>
                <a:latin typeface="+mn-lt"/>
                <a:ea typeface="+mn-ea"/>
                <a:cs typeface="+mn-cs"/>
              </a:rPr>
              <a:t>Validators: Someone who is seen as an expert on the issue.  They validate the issue to the local community—community leader, scientists, doctors, etc.</a:t>
            </a:r>
          </a:p>
          <a:p>
            <a:pPr marL="171450" lvl="0" indent="-171450">
              <a:buFont typeface="Arial"/>
              <a:buChar char="•"/>
            </a:pPr>
            <a:r>
              <a:rPr lang="en-US" sz="1200" kern="1200" dirty="0">
                <a:solidFill>
                  <a:schemeClr val="tx1"/>
                </a:solidFill>
                <a:effectLst/>
                <a:latin typeface="+mn-lt"/>
                <a:ea typeface="+mn-ea"/>
                <a:cs typeface="+mn-cs"/>
              </a:rPr>
              <a:t>Everyday person: Someone who is an everyday person who can speak personally on the issue.  They bring the human element to the issue</a:t>
            </a:r>
          </a:p>
          <a:p>
            <a:pPr marL="171450" lvl="0" indent="-171450">
              <a:buFont typeface="Arial"/>
              <a:buChar char="•"/>
            </a:pPr>
            <a:r>
              <a:rPr lang="en-US" sz="1200" kern="1200" dirty="0">
                <a:solidFill>
                  <a:schemeClr val="tx1"/>
                </a:solidFill>
                <a:effectLst/>
                <a:latin typeface="+mn-lt"/>
                <a:ea typeface="+mn-ea"/>
                <a:cs typeface="+mn-cs"/>
              </a:rPr>
              <a:t>Location</a:t>
            </a:r>
          </a:p>
          <a:p>
            <a:pPr marL="171450" lvl="0" indent="-171450">
              <a:buFont typeface="Arial"/>
              <a:buChar char="•"/>
            </a:pPr>
            <a:r>
              <a:rPr lang="en-US" sz="1200" kern="1200" dirty="0">
                <a:solidFill>
                  <a:schemeClr val="tx1"/>
                </a:solidFill>
                <a:effectLst/>
                <a:latin typeface="+mn-lt"/>
                <a:ea typeface="+mn-ea"/>
                <a:cs typeface="+mn-cs"/>
              </a:rPr>
              <a:t>Where and when possible, your location should reflect the message of the event</a:t>
            </a:r>
          </a:p>
          <a:p>
            <a:pPr marL="171450" lvl="0" indent="-171450">
              <a:buFont typeface="Arial"/>
              <a:buChar char="•"/>
            </a:pPr>
            <a:r>
              <a:rPr lang="en-US" sz="1200" kern="1200" dirty="0">
                <a:solidFill>
                  <a:schemeClr val="tx1"/>
                </a:solidFill>
                <a:effectLst/>
                <a:latin typeface="+mn-lt"/>
                <a:ea typeface="+mn-ea"/>
                <a:cs typeface="+mn-cs"/>
              </a:rPr>
              <a:t>Make sure you have a location that you can control</a:t>
            </a:r>
          </a:p>
          <a:p>
            <a:pPr marL="171450" lvl="0" indent="-171450">
              <a:buFont typeface="Arial"/>
              <a:buChar char="•"/>
            </a:pPr>
            <a:r>
              <a:rPr lang="en-US" sz="1200" kern="1200" dirty="0">
                <a:solidFill>
                  <a:schemeClr val="tx1"/>
                </a:solidFill>
                <a:effectLst/>
                <a:latin typeface="+mn-lt"/>
                <a:ea typeface="+mn-ea"/>
                <a:cs typeface="+mn-cs"/>
              </a:rPr>
              <a:t>Keep locations close to news stations (the less they have to travel, the more likely to get press)</a:t>
            </a:r>
          </a:p>
          <a:p>
            <a:pPr marL="171450" lvl="0" indent="-171450">
              <a:buFont typeface="Arial"/>
              <a:buChar char="•"/>
            </a:pPr>
            <a:r>
              <a:rPr lang="en-US" sz="1200" kern="1200" dirty="0">
                <a:solidFill>
                  <a:schemeClr val="tx1"/>
                </a:solidFill>
                <a:effectLst/>
                <a:latin typeface="+mn-lt"/>
                <a:ea typeface="+mn-ea"/>
                <a:cs typeface="+mn-cs"/>
              </a:rPr>
              <a:t>Think about the background image.</a:t>
            </a:r>
          </a:p>
          <a:p>
            <a:pPr marL="171450" lvl="0" indent="-171450">
              <a:buFont typeface="Arial"/>
              <a:buChar char="•"/>
            </a:pPr>
            <a:r>
              <a:rPr lang="en-US" sz="1200" kern="1200" dirty="0">
                <a:solidFill>
                  <a:schemeClr val="tx1"/>
                </a:solidFill>
                <a:effectLst/>
                <a:latin typeface="+mn-lt"/>
                <a:ea typeface="+mn-ea"/>
                <a:cs typeface="+mn-cs"/>
              </a:rPr>
              <a:t>Connecting Local issues with national issues: </a:t>
            </a:r>
          </a:p>
          <a:p>
            <a:pPr marL="171450" lvl="0" indent="-171450">
              <a:buFont typeface="Arial"/>
              <a:buChar char="•"/>
            </a:pPr>
            <a:r>
              <a:rPr lang="en-US" sz="1200" kern="1200" dirty="0">
                <a:solidFill>
                  <a:schemeClr val="tx1"/>
                </a:solidFill>
                <a:effectLst/>
                <a:latin typeface="+mn-lt"/>
                <a:ea typeface="+mn-ea"/>
                <a:cs typeface="+mn-cs"/>
              </a:rPr>
              <a:t>Earned media events are more appealing to news outlets when they are able to cover a national story and give it local flavor</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1" kern="1200" dirty="0">
                <a:solidFill>
                  <a:schemeClr val="tx1"/>
                </a:solidFill>
                <a:effectLst/>
                <a:latin typeface="+mn-lt"/>
                <a:ea typeface="+mn-ea"/>
                <a:cs typeface="+mn-cs"/>
              </a:rPr>
              <a:t>[Slide 12]</a:t>
            </a:r>
            <a:r>
              <a:rPr lang="en-US" sz="1200" kern="1200" dirty="0">
                <a:solidFill>
                  <a:schemeClr val="tx1"/>
                </a:solidFill>
                <a:effectLst/>
                <a:latin typeface="+mn-lt"/>
                <a:ea typeface="+mn-ea"/>
                <a:cs typeface="+mn-cs"/>
              </a:rPr>
              <a:t> Excellent. So now that we’ve gotten our feet wet with the key components of an earned media event, we’re going to break out!</a:t>
            </a: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12</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a:solidFill>
                  <a:schemeClr val="tx1"/>
                </a:solidFill>
                <a:effectLst/>
                <a:latin typeface="+mn-lt"/>
                <a:ea typeface="+mn-ea"/>
                <a:cs typeface="+mn-cs"/>
              </a:rPr>
              <a:t>OPTIONAL CUSTOMIZATION</a:t>
            </a:r>
            <a:endParaRPr lang="en-US" sz="1200" b="1"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The upcoming breakout is designed to help participants better understand and practice identifying the four key components of an earned media event. If your group is more advanced, use this time to actually plan a real earned media event. You should help the participants collaboratively come to a consensus on the event, the Member of Congress, and the objective, and then break people out into four teams to discuss each of the four components.</a:t>
            </a:r>
          </a:p>
          <a:p>
            <a:endParaRPr lang="en-US" sz="1200" b="0" kern="1200" baseline="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0:35 – 1:05	Earned Media Breakout Discussions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0:35-0:40	Setting up the breakouts</a:t>
            </a:r>
          </a:p>
          <a:p>
            <a:pPr marL="171450" lvl="0" indent="-171450">
              <a:buFont typeface="Arial"/>
              <a:buChar char="•"/>
            </a:pPr>
            <a:r>
              <a:rPr lang="en-US" sz="1200" b="1" kern="1200" dirty="0">
                <a:solidFill>
                  <a:schemeClr val="tx1"/>
                </a:solidFill>
                <a:effectLst/>
                <a:latin typeface="+mn-lt"/>
                <a:ea typeface="+mn-ea"/>
                <a:cs typeface="+mn-cs"/>
              </a:rPr>
              <a:t>[Slide 13]</a:t>
            </a:r>
            <a:r>
              <a:rPr lang="en-US" sz="1200" kern="1200" dirty="0">
                <a:solidFill>
                  <a:schemeClr val="tx1"/>
                </a:solidFill>
                <a:effectLst/>
                <a:latin typeface="+mn-lt"/>
                <a:ea typeface="+mn-ea"/>
                <a:cs typeface="+mn-cs"/>
              </a:rPr>
              <a:t> In just a moment, we are going to break out into four groups. Please don’t move until I say go.</a:t>
            </a:r>
          </a:p>
          <a:p>
            <a:pPr marL="171450" lvl="0" indent="-171450">
              <a:buFont typeface="Arial"/>
              <a:buChar char="•"/>
            </a:pPr>
            <a:r>
              <a:rPr lang="en-US" sz="1200" kern="1200" dirty="0">
                <a:solidFill>
                  <a:schemeClr val="tx1"/>
                </a:solidFill>
                <a:effectLst/>
                <a:latin typeface="+mn-lt"/>
                <a:ea typeface="+mn-ea"/>
                <a:cs typeface="+mn-cs"/>
              </a:rPr>
              <a:t>First, we’ll count off by four, then 1s will go to [point to and describe corner of the room], 2s will go to [point to and describe corner of the room], 3s will go to [point to and describe corner of the room], and 4s will go to [point to and describe corner of the room].</a:t>
            </a:r>
          </a:p>
          <a:p>
            <a:pPr marL="171450" lvl="0" indent="-171450">
              <a:buFont typeface="Arial"/>
              <a:buChar char="•"/>
            </a:pPr>
            <a:r>
              <a:rPr lang="en-US" sz="1200" kern="1200" dirty="0">
                <a:solidFill>
                  <a:schemeClr val="tx1"/>
                </a:solidFill>
                <a:effectLst/>
                <a:latin typeface="+mn-lt"/>
                <a:ea typeface="+mn-ea"/>
                <a:cs typeface="+mn-cs"/>
              </a:rPr>
              <a:t>Then, each group is going to focus on one of the four components. Group 1 will focus on Message, Group 2 will focus on Talkers, Group 3 will focus on Location, and Group 4 will focus on connecting national to local.</a:t>
            </a:r>
          </a:p>
          <a:p>
            <a:pPr marL="171450" lvl="0" indent="-171450">
              <a:buFont typeface="Arial"/>
              <a:buChar char="•"/>
            </a:pPr>
            <a:r>
              <a:rPr lang="en-US" sz="1200" kern="1200" dirty="0">
                <a:solidFill>
                  <a:schemeClr val="tx1"/>
                </a:solidFill>
                <a:effectLst/>
                <a:latin typeface="+mn-lt"/>
                <a:ea typeface="+mn-ea"/>
                <a:cs typeface="+mn-cs"/>
              </a:rPr>
              <a:t>Each group will have five minutes to discuss a set of questions coming up on the next slide, and then you’ll have one minute to report back your answer - no more, and no less! - so make sure you have a designated note taker and reporter!</a:t>
            </a:r>
          </a:p>
          <a:p>
            <a:pPr marL="171450" lvl="0" indent="-171450">
              <a:buFont typeface="Arial"/>
              <a:buChar char="•"/>
            </a:pPr>
            <a:r>
              <a:rPr lang="en-US" sz="1200" kern="1200" dirty="0">
                <a:solidFill>
                  <a:schemeClr val="tx1"/>
                </a:solidFill>
                <a:effectLst/>
                <a:latin typeface="+mn-lt"/>
                <a:ea typeface="+mn-ea"/>
                <a:cs typeface="+mn-cs"/>
              </a:rPr>
              <a:t>Does that all make sense to everyone? Okay, great, here’s the scenario.</a:t>
            </a:r>
          </a:p>
          <a:p>
            <a:pPr marL="171450" indent="-171450">
              <a:buFont typeface="Arial"/>
              <a:buChar char="•"/>
            </a:pPr>
            <a:endParaRPr lang="en-US" sz="1200" b="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171450" lvl="0" indent="-171450">
              <a:buFont typeface="Arial"/>
              <a:buNone/>
            </a:pPr>
            <a:r>
              <a:rPr lang="en-US" sz="1200" b="1" kern="1200" dirty="0">
                <a:solidFill>
                  <a:schemeClr val="tx1"/>
                </a:solidFill>
                <a:effectLst/>
                <a:latin typeface="+mn-lt"/>
                <a:ea typeface="+mn-ea"/>
                <a:cs typeface="+mn-cs"/>
              </a:rPr>
              <a:t>CUSTOMIZE</a:t>
            </a:r>
          </a:p>
          <a:p>
            <a:pPr marL="171450" lvl="0" indent="-171450">
              <a:buFont typeface="Arial"/>
              <a:buNone/>
            </a:pPr>
            <a:r>
              <a:rPr lang="en-US" sz="1200" b="0" kern="1200" dirty="0">
                <a:solidFill>
                  <a:schemeClr val="tx1"/>
                </a:solidFill>
                <a:effectLst/>
                <a:latin typeface="+mn-lt"/>
                <a:ea typeface="+mn-ea"/>
                <a:cs typeface="+mn-cs"/>
              </a:rPr>
              <a:t>Insert</a:t>
            </a:r>
            <a:r>
              <a:rPr lang="en-US" sz="1200" b="0" kern="1200" baseline="0" dirty="0">
                <a:solidFill>
                  <a:schemeClr val="tx1"/>
                </a:solidFill>
                <a:effectLst/>
                <a:latin typeface="+mn-lt"/>
                <a:ea typeface="+mn-ea"/>
                <a:cs typeface="+mn-cs"/>
              </a:rPr>
              <a:t> state or district, MOC name, and issue into the scenario, and then delete the brackets. </a:t>
            </a:r>
          </a:p>
          <a:p>
            <a:pPr marL="171450" lvl="0" indent="-171450">
              <a:buFont typeface="Arial"/>
              <a:buNone/>
            </a:pPr>
            <a:endParaRPr lang="en-US" sz="1200" b="0" kern="1200" baseline="0" dirty="0">
              <a:solidFill>
                <a:schemeClr val="tx1"/>
              </a:solidFill>
              <a:effectLst/>
              <a:latin typeface="+mn-lt"/>
              <a:ea typeface="+mn-ea"/>
              <a:cs typeface="+mn-cs"/>
            </a:endParaRPr>
          </a:p>
          <a:p>
            <a:pPr marL="171450" lvl="0" indent="-171450">
              <a:buFont typeface="Arial"/>
              <a:buNone/>
            </a:pPr>
            <a:r>
              <a:rPr lang="en-US" sz="1200" b="1" kern="1200" baseline="0" dirty="0">
                <a:solidFill>
                  <a:schemeClr val="tx1"/>
                </a:solidFill>
                <a:effectLst/>
                <a:latin typeface="+mn-lt"/>
                <a:ea typeface="+mn-ea"/>
                <a:cs typeface="+mn-cs"/>
              </a:rPr>
              <a:t>OPTIONAL CUSTOMIZATION</a:t>
            </a:r>
            <a:endParaRPr lang="en-US" sz="1200" b="0" kern="1200" baseline="0" dirty="0">
              <a:solidFill>
                <a:schemeClr val="tx1"/>
              </a:solidFill>
              <a:effectLst/>
              <a:latin typeface="+mn-lt"/>
              <a:ea typeface="+mn-ea"/>
              <a:cs typeface="+mn-cs"/>
            </a:endParaRPr>
          </a:p>
          <a:p>
            <a:pPr marL="171450" lvl="0" indent="-171450">
              <a:buFont typeface="Arial"/>
              <a:buNone/>
            </a:pPr>
            <a:r>
              <a:rPr lang="en-US" sz="1200" b="0" kern="1200" baseline="0" dirty="0">
                <a:solidFill>
                  <a:schemeClr val="tx1"/>
                </a:solidFill>
                <a:effectLst/>
                <a:latin typeface="+mn-lt"/>
                <a:ea typeface="+mn-ea"/>
                <a:cs typeface="+mn-cs"/>
              </a:rPr>
              <a:t>If you are doing the advanced planning breakouts, delete the scenario box above. Groups should be discussing the specific event decided upon earlier.</a:t>
            </a:r>
          </a:p>
          <a:p>
            <a:pPr marL="171450" lvl="0" indent="-171450">
              <a:buFont typeface="Arial"/>
              <a:buNone/>
            </a:pPr>
            <a:endParaRPr lang="en-US" sz="1200" b="0" kern="1200" baseline="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14]</a:t>
            </a:r>
            <a:r>
              <a:rPr lang="en-US" sz="1200" kern="1200" dirty="0">
                <a:solidFill>
                  <a:schemeClr val="tx1"/>
                </a:solidFill>
                <a:effectLst/>
                <a:latin typeface="+mn-lt"/>
                <a:ea typeface="+mn-ea"/>
                <a:cs typeface="+mn-cs"/>
              </a:rPr>
              <a:t> Can someone volunteer to read the scenario at the top of the slide in the grey box? [Have a volunteer read it out loud.]</a:t>
            </a:r>
          </a:p>
          <a:p>
            <a:pPr marL="171450" lvl="0" indent="-171450">
              <a:buFont typeface="Arial"/>
              <a:buChar char="•"/>
            </a:pPr>
            <a:r>
              <a:rPr lang="en-US" sz="1200" kern="1200" dirty="0">
                <a:solidFill>
                  <a:schemeClr val="tx1"/>
                </a:solidFill>
                <a:effectLst/>
                <a:latin typeface="+mn-lt"/>
                <a:ea typeface="+mn-ea"/>
                <a:cs typeface="+mn-cs"/>
              </a:rPr>
              <a:t>And who would like to volunteer to read out the discussion questions for group 1? Group 2? Group 3? Group 4? [Have a different volunteer read each set out loud.]</a:t>
            </a:r>
          </a:p>
          <a:p>
            <a:pPr marL="171450" lvl="0" indent="-171450">
              <a:buFont typeface="Arial"/>
              <a:buChar char="•"/>
            </a:pPr>
            <a:r>
              <a:rPr lang="en-US" sz="1200" kern="1200" dirty="0">
                <a:solidFill>
                  <a:schemeClr val="tx1"/>
                </a:solidFill>
                <a:effectLst/>
                <a:latin typeface="+mn-lt"/>
                <a:ea typeface="+mn-ea"/>
                <a:cs typeface="+mn-cs"/>
              </a:rPr>
              <a:t>Okay, let’s go ahead and count off! [Ask participants to count off by four.]</a:t>
            </a:r>
          </a:p>
          <a:p>
            <a:pPr marL="171450" lvl="0" indent="-171450">
              <a:buFont typeface="Arial"/>
              <a:buChar char="•"/>
            </a:pPr>
            <a:r>
              <a:rPr lang="en-US" sz="1200" kern="1200" dirty="0">
                <a:solidFill>
                  <a:schemeClr val="tx1"/>
                </a:solidFill>
                <a:effectLst/>
                <a:latin typeface="+mn-lt"/>
                <a:ea typeface="+mn-ea"/>
                <a:cs typeface="+mn-cs"/>
              </a:rPr>
              <a:t>Remember, Group 1 is here, Group 2, is here, Group 3 is here, Group 4 is here.</a:t>
            </a:r>
          </a:p>
          <a:p>
            <a:pPr marL="171450" lvl="0" indent="-171450">
              <a:buFont typeface="Arial"/>
              <a:buChar char="•"/>
            </a:pPr>
            <a:r>
              <a:rPr lang="en-US" sz="1200" kern="1200" dirty="0">
                <a:solidFill>
                  <a:schemeClr val="tx1"/>
                </a:solidFill>
                <a:effectLst/>
                <a:latin typeface="+mn-lt"/>
                <a:ea typeface="+mn-ea"/>
                <a:cs typeface="+mn-cs"/>
              </a:rPr>
              <a:t>And, GO!</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0:40-0:46	Breakout discussion 1: The four components of an earned media event</a:t>
            </a:r>
          </a:p>
          <a:p>
            <a:pPr marL="171450" lvl="0" indent="-171450">
              <a:buFont typeface="Arial"/>
              <a:buChar char="•"/>
            </a:pPr>
            <a:r>
              <a:rPr lang="en-US" sz="1200" kern="1200" dirty="0">
                <a:solidFill>
                  <a:schemeClr val="tx1"/>
                </a:solidFill>
                <a:effectLst/>
                <a:latin typeface="+mn-lt"/>
                <a:ea typeface="+mn-ea"/>
                <a:cs typeface="+mn-cs"/>
              </a:rPr>
              <a:t>[Make sure to walk around the room to listen in on conversations and help participants who may be stuck.]</a:t>
            </a:r>
          </a:p>
          <a:p>
            <a:pPr marL="171450" lvl="0" indent="-171450">
              <a:buFont typeface="Arial"/>
              <a:buChar char="•"/>
            </a:pPr>
            <a:r>
              <a:rPr lang="en-US" sz="1200" kern="1200" dirty="0">
                <a:solidFill>
                  <a:schemeClr val="tx1"/>
                </a:solidFill>
                <a:effectLst/>
                <a:latin typeface="+mn-lt"/>
                <a:ea typeface="+mn-ea"/>
                <a:cs typeface="+mn-cs"/>
              </a:rPr>
              <a:t>[Give participants warnings when there are 2 minutes, 1 minute, and 30 seconds remaining.]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0:46-0:52	Report-backs from Breakout 1</a:t>
            </a:r>
          </a:p>
          <a:p>
            <a:pPr marL="171450" lvl="0" indent="-171450">
              <a:buFont typeface="Arial"/>
              <a:buChar char="•"/>
            </a:pPr>
            <a:r>
              <a:rPr lang="en-US" sz="1200" kern="1200" dirty="0">
                <a:solidFill>
                  <a:schemeClr val="tx1"/>
                </a:solidFill>
                <a:effectLst/>
                <a:latin typeface="+mn-lt"/>
                <a:ea typeface="+mn-ea"/>
                <a:cs typeface="+mn-cs"/>
              </a:rPr>
              <a:t>[Re-gain the attention of the crowd. Best practice: Shout, “If you can hear me, clap once! If you can hear me, clap twice!” As many times as needed until room is silent.]</a:t>
            </a:r>
          </a:p>
          <a:p>
            <a:pPr marL="171450" lvl="0" indent="-171450">
              <a:buFont typeface="Arial"/>
              <a:buChar char="•"/>
            </a:pPr>
            <a:r>
              <a:rPr lang="en-US" sz="1200" kern="1200" dirty="0">
                <a:solidFill>
                  <a:schemeClr val="tx1"/>
                </a:solidFill>
                <a:effectLst/>
                <a:latin typeface="+mn-lt"/>
                <a:ea typeface="+mn-ea"/>
                <a:cs typeface="+mn-cs"/>
              </a:rPr>
              <a:t>Okay, go ahead and stay in your corners, but turn your attention back to the front of the room. </a:t>
            </a:r>
          </a:p>
          <a:p>
            <a:pPr marL="171450" lvl="0" indent="-171450">
              <a:buFont typeface="Arial"/>
              <a:buChar char="•"/>
            </a:pPr>
            <a:r>
              <a:rPr lang="en-US" sz="1200" kern="1200" dirty="0">
                <a:solidFill>
                  <a:schemeClr val="tx1"/>
                </a:solidFill>
                <a:effectLst/>
                <a:latin typeface="+mn-lt"/>
                <a:ea typeface="+mn-ea"/>
                <a:cs typeface="+mn-cs"/>
              </a:rPr>
              <a:t>Here’s what we’re going to do. Each group is going to have one minute to read out their answers. No more, no less!</a:t>
            </a:r>
          </a:p>
          <a:p>
            <a:pPr marL="171450" lvl="0" indent="-171450">
              <a:buFont typeface="Arial"/>
              <a:buChar char="•"/>
            </a:pPr>
            <a:r>
              <a:rPr lang="en-US" sz="1200" kern="1200" dirty="0">
                <a:solidFill>
                  <a:schemeClr val="tx1"/>
                </a:solidFill>
                <a:effectLst/>
                <a:latin typeface="+mn-lt"/>
                <a:ea typeface="+mn-ea"/>
                <a:cs typeface="+mn-cs"/>
              </a:rPr>
              <a:t>I need someone loud to volunteer to be the time keeper. Any volunteers? Okay, great. [Volunteer name], please make a very loud and obnoxious noise when one minute is up, okay?</a:t>
            </a:r>
          </a:p>
          <a:p>
            <a:pPr marL="171450" lvl="0" indent="-171450">
              <a:buFont typeface="Arial"/>
              <a:buChar char="•"/>
            </a:pPr>
            <a:r>
              <a:rPr lang="en-US" sz="1200" kern="1200" dirty="0">
                <a:solidFill>
                  <a:schemeClr val="tx1"/>
                </a:solidFill>
                <a:effectLst/>
                <a:latin typeface="+mn-lt"/>
                <a:ea typeface="+mn-ea"/>
                <a:cs typeface="+mn-cs"/>
              </a:rPr>
              <a:t>And if you’re reporting back, don’t think that you can just stop talking after 30 seconds. If you run out of things to say, you’re going to have to expand upon some of your previous points!</a:t>
            </a:r>
          </a:p>
          <a:p>
            <a:pPr marL="171450" lvl="0" indent="-171450">
              <a:buFont typeface="Arial"/>
              <a:buChar char="•"/>
            </a:pPr>
            <a:r>
              <a:rPr lang="en-US" sz="1200" kern="1200" dirty="0">
                <a:solidFill>
                  <a:schemeClr val="tx1"/>
                </a:solidFill>
                <a:effectLst/>
                <a:latin typeface="+mn-lt"/>
                <a:ea typeface="+mn-ea"/>
                <a:cs typeface="+mn-cs"/>
              </a:rPr>
              <a:t>Okay, let’s go to Group 1. [Group 1 reports back]</a:t>
            </a:r>
          </a:p>
          <a:p>
            <a:pPr marL="171450" lvl="0" indent="-171450">
              <a:buFont typeface="Arial"/>
              <a:buChar char="•"/>
            </a:pPr>
            <a:r>
              <a:rPr lang="en-US" sz="1200" kern="1200" dirty="0">
                <a:solidFill>
                  <a:schemeClr val="tx1"/>
                </a:solidFill>
                <a:effectLst/>
                <a:latin typeface="+mn-lt"/>
                <a:ea typeface="+mn-ea"/>
                <a:cs typeface="+mn-cs"/>
              </a:rPr>
              <a:t>Group 2! [Group 2 reports back]</a:t>
            </a:r>
          </a:p>
          <a:p>
            <a:pPr marL="171450" lvl="0" indent="-171450">
              <a:buFont typeface="Arial"/>
              <a:buChar char="•"/>
            </a:pPr>
            <a:r>
              <a:rPr lang="en-US" sz="1200" kern="1200" dirty="0">
                <a:solidFill>
                  <a:schemeClr val="tx1"/>
                </a:solidFill>
                <a:effectLst/>
                <a:latin typeface="+mn-lt"/>
                <a:ea typeface="+mn-ea"/>
                <a:cs typeface="+mn-cs"/>
              </a:rPr>
              <a:t>Group 3! [Group 3 reports back]</a:t>
            </a:r>
          </a:p>
          <a:p>
            <a:pPr marL="171450" lvl="0" indent="-171450">
              <a:buFont typeface="Arial"/>
              <a:buChar char="•"/>
            </a:pPr>
            <a:r>
              <a:rPr lang="en-US" sz="1200" kern="1200" dirty="0">
                <a:solidFill>
                  <a:schemeClr val="tx1"/>
                </a:solidFill>
                <a:effectLst/>
                <a:latin typeface="+mn-lt"/>
                <a:ea typeface="+mn-ea"/>
                <a:cs typeface="+mn-cs"/>
              </a:rPr>
              <a:t>Group 4! [Group 4 reports back]</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0:52-0:54	Setting up the 2</a:t>
            </a:r>
            <a:r>
              <a:rPr lang="en-US" sz="1200" kern="1200" baseline="30000" dirty="0">
                <a:solidFill>
                  <a:schemeClr val="tx1"/>
                </a:solidFill>
                <a:effectLst/>
                <a:latin typeface="+mn-lt"/>
                <a:ea typeface="+mn-ea"/>
                <a:cs typeface="+mn-cs"/>
              </a:rPr>
              <a:t>nd</a:t>
            </a:r>
            <a:r>
              <a:rPr lang="en-US" sz="1200" kern="1200" dirty="0">
                <a:solidFill>
                  <a:schemeClr val="tx1"/>
                </a:solidFill>
                <a:effectLst/>
                <a:latin typeface="+mn-lt"/>
                <a:ea typeface="+mn-ea"/>
                <a:cs typeface="+mn-cs"/>
              </a:rPr>
              <a:t> breakout discussion</a:t>
            </a:r>
          </a:p>
          <a:p>
            <a:pPr marL="171450" lvl="0" indent="-171450">
              <a:buFont typeface="Arial"/>
              <a:buChar char="•"/>
            </a:pPr>
            <a:r>
              <a:rPr lang="en-US" sz="1200" kern="1200" dirty="0">
                <a:solidFill>
                  <a:schemeClr val="tx1"/>
                </a:solidFill>
                <a:effectLst/>
                <a:latin typeface="+mn-lt"/>
                <a:ea typeface="+mn-ea"/>
                <a:cs typeface="+mn-cs"/>
              </a:rPr>
              <a:t>This is fantastic. You are all so good at this! It’s clear that everyone in the room has a solid vision of what a strong earned media event looks like.</a:t>
            </a:r>
          </a:p>
          <a:p>
            <a:pPr marL="171450" lvl="0" indent="-171450">
              <a:buFont typeface="Arial"/>
              <a:buChar char="•"/>
            </a:pPr>
            <a:r>
              <a:rPr lang="en-US" sz="1200" kern="1200" dirty="0">
                <a:solidFill>
                  <a:schemeClr val="tx1"/>
                </a:solidFill>
                <a:effectLst/>
                <a:latin typeface="+mn-lt"/>
                <a:ea typeface="+mn-ea"/>
                <a:cs typeface="+mn-cs"/>
              </a:rPr>
              <a:t>Now - we talked earlier about how we drive our narrative through digital tools, because that’s free publicity that we can 100% control.</a:t>
            </a:r>
          </a:p>
          <a:p>
            <a:pPr marL="171450" lvl="0" indent="-171450">
              <a:buFont typeface="Arial"/>
              <a:buChar char="•"/>
            </a:pPr>
            <a:r>
              <a:rPr lang="en-US" sz="1200" kern="1200" dirty="0">
                <a:solidFill>
                  <a:schemeClr val="tx1"/>
                </a:solidFill>
                <a:effectLst/>
                <a:latin typeface="+mn-lt"/>
                <a:ea typeface="+mn-ea"/>
                <a:cs typeface="+mn-cs"/>
              </a:rPr>
              <a:t>The other way to get free publicity is by having reporters actually show up to cover these great events - which is what we’ll talk about next.</a:t>
            </a:r>
          </a:p>
          <a:p>
            <a:pPr marL="171450" lvl="0" indent="-171450">
              <a:buFont typeface="Arial"/>
              <a:buChar char="•"/>
            </a:pP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171450" lvl="0" indent="-171450">
              <a:buFont typeface="Arial"/>
              <a:buChar char="•"/>
            </a:pPr>
            <a:r>
              <a:rPr lang="en-US" sz="1200" b="1" kern="1200" dirty="0">
                <a:solidFill>
                  <a:schemeClr val="tx1"/>
                </a:solidFill>
                <a:effectLst/>
                <a:latin typeface="+mn-lt"/>
                <a:ea typeface="+mn-ea"/>
                <a:cs typeface="+mn-cs"/>
              </a:rPr>
              <a:t>[Slide 15] </a:t>
            </a:r>
            <a:r>
              <a:rPr lang="en-US" sz="1200" kern="1200" dirty="0">
                <a:solidFill>
                  <a:schemeClr val="tx1"/>
                </a:solidFill>
                <a:effectLst/>
                <a:latin typeface="+mn-lt"/>
                <a:ea typeface="+mn-ea"/>
                <a:cs typeface="+mn-cs"/>
              </a:rPr>
              <a:t>Staying in your groups, you’re going to take 5 minutes to brainstorm ways to get the press to cover your earned media event.</a:t>
            </a:r>
          </a:p>
          <a:p>
            <a:pPr marL="171450" lvl="0" indent="-171450">
              <a:buFont typeface="Arial"/>
              <a:buChar char="•"/>
            </a:pPr>
            <a:r>
              <a:rPr lang="en-US" sz="1200" b="1" kern="1200" dirty="0">
                <a:solidFill>
                  <a:schemeClr val="tx1"/>
                </a:solidFill>
                <a:effectLst/>
                <a:latin typeface="+mn-lt"/>
                <a:ea typeface="+mn-ea"/>
                <a:cs typeface="+mn-cs"/>
              </a:rPr>
              <a:t>Please don’t move until I get through the instructions.</a:t>
            </a:r>
            <a:endParaRPr lang="en-US" sz="12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Each group should use the butcher paper on the wall to write your brainstorm. Draw a line down the middle of it to form two columns.</a:t>
            </a:r>
          </a:p>
          <a:p>
            <a:pPr marL="171450" lvl="0" indent="-171450">
              <a:buFont typeface="Arial"/>
              <a:buChar char="•"/>
            </a:pPr>
            <a:r>
              <a:rPr lang="en-US" sz="1200" kern="1200" dirty="0">
                <a:solidFill>
                  <a:schemeClr val="tx1"/>
                </a:solidFill>
                <a:effectLst/>
                <a:latin typeface="+mn-lt"/>
                <a:ea typeface="+mn-ea"/>
                <a:cs typeface="+mn-cs"/>
              </a:rPr>
              <a:t>The note taker for each group should write two headers at the top of those columns: the column on the left should be labeled “What,” and the column on the right should be labeled “When.”</a:t>
            </a:r>
          </a:p>
          <a:p>
            <a:pPr marL="171450" lvl="0" indent="-171450">
              <a:buFont typeface="Arial"/>
              <a:buChar char="•"/>
            </a:pPr>
            <a:r>
              <a:rPr lang="en-US" sz="1200" kern="1200" dirty="0">
                <a:solidFill>
                  <a:schemeClr val="tx1"/>
                </a:solidFill>
                <a:effectLst/>
                <a:latin typeface="+mn-lt"/>
                <a:ea typeface="+mn-ea"/>
                <a:cs typeface="+mn-cs"/>
              </a:rPr>
              <a:t>Take five minutes in your group to write down the things you can do in the “What” column, and when you should do them in the “When” column. </a:t>
            </a:r>
          </a:p>
          <a:p>
            <a:pPr marL="171450" lvl="0" indent="-171450">
              <a:buFont typeface="Arial"/>
              <a:buChar char="•"/>
            </a:pPr>
            <a:r>
              <a:rPr lang="en-US" sz="1200" kern="1200" dirty="0">
                <a:solidFill>
                  <a:schemeClr val="tx1"/>
                </a:solidFill>
                <a:effectLst/>
                <a:latin typeface="+mn-lt"/>
                <a:ea typeface="+mn-ea"/>
                <a:cs typeface="+mn-cs"/>
              </a:rPr>
              <a:t>Okay - GO!</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0:54-1:00	Breakout Discussion 2: Best Practices for getting press at your event</a:t>
            </a:r>
          </a:p>
          <a:p>
            <a:pPr marL="171450" lvl="0" indent="-171450">
              <a:buFont typeface="Arial"/>
              <a:buChar char="•"/>
            </a:pPr>
            <a:r>
              <a:rPr lang="en-US" sz="1200" kern="1200" dirty="0">
                <a:solidFill>
                  <a:schemeClr val="tx1"/>
                </a:solidFill>
                <a:effectLst/>
                <a:latin typeface="+mn-lt"/>
                <a:ea typeface="+mn-ea"/>
                <a:cs typeface="+mn-cs"/>
              </a:rPr>
              <a:t>[Make sure to walk around the room to listen in on conversations and help participants who may be stuck.]</a:t>
            </a:r>
          </a:p>
          <a:p>
            <a:pPr marL="171450" lvl="0" indent="-171450">
              <a:buFont typeface="Arial"/>
              <a:buChar char="•"/>
            </a:pPr>
            <a:r>
              <a:rPr lang="en-US" sz="1200" kern="1200" dirty="0">
                <a:solidFill>
                  <a:schemeClr val="tx1"/>
                </a:solidFill>
                <a:effectLst/>
                <a:latin typeface="+mn-lt"/>
                <a:ea typeface="+mn-ea"/>
                <a:cs typeface="+mn-cs"/>
              </a:rPr>
              <a:t>[Give participants warnings when there are 2 minutes, 1 minute, and 30 seconds remaining.]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1:00-1:05	Report-backs from Breakout 2</a:t>
            </a:r>
          </a:p>
          <a:p>
            <a:pPr marL="171450" lvl="0" indent="-171450">
              <a:buFont typeface="Arial"/>
              <a:buChar char="•"/>
            </a:pPr>
            <a:r>
              <a:rPr lang="en-US" sz="1200" kern="1200" dirty="0">
                <a:solidFill>
                  <a:schemeClr val="tx1"/>
                </a:solidFill>
                <a:effectLst/>
                <a:latin typeface="+mn-lt"/>
                <a:ea typeface="+mn-ea"/>
                <a:cs typeface="+mn-cs"/>
              </a:rPr>
              <a:t>[Re-gain participants’ attention in front of room.]</a:t>
            </a:r>
          </a:p>
          <a:p>
            <a:pPr marL="171450" lvl="0" indent="-171450">
              <a:buFont typeface="Arial"/>
              <a:buChar char="•"/>
            </a:pPr>
            <a:r>
              <a:rPr lang="en-US" sz="1200" kern="1200" dirty="0">
                <a:solidFill>
                  <a:schemeClr val="tx1"/>
                </a:solidFill>
                <a:effectLst/>
                <a:latin typeface="+mn-lt"/>
                <a:ea typeface="+mn-ea"/>
                <a:cs typeface="+mn-cs"/>
              </a:rPr>
              <a:t>Who would like to go first?</a:t>
            </a:r>
          </a:p>
          <a:p>
            <a:pPr marL="171450" lvl="0" indent="-171450">
              <a:buFont typeface="Arial"/>
              <a:buChar char="•"/>
            </a:pPr>
            <a:r>
              <a:rPr lang="en-US" sz="1200" kern="1200" dirty="0">
                <a:solidFill>
                  <a:schemeClr val="tx1"/>
                </a:solidFill>
                <a:effectLst/>
                <a:latin typeface="+mn-lt"/>
                <a:ea typeface="+mn-ea"/>
                <a:cs typeface="+mn-cs"/>
              </a:rPr>
              <a:t>[Have each group report back their “Whats” and “Whens.” Ask probing follow-up questions to reveal additional details to their best practices.</a:t>
            </a:r>
          </a:p>
          <a:p>
            <a:pPr marL="171450" lvl="0" indent="-171450">
              <a:buFont typeface="Arial"/>
              <a:buChar char="•"/>
            </a:pPr>
            <a:r>
              <a:rPr lang="en-US" sz="1200" kern="1200" dirty="0">
                <a:solidFill>
                  <a:schemeClr val="tx1"/>
                </a:solidFill>
                <a:effectLst/>
                <a:latin typeface="+mn-lt"/>
                <a:ea typeface="+mn-ea"/>
                <a:cs typeface="+mn-cs"/>
              </a:rPr>
              <a:t>Awesome, those are all some really great practices. A lot of them are what we have up here:</a:t>
            </a: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a:buChar char="•"/>
            </a:pPr>
            <a:r>
              <a:rPr lang="en-US" sz="1200" b="1" kern="1200" dirty="0">
                <a:solidFill>
                  <a:schemeClr val="tx1"/>
                </a:solidFill>
                <a:effectLst/>
                <a:latin typeface="+mn-lt"/>
                <a:ea typeface="+mn-ea"/>
                <a:cs typeface="+mn-cs"/>
              </a:rPr>
              <a:t>[Slide 16]</a:t>
            </a:r>
            <a:r>
              <a:rPr lang="en-US" sz="1200" kern="1200" dirty="0">
                <a:solidFill>
                  <a:schemeClr val="tx1"/>
                </a:solidFill>
                <a:effectLst/>
                <a:latin typeface="+mn-lt"/>
                <a:ea typeface="+mn-ea"/>
                <a:cs typeface="+mn-cs"/>
              </a:rPr>
              <a:t> I would say there are four main things to keep in mind.</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First, send out a press advisory to local press outlets. This is most effective when sent 1-3 days out, and then followed up with a phone call. It also doesn’t hurt to send it multiple times.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Secondly, an advisory on its own is usually not enough - it takes a phone call to really break through to the new outlet.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We recommend calling them once a day after you’ve sent the advisory.</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Make sure to call them the morning-of.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Something you may not know is that news outlet staff will typically go into a morning meeting at 9:00 AM to decide what they’re going to cover that day. Try calling at 8:30 AM so it’s at the top of the assignment desk’s radar, and then again at 10:00 AM after that meeting is done.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Thirdly, the ask is just as important as in a volunteer recruitment call!</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Make sure to highlight all of the four elements that make your event strong. This makes a compelling case for the reporter to cover the event.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Make a bold ask! Ask if you can count on them to add the event to their scheduling book.</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Finally, getting pretty bold here, but don’t be afraid to do creative things like tweet at reporters and news outlets. Some great things you can do are include photos of you and your team prepping for the event, doing things like sign making, and of course include the main details.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All right, give yourselves a round of applause!</a:t>
            </a:r>
            <a:endParaRPr lang="en-US" sz="1100" kern="1200" dirty="0">
              <a:solidFill>
                <a:schemeClr val="tx1"/>
              </a:solidFill>
              <a:effectLst/>
              <a:latin typeface="+mn-lt"/>
              <a:ea typeface="+mn-ea"/>
              <a:cs typeface="+mn-cs"/>
            </a:endParaRPr>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1" kern="1200" dirty="0">
                <a:solidFill>
                  <a:schemeClr val="tx1"/>
                </a:solidFill>
                <a:effectLst/>
                <a:latin typeface="+mn-lt"/>
                <a:ea typeface="+mn-ea"/>
                <a:cs typeface="+mn-cs"/>
              </a:rPr>
              <a:t>[Slide 17] </a:t>
            </a:r>
            <a:r>
              <a:rPr lang="en-US" sz="1200" kern="1200" dirty="0">
                <a:solidFill>
                  <a:schemeClr val="tx1"/>
                </a:solidFill>
                <a:effectLst/>
                <a:latin typeface="+mn-lt"/>
                <a:ea typeface="+mn-ea"/>
                <a:cs typeface="+mn-cs"/>
              </a:rPr>
              <a:t>Now we just need to debrief the session and wrap up.</a:t>
            </a:r>
          </a:p>
          <a:p>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17</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1:05 – 1:15	Debrief and Closing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1:05-1:07	Key takeaways</a:t>
            </a:r>
          </a:p>
          <a:p>
            <a:pPr marL="171450" lvl="0" indent="-171450">
              <a:buFont typeface="Arial"/>
              <a:buChar char="•"/>
            </a:pPr>
            <a:r>
              <a:rPr lang="en-US" sz="1200" b="1" kern="1200" dirty="0">
                <a:solidFill>
                  <a:schemeClr val="tx1"/>
                </a:solidFill>
                <a:effectLst/>
                <a:latin typeface="+mn-lt"/>
                <a:ea typeface="+mn-ea"/>
                <a:cs typeface="+mn-cs"/>
              </a:rPr>
              <a:t>[Slide 18] </a:t>
            </a:r>
            <a:r>
              <a:rPr lang="en-US" sz="1200" kern="1200" dirty="0">
                <a:solidFill>
                  <a:schemeClr val="tx1"/>
                </a:solidFill>
                <a:effectLst/>
                <a:latin typeface="+mn-lt"/>
                <a:ea typeface="+mn-ea"/>
                <a:cs typeface="+mn-cs"/>
              </a:rPr>
              <a:t>We’ve done a lot of discussion today, but I want to make sure everyone leaves with three key takeaways:</a:t>
            </a:r>
          </a:p>
          <a:p>
            <a:pPr marL="171450" lvl="0" indent="-171450">
              <a:buFont typeface="Arial"/>
              <a:buChar char="•"/>
            </a:pPr>
            <a:r>
              <a:rPr lang="en-US" sz="1200" kern="1200" dirty="0">
                <a:solidFill>
                  <a:schemeClr val="tx1"/>
                </a:solidFill>
                <a:effectLst/>
                <a:latin typeface="+mn-lt"/>
                <a:ea typeface="+mn-ea"/>
                <a:cs typeface="+mn-cs"/>
              </a:rPr>
              <a:t>We must use every opportunity to tell the story that supporters of our issue priorities are everywhere - this is what moves Members of Congress to make the decisions that can create the change we want.</a:t>
            </a:r>
          </a:p>
          <a:p>
            <a:pPr marL="171450" lvl="0" indent="-171450">
              <a:buFont typeface="Arial"/>
              <a:buChar char="•"/>
            </a:pPr>
            <a:r>
              <a:rPr lang="en-US" sz="1200" kern="1200" dirty="0">
                <a:solidFill>
                  <a:schemeClr val="tx1"/>
                </a:solidFill>
                <a:effectLst/>
                <a:latin typeface="+mn-lt"/>
                <a:ea typeface="+mn-ea"/>
                <a:cs typeface="+mn-cs"/>
              </a:rPr>
              <a:t>Every time we take action, we all need to tell that story directly through social media and also indirectly through news outlets.</a:t>
            </a:r>
          </a:p>
          <a:p>
            <a:pPr marL="171450" lvl="0" indent="-171450">
              <a:buFont typeface="Arial"/>
              <a:buChar char="•"/>
            </a:pPr>
            <a:r>
              <a:rPr lang="en-US" sz="1200" kern="1200" dirty="0">
                <a:solidFill>
                  <a:schemeClr val="tx1"/>
                </a:solidFill>
                <a:effectLst/>
                <a:latin typeface="+mn-lt"/>
                <a:ea typeface="+mn-ea"/>
                <a:cs typeface="+mn-cs"/>
              </a:rPr>
              <a:t>A strong earned media event has a clear message, the right talkers, the right location, and a local take on the issue.</a:t>
            </a:r>
          </a:p>
          <a:p>
            <a:pPr marL="17145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18</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dirty="0"/>
              <a:t>CUSTOMIZE</a:t>
            </a:r>
            <a:endParaRPr lang="en-US" b="0" dirty="0"/>
          </a:p>
          <a:p>
            <a:pPr>
              <a:spcBef>
                <a:spcPct val="0"/>
              </a:spcBef>
            </a:pPr>
            <a:r>
              <a:rPr lang="en-US" b="0" dirty="0"/>
              <a:t>What</a:t>
            </a:r>
            <a:r>
              <a:rPr lang="en-US" b="0" baseline="0" dirty="0"/>
              <a:t> would you like your volunteers to do to put these skills to use taking action? Provide guidance here.</a:t>
            </a:r>
          </a:p>
          <a:p>
            <a:pPr>
              <a:spcBef>
                <a:spcPct val="0"/>
              </a:spcBef>
            </a:pPr>
            <a:endParaRPr lang="en-US" b="0" baseline="0" dirty="0"/>
          </a:p>
          <a:p>
            <a:r>
              <a:rPr lang="en-US" sz="1200" kern="1200" dirty="0">
                <a:solidFill>
                  <a:schemeClr val="tx1"/>
                </a:solidFill>
                <a:effectLst/>
                <a:latin typeface="+mn-lt"/>
                <a:ea typeface="+mn-ea"/>
                <a:cs typeface="+mn-cs"/>
              </a:rPr>
              <a:t>1:07-1:10	Next steps</a:t>
            </a:r>
          </a:p>
          <a:p>
            <a:pPr marL="171450" lvl="0" indent="-171450">
              <a:buFont typeface="Arial"/>
              <a:buChar char="•"/>
            </a:pPr>
            <a:r>
              <a:rPr lang="en-US" sz="1200" b="1" kern="1200" dirty="0">
                <a:solidFill>
                  <a:schemeClr val="tx1"/>
                </a:solidFill>
                <a:effectLst/>
                <a:latin typeface="+mn-lt"/>
                <a:ea typeface="+mn-ea"/>
                <a:cs typeface="+mn-cs"/>
              </a:rPr>
              <a:t>[Slide 19] </a:t>
            </a:r>
            <a:r>
              <a:rPr lang="en-US" sz="1200" kern="1200" dirty="0">
                <a:solidFill>
                  <a:schemeClr val="tx1"/>
                </a:solidFill>
                <a:effectLst/>
                <a:latin typeface="+mn-lt"/>
                <a:ea typeface="+mn-ea"/>
                <a:cs typeface="+mn-cs"/>
              </a:rPr>
              <a:t>[Outline what next steps you want participants to take to put these skills to use taking action.]</a:t>
            </a:r>
          </a:p>
          <a:p>
            <a:pPr>
              <a:spcBef>
                <a:spcPct val="0"/>
              </a:spcBef>
            </a:pPr>
            <a:endParaRPr lang="en-US" b="0" baseline="0"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19</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0:03 – 0:05	Introduce session and goals</a:t>
            </a:r>
          </a:p>
          <a:p>
            <a:pPr marL="171450" lvl="0" indent="-171450">
              <a:buFont typeface="Arial"/>
              <a:buChar char="•"/>
            </a:pPr>
            <a:r>
              <a:rPr lang="en-US" sz="1200" b="1" kern="1200" dirty="0">
                <a:solidFill>
                  <a:schemeClr val="tx1"/>
                </a:solidFill>
                <a:effectLst/>
                <a:latin typeface="+mn-lt"/>
                <a:ea typeface="+mn-ea"/>
                <a:cs typeface="+mn-cs"/>
              </a:rPr>
              <a:t>[Slide 2] </a:t>
            </a:r>
            <a:r>
              <a:rPr lang="en-US" sz="1200" kern="1200" dirty="0">
                <a:solidFill>
                  <a:schemeClr val="tx1"/>
                </a:solidFill>
                <a:effectLst/>
                <a:latin typeface="+mn-lt"/>
                <a:ea typeface="+mn-ea"/>
                <a:cs typeface="+mn-cs"/>
              </a:rPr>
              <a:t>In this session, our goals are that you are able to:</a:t>
            </a:r>
          </a:p>
          <a:p>
            <a:pPr marL="171450" lvl="0" indent="-171450">
              <a:buFont typeface="Arial"/>
              <a:buChar char="•"/>
            </a:pPr>
            <a:r>
              <a:rPr lang="en-US" sz="1200" kern="1200" dirty="0">
                <a:solidFill>
                  <a:schemeClr val="tx1"/>
                </a:solidFill>
                <a:effectLst/>
                <a:latin typeface="+mn-lt"/>
                <a:ea typeface="+mn-ea"/>
                <a:cs typeface="+mn-cs"/>
              </a:rPr>
              <a:t>Understand why driving the narrative is a key component of issue organizing</a:t>
            </a:r>
          </a:p>
          <a:p>
            <a:pPr marL="171450" lvl="0" indent="-171450">
              <a:buFont typeface="Arial"/>
              <a:buChar char="•"/>
            </a:pPr>
            <a:r>
              <a:rPr lang="en-US" sz="1200" kern="1200" dirty="0">
                <a:solidFill>
                  <a:schemeClr val="tx1"/>
                </a:solidFill>
                <a:effectLst/>
                <a:latin typeface="+mn-lt"/>
                <a:ea typeface="+mn-ea"/>
                <a:cs typeface="+mn-cs"/>
              </a:rPr>
              <a:t>Understand how we tell our story on the issues through digital and earned media</a:t>
            </a:r>
          </a:p>
          <a:p>
            <a:pPr marL="171450" lvl="0" indent="-171450">
              <a:buFont typeface="Arial"/>
              <a:buChar char="•"/>
            </a:pPr>
            <a:r>
              <a:rPr lang="en-US" sz="1200" kern="1200" dirty="0">
                <a:solidFill>
                  <a:schemeClr val="tx1"/>
                </a:solidFill>
                <a:effectLst/>
                <a:latin typeface="+mn-lt"/>
                <a:ea typeface="+mn-ea"/>
                <a:cs typeface="+mn-cs"/>
              </a:rPr>
              <a:t>Identify what a strong earned media event looks like and best practices for organizing one</a:t>
            </a:r>
          </a:p>
          <a:p>
            <a:pPr marL="171450" indent="-171450">
              <a:buFont typeface="Arial"/>
              <a:buChar char="•"/>
            </a:pPr>
            <a:endParaRPr lang="en-US" sz="1200" dirty="0">
              <a:solidFill>
                <a:srgbClr val="1F497D"/>
              </a:solidFill>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1:10-1:15	Final Q and A</a:t>
            </a:r>
          </a:p>
          <a:p>
            <a:pPr marL="171450" lvl="0" indent="-171450">
              <a:buFont typeface="Arial"/>
              <a:buChar char="•"/>
            </a:pPr>
            <a:r>
              <a:rPr lang="en-US" sz="1200" b="1" kern="1200" dirty="0">
                <a:solidFill>
                  <a:schemeClr val="tx1"/>
                </a:solidFill>
                <a:effectLst/>
                <a:latin typeface="+mn-lt"/>
                <a:ea typeface="+mn-ea"/>
                <a:cs typeface="+mn-cs"/>
              </a:rPr>
              <a:t>[Slide 20] </a:t>
            </a:r>
            <a:r>
              <a:rPr lang="en-US" sz="1200" kern="1200" dirty="0">
                <a:solidFill>
                  <a:schemeClr val="tx1"/>
                </a:solidFill>
                <a:effectLst/>
                <a:latin typeface="+mn-lt"/>
                <a:ea typeface="+mn-ea"/>
                <a:cs typeface="+mn-cs"/>
              </a:rPr>
              <a:t>We probably won’t get to every question, but will answer as many as possible. </a:t>
            </a:r>
          </a:p>
          <a:p>
            <a:pPr marL="171450" lvl="0" indent="-171450">
              <a:buFont typeface="Arial"/>
              <a:buChar char="•"/>
            </a:pPr>
            <a:r>
              <a:rPr lang="en-US" sz="1200" kern="1200" dirty="0">
                <a:solidFill>
                  <a:schemeClr val="tx1"/>
                </a:solidFill>
                <a:effectLst/>
                <a:latin typeface="+mn-lt"/>
                <a:ea typeface="+mn-ea"/>
                <a:cs typeface="+mn-cs"/>
              </a:rPr>
              <a:t>If you have more, please take a moment to write them down now, and ask them in your evaluation at the end of the day.</a:t>
            </a:r>
          </a:p>
          <a:p>
            <a:pPr marL="171450" lvl="0" indent="-171450">
              <a:buFont typeface="Arial"/>
              <a:buChar char="•"/>
            </a:pPr>
            <a:r>
              <a:rPr lang="en-US" sz="1200" kern="1200" dirty="0">
                <a:solidFill>
                  <a:schemeClr val="tx1"/>
                </a:solidFill>
                <a:effectLst/>
                <a:latin typeface="+mn-lt"/>
                <a:ea typeface="+mn-ea"/>
                <a:cs typeface="+mn-cs"/>
              </a:rPr>
              <a:t>Thank you!</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20</a:t>
            </a:fld>
            <a:endParaRPr lang="en-US" dirty="0"/>
          </a:p>
        </p:txBody>
      </p:sp>
    </p:spTree>
    <p:extLst>
      <p:ext uri="{BB962C8B-B14F-4D97-AF65-F5344CB8AC3E}">
        <p14:creationId xmlns:p14="http://schemas.microsoft.com/office/powerpoint/2010/main" val="2162835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0:05 – 0:06	Agenda review</a:t>
            </a:r>
          </a:p>
          <a:p>
            <a:pPr marL="171450" lvl="0" indent="-171450">
              <a:buFont typeface="Arial"/>
              <a:buChar char="•"/>
            </a:pPr>
            <a:r>
              <a:rPr lang="en-US" sz="1200" b="1" kern="1200" dirty="0">
                <a:solidFill>
                  <a:schemeClr val="tx1"/>
                </a:solidFill>
                <a:effectLst/>
                <a:latin typeface="+mn-lt"/>
                <a:ea typeface="+mn-ea"/>
                <a:cs typeface="+mn-cs"/>
              </a:rPr>
              <a:t>[Slide 3] </a:t>
            </a:r>
            <a:r>
              <a:rPr lang="en-US" sz="1200" kern="1200" dirty="0">
                <a:solidFill>
                  <a:schemeClr val="tx1"/>
                </a:solidFill>
                <a:effectLst/>
                <a:latin typeface="+mn-lt"/>
                <a:ea typeface="+mn-ea"/>
                <a:cs typeface="+mn-cs"/>
              </a:rPr>
              <a:t>So before we dive in, here’s a look at what we’re going to cover:</a:t>
            </a:r>
          </a:p>
          <a:p>
            <a:pPr marL="171450" lvl="0" indent="-171450">
              <a:buFont typeface="Arial"/>
              <a:buChar char="•"/>
            </a:pPr>
            <a:r>
              <a:rPr lang="en-US" sz="1200" kern="1200" dirty="0">
                <a:solidFill>
                  <a:schemeClr val="tx1"/>
                </a:solidFill>
                <a:effectLst/>
                <a:latin typeface="+mn-lt"/>
                <a:ea typeface="+mn-ea"/>
                <a:cs typeface="+mn-cs"/>
              </a:rPr>
              <a:t>Once we get through the introduction we’ll talk about why driving our own narrative is so important.</a:t>
            </a:r>
          </a:p>
          <a:p>
            <a:pPr marL="171450" lvl="0" indent="-171450">
              <a:buFont typeface="Arial"/>
              <a:buChar char="•"/>
            </a:pPr>
            <a:r>
              <a:rPr lang="en-US" sz="1200" kern="1200" dirty="0">
                <a:solidFill>
                  <a:schemeClr val="tx1"/>
                </a:solidFill>
                <a:effectLst/>
                <a:latin typeface="+mn-lt"/>
                <a:ea typeface="+mn-ea"/>
                <a:cs typeface="+mn-cs"/>
              </a:rPr>
              <a:t>Then we’ll look at a couple of Day of Action events and talk about best practices for telling the story of those events and other events like them.</a:t>
            </a:r>
          </a:p>
          <a:p>
            <a:pPr marL="171450" lvl="0" indent="-171450">
              <a:buFont typeface="Arial"/>
              <a:buChar char="•"/>
            </a:pPr>
            <a:r>
              <a:rPr lang="en-US" sz="1200" kern="1200" dirty="0">
                <a:solidFill>
                  <a:schemeClr val="tx1"/>
                </a:solidFill>
                <a:effectLst/>
                <a:latin typeface="+mn-lt"/>
                <a:ea typeface="+mn-ea"/>
                <a:cs typeface="+mn-cs"/>
              </a:rPr>
              <a:t>After that, you’ll break out into small groups to dig into one of the four components of a strong earned media event, which we’ll cover shortly,</a:t>
            </a:r>
          </a:p>
          <a:p>
            <a:pPr marL="171450" lvl="0" indent="-171450">
              <a:buFont typeface="Arial"/>
              <a:buChar char="•"/>
            </a:pPr>
            <a:r>
              <a:rPr lang="en-US" sz="1200" kern="1200" dirty="0">
                <a:solidFill>
                  <a:schemeClr val="tx1"/>
                </a:solidFill>
                <a:effectLst/>
                <a:latin typeface="+mn-lt"/>
                <a:ea typeface="+mn-ea"/>
                <a:cs typeface="+mn-cs"/>
              </a:rPr>
              <a:t>And then we will debrief and close.</a:t>
            </a:r>
          </a:p>
          <a:p>
            <a:pPr marL="171450" lvl="0" indent="-171450">
              <a:buFont typeface="Arial"/>
              <a:buChar char="•"/>
            </a:pPr>
            <a:r>
              <a:rPr lang="en-US" sz="1200" kern="1200" dirty="0">
                <a:solidFill>
                  <a:schemeClr val="tx1"/>
                </a:solidFill>
                <a:effectLst/>
                <a:latin typeface="+mn-lt"/>
                <a:ea typeface="+mn-ea"/>
                <a:cs typeface="+mn-cs"/>
              </a:rPr>
              <a:t>One thing I do want to note about today’s session: it will be very interactive, with a lot of large group and small group discussion. We are going to try to save all questions for the end, so if you think of one, just write it down, and if the answer doesn’t arise by the end of the session, feel free to ask! If we run out of time at the end, we’ll ask you to write your remaining questions on your end-of-day evaluation.</a:t>
            </a:r>
          </a:p>
          <a:p>
            <a:pPr marL="171450" lvl="0" indent="-171450">
              <a:buFont typeface="Arial"/>
              <a:buChar char="•"/>
            </a:pPr>
            <a:r>
              <a:rPr lang="en-US" sz="1200" kern="1200" dirty="0">
                <a:solidFill>
                  <a:schemeClr val="tx1"/>
                </a:solidFill>
                <a:effectLst/>
                <a:latin typeface="+mn-lt"/>
                <a:ea typeface="+mn-ea"/>
                <a:cs typeface="+mn-cs"/>
              </a:rPr>
              <a:t>So now that we’re through the introduction,</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Let’s talk about why driving the narrative is so important.</a:t>
            </a:r>
          </a:p>
          <a:p>
            <a:pPr marL="171450" lvl="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0:06 – 0:11	Why Driving the Narrative is Important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0:06 – 0:08	Framing</a:t>
            </a:r>
          </a:p>
          <a:p>
            <a:pPr marL="171450" lvl="0" indent="-171450">
              <a:buFont typeface="Arial"/>
              <a:buChar char="•"/>
            </a:pPr>
            <a:r>
              <a:rPr lang="en-US" sz="1200" b="1" kern="1200" dirty="0">
                <a:solidFill>
                  <a:schemeClr val="tx1"/>
                </a:solidFill>
                <a:effectLst/>
                <a:latin typeface="+mn-lt"/>
                <a:ea typeface="+mn-ea"/>
                <a:cs typeface="+mn-cs"/>
              </a:rPr>
              <a:t>[Slide 4]</a:t>
            </a:r>
            <a:r>
              <a:rPr lang="en-US" sz="1200" kern="1200" dirty="0">
                <a:solidFill>
                  <a:schemeClr val="tx1"/>
                </a:solidFill>
                <a:effectLst/>
                <a:latin typeface="+mn-lt"/>
                <a:ea typeface="+mn-ea"/>
                <a:cs typeface="+mn-cs"/>
              </a:rPr>
              <a:t> What do we mean when we talk about driving the narrative, either around our organization or around an issue? (Ask a few participants to raise their hand and share.)</a:t>
            </a:r>
          </a:p>
          <a:p>
            <a:pPr marL="171450" lvl="0" indent="-171450">
              <a:buFont typeface="Arial"/>
              <a:buChar char="•"/>
            </a:pPr>
            <a:r>
              <a:rPr lang="en-US" sz="1200" kern="1200" dirty="0">
                <a:solidFill>
                  <a:schemeClr val="tx1"/>
                </a:solidFill>
                <a:effectLst/>
                <a:latin typeface="+mn-lt"/>
                <a:ea typeface="+mn-ea"/>
                <a:cs typeface="+mn-cs"/>
              </a:rPr>
              <a:t>That’s right, we’re talking about being the loudest voice on the scene, about having the most resonant and widely spread message, and most importantly, defining our work and why the change that we want on an issue is what’s best for the country, rather than allowing others to do it for us.</a:t>
            </a:r>
          </a:p>
          <a:p>
            <a:pPr marL="171450" lvl="0" indent="-171450">
              <a:buFont typeface="Arial"/>
              <a:buChar char="•"/>
            </a:pPr>
            <a:r>
              <a:rPr lang="en-US" sz="1200" kern="1200" dirty="0">
                <a:solidFill>
                  <a:schemeClr val="tx1"/>
                </a:solidFill>
                <a:effectLst/>
                <a:latin typeface="+mn-lt"/>
                <a:ea typeface="+mn-ea"/>
                <a:cs typeface="+mn-cs"/>
              </a:rPr>
              <a:t>We have another training session on how to craft a strong message; but we can’t just craft a message and be done with it - we have to get it out there.</a:t>
            </a:r>
          </a:p>
          <a:p>
            <a:pPr marL="171450" lvl="0" indent="-171450">
              <a:buFont typeface="Arial"/>
              <a:buChar char="•"/>
            </a:pPr>
            <a:r>
              <a:rPr lang="en-US" sz="1200" kern="1200" dirty="0">
                <a:solidFill>
                  <a:schemeClr val="tx1"/>
                </a:solidFill>
                <a:effectLst/>
                <a:latin typeface="+mn-lt"/>
                <a:ea typeface="+mn-ea"/>
                <a:cs typeface="+mn-cs"/>
              </a:rPr>
              <a:t>This is how we help our Members of Congress understand that </a:t>
            </a:r>
            <a:r>
              <a:rPr lang="en-US" sz="1200" i="1" kern="1200" dirty="0">
                <a:solidFill>
                  <a:schemeClr val="tx1"/>
                </a:solidFill>
                <a:effectLst/>
                <a:latin typeface="+mn-lt"/>
                <a:ea typeface="+mn-ea"/>
                <a:cs typeface="+mn-cs"/>
              </a:rPr>
              <a:t>supporters of change are everywhere.</a:t>
            </a:r>
            <a:endParaRPr lang="en-US" sz="1200" kern="1200" dirty="0">
              <a:solidFill>
                <a:schemeClr val="tx1"/>
              </a:solidFill>
              <a:effectLst/>
              <a:latin typeface="+mn-lt"/>
              <a:ea typeface="+mn-ea"/>
              <a:cs typeface="+mn-cs"/>
            </a:endParaRPr>
          </a:p>
          <a:p>
            <a:pPr marL="171450" lvl="0" indent="-171450">
              <a:buFont typeface="Arial"/>
              <a:buChar char="•"/>
            </a:pPr>
            <a:endParaRPr lang="en-US" sz="1200" dirty="0">
              <a:solidFill>
                <a:srgbClr val="1F497D"/>
              </a:solidFill>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4</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0:08-0:11	Making Perception Match Reality</a:t>
            </a:r>
          </a:p>
          <a:p>
            <a:pPr marL="171450" lvl="0" indent="-171450">
              <a:buFont typeface="Arial"/>
              <a:buChar char="•"/>
            </a:pPr>
            <a:r>
              <a:rPr lang="en-US" sz="1200" b="1" kern="1200" dirty="0">
                <a:solidFill>
                  <a:schemeClr val="tx1"/>
                </a:solidFill>
                <a:effectLst/>
                <a:latin typeface="+mn-lt"/>
                <a:ea typeface="+mn-ea"/>
                <a:cs typeface="+mn-cs"/>
              </a:rPr>
              <a:t>[Slide 5] </a:t>
            </a:r>
            <a:r>
              <a:rPr lang="en-US" sz="1200" kern="1200" dirty="0">
                <a:solidFill>
                  <a:schemeClr val="tx1"/>
                </a:solidFill>
                <a:effectLst/>
                <a:latin typeface="+mn-lt"/>
                <a:ea typeface="+mn-ea"/>
                <a:cs typeface="+mn-cs"/>
              </a:rPr>
              <a:t>Fortunately, supporters of change are everywhere, so we have that fact on our side. Our job is to make sure our Members of Congress know that.</a:t>
            </a:r>
          </a:p>
          <a:p>
            <a:pPr marL="171450" lvl="0" indent="-171450">
              <a:buFont typeface="Arial"/>
              <a:buChar char="•"/>
            </a:pPr>
            <a:r>
              <a:rPr lang="en-US" sz="1200" kern="1200" dirty="0">
                <a:solidFill>
                  <a:schemeClr val="tx1"/>
                </a:solidFill>
                <a:effectLst/>
                <a:latin typeface="+mn-lt"/>
                <a:ea typeface="+mn-ea"/>
                <a:cs typeface="+mn-cs"/>
              </a:rPr>
              <a:t>Everything we do is designed to accomplish that goal. What are some ways we do that?</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Ask audience members to raise hands)</a:t>
            </a:r>
          </a:p>
          <a:p>
            <a:pPr marL="171450" lvl="0" indent="-171450">
              <a:buFont typeface="Arial"/>
              <a:buChar char="•"/>
            </a:pPr>
            <a:r>
              <a:rPr lang="en-US" sz="1200" kern="1200" dirty="0">
                <a:solidFill>
                  <a:schemeClr val="tx1"/>
                </a:solidFill>
                <a:effectLst/>
                <a:latin typeface="+mn-lt"/>
                <a:ea typeface="+mn-ea"/>
                <a:cs typeface="+mn-cs"/>
              </a:rPr>
              <a:t>Some answers will include holding large events with a lot of people to show our strength in numbers; holding press conferences, pushing stories on digital, etc.</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That’s right. We organize events for supporters of our issues to come together, and then we tell that story far and wide. We have to take every opportunity to make sure the world knows about our work. That’s how we get Members of Congress to take note.</a:t>
            </a:r>
          </a:p>
          <a:p>
            <a:pPr marL="171450" lvl="0" indent="-171450">
              <a:buFont typeface="Arial"/>
              <a:buChar char="•"/>
            </a:pPr>
            <a:endParaRPr lang="en-US" sz="1200" dirty="0">
              <a:solidFill>
                <a:srgbClr val="1F497D"/>
              </a:solidFill>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5</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a:buChar char="•"/>
            </a:pPr>
            <a:r>
              <a:rPr lang="en-US" sz="1200" b="1" kern="1200" dirty="0">
                <a:solidFill>
                  <a:schemeClr val="tx1"/>
                </a:solidFill>
                <a:effectLst/>
                <a:latin typeface="+mn-lt"/>
                <a:ea typeface="+mn-ea"/>
                <a:cs typeface="+mn-cs"/>
              </a:rPr>
              <a:t>[Slide 6]</a:t>
            </a:r>
            <a:r>
              <a:rPr lang="en-US" sz="1200" kern="1200" dirty="0">
                <a:solidFill>
                  <a:schemeClr val="tx1"/>
                </a:solidFill>
                <a:effectLst/>
                <a:latin typeface="+mn-lt"/>
                <a:ea typeface="+mn-ea"/>
                <a:cs typeface="+mn-cs"/>
              </a:rPr>
              <a:t> There are two ways we do this: one way we can control, and another way we can’t exactly control, but we can influence.</a:t>
            </a:r>
          </a:p>
          <a:p>
            <a:pPr marL="171450" lvl="0" indent="-171450">
              <a:buFont typeface="Arial"/>
              <a:buChar char="•"/>
            </a:pPr>
            <a:r>
              <a:rPr lang="en-US" sz="1200" kern="1200" dirty="0">
                <a:solidFill>
                  <a:schemeClr val="tx1"/>
                </a:solidFill>
                <a:effectLst/>
                <a:latin typeface="+mn-lt"/>
                <a:ea typeface="+mn-ea"/>
                <a:cs typeface="+mn-cs"/>
              </a:rPr>
              <a:t>I heard a lot of people mention things like tweeting about our events, posting pictures on Facebook, etc. That is what we can control, and it is going to be up to the people in this room to make sure that everyone in our chapters is telling our story in these mediums for every single action we take.</a:t>
            </a:r>
          </a:p>
          <a:p>
            <a:pPr marL="171450" lvl="0" indent="-171450">
              <a:buFont typeface="Arial"/>
              <a:buChar char="•"/>
            </a:pPr>
            <a:r>
              <a:rPr lang="en-US" sz="1200" kern="1200" dirty="0">
                <a:solidFill>
                  <a:schemeClr val="tx1"/>
                </a:solidFill>
                <a:effectLst/>
                <a:latin typeface="+mn-lt"/>
                <a:ea typeface="+mn-ea"/>
                <a:cs typeface="+mn-cs"/>
              </a:rPr>
              <a:t>I also heard a lot of people mention press conferences, giving interviews to the local paper, and writing letters to the editor. That is the part that we can’t control directly, but that we have learned a lot about how to influence. </a:t>
            </a:r>
          </a:p>
          <a:p>
            <a:pPr marL="0" lvl="0" indent="0">
              <a:buFont typeface="Arial"/>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1" kern="1200" dirty="0">
                <a:solidFill>
                  <a:schemeClr val="tx1"/>
                </a:solidFill>
                <a:effectLst/>
                <a:latin typeface="+mn-lt"/>
                <a:ea typeface="+mn-ea"/>
                <a:cs typeface="+mn-cs"/>
              </a:rPr>
              <a:t>[Slide 7] </a:t>
            </a:r>
            <a:r>
              <a:rPr lang="en-US" sz="1200" kern="1200" dirty="0">
                <a:solidFill>
                  <a:schemeClr val="tx1"/>
                </a:solidFill>
                <a:effectLst/>
                <a:latin typeface="+mn-lt"/>
                <a:ea typeface="+mn-ea"/>
                <a:cs typeface="+mn-cs"/>
              </a:rPr>
              <a:t>So today, we are going to look at a few sample action events and discuss some best practices for getting that story out there as far and wide as possible, both through digital media we can control directly, and through earned media we can influence.</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7</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CUSTOMIZE</a:t>
            </a:r>
          </a:p>
          <a:p>
            <a:r>
              <a:rPr lang="en-US" sz="1200" b="0" kern="1200" dirty="0">
                <a:solidFill>
                  <a:schemeClr val="tx1"/>
                </a:solidFill>
                <a:effectLst/>
                <a:latin typeface="+mn-lt"/>
                <a:ea typeface="+mn-ea"/>
                <a:cs typeface="+mn-cs"/>
              </a:rPr>
              <a:t>Pick a successful event (one that you</a:t>
            </a:r>
            <a:r>
              <a:rPr lang="en-US" sz="1200" b="0" kern="1200" baseline="0" dirty="0">
                <a:solidFill>
                  <a:schemeClr val="tx1"/>
                </a:solidFill>
                <a:effectLst/>
                <a:latin typeface="+mn-lt"/>
                <a:ea typeface="+mn-ea"/>
                <a:cs typeface="+mn-cs"/>
              </a:rPr>
              <a:t> can show good pictures—close up and/or action shots). Insert the event type into the header and then delete the brackets. Insert two photos from the event into the body of the slide, then delete the pencil.</a:t>
            </a:r>
          </a:p>
          <a:p>
            <a:endParaRPr lang="en-US" sz="1200" b="0" kern="1200" baseline="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0:11 – 0:23	Day of Action Case Study 1</a:t>
            </a:r>
          </a:p>
          <a:p>
            <a:r>
              <a:rPr lang="en-US" sz="1200" kern="1200" dirty="0">
                <a:solidFill>
                  <a:schemeClr val="tx1"/>
                </a:solidFill>
                <a:effectLst/>
                <a:latin typeface="+mn-lt"/>
                <a:ea typeface="+mn-ea"/>
                <a:cs typeface="+mn-cs"/>
              </a:rPr>
              <a:t>0:11 – 0:13	Case study explanation</a:t>
            </a:r>
          </a:p>
          <a:p>
            <a:pPr marL="171450" lvl="0" indent="-171450">
              <a:buFont typeface="Arial"/>
              <a:buChar char="•"/>
            </a:pPr>
            <a:r>
              <a:rPr lang="en-US" sz="1200" b="1" kern="1200" dirty="0">
                <a:solidFill>
                  <a:schemeClr val="tx1"/>
                </a:solidFill>
                <a:effectLst/>
                <a:latin typeface="+mn-lt"/>
                <a:ea typeface="+mn-ea"/>
                <a:cs typeface="+mn-cs"/>
              </a:rPr>
              <a:t>[Slide 8] </a:t>
            </a:r>
            <a:r>
              <a:rPr lang="en-US" sz="1200" kern="1200" dirty="0">
                <a:solidFill>
                  <a:schemeClr val="tx1"/>
                </a:solidFill>
                <a:effectLst/>
                <a:latin typeface="+mn-lt"/>
                <a:ea typeface="+mn-ea"/>
                <a:cs typeface="+mn-cs"/>
              </a:rPr>
              <a:t>[Insert photos from a past event in your state and describe the event’s purpose and a few details.]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0:13-0:18	Social media in Case Study 1</a:t>
            </a:r>
          </a:p>
          <a:p>
            <a:pPr marL="171450" lvl="0" indent="-171450">
              <a:buFont typeface="Arial"/>
              <a:buChar char="•"/>
            </a:pPr>
            <a:r>
              <a:rPr lang="en-US" sz="1200" kern="1200" dirty="0">
                <a:solidFill>
                  <a:schemeClr val="tx1"/>
                </a:solidFill>
                <a:effectLst/>
                <a:latin typeface="+mn-lt"/>
                <a:ea typeface="+mn-ea"/>
                <a:cs typeface="+mn-cs"/>
              </a:rPr>
              <a:t>If you were organizing an event like this, what are some of the things you’d do with digital tools to tell the story of your work? [Call on 1-2 people; answers will fall along the lines of taking photos and tweeting them, posting them to Facebook, tweeting at their MOC, etc.]</a:t>
            </a:r>
          </a:p>
          <a:p>
            <a:pPr marL="171450" lvl="0" indent="-171450">
              <a:buFont typeface="Arial"/>
              <a:buChar char="•"/>
            </a:pPr>
            <a:r>
              <a:rPr lang="en-US" sz="1200" kern="1200" dirty="0">
                <a:solidFill>
                  <a:schemeClr val="tx1"/>
                </a:solidFill>
                <a:effectLst/>
                <a:latin typeface="+mn-lt"/>
                <a:ea typeface="+mn-ea"/>
                <a:cs typeface="+mn-cs"/>
              </a:rPr>
              <a:t>Great - so every event we hold, we want to think of creative ways to amplify it using our social networks.</a:t>
            </a:r>
          </a:p>
          <a:p>
            <a:pPr marL="171450" indent="-171450">
              <a:buFont typeface="Arial"/>
              <a:buChar char="•"/>
            </a:pPr>
            <a:endParaRPr lang="en-US" sz="1200" b="1"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8</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rgbClr val="FF0000"/>
                </a:solidFill>
                <a:effectLst/>
                <a:latin typeface="+mn-lt"/>
                <a:ea typeface="+mn-ea"/>
                <a:cs typeface="+mn-cs"/>
              </a:rPr>
              <a:t>CUSTOMIZE</a:t>
            </a:r>
          </a:p>
          <a:p>
            <a:r>
              <a:rPr lang="en-US" sz="1200" kern="1200" dirty="0">
                <a:solidFill>
                  <a:schemeClr val="tx1"/>
                </a:solidFill>
                <a:effectLst/>
                <a:latin typeface="+mn-lt"/>
                <a:ea typeface="+mn-ea"/>
                <a:cs typeface="+mn-cs"/>
              </a:rPr>
              <a:t>Choose</a:t>
            </a:r>
            <a:r>
              <a:rPr lang="en-US" sz="1200" kern="1200" baseline="0" dirty="0">
                <a:solidFill>
                  <a:schemeClr val="tx1"/>
                </a:solidFill>
                <a:effectLst/>
                <a:latin typeface="+mn-lt"/>
                <a:ea typeface="+mn-ea"/>
                <a:cs typeface="+mn-cs"/>
              </a:rPr>
              <a:t> a twitter pic/FB post from your state account that exemplifies the rules below</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0:18-0:23	Best practices for driving the narrative on social networks:</a:t>
            </a:r>
          </a:p>
          <a:p>
            <a:pPr marL="171450" lvl="0" indent="-171450">
              <a:buFont typeface="Arial"/>
              <a:buChar char="•"/>
            </a:pPr>
            <a:r>
              <a:rPr lang="en-US" sz="1200" b="1" kern="1200" dirty="0">
                <a:solidFill>
                  <a:schemeClr val="tx1"/>
                </a:solidFill>
                <a:effectLst/>
                <a:latin typeface="+mn-lt"/>
                <a:ea typeface="+mn-ea"/>
                <a:cs typeface="+mn-cs"/>
              </a:rPr>
              <a:t>[Slide 9]</a:t>
            </a:r>
            <a:r>
              <a:rPr lang="en-US" sz="1200" kern="1200" dirty="0">
                <a:solidFill>
                  <a:schemeClr val="tx1"/>
                </a:solidFill>
                <a:effectLst/>
                <a:latin typeface="+mn-lt"/>
                <a:ea typeface="+mn-ea"/>
                <a:cs typeface="+mn-cs"/>
              </a:rPr>
              <a:t> We should all live by two rules for social media, and this is only the beginning - a lot more digital training is coming your way in the next few weeks.</a:t>
            </a:r>
          </a:p>
          <a:p>
            <a:pPr marL="171450" lvl="0" indent="-171450">
              <a:buFont typeface="Arial"/>
              <a:buChar char="•"/>
            </a:pPr>
            <a:r>
              <a:rPr lang="en-US" sz="1200" kern="1200" dirty="0">
                <a:solidFill>
                  <a:schemeClr val="tx1"/>
                </a:solidFill>
                <a:effectLst/>
                <a:latin typeface="+mn-lt"/>
                <a:ea typeface="+mn-ea"/>
                <a:cs typeface="+mn-cs"/>
              </a:rPr>
              <a:t>The first rule is that great content is “searchable, snackable, and shareable.” The Three S’s. You want to use words people are going to look for if they’re thinking about your issue, you want your content to be easy to digest, and you want it to be easy to share. </a:t>
            </a:r>
          </a:p>
          <a:p>
            <a:pPr marL="171450" lvl="0" indent="-171450">
              <a:buFont typeface="Arial"/>
              <a:buChar char="•"/>
            </a:pPr>
            <a:r>
              <a:rPr lang="en-US" sz="1200" kern="1200" dirty="0">
                <a:solidFill>
                  <a:schemeClr val="tx1"/>
                </a:solidFill>
                <a:effectLst/>
                <a:latin typeface="+mn-lt"/>
                <a:ea typeface="+mn-ea"/>
                <a:cs typeface="+mn-cs"/>
              </a:rPr>
              <a:t>Example: Facebook post with a photo and 2-sentence caption.</a:t>
            </a:r>
          </a:p>
          <a:p>
            <a:pPr marL="171450" lvl="0" indent="-171450">
              <a:buFont typeface="Arial"/>
              <a:buChar char="•"/>
            </a:pPr>
            <a:r>
              <a:rPr lang="en-US" sz="1200" kern="1200" dirty="0">
                <a:solidFill>
                  <a:schemeClr val="tx1"/>
                </a:solidFill>
                <a:effectLst/>
                <a:latin typeface="+mn-lt"/>
                <a:ea typeface="+mn-ea"/>
                <a:cs typeface="+mn-cs"/>
              </a:rPr>
              <a:t>The second rule: Volume matters. It’s not just the job of the Digital Lead to push our narrative on social networks. It works best if everyone does it. The Digital Lead’s job is to make it easy for everyone in your chapter to do this - so training them on the tools and creating content that is easy for them to share.</a:t>
            </a:r>
          </a:p>
          <a:p>
            <a:pPr marL="171450" lvl="0" indent="-171450">
              <a:buFont typeface="Arial"/>
              <a:buChar char="•"/>
            </a:pPr>
            <a:r>
              <a:rPr lang="en-US" sz="1200" kern="1200" dirty="0">
                <a:solidFill>
                  <a:schemeClr val="tx1"/>
                </a:solidFill>
                <a:effectLst/>
                <a:latin typeface="+mn-lt"/>
                <a:ea typeface="+mn-ea"/>
                <a:cs typeface="+mn-cs"/>
              </a:rPr>
              <a:t>Following these basic rules will help us all get our content to reach as many people as possible, and when we all do it at once, that’s how we shape the narrative.</a:t>
            </a:r>
          </a:p>
          <a:p>
            <a:pPr marL="17145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9</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6600"/>
            <a:ext cx="7467600" cy="1295400"/>
          </a:xfrm>
        </p:spPr>
        <p:txBody>
          <a:bodyPr anchor="ctr"/>
          <a:lstStyle/>
          <a:p>
            <a:r>
              <a:rPr lang="en-US" dirty="0">
                <a:solidFill>
                  <a:srgbClr val="00446A"/>
                </a:solidFill>
              </a:rPr>
              <a:t>Driving the Narrative:</a:t>
            </a:r>
            <a:br>
              <a:rPr lang="en-US" dirty="0">
                <a:solidFill>
                  <a:srgbClr val="00446A"/>
                </a:solidFill>
              </a:rPr>
            </a:br>
            <a:r>
              <a:rPr lang="en-US" dirty="0">
                <a:solidFill>
                  <a:srgbClr val="00446A"/>
                </a:solidFill>
              </a:rPr>
              <a:t>Making Perception Match Reality</a:t>
            </a:r>
          </a:p>
        </p:txBody>
      </p:sp>
      <p:sp>
        <p:nvSpPr>
          <p:cNvPr id="3" name="Text Placeholder 2"/>
          <p:cNvSpPr>
            <a:spLocks noGrp="1"/>
          </p:cNvSpPr>
          <p:nvPr>
            <p:ph type="body" sz="quarter" idx="10"/>
          </p:nvPr>
        </p:nvSpPr>
        <p:spPr>
          <a:xfrm>
            <a:off x="457200" y="4572000"/>
            <a:ext cx="8229600" cy="1219200"/>
          </a:xfrm>
        </p:spPr>
        <p:txBody>
          <a:bodyPr>
            <a:normAutofit/>
          </a:bodyPr>
          <a:lstStyle/>
          <a:p>
            <a:r>
              <a:rPr lang="en-US" dirty="0">
                <a:solidFill>
                  <a:schemeClr val="tx2">
                    <a:lumMod val="60000"/>
                    <a:lumOff val="40000"/>
                  </a:schemeClr>
                </a:solidFill>
              </a:rPr>
              <a:t>Trainer, Role</a:t>
            </a:r>
          </a:p>
          <a:p>
            <a:r>
              <a:rPr lang="en-US" dirty="0">
                <a:solidFill>
                  <a:schemeClr val="tx2">
                    <a:lumMod val="60000"/>
                    <a:lumOff val="40000"/>
                  </a:schemeClr>
                </a:solidFill>
              </a:rPr>
              <a:t>@TwitterHandle</a:t>
            </a:r>
          </a:p>
        </p:txBody>
      </p:sp>
      <p:pic>
        <p:nvPicPr>
          <p:cNvPr id="4" name="Picture 3"/>
          <p:cNvPicPr>
            <a:picLocks noChangeAspect="1"/>
          </p:cNvPicPr>
          <p:nvPr/>
        </p:nvPicPr>
        <p:blipFill>
          <a:blip r:embed="rId3" cstate="print">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19303363">
            <a:off x="6653686" y="88517"/>
            <a:ext cx="607476" cy="4471524"/>
          </a:xfrm>
          <a:prstGeom prst="rect">
            <a:avLst/>
          </a:prstGeom>
        </p:spPr>
      </p:pic>
      <p:pic>
        <p:nvPicPr>
          <p:cNvPr id="5" name="Picture 4" descr="A drawing of a face&#10;&#10;Description automatically generated">
            <a:extLst>
              <a:ext uri="{FF2B5EF4-FFF2-40B4-BE49-F238E27FC236}">
                <a16:creationId xmlns:a16="http://schemas.microsoft.com/office/drawing/2014/main" id="{584CA916-6D69-244C-A9EB-7ED6591518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4001268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10</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Case Study #2: Press Conference for </a:t>
            </a:r>
            <a:r>
              <a:rPr lang="en-US" sz="3000" dirty="0">
                <a:solidFill>
                  <a:srgbClr val="C41230"/>
                </a:solidFill>
              </a:rPr>
              <a:t>[</a:t>
            </a:r>
            <a:r>
              <a:rPr lang="en-US" sz="3000" dirty="0"/>
              <a:t>insert issue</a:t>
            </a:r>
            <a:r>
              <a:rPr lang="en-US" sz="3000" dirty="0">
                <a:solidFill>
                  <a:srgbClr val="C41230"/>
                </a:solidFill>
              </a:rPr>
              <a:t>]</a:t>
            </a:r>
          </a:p>
        </p:txBody>
      </p:sp>
      <p:pic>
        <p:nvPicPr>
          <p:cNvPr id="7" name="image46.jpg"/>
          <p:cNvPicPr>
            <a:picLocks noChangeAspect="1"/>
          </p:cNvPicPr>
          <p:nvPr/>
        </p:nvPicPr>
        <p:blipFill>
          <a:blip r:embed="rId3" cstate="print"/>
          <a:stretch>
            <a:fillRect/>
          </a:stretch>
        </p:blipFill>
        <p:spPr>
          <a:xfrm>
            <a:off x="1371600" y="1367581"/>
            <a:ext cx="6400800" cy="2643775"/>
          </a:xfrm>
          <a:prstGeom prst="rect">
            <a:avLst/>
          </a:prstGeom>
        </p:spPr>
      </p:pic>
      <p:pic>
        <p:nvPicPr>
          <p:cNvPr id="9" name="image05.jpg"/>
          <p:cNvPicPr>
            <a:picLocks noChangeAspect="1"/>
          </p:cNvPicPr>
          <p:nvPr/>
        </p:nvPicPr>
        <p:blipFill>
          <a:blip r:embed="rId4" cstate="print"/>
          <a:stretch>
            <a:fillRect/>
          </a:stretch>
        </p:blipFill>
        <p:spPr>
          <a:xfrm>
            <a:off x="1371600" y="4186981"/>
            <a:ext cx="6400800" cy="2022343"/>
          </a:xfrm>
          <a:prstGeom prst="rect">
            <a:avLst/>
          </a:prstGeom>
        </p:spPr>
      </p:pic>
      <p:pic>
        <p:nvPicPr>
          <p:cNvPr id="6" name="Picture 5"/>
          <p:cNvPicPr>
            <a:picLocks noChangeAspect="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19303363">
            <a:off x="4062886" y="1460116"/>
            <a:ext cx="607476" cy="4471524"/>
          </a:xfrm>
          <a:prstGeom prst="rect">
            <a:avLst/>
          </a:prstGeom>
        </p:spPr>
      </p:pic>
    </p:spTree>
    <p:extLst>
      <p:ext uri="{BB962C8B-B14F-4D97-AF65-F5344CB8AC3E}">
        <p14:creationId xmlns:p14="http://schemas.microsoft.com/office/powerpoint/2010/main" val="3948641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sp>
        <p:nvSpPr>
          <p:cNvPr id="23" name="Title 1"/>
          <p:cNvSpPr>
            <a:spLocks noGrp="1"/>
          </p:cNvSpPr>
          <p:nvPr>
            <p:ph type="title"/>
          </p:nvPr>
        </p:nvSpPr>
        <p:spPr>
          <a:xfrm>
            <a:off x="76200" y="0"/>
            <a:ext cx="8229600" cy="1143000"/>
          </a:xfrm>
        </p:spPr>
        <p:txBody>
          <a:bodyPr>
            <a:normAutofit/>
          </a:bodyPr>
          <a:lstStyle/>
          <a:p>
            <a:r>
              <a:rPr lang="en-US" sz="3000" dirty="0"/>
              <a:t>A strong earned media event has four key components</a:t>
            </a:r>
          </a:p>
        </p:txBody>
      </p:sp>
      <p:sp>
        <p:nvSpPr>
          <p:cNvPr id="17" name="Rectangle 16"/>
          <p:cNvSpPr/>
          <p:nvPr/>
        </p:nvSpPr>
        <p:spPr>
          <a:xfrm>
            <a:off x="975360" y="14478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Message</a:t>
            </a:r>
          </a:p>
        </p:txBody>
      </p:sp>
      <p:sp>
        <p:nvSpPr>
          <p:cNvPr id="18" name="Rectangle 17"/>
          <p:cNvSpPr/>
          <p:nvPr/>
        </p:nvSpPr>
        <p:spPr>
          <a:xfrm>
            <a:off x="3337560" y="14477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Signage</a:t>
            </a:r>
          </a:p>
          <a:p>
            <a:pPr marL="342900" indent="-342900" eaLnBrk="0" fontAlgn="base" hangingPunct="0">
              <a:lnSpc>
                <a:spcPct val="80000"/>
              </a:lnSpc>
              <a:spcAft>
                <a:spcPct val="0"/>
              </a:spcAft>
              <a:buFont typeface="Arial"/>
              <a:buChar char="•"/>
              <a:defRPr/>
            </a:pPr>
            <a:r>
              <a:rPr lang="en-US" sz="2400" dirty="0">
                <a:solidFill>
                  <a:srgbClr val="1F497D"/>
                </a:solidFill>
              </a:rPr>
              <a:t>Remarks</a:t>
            </a:r>
          </a:p>
          <a:p>
            <a:pPr marL="342900" indent="-342900" eaLnBrk="0" fontAlgn="base" hangingPunct="0">
              <a:lnSpc>
                <a:spcPct val="80000"/>
              </a:lnSpc>
              <a:spcAft>
                <a:spcPct val="0"/>
              </a:spcAft>
              <a:buFont typeface="Arial"/>
              <a:buChar char="•"/>
              <a:defRPr/>
            </a:pPr>
            <a:r>
              <a:rPr lang="en-US" sz="2400" dirty="0">
                <a:solidFill>
                  <a:srgbClr val="1F497D"/>
                </a:solidFill>
              </a:rPr>
              <a:t>Location</a:t>
            </a:r>
          </a:p>
        </p:txBody>
      </p:sp>
      <p:sp>
        <p:nvSpPr>
          <p:cNvPr id="19" name="Rectangle 18"/>
          <p:cNvSpPr/>
          <p:nvPr/>
        </p:nvSpPr>
        <p:spPr>
          <a:xfrm>
            <a:off x="975360" y="26670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Talkers</a:t>
            </a:r>
          </a:p>
        </p:txBody>
      </p:sp>
      <p:sp>
        <p:nvSpPr>
          <p:cNvPr id="22" name="Rectangle 21"/>
          <p:cNvSpPr/>
          <p:nvPr/>
        </p:nvSpPr>
        <p:spPr>
          <a:xfrm>
            <a:off x="3337560" y="26669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Surrogate</a:t>
            </a:r>
          </a:p>
          <a:p>
            <a:pPr marL="342900" indent="-342900" eaLnBrk="0" fontAlgn="base" hangingPunct="0">
              <a:lnSpc>
                <a:spcPct val="80000"/>
              </a:lnSpc>
              <a:spcAft>
                <a:spcPct val="0"/>
              </a:spcAft>
              <a:buFont typeface="Arial"/>
              <a:buChar char="•"/>
              <a:defRPr/>
            </a:pPr>
            <a:r>
              <a:rPr lang="en-US" sz="2400" dirty="0">
                <a:solidFill>
                  <a:srgbClr val="1F497D"/>
                </a:solidFill>
              </a:rPr>
              <a:t>Validator</a:t>
            </a:r>
          </a:p>
          <a:p>
            <a:pPr marL="342900" indent="-342900" eaLnBrk="0" fontAlgn="base" hangingPunct="0">
              <a:lnSpc>
                <a:spcPct val="80000"/>
              </a:lnSpc>
              <a:spcAft>
                <a:spcPct val="0"/>
              </a:spcAft>
              <a:buFont typeface="Arial"/>
              <a:buChar char="•"/>
              <a:defRPr/>
            </a:pPr>
            <a:r>
              <a:rPr lang="en-US" sz="2400" dirty="0">
                <a:solidFill>
                  <a:srgbClr val="1F497D"/>
                </a:solidFill>
              </a:rPr>
              <a:t>Everyday Person</a:t>
            </a:r>
          </a:p>
        </p:txBody>
      </p:sp>
      <p:sp>
        <p:nvSpPr>
          <p:cNvPr id="24" name="Rectangle 23"/>
          <p:cNvSpPr/>
          <p:nvPr/>
        </p:nvSpPr>
        <p:spPr>
          <a:xfrm>
            <a:off x="975360" y="38862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Location</a:t>
            </a:r>
          </a:p>
        </p:txBody>
      </p:sp>
      <p:sp>
        <p:nvSpPr>
          <p:cNvPr id="25" name="Rectangle 24"/>
          <p:cNvSpPr/>
          <p:nvPr/>
        </p:nvSpPr>
        <p:spPr>
          <a:xfrm>
            <a:off x="3337560" y="38861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Message</a:t>
            </a:r>
          </a:p>
          <a:p>
            <a:pPr marL="342900" indent="-342900" eaLnBrk="0" fontAlgn="base" hangingPunct="0">
              <a:lnSpc>
                <a:spcPct val="80000"/>
              </a:lnSpc>
              <a:spcAft>
                <a:spcPct val="0"/>
              </a:spcAft>
              <a:buFont typeface="Arial"/>
              <a:buChar char="•"/>
              <a:defRPr/>
            </a:pPr>
            <a:r>
              <a:rPr lang="en-US" sz="2400" dirty="0">
                <a:solidFill>
                  <a:srgbClr val="1F497D"/>
                </a:solidFill>
              </a:rPr>
              <a:t>Can be controlled</a:t>
            </a:r>
          </a:p>
          <a:p>
            <a:pPr marL="342900" indent="-342900" eaLnBrk="0" fontAlgn="base" hangingPunct="0">
              <a:lnSpc>
                <a:spcPct val="80000"/>
              </a:lnSpc>
              <a:spcAft>
                <a:spcPct val="0"/>
              </a:spcAft>
              <a:buFont typeface="Arial"/>
              <a:buChar char="•"/>
              <a:defRPr/>
            </a:pPr>
            <a:r>
              <a:rPr lang="en-US" sz="2400" dirty="0">
                <a:solidFill>
                  <a:srgbClr val="1F497D"/>
                </a:solidFill>
              </a:rPr>
              <a:t>Close to news stations</a:t>
            </a:r>
          </a:p>
        </p:txBody>
      </p:sp>
      <p:sp>
        <p:nvSpPr>
          <p:cNvPr id="26" name="Rectangle 25"/>
          <p:cNvSpPr/>
          <p:nvPr/>
        </p:nvSpPr>
        <p:spPr>
          <a:xfrm>
            <a:off x="975360" y="51054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Local Flavor</a:t>
            </a:r>
          </a:p>
        </p:txBody>
      </p:sp>
      <p:sp>
        <p:nvSpPr>
          <p:cNvPr id="27" name="Rectangle 26"/>
          <p:cNvSpPr/>
          <p:nvPr/>
        </p:nvSpPr>
        <p:spPr>
          <a:xfrm>
            <a:off x="3337560" y="51053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Connects national issue to local issue</a:t>
            </a:r>
          </a:p>
          <a:p>
            <a:pPr marL="342900" indent="-342900" eaLnBrk="0" fontAlgn="base" hangingPunct="0">
              <a:lnSpc>
                <a:spcPct val="80000"/>
              </a:lnSpc>
              <a:spcAft>
                <a:spcPct val="0"/>
              </a:spcAft>
              <a:buFont typeface="Arial"/>
              <a:buChar char="•"/>
              <a:defRPr/>
            </a:pPr>
            <a:r>
              <a:rPr lang="en-US" sz="2400" dirty="0">
                <a:solidFill>
                  <a:srgbClr val="1F497D"/>
                </a:solidFill>
              </a:rPr>
              <a:t>Increases relevance to broader audience</a:t>
            </a:r>
          </a:p>
        </p:txBody>
      </p:sp>
      <p:pic>
        <p:nvPicPr>
          <p:cNvPr id="28" name="Picture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096000" y="1905000"/>
            <a:ext cx="2222810" cy="1859901"/>
          </a:xfrm>
          <a:prstGeom prst="rect">
            <a:avLst/>
          </a:prstGeom>
        </p:spPr>
      </p:pic>
    </p:spTree>
    <p:extLst>
      <p:ext uri="{BB962C8B-B14F-4D97-AF65-F5344CB8AC3E}">
        <p14:creationId xmlns:p14="http://schemas.microsoft.com/office/powerpoint/2010/main" val="1989755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12</a:t>
            </a:fld>
            <a:endParaRPr lang="en-US" dirty="0">
              <a:ea typeface="ＭＳ Ｐゴシック" pitchFamily="-72" charset="-128"/>
              <a:cs typeface="ＭＳ Ｐゴシック" pitchFamily="-72" charset="-128"/>
            </a:endParaRPr>
          </a:p>
        </p:txBody>
      </p:sp>
      <p:sp>
        <p:nvSpPr>
          <p:cNvPr id="2" name="TextBox 1"/>
          <p:cNvSpPr txBox="1"/>
          <p:nvPr/>
        </p:nvSpPr>
        <p:spPr>
          <a:xfrm>
            <a:off x="533400" y="1752600"/>
            <a:ext cx="5114056" cy="4124206"/>
          </a:xfrm>
          <a:prstGeom prst="rect">
            <a:avLst/>
          </a:prstGeom>
          <a:noFill/>
        </p:spPr>
        <p:txBody>
          <a:bodyPr wrap="square" rtlCol="0">
            <a:spAutoFit/>
          </a:bodyPr>
          <a:lstStyle/>
          <a:p>
            <a:pPr marL="514350" indent="-514350">
              <a:spcBef>
                <a:spcPts val="2400"/>
              </a:spcBef>
              <a:buAutoNum type="romanUcPeriod"/>
            </a:pPr>
            <a:r>
              <a:rPr lang="en-US" sz="2600" dirty="0">
                <a:solidFill>
                  <a:schemeClr val="tx2"/>
                </a:solidFill>
                <a:latin typeface="Calibri"/>
                <a:cs typeface="Calibri"/>
              </a:rPr>
              <a:t>Introduction and goals</a:t>
            </a:r>
          </a:p>
          <a:p>
            <a:pPr marL="514350" indent="-514350">
              <a:spcBef>
                <a:spcPts val="2400"/>
              </a:spcBef>
              <a:buAutoNum type="romanUcPeriod"/>
            </a:pPr>
            <a:r>
              <a:rPr lang="en-US" sz="2600" dirty="0">
                <a:solidFill>
                  <a:schemeClr val="tx2"/>
                </a:solidFill>
                <a:latin typeface="Calibri"/>
                <a:cs typeface="Calibri"/>
              </a:rPr>
              <a:t>Why Driving the Narrative is Important</a:t>
            </a:r>
          </a:p>
          <a:p>
            <a:pPr marL="514350" indent="-514350">
              <a:spcBef>
                <a:spcPts val="2400"/>
              </a:spcBef>
              <a:buAutoNum type="romanUcPeriod"/>
            </a:pPr>
            <a:r>
              <a:rPr lang="en-US" sz="2600" dirty="0">
                <a:solidFill>
                  <a:schemeClr val="tx2"/>
                </a:solidFill>
                <a:latin typeface="Calibri"/>
                <a:cs typeface="Calibri"/>
              </a:rPr>
              <a:t>Day of Action Case Studies</a:t>
            </a:r>
          </a:p>
          <a:p>
            <a:pPr marL="514350" indent="-514350">
              <a:spcBef>
                <a:spcPts val="2400"/>
              </a:spcBef>
              <a:buAutoNum type="romanUcPeriod"/>
            </a:pPr>
            <a:r>
              <a:rPr lang="en-US" sz="2600" dirty="0">
                <a:solidFill>
                  <a:schemeClr val="tx2"/>
                </a:solidFill>
                <a:latin typeface="Calibri"/>
                <a:cs typeface="Calibri"/>
              </a:rPr>
              <a:t>Earned Media Breakout Discussions</a:t>
            </a:r>
          </a:p>
          <a:p>
            <a:pPr marL="514350" indent="-514350">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72200"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26206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1000"/>
                                  </p:stCondLst>
                                  <p:iterate type="lt">
                                    <p:tmAbs val="25"/>
                                  </p:iterate>
                                  <p:childTnLst>
                                    <p:set>
                                      <p:cBhvr override="childStyle">
                                        <p:cTn id="6" dur="indefinite"/>
                                        <p:tgtEl>
                                          <p:spTgt spid="2">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13</a:t>
            </a:fld>
            <a:endParaRPr lang="en-US" dirty="0"/>
          </a:p>
        </p:txBody>
      </p:sp>
      <p:sp>
        <p:nvSpPr>
          <p:cNvPr id="7" name="Rectangle 6"/>
          <p:cNvSpPr/>
          <p:nvPr/>
        </p:nvSpPr>
        <p:spPr>
          <a:xfrm>
            <a:off x="975360" y="14478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Message</a:t>
            </a:r>
          </a:p>
        </p:txBody>
      </p:sp>
      <p:sp>
        <p:nvSpPr>
          <p:cNvPr id="8" name="Rectangle 7"/>
          <p:cNvSpPr/>
          <p:nvPr/>
        </p:nvSpPr>
        <p:spPr>
          <a:xfrm>
            <a:off x="3337560" y="14477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Signage</a:t>
            </a:r>
          </a:p>
          <a:p>
            <a:pPr marL="342900" indent="-342900" eaLnBrk="0" fontAlgn="base" hangingPunct="0">
              <a:lnSpc>
                <a:spcPct val="80000"/>
              </a:lnSpc>
              <a:spcAft>
                <a:spcPct val="0"/>
              </a:spcAft>
              <a:buFont typeface="Arial"/>
              <a:buChar char="•"/>
              <a:defRPr/>
            </a:pPr>
            <a:r>
              <a:rPr lang="en-US" sz="2400" dirty="0">
                <a:solidFill>
                  <a:srgbClr val="1F497D"/>
                </a:solidFill>
              </a:rPr>
              <a:t>Remarks</a:t>
            </a:r>
          </a:p>
          <a:p>
            <a:pPr marL="342900" indent="-342900" eaLnBrk="0" fontAlgn="base" hangingPunct="0">
              <a:lnSpc>
                <a:spcPct val="80000"/>
              </a:lnSpc>
              <a:spcAft>
                <a:spcPct val="0"/>
              </a:spcAft>
              <a:buFont typeface="Arial"/>
              <a:buChar char="•"/>
              <a:defRPr/>
            </a:pPr>
            <a:r>
              <a:rPr lang="en-US" sz="2400" dirty="0">
                <a:solidFill>
                  <a:srgbClr val="1F497D"/>
                </a:solidFill>
              </a:rPr>
              <a:t>Location</a:t>
            </a:r>
          </a:p>
        </p:txBody>
      </p:sp>
      <p:sp>
        <p:nvSpPr>
          <p:cNvPr id="15" name="Rectangle 14"/>
          <p:cNvSpPr/>
          <p:nvPr/>
        </p:nvSpPr>
        <p:spPr>
          <a:xfrm>
            <a:off x="975360" y="26670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Talkers</a:t>
            </a:r>
          </a:p>
        </p:txBody>
      </p:sp>
      <p:sp>
        <p:nvSpPr>
          <p:cNvPr id="16" name="Rectangle 15"/>
          <p:cNvSpPr/>
          <p:nvPr/>
        </p:nvSpPr>
        <p:spPr>
          <a:xfrm>
            <a:off x="3337560" y="26669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Surrogate</a:t>
            </a:r>
          </a:p>
          <a:p>
            <a:pPr marL="342900" indent="-342900" eaLnBrk="0" fontAlgn="base" hangingPunct="0">
              <a:lnSpc>
                <a:spcPct val="80000"/>
              </a:lnSpc>
              <a:spcAft>
                <a:spcPct val="0"/>
              </a:spcAft>
              <a:buFont typeface="Arial"/>
              <a:buChar char="•"/>
              <a:defRPr/>
            </a:pPr>
            <a:r>
              <a:rPr lang="en-US" sz="2400" dirty="0">
                <a:solidFill>
                  <a:srgbClr val="1F497D"/>
                </a:solidFill>
              </a:rPr>
              <a:t>Validator</a:t>
            </a:r>
          </a:p>
          <a:p>
            <a:pPr marL="342900" indent="-342900" eaLnBrk="0" fontAlgn="base" hangingPunct="0">
              <a:lnSpc>
                <a:spcPct val="80000"/>
              </a:lnSpc>
              <a:spcAft>
                <a:spcPct val="0"/>
              </a:spcAft>
              <a:buFont typeface="Arial"/>
              <a:buChar char="•"/>
              <a:defRPr/>
            </a:pPr>
            <a:r>
              <a:rPr lang="en-US" sz="2400" dirty="0">
                <a:solidFill>
                  <a:srgbClr val="1F497D"/>
                </a:solidFill>
              </a:rPr>
              <a:t>Real Person</a:t>
            </a:r>
          </a:p>
        </p:txBody>
      </p:sp>
      <p:sp>
        <p:nvSpPr>
          <p:cNvPr id="20" name="Rectangle 19"/>
          <p:cNvSpPr/>
          <p:nvPr/>
        </p:nvSpPr>
        <p:spPr>
          <a:xfrm>
            <a:off x="975360" y="38862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Location</a:t>
            </a:r>
          </a:p>
        </p:txBody>
      </p:sp>
      <p:sp>
        <p:nvSpPr>
          <p:cNvPr id="21" name="Rectangle 20"/>
          <p:cNvSpPr/>
          <p:nvPr/>
        </p:nvSpPr>
        <p:spPr>
          <a:xfrm>
            <a:off x="3337560" y="38861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Message</a:t>
            </a:r>
          </a:p>
          <a:p>
            <a:pPr marL="342900" indent="-342900" eaLnBrk="0" fontAlgn="base" hangingPunct="0">
              <a:lnSpc>
                <a:spcPct val="80000"/>
              </a:lnSpc>
              <a:spcAft>
                <a:spcPct val="0"/>
              </a:spcAft>
              <a:buFont typeface="Arial"/>
              <a:buChar char="•"/>
              <a:defRPr/>
            </a:pPr>
            <a:r>
              <a:rPr lang="en-US" sz="2400" dirty="0">
                <a:solidFill>
                  <a:srgbClr val="1F497D"/>
                </a:solidFill>
              </a:rPr>
              <a:t>Can be controlled</a:t>
            </a:r>
          </a:p>
          <a:p>
            <a:pPr marL="342900" indent="-342900" eaLnBrk="0" fontAlgn="base" hangingPunct="0">
              <a:lnSpc>
                <a:spcPct val="80000"/>
              </a:lnSpc>
              <a:spcAft>
                <a:spcPct val="0"/>
              </a:spcAft>
              <a:buFont typeface="Arial"/>
              <a:buChar char="•"/>
              <a:defRPr/>
            </a:pPr>
            <a:r>
              <a:rPr lang="en-US" sz="2400" dirty="0">
                <a:solidFill>
                  <a:srgbClr val="1F497D"/>
                </a:solidFill>
              </a:rPr>
              <a:t>Close to news stations</a:t>
            </a:r>
          </a:p>
        </p:txBody>
      </p:sp>
      <p:sp>
        <p:nvSpPr>
          <p:cNvPr id="23" name="Title 1"/>
          <p:cNvSpPr>
            <a:spLocks noGrp="1"/>
          </p:cNvSpPr>
          <p:nvPr>
            <p:ph type="title"/>
          </p:nvPr>
        </p:nvSpPr>
        <p:spPr>
          <a:xfrm>
            <a:off x="76200" y="0"/>
            <a:ext cx="8229600" cy="1143000"/>
          </a:xfrm>
        </p:spPr>
        <p:txBody>
          <a:bodyPr>
            <a:normAutofit/>
          </a:bodyPr>
          <a:lstStyle/>
          <a:p>
            <a:r>
              <a:rPr lang="en-US" sz="3000" dirty="0"/>
              <a:t>Each group will think about a different component in the exercise to follow</a:t>
            </a:r>
          </a:p>
        </p:txBody>
      </p:sp>
      <p:sp>
        <p:nvSpPr>
          <p:cNvPr id="12" name="Rectangle 11"/>
          <p:cNvSpPr/>
          <p:nvPr/>
        </p:nvSpPr>
        <p:spPr>
          <a:xfrm>
            <a:off x="975360" y="5105400"/>
            <a:ext cx="2148840" cy="113927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b="1" dirty="0">
                <a:solidFill>
                  <a:srgbClr val="1F497D"/>
                </a:solidFill>
              </a:rPr>
              <a:t>Local Flavor</a:t>
            </a:r>
          </a:p>
        </p:txBody>
      </p:sp>
      <p:sp>
        <p:nvSpPr>
          <p:cNvPr id="13" name="Rectangle 12"/>
          <p:cNvSpPr/>
          <p:nvPr/>
        </p:nvSpPr>
        <p:spPr>
          <a:xfrm>
            <a:off x="3337560" y="5105399"/>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marL="342900" indent="-342900" eaLnBrk="0" fontAlgn="base" hangingPunct="0">
              <a:lnSpc>
                <a:spcPct val="80000"/>
              </a:lnSpc>
              <a:spcAft>
                <a:spcPct val="0"/>
              </a:spcAft>
              <a:buFont typeface="Arial"/>
              <a:buChar char="•"/>
              <a:defRPr/>
            </a:pPr>
            <a:r>
              <a:rPr lang="en-US" sz="2400" dirty="0">
                <a:solidFill>
                  <a:srgbClr val="1F497D"/>
                </a:solidFill>
              </a:rPr>
              <a:t>Connects national issue to local issue</a:t>
            </a:r>
          </a:p>
          <a:p>
            <a:pPr marL="342900" indent="-342900" eaLnBrk="0" fontAlgn="base" hangingPunct="0">
              <a:lnSpc>
                <a:spcPct val="80000"/>
              </a:lnSpc>
              <a:spcAft>
                <a:spcPct val="0"/>
              </a:spcAft>
              <a:buFont typeface="Arial"/>
              <a:buChar char="•"/>
              <a:defRPr/>
            </a:pPr>
            <a:r>
              <a:rPr lang="en-US" sz="2400" dirty="0">
                <a:solidFill>
                  <a:srgbClr val="1F497D"/>
                </a:solidFill>
              </a:rPr>
              <a:t>Increases relevance to broader audience</a:t>
            </a:r>
          </a:p>
        </p:txBody>
      </p: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096000" y="1905000"/>
            <a:ext cx="2222810" cy="1859901"/>
          </a:xfrm>
          <a:prstGeom prst="rect">
            <a:avLst/>
          </a:prstGeom>
        </p:spPr>
      </p:pic>
      <p:sp>
        <p:nvSpPr>
          <p:cNvPr id="2" name="TextBox 1"/>
          <p:cNvSpPr txBox="1"/>
          <p:nvPr/>
        </p:nvSpPr>
        <p:spPr>
          <a:xfrm>
            <a:off x="228600" y="1447800"/>
            <a:ext cx="609600" cy="923330"/>
          </a:xfrm>
          <a:prstGeom prst="rect">
            <a:avLst/>
          </a:prstGeom>
          <a:noFill/>
        </p:spPr>
        <p:txBody>
          <a:bodyPr wrap="square" rtlCol="0">
            <a:spAutoFit/>
          </a:bodyPr>
          <a:lstStyle/>
          <a:p>
            <a:pPr algn="ctr"/>
            <a:r>
              <a:rPr lang="en-US" sz="5400" b="1" dirty="0">
                <a:solidFill>
                  <a:srgbClr val="C41230"/>
                </a:solidFill>
              </a:rPr>
              <a:t>1</a:t>
            </a:r>
          </a:p>
        </p:txBody>
      </p:sp>
      <p:sp>
        <p:nvSpPr>
          <p:cNvPr id="17" name="TextBox 16"/>
          <p:cNvSpPr txBox="1"/>
          <p:nvPr/>
        </p:nvSpPr>
        <p:spPr>
          <a:xfrm>
            <a:off x="228600" y="2667000"/>
            <a:ext cx="609600" cy="923330"/>
          </a:xfrm>
          <a:prstGeom prst="rect">
            <a:avLst/>
          </a:prstGeom>
          <a:noFill/>
        </p:spPr>
        <p:txBody>
          <a:bodyPr wrap="square" rtlCol="0">
            <a:spAutoFit/>
          </a:bodyPr>
          <a:lstStyle/>
          <a:p>
            <a:pPr algn="ctr"/>
            <a:r>
              <a:rPr lang="en-US" sz="5400" b="1" dirty="0">
                <a:solidFill>
                  <a:srgbClr val="C41230"/>
                </a:solidFill>
              </a:rPr>
              <a:t>2</a:t>
            </a:r>
          </a:p>
        </p:txBody>
      </p:sp>
      <p:sp>
        <p:nvSpPr>
          <p:cNvPr id="18" name="TextBox 17"/>
          <p:cNvSpPr txBox="1"/>
          <p:nvPr/>
        </p:nvSpPr>
        <p:spPr>
          <a:xfrm>
            <a:off x="228600" y="3886200"/>
            <a:ext cx="609600" cy="923330"/>
          </a:xfrm>
          <a:prstGeom prst="rect">
            <a:avLst/>
          </a:prstGeom>
          <a:noFill/>
        </p:spPr>
        <p:txBody>
          <a:bodyPr wrap="square" rtlCol="0">
            <a:spAutoFit/>
          </a:bodyPr>
          <a:lstStyle/>
          <a:p>
            <a:pPr algn="ctr"/>
            <a:r>
              <a:rPr lang="en-US" sz="5400" b="1" dirty="0">
                <a:solidFill>
                  <a:srgbClr val="C41230"/>
                </a:solidFill>
              </a:rPr>
              <a:t>3</a:t>
            </a:r>
          </a:p>
        </p:txBody>
      </p:sp>
      <p:sp>
        <p:nvSpPr>
          <p:cNvPr id="19" name="TextBox 18"/>
          <p:cNvSpPr txBox="1"/>
          <p:nvPr/>
        </p:nvSpPr>
        <p:spPr>
          <a:xfrm>
            <a:off x="228600" y="5105400"/>
            <a:ext cx="609600" cy="923330"/>
          </a:xfrm>
          <a:prstGeom prst="rect">
            <a:avLst/>
          </a:prstGeom>
          <a:noFill/>
        </p:spPr>
        <p:txBody>
          <a:bodyPr wrap="square" rtlCol="0">
            <a:spAutoFit/>
          </a:bodyPr>
          <a:lstStyle/>
          <a:p>
            <a:pPr algn="ctr"/>
            <a:r>
              <a:rPr lang="en-US" sz="5400" b="1" dirty="0">
                <a:solidFill>
                  <a:srgbClr val="C41230"/>
                </a:solidFill>
              </a:rPr>
              <a:t>4</a:t>
            </a:r>
          </a:p>
        </p:txBody>
      </p:sp>
    </p:spTree>
    <p:extLst>
      <p:ext uri="{BB962C8B-B14F-4D97-AF65-F5344CB8AC3E}">
        <p14:creationId xmlns:p14="http://schemas.microsoft.com/office/powerpoint/2010/main" val="1419794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14</a:t>
            </a:fld>
            <a:endParaRPr lang="en-US" dirty="0"/>
          </a:p>
        </p:txBody>
      </p:sp>
      <p:sp>
        <p:nvSpPr>
          <p:cNvPr id="8" name="Rectangle 7"/>
          <p:cNvSpPr/>
          <p:nvPr/>
        </p:nvSpPr>
        <p:spPr>
          <a:xfrm>
            <a:off x="2565400" y="3352800"/>
            <a:ext cx="1828800" cy="3200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eaLnBrk="0" fontAlgn="base" hangingPunct="0">
              <a:lnSpc>
                <a:spcPct val="80000"/>
              </a:lnSpc>
              <a:spcAft>
                <a:spcPct val="0"/>
              </a:spcAft>
              <a:defRPr/>
            </a:pPr>
            <a:r>
              <a:rPr lang="en-US" sz="2200" dirty="0">
                <a:solidFill>
                  <a:srgbClr val="1F497D"/>
                </a:solidFill>
              </a:rPr>
              <a:t>Who will be your surrogate?</a:t>
            </a:r>
          </a:p>
          <a:p>
            <a:pPr marL="342900" indent="-342900" eaLnBrk="0" fontAlgn="base" hangingPunct="0">
              <a:lnSpc>
                <a:spcPct val="80000"/>
              </a:lnSpc>
              <a:spcAft>
                <a:spcPct val="0"/>
              </a:spcAft>
              <a:buFont typeface="Arial"/>
              <a:buChar char="•"/>
              <a:defRPr/>
            </a:pPr>
            <a:endParaRPr lang="en-US" sz="2200" dirty="0">
              <a:solidFill>
                <a:srgbClr val="1F497D"/>
              </a:solidFill>
            </a:endParaRPr>
          </a:p>
          <a:p>
            <a:pPr eaLnBrk="0" fontAlgn="base" hangingPunct="0">
              <a:lnSpc>
                <a:spcPct val="80000"/>
              </a:lnSpc>
              <a:spcAft>
                <a:spcPct val="0"/>
              </a:spcAft>
              <a:defRPr/>
            </a:pPr>
            <a:r>
              <a:rPr lang="en-US" sz="2200" dirty="0">
                <a:solidFill>
                  <a:srgbClr val="1F497D"/>
                </a:solidFill>
              </a:rPr>
              <a:t>Who will be your validator?</a:t>
            </a:r>
          </a:p>
          <a:p>
            <a:pPr marL="342900" indent="-342900" eaLnBrk="0" fontAlgn="base" hangingPunct="0">
              <a:lnSpc>
                <a:spcPct val="80000"/>
              </a:lnSpc>
              <a:spcAft>
                <a:spcPct val="0"/>
              </a:spcAft>
              <a:buFont typeface="Arial"/>
              <a:buChar char="•"/>
              <a:defRPr/>
            </a:pPr>
            <a:endParaRPr lang="en-US" sz="2200" dirty="0">
              <a:solidFill>
                <a:srgbClr val="1F497D"/>
              </a:solidFill>
            </a:endParaRPr>
          </a:p>
          <a:p>
            <a:pPr eaLnBrk="0" fontAlgn="base" hangingPunct="0">
              <a:lnSpc>
                <a:spcPct val="80000"/>
              </a:lnSpc>
              <a:spcAft>
                <a:spcPct val="0"/>
              </a:spcAft>
              <a:defRPr/>
            </a:pPr>
            <a:r>
              <a:rPr lang="en-US" sz="2200" dirty="0">
                <a:solidFill>
                  <a:srgbClr val="1F497D"/>
                </a:solidFill>
              </a:rPr>
              <a:t>Who will be your real person?</a:t>
            </a:r>
          </a:p>
        </p:txBody>
      </p:sp>
      <p:sp>
        <p:nvSpPr>
          <p:cNvPr id="16" name="Rectangle 15"/>
          <p:cNvSpPr/>
          <p:nvPr/>
        </p:nvSpPr>
        <p:spPr>
          <a:xfrm>
            <a:off x="7086600" y="3352800"/>
            <a:ext cx="1828800" cy="3200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eaLnBrk="0" fontAlgn="base" hangingPunct="0">
              <a:lnSpc>
                <a:spcPct val="80000"/>
              </a:lnSpc>
              <a:spcAft>
                <a:spcPct val="0"/>
              </a:spcAft>
              <a:defRPr/>
            </a:pPr>
            <a:r>
              <a:rPr lang="en-US" sz="2200" dirty="0">
                <a:solidFill>
                  <a:srgbClr val="1F497D"/>
                </a:solidFill>
              </a:rPr>
              <a:t>How will your make this event about Springfield while still tying it to the national issue?</a:t>
            </a:r>
          </a:p>
        </p:txBody>
      </p:sp>
      <p:sp>
        <p:nvSpPr>
          <p:cNvPr id="21" name="Rectangle 20"/>
          <p:cNvSpPr/>
          <p:nvPr/>
        </p:nvSpPr>
        <p:spPr>
          <a:xfrm>
            <a:off x="304800" y="3352800"/>
            <a:ext cx="1828800" cy="3200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eaLnBrk="0" fontAlgn="base" hangingPunct="0">
              <a:lnSpc>
                <a:spcPct val="80000"/>
              </a:lnSpc>
              <a:spcAft>
                <a:spcPct val="0"/>
              </a:spcAft>
              <a:defRPr/>
            </a:pPr>
            <a:r>
              <a:rPr lang="en-US" sz="2200" dirty="0">
                <a:solidFill>
                  <a:srgbClr val="1F497D"/>
                </a:solidFill>
              </a:rPr>
              <a:t>What will your signs say?</a:t>
            </a:r>
          </a:p>
          <a:p>
            <a:pPr marL="342900" indent="-342900" eaLnBrk="0" fontAlgn="base" hangingPunct="0">
              <a:lnSpc>
                <a:spcPct val="80000"/>
              </a:lnSpc>
              <a:spcAft>
                <a:spcPct val="0"/>
              </a:spcAft>
              <a:buFont typeface="Arial"/>
              <a:buChar char="•"/>
              <a:defRPr/>
            </a:pPr>
            <a:endParaRPr lang="en-US" sz="2200" dirty="0">
              <a:solidFill>
                <a:srgbClr val="1F497D"/>
              </a:solidFill>
            </a:endParaRPr>
          </a:p>
          <a:p>
            <a:pPr eaLnBrk="0" fontAlgn="base" hangingPunct="0">
              <a:lnSpc>
                <a:spcPct val="80000"/>
              </a:lnSpc>
              <a:spcAft>
                <a:spcPct val="0"/>
              </a:spcAft>
              <a:defRPr/>
            </a:pPr>
            <a:r>
              <a:rPr lang="en-US" sz="2200" dirty="0">
                <a:solidFill>
                  <a:srgbClr val="1F497D"/>
                </a:solidFill>
              </a:rPr>
              <a:t>What key points will your speakers hit on?</a:t>
            </a:r>
          </a:p>
        </p:txBody>
      </p:sp>
      <p:sp>
        <p:nvSpPr>
          <p:cNvPr id="23" name="Title 1"/>
          <p:cNvSpPr>
            <a:spLocks noGrp="1"/>
          </p:cNvSpPr>
          <p:nvPr>
            <p:ph type="title"/>
          </p:nvPr>
        </p:nvSpPr>
        <p:spPr>
          <a:xfrm>
            <a:off x="76200" y="0"/>
            <a:ext cx="8229600" cy="1143000"/>
          </a:xfrm>
        </p:spPr>
        <p:txBody>
          <a:bodyPr>
            <a:normAutofit/>
          </a:bodyPr>
          <a:lstStyle/>
          <a:p>
            <a:r>
              <a:rPr lang="en-US" sz="3000" dirty="0"/>
              <a:t>Breakout scenario and questions</a:t>
            </a:r>
          </a:p>
        </p:txBody>
      </p:sp>
      <p:sp>
        <p:nvSpPr>
          <p:cNvPr id="13" name="Rectangle 12"/>
          <p:cNvSpPr/>
          <p:nvPr/>
        </p:nvSpPr>
        <p:spPr>
          <a:xfrm>
            <a:off x="4826000" y="3352800"/>
            <a:ext cx="1828800" cy="3200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eaLnBrk="0" fontAlgn="base" hangingPunct="0">
              <a:lnSpc>
                <a:spcPct val="80000"/>
              </a:lnSpc>
              <a:spcAft>
                <a:spcPct val="0"/>
              </a:spcAft>
              <a:defRPr/>
            </a:pPr>
            <a:r>
              <a:rPr lang="en-US" sz="2200" dirty="0">
                <a:solidFill>
                  <a:srgbClr val="1F497D"/>
                </a:solidFill>
              </a:rPr>
              <a:t>Where will you hold your event, and why?</a:t>
            </a:r>
          </a:p>
          <a:p>
            <a:pPr marL="342900" indent="-342900" eaLnBrk="0" fontAlgn="base" hangingPunct="0">
              <a:lnSpc>
                <a:spcPct val="80000"/>
              </a:lnSpc>
              <a:spcAft>
                <a:spcPct val="0"/>
              </a:spcAft>
              <a:buFont typeface="Arial"/>
              <a:buChar char="•"/>
              <a:defRPr/>
            </a:pPr>
            <a:endParaRPr lang="en-US" sz="2200" dirty="0">
              <a:solidFill>
                <a:srgbClr val="1F497D"/>
              </a:solidFill>
            </a:endParaRPr>
          </a:p>
          <a:p>
            <a:pPr eaLnBrk="0" fontAlgn="base" hangingPunct="0">
              <a:lnSpc>
                <a:spcPct val="80000"/>
              </a:lnSpc>
              <a:spcAft>
                <a:spcPct val="0"/>
              </a:spcAft>
              <a:defRPr/>
            </a:pPr>
            <a:r>
              <a:rPr lang="en-US" sz="2200" dirty="0">
                <a:solidFill>
                  <a:srgbClr val="1F497D"/>
                </a:solidFill>
              </a:rPr>
              <a:t>What will you do to prep your location for the best press hit possible?</a:t>
            </a:r>
          </a:p>
        </p:txBody>
      </p:sp>
      <p:sp>
        <p:nvSpPr>
          <p:cNvPr id="2" name="TextBox 1"/>
          <p:cNvSpPr txBox="1"/>
          <p:nvPr/>
        </p:nvSpPr>
        <p:spPr>
          <a:xfrm>
            <a:off x="914400" y="2429470"/>
            <a:ext cx="609600" cy="923330"/>
          </a:xfrm>
          <a:prstGeom prst="rect">
            <a:avLst/>
          </a:prstGeom>
          <a:noFill/>
        </p:spPr>
        <p:txBody>
          <a:bodyPr wrap="square" rtlCol="0">
            <a:spAutoFit/>
          </a:bodyPr>
          <a:lstStyle/>
          <a:p>
            <a:pPr algn="ctr"/>
            <a:r>
              <a:rPr lang="en-US" sz="5400" b="1" dirty="0">
                <a:solidFill>
                  <a:srgbClr val="C41230"/>
                </a:solidFill>
              </a:rPr>
              <a:t>1</a:t>
            </a:r>
          </a:p>
        </p:txBody>
      </p:sp>
      <p:sp>
        <p:nvSpPr>
          <p:cNvPr id="17" name="TextBox 16"/>
          <p:cNvSpPr txBox="1"/>
          <p:nvPr/>
        </p:nvSpPr>
        <p:spPr>
          <a:xfrm>
            <a:off x="3175000" y="2429470"/>
            <a:ext cx="609600" cy="923330"/>
          </a:xfrm>
          <a:prstGeom prst="rect">
            <a:avLst/>
          </a:prstGeom>
          <a:noFill/>
        </p:spPr>
        <p:txBody>
          <a:bodyPr wrap="square" rtlCol="0">
            <a:spAutoFit/>
          </a:bodyPr>
          <a:lstStyle/>
          <a:p>
            <a:pPr algn="ctr"/>
            <a:r>
              <a:rPr lang="en-US" sz="5400" b="1" dirty="0">
                <a:solidFill>
                  <a:srgbClr val="C41230"/>
                </a:solidFill>
              </a:rPr>
              <a:t>2</a:t>
            </a:r>
          </a:p>
        </p:txBody>
      </p:sp>
      <p:sp>
        <p:nvSpPr>
          <p:cNvPr id="18" name="TextBox 17"/>
          <p:cNvSpPr txBox="1"/>
          <p:nvPr/>
        </p:nvSpPr>
        <p:spPr>
          <a:xfrm>
            <a:off x="5435600" y="2429470"/>
            <a:ext cx="609600" cy="923330"/>
          </a:xfrm>
          <a:prstGeom prst="rect">
            <a:avLst/>
          </a:prstGeom>
          <a:noFill/>
        </p:spPr>
        <p:txBody>
          <a:bodyPr wrap="square" rtlCol="0">
            <a:spAutoFit/>
          </a:bodyPr>
          <a:lstStyle/>
          <a:p>
            <a:pPr algn="ctr"/>
            <a:r>
              <a:rPr lang="en-US" sz="5400" b="1" dirty="0">
                <a:solidFill>
                  <a:srgbClr val="C41230"/>
                </a:solidFill>
              </a:rPr>
              <a:t>3</a:t>
            </a:r>
          </a:p>
        </p:txBody>
      </p:sp>
      <p:sp>
        <p:nvSpPr>
          <p:cNvPr id="19" name="TextBox 18"/>
          <p:cNvSpPr txBox="1"/>
          <p:nvPr/>
        </p:nvSpPr>
        <p:spPr>
          <a:xfrm>
            <a:off x="7696200" y="2429470"/>
            <a:ext cx="609600" cy="923330"/>
          </a:xfrm>
          <a:prstGeom prst="rect">
            <a:avLst/>
          </a:prstGeom>
          <a:noFill/>
        </p:spPr>
        <p:txBody>
          <a:bodyPr wrap="square" rtlCol="0">
            <a:spAutoFit/>
          </a:bodyPr>
          <a:lstStyle/>
          <a:p>
            <a:pPr algn="ctr"/>
            <a:r>
              <a:rPr lang="en-US" sz="5400" b="1" dirty="0">
                <a:solidFill>
                  <a:srgbClr val="C41230"/>
                </a:solidFill>
              </a:rPr>
              <a:t>4</a:t>
            </a:r>
          </a:p>
        </p:txBody>
      </p:sp>
      <p:sp>
        <p:nvSpPr>
          <p:cNvPr id="7" name="Rectangle 6"/>
          <p:cNvSpPr/>
          <p:nvPr/>
        </p:nvSpPr>
        <p:spPr>
          <a:xfrm>
            <a:off x="381000" y="1447800"/>
            <a:ext cx="8534400" cy="114300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200" dirty="0">
                <a:solidFill>
                  <a:srgbClr val="1F497D"/>
                </a:solidFill>
              </a:rPr>
              <a:t>You’re planning a press conference in </a:t>
            </a:r>
            <a:r>
              <a:rPr lang="en-US" sz="2200" dirty="0">
                <a:solidFill>
                  <a:srgbClr val="C41230"/>
                </a:solidFill>
              </a:rPr>
              <a:t>[</a:t>
            </a:r>
            <a:r>
              <a:rPr lang="en-US" sz="2200" dirty="0">
                <a:solidFill>
                  <a:srgbClr val="1F497D"/>
                </a:solidFill>
              </a:rPr>
              <a:t>insert state or district</a:t>
            </a:r>
            <a:r>
              <a:rPr lang="en-US" sz="2200" dirty="0">
                <a:solidFill>
                  <a:srgbClr val="C41230"/>
                </a:solidFill>
              </a:rPr>
              <a:t>]</a:t>
            </a:r>
            <a:r>
              <a:rPr lang="en-US" sz="2200" dirty="0">
                <a:solidFill>
                  <a:srgbClr val="1F497D"/>
                </a:solidFill>
              </a:rPr>
              <a:t> to urge </a:t>
            </a:r>
            <a:r>
              <a:rPr lang="en-US" sz="2200" dirty="0">
                <a:solidFill>
                  <a:srgbClr val="C41230"/>
                </a:solidFill>
              </a:rPr>
              <a:t>[</a:t>
            </a:r>
            <a:r>
              <a:rPr lang="en-US" sz="2200" dirty="0">
                <a:solidFill>
                  <a:srgbClr val="1F497D"/>
                </a:solidFill>
              </a:rPr>
              <a:t>insert MOC name</a:t>
            </a:r>
            <a:r>
              <a:rPr lang="en-US" sz="2200" dirty="0">
                <a:solidFill>
                  <a:srgbClr val="C41230"/>
                </a:solidFill>
              </a:rPr>
              <a:t>]</a:t>
            </a:r>
            <a:r>
              <a:rPr lang="en-US" sz="2200" dirty="0">
                <a:solidFill>
                  <a:srgbClr val="1F497D"/>
                </a:solidFill>
              </a:rPr>
              <a:t> to support </a:t>
            </a:r>
            <a:r>
              <a:rPr lang="en-US" sz="2200" dirty="0">
                <a:solidFill>
                  <a:srgbClr val="C41230"/>
                </a:solidFill>
              </a:rPr>
              <a:t>[</a:t>
            </a:r>
            <a:r>
              <a:rPr lang="en-US" sz="2200" dirty="0">
                <a:solidFill>
                  <a:srgbClr val="1F497D"/>
                </a:solidFill>
              </a:rPr>
              <a:t>insert issue</a:t>
            </a:r>
            <a:r>
              <a:rPr lang="en-US" sz="2200" dirty="0">
                <a:solidFill>
                  <a:srgbClr val="C41230"/>
                </a:solidFill>
              </a:rPr>
              <a:t>]</a:t>
            </a:r>
            <a:r>
              <a:rPr lang="en-US" sz="2200" dirty="0">
                <a:solidFill>
                  <a:srgbClr val="1F497D"/>
                </a:solidFill>
              </a:rPr>
              <a:t>.</a:t>
            </a:r>
          </a:p>
        </p:txBody>
      </p:sp>
      <p:cxnSp>
        <p:nvCxnSpPr>
          <p:cNvPr id="22" name="Straight Connector 21"/>
          <p:cNvCxnSpPr/>
          <p:nvPr/>
        </p:nvCxnSpPr>
        <p:spPr>
          <a:xfrm rot="5400000">
            <a:off x="5202085" y="4724400"/>
            <a:ext cx="32004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630085" y="4724400"/>
            <a:ext cx="32004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2971800" y="4724400"/>
            <a:ext cx="32004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p:nvPicPr>
        <p:blipFill>
          <a:blip r:embed="rId3" cstate="print">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19303363">
            <a:off x="2538886" y="1841117"/>
            <a:ext cx="607476" cy="4471524"/>
          </a:xfrm>
          <a:prstGeom prst="rect">
            <a:avLst/>
          </a:prstGeom>
        </p:spPr>
      </p:pic>
    </p:spTree>
    <p:extLst>
      <p:ext uri="{BB962C8B-B14F-4D97-AF65-F5344CB8AC3E}">
        <p14:creationId xmlns:p14="http://schemas.microsoft.com/office/powerpoint/2010/main" val="1000622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15</a:t>
            </a:fld>
            <a:endParaRPr lang="en-US" dirty="0"/>
          </a:p>
        </p:txBody>
      </p:sp>
      <p:sp>
        <p:nvSpPr>
          <p:cNvPr id="23" name="Title 1"/>
          <p:cNvSpPr>
            <a:spLocks noGrp="1"/>
          </p:cNvSpPr>
          <p:nvPr>
            <p:ph type="title"/>
          </p:nvPr>
        </p:nvSpPr>
        <p:spPr>
          <a:xfrm>
            <a:off x="76200" y="0"/>
            <a:ext cx="8229600" cy="1143000"/>
          </a:xfrm>
        </p:spPr>
        <p:txBody>
          <a:bodyPr>
            <a:normAutofit/>
          </a:bodyPr>
          <a:lstStyle/>
          <a:p>
            <a:r>
              <a:rPr lang="en-US" sz="3000" dirty="0"/>
              <a:t>Best practices for getting press to cover your events</a:t>
            </a:r>
          </a:p>
        </p:txBody>
      </p:sp>
      <p:sp>
        <p:nvSpPr>
          <p:cNvPr id="7" name="Rectangle 6"/>
          <p:cNvSpPr/>
          <p:nvPr/>
        </p:nvSpPr>
        <p:spPr>
          <a:xfrm>
            <a:off x="304800" y="1600200"/>
            <a:ext cx="8534400" cy="114300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400" dirty="0">
                <a:solidFill>
                  <a:srgbClr val="1F497D"/>
                </a:solidFill>
              </a:rPr>
              <a:t>Staying in your group, think about some of the things you could do before the event to make sure it gets covered by media.</a:t>
            </a:r>
          </a:p>
        </p:txBody>
      </p:sp>
      <p:sp>
        <p:nvSpPr>
          <p:cNvPr id="20" name="Rectangle 19"/>
          <p:cNvSpPr/>
          <p:nvPr/>
        </p:nvSpPr>
        <p:spPr>
          <a:xfrm>
            <a:off x="304800" y="4876800"/>
            <a:ext cx="8534400" cy="114300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400" dirty="0">
                <a:solidFill>
                  <a:srgbClr val="1F497D"/>
                </a:solidFill>
              </a:rPr>
              <a:t>We’ll take 5 minutes, and then report back to the group.</a:t>
            </a:r>
          </a:p>
        </p:txBody>
      </p:sp>
      <p:sp>
        <p:nvSpPr>
          <p:cNvPr id="24" name="Rectangle 23"/>
          <p:cNvSpPr/>
          <p:nvPr/>
        </p:nvSpPr>
        <p:spPr>
          <a:xfrm>
            <a:off x="304800" y="3238500"/>
            <a:ext cx="8534400" cy="114300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400" dirty="0">
                <a:solidFill>
                  <a:srgbClr val="1F497D"/>
                </a:solidFill>
              </a:rPr>
              <a:t>Write notes in two columns: “What” and “When” on the butcher paper in your area.</a:t>
            </a:r>
          </a:p>
        </p:txBody>
      </p:sp>
    </p:spTree>
    <p:extLst>
      <p:ext uri="{BB962C8B-B14F-4D97-AF65-F5344CB8AC3E}">
        <p14:creationId xmlns:p14="http://schemas.microsoft.com/office/powerpoint/2010/main" val="1084047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sp>
        <p:nvSpPr>
          <p:cNvPr id="23" name="Title 1"/>
          <p:cNvSpPr>
            <a:spLocks noGrp="1"/>
          </p:cNvSpPr>
          <p:nvPr>
            <p:ph type="title"/>
          </p:nvPr>
        </p:nvSpPr>
        <p:spPr>
          <a:xfrm>
            <a:off x="76200" y="0"/>
            <a:ext cx="8229600" cy="1143000"/>
          </a:xfrm>
        </p:spPr>
        <p:txBody>
          <a:bodyPr>
            <a:normAutofit/>
          </a:bodyPr>
          <a:lstStyle/>
          <a:p>
            <a:r>
              <a:rPr lang="en-US" sz="3000" dirty="0"/>
              <a:t>Best practices for getting press to cover your events</a:t>
            </a:r>
          </a:p>
        </p:txBody>
      </p:sp>
      <p:sp>
        <p:nvSpPr>
          <p:cNvPr id="8" name="TextBox 7"/>
          <p:cNvSpPr txBox="1"/>
          <p:nvPr/>
        </p:nvSpPr>
        <p:spPr>
          <a:xfrm>
            <a:off x="228600" y="1402971"/>
            <a:ext cx="8915400" cy="5165517"/>
          </a:xfrm>
          <a:prstGeom prst="rect">
            <a:avLst/>
          </a:prstGeom>
          <a:noFill/>
        </p:spPr>
        <p:txBody>
          <a:bodyPr wrap="square" rtlCol="0">
            <a:spAutoFit/>
          </a:bodyPr>
          <a:lstStyle/>
          <a:p>
            <a:pPr marL="457200" indent="-457200">
              <a:lnSpc>
                <a:spcPct val="80000"/>
              </a:lnSpc>
              <a:spcBef>
                <a:spcPts val="2400"/>
              </a:spcBef>
              <a:buFont typeface="Arial"/>
              <a:buChar char="•"/>
            </a:pPr>
            <a:r>
              <a:rPr lang="en-US" sz="2600" dirty="0">
                <a:solidFill>
                  <a:schemeClr val="tx2"/>
                </a:solidFill>
                <a:latin typeface="Calibri"/>
                <a:cs typeface="Calibri"/>
              </a:rPr>
              <a:t>Send out a press advisory to local outlets 3 days out, and each day after that until your event </a:t>
            </a:r>
          </a:p>
          <a:p>
            <a:pPr marL="457200" indent="-457200">
              <a:lnSpc>
                <a:spcPct val="80000"/>
              </a:lnSpc>
              <a:spcBef>
                <a:spcPts val="2400"/>
              </a:spcBef>
              <a:buFont typeface="Arial"/>
              <a:buChar char="•"/>
            </a:pPr>
            <a:r>
              <a:rPr lang="en-US" sz="2600" dirty="0">
                <a:solidFill>
                  <a:schemeClr val="tx2"/>
                </a:solidFill>
                <a:latin typeface="Calibri"/>
                <a:cs typeface="Calibri"/>
              </a:rPr>
              <a:t>48 hrs out, call the news station in the morning to ensure they received your advisory</a:t>
            </a:r>
          </a:p>
          <a:p>
            <a:pPr marL="457200" indent="-457200">
              <a:lnSpc>
                <a:spcPct val="80000"/>
              </a:lnSpc>
              <a:spcBef>
                <a:spcPts val="2400"/>
              </a:spcBef>
              <a:buFont typeface="Arial"/>
              <a:buChar char="•"/>
            </a:pPr>
            <a:r>
              <a:rPr lang="en-US" sz="2600" dirty="0">
                <a:solidFill>
                  <a:schemeClr val="tx2"/>
                </a:solidFill>
                <a:latin typeface="Calibri"/>
                <a:cs typeface="Calibri"/>
              </a:rPr>
              <a:t>24 hrs out, call the news outlet before 9AM and pitch your event:</a:t>
            </a:r>
          </a:p>
          <a:p>
            <a:pPr marL="914400" lvl="1" indent="-457200">
              <a:lnSpc>
                <a:spcPct val="80000"/>
              </a:lnSpc>
              <a:spcBef>
                <a:spcPts val="2400"/>
              </a:spcBef>
              <a:buFont typeface="Arial"/>
              <a:buChar char="•"/>
            </a:pPr>
            <a:r>
              <a:rPr lang="en-US" sz="2600" dirty="0">
                <a:solidFill>
                  <a:schemeClr val="tx2"/>
                </a:solidFill>
                <a:latin typeface="Calibri"/>
                <a:cs typeface="Calibri"/>
              </a:rPr>
              <a:t>Highlight all 4 elements – talkers, message, location, local flavor</a:t>
            </a:r>
          </a:p>
          <a:p>
            <a:pPr marL="914400" lvl="1" indent="-457200">
              <a:lnSpc>
                <a:spcPct val="80000"/>
              </a:lnSpc>
              <a:spcBef>
                <a:spcPts val="2400"/>
              </a:spcBef>
              <a:buFont typeface="Arial"/>
              <a:buChar char="•"/>
            </a:pPr>
            <a:r>
              <a:rPr lang="en-US" sz="2600" dirty="0">
                <a:solidFill>
                  <a:schemeClr val="tx2"/>
                </a:solidFill>
                <a:latin typeface="Calibri"/>
                <a:cs typeface="Calibri"/>
              </a:rPr>
              <a:t>Make a hard ask</a:t>
            </a:r>
          </a:p>
          <a:p>
            <a:pPr marL="457200" indent="-457200">
              <a:lnSpc>
                <a:spcPct val="80000"/>
              </a:lnSpc>
              <a:spcBef>
                <a:spcPts val="2400"/>
              </a:spcBef>
              <a:buFont typeface="Arial"/>
              <a:buChar char="•"/>
            </a:pPr>
            <a:r>
              <a:rPr lang="en-US" sz="2600" dirty="0">
                <a:solidFill>
                  <a:schemeClr val="tx2"/>
                </a:solidFill>
                <a:latin typeface="Calibri"/>
                <a:cs typeface="Calibri"/>
              </a:rPr>
              <a:t>Tweet at reporters and outlets (1 day out, morning-of, during)!</a:t>
            </a:r>
          </a:p>
        </p:txBody>
      </p:sp>
    </p:spTree>
    <p:extLst>
      <p:ext uri="{BB962C8B-B14F-4D97-AF65-F5344CB8AC3E}">
        <p14:creationId xmlns:p14="http://schemas.microsoft.com/office/powerpoint/2010/main" val="2812059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17</a:t>
            </a:fld>
            <a:endParaRPr lang="en-US" dirty="0">
              <a:ea typeface="ＭＳ Ｐゴシック" pitchFamily="-72" charset="-128"/>
              <a:cs typeface="ＭＳ Ｐゴシック" pitchFamily="-72" charset="-128"/>
            </a:endParaRPr>
          </a:p>
        </p:txBody>
      </p:sp>
      <p:sp>
        <p:nvSpPr>
          <p:cNvPr id="2" name="TextBox 1"/>
          <p:cNvSpPr txBox="1"/>
          <p:nvPr/>
        </p:nvSpPr>
        <p:spPr>
          <a:xfrm>
            <a:off x="533400" y="1752600"/>
            <a:ext cx="5114056" cy="4124206"/>
          </a:xfrm>
          <a:prstGeom prst="rect">
            <a:avLst/>
          </a:prstGeom>
          <a:noFill/>
        </p:spPr>
        <p:txBody>
          <a:bodyPr wrap="square" rtlCol="0">
            <a:spAutoFit/>
          </a:bodyPr>
          <a:lstStyle/>
          <a:p>
            <a:pPr marL="514350" indent="-514350">
              <a:spcBef>
                <a:spcPts val="2400"/>
              </a:spcBef>
              <a:buAutoNum type="romanUcPeriod"/>
            </a:pPr>
            <a:r>
              <a:rPr lang="en-US" sz="2600" dirty="0">
                <a:solidFill>
                  <a:schemeClr val="tx2"/>
                </a:solidFill>
                <a:latin typeface="Calibri"/>
                <a:cs typeface="Calibri"/>
              </a:rPr>
              <a:t>Introduction and goals</a:t>
            </a:r>
          </a:p>
          <a:p>
            <a:pPr marL="514350" indent="-514350">
              <a:spcBef>
                <a:spcPts val="2400"/>
              </a:spcBef>
              <a:buAutoNum type="romanUcPeriod"/>
            </a:pPr>
            <a:r>
              <a:rPr lang="en-US" sz="2600" dirty="0">
                <a:solidFill>
                  <a:schemeClr val="tx2"/>
                </a:solidFill>
                <a:latin typeface="Calibri"/>
                <a:cs typeface="Calibri"/>
              </a:rPr>
              <a:t>Why Driving the Narrative is Important</a:t>
            </a:r>
          </a:p>
          <a:p>
            <a:pPr marL="514350" indent="-514350">
              <a:spcBef>
                <a:spcPts val="2400"/>
              </a:spcBef>
              <a:buAutoNum type="romanUcPeriod"/>
            </a:pPr>
            <a:r>
              <a:rPr lang="en-US" sz="2600" dirty="0">
                <a:solidFill>
                  <a:schemeClr val="tx2"/>
                </a:solidFill>
                <a:latin typeface="Calibri"/>
                <a:cs typeface="Calibri"/>
              </a:rPr>
              <a:t>Day of Action Case Studies</a:t>
            </a:r>
          </a:p>
          <a:p>
            <a:pPr marL="514350" indent="-514350">
              <a:spcBef>
                <a:spcPts val="2400"/>
              </a:spcBef>
              <a:buAutoNum type="romanUcPeriod"/>
            </a:pPr>
            <a:r>
              <a:rPr lang="en-US" sz="2600" dirty="0">
                <a:solidFill>
                  <a:schemeClr val="tx2"/>
                </a:solidFill>
                <a:latin typeface="Calibri"/>
                <a:cs typeface="Calibri"/>
              </a:rPr>
              <a:t>Earned Media Breakout Discussions</a:t>
            </a:r>
          </a:p>
          <a:p>
            <a:pPr marL="514350" indent="-514350">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72200"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37001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1000"/>
                                  </p:stCondLst>
                                  <p:iterate type="lt">
                                    <p:tmAbs val="25"/>
                                  </p:iterate>
                                  <p:childTnLst>
                                    <p:set>
                                      <p:cBhvr override="childStyle">
                                        <p:cTn id="6" dur="indefinite"/>
                                        <p:tgtEl>
                                          <p:spTgt spid="2">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18</a:t>
            </a:fld>
            <a:endParaRPr lang="en-US" dirty="0">
              <a:ea typeface="ＭＳ Ｐゴシック" pitchFamily="-72" charset="-128"/>
              <a:cs typeface="ＭＳ Ｐゴシック" pitchFamily="-72" charset="-128"/>
            </a:endParaRPr>
          </a:p>
        </p:txBody>
      </p:sp>
      <p:sp>
        <p:nvSpPr>
          <p:cNvPr id="2" name="TextBox 1"/>
          <p:cNvSpPr txBox="1"/>
          <p:nvPr/>
        </p:nvSpPr>
        <p:spPr>
          <a:xfrm>
            <a:off x="1210544" y="1602462"/>
            <a:ext cx="7781056" cy="4493538"/>
          </a:xfrm>
          <a:prstGeom prst="rect">
            <a:avLst/>
          </a:prstGeom>
          <a:noFill/>
        </p:spPr>
        <p:txBody>
          <a:bodyPr wrap="square" rtlCol="0">
            <a:spAutoFit/>
          </a:bodyPr>
          <a:lstStyle/>
          <a:p>
            <a:pPr lvl="0"/>
            <a:r>
              <a:rPr lang="en-US" sz="2600" dirty="0">
                <a:solidFill>
                  <a:srgbClr val="1F497D"/>
                </a:solidFill>
              </a:rPr>
              <a:t>We must use every opportunity to tell the story that supporters of our issue are everywhere – because we are! This is what moves Members of Congress.</a:t>
            </a:r>
          </a:p>
          <a:p>
            <a:pPr lvl="0"/>
            <a:endParaRPr lang="en-US" sz="2600" dirty="0">
              <a:solidFill>
                <a:srgbClr val="1F497D"/>
              </a:solidFill>
            </a:endParaRPr>
          </a:p>
          <a:p>
            <a:pPr lvl="0"/>
            <a:r>
              <a:rPr lang="en-US" sz="2600" dirty="0">
                <a:solidFill>
                  <a:srgbClr val="1F497D"/>
                </a:solidFill>
              </a:rPr>
              <a:t>Every time we take action, we need to tell that story directly through social media and indirectly through news outlets.</a:t>
            </a:r>
          </a:p>
          <a:p>
            <a:pPr lvl="0"/>
            <a:endParaRPr lang="en-US" sz="2600" dirty="0">
              <a:solidFill>
                <a:srgbClr val="1F497D"/>
              </a:solidFill>
            </a:endParaRPr>
          </a:p>
          <a:p>
            <a:pPr lvl="0"/>
            <a:r>
              <a:rPr lang="en-US" sz="2600" dirty="0">
                <a:solidFill>
                  <a:srgbClr val="1F497D"/>
                </a:solidFill>
              </a:rPr>
              <a:t>A strong earned media event has a clear message, the right talkers, the right location, and a local take on the issue.</a:t>
            </a:r>
          </a:p>
        </p:txBody>
      </p:sp>
      <p:sp>
        <p:nvSpPr>
          <p:cNvPr id="8" name="Title 1"/>
          <p:cNvSpPr>
            <a:spLocks noGrp="1"/>
          </p:cNvSpPr>
          <p:nvPr>
            <p:ph type="title"/>
          </p:nvPr>
        </p:nvSpPr>
        <p:spPr>
          <a:xfrm>
            <a:off x="76200" y="0"/>
            <a:ext cx="8229600" cy="1143000"/>
          </a:xfrm>
        </p:spPr>
        <p:txBody>
          <a:bodyPr>
            <a:normAutofit/>
          </a:bodyPr>
          <a:lstStyle/>
          <a:p>
            <a:r>
              <a:rPr lang="en-US" sz="3000" dirty="0"/>
              <a:t>Key takeaways</a:t>
            </a: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 y="1828800"/>
            <a:ext cx="851210" cy="712237"/>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 y="3402563"/>
            <a:ext cx="851210" cy="712237"/>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 y="4976326"/>
            <a:ext cx="851210" cy="712237"/>
          </a:xfrm>
          <a:prstGeom prst="rect">
            <a:avLst/>
          </a:prstGeom>
        </p:spPr>
      </p:pic>
    </p:spTree>
    <p:extLst>
      <p:ext uri="{BB962C8B-B14F-4D97-AF65-F5344CB8AC3E}">
        <p14:creationId xmlns:p14="http://schemas.microsoft.com/office/powerpoint/2010/main" val="24375921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19</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Next steps</a:t>
            </a:r>
          </a:p>
        </p:txBody>
      </p:sp>
      <p:sp>
        <p:nvSpPr>
          <p:cNvPr id="5" name="TextBox 4"/>
          <p:cNvSpPr txBox="1"/>
          <p:nvPr/>
        </p:nvSpPr>
        <p:spPr>
          <a:xfrm>
            <a:off x="914400" y="2133600"/>
            <a:ext cx="6781800" cy="1292662"/>
          </a:xfrm>
          <a:prstGeom prst="rect">
            <a:avLst/>
          </a:prstGeom>
          <a:noFill/>
        </p:spPr>
        <p:txBody>
          <a:bodyPr wrap="square" rtlCol="0">
            <a:spAutoFit/>
          </a:bodyPr>
          <a:lstStyle/>
          <a:p>
            <a:pPr>
              <a:spcBef>
                <a:spcPts val="2400"/>
              </a:spcBef>
              <a:spcAft>
                <a:spcPts val="2400"/>
              </a:spcAft>
            </a:pPr>
            <a:r>
              <a:rPr lang="en-US" sz="2600" dirty="0">
                <a:solidFill>
                  <a:srgbClr val="FF0000"/>
                </a:solidFill>
                <a:latin typeface="Calibri"/>
                <a:cs typeface="Calibri"/>
              </a:rPr>
              <a:t>[</a:t>
            </a:r>
            <a:r>
              <a:rPr lang="en-US" sz="2600" dirty="0">
                <a:solidFill>
                  <a:schemeClr val="tx2"/>
                </a:solidFill>
                <a:latin typeface="Calibri"/>
                <a:cs typeface="Calibri"/>
              </a:rPr>
              <a:t>What would you like your volunteers to do to put these skills to use taking action? Use this slide to provide guidelines.</a:t>
            </a:r>
            <a:r>
              <a:rPr lang="en-US" sz="2600" dirty="0">
                <a:solidFill>
                  <a:srgbClr val="FF0000"/>
                </a:solidFill>
                <a:latin typeface="Calibri"/>
                <a:cs typeface="Calibri"/>
              </a:rPr>
              <a:t>]</a:t>
            </a:r>
          </a:p>
        </p:txBody>
      </p:sp>
      <p:pic>
        <p:nvPicPr>
          <p:cNvPr id="7" name="Picture 6"/>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8079324" y="685800"/>
            <a:ext cx="607476" cy="4471524"/>
          </a:xfrm>
          <a:prstGeom prst="rect">
            <a:avLst/>
          </a:prstGeom>
        </p:spPr>
      </p:pic>
    </p:spTree>
    <p:extLst>
      <p:ext uri="{BB962C8B-B14F-4D97-AF65-F5344CB8AC3E}">
        <p14:creationId xmlns:p14="http://schemas.microsoft.com/office/powerpoint/2010/main" val="4111158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dirty="0">
              <a:ea typeface="ＭＳ Ｐゴシック" pitchFamily="-72" charset="-128"/>
              <a:cs typeface="ＭＳ Ｐゴシック" pitchFamily="-72" charset="-128"/>
            </a:endParaRPr>
          </a:p>
        </p:txBody>
      </p:sp>
      <p:sp>
        <p:nvSpPr>
          <p:cNvPr id="2" name="TextBox 1"/>
          <p:cNvSpPr txBox="1"/>
          <p:nvPr/>
        </p:nvSpPr>
        <p:spPr>
          <a:xfrm>
            <a:off x="448544" y="1524000"/>
            <a:ext cx="7704856" cy="3293209"/>
          </a:xfrm>
          <a:prstGeom prst="rect">
            <a:avLst/>
          </a:prstGeom>
          <a:noFill/>
        </p:spPr>
        <p:txBody>
          <a:bodyPr wrap="square" rtlCol="0">
            <a:spAutoFit/>
          </a:bodyPr>
          <a:lstStyle/>
          <a:p>
            <a:pPr marL="514350" lvl="0" indent="-514350">
              <a:buFont typeface="Arial"/>
              <a:buChar char="•"/>
            </a:pPr>
            <a:r>
              <a:rPr lang="en-US" sz="2600" dirty="0">
                <a:solidFill>
                  <a:srgbClr val="1F497D"/>
                </a:solidFill>
              </a:rPr>
              <a:t>Understand why driving the narrative is a key component of issue organizing</a:t>
            </a:r>
          </a:p>
          <a:p>
            <a:pPr lvl="0"/>
            <a:endParaRPr lang="en-US" sz="2600" dirty="0">
              <a:solidFill>
                <a:srgbClr val="1F497D"/>
              </a:solidFill>
            </a:endParaRPr>
          </a:p>
          <a:p>
            <a:pPr marL="514350" lvl="0" indent="-514350">
              <a:buFont typeface="Arial"/>
              <a:buChar char="•"/>
            </a:pPr>
            <a:r>
              <a:rPr lang="en-US" sz="2600" dirty="0">
                <a:solidFill>
                  <a:srgbClr val="1F497D"/>
                </a:solidFill>
              </a:rPr>
              <a:t>Understand how we tell our story on the issues through digital and earned media</a:t>
            </a:r>
          </a:p>
          <a:p>
            <a:pPr lvl="0"/>
            <a:endParaRPr lang="en-US" sz="2600" dirty="0">
              <a:solidFill>
                <a:srgbClr val="1F497D"/>
              </a:solidFill>
            </a:endParaRPr>
          </a:p>
          <a:p>
            <a:pPr marL="514350" lvl="0" indent="-514350">
              <a:buFont typeface="Arial"/>
              <a:buChar char="•"/>
            </a:pPr>
            <a:r>
              <a:rPr lang="en-US" sz="2600" dirty="0">
                <a:solidFill>
                  <a:srgbClr val="1F497D"/>
                </a:solidFill>
              </a:rPr>
              <a:t>Identify what a strong earned media event looks like and best practices for organizing one</a:t>
            </a:r>
          </a:p>
        </p:txBody>
      </p:sp>
      <p:sp>
        <p:nvSpPr>
          <p:cNvPr id="8" name="Title 1"/>
          <p:cNvSpPr>
            <a:spLocks noGrp="1"/>
          </p:cNvSpPr>
          <p:nvPr>
            <p:ph type="title"/>
          </p:nvPr>
        </p:nvSpPr>
        <p:spPr>
          <a:xfrm>
            <a:off x="76200" y="0"/>
            <a:ext cx="8229600" cy="1143000"/>
          </a:xfrm>
        </p:spPr>
        <p:txBody>
          <a:bodyPr>
            <a:normAutofit/>
          </a:bodyPr>
          <a:lstStyle/>
          <a:p>
            <a:r>
              <a:rPr lang="en-US" sz="3000" dirty="0"/>
              <a:t>Goals for this session</a:t>
            </a:r>
          </a:p>
        </p:txBody>
      </p:sp>
    </p:spTree>
    <p:extLst>
      <p:ext uri="{BB962C8B-B14F-4D97-AF65-F5344CB8AC3E}">
        <p14:creationId xmlns:p14="http://schemas.microsoft.com/office/powerpoint/2010/main" val="957747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20</a:t>
            </a:fld>
            <a:endParaRPr lang="en-US" dirty="0"/>
          </a:p>
        </p:txBody>
      </p:sp>
      <p:sp>
        <p:nvSpPr>
          <p:cNvPr id="6" name="Title 1"/>
          <p:cNvSpPr>
            <a:spLocks noGrp="1"/>
          </p:cNvSpPr>
          <p:nvPr>
            <p:ph type="title"/>
          </p:nvPr>
        </p:nvSpPr>
        <p:spPr>
          <a:xfrm>
            <a:off x="76200" y="0"/>
            <a:ext cx="8229600" cy="1143000"/>
          </a:xfrm>
        </p:spPr>
        <p:txBody>
          <a:bodyPr>
            <a:normAutofit/>
          </a:bodyPr>
          <a:lstStyle/>
          <a:p>
            <a:r>
              <a:rPr lang="en-US" sz="3000" dirty="0"/>
              <a:t>Q &amp; A</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400" y="2209800"/>
            <a:ext cx="4114800" cy="3333724"/>
          </a:xfrm>
          <a:prstGeom prst="rect">
            <a:avLst/>
          </a:prstGeom>
        </p:spPr>
      </p:pic>
      <p:sp>
        <p:nvSpPr>
          <p:cNvPr id="5" name="TextBox 4"/>
          <p:cNvSpPr txBox="1"/>
          <p:nvPr/>
        </p:nvSpPr>
        <p:spPr>
          <a:xfrm>
            <a:off x="5105400" y="1828800"/>
            <a:ext cx="3886200" cy="4093428"/>
          </a:xfrm>
          <a:prstGeom prst="rect">
            <a:avLst/>
          </a:prstGeom>
          <a:noFill/>
        </p:spPr>
        <p:txBody>
          <a:bodyPr wrap="square" rtlCol="0">
            <a:spAutoFit/>
          </a:bodyPr>
          <a:lstStyle/>
          <a:p>
            <a:pPr lvl="0"/>
            <a:r>
              <a:rPr lang="en-US" sz="2600" dirty="0">
                <a:solidFill>
                  <a:srgbClr val="C41230"/>
                </a:solidFill>
              </a:rPr>
              <a:t>We’ll answer as many as possible.</a:t>
            </a:r>
          </a:p>
          <a:p>
            <a:pPr marL="457200" lvl="0" indent="-457200">
              <a:buFont typeface="Arial"/>
              <a:buChar char="•"/>
            </a:pPr>
            <a:endParaRPr lang="en-US" sz="2600" dirty="0">
              <a:solidFill>
                <a:srgbClr val="C41230"/>
              </a:solidFill>
            </a:endParaRPr>
          </a:p>
          <a:p>
            <a:pPr lvl="0"/>
            <a:r>
              <a:rPr lang="en-US" sz="2600" dirty="0">
                <a:solidFill>
                  <a:srgbClr val="C41230"/>
                </a:solidFill>
              </a:rPr>
              <a:t>If there are any we don’t get to, you can follow up with your OFA point of contact or ask them in your evaluation at the end of the day!</a:t>
            </a:r>
          </a:p>
          <a:p>
            <a:pPr marL="914400" lvl="1" indent="-457200">
              <a:buFont typeface="Arial"/>
              <a:buChar char="•"/>
            </a:pPr>
            <a:endParaRPr lang="en-US" sz="2600" dirty="0">
              <a:solidFill>
                <a:srgbClr val="C41230"/>
              </a:solidFill>
            </a:endParaRPr>
          </a:p>
        </p:txBody>
      </p:sp>
    </p:spTree>
    <p:extLst>
      <p:ext uri="{BB962C8B-B14F-4D97-AF65-F5344CB8AC3E}">
        <p14:creationId xmlns:p14="http://schemas.microsoft.com/office/powerpoint/2010/main" val="1704585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dirty="0">
              <a:ea typeface="ＭＳ Ｐゴシック" pitchFamily="-72" charset="-128"/>
              <a:cs typeface="ＭＳ Ｐゴシック" pitchFamily="-72" charset="-128"/>
            </a:endParaRPr>
          </a:p>
        </p:txBody>
      </p:sp>
      <p:sp>
        <p:nvSpPr>
          <p:cNvPr id="2" name="TextBox 1"/>
          <p:cNvSpPr txBox="1"/>
          <p:nvPr/>
        </p:nvSpPr>
        <p:spPr>
          <a:xfrm>
            <a:off x="533400" y="1752600"/>
            <a:ext cx="5114056" cy="4124206"/>
          </a:xfrm>
          <a:prstGeom prst="rect">
            <a:avLst/>
          </a:prstGeom>
          <a:noFill/>
        </p:spPr>
        <p:txBody>
          <a:bodyPr wrap="square" rtlCol="0">
            <a:spAutoFit/>
          </a:bodyPr>
          <a:lstStyle/>
          <a:p>
            <a:pPr marL="514350" indent="-514350">
              <a:spcBef>
                <a:spcPts val="2400"/>
              </a:spcBef>
              <a:buAutoNum type="romanUcPeriod"/>
            </a:pPr>
            <a:r>
              <a:rPr lang="en-US" sz="2600" dirty="0">
                <a:solidFill>
                  <a:schemeClr val="tx2"/>
                </a:solidFill>
                <a:latin typeface="Calibri"/>
                <a:cs typeface="Calibri"/>
              </a:rPr>
              <a:t>Introduction and goals</a:t>
            </a:r>
          </a:p>
          <a:p>
            <a:pPr marL="514350" indent="-514350">
              <a:spcBef>
                <a:spcPts val="2400"/>
              </a:spcBef>
              <a:buAutoNum type="romanUcPeriod"/>
            </a:pPr>
            <a:r>
              <a:rPr lang="en-US" sz="2600" dirty="0">
                <a:solidFill>
                  <a:schemeClr val="tx2"/>
                </a:solidFill>
                <a:latin typeface="Calibri"/>
                <a:cs typeface="Calibri"/>
              </a:rPr>
              <a:t>Why Driving the Narrative is Important</a:t>
            </a:r>
          </a:p>
          <a:p>
            <a:pPr marL="514350" indent="-514350">
              <a:spcBef>
                <a:spcPts val="2400"/>
              </a:spcBef>
              <a:buAutoNum type="romanUcPeriod"/>
            </a:pPr>
            <a:r>
              <a:rPr lang="en-US" sz="2600" dirty="0">
                <a:solidFill>
                  <a:schemeClr val="tx2"/>
                </a:solidFill>
                <a:latin typeface="Calibri"/>
                <a:cs typeface="Calibri"/>
              </a:rPr>
              <a:t>Day of Action Case Studies</a:t>
            </a:r>
          </a:p>
          <a:p>
            <a:pPr marL="514350" indent="-514350">
              <a:spcBef>
                <a:spcPts val="2400"/>
              </a:spcBef>
              <a:buAutoNum type="romanUcPeriod"/>
            </a:pPr>
            <a:r>
              <a:rPr lang="en-US" sz="2600" dirty="0">
                <a:solidFill>
                  <a:schemeClr val="tx2"/>
                </a:solidFill>
                <a:latin typeface="Calibri"/>
                <a:cs typeface="Calibri"/>
              </a:rPr>
              <a:t>Earned Media Breakout Discussions</a:t>
            </a:r>
          </a:p>
          <a:p>
            <a:pPr marL="514350" indent="-514350">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72200"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1996350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4</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What do we mean when we talk about driving the narrative?</a:t>
            </a:r>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32241" y="1828800"/>
            <a:ext cx="2676343" cy="3727988"/>
          </a:xfrm>
          <a:prstGeom prst="rect">
            <a:avLst/>
          </a:prstGeom>
        </p:spPr>
      </p:pic>
    </p:spTree>
    <p:extLst>
      <p:ext uri="{BB962C8B-B14F-4D97-AF65-F5344CB8AC3E}">
        <p14:creationId xmlns:p14="http://schemas.microsoft.com/office/powerpoint/2010/main" val="2309176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5</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Our job is to make sure Members of Congress have a perception of public opinion that matches reality</a:t>
            </a:r>
          </a:p>
        </p:txBody>
      </p:sp>
      <p:sp>
        <p:nvSpPr>
          <p:cNvPr id="3" name="Rounded Rectangle 2"/>
          <p:cNvSpPr/>
          <p:nvPr/>
        </p:nvSpPr>
        <p:spPr>
          <a:xfrm>
            <a:off x="609600" y="1600200"/>
            <a:ext cx="7696200" cy="1066800"/>
          </a:xfrm>
          <a:prstGeom prst="roundRect">
            <a:avLst/>
          </a:prstGeom>
          <a:solidFill>
            <a:schemeClr val="bg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00446A"/>
                </a:solidFill>
              </a:rPr>
              <a:t>Everything we do is designed to accomplish that goal.</a:t>
            </a:r>
          </a:p>
        </p:txBody>
      </p:sp>
      <p:grpSp>
        <p:nvGrpSpPr>
          <p:cNvPr id="5" name="Group 4"/>
          <p:cNvGrpSpPr/>
          <p:nvPr/>
        </p:nvGrpSpPr>
        <p:grpSpPr>
          <a:xfrm>
            <a:off x="457200" y="3581400"/>
            <a:ext cx="3352800" cy="1357762"/>
            <a:chOff x="457200" y="3962400"/>
            <a:chExt cx="3352800" cy="1357762"/>
          </a:xfrm>
        </p:grpSpPr>
        <p:pic>
          <p:nvPicPr>
            <p:cNvPr id="17" name="Picture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200" y="3962400"/>
              <a:ext cx="609600" cy="1357762"/>
            </a:xfrm>
            <a:prstGeom prst="rect">
              <a:avLst/>
            </a:prstGeom>
          </p:spPr>
        </p:pic>
        <p:pic>
          <p:nvPicPr>
            <p:cNvPr id="18" name="Picture 17"/>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1828800" y="3962400"/>
              <a:ext cx="609600" cy="1357762"/>
            </a:xfrm>
            <a:prstGeom prst="rect">
              <a:avLst/>
            </a:prstGeom>
          </p:spPr>
        </p:pic>
        <p:pic>
          <p:nvPicPr>
            <p:cNvPr id="20" name="Picture 19"/>
            <p:cNvPicPr>
              <a:picLocks noChangeAspect="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1143000" y="3962400"/>
              <a:ext cx="609600" cy="1357762"/>
            </a:xfrm>
            <a:prstGeom prst="rect">
              <a:avLst/>
            </a:prstGeom>
          </p:spPr>
        </p:pic>
        <p:pic>
          <p:nvPicPr>
            <p:cNvPr id="21" name="Picture 20"/>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2514600" y="3962400"/>
              <a:ext cx="609600" cy="1357762"/>
            </a:xfrm>
            <a:prstGeom prst="rect">
              <a:avLst/>
            </a:prstGeom>
          </p:spPr>
        </p:pic>
        <p:pic>
          <p:nvPicPr>
            <p:cNvPr id="22" name="Picture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00400" y="3962400"/>
              <a:ext cx="609600" cy="1357762"/>
            </a:xfrm>
            <a:prstGeom prst="rect">
              <a:avLst/>
            </a:prstGeom>
          </p:spPr>
        </p:pic>
      </p:grpSp>
      <p:grpSp>
        <p:nvGrpSpPr>
          <p:cNvPr id="6" name="Group 5"/>
          <p:cNvGrpSpPr/>
          <p:nvPr/>
        </p:nvGrpSpPr>
        <p:grpSpPr>
          <a:xfrm>
            <a:off x="304800" y="3962400"/>
            <a:ext cx="3352800" cy="1371600"/>
            <a:chOff x="304800" y="4419600"/>
            <a:chExt cx="3352800" cy="1371600"/>
          </a:xfrm>
        </p:grpSpPr>
        <p:pic>
          <p:nvPicPr>
            <p:cNvPr id="23" name="Picture 22"/>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90600" y="4433438"/>
              <a:ext cx="609600" cy="1357762"/>
            </a:xfrm>
            <a:prstGeom prst="rect">
              <a:avLst/>
            </a:prstGeom>
          </p:spPr>
        </p:pic>
        <p:pic>
          <p:nvPicPr>
            <p:cNvPr id="24" name="Picture 23"/>
            <p:cNvPicPr>
              <a:picLocks noChangeAspect="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304800" y="4433438"/>
              <a:ext cx="609600" cy="1357762"/>
            </a:xfrm>
            <a:prstGeom prst="rect">
              <a:avLst/>
            </a:prstGeom>
          </p:spPr>
        </p:pic>
        <p:pic>
          <p:nvPicPr>
            <p:cNvPr id="25" name="Picture 24"/>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1676400" y="4433438"/>
              <a:ext cx="609600" cy="1357762"/>
            </a:xfrm>
            <a:prstGeom prst="rect">
              <a:avLst/>
            </a:prstGeom>
          </p:spPr>
        </p:pic>
        <p:pic>
          <p:nvPicPr>
            <p:cNvPr id="26" name="Picture 2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62200" y="4419600"/>
              <a:ext cx="609600" cy="1357762"/>
            </a:xfrm>
            <a:prstGeom prst="rect">
              <a:avLst/>
            </a:prstGeom>
          </p:spPr>
        </p:pic>
        <p:pic>
          <p:nvPicPr>
            <p:cNvPr id="27" name="Picture 26"/>
            <p:cNvPicPr>
              <a:picLocks noChangeAspect="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3048000" y="4419600"/>
              <a:ext cx="609600" cy="1357762"/>
            </a:xfrm>
            <a:prstGeom prst="rect">
              <a:avLst/>
            </a:prstGeom>
          </p:spPr>
        </p:pic>
      </p:grpSp>
      <p:grpSp>
        <p:nvGrpSpPr>
          <p:cNvPr id="37888" name="Group 37887"/>
          <p:cNvGrpSpPr/>
          <p:nvPr/>
        </p:nvGrpSpPr>
        <p:grpSpPr>
          <a:xfrm>
            <a:off x="609600" y="4357238"/>
            <a:ext cx="3352800" cy="1357762"/>
            <a:chOff x="609600" y="4738238"/>
            <a:chExt cx="3352800" cy="1357762"/>
          </a:xfrm>
        </p:grpSpPr>
        <p:pic>
          <p:nvPicPr>
            <p:cNvPr id="28" name="Picture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 y="4738238"/>
              <a:ext cx="609600" cy="1357762"/>
            </a:xfrm>
            <a:prstGeom prst="rect">
              <a:avLst/>
            </a:prstGeom>
          </p:spPr>
        </p:pic>
        <p:pic>
          <p:nvPicPr>
            <p:cNvPr id="29" name="Picture 28"/>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1981200" y="4738238"/>
              <a:ext cx="609600" cy="1357762"/>
            </a:xfrm>
            <a:prstGeom prst="rect">
              <a:avLst/>
            </a:prstGeom>
          </p:spPr>
        </p:pic>
        <p:pic>
          <p:nvPicPr>
            <p:cNvPr id="30" name="Picture 29"/>
            <p:cNvPicPr>
              <a:picLocks noChangeAspect="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1295400" y="4738238"/>
              <a:ext cx="609600" cy="1357762"/>
            </a:xfrm>
            <a:prstGeom prst="rect">
              <a:avLst/>
            </a:prstGeom>
          </p:spPr>
        </p:pic>
        <p:pic>
          <p:nvPicPr>
            <p:cNvPr id="31" name="Picture 30"/>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2667000" y="4738238"/>
              <a:ext cx="609600" cy="1357762"/>
            </a:xfrm>
            <a:prstGeom prst="rect">
              <a:avLst/>
            </a:prstGeom>
          </p:spPr>
        </p:pic>
        <p:pic>
          <p:nvPicPr>
            <p:cNvPr id="32" name="Picture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352800" y="4738238"/>
              <a:ext cx="609600" cy="1357762"/>
            </a:xfrm>
            <a:prstGeom prst="rect">
              <a:avLst/>
            </a:prstGeom>
          </p:spPr>
        </p:pic>
      </p:grpSp>
      <p:pic>
        <p:nvPicPr>
          <p:cNvPr id="35" name="Picture 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52800" y="3886200"/>
            <a:ext cx="546410" cy="457200"/>
          </a:xfrm>
          <a:prstGeom prst="rect">
            <a:avLst/>
          </a:prstGeom>
        </p:spPr>
      </p:pic>
      <p:pic>
        <p:nvPicPr>
          <p:cNvPr id="41" name="Picture 4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3352800"/>
            <a:ext cx="546410" cy="457200"/>
          </a:xfrm>
          <a:prstGeom prst="rect">
            <a:avLst/>
          </a:prstGeom>
        </p:spPr>
      </p:pic>
      <p:pic>
        <p:nvPicPr>
          <p:cNvPr id="42" name="Picture 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400" y="4191000"/>
            <a:ext cx="546410" cy="457200"/>
          </a:xfrm>
          <a:prstGeom prst="rect">
            <a:avLst/>
          </a:prstGeom>
        </p:spPr>
      </p:pic>
      <p:pic>
        <p:nvPicPr>
          <p:cNvPr id="43" name="Picture 4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09800" y="4267200"/>
            <a:ext cx="546410" cy="457200"/>
          </a:xfrm>
          <a:prstGeom prst="rect">
            <a:avLst/>
          </a:prstGeom>
        </p:spPr>
      </p:pic>
      <p:pic>
        <p:nvPicPr>
          <p:cNvPr id="44" name="Picture 4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3429000"/>
            <a:ext cx="546410" cy="457200"/>
          </a:xfrm>
          <a:prstGeom prst="rect">
            <a:avLst/>
          </a:prstGeom>
        </p:spPr>
      </p:pic>
      <p:pic>
        <p:nvPicPr>
          <p:cNvPr id="45" name="Picture 4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77183" y="4267200"/>
            <a:ext cx="986459" cy="457200"/>
          </a:xfrm>
          <a:prstGeom prst="rect">
            <a:avLst/>
          </a:prstGeom>
        </p:spPr>
      </p:pic>
      <p:pic>
        <p:nvPicPr>
          <p:cNvPr id="46" name="Picture 4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34000" y="2971800"/>
            <a:ext cx="1483290" cy="1104900"/>
          </a:xfrm>
          <a:prstGeom prst="rect">
            <a:avLst/>
          </a:prstGeom>
        </p:spPr>
      </p:pic>
      <p:pic>
        <p:nvPicPr>
          <p:cNvPr id="37889" name="Picture 37888"/>
          <p:cNvPicPr>
            <a:picLocks noChangeAspect="1"/>
          </p:cNvPicPr>
          <p:nvPr/>
        </p:nvPicPr>
        <p:blipFill rotWithShape="1">
          <a:blip r:embed="rId7"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7162800" y="5257800"/>
            <a:ext cx="1339911" cy="1345870"/>
          </a:xfrm>
          <a:prstGeom prst="rect">
            <a:avLst/>
          </a:prstGeom>
        </p:spPr>
      </p:pic>
      <p:pic>
        <p:nvPicPr>
          <p:cNvPr id="37890" name="Picture 37889"/>
          <p:cNvPicPr>
            <a:picLocks noChangeAspect="1"/>
          </p:cNvPicPr>
          <p:nvPr/>
        </p:nvPicPr>
        <p:blipFill rotWithShape="1">
          <a:blip r:embed="rId8" cstate="screen">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5181600" y="4572000"/>
            <a:ext cx="1676400" cy="1144189"/>
          </a:xfrm>
          <a:prstGeom prst="rect">
            <a:avLst/>
          </a:prstGeom>
        </p:spPr>
      </p:pic>
      <p:pic>
        <p:nvPicPr>
          <p:cNvPr id="37892" name="Picture 37891"/>
          <p:cNvPicPr>
            <a:picLocks noChangeAspect="1"/>
          </p:cNvPicPr>
          <p:nvPr/>
        </p:nvPicPr>
        <p:blipFill>
          <a:blip r:embed="rId9"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391400" y="3768802"/>
            <a:ext cx="609600" cy="1073894"/>
          </a:xfrm>
          <a:prstGeom prst="rect">
            <a:avLst/>
          </a:prstGeom>
        </p:spPr>
      </p:pic>
      <p:pic>
        <p:nvPicPr>
          <p:cNvPr id="50" name="Picture 4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15000" y="3276600"/>
            <a:ext cx="546410" cy="457200"/>
          </a:xfrm>
          <a:prstGeom prst="rect">
            <a:avLst/>
          </a:prstGeom>
        </p:spPr>
      </p:pic>
      <p:pic>
        <p:nvPicPr>
          <p:cNvPr id="51" name="Picture 5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42200" y="4038600"/>
            <a:ext cx="546410" cy="457200"/>
          </a:xfrm>
          <a:prstGeom prst="rect">
            <a:avLst/>
          </a:prstGeom>
        </p:spPr>
      </p:pic>
      <p:pic>
        <p:nvPicPr>
          <p:cNvPr id="52" name="Picture 5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19800" y="5029200"/>
            <a:ext cx="546410" cy="457200"/>
          </a:xfrm>
          <a:prstGeom prst="rect">
            <a:avLst/>
          </a:prstGeom>
        </p:spPr>
      </p:pic>
      <p:pic>
        <p:nvPicPr>
          <p:cNvPr id="53" name="Picture 5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43800" y="5562600"/>
            <a:ext cx="546410" cy="457200"/>
          </a:xfrm>
          <a:prstGeom prst="rect">
            <a:avLst/>
          </a:prstGeom>
        </p:spPr>
      </p:pic>
    </p:spTree>
    <p:extLst>
      <p:ext uri="{BB962C8B-B14F-4D97-AF65-F5344CB8AC3E}">
        <p14:creationId xmlns:p14="http://schemas.microsoft.com/office/powerpoint/2010/main" val="3181846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888"/>
                                        </p:tgtEl>
                                        <p:attrNameLst>
                                          <p:attrName>style.visibility</p:attrName>
                                        </p:attrNameLst>
                                      </p:cBhvr>
                                      <p:to>
                                        <p:strVal val="visible"/>
                                      </p:to>
                                    </p:set>
                                  </p:childTnLst>
                                </p:cTn>
                              </p:par>
                              <p:par>
                                <p:cTn id="11" presetID="1" presetClass="entr" presetSubtype="0" fill="hold" nodeType="withEffect">
                                  <p:stCondLst>
                                    <p:cond delay="75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nodeType="withEffect">
                                  <p:stCondLst>
                                    <p:cond delay="750"/>
                                  </p:stCondLst>
                                  <p:childTnLst>
                                    <p:set>
                                      <p:cBhvr>
                                        <p:cTn id="14" dur="1" fill="hold">
                                          <p:stCondLst>
                                            <p:cond delay="0"/>
                                          </p:stCondLst>
                                        </p:cTn>
                                        <p:tgtEl>
                                          <p:spTgt spid="43"/>
                                        </p:tgtEl>
                                        <p:attrNameLst>
                                          <p:attrName>style.visibility</p:attrName>
                                        </p:attrNameLst>
                                      </p:cBhvr>
                                      <p:to>
                                        <p:strVal val="visible"/>
                                      </p:to>
                                    </p:set>
                                  </p:childTnLst>
                                </p:cTn>
                              </p:par>
                              <p:par>
                                <p:cTn id="15" presetID="1" presetClass="entr" presetSubtype="0" fill="hold" nodeType="withEffect">
                                  <p:stCondLst>
                                    <p:cond delay="75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75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nodeType="withEffect">
                                  <p:stCondLst>
                                    <p:cond delay="75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nodeType="withEffect">
                                  <p:stCondLst>
                                    <p:cond delay="1750"/>
                                  </p:stCondLst>
                                  <p:childTnLst>
                                    <p:set>
                                      <p:cBhvr>
                                        <p:cTn id="22" dur="1" fill="hold">
                                          <p:stCondLst>
                                            <p:cond delay="0"/>
                                          </p:stCondLst>
                                        </p:cTn>
                                        <p:tgtEl>
                                          <p:spTgt spid="45"/>
                                        </p:tgtEl>
                                        <p:attrNameLst>
                                          <p:attrName>style.visibility</p:attrName>
                                        </p:attrNameLst>
                                      </p:cBhvr>
                                      <p:to>
                                        <p:strVal val="visible"/>
                                      </p:to>
                                    </p:set>
                                  </p:childTnLst>
                                </p:cTn>
                              </p:par>
                              <p:par>
                                <p:cTn id="23" presetID="1" presetClass="entr" presetSubtype="0" fill="hold" nodeType="withEffect">
                                  <p:stCondLst>
                                    <p:cond delay="275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nodeType="withEffect">
                                  <p:stCondLst>
                                    <p:cond delay="2750"/>
                                  </p:stCondLst>
                                  <p:childTnLst>
                                    <p:set>
                                      <p:cBhvr>
                                        <p:cTn id="26" dur="1" fill="hold">
                                          <p:stCondLst>
                                            <p:cond delay="0"/>
                                          </p:stCondLst>
                                        </p:cTn>
                                        <p:tgtEl>
                                          <p:spTgt spid="37890"/>
                                        </p:tgtEl>
                                        <p:attrNameLst>
                                          <p:attrName>style.visibility</p:attrName>
                                        </p:attrNameLst>
                                      </p:cBhvr>
                                      <p:to>
                                        <p:strVal val="visible"/>
                                      </p:to>
                                    </p:set>
                                  </p:childTnLst>
                                </p:cTn>
                              </p:par>
                              <p:par>
                                <p:cTn id="27" presetID="1" presetClass="entr" presetSubtype="0" fill="hold" nodeType="withEffect">
                                  <p:stCondLst>
                                    <p:cond delay="2750"/>
                                  </p:stCondLst>
                                  <p:childTnLst>
                                    <p:set>
                                      <p:cBhvr>
                                        <p:cTn id="28" dur="1" fill="hold">
                                          <p:stCondLst>
                                            <p:cond delay="0"/>
                                          </p:stCondLst>
                                        </p:cTn>
                                        <p:tgtEl>
                                          <p:spTgt spid="37892"/>
                                        </p:tgtEl>
                                        <p:attrNameLst>
                                          <p:attrName>style.visibility</p:attrName>
                                        </p:attrNameLst>
                                      </p:cBhvr>
                                      <p:to>
                                        <p:strVal val="visible"/>
                                      </p:to>
                                    </p:set>
                                  </p:childTnLst>
                                </p:cTn>
                              </p:par>
                              <p:par>
                                <p:cTn id="29" presetID="1" presetClass="entr" presetSubtype="0" fill="hold" nodeType="withEffect">
                                  <p:stCondLst>
                                    <p:cond delay="2750"/>
                                  </p:stCondLst>
                                  <p:childTnLst>
                                    <p:set>
                                      <p:cBhvr>
                                        <p:cTn id="30" dur="1" fill="hold">
                                          <p:stCondLst>
                                            <p:cond delay="0"/>
                                          </p:stCondLst>
                                        </p:cTn>
                                        <p:tgtEl>
                                          <p:spTgt spid="37889"/>
                                        </p:tgtEl>
                                        <p:attrNameLst>
                                          <p:attrName>style.visibility</p:attrName>
                                        </p:attrNameLst>
                                      </p:cBhvr>
                                      <p:to>
                                        <p:strVal val="visible"/>
                                      </p:to>
                                    </p:set>
                                  </p:childTnLst>
                                </p:cTn>
                              </p:par>
                              <p:par>
                                <p:cTn id="31" presetID="1" presetClass="entr" presetSubtype="0" fill="hold" nodeType="withEffect">
                                  <p:stCondLst>
                                    <p:cond delay="3500"/>
                                  </p:stCondLst>
                                  <p:childTnLst>
                                    <p:set>
                                      <p:cBhvr>
                                        <p:cTn id="32" dur="1" fill="hold">
                                          <p:stCondLst>
                                            <p:cond delay="0"/>
                                          </p:stCondLst>
                                        </p:cTn>
                                        <p:tgtEl>
                                          <p:spTgt spid="50"/>
                                        </p:tgtEl>
                                        <p:attrNameLst>
                                          <p:attrName>style.visibility</p:attrName>
                                        </p:attrNameLst>
                                      </p:cBhvr>
                                      <p:to>
                                        <p:strVal val="visible"/>
                                      </p:to>
                                    </p:set>
                                  </p:childTnLst>
                                </p:cTn>
                              </p:par>
                              <p:par>
                                <p:cTn id="33" presetID="1" presetClass="entr" presetSubtype="0" fill="hold" nodeType="withEffect">
                                  <p:stCondLst>
                                    <p:cond delay="350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nodeType="withEffect">
                                  <p:stCondLst>
                                    <p:cond delay="350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nodeType="withEffect">
                                  <p:stCondLst>
                                    <p:cond delay="3500"/>
                                  </p:stCondLst>
                                  <p:childTnLst>
                                    <p:set>
                                      <p:cBhvr>
                                        <p:cTn id="38"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6</a:t>
            </a:fld>
            <a:endParaRPr lang="en-US" dirty="0"/>
          </a:p>
        </p:txBody>
      </p:sp>
      <p:sp>
        <p:nvSpPr>
          <p:cNvPr id="5" name="TextBox 4"/>
          <p:cNvSpPr txBox="1">
            <a:spLocks noChangeArrowheads="1"/>
          </p:cNvSpPr>
          <p:nvPr/>
        </p:nvSpPr>
        <p:spPr bwMode="auto">
          <a:xfrm>
            <a:off x="457200" y="1600200"/>
            <a:ext cx="2667000" cy="523220"/>
          </a:xfrm>
          <a:prstGeom prst="rect">
            <a:avLst/>
          </a:prstGeom>
          <a:noFill/>
          <a:ln w="9525">
            <a:noFill/>
            <a:miter lim="800000"/>
            <a:headEnd/>
            <a:tailEnd/>
          </a:ln>
        </p:spPr>
        <p:txBody>
          <a:bodyPr wrap="square">
            <a:spAutoFit/>
          </a:bodyPr>
          <a:lstStyle/>
          <a:p>
            <a:pPr algn="ctr" eaLnBrk="0" hangingPunct="0">
              <a:buFont typeface="Arial" charset="0"/>
              <a:buNone/>
              <a:defRPr/>
            </a:pPr>
            <a:r>
              <a:rPr lang="en-US" sz="2800" b="1" dirty="0">
                <a:solidFill>
                  <a:srgbClr val="1F497D"/>
                </a:solidFill>
              </a:rPr>
              <a:t>Direct</a:t>
            </a:r>
          </a:p>
        </p:txBody>
      </p:sp>
      <p:cxnSp>
        <p:nvCxnSpPr>
          <p:cNvPr id="6" name="Straight Connector 5"/>
          <p:cNvCxnSpPr/>
          <p:nvPr/>
        </p:nvCxnSpPr>
        <p:spPr>
          <a:xfrm>
            <a:off x="396240" y="2133601"/>
            <a:ext cx="27432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510540" y="2362201"/>
            <a:ext cx="2514600" cy="3581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fontAlgn="base" hangingPunct="0">
              <a:spcAft>
                <a:spcPct val="0"/>
              </a:spcAft>
              <a:buFont typeface="Arial" pitchFamily="34" charset="0"/>
              <a:buChar char="•"/>
              <a:defRPr/>
            </a:pPr>
            <a:r>
              <a:rPr lang="en-US" sz="2600" dirty="0">
                <a:solidFill>
                  <a:srgbClr val="1F497D"/>
                </a:solidFill>
              </a:rPr>
              <a:t>Facebook</a:t>
            </a:r>
          </a:p>
          <a:p>
            <a:pPr marL="115888" indent="-115888" eaLnBrk="0" fontAlgn="base" hangingPunct="0">
              <a:spcAft>
                <a:spcPct val="0"/>
              </a:spcAft>
              <a:buFont typeface="Arial" pitchFamily="34" charset="0"/>
              <a:buChar char="•"/>
              <a:defRPr/>
            </a:pPr>
            <a:endParaRPr lang="en-US" sz="2600" dirty="0">
              <a:solidFill>
                <a:srgbClr val="1F497D"/>
              </a:solidFill>
            </a:endParaRPr>
          </a:p>
          <a:p>
            <a:pPr marL="115888" indent="-115888" eaLnBrk="0" fontAlgn="base" hangingPunct="0">
              <a:spcAft>
                <a:spcPct val="0"/>
              </a:spcAft>
              <a:buFont typeface="Arial" pitchFamily="34" charset="0"/>
              <a:buChar char="•"/>
              <a:defRPr/>
            </a:pPr>
            <a:r>
              <a:rPr lang="en-US" sz="2600" dirty="0">
                <a:solidFill>
                  <a:srgbClr val="1F497D"/>
                </a:solidFill>
              </a:rPr>
              <a:t>Twitter</a:t>
            </a:r>
          </a:p>
          <a:p>
            <a:pPr marL="115888" indent="-115888" eaLnBrk="0" fontAlgn="base" hangingPunct="0">
              <a:spcAft>
                <a:spcPct val="0"/>
              </a:spcAft>
              <a:buFont typeface="Arial" pitchFamily="34" charset="0"/>
              <a:buChar char="•"/>
              <a:defRPr/>
            </a:pPr>
            <a:endParaRPr lang="en-US" sz="2600" dirty="0">
              <a:solidFill>
                <a:srgbClr val="1F497D"/>
              </a:solidFill>
            </a:endParaRPr>
          </a:p>
          <a:p>
            <a:pPr marL="115888" indent="-115888" eaLnBrk="0" fontAlgn="base" hangingPunct="0">
              <a:spcAft>
                <a:spcPct val="0"/>
              </a:spcAft>
              <a:buFont typeface="Arial" pitchFamily="34" charset="0"/>
              <a:buChar char="•"/>
              <a:defRPr/>
            </a:pPr>
            <a:r>
              <a:rPr lang="en-US" sz="2600" dirty="0">
                <a:solidFill>
                  <a:srgbClr val="1F497D"/>
                </a:solidFill>
              </a:rPr>
              <a:t>Instagram</a:t>
            </a:r>
          </a:p>
          <a:p>
            <a:pPr marL="115888" indent="-115888" eaLnBrk="0" fontAlgn="base" hangingPunct="0">
              <a:spcAft>
                <a:spcPct val="0"/>
              </a:spcAft>
              <a:buFont typeface="Arial" pitchFamily="34" charset="0"/>
              <a:buChar char="•"/>
              <a:defRPr/>
            </a:pPr>
            <a:endParaRPr lang="en-US" sz="2600" dirty="0">
              <a:solidFill>
                <a:srgbClr val="1F497D"/>
              </a:solidFill>
            </a:endParaRPr>
          </a:p>
          <a:p>
            <a:pPr marL="115888" indent="-115888" eaLnBrk="0" fontAlgn="base" hangingPunct="0">
              <a:spcAft>
                <a:spcPct val="0"/>
              </a:spcAft>
              <a:buFont typeface="Arial" pitchFamily="34" charset="0"/>
              <a:buChar char="•"/>
              <a:defRPr/>
            </a:pPr>
            <a:r>
              <a:rPr lang="en-US" sz="2600" dirty="0">
                <a:solidFill>
                  <a:srgbClr val="1F497D"/>
                </a:solidFill>
              </a:rPr>
              <a:t>Blogs</a:t>
            </a:r>
          </a:p>
        </p:txBody>
      </p:sp>
      <p:sp>
        <p:nvSpPr>
          <p:cNvPr id="23" name="Title 1"/>
          <p:cNvSpPr>
            <a:spLocks noGrp="1"/>
          </p:cNvSpPr>
          <p:nvPr>
            <p:ph type="title"/>
          </p:nvPr>
        </p:nvSpPr>
        <p:spPr>
          <a:xfrm>
            <a:off x="76200" y="0"/>
            <a:ext cx="8229600" cy="1143000"/>
          </a:xfrm>
        </p:spPr>
        <p:txBody>
          <a:bodyPr>
            <a:normAutofit/>
          </a:bodyPr>
          <a:lstStyle/>
          <a:p>
            <a:r>
              <a:rPr lang="en-US" sz="3000" dirty="0"/>
              <a:t>We have two avenues for driving the narrative</a:t>
            </a:r>
          </a:p>
        </p:txBody>
      </p:sp>
      <p:sp>
        <p:nvSpPr>
          <p:cNvPr id="18" name="TextBox 17"/>
          <p:cNvSpPr txBox="1">
            <a:spLocks noChangeArrowheads="1"/>
          </p:cNvSpPr>
          <p:nvPr/>
        </p:nvSpPr>
        <p:spPr bwMode="auto">
          <a:xfrm>
            <a:off x="6096000" y="1600200"/>
            <a:ext cx="2819400" cy="523220"/>
          </a:xfrm>
          <a:prstGeom prst="rect">
            <a:avLst/>
          </a:prstGeom>
          <a:noFill/>
          <a:ln w="9525">
            <a:noFill/>
            <a:miter lim="800000"/>
            <a:headEnd/>
            <a:tailEnd/>
          </a:ln>
        </p:spPr>
        <p:txBody>
          <a:bodyPr wrap="square">
            <a:spAutoFit/>
          </a:bodyPr>
          <a:lstStyle/>
          <a:p>
            <a:pPr algn="ctr" eaLnBrk="0" hangingPunct="0">
              <a:buFont typeface="Arial" charset="0"/>
              <a:buNone/>
              <a:defRPr/>
            </a:pPr>
            <a:r>
              <a:rPr lang="en-US" sz="2800" b="1" dirty="0">
                <a:solidFill>
                  <a:srgbClr val="1F497D"/>
                </a:solidFill>
              </a:rPr>
              <a:t>Indirect</a:t>
            </a:r>
          </a:p>
        </p:txBody>
      </p:sp>
      <p:cxnSp>
        <p:nvCxnSpPr>
          <p:cNvPr id="19" name="Straight Connector 18"/>
          <p:cNvCxnSpPr/>
          <p:nvPr/>
        </p:nvCxnSpPr>
        <p:spPr>
          <a:xfrm>
            <a:off x="6156960" y="2133601"/>
            <a:ext cx="27432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271260" y="2362201"/>
            <a:ext cx="2514600" cy="3581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fontAlgn="base" hangingPunct="0">
              <a:spcAft>
                <a:spcPct val="0"/>
              </a:spcAft>
              <a:buFont typeface="Arial" pitchFamily="34" charset="0"/>
              <a:buChar char="•"/>
              <a:defRPr/>
            </a:pPr>
            <a:r>
              <a:rPr lang="en-US" sz="2600" dirty="0">
                <a:solidFill>
                  <a:srgbClr val="1F497D"/>
                </a:solidFill>
              </a:rPr>
              <a:t>TV news</a:t>
            </a:r>
          </a:p>
          <a:p>
            <a:pPr eaLnBrk="0" fontAlgn="base" hangingPunct="0">
              <a:spcAft>
                <a:spcPct val="0"/>
              </a:spcAft>
              <a:defRPr/>
            </a:pPr>
            <a:endParaRPr lang="en-US" sz="2600" dirty="0">
              <a:solidFill>
                <a:srgbClr val="1F497D"/>
              </a:solidFill>
            </a:endParaRPr>
          </a:p>
          <a:p>
            <a:pPr marL="115888" indent="-115888" eaLnBrk="0" fontAlgn="base" hangingPunct="0">
              <a:spcAft>
                <a:spcPct val="0"/>
              </a:spcAft>
              <a:buFont typeface="Arial" pitchFamily="34" charset="0"/>
              <a:buChar char="•"/>
              <a:defRPr/>
            </a:pPr>
            <a:r>
              <a:rPr lang="en-US" sz="2600" dirty="0">
                <a:solidFill>
                  <a:srgbClr val="1F497D"/>
                </a:solidFill>
              </a:rPr>
              <a:t>Radio</a:t>
            </a:r>
          </a:p>
          <a:p>
            <a:pPr eaLnBrk="0" fontAlgn="base" hangingPunct="0">
              <a:spcAft>
                <a:spcPct val="0"/>
              </a:spcAft>
              <a:defRPr/>
            </a:pPr>
            <a:endParaRPr lang="en-US" sz="2600" dirty="0">
              <a:solidFill>
                <a:srgbClr val="1F497D"/>
              </a:solidFill>
            </a:endParaRPr>
          </a:p>
          <a:p>
            <a:pPr marL="115888" indent="-115888" eaLnBrk="0" fontAlgn="base" hangingPunct="0">
              <a:spcAft>
                <a:spcPct val="0"/>
              </a:spcAft>
              <a:buFont typeface="Arial" pitchFamily="34" charset="0"/>
              <a:buChar char="•"/>
              <a:defRPr/>
            </a:pPr>
            <a:r>
              <a:rPr lang="en-US" sz="2600" dirty="0">
                <a:solidFill>
                  <a:srgbClr val="1F497D"/>
                </a:solidFill>
              </a:rPr>
              <a:t>Newspaper</a:t>
            </a:r>
          </a:p>
        </p:txBody>
      </p:sp>
      <p:grpSp>
        <p:nvGrpSpPr>
          <p:cNvPr id="10" name="Group 9"/>
          <p:cNvGrpSpPr/>
          <p:nvPr/>
        </p:nvGrpSpPr>
        <p:grpSpPr>
          <a:xfrm>
            <a:off x="3273533" y="2514600"/>
            <a:ext cx="2593759" cy="2559566"/>
            <a:chOff x="3273533" y="2514600"/>
            <a:chExt cx="2593759" cy="2559566"/>
          </a:xfrm>
        </p:grpSpPr>
        <p:pic>
          <p:nvPicPr>
            <p:cNvPr id="24" name="Picture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3533" y="2514600"/>
              <a:ext cx="2593759" cy="2559566"/>
            </a:xfrm>
            <a:prstGeom prst="rect">
              <a:avLst/>
            </a:prstGeom>
          </p:spPr>
        </p:pic>
        <p:sp>
          <p:nvSpPr>
            <p:cNvPr id="9" name="TextBox 8"/>
            <p:cNvSpPr txBox="1"/>
            <p:nvPr/>
          </p:nvSpPr>
          <p:spPr>
            <a:xfrm>
              <a:off x="3694112" y="3148052"/>
              <a:ext cx="1752600" cy="1292662"/>
            </a:xfrm>
            <a:prstGeom prst="rect">
              <a:avLst/>
            </a:prstGeom>
            <a:noFill/>
          </p:spPr>
          <p:txBody>
            <a:bodyPr wrap="square" rtlCol="0">
              <a:spAutoFit/>
            </a:bodyPr>
            <a:lstStyle/>
            <a:p>
              <a:pPr algn="ctr"/>
              <a:r>
                <a:rPr lang="en-US" sz="2600" b="1" dirty="0">
                  <a:solidFill>
                    <a:srgbClr val="C41230"/>
                  </a:solidFill>
                </a:rPr>
                <a:t>MOCs pay attention to both!</a:t>
              </a:r>
            </a:p>
          </p:txBody>
        </p:sp>
      </p:grpSp>
    </p:spTree>
    <p:extLst>
      <p:ext uri="{BB962C8B-B14F-4D97-AF65-F5344CB8AC3E}">
        <p14:creationId xmlns:p14="http://schemas.microsoft.com/office/powerpoint/2010/main" val="2356735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
        <p:nvSpPr>
          <p:cNvPr id="2" name="TextBox 1"/>
          <p:cNvSpPr txBox="1"/>
          <p:nvPr/>
        </p:nvSpPr>
        <p:spPr>
          <a:xfrm>
            <a:off x="533400" y="1752600"/>
            <a:ext cx="5114056" cy="4124206"/>
          </a:xfrm>
          <a:prstGeom prst="rect">
            <a:avLst/>
          </a:prstGeom>
          <a:noFill/>
        </p:spPr>
        <p:txBody>
          <a:bodyPr wrap="square" rtlCol="0">
            <a:spAutoFit/>
          </a:bodyPr>
          <a:lstStyle/>
          <a:p>
            <a:pPr marL="514350" indent="-514350">
              <a:spcBef>
                <a:spcPts val="2400"/>
              </a:spcBef>
              <a:buAutoNum type="romanUcPeriod"/>
            </a:pPr>
            <a:r>
              <a:rPr lang="en-US" sz="2600" dirty="0">
                <a:solidFill>
                  <a:schemeClr val="tx2"/>
                </a:solidFill>
                <a:latin typeface="Calibri"/>
                <a:cs typeface="Calibri"/>
              </a:rPr>
              <a:t>Introduction and goals</a:t>
            </a:r>
          </a:p>
          <a:p>
            <a:pPr marL="514350" indent="-514350">
              <a:spcBef>
                <a:spcPts val="2400"/>
              </a:spcBef>
              <a:buAutoNum type="romanUcPeriod"/>
            </a:pPr>
            <a:r>
              <a:rPr lang="en-US" sz="2600" dirty="0">
                <a:solidFill>
                  <a:schemeClr val="tx2"/>
                </a:solidFill>
                <a:latin typeface="Calibri"/>
                <a:cs typeface="Calibri"/>
              </a:rPr>
              <a:t>Why Driving the Narrative is Important</a:t>
            </a:r>
          </a:p>
          <a:p>
            <a:pPr marL="514350" indent="-514350">
              <a:spcBef>
                <a:spcPts val="2400"/>
              </a:spcBef>
              <a:buAutoNum type="romanUcPeriod"/>
            </a:pPr>
            <a:r>
              <a:rPr lang="en-US" sz="2600" dirty="0">
                <a:solidFill>
                  <a:schemeClr val="tx2"/>
                </a:solidFill>
                <a:latin typeface="Calibri"/>
                <a:cs typeface="Calibri"/>
              </a:rPr>
              <a:t>Day of Action Case Studies</a:t>
            </a:r>
          </a:p>
          <a:p>
            <a:pPr marL="514350" indent="-514350">
              <a:spcBef>
                <a:spcPts val="2400"/>
              </a:spcBef>
              <a:buAutoNum type="romanUcPeriod"/>
            </a:pPr>
            <a:r>
              <a:rPr lang="en-US" sz="2600" dirty="0">
                <a:solidFill>
                  <a:schemeClr val="tx2"/>
                </a:solidFill>
                <a:latin typeface="Calibri"/>
                <a:cs typeface="Calibri"/>
              </a:rPr>
              <a:t>Earned Media Breakout Discussions</a:t>
            </a:r>
          </a:p>
          <a:p>
            <a:pPr marL="514350" indent="-514350">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72200"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for this session</a:t>
            </a:r>
          </a:p>
        </p:txBody>
      </p:sp>
    </p:spTree>
    <p:extLst>
      <p:ext uri="{BB962C8B-B14F-4D97-AF65-F5344CB8AC3E}">
        <p14:creationId xmlns:p14="http://schemas.microsoft.com/office/powerpoint/2010/main" val="412372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1000"/>
                                  </p:stCondLst>
                                  <p:iterate type="lt">
                                    <p:tmAbs val="25"/>
                                  </p:iterate>
                                  <p:childTnLst>
                                    <p:set>
                                      <p:cBhvr override="childStyle">
                                        <p:cTn id="6" dur="indefinite"/>
                                        <p:tgtEl>
                                          <p:spTgt spid="2">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8</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Case Study #1: </a:t>
            </a:r>
            <a:r>
              <a:rPr lang="en-US" sz="3000" dirty="0">
                <a:solidFill>
                  <a:srgbClr val="C41230"/>
                </a:solidFill>
              </a:rPr>
              <a:t>[</a:t>
            </a:r>
            <a:r>
              <a:rPr lang="en-US" sz="3000" dirty="0"/>
              <a:t>Insert event type</a:t>
            </a:r>
            <a:r>
              <a:rPr lang="en-US" sz="3000" dirty="0">
                <a:solidFill>
                  <a:srgbClr val="C41230"/>
                </a:solidFill>
              </a:rPr>
              <a:t>]</a:t>
            </a:r>
            <a:r>
              <a:rPr lang="en-US" sz="3000" dirty="0"/>
              <a:t> for </a:t>
            </a:r>
            <a:r>
              <a:rPr lang="en-US" sz="3000" dirty="0">
                <a:solidFill>
                  <a:srgbClr val="C41230"/>
                </a:solidFill>
              </a:rPr>
              <a:t>[</a:t>
            </a:r>
            <a:r>
              <a:rPr lang="en-US" sz="3000" dirty="0"/>
              <a:t>insert issue</a:t>
            </a:r>
            <a:r>
              <a:rPr lang="en-US" sz="3000" dirty="0">
                <a:solidFill>
                  <a:srgbClr val="C41230"/>
                </a:solidFill>
              </a:rPr>
              <a:t>]</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600" y="2057400"/>
            <a:ext cx="4998720" cy="3749040"/>
          </a:xfrm>
          <a:prstGeom prst="rect">
            <a:avLst/>
          </a:prstGeom>
        </p:spPr>
      </p:pic>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86400" y="2057400"/>
            <a:ext cx="3457434" cy="3749040"/>
          </a:xfrm>
          <a:prstGeom prst="rect">
            <a:avLst/>
          </a:prstGeom>
        </p:spPr>
      </p:pic>
      <p:pic>
        <p:nvPicPr>
          <p:cNvPr id="6" name="Picture 5"/>
          <p:cNvPicPr>
            <a:picLocks noChangeAspect="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18627014">
            <a:off x="4901086" y="926716"/>
            <a:ext cx="607476" cy="4471524"/>
          </a:xfrm>
          <a:prstGeom prst="rect">
            <a:avLst/>
          </a:prstGeom>
        </p:spPr>
      </p:pic>
    </p:spTree>
    <p:extLst>
      <p:ext uri="{BB962C8B-B14F-4D97-AF65-F5344CB8AC3E}">
        <p14:creationId xmlns:p14="http://schemas.microsoft.com/office/powerpoint/2010/main" val="1037710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9</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We should all live by two rules for social media posts</a:t>
            </a:r>
          </a:p>
        </p:txBody>
      </p:sp>
      <p:grpSp>
        <p:nvGrpSpPr>
          <p:cNvPr id="19" name="Group 18"/>
          <p:cNvGrpSpPr/>
          <p:nvPr/>
        </p:nvGrpSpPr>
        <p:grpSpPr>
          <a:xfrm>
            <a:off x="5044553" y="2819400"/>
            <a:ext cx="3450771" cy="3200400"/>
            <a:chOff x="5044553" y="2819400"/>
            <a:chExt cx="3450771" cy="3200400"/>
          </a:xfrm>
        </p:grpSpPr>
        <p:sp>
          <p:nvSpPr>
            <p:cNvPr id="3" name="Rectangle 2"/>
            <p:cNvSpPr/>
            <p:nvPr/>
          </p:nvSpPr>
          <p:spPr>
            <a:xfrm>
              <a:off x="5486400" y="4191000"/>
              <a:ext cx="2514600" cy="18288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b="1" dirty="0">
                  <a:solidFill>
                    <a:srgbClr val="00446A"/>
                  </a:solidFill>
                </a:rPr>
                <a:t>#DemandAction</a:t>
              </a:r>
            </a:p>
            <a:p>
              <a:pPr algn="ctr"/>
              <a:r>
                <a:rPr lang="en-US" sz="2200" dirty="0">
                  <a:solidFill>
                    <a:srgbClr val="00446A"/>
                  </a:solidFill>
                </a:rPr>
                <a:t>Top trending topic: March 28 Day of Action</a:t>
              </a:r>
            </a:p>
          </p:txBody>
        </p:sp>
        <p:pic>
          <p:nvPicPr>
            <p:cNvPr id="9" name="Picture 8"/>
            <p:cNvPicPr>
              <a:picLocks noChangeAspect="1"/>
            </p:cNvPicPr>
            <p:nvPr/>
          </p:nvPicPr>
          <p:blipFill>
            <a:blip r:embed="rId3" cstate="screen">
              <a:duotone>
                <a:schemeClr val="accent5">
                  <a:shade val="45000"/>
                  <a:satMod val="135000"/>
                </a:schemeClr>
                <a:prstClr val="white"/>
              </a:duotone>
              <a:extLst>
                <a:ext uri="{BEBA8EAE-BF5A-486C-A8C5-ECC9F3942E4B}">
                  <a14:imgProps xmlns:a14="http://schemas.microsoft.com/office/drawing/2010/main">
                    <a14:imgLayer r:embed="rId4">
                      <a14:imgEffect>
                        <a14:backgroundRemoval t="10000" b="90000" l="10000" r="90000"/>
                      </a14:imgEffect>
                      <a14:imgEffect>
                        <a14:saturation sat="161000"/>
                      </a14:imgEffect>
                      <a14:imgEffect>
                        <a14:brightnessContrast bright="-59000"/>
                      </a14:imgEffect>
                    </a14:imgLayer>
                  </a14:imgProps>
                </a:ext>
                <a:ext uri="{28A0092B-C50C-407E-A947-70E740481C1C}">
                  <a14:useLocalDpi xmlns:a14="http://schemas.microsoft.com/office/drawing/2010/main"/>
                </a:ext>
              </a:extLst>
            </a:blip>
            <a:stretch>
              <a:fillRect/>
            </a:stretch>
          </p:blipFill>
          <p:spPr>
            <a:xfrm>
              <a:off x="5867400" y="2819400"/>
              <a:ext cx="1676400" cy="1676400"/>
            </a:xfrm>
            <a:prstGeom prst="rect">
              <a:avLst/>
            </a:prstGeom>
          </p:spPr>
        </p:pic>
        <p:sp>
          <p:nvSpPr>
            <p:cNvPr id="4" name="Rounded Rectangle 3"/>
            <p:cNvSpPr/>
            <p:nvPr/>
          </p:nvSpPr>
          <p:spPr>
            <a:xfrm>
              <a:off x="5044553" y="3048000"/>
              <a:ext cx="3450771" cy="2971800"/>
            </a:xfrm>
            <a:prstGeom prst="round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7" name="Group 16"/>
          <p:cNvGrpSpPr/>
          <p:nvPr/>
        </p:nvGrpSpPr>
        <p:grpSpPr>
          <a:xfrm>
            <a:off x="685800" y="2406162"/>
            <a:ext cx="3352800" cy="3994638"/>
            <a:chOff x="685800" y="2743200"/>
            <a:chExt cx="2956193" cy="3613638"/>
          </a:xfrm>
        </p:grpSpPr>
        <p:pic>
          <p:nvPicPr>
            <p:cNvPr id="11" name="Picture 10" descr="Screen Shot 2013-05-20 at 12.16.27 AM.pn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5800" y="2743200"/>
              <a:ext cx="2956193" cy="1144954"/>
            </a:xfrm>
            <a:prstGeom prst="rect">
              <a:avLst/>
            </a:prstGeom>
          </p:spPr>
        </p:pic>
        <p:pic>
          <p:nvPicPr>
            <p:cNvPr id="13" name="Picture 12" descr="Screen Shot 2013-05-20 at 12.16.27 AM.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85800" y="3886200"/>
              <a:ext cx="2956193" cy="2470638"/>
            </a:xfrm>
            <a:prstGeom prst="rect">
              <a:avLst/>
            </a:prstGeom>
          </p:spPr>
        </p:pic>
      </p:grpSp>
      <p:sp>
        <p:nvSpPr>
          <p:cNvPr id="15" name="Rectangle 14"/>
          <p:cNvSpPr/>
          <p:nvPr/>
        </p:nvSpPr>
        <p:spPr>
          <a:xfrm>
            <a:off x="381000" y="1447800"/>
            <a:ext cx="4130040" cy="91440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dirty="0">
                <a:solidFill>
                  <a:srgbClr val="1F497D"/>
                </a:solidFill>
              </a:rPr>
              <a:t>Searchable, Snackable, Shareable</a:t>
            </a:r>
          </a:p>
        </p:txBody>
      </p:sp>
      <p:sp>
        <p:nvSpPr>
          <p:cNvPr id="16" name="Rectangle 15"/>
          <p:cNvSpPr/>
          <p:nvPr/>
        </p:nvSpPr>
        <p:spPr>
          <a:xfrm>
            <a:off x="4709160" y="1447800"/>
            <a:ext cx="4130040" cy="91440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600" dirty="0">
                <a:solidFill>
                  <a:srgbClr val="1F497D"/>
                </a:solidFill>
              </a:rPr>
              <a:t>Volume Matters</a:t>
            </a:r>
          </a:p>
        </p:txBody>
      </p:sp>
      <p:pic>
        <p:nvPicPr>
          <p:cNvPr id="14" name="Picture 13"/>
          <p:cNvPicPr>
            <a:picLocks noChangeAspect="1"/>
          </p:cNvPicPr>
          <p:nvPr/>
        </p:nvPicPr>
        <p:blipFill>
          <a:blip r:embed="rId7" cstate="print">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19303363">
            <a:off x="2157886" y="2145916"/>
            <a:ext cx="607476" cy="4471524"/>
          </a:xfrm>
          <a:prstGeom prst="rect">
            <a:avLst/>
          </a:prstGeom>
        </p:spPr>
      </p:pic>
    </p:spTree>
    <p:extLst>
      <p:ext uri="{BB962C8B-B14F-4D97-AF65-F5344CB8AC3E}">
        <p14:creationId xmlns:p14="http://schemas.microsoft.com/office/powerpoint/2010/main" val="1342728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32416</TotalTime>
  <Words>2037</Words>
  <Application>Microsoft Macintosh PowerPoint</Application>
  <PresentationFormat>On-screen Show (4:3)</PresentationFormat>
  <Paragraphs>375</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Courier New</vt:lpstr>
      <vt:lpstr>Office Theme</vt:lpstr>
      <vt:lpstr>Driving the Narrative: Making Perception Match Reality</vt:lpstr>
      <vt:lpstr>Goals for this session</vt:lpstr>
      <vt:lpstr>Agenda for this session</vt:lpstr>
      <vt:lpstr>What do we mean when we talk about driving the narrative?</vt:lpstr>
      <vt:lpstr>Our job is to make sure Members of Congress have a perception of public opinion that matches reality</vt:lpstr>
      <vt:lpstr>We have two avenues for driving the narrative</vt:lpstr>
      <vt:lpstr>Agenda for this session</vt:lpstr>
      <vt:lpstr>Case Study #1: [Insert event type] for [insert issue]</vt:lpstr>
      <vt:lpstr>We should all live by two rules for social media posts</vt:lpstr>
      <vt:lpstr>Case Study #2: Press Conference for [insert issue]</vt:lpstr>
      <vt:lpstr>A strong earned media event has four key components</vt:lpstr>
      <vt:lpstr>Agenda for this session</vt:lpstr>
      <vt:lpstr>Each group will think about a different component in the exercise to follow</vt:lpstr>
      <vt:lpstr>Breakout scenario and questions</vt:lpstr>
      <vt:lpstr>Best practices for getting press to cover your events</vt:lpstr>
      <vt:lpstr>Best practices for getting press to cover your events</vt:lpstr>
      <vt:lpstr>Agenda for this session</vt:lpstr>
      <vt:lpstr>Key takeaways</vt:lpstr>
      <vt:lpstr>Next steps</vt:lpstr>
      <vt:lpstr>Q &amp;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1410</cp:revision>
  <cp:lastPrinted>2012-03-22T19:47:25Z</cp:lastPrinted>
  <dcterms:created xsi:type="dcterms:W3CDTF">2011-03-30T13:57:21Z</dcterms:created>
  <dcterms:modified xsi:type="dcterms:W3CDTF">2019-06-26T23:07:15Z</dcterms:modified>
</cp:coreProperties>
</file>