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1139" r:id="rId2"/>
    <p:sldId id="1104" r:id="rId3"/>
    <p:sldId id="1140" r:id="rId4"/>
    <p:sldId id="1124" r:id="rId5"/>
    <p:sldId id="1141" r:id="rId6"/>
    <p:sldId id="1106" r:id="rId7"/>
    <p:sldId id="1142" r:id="rId8"/>
    <p:sldId id="1143" r:id="rId9"/>
    <p:sldId id="1115" r:id="rId10"/>
    <p:sldId id="1122" r:id="rId11"/>
    <p:sldId id="1145" r:id="rId12"/>
    <p:sldId id="1146" r:id="rId13"/>
    <p:sldId id="1144" r:id="rId14"/>
    <p:sldId id="1147" r:id="rId15"/>
    <p:sldId id="1148" r:id="rId16"/>
    <p:sldId id="1152" r:id="rId17"/>
    <p:sldId id="1153" r:id="rId18"/>
    <p:sldId id="1154" r:id="rId19"/>
    <p:sldId id="1150" r:id="rId20"/>
    <p:sldId id="1151" r:id="rId21"/>
    <p:sldId id="1136" r:id="rId22"/>
  </p:sldIdLst>
  <p:sldSz cx="9144000" cy="6858000" type="screen4x3"/>
  <p:notesSz cx="69469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Goals &amp; Agenda" id="{CA7A887A-4557-4556-A80D-A2E5816F404B}">
          <p14:sldIdLst>
            <p14:sldId id="1139"/>
            <p14:sldId id="1104"/>
            <p14:sldId id="1140"/>
            <p14:sldId id="1124"/>
          </p14:sldIdLst>
        </p14:section>
        <p14:section name="CIR Issue Background" id="{506FACB4-F421-4BA1-8850-F77BCB3B34F7}">
          <p14:sldIdLst>
            <p14:sldId id="1141"/>
            <p14:sldId id="1106"/>
            <p14:sldId id="1142"/>
            <p14:sldId id="1143"/>
            <p14:sldId id="1115"/>
            <p14:sldId id="1122"/>
            <p14:sldId id="1145"/>
            <p14:sldId id="1146"/>
            <p14:sldId id="1144"/>
          </p14:sldIdLst>
        </p14:section>
        <p14:section name="Getting the Bill Through the House" id="{242FA671-DC9F-4093-A8CE-229483A23FE0}">
          <p14:sldIdLst>
            <p14:sldId id="1147"/>
            <p14:sldId id="1148"/>
            <p14:sldId id="1152"/>
            <p14:sldId id="1153"/>
            <p14:sldId id="1154"/>
          </p14:sldIdLst>
        </p14:section>
        <p14:section name="Debrief, Next Steps &amp; Closing" id="{DD20F20B-2868-4A38-BAF9-F55686016152}">
          <p14:sldIdLst>
            <p14:sldId id="1150"/>
            <p14:sldId id="1151"/>
            <p14:sldId id="1136"/>
          </p14:sldIdLst>
        </p14:section>
      </p14:sectionLst>
    </p:ext>
    <p:ext uri="{EFAFB233-063F-42B5-8137-9DF3F51BA10A}">
      <p15:sldGuideLst xmlns:p15="http://schemas.microsoft.com/office/powerpoint/2012/main">
        <p15:guide id="1" orient="horz" pos="2160">
          <p15:clr>
            <a:srgbClr val="A4A3A4"/>
          </p15:clr>
        </p15:guide>
        <p15:guide id="2" pos="2832">
          <p15:clr>
            <a:srgbClr val="A4A3A4"/>
          </p15:clr>
        </p15:guide>
      </p15:sldGuideLst>
    </p:ext>
    <p:ext uri="{2D200454-40CA-4A62-9FC3-DE9A4176ACB9}">
      <p15:notesGuideLst xmlns:p15="http://schemas.microsoft.com/office/powerpoint/2012/main">
        <p15:guide id="1" orient="horz" pos="2904">
          <p15:clr>
            <a:srgbClr val="A4A3A4"/>
          </p15:clr>
        </p15:guide>
        <p15:guide id="2" pos="218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3" clrIdx="0"/>
  <p:cmAuthor id="1" name="Emmy Ruiz" initials="" lastIdx="6" clrIdx="1"/>
  <p:cmAuthor id="2" name="Ben Finkenbinder" initials="BNF"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884"/>
    <a:srgbClr val="00446A"/>
    <a:srgbClr val="006699"/>
    <a:srgbClr val="C2DBE8"/>
    <a:srgbClr val="C41230"/>
    <a:srgbClr val="9DCF32"/>
    <a:srgbClr val="7CA1CE"/>
    <a:srgbClr val="D17F7D"/>
    <a:srgbClr val="990099"/>
    <a:srgbClr val="CD6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362" autoAdjust="0"/>
    <p:restoredTop sz="42275" autoAdjust="0"/>
  </p:normalViewPr>
  <p:slideViewPr>
    <p:cSldViewPr>
      <p:cViewPr varScale="1">
        <p:scale>
          <a:sx n="48" d="100"/>
          <a:sy n="48" d="100"/>
        </p:scale>
        <p:origin x="2752" y="184"/>
      </p:cViewPr>
      <p:guideLst>
        <p:guide orient="horz" pos="2160"/>
        <p:guide pos="2832"/>
      </p:guideLst>
    </p:cSldViewPr>
  </p:slideViewPr>
  <p:outlineViewPr>
    <p:cViewPr>
      <p:scale>
        <a:sx n="33" d="100"/>
        <a:sy n="33" d="100"/>
      </p:scale>
      <p:origin x="0" y="6078"/>
    </p:cViewPr>
  </p:outlineViewPr>
  <p:notesTextViewPr>
    <p:cViewPr>
      <p:scale>
        <a:sx n="100" d="100"/>
        <a:sy n="100" d="100"/>
      </p:scale>
      <p:origin x="0" y="0"/>
    </p:cViewPr>
  </p:notesTextViewPr>
  <p:sorterViewPr>
    <p:cViewPr>
      <p:scale>
        <a:sx n="59" d="100"/>
        <a:sy n="59" d="100"/>
      </p:scale>
      <p:origin x="0" y="0"/>
    </p:cViewPr>
  </p:sorterViewPr>
  <p:notesViewPr>
    <p:cSldViewPr>
      <p:cViewPr varScale="1">
        <p:scale>
          <a:sx n="53" d="100"/>
          <a:sy n="53" d="100"/>
        </p:scale>
        <p:origin x="-2868"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106EEA-F910-412F-9051-8E4FD82B79B2}"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C3D67BA8-DAC5-4143-9190-2D67B6D62BB9}">
      <dgm:prSet/>
      <dgm:spPr/>
      <dgm:t>
        <a:bodyPr/>
        <a:lstStyle/>
        <a:p>
          <a:pPr rtl="0"/>
          <a:r>
            <a:rPr lang="en-US" b="1" dirty="0"/>
            <a:t>April</a:t>
          </a:r>
        </a:p>
        <a:p>
          <a:pPr rtl="0"/>
          <a:r>
            <a:rPr lang="en-US" b="1" dirty="0"/>
            <a:t>Gang of 8 Introduction</a:t>
          </a:r>
          <a:endParaRPr lang="en-US" dirty="0"/>
        </a:p>
      </dgm:t>
    </dgm:pt>
    <dgm:pt modelId="{204ADFD8-AFEB-4115-943D-AB2117A87AC4}" type="parTrans" cxnId="{02F55A0D-BDD1-404E-80EA-E24492DD5B7E}">
      <dgm:prSet/>
      <dgm:spPr/>
      <dgm:t>
        <a:bodyPr/>
        <a:lstStyle/>
        <a:p>
          <a:endParaRPr lang="en-US"/>
        </a:p>
      </dgm:t>
    </dgm:pt>
    <dgm:pt modelId="{6DB05D7B-0CE4-49D4-8022-FCC16F1EED0E}" type="sibTrans" cxnId="{02F55A0D-BDD1-404E-80EA-E24492DD5B7E}">
      <dgm:prSet/>
      <dgm:spPr/>
      <dgm:t>
        <a:bodyPr/>
        <a:lstStyle/>
        <a:p>
          <a:endParaRPr lang="en-US"/>
        </a:p>
      </dgm:t>
    </dgm:pt>
    <dgm:pt modelId="{04BBC024-BC1D-49BF-BC1E-0CF020188441}">
      <dgm:prSet/>
      <dgm:spPr/>
      <dgm:t>
        <a:bodyPr/>
        <a:lstStyle/>
        <a:p>
          <a:pPr rtl="0"/>
          <a:r>
            <a:rPr lang="en-US" b="1" dirty="0"/>
            <a:t>May</a:t>
          </a:r>
        </a:p>
        <a:p>
          <a:pPr rtl="0"/>
          <a:r>
            <a:rPr lang="en-US" b="1" dirty="0"/>
            <a:t>Senate Judiciary Committee</a:t>
          </a:r>
          <a:endParaRPr lang="en-US" dirty="0"/>
        </a:p>
      </dgm:t>
    </dgm:pt>
    <dgm:pt modelId="{D0197DA1-C730-44D6-B001-3B2EB9698E9F}" type="parTrans" cxnId="{38A4EDE5-46E2-43C8-9371-C5B30749E5E7}">
      <dgm:prSet/>
      <dgm:spPr/>
      <dgm:t>
        <a:bodyPr/>
        <a:lstStyle/>
        <a:p>
          <a:endParaRPr lang="en-US"/>
        </a:p>
      </dgm:t>
    </dgm:pt>
    <dgm:pt modelId="{B5DA06C8-F2EB-4A3F-9B4B-4239BDC3734A}" type="sibTrans" cxnId="{38A4EDE5-46E2-43C8-9371-C5B30749E5E7}">
      <dgm:prSet/>
      <dgm:spPr/>
      <dgm:t>
        <a:bodyPr/>
        <a:lstStyle/>
        <a:p>
          <a:endParaRPr lang="en-US"/>
        </a:p>
      </dgm:t>
    </dgm:pt>
    <dgm:pt modelId="{1FA3693C-46EB-49EF-9424-FCB60445757D}">
      <dgm:prSet/>
      <dgm:spPr/>
      <dgm:t>
        <a:bodyPr/>
        <a:lstStyle/>
        <a:p>
          <a:pPr rtl="0"/>
          <a:r>
            <a:rPr lang="en-US" b="1" dirty="0"/>
            <a:t>June &amp; July</a:t>
          </a:r>
        </a:p>
        <a:p>
          <a:pPr rtl="0"/>
          <a:r>
            <a:rPr lang="en-US" b="1" dirty="0"/>
            <a:t>Senate Vote</a:t>
          </a:r>
          <a:endParaRPr lang="en-US" dirty="0"/>
        </a:p>
      </dgm:t>
    </dgm:pt>
    <dgm:pt modelId="{201D885B-E37B-429B-9AF0-C2776E7E835A}" type="parTrans" cxnId="{3DB42811-B8FA-4723-A323-5E9A7707E93A}">
      <dgm:prSet/>
      <dgm:spPr/>
      <dgm:t>
        <a:bodyPr/>
        <a:lstStyle/>
        <a:p>
          <a:endParaRPr lang="en-US"/>
        </a:p>
      </dgm:t>
    </dgm:pt>
    <dgm:pt modelId="{D6115A2A-8D0A-4E04-98E3-A8054CAA8A8D}" type="sibTrans" cxnId="{3DB42811-B8FA-4723-A323-5E9A7707E93A}">
      <dgm:prSet/>
      <dgm:spPr/>
      <dgm:t>
        <a:bodyPr/>
        <a:lstStyle/>
        <a:p>
          <a:endParaRPr lang="en-US"/>
        </a:p>
      </dgm:t>
    </dgm:pt>
    <dgm:pt modelId="{23933EE1-460F-41D0-AFE1-910958BA1189}" type="pres">
      <dgm:prSet presAssocID="{10106EEA-F910-412F-9051-8E4FD82B79B2}" presName="CompostProcess" presStyleCnt="0">
        <dgm:presLayoutVars>
          <dgm:dir/>
          <dgm:resizeHandles val="exact"/>
        </dgm:presLayoutVars>
      </dgm:prSet>
      <dgm:spPr/>
    </dgm:pt>
    <dgm:pt modelId="{63D7CC52-4ACB-4CC0-BD38-AF730AE1F638}" type="pres">
      <dgm:prSet presAssocID="{10106EEA-F910-412F-9051-8E4FD82B79B2}" presName="arrow" presStyleLbl="bgShp" presStyleIdx="0" presStyleCnt="1"/>
      <dgm:spPr/>
    </dgm:pt>
    <dgm:pt modelId="{D4F67254-FC19-45CA-B9F5-4D8A1E7E654A}" type="pres">
      <dgm:prSet presAssocID="{10106EEA-F910-412F-9051-8E4FD82B79B2}" presName="linearProcess" presStyleCnt="0"/>
      <dgm:spPr/>
    </dgm:pt>
    <dgm:pt modelId="{A4D6DD83-4985-41CB-9D16-40589692EAF1}" type="pres">
      <dgm:prSet presAssocID="{C3D67BA8-DAC5-4143-9190-2D67B6D62BB9}" presName="textNode" presStyleLbl="node1" presStyleIdx="0" presStyleCnt="3">
        <dgm:presLayoutVars>
          <dgm:bulletEnabled val="1"/>
        </dgm:presLayoutVars>
      </dgm:prSet>
      <dgm:spPr/>
    </dgm:pt>
    <dgm:pt modelId="{92FE7C3C-29CF-4A21-BE42-2F6BD8E80D62}" type="pres">
      <dgm:prSet presAssocID="{6DB05D7B-0CE4-49D4-8022-FCC16F1EED0E}" presName="sibTrans" presStyleCnt="0"/>
      <dgm:spPr/>
    </dgm:pt>
    <dgm:pt modelId="{74186632-9A7E-45B3-A9F3-F47F5738EE7C}" type="pres">
      <dgm:prSet presAssocID="{04BBC024-BC1D-49BF-BC1E-0CF020188441}" presName="textNode" presStyleLbl="node1" presStyleIdx="1" presStyleCnt="3">
        <dgm:presLayoutVars>
          <dgm:bulletEnabled val="1"/>
        </dgm:presLayoutVars>
      </dgm:prSet>
      <dgm:spPr/>
    </dgm:pt>
    <dgm:pt modelId="{CE6B7A72-2892-4E6E-9B3B-D9B518DD38AA}" type="pres">
      <dgm:prSet presAssocID="{B5DA06C8-F2EB-4A3F-9B4B-4239BDC3734A}" presName="sibTrans" presStyleCnt="0"/>
      <dgm:spPr/>
    </dgm:pt>
    <dgm:pt modelId="{D26DC706-9635-4A03-8964-C4388C5B1043}" type="pres">
      <dgm:prSet presAssocID="{1FA3693C-46EB-49EF-9424-FCB60445757D}" presName="textNode" presStyleLbl="node1" presStyleIdx="2" presStyleCnt="3">
        <dgm:presLayoutVars>
          <dgm:bulletEnabled val="1"/>
        </dgm:presLayoutVars>
      </dgm:prSet>
      <dgm:spPr/>
    </dgm:pt>
  </dgm:ptLst>
  <dgm:cxnLst>
    <dgm:cxn modelId="{02F55A0D-BDD1-404E-80EA-E24492DD5B7E}" srcId="{10106EEA-F910-412F-9051-8E4FD82B79B2}" destId="{C3D67BA8-DAC5-4143-9190-2D67B6D62BB9}" srcOrd="0" destOrd="0" parTransId="{204ADFD8-AFEB-4115-943D-AB2117A87AC4}" sibTransId="{6DB05D7B-0CE4-49D4-8022-FCC16F1EED0E}"/>
    <dgm:cxn modelId="{3DB42811-B8FA-4723-A323-5E9A7707E93A}" srcId="{10106EEA-F910-412F-9051-8E4FD82B79B2}" destId="{1FA3693C-46EB-49EF-9424-FCB60445757D}" srcOrd="2" destOrd="0" parTransId="{201D885B-E37B-429B-9AF0-C2776E7E835A}" sibTransId="{D6115A2A-8D0A-4E04-98E3-A8054CAA8A8D}"/>
    <dgm:cxn modelId="{D442CE14-0985-44C9-9EF9-95C46E489A29}" type="presOf" srcId="{C3D67BA8-DAC5-4143-9190-2D67B6D62BB9}" destId="{A4D6DD83-4985-41CB-9D16-40589692EAF1}" srcOrd="0" destOrd="0" presId="urn:microsoft.com/office/officeart/2005/8/layout/hProcess9"/>
    <dgm:cxn modelId="{D82632B1-E356-4713-B11B-9A5B87C767D9}" type="presOf" srcId="{1FA3693C-46EB-49EF-9424-FCB60445757D}" destId="{D26DC706-9635-4A03-8964-C4388C5B1043}" srcOrd="0" destOrd="0" presId="urn:microsoft.com/office/officeart/2005/8/layout/hProcess9"/>
    <dgm:cxn modelId="{E9E5FECE-D2F6-493E-8093-79C4CEF77BBE}" type="presOf" srcId="{04BBC024-BC1D-49BF-BC1E-0CF020188441}" destId="{74186632-9A7E-45B3-A9F3-F47F5738EE7C}" srcOrd="0" destOrd="0" presId="urn:microsoft.com/office/officeart/2005/8/layout/hProcess9"/>
    <dgm:cxn modelId="{38A4EDE5-46E2-43C8-9371-C5B30749E5E7}" srcId="{10106EEA-F910-412F-9051-8E4FD82B79B2}" destId="{04BBC024-BC1D-49BF-BC1E-0CF020188441}" srcOrd="1" destOrd="0" parTransId="{D0197DA1-C730-44D6-B001-3B2EB9698E9F}" sibTransId="{B5DA06C8-F2EB-4A3F-9B4B-4239BDC3734A}"/>
    <dgm:cxn modelId="{DEF878E7-D84E-4BD2-85D8-B8B834841BFB}" type="presOf" srcId="{10106EEA-F910-412F-9051-8E4FD82B79B2}" destId="{23933EE1-460F-41D0-AFE1-910958BA1189}" srcOrd="0" destOrd="0" presId="urn:microsoft.com/office/officeart/2005/8/layout/hProcess9"/>
    <dgm:cxn modelId="{D784E630-392C-4983-987E-AD427C686535}" type="presParOf" srcId="{23933EE1-460F-41D0-AFE1-910958BA1189}" destId="{63D7CC52-4ACB-4CC0-BD38-AF730AE1F638}" srcOrd="0" destOrd="0" presId="urn:microsoft.com/office/officeart/2005/8/layout/hProcess9"/>
    <dgm:cxn modelId="{606AB705-23CB-4B89-B696-0EB74F567AEB}" type="presParOf" srcId="{23933EE1-460F-41D0-AFE1-910958BA1189}" destId="{D4F67254-FC19-45CA-B9F5-4D8A1E7E654A}" srcOrd="1" destOrd="0" presId="urn:microsoft.com/office/officeart/2005/8/layout/hProcess9"/>
    <dgm:cxn modelId="{EAE7B3A4-EEF0-4E84-811D-2C851EE682AA}" type="presParOf" srcId="{D4F67254-FC19-45CA-B9F5-4D8A1E7E654A}" destId="{A4D6DD83-4985-41CB-9D16-40589692EAF1}" srcOrd="0" destOrd="0" presId="urn:microsoft.com/office/officeart/2005/8/layout/hProcess9"/>
    <dgm:cxn modelId="{8622B50F-D42F-489F-8777-2917B4B5E078}" type="presParOf" srcId="{D4F67254-FC19-45CA-B9F5-4D8A1E7E654A}" destId="{92FE7C3C-29CF-4A21-BE42-2F6BD8E80D62}" srcOrd="1" destOrd="0" presId="urn:microsoft.com/office/officeart/2005/8/layout/hProcess9"/>
    <dgm:cxn modelId="{B9BB521A-2FD6-49A4-89DF-6F6B66ADD396}" type="presParOf" srcId="{D4F67254-FC19-45CA-B9F5-4D8A1E7E654A}" destId="{74186632-9A7E-45B3-A9F3-F47F5738EE7C}" srcOrd="2" destOrd="0" presId="urn:microsoft.com/office/officeart/2005/8/layout/hProcess9"/>
    <dgm:cxn modelId="{38C12548-643F-4341-946E-A725A651CC67}" type="presParOf" srcId="{D4F67254-FC19-45CA-B9F5-4D8A1E7E654A}" destId="{CE6B7A72-2892-4E6E-9B3B-D9B518DD38AA}" srcOrd="3" destOrd="0" presId="urn:microsoft.com/office/officeart/2005/8/layout/hProcess9"/>
    <dgm:cxn modelId="{E690112B-D636-4971-8ADF-A566C34DB79D}" type="presParOf" srcId="{D4F67254-FC19-45CA-B9F5-4D8A1E7E654A}" destId="{D26DC706-9635-4A03-8964-C4388C5B1043}"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D7CC52-4ACB-4CC0-BD38-AF730AE1F638}">
      <dsp:nvSpPr>
        <dsp:cNvPr id="0" name=""/>
        <dsp:cNvSpPr/>
      </dsp:nvSpPr>
      <dsp:spPr>
        <a:xfrm>
          <a:off x="617219" y="0"/>
          <a:ext cx="6995160" cy="46482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D6DD83-4985-41CB-9D16-40589692EAF1}">
      <dsp:nvSpPr>
        <dsp:cNvPr id="0" name=""/>
        <dsp:cNvSpPr/>
      </dsp:nvSpPr>
      <dsp:spPr>
        <a:xfrm>
          <a:off x="8840" y="1394460"/>
          <a:ext cx="2648902" cy="1859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b="1" kern="1200" dirty="0"/>
            <a:t>April</a:t>
          </a:r>
        </a:p>
        <a:p>
          <a:pPr marL="0" lvl="0" indent="0" algn="ctr" defTabSz="1155700" rtl="0">
            <a:lnSpc>
              <a:spcPct val="90000"/>
            </a:lnSpc>
            <a:spcBef>
              <a:spcPct val="0"/>
            </a:spcBef>
            <a:spcAft>
              <a:spcPct val="35000"/>
            </a:spcAft>
            <a:buNone/>
          </a:pPr>
          <a:r>
            <a:rPr lang="en-US" sz="2600" b="1" kern="1200" dirty="0"/>
            <a:t>Gang of 8 Introduction</a:t>
          </a:r>
          <a:endParaRPr lang="en-US" sz="2600" kern="1200" dirty="0"/>
        </a:p>
      </dsp:txBody>
      <dsp:txXfrm>
        <a:off x="99603" y="1485223"/>
        <a:ext cx="2467376" cy="1677754"/>
      </dsp:txXfrm>
    </dsp:sp>
    <dsp:sp modelId="{74186632-9A7E-45B3-A9F3-F47F5738EE7C}">
      <dsp:nvSpPr>
        <dsp:cNvPr id="0" name=""/>
        <dsp:cNvSpPr/>
      </dsp:nvSpPr>
      <dsp:spPr>
        <a:xfrm>
          <a:off x="2790348" y="1394460"/>
          <a:ext cx="2648902" cy="1859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b="1" kern="1200" dirty="0"/>
            <a:t>May</a:t>
          </a:r>
        </a:p>
        <a:p>
          <a:pPr marL="0" lvl="0" indent="0" algn="ctr" defTabSz="1155700" rtl="0">
            <a:lnSpc>
              <a:spcPct val="90000"/>
            </a:lnSpc>
            <a:spcBef>
              <a:spcPct val="0"/>
            </a:spcBef>
            <a:spcAft>
              <a:spcPct val="35000"/>
            </a:spcAft>
            <a:buNone/>
          </a:pPr>
          <a:r>
            <a:rPr lang="en-US" sz="2600" b="1" kern="1200" dirty="0"/>
            <a:t>Senate Judiciary Committee</a:t>
          </a:r>
          <a:endParaRPr lang="en-US" sz="2600" kern="1200" dirty="0"/>
        </a:p>
      </dsp:txBody>
      <dsp:txXfrm>
        <a:off x="2881111" y="1485223"/>
        <a:ext cx="2467376" cy="1677754"/>
      </dsp:txXfrm>
    </dsp:sp>
    <dsp:sp modelId="{D26DC706-9635-4A03-8964-C4388C5B1043}">
      <dsp:nvSpPr>
        <dsp:cNvPr id="0" name=""/>
        <dsp:cNvSpPr/>
      </dsp:nvSpPr>
      <dsp:spPr>
        <a:xfrm>
          <a:off x="5571857" y="1394460"/>
          <a:ext cx="2648902" cy="1859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b="1" kern="1200" dirty="0"/>
            <a:t>June &amp; July</a:t>
          </a:r>
        </a:p>
        <a:p>
          <a:pPr marL="0" lvl="0" indent="0" algn="ctr" defTabSz="1155700" rtl="0">
            <a:lnSpc>
              <a:spcPct val="90000"/>
            </a:lnSpc>
            <a:spcBef>
              <a:spcPct val="0"/>
            </a:spcBef>
            <a:spcAft>
              <a:spcPct val="35000"/>
            </a:spcAft>
            <a:buNone/>
          </a:pPr>
          <a:r>
            <a:rPr lang="en-US" sz="2600" b="1" kern="1200" dirty="0"/>
            <a:t>Senate Vote</a:t>
          </a:r>
          <a:endParaRPr lang="en-US" sz="2600" kern="1200" dirty="0"/>
        </a:p>
      </dsp:txBody>
      <dsp:txXfrm>
        <a:off x="5662620" y="1485223"/>
        <a:ext cx="2467376" cy="167775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sz="quarter" idx="1"/>
          </p:nvPr>
        </p:nvSpPr>
        <p:spPr>
          <a:xfrm>
            <a:off x="3934971" y="0"/>
            <a:ext cx="3010323" cy="461010"/>
          </a:xfrm>
          <a:prstGeom prst="rect">
            <a:avLst/>
          </a:prstGeom>
        </p:spPr>
        <p:txBody>
          <a:bodyPr vert="horz" lIns="92362" tIns="46181" rIns="92362" bIns="46181" rtlCol="0"/>
          <a:lstStyle>
            <a:lvl1pPr algn="r">
              <a:defRPr sz="1200"/>
            </a:lvl1pPr>
          </a:lstStyle>
          <a:p>
            <a:fld id="{16E95F94-848E-4F2D-B0E2-34977443EBCC}" type="datetimeFigureOut">
              <a:rPr lang="en-US" smtClean="0"/>
              <a:t>6/26/19</a:t>
            </a:fld>
            <a:endParaRPr lang="en-US" dirty="0"/>
          </a:p>
        </p:txBody>
      </p:sp>
      <p:sp>
        <p:nvSpPr>
          <p:cNvPr id="4" name="Footer Placeholder 3"/>
          <p:cNvSpPr>
            <a:spLocks noGrp="1"/>
          </p:cNvSpPr>
          <p:nvPr>
            <p:ph type="ftr" sz="quarter" idx="2"/>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4971" y="8757592"/>
            <a:ext cx="3010323" cy="461010"/>
          </a:xfrm>
          <a:prstGeom prst="rect">
            <a:avLst/>
          </a:prstGeom>
        </p:spPr>
        <p:txBody>
          <a:bodyPr vert="horz" lIns="92362" tIns="46181" rIns="92362" bIns="46181" rtlCol="0" anchor="b"/>
          <a:lstStyle>
            <a:lvl1pPr algn="r">
              <a:defRPr sz="1200"/>
            </a:lvl1pPr>
          </a:lstStyle>
          <a:p>
            <a:fld id="{779775F8-72D4-499D-AB95-7455A17A9810}" type="slidenum">
              <a:rPr lang="en-US" smtClean="0"/>
              <a:t>‹#›</a:t>
            </a:fld>
            <a:endParaRPr lang="en-US" dirty="0"/>
          </a:p>
        </p:txBody>
      </p:sp>
    </p:spTree>
    <p:extLst>
      <p:ext uri="{BB962C8B-B14F-4D97-AF65-F5344CB8AC3E}">
        <p14:creationId xmlns:p14="http://schemas.microsoft.com/office/powerpoint/2010/main" val="199854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10323" cy="461010"/>
          </a:xfrm>
          <a:prstGeom prst="rect">
            <a:avLst/>
          </a:prstGeom>
        </p:spPr>
        <p:txBody>
          <a:bodyPr vert="horz" lIns="92362" tIns="46181" rIns="92362" bIns="46181" rtlCol="0"/>
          <a:lstStyle>
            <a:lvl1pPr algn="l">
              <a:defRPr sz="1200"/>
            </a:lvl1pPr>
          </a:lstStyle>
          <a:p>
            <a:endParaRPr lang="en-US" dirty="0"/>
          </a:p>
        </p:txBody>
      </p:sp>
      <p:sp>
        <p:nvSpPr>
          <p:cNvPr id="3" name="Date Placeholder 2"/>
          <p:cNvSpPr>
            <a:spLocks noGrp="1"/>
          </p:cNvSpPr>
          <p:nvPr>
            <p:ph type="dt" idx="1"/>
          </p:nvPr>
        </p:nvSpPr>
        <p:spPr>
          <a:xfrm>
            <a:off x="3934971" y="0"/>
            <a:ext cx="3010323" cy="461010"/>
          </a:xfrm>
          <a:prstGeom prst="rect">
            <a:avLst/>
          </a:prstGeom>
        </p:spPr>
        <p:txBody>
          <a:bodyPr vert="horz" lIns="92362" tIns="46181" rIns="92362" bIns="46181" rtlCol="0"/>
          <a:lstStyle>
            <a:lvl1pPr algn="r">
              <a:defRPr sz="1200"/>
            </a:lvl1pPr>
          </a:lstStyle>
          <a:p>
            <a:fld id="{5DB6A7FC-BA7D-4721-AB51-32D0B58C7648}" type="datetimeFigureOut">
              <a:rPr lang="en-US" smtClean="0"/>
              <a:pPr/>
              <a:t>6/26/19</a:t>
            </a:fld>
            <a:endParaRPr lang="en-US" dirty="0"/>
          </a:p>
        </p:txBody>
      </p:sp>
      <p:sp>
        <p:nvSpPr>
          <p:cNvPr id="4" name="Slide Image Placeholder 3"/>
          <p:cNvSpPr>
            <a:spLocks noGrp="1" noRot="1" noChangeAspect="1"/>
          </p:cNvSpPr>
          <p:nvPr>
            <p:ph type="sldImg" idx="2"/>
          </p:nvPr>
        </p:nvSpPr>
        <p:spPr>
          <a:xfrm>
            <a:off x="1168400" y="692150"/>
            <a:ext cx="4610100" cy="3457575"/>
          </a:xfrm>
          <a:prstGeom prst="rect">
            <a:avLst/>
          </a:prstGeom>
          <a:noFill/>
          <a:ln w="12700">
            <a:solidFill>
              <a:prstClr val="black"/>
            </a:solidFill>
          </a:ln>
        </p:spPr>
        <p:txBody>
          <a:bodyPr vert="horz" lIns="92362" tIns="46181" rIns="92362" bIns="46181" rtlCol="0" anchor="ctr"/>
          <a:lstStyle/>
          <a:p>
            <a:endParaRPr lang="en-US" dirty="0"/>
          </a:p>
        </p:txBody>
      </p:sp>
      <p:sp>
        <p:nvSpPr>
          <p:cNvPr id="5" name="Notes Placeholder 4"/>
          <p:cNvSpPr>
            <a:spLocks noGrp="1"/>
          </p:cNvSpPr>
          <p:nvPr>
            <p:ph type="body" sz="quarter" idx="3"/>
          </p:nvPr>
        </p:nvSpPr>
        <p:spPr>
          <a:xfrm>
            <a:off x="694690" y="4379597"/>
            <a:ext cx="5557520" cy="4149090"/>
          </a:xfrm>
          <a:prstGeom prst="rect">
            <a:avLst/>
          </a:prstGeom>
        </p:spPr>
        <p:txBody>
          <a:bodyPr vert="horz" lIns="92362" tIns="46181" rIns="92362" bIns="4618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757592"/>
            <a:ext cx="3010323" cy="461010"/>
          </a:xfrm>
          <a:prstGeom prst="rect">
            <a:avLst/>
          </a:prstGeom>
        </p:spPr>
        <p:txBody>
          <a:bodyPr vert="horz" lIns="92362" tIns="46181" rIns="92362" bIns="461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71" y="8757592"/>
            <a:ext cx="3010323" cy="461010"/>
          </a:xfrm>
          <a:prstGeom prst="rect">
            <a:avLst/>
          </a:prstGeom>
        </p:spPr>
        <p:txBody>
          <a:bodyPr vert="horz" lIns="92362" tIns="46181" rIns="92362" bIns="46181" rtlCol="0" anchor="b"/>
          <a:lstStyle>
            <a:lvl1pPr algn="r">
              <a:defRPr sz="1200"/>
            </a:lvl1pPr>
          </a:lstStyle>
          <a:p>
            <a:fld id="{C274625E-BD2B-41CA-9801-85E7424BBEF2}" type="slidenum">
              <a:rPr lang="en-US" smtClean="0"/>
              <a:pPr/>
              <a:t>‹#›</a:t>
            </a:fld>
            <a:endParaRPr lang="en-US" dirty="0"/>
          </a:p>
        </p:txBody>
      </p:sp>
    </p:spTree>
    <p:extLst>
      <p:ext uri="{BB962C8B-B14F-4D97-AF65-F5344CB8AC3E}">
        <p14:creationId xmlns:p14="http://schemas.microsoft.com/office/powerpoint/2010/main" val="3494949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0:00 – 0:06	Introduction, Goals &amp; Agenda</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0:00 – 0:04	Personal Story Introduction</a:t>
            </a:r>
          </a:p>
          <a:p>
            <a:pPr marL="171450" indent="-171450">
              <a:buFont typeface="Arial"/>
              <a:buChar char="•"/>
            </a:pPr>
            <a:r>
              <a:rPr lang="en-US" sz="1200" b="1" kern="1200" dirty="0">
                <a:solidFill>
                  <a:schemeClr val="tx1"/>
                </a:solidFill>
                <a:effectLst/>
                <a:latin typeface="+mn-lt"/>
                <a:ea typeface="+mn-ea"/>
                <a:cs typeface="+mn-cs"/>
              </a:rPr>
              <a:t>[Slide 1]</a:t>
            </a:r>
            <a:r>
              <a:rPr lang="en-US" sz="1200" kern="1200" dirty="0">
                <a:solidFill>
                  <a:schemeClr val="tx1"/>
                </a:solidFill>
                <a:effectLst/>
                <a:latin typeface="+mn-lt"/>
                <a:ea typeface="+mn-ea"/>
                <a:cs typeface="+mn-cs"/>
              </a:rPr>
              <a:t> [Trainer should tell a 2-minute version of his or her personal story, tying it back to the issue of Comprehensive Immigration reform.] Everyone here decided to join us because this issue is important to you. You have probably already been reading about the issue in the news, and have lots of questions about the timeline and strategy, and what OFA’s role in all of this will be, and how you can help. Is that a fair assessment? Why is everyone here? [Facilitator should do an on-the-spot needs assessment and, as possible, adjust the agenda to reflect the needs that the facilitator detects during the assessment.]</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a:t>
            </a:fld>
            <a:endParaRPr lang="en-US" dirty="0"/>
          </a:p>
        </p:txBody>
      </p:sp>
    </p:spTree>
    <p:extLst>
      <p:ext uri="{BB962C8B-B14F-4D97-AF65-F5344CB8AC3E}">
        <p14:creationId xmlns:p14="http://schemas.microsoft.com/office/powerpoint/2010/main" val="3994330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10]</a:t>
            </a:r>
            <a:r>
              <a:rPr lang="en-US" sz="1200" kern="1200" dirty="0">
                <a:solidFill>
                  <a:schemeClr val="tx1"/>
                </a:solidFill>
                <a:effectLst/>
                <a:latin typeface="+mn-lt"/>
                <a:ea typeface="+mn-ea"/>
                <a:cs typeface="+mn-cs"/>
              </a:rPr>
              <a:t> To know where to focus our efforts and resources most heavily, we priorities Senators in 32 states. This allowed us to focus only on the swing votes in the Senate. Volunteers in these states held over 1,300 events in support of action in the Senate on this issue.</a:t>
            </a:r>
          </a:p>
          <a:p>
            <a:pPr marL="171450" lvl="0" indent="-171450">
              <a:buFont typeface="Arial"/>
              <a:buChar char="•"/>
            </a:pPr>
            <a:r>
              <a:rPr lang="en-US" sz="1200" kern="1200" dirty="0">
                <a:solidFill>
                  <a:schemeClr val="tx1"/>
                </a:solidFill>
                <a:effectLst/>
                <a:latin typeface="+mn-lt"/>
                <a:ea typeface="+mn-ea"/>
                <a:cs typeface="+mn-cs"/>
              </a:rPr>
              <a:t>While we know that every state has a role to play, states that have gold stars are states where we knew there were house members or Senators that can be persuaded into supporting CIR. </a:t>
            </a:r>
          </a:p>
          <a:p>
            <a:pPr marL="171450" lvl="0" indent="-171450">
              <a:buFont typeface="Arial"/>
              <a:buChar char="•"/>
            </a:pPr>
            <a:r>
              <a:rPr lang="en-US" sz="1200" kern="1200" dirty="0">
                <a:solidFill>
                  <a:schemeClr val="tx1"/>
                </a:solidFill>
                <a:effectLst/>
                <a:latin typeface="+mn-lt"/>
                <a:ea typeface="+mn-ea"/>
                <a:cs typeface="+mn-cs"/>
              </a:rPr>
              <a:t>All legislative priorities are fluid and likely to change based on a series of variables, for example in FL where our volunteers spoke to and got a positive statement of support from US Rep. Young (R).</a:t>
            </a:r>
          </a:p>
          <a:p>
            <a:pPr marL="171450" lvl="0" indent="-171450">
              <a:buFont typeface="Arial"/>
              <a:buChar char="•"/>
            </a:pPr>
            <a:r>
              <a:rPr lang="en-US" sz="1200" kern="1200" dirty="0">
                <a:solidFill>
                  <a:schemeClr val="tx1"/>
                </a:solidFill>
                <a:effectLst/>
                <a:latin typeface="+mn-lt"/>
                <a:ea typeface="+mn-ea"/>
                <a:cs typeface="+mn-cs"/>
              </a:rPr>
              <a:t>Notice how all states are listed on this map - all states will play a key role. Some will serve as issue battlegrounds and others will serve as issue border state programs but every single one of our volunteers will play a key role. This is the only way CIR will pass. </a:t>
            </a: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10</a:t>
            </a:fld>
            <a:endParaRPr lang="en-US" dirty="0"/>
          </a:p>
        </p:txBody>
      </p:sp>
    </p:spTree>
    <p:extLst>
      <p:ext uri="{BB962C8B-B14F-4D97-AF65-F5344CB8AC3E}">
        <p14:creationId xmlns:p14="http://schemas.microsoft.com/office/powerpoint/2010/main" val="2993126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Then, in some states, our work has been to primarily make examples of Senators who made the incorrect votes. The best example is with Republican Senator Mark Kirk in Illinois.</a:t>
            </a:r>
          </a:p>
          <a:p>
            <a:pPr marL="171450" lvl="0" indent="-171450">
              <a:buFont typeface="Arial"/>
              <a:buChar char="•"/>
            </a:pPr>
            <a:r>
              <a:rPr lang="en-US" sz="1200" kern="1200" dirty="0">
                <a:solidFill>
                  <a:schemeClr val="tx1"/>
                </a:solidFill>
                <a:effectLst/>
                <a:latin typeface="+mn-lt"/>
                <a:ea typeface="+mn-ea"/>
                <a:cs typeface="+mn-cs"/>
              </a:rPr>
              <a:t>Illinois voted for President Obama bay 17 percent in 2012, and voters overwhelmingly support comprehensive immigration reform, but Senator Kirk voted twice during symbolic Senate procedural votes to block immigration reform. We employed aggressive rapid response tactics to shame him. We did </a:t>
            </a:r>
            <a:r>
              <a:rPr lang="en-US" sz="1200" kern="1200" dirty="0" err="1">
                <a:solidFill>
                  <a:schemeClr val="tx1"/>
                </a:solidFill>
                <a:effectLst/>
                <a:latin typeface="+mn-lt"/>
                <a:ea typeface="+mn-ea"/>
                <a:cs typeface="+mn-cs"/>
              </a:rPr>
              <a:t>flyering</a:t>
            </a:r>
            <a:r>
              <a:rPr lang="en-US" sz="1200" kern="1200" dirty="0">
                <a:solidFill>
                  <a:schemeClr val="tx1"/>
                </a:solidFill>
                <a:effectLst/>
                <a:latin typeface="+mn-lt"/>
                <a:ea typeface="+mn-ea"/>
                <a:cs typeface="+mn-cs"/>
              </a:rPr>
              <a:t> and press events in Illinois and he ultimately changed his vote to support the bill following our efforts.</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11</a:t>
            </a:fld>
            <a:endParaRPr lang="en-US" dirty="0"/>
          </a:p>
        </p:txBody>
      </p:sp>
    </p:spTree>
    <p:extLst>
      <p:ext uri="{BB962C8B-B14F-4D97-AF65-F5344CB8AC3E}">
        <p14:creationId xmlns:p14="http://schemas.microsoft.com/office/powerpoint/2010/main" val="2046985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12]</a:t>
            </a:r>
            <a:r>
              <a:rPr lang="en-US" sz="1200" kern="1200" dirty="0">
                <a:solidFill>
                  <a:schemeClr val="tx1"/>
                </a:solidFill>
                <a:effectLst/>
                <a:latin typeface="+mn-lt"/>
                <a:ea typeface="+mn-ea"/>
                <a:cs typeface="+mn-cs"/>
              </a:rPr>
              <a:t> As you can see, we’ve adhered pretty closely to our original timeline for accomplishing this. </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Back in April we started organizing to support the Gang of 8, then they introduced the bill.</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Then, in May, the bill was in a sort of revision phase, in the Senate Judiciary Committee, which has jurisdiction over immigration issues. We organized in the home states of these Senators and showed support for their work.</a:t>
            </a:r>
            <a:endParaRPr lang="en-US" sz="1100" strike="sngStrike"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Leading into the Senate, vote had been sharing the real stories of immigration reform, holding grassroots events, and writing Letters to the Editor across the country.</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12</a:t>
            </a:fld>
            <a:endParaRPr lang="en-US" dirty="0"/>
          </a:p>
        </p:txBody>
      </p:sp>
    </p:spTree>
    <p:extLst>
      <p:ext uri="{BB962C8B-B14F-4D97-AF65-F5344CB8AC3E}">
        <p14:creationId xmlns:p14="http://schemas.microsoft.com/office/powerpoint/2010/main" val="922279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13] </a:t>
            </a:r>
            <a:r>
              <a:rPr lang="en-US" sz="1200" kern="1200" dirty="0">
                <a:solidFill>
                  <a:schemeClr val="tx1"/>
                </a:solidFill>
                <a:effectLst/>
                <a:latin typeface="+mn-lt"/>
                <a:ea typeface="+mn-ea"/>
                <a:cs typeface="+mn-cs"/>
              </a:rPr>
              <a:t>What did all of this work get us?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Senate voted 68-32 in support of Comprehensive Immigration Reform.</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13</a:t>
            </a:fld>
            <a:endParaRPr lang="en-US" dirty="0"/>
          </a:p>
        </p:txBody>
      </p:sp>
    </p:spTree>
    <p:extLst>
      <p:ext uri="{BB962C8B-B14F-4D97-AF65-F5344CB8AC3E}">
        <p14:creationId xmlns:p14="http://schemas.microsoft.com/office/powerpoint/2010/main" val="1909168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0:20 – 0:40	Getting the Bill Through the House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0:20 – 0:25 The Challenge in the House</a:t>
            </a:r>
          </a:p>
          <a:p>
            <a:pPr marL="171450" lvl="0" indent="-171450">
              <a:buFont typeface="Arial"/>
              <a:buChar char="•"/>
            </a:pPr>
            <a:r>
              <a:rPr lang="en-US" sz="1200" b="1" kern="1200" dirty="0">
                <a:solidFill>
                  <a:schemeClr val="tx1"/>
                </a:solidFill>
                <a:effectLst/>
                <a:latin typeface="+mn-lt"/>
                <a:ea typeface="+mn-ea"/>
                <a:cs typeface="+mn-cs"/>
              </a:rPr>
              <a:t>[Slide 14] </a:t>
            </a:r>
            <a:r>
              <a:rPr lang="en-US" sz="1200" kern="1200" dirty="0">
                <a:solidFill>
                  <a:schemeClr val="tx1"/>
                </a:solidFill>
                <a:effectLst/>
                <a:latin typeface="+mn-lt"/>
                <a:ea typeface="+mn-ea"/>
                <a:cs typeface="+mn-cs"/>
              </a:rPr>
              <a:t>Despite the challenge we had in the Senate, it was actually the least resistant body to change. So, our work in the House is even more critical, but our strategy is going to have to be different.</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14</a:t>
            </a:fld>
            <a:endParaRPr lang="en-US" dirty="0"/>
          </a:p>
        </p:txBody>
      </p:sp>
    </p:spTree>
    <p:extLst>
      <p:ext uri="{BB962C8B-B14F-4D97-AF65-F5344CB8AC3E}">
        <p14:creationId xmlns:p14="http://schemas.microsoft.com/office/powerpoint/2010/main" val="4256764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15]</a:t>
            </a:r>
            <a:r>
              <a:rPr lang="en-US" sz="1200" kern="1200" dirty="0">
                <a:solidFill>
                  <a:schemeClr val="tx1"/>
                </a:solidFill>
                <a:effectLst/>
                <a:latin typeface="+mn-lt"/>
                <a:ea typeface="+mn-ea"/>
                <a:cs typeface="+mn-cs"/>
              </a:rPr>
              <a:t> In the House, we have a number of different pathways that can get us to our goal.</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They could either try to pass the same bill passed in the Senate, or they could try to pass immigration reform “piecemeal.” This means that each of those four pillars would be held to a vote on their own standing, rather than a comprehensive approach. </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It is going to be up to us to keep pressure on the House to act, so we’re not going to focus too much on what the pathway is - we’re just going to keep their feet to the fire and make sure they know that inaction is not an option.</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And just in terms of where we stand - we do not yet have a bill in the House of Representatives, because the bipartisan Gang of 7 has not yet introduced it.</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15</a:t>
            </a:fld>
            <a:endParaRPr lang="en-US" dirty="0"/>
          </a:p>
        </p:txBody>
      </p:sp>
    </p:spTree>
    <p:extLst>
      <p:ext uri="{BB962C8B-B14F-4D97-AF65-F5344CB8AC3E}">
        <p14:creationId xmlns:p14="http://schemas.microsoft.com/office/powerpoint/2010/main" val="511255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0:25 – 0:35 Breakout Strategy Sessions</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16]</a:t>
            </a:r>
            <a:r>
              <a:rPr lang="en-US" sz="1200" kern="1200" dirty="0">
                <a:solidFill>
                  <a:schemeClr val="tx1"/>
                </a:solidFill>
                <a:effectLst/>
                <a:latin typeface="+mn-lt"/>
                <a:ea typeface="+mn-ea"/>
                <a:cs typeface="+mn-cs"/>
              </a:rPr>
              <a:t> We’re going to take the next 10 minutes to kick this to all of you. Can I get a volunteer to read me the questions up on the screen? [allow volunteer to read all questions: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Whose support in [CITY, STATE] does [INSERT REPRESENTATIVE] count 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How can we use our connections with these people to make people</a:t>
            </a:r>
            <a:r>
              <a:rPr lang="en-US" sz="1200" kern="1200" baseline="0" dirty="0">
                <a:solidFill>
                  <a:schemeClr val="tx1"/>
                </a:solidFill>
                <a:effectLst/>
                <a:latin typeface="+mn-lt"/>
                <a:ea typeface="+mn-ea"/>
                <a:cs typeface="+mn-cs"/>
              </a:rPr>
              <a:t> understand the </a:t>
            </a:r>
            <a:r>
              <a:rPr lang="en-US" sz="1200" kern="1200" dirty="0">
                <a:solidFill>
                  <a:schemeClr val="tx1"/>
                </a:solidFill>
                <a:effectLst/>
                <a:latin typeface="+mn-lt"/>
                <a:ea typeface="+mn-ea"/>
                <a:cs typeface="+mn-cs"/>
              </a:rPr>
              <a:t>reality that the majority of voters in [CITY, STATE] support CIR?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are some creative,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effective tactics we can use to persuade Representative [INSERT REP] to support CIR?</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Great. Don’t move until I say, “go,” but we’re going to break into groups of 5. Assign a note keeper who will report out your group’s ideas.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Ready – Go! </a:t>
            </a:r>
            <a:endParaRPr lang="en-US" sz="11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0:35 – 0:40 Breakout Report-Backs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[Regain the attention of the group. Best practice: “if you can hear me clap once! If you can hear me clap twice!” until you’ve regained the attention of the room.</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Let’s hear from one group at a time on these three questions [give each group about 1 minutes to outline their plan and make sure to encourage creativity and wacky ideas – even if they may not be realistic].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Great well, we’re going to just briefly talk about messaging before moving to our debrief on this session.</a:t>
            </a:r>
            <a:endParaRPr lang="en-US" sz="1100" kern="1200" dirty="0">
              <a:solidFill>
                <a:schemeClr val="tx1"/>
              </a:solidFill>
              <a:effectLst/>
              <a:latin typeface="+mn-lt"/>
              <a:ea typeface="+mn-ea"/>
              <a:cs typeface="+mn-cs"/>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16</a:t>
            </a:fld>
            <a:endParaRPr lang="en-US" dirty="0"/>
          </a:p>
        </p:txBody>
      </p:sp>
    </p:spTree>
    <p:extLst>
      <p:ext uri="{BB962C8B-B14F-4D97-AF65-F5344CB8AC3E}">
        <p14:creationId xmlns:p14="http://schemas.microsoft.com/office/powerpoint/2010/main" val="744206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17] </a:t>
            </a:r>
            <a:r>
              <a:rPr lang="en-US" sz="1200" kern="1200" dirty="0">
                <a:solidFill>
                  <a:schemeClr val="tx1"/>
                </a:solidFill>
                <a:effectLst/>
                <a:latin typeface="+mn-lt"/>
                <a:ea typeface="+mn-ea"/>
                <a:cs typeface="+mn-cs"/>
              </a:rPr>
              <a:t>As we move into the planning phase in the next session, we want to make sure that every event we have is an opportunity to amplify our message in a way that it resonates with the most people in our Congressional district. Let’s take a look at our core message right now (note that it is subject to change)</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Let’s start with something basic: what is messaging? [it’s a strategic way of talking about what we care about, in order to reach a broader or more targeted audience cogently].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Great! And why do we message? [Again, to tell a compelling argument that relates to people’s shared values and experiences in order to persuade them to support us or take action in support of our efforts].</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We have two major goals with messaging as it relates to CIR. </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first is engaging our volunteers. </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We’re collecting personal stories, connecting with people based on shared values and talking about CIR as integral to the American story. It’s the right thing to do.</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Second, we want to use messaging to persuade Members of Congress on three key points: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A message that focuses on the economic benefits of reform</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 president’s four pillars for reform and finally,</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A message that is relevant to the community we’re trying to connect with.</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17</a:t>
            </a:fld>
            <a:endParaRPr lang="en-US" dirty="0"/>
          </a:p>
        </p:txBody>
      </p:sp>
    </p:spTree>
    <p:extLst>
      <p:ext uri="{BB962C8B-B14F-4D97-AF65-F5344CB8AC3E}">
        <p14:creationId xmlns:p14="http://schemas.microsoft.com/office/powerpoint/2010/main" val="1663698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18] </a:t>
            </a:r>
            <a:r>
              <a:rPr lang="en-US" sz="1200" kern="1200" dirty="0">
                <a:solidFill>
                  <a:schemeClr val="tx1"/>
                </a:solidFill>
                <a:effectLst/>
                <a:latin typeface="+mn-lt"/>
                <a:ea typeface="+mn-ea"/>
                <a:cs typeface="+mn-cs"/>
              </a:rPr>
              <a:t>For comprehensive immigration reform, the way we talk about it fits into two major buckets: Values and the Economy.</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With values, we connect with the things that are important to people using values we have in common with them. Fairness, justice, responsibility, etc. We’ll emphasize that immigration gets at the core of who we are as a nation – it’s our American Story. Lastly, we won’t let the House of Representatives unfairly block what the country wants and deserves - we won’t let them stop the American dream.</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With the economy, we need to drive home that this legislation will add 5.4% to the GDP over the next 20 years, reduce the deficit by almost $1 trillion over the next 20. Economically speaking, our message is that this bill makes our country and our economy stronger by creating jobs, despite what some have dishonestly argued.</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74625E-BD2B-41CA-9801-85E7424BBEF2}" type="slidenum">
              <a:rPr lang="en-US" smtClean="0"/>
              <a:pPr/>
              <a:t>18</a:t>
            </a:fld>
            <a:endParaRPr lang="en-US" dirty="0"/>
          </a:p>
        </p:txBody>
      </p:sp>
    </p:spTree>
    <p:extLst>
      <p:ext uri="{BB962C8B-B14F-4D97-AF65-F5344CB8AC3E}">
        <p14:creationId xmlns:p14="http://schemas.microsoft.com/office/powerpoint/2010/main" val="3622080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0:45 – 1:00 	Debrief, Next Steps &amp; Closing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0:45 – 0:55 Group Debrief &amp; Key Takeaways</a:t>
            </a:r>
          </a:p>
          <a:p>
            <a:pPr marL="171450" lvl="0" indent="-171450">
              <a:buFont typeface="Arial"/>
              <a:buChar char="•"/>
            </a:pPr>
            <a:r>
              <a:rPr lang="en-US" sz="1200" b="1" kern="1200" dirty="0">
                <a:solidFill>
                  <a:schemeClr val="tx1"/>
                </a:solidFill>
                <a:effectLst/>
                <a:latin typeface="+mn-lt"/>
                <a:ea typeface="+mn-ea"/>
                <a:cs typeface="+mn-cs"/>
              </a:rPr>
              <a:t>[Slide 19]</a:t>
            </a:r>
            <a:r>
              <a:rPr lang="en-US" sz="1200" kern="1200" dirty="0">
                <a:solidFill>
                  <a:schemeClr val="tx1"/>
                </a:solidFill>
                <a:effectLst/>
                <a:latin typeface="+mn-lt"/>
                <a:ea typeface="+mn-ea"/>
                <a:cs typeface="+mn-cs"/>
              </a:rPr>
              <a:t> Now we’re going to move into the most important part of today’s session: our debrief!</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19</a:t>
            </a:fld>
            <a:endParaRPr lang="en-US" dirty="0"/>
          </a:p>
        </p:txBody>
      </p:sp>
    </p:spTree>
    <p:extLst>
      <p:ext uri="{BB962C8B-B14F-4D97-AF65-F5344CB8AC3E}">
        <p14:creationId xmlns:p14="http://schemas.microsoft.com/office/powerpoint/2010/main" val="2391590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2] </a:t>
            </a:r>
            <a:r>
              <a:rPr lang="en-US" sz="1200" kern="1200" dirty="0">
                <a:solidFill>
                  <a:schemeClr val="tx1"/>
                </a:solidFill>
                <a:effectLst/>
                <a:latin typeface="+mn-lt"/>
                <a:ea typeface="+mn-ea"/>
                <a:cs typeface="+mn-cs"/>
              </a:rPr>
              <a:t>As President Obama said, “our economy is stronger when we harness the talents, ingenuity of striving, hopeful immigrants.  And right now, leaders from the business, labor, law enforcement, faith communities -- they all agree that the time has come to pass comprehensive immigration reform. Now is the time to do it.  Now is the time to get it done.”</a:t>
            </a:r>
          </a:p>
          <a:p>
            <a:pPr marL="171450" lvl="0" indent="-171450">
              <a:buFont typeface="Arial"/>
              <a:buChar char="•"/>
            </a:pPr>
            <a:r>
              <a:rPr lang="en-US" sz="1200" kern="1200" dirty="0">
                <a:solidFill>
                  <a:schemeClr val="tx1"/>
                </a:solidFill>
                <a:effectLst/>
                <a:latin typeface="+mn-lt"/>
                <a:ea typeface="+mn-ea"/>
                <a:cs typeface="+mn-cs"/>
              </a:rPr>
              <a:t>I want to thank you all for being here today, because it is clear you share this sentiment with our President.</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a:t>
            </a:fld>
            <a:endParaRPr lang="en-US" dirty="0"/>
          </a:p>
        </p:txBody>
      </p:sp>
    </p:spTree>
    <p:extLst>
      <p:ext uri="{BB962C8B-B14F-4D97-AF65-F5344CB8AC3E}">
        <p14:creationId xmlns:p14="http://schemas.microsoft.com/office/powerpoint/2010/main" val="1575026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20]</a:t>
            </a:r>
            <a:r>
              <a:rPr lang="en-US" sz="1200" kern="1200" dirty="0">
                <a:solidFill>
                  <a:schemeClr val="tx1"/>
                </a:solidFill>
                <a:effectLst/>
                <a:latin typeface="+mn-lt"/>
                <a:ea typeface="+mn-ea"/>
                <a:cs typeface="+mn-cs"/>
              </a:rPr>
              <a:t> Don’t move until I say “go,” but we’re going to do roller derby takeaways. Who here knows and can explain to the group the concept/rules of the sport, Roller Derby? [Probe for an answer that describes the objective as rolling around in a big circle, trying to pass people on the opposing team]</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We’re going to do the debrief – and non violent – version of this sport and we like to call it “Roller Derby Review”. OK, everyone line up in a big circle and face counter clockwise [give participants a minute and make sure to remove any cords or chairs or objects that could cause tripping or injury.]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Now take about 30 seconds of silence to come up with answers to these three questions: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is your #1 takeaway from today</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are you most excited to do after this training on CIR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What questions do you still have</a:t>
            </a:r>
            <a:endParaRPr lang="en-US" sz="11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[Regain attention of the group]</a:t>
            </a: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20</a:t>
            </a:fld>
            <a:endParaRPr lang="en-US" dirty="0"/>
          </a:p>
        </p:txBody>
      </p:sp>
    </p:spTree>
    <p:extLst>
      <p:ext uri="{BB962C8B-B14F-4D97-AF65-F5344CB8AC3E}">
        <p14:creationId xmlns:p14="http://schemas.microsoft.com/office/powerpoint/2010/main" val="1196047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0:55 – 1:00 Closing</a:t>
            </a:r>
          </a:p>
          <a:p>
            <a:pPr marL="171450" lvl="0" indent="-171450">
              <a:buFont typeface="Arial"/>
              <a:buChar char="•"/>
            </a:pPr>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We’ve waited more than 20 years for comprehensive immigration reform.</a:t>
            </a:r>
          </a:p>
          <a:p>
            <a:pPr marL="171450" lvl="0" indent="-171450">
              <a:buFont typeface="Arial"/>
              <a:buChar char="•"/>
            </a:pPr>
            <a:r>
              <a:rPr lang="en-US" sz="1200" kern="1200" dirty="0">
                <a:solidFill>
                  <a:schemeClr val="tx1"/>
                </a:solidFill>
                <a:effectLst/>
                <a:latin typeface="+mn-lt"/>
                <a:ea typeface="+mn-ea"/>
                <a:cs typeface="+mn-cs"/>
              </a:rPr>
              <a:t>Many have tried before and failed, but... </a:t>
            </a:r>
          </a:p>
          <a:p>
            <a:pPr marL="171450" lvl="0" indent="-171450">
              <a:buFont typeface="Arial"/>
              <a:buChar char="•"/>
            </a:pPr>
            <a:r>
              <a:rPr lang="en-US" sz="1200" kern="1200" dirty="0">
                <a:solidFill>
                  <a:schemeClr val="tx1"/>
                </a:solidFill>
                <a:effectLst/>
                <a:latin typeface="+mn-lt"/>
                <a:ea typeface="+mn-ea"/>
                <a:cs typeface="+mn-cs"/>
              </a:rPr>
              <a:t>The time is now and we need you to be a part of it. We can only accomplish this together.</a:t>
            </a:r>
          </a:p>
          <a:p>
            <a:pPr marL="171450" lvl="0" indent="-171450">
              <a:buFont typeface="Arial"/>
              <a:buChar char="•"/>
            </a:pPr>
            <a:r>
              <a:rPr lang="en-US" sz="1200" kern="1200" dirty="0">
                <a:solidFill>
                  <a:schemeClr val="tx1"/>
                </a:solidFill>
                <a:effectLst/>
                <a:latin typeface="+mn-lt"/>
                <a:ea typeface="+mn-ea"/>
                <a:cs typeface="+mn-cs"/>
              </a:rPr>
              <a:t>Thank you!</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21</a:t>
            </a:fld>
            <a:endParaRPr lang="en-US" dirty="0"/>
          </a:p>
        </p:txBody>
      </p:sp>
    </p:spTree>
    <p:extLst>
      <p:ext uri="{BB962C8B-B14F-4D97-AF65-F5344CB8AC3E}">
        <p14:creationId xmlns:p14="http://schemas.microsoft.com/office/powerpoint/2010/main" val="141215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0:04 – 0:06 Session Goals and Agenda</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3] </a:t>
            </a:r>
            <a:r>
              <a:rPr lang="en-US" sz="1200" kern="1200" dirty="0">
                <a:solidFill>
                  <a:schemeClr val="tx1"/>
                </a:solidFill>
                <a:effectLst/>
                <a:latin typeface="+mn-lt"/>
                <a:ea typeface="+mn-ea"/>
                <a:cs typeface="+mn-cs"/>
              </a:rPr>
              <a:t>By the end of this session, you will be able to…</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Understand President Obama’s four pillars for reform and the current legislative framework</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Articulate OFA’s message on comprehensive immigration reform</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Explain the current campaign strategy and timeline to pass comprehensive immigration reform</a:t>
            </a:r>
            <a:endParaRPr lang="en-US" sz="1100" kern="1200" dirty="0">
              <a:solidFill>
                <a:schemeClr val="tx1"/>
              </a:solidFill>
              <a:effectLst/>
              <a:latin typeface="+mn-lt"/>
              <a:ea typeface="+mn-ea"/>
              <a:cs typeface="+mn-cs"/>
            </a:endParaRPr>
          </a:p>
          <a:p>
            <a:pPr marL="17145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Share national and state goals and tactics of the campaign to other volunteers</a:t>
            </a:r>
            <a:endParaRPr lang="en-US" sz="1100" kern="1200" dirty="0">
              <a:solidFill>
                <a:schemeClr val="tx1"/>
              </a:solidFill>
              <a:effectLst/>
              <a:latin typeface="+mn-lt"/>
              <a:ea typeface="+mn-ea"/>
              <a:cs typeface="+mn-cs"/>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65F22-8EEA-4E2B-93CA-7888827729D7}" type="slidenum">
              <a:rPr lang="en-US">
                <a:solidFill>
                  <a:srgbClr val="FFFFFF"/>
                </a:solidFill>
                <a:ea typeface="ＭＳ Ｐゴシック" pitchFamily="-72" charset="-128"/>
                <a:cs typeface="ＭＳ Ｐゴシック" pitchFamily="-72" charset="-128"/>
              </a:rPr>
              <a:pPr fontAlgn="base">
                <a:spcBef>
                  <a:spcPct val="0"/>
                </a:spcBef>
                <a:spcAft>
                  <a:spcPct val="0"/>
                </a:spcAft>
              </a:pPr>
              <a:t>3</a:t>
            </a:fld>
            <a:endParaRPr lang="en-US">
              <a:solidFill>
                <a:srgbClr val="FFFFFF"/>
              </a:solidFill>
              <a:ea typeface="ＭＳ Ｐゴシック" pitchFamily="-72" charset="-128"/>
              <a:cs typeface="ＭＳ Ｐゴシック" pitchFamily="-72" charset="-128"/>
            </a:endParaRPr>
          </a:p>
        </p:txBody>
      </p:sp>
    </p:spTree>
    <p:extLst>
      <p:ext uri="{BB962C8B-B14F-4D97-AF65-F5344CB8AC3E}">
        <p14:creationId xmlns:p14="http://schemas.microsoft.com/office/powerpoint/2010/main" val="71535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4]</a:t>
            </a:r>
            <a:r>
              <a:rPr lang="en-US" sz="1200" kern="1200" dirty="0">
                <a:solidFill>
                  <a:schemeClr val="tx1"/>
                </a:solidFill>
                <a:effectLst/>
                <a:latin typeface="+mn-lt"/>
                <a:ea typeface="+mn-ea"/>
                <a:cs typeface="+mn-cs"/>
              </a:rPr>
              <a:t> And so, to accomplish these goals, let’s take a look at our agenda…</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We’re just about to finish up our introduction</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Then we’re going to give a brief overview of what’s at stake with this issue.</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We’re going to talk about what we’ve already accomplished with the OFA campaign to pass Comprehensive Immigration Reform</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Then we’ll pivot to talk more about the components of our strategy and how we’ll apply those to the final hurdle, the House of Representatives</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Lastly, we’ll debrief, talk about next steps and close out.</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With that, let’s dive into our first session of the day.</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4</a:t>
            </a:fld>
            <a:endParaRPr lang="en-US" dirty="0"/>
          </a:p>
        </p:txBody>
      </p:sp>
    </p:spTree>
    <p:extLst>
      <p:ext uri="{BB962C8B-B14F-4D97-AF65-F5344CB8AC3E}">
        <p14:creationId xmlns:p14="http://schemas.microsoft.com/office/powerpoint/2010/main" val="3638201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0:06 – 0:20	Immigration Issue Background</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0:06 – 0:10 What’s at Stake</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5] </a:t>
            </a:r>
            <a:r>
              <a:rPr lang="en-US" sz="1200" kern="1200" dirty="0">
                <a:solidFill>
                  <a:schemeClr val="tx1"/>
                </a:solidFill>
                <a:effectLst/>
                <a:latin typeface="+mn-lt"/>
                <a:ea typeface="+mn-ea"/>
                <a:cs typeface="+mn-cs"/>
              </a:rPr>
              <a:t>In addition to the reasons you all have for being here, this issue has taken center stage on the national front because our immigration system is currently broken, and it has been for some time. Here’s what’s at stake:</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First is the security of our border;</a:t>
            </a:r>
            <a:endParaRPr lang="en-US" sz="11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Secondly, there are </a:t>
            </a:r>
            <a:r>
              <a:rPr lang="en-US" sz="1200" kern="1200" dirty="0" err="1">
                <a:solidFill>
                  <a:schemeClr val="tx1"/>
                </a:solidFill>
                <a:effectLst/>
                <a:latin typeface="+mn-lt"/>
                <a:ea typeface="+mn-ea"/>
                <a:cs typeface="+mn-cs"/>
              </a:rPr>
              <a:t>DREAMers</a:t>
            </a:r>
            <a:r>
              <a:rPr lang="en-US" sz="1200" kern="1200" dirty="0">
                <a:solidFill>
                  <a:schemeClr val="tx1"/>
                </a:solidFill>
                <a:effectLst/>
                <a:latin typeface="+mn-lt"/>
                <a:ea typeface="+mn-ea"/>
                <a:cs typeface="+mn-cs"/>
              </a:rPr>
              <a:t> living in this country who were brought here as children, at no fault of their own, but they are paying a great consequence. Kids who have worked hard, done their best in school, now have to pay a price and live an unfair life.</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Thirdly, our economy really stands to benefit from reform. We could add $1.4 trillion to economic growth and over 3.2 million new jobs in the next ten years.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And finally, 11 million undocumented immigrants are currently living outside the system. In so many cases, the immigration system has let these individuals down.</a:t>
            </a:r>
            <a:r>
              <a:rPr lang="en-US" sz="11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5</a:t>
            </a:fld>
            <a:endParaRPr lang="en-US" dirty="0"/>
          </a:p>
        </p:txBody>
      </p:sp>
    </p:spTree>
    <p:extLst>
      <p:ext uri="{BB962C8B-B14F-4D97-AF65-F5344CB8AC3E}">
        <p14:creationId xmlns:p14="http://schemas.microsoft.com/office/powerpoint/2010/main" val="204004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0:10 – 0:15 Who’s Involved and What They’ve Said</a:t>
            </a:r>
            <a:endParaRPr lang="en-US" sz="1100" kern="1200" dirty="0">
              <a:solidFill>
                <a:schemeClr val="tx1"/>
              </a:solidFill>
              <a:effectLst/>
              <a:latin typeface="+mn-lt"/>
              <a:ea typeface="+mn-ea"/>
              <a:cs typeface="+mn-cs"/>
            </a:endParaRPr>
          </a:p>
          <a:p>
            <a:pPr marL="171450" lvl="0" indent="-171450">
              <a:buFont typeface="Arial"/>
              <a:buChar char="•"/>
            </a:pPr>
            <a:r>
              <a:rPr lang="en-US" sz="1200" b="1" kern="1200" dirty="0">
                <a:solidFill>
                  <a:schemeClr val="tx1"/>
                </a:solidFill>
                <a:effectLst/>
                <a:latin typeface="+mn-lt"/>
                <a:ea typeface="+mn-ea"/>
                <a:cs typeface="+mn-cs"/>
              </a:rPr>
              <a:t>[Slide 6] </a:t>
            </a:r>
            <a:r>
              <a:rPr lang="en-US" sz="1200" kern="1200" dirty="0">
                <a:solidFill>
                  <a:schemeClr val="tx1"/>
                </a:solidFill>
                <a:effectLst/>
                <a:latin typeface="+mn-lt"/>
                <a:ea typeface="+mn-ea"/>
                <a:cs typeface="+mn-cs"/>
              </a:rPr>
              <a:t>Let’s look at some of the big decision-makers influencing the fate of comprehensive immigration reform. </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First, President Obama has made it clear that the time to pass comprehensive immigration reform is now. </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He told Congress that they need to take the lead but he has also made it clear that if they don’t, he will introduce legislation to get this done himself.</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Committees, called “Gangs of 8,” have formed in the Senate </a:t>
            </a: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as well as the House of Representatives. They are made up of members from both parties who are committed to crafting a bill and a plan to pas comprehensive immigration reform</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6</a:t>
            </a:fld>
            <a:endParaRPr lang="en-US" dirty="0"/>
          </a:p>
        </p:txBody>
      </p:sp>
    </p:spTree>
    <p:extLst>
      <p:ext uri="{BB962C8B-B14F-4D97-AF65-F5344CB8AC3E}">
        <p14:creationId xmlns:p14="http://schemas.microsoft.com/office/powerpoint/2010/main" val="2904663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7]</a:t>
            </a:r>
            <a:r>
              <a:rPr lang="en-US" sz="1200" kern="1200" dirty="0">
                <a:solidFill>
                  <a:schemeClr val="tx1"/>
                </a:solidFill>
                <a:effectLst/>
                <a:latin typeface="+mn-lt"/>
                <a:ea typeface="+mn-ea"/>
                <a:cs typeface="+mn-cs"/>
              </a:rPr>
              <a:t> President Obama has laid out what we’re calling the four pillars for reform. Basically, these are the four components of any comprehensive immigration reform package that he needs to see in order to sign the bill into law. Those four components are:</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Continue to strengthen our borders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Holds employers who are hiring undocumented immigrants accountable</a:t>
            </a: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Allows for an earned pathway to citizenship for the 11 million undocumented immigrants currently living in the United States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Streamlines and modernizes our immigration system</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7</a:t>
            </a:fld>
            <a:endParaRPr lang="en-US" dirty="0"/>
          </a:p>
        </p:txBody>
      </p:sp>
    </p:spTree>
    <p:extLst>
      <p:ext uri="{BB962C8B-B14F-4D97-AF65-F5344CB8AC3E}">
        <p14:creationId xmlns:p14="http://schemas.microsoft.com/office/powerpoint/2010/main" val="3195074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kern="1200" dirty="0">
                <a:solidFill>
                  <a:schemeClr val="tx1"/>
                </a:solidFill>
                <a:effectLst/>
                <a:latin typeface="+mn-lt"/>
                <a:ea typeface="+mn-ea"/>
                <a:cs typeface="+mn-cs"/>
              </a:rPr>
              <a:t>[Slide 8]</a:t>
            </a:r>
            <a:r>
              <a:rPr lang="en-US" sz="1200" kern="1200" dirty="0">
                <a:solidFill>
                  <a:schemeClr val="tx1"/>
                </a:solidFill>
                <a:effectLst/>
                <a:latin typeface="+mn-lt"/>
                <a:ea typeface="+mn-ea"/>
                <a:cs typeface="+mn-cs"/>
              </a:rPr>
              <a:t> Before we get into the House of Representatives and our strategy for that body, let’s back up and talk about the Senate. As you probably read, we scored a major win a couple of weeks ago when the Senate passed the Gang of 8’s bill. </a:t>
            </a:r>
            <a:endParaRPr lang="en-US" sz="1100" kern="1200" dirty="0">
              <a:solidFill>
                <a:schemeClr val="tx1"/>
              </a:solidFill>
              <a:effectLst/>
              <a:latin typeface="+mn-lt"/>
              <a:ea typeface="+mn-ea"/>
              <a:cs typeface="+mn-cs"/>
            </a:endParaRPr>
          </a:p>
          <a:p>
            <a:pPr marL="171450" lvl="0" indent="-171450">
              <a:buFont typeface="Arial"/>
              <a:buChar char="•"/>
            </a:pPr>
            <a:r>
              <a:rPr lang="en-US" sz="1200" kern="1200" dirty="0">
                <a:solidFill>
                  <a:schemeClr val="tx1"/>
                </a:solidFill>
                <a:effectLst/>
                <a:latin typeface="+mn-lt"/>
                <a:ea typeface="+mn-ea"/>
                <a:cs typeface="+mn-cs"/>
              </a:rPr>
              <a:t>Can anyone tell me what provisions ended up passing in that bill? [Best Practice: wait at least 5 seconds after asking a question for the audience to step up before rephrasing or clarifying the question] Great, so here’s the breakdown of what passed in the Senate last week.</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Continues to strengthen our borders by increasing support and funding. Provides additional resources, training, and clear benchmarks for success. </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bill strengthens penalties for employers who game the system and knowingly hire undocumented employees.</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 bill passed in the Senate has a tough, but fair pathway to citizenship for the 11 million; brings them into the legal system. The pathway outlined by the Gang of 8 brings the 11 million into the legal system and ensures that they pay taxes and learn English. This process will take at a minimum 13 years. </a:t>
            </a:r>
            <a:endParaRPr lang="en-US" sz="1100" kern="1200" dirty="0">
              <a:solidFill>
                <a:schemeClr val="tx1"/>
              </a:solidFill>
              <a:effectLst/>
              <a:latin typeface="+mn-lt"/>
              <a:ea typeface="+mn-ea"/>
              <a:cs typeface="+mn-cs"/>
            </a:endParaRPr>
          </a:p>
          <a:p>
            <a:pPr marL="628650" lvl="1" indent="-171450">
              <a:buFont typeface="Arial"/>
              <a:buChar char="•"/>
            </a:pPr>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Finally, the bill modernizes our immigration system. </a:t>
            </a:r>
            <a:endParaRPr lang="en-US" sz="1100" kern="1200" dirty="0">
              <a:solidFill>
                <a:schemeClr val="tx1"/>
              </a:solidFill>
              <a:effectLst/>
              <a:latin typeface="+mn-lt"/>
              <a:ea typeface="+mn-ea"/>
              <a:cs typeface="+mn-cs"/>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8</a:t>
            </a:fld>
            <a:endParaRPr lang="en-US" dirty="0"/>
          </a:p>
        </p:txBody>
      </p:sp>
    </p:spTree>
    <p:extLst>
      <p:ext uri="{BB962C8B-B14F-4D97-AF65-F5344CB8AC3E}">
        <p14:creationId xmlns:p14="http://schemas.microsoft.com/office/powerpoint/2010/main" val="1452457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0:15 – 0:20 OFA’s Role in the Senate </a:t>
            </a:r>
          </a:p>
          <a:p>
            <a:pPr marL="171450" lvl="0" indent="-171450">
              <a:buFont typeface="Arial"/>
              <a:buChar char="•"/>
            </a:pPr>
            <a:r>
              <a:rPr lang="en-US" sz="1200" b="1" kern="1200" dirty="0">
                <a:solidFill>
                  <a:schemeClr val="tx1"/>
                </a:solidFill>
                <a:effectLst/>
                <a:latin typeface="+mn-lt"/>
                <a:ea typeface="+mn-ea"/>
                <a:cs typeface="+mn-cs"/>
              </a:rPr>
              <a:t>[Slide 9] </a:t>
            </a:r>
            <a:r>
              <a:rPr lang="en-US" sz="1200" kern="1200" dirty="0">
                <a:solidFill>
                  <a:schemeClr val="tx1"/>
                </a:solidFill>
                <a:effectLst/>
                <a:latin typeface="+mn-lt"/>
                <a:ea typeface="+mn-ea"/>
                <a:cs typeface="+mn-cs"/>
              </a:rPr>
              <a:t>OFA played a key role in all of this. While the bill was making its way through the complicated process in the Senate, there were countless opportunities for it to fail and disappear from the Senate’s docket. But through our organizing, we were able to have an influence to keep it moving. Let’s dive into a couple of examples.</a:t>
            </a:r>
          </a:p>
          <a:p>
            <a:pPr marL="171450" lvl="0" indent="-171450">
              <a:buFont typeface="Arial"/>
              <a:buChar char="•"/>
            </a:pPr>
            <a:r>
              <a:rPr lang="en-US" sz="1200" kern="1200" dirty="0">
                <a:solidFill>
                  <a:schemeClr val="tx1"/>
                </a:solidFill>
                <a:effectLst/>
                <a:latin typeface="+mn-lt"/>
                <a:ea typeface="+mn-ea"/>
                <a:cs typeface="+mn-cs"/>
              </a:rPr>
              <a:t>First off, with the help of all of our supporters across the country, we were able to collect thousands of stories of people affected by our broken immigration system. </a:t>
            </a:r>
          </a:p>
          <a:p>
            <a:pPr marL="171450" lvl="0" indent="-171450">
              <a:buFont typeface="Arial"/>
              <a:buChar char="•"/>
            </a:pPr>
            <a:r>
              <a:rPr lang="en-US" sz="1200" kern="1200" dirty="0">
                <a:solidFill>
                  <a:schemeClr val="tx1"/>
                </a:solidFill>
                <a:effectLst/>
                <a:latin typeface="+mn-lt"/>
                <a:ea typeface="+mn-ea"/>
                <a:cs typeface="+mn-cs"/>
              </a:rPr>
              <a:t>We’ll continue to highlight these stories through the duration of our campaign</a:t>
            </a:r>
          </a:p>
          <a:p>
            <a:pPr marL="171450" lvl="0" indent="-171450">
              <a:buFont typeface="Arial"/>
              <a:buChar char="•"/>
            </a:pPr>
            <a:r>
              <a:rPr lang="en-US" sz="1200" kern="1200" dirty="0">
                <a:solidFill>
                  <a:schemeClr val="tx1"/>
                </a:solidFill>
                <a:effectLst/>
                <a:latin typeface="+mn-lt"/>
                <a:ea typeface="+mn-ea"/>
                <a:cs typeface="+mn-cs"/>
              </a:rPr>
              <a:t>Collecting stories also helps us shape our narrative and connect our values to our volunteers. We heard and were able to share some truly inspiring and truly heart-breaking stories that helped us make our argument for reform in the Senate so much more potent.</a:t>
            </a:r>
          </a:p>
          <a:p>
            <a:endParaRPr lang="en-US" dirty="0"/>
          </a:p>
        </p:txBody>
      </p:sp>
      <p:sp>
        <p:nvSpPr>
          <p:cNvPr id="4" name="Slide Number Placeholder 3"/>
          <p:cNvSpPr>
            <a:spLocks noGrp="1"/>
          </p:cNvSpPr>
          <p:nvPr>
            <p:ph type="sldNum" sz="quarter" idx="10"/>
          </p:nvPr>
        </p:nvSpPr>
        <p:spPr/>
        <p:txBody>
          <a:bodyPr/>
          <a:lstStyle/>
          <a:p>
            <a:fld id="{C274625E-BD2B-41CA-9801-85E7424BBEF2}" type="slidenum">
              <a:rPr lang="en-US" smtClean="0"/>
              <a:pPr/>
              <a:t>9</a:t>
            </a:fld>
            <a:endParaRPr lang="en-US" dirty="0"/>
          </a:p>
        </p:txBody>
      </p:sp>
    </p:spTree>
    <p:extLst>
      <p:ext uri="{BB962C8B-B14F-4D97-AF65-F5344CB8AC3E}">
        <p14:creationId xmlns:p14="http://schemas.microsoft.com/office/powerpoint/2010/main" val="1769927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838200" y="3886200"/>
            <a:ext cx="7391400" cy="1219200"/>
          </a:xfrm>
        </p:spPr>
        <p:txBody>
          <a:bodyPr>
            <a:noAutofit/>
          </a:bodyPr>
          <a:lstStyle>
            <a:lvl1pPr algn="ctr">
              <a:defRPr sz="3600">
                <a:solidFill>
                  <a:srgbClr val="FFFFFF"/>
                </a:solidFill>
                <a:latin typeface="+mj-lt"/>
              </a:defRPr>
            </a:lvl1pPr>
          </a:lstStyle>
          <a:p>
            <a:r>
              <a:rPr lang="en-US" dirty="0"/>
              <a:t>Click to edit Master title style</a:t>
            </a:r>
            <a:br>
              <a:rPr lang="en-US" dirty="0"/>
            </a:br>
            <a:endParaRPr lang="en-US" dirty="0"/>
          </a:p>
        </p:txBody>
      </p:sp>
      <p:sp>
        <p:nvSpPr>
          <p:cNvPr id="6" name="Text Placeholder 5"/>
          <p:cNvSpPr>
            <a:spLocks noGrp="1"/>
          </p:cNvSpPr>
          <p:nvPr>
            <p:ph type="body" sz="quarter" idx="10"/>
          </p:nvPr>
        </p:nvSpPr>
        <p:spPr>
          <a:xfrm>
            <a:off x="838200" y="5181600"/>
            <a:ext cx="7391400" cy="1219200"/>
          </a:xfrm>
        </p:spPr>
        <p:txBody>
          <a:bodyPr>
            <a:normAutofit/>
          </a:bodyPr>
          <a:lstStyle>
            <a:lvl1pPr algn="ctr">
              <a:buNone/>
              <a:defRPr sz="3000" b="1">
                <a:solidFill>
                  <a:srgbClr val="C0DBE7"/>
                </a:solidFill>
              </a:defRPr>
            </a:lvl1pPr>
            <a:lvl2pPr>
              <a:buNone/>
              <a:defRPr/>
            </a:lvl2pPr>
          </a:lstStyle>
          <a:p>
            <a:pPr lvl="0"/>
            <a:endParaRPr lang="en-US" dirty="0"/>
          </a:p>
        </p:txBody>
      </p:sp>
      <p:sp>
        <p:nvSpPr>
          <p:cNvPr id="13" name="Rectangle 12"/>
          <p:cNvSpPr/>
          <p:nvPr userDrawn="1"/>
        </p:nvSpPr>
        <p:spPr>
          <a:xfrm>
            <a:off x="0" y="6248400"/>
            <a:ext cx="9144000" cy="445008"/>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617208"/>
            <a:ext cx="9144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6693408"/>
            <a:ext cx="9144000" cy="164592"/>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042912-FL-logo-alt3.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404492"/>
            <a:ext cx="9144001" cy="15673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0D4343-0553-46F2-9C81-9490D6A30289}"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616C52E-B87F-4F77-AC49-DE23E8D220D4}"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8013" cy="1281113"/>
          </a:xfrm>
          <a:prstGeom prst="rect">
            <a:avLst/>
          </a:prstGeom>
        </p:spPr>
        <p:txBody>
          <a:bodyPr anchor="t"/>
          <a:lstStyle>
            <a:lvl1pPr algn="l">
              <a:defRPr sz="2900" b="1">
                <a:solidFill>
                  <a:srgbClr val="094163"/>
                </a:solidFill>
                <a:latin typeface="Helvetica"/>
                <a:cs typeface="Helvetica"/>
              </a:defRPr>
            </a:lvl1pPr>
          </a:lstStyle>
          <a:p>
            <a:r>
              <a:rPr lang="en-US" dirty="0"/>
              <a:t>Click to edit Master title style</a:t>
            </a:r>
          </a:p>
        </p:txBody>
      </p:sp>
      <p:pic>
        <p:nvPicPr>
          <p:cNvPr id="4" name="Picture 3" descr="042912-FL-logo-alt5.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54183" y="6339197"/>
            <a:ext cx="1235634" cy="290203"/>
          </a:xfrm>
          <a:prstGeom prst="rect">
            <a:avLst/>
          </a:prstGeom>
        </p:spPr>
      </p:pic>
    </p:spTree>
    <p:extLst>
      <p:ext uri="{BB962C8B-B14F-4D97-AF65-F5344CB8AC3E}">
        <p14:creationId xmlns:p14="http://schemas.microsoft.com/office/powerpoint/2010/main" val="1771653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990600"/>
            <a:ext cx="9144000" cy="228600"/>
          </a:xfrm>
          <a:prstGeom prst="rect">
            <a:avLst/>
          </a:prstGeom>
          <a:solidFill>
            <a:srgbClr val="00446A"/>
          </a:solidFill>
          <a:ln>
            <a:solidFill>
              <a:srgbClr val="00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76200" y="0"/>
            <a:ext cx="8229600" cy="1143000"/>
          </a:xfrm>
        </p:spPr>
        <p:txBody>
          <a:bodyPr>
            <a:normAutofit/>
          </a:bodyPr>
          <a:lstStyle>
            <a:lvl1pPr>
              <a:defRPr sz="2600">
                <a:solidFill>
                  <a:srgbClr val="00446A"/>
                </a:solidFill>
                <a:latin typeface="+mj-lt"/>
              </a:defRPr>
            </a:lvl1pPr>
          </a:lstStyle>
          <a:p>
            <a:r>
              <a:rPr lang="en-US" dirty="0"/>
              <a:t>Click </a:t>
            </a:r>
            <a:r>
              <a:rPr lang="en-US" dirty="0" err="1"/>
              <a:t>ato</a:t>
            </a:r>
            <a:r>
              <a:rPr lang="en-US" dirty="0"/>
              <a:t> edit Master title style</a:t>
            </a:r>
            <a:br>
              <a:rPr lang="en-US" dirty="0"/>
            </a:br>
            <a:r>
              <a:rPr lang="en-US" dirty="0" err="1"/>
              <a:t>ajdsklfjasdklfjlajklsdfakljfd</a:t>
            </a:r>
            <a:endParaRPr lang="en-US" dirty="0"/>
          </a:p>
        </p:txBody>
      </p:sp>
      <p:sp>
        <p:nvSpPr>
          <p:cNvPr id="6" name="Slide Number Placeholder 5"/>
          <p:cNvSpPr>
            <a:spLocks noGrp="1"/>
          </p:cNvSpPr>
          <p:nvPr>
            <p:ph type="sldNum" sz="quarter" idx="12"/>
          </p:nvPr>
        </p:nvSpPr>
        <p:spPr>
          <a:xfrm>
            <a:off x="6553200" y="6492240"/>
            <a:ext cx="2133600" cy="320040"/>
          </a:xfrm>
        </p:spPr>
        <p:txBody>
          <a:bodyPr/>
          <a:lstStyle>
            <a:lvl1pPr>
              <a:defRPr>
                <a:latin typeface="+mj-lt"/>
              </a:defRPr>
            </a:lvl1pPr>
          </a:lstStyle>
          <a:p>
            <a:fld id="{51A0968B-E52D-48FA-AFA4-A19DF3D2143C}" type="slidenum">
              <a:rPr lang="en-US" smtClean="0"/>
              <a:pPr/>
              <a:t>‹#›</a:t>
            </a:fld>
            <a:endParaRPr lang="en-US" dirty="0"/>
          </a:p>
        </p:txBody>
      </p:sp>
      <p:sp>
        <p:nvSpPr>
          <p:cNvPr id="3" name="Content Placeholder 2"/>
          <p:cNvSpPr>
            <a:spLocks noGrp="1"/>
          </p:cNvSpPr>
          <p:nvPr>
            <p:ph idx="1"/>
          </p:nvPr>
        </p:nvSpPr>
        <p:spPr>
          <a:xfrm>
            <a:off x="457200" y="1524000"/>
            <a:ext cx="8229600" cy="4419600"/>
          </a:xfrm>
        </p:spPr>
        <p:txBody>
          <a:bodyPr>
            <a:normAutofit/>
          </a:bodyPr>
          <a:lstStyle>
            <a:lvl1pPr marL="231775" indent="-231775">
              <a:defRPr sz="1800" b="1">
                <a:solidFill>
                  <a:schemeClr val="tx1">
                    <a:lumMod val="75000"/>
                    <a:lumOff val="25000"/>
                  </a:schemeClr>
                </a:solidFill>
                <a:latin typeface="+mj-lt"/>
              </a:defRPr>
            </a:lvl1pPr>
            <a:lvl2pPr>
              <a:buFont typeface="Courier New" pitchFamily="49" charset="0"/>
              <a:buChar char="o"/>
              <a:defRPr sz="1800">
                <a:solidFill>
                  <a:schemeClr val="tx1">
                    <a:lumMod val="75000"/>
                    <a:lumOff val="25000"/>
                  </a:schemeClr>
                </a:solidFill>
                <a:latin typeface="+mj-lt"/>
              </a:defRPr>
            </a:lvl2pPr>
            <a:lvl3pPr>
              <a:defRPr sz="1800">
                <a:solidFill>
                  <a:schemeClr val="tx1">
                    <a:lumMod val="75000"/>
                    <a:lumOff val="25000"/>
                  </a:schemeClr>
                </a:solidFill>
                <a:latin typeface="+mj-lt"/>
              </a:defRPr>
            </a:lvl3pPr>
            <a:lvl4pPr>
              <a:defRPr sz="1800">
                <a:solidFill>
                  <a:schemeClr val="tx1">
                    <a:lumMod val="75000"/>
                    <a:lumOff val="25000"/>
                  </a:schemeClr>
                </a:solidFill>
                <a:latin typeface="+mj-lt"/>
              </a:defRPr>
            </a:lvl4pPr>
            <a:lvl5pPr>
              <a:defRPr sz="1800">
                <a:solidFill>
                  <a:schemeClr val="tx1">
                    <a:lumMod val="75000"/>
                    <a:lumOff val="25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1143000"/>
            <a:ext cx="9144000" cy="45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1203960"/>
            <a:ext cx="9144000" cy="45720"/>
          </a:xfrm>
          <a:prstGeom prst="rect">
            <a:avLst/>
          </a:prstGeom>
          <a:solidFill>
            <a:srgbClr val="C2DBE8"/>
          </a:solidFill>
          <a:ln>
            <a:solidFill>
              <a:srgbClr val="C2DB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lide Number Placeholder 5"/>
          <p:cNvSpPr txBox="1">
            <a:spLocks/>
          </p:cNvSpPr>
          <p:nvPr userDrawn="1"/>
        </p:nvSpPr>
        <p:spPr>
          <a:xfrm>
            <a:off x="304800" y="6492240"/>
            <a:ext cx="2346960" cy="320040"/>
          </a:xfrm>
          <a:prstGeom prst="rect">
            <a:avLst/>
          </a:prstGeom>
        </p:spPr>
        <p:txBody>
          <a:bodyPr vert="horz" lIns="101858" tIns="50929" rIns="101858" bIns="50929" rtlCol="0" anchor="ctr"/>
          <a:lstStyle>
            <a:lvl1pPr algn="r">
              <a:defRPr sz="1100">
                <a:ln>
                  <a:noFill/>
                </a:ln>
                <a:solidFill>
                  <a:schemeClr val="tx1">
                    <a:tint val="75000"/>
                  </a:schemeClr>
                </a:solidFill>
                <a:latin typeface="Calibri"/>
                <a:cs typeface="Calibri"/>
              </a:defRPr>
            </a:lvl1pPr>
          </a:lstStyle>
          <a:p>
            <a:pPr marL="0" marR="0" lvl="0" indent="0" algn="l" defTabSz="50929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tint val="75000"/>
                  </a:schemeClr>
                </a:solidFill>
                <a:effectLst/>
                <a:uLnTx/>
                <a:uFillTx/>
                <a:latin typeface="+mj-lt"/>
                <a:ea typeface="+mn-ea"/>
                <a:cs typeface="Calibri"/>
              </a:rPr>
              <a:t>Proprietary and Confidential</a:t>
            </a:r>
          </a:p>
        </p:txBody>
      </p:sp>
      <p:pic>
        <p:nvPicPr>
          <p:cNvPr id="12" name="Picture 11"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8936E4C-FF79-4DBA-8F4C-357DA1A9FBA8}" type="datetime1">
              <a:rPr lang="en-US" smtClean="0"/>
              <a:pPr/>
              <a:t>6/26/19</a:t>
            </a:fld>
            <a:endParaRPr lang="en-US" dirty="0"/>
          </a:p>
        </p:txBody>
      </p:sp>
      <p:sp>
        <p:nvSpPr>
          <p:cNvPr id="6" name="Slide Number Placeholder 5"/>
          <p:cNvSpPr>
            <a:spLocks noGrp="1"/>
          </p:cNvSpPr>
          <p:nvPr>
            <p:ph type="sldNum" sz="quarter" idx="12"/>
          </p:nvPr>
        </p:nvSpPr>
        <p:spPr/>
        <p:txBody>
          <a:bodyPr/>
          <a:lstStyle/>
          <a:p>
            <a:fld id="{51A0968B-E52D-48FA-AFA4-A19DF3D2143C}" type="slidenum">
              <a:rPr lang="en-US" smtClean="0"/>
              <a:pPr/>
              <a:t>‹#›</a:t>
            </a:fld>
            <a:endParaRPr lang="en-US" dirty="0"/>
          </a:p>
        </p:txBody>
      </p:sp>
      <p:pic>
        <p:nvPicPr>
          <p:cNvPr id="8" name="Picture 7"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918E37E-62F2-4360-9446-04F9C3C62934}"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08AB4DA-6517-4428-A1EB-5405FB7A1D04}" type="datetime1">
              <a:rPr lang="en-US" smtClean="0"/>
              <a:pPr/>
              <a:t>6/26/19</a:t>
            </a:fld>
            <a:endParaRPr lang="en-US" dirty="0"/>
          </a:p>
        </p:txBody>
      </p:sp>
      <p:sp>
        <p:nvSpPr>
          <p:cNvPr id="9" name="Slide Number Placeholder 8"/>
          <p:cNvSpPr>
            <a:spLocks noGrp="1"/>
          </p:cNvSpPr>
          <p:nvPr>
            <p:ph type="sldNum" sz="quarter" idx="12"/>
          </p:nvPr>
        </p:nvSpPr>
        <p:spPr/>
        <p:txBody>
          <a:bodyPr/>
          <a:lstStyle/>
          <a:p>
            <a:fld id="{51A0968B-E52D-48FA-AFA4-A19DF3D2143C}" type="slidenum">
              <a:rPr lang="en-US" smtClean="0"/>
              <a:pPr/>
              <a:t>‹#›</a:t>
            </a:fld>
            <a:endParaRPr lang="en-US" dirty="0"/>
          </a:p>
        </p:txBody>
      </p:sp>
      <p:pic>
        <p:nvPicPr>
          <p:cNvPr id="11" name="Picture 10"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FD2128C-7779-4A2A-BBB6-276E477F352A}" type="datetime1">
              <a:rPr lang="en-US" smtClean="0"/>
              <a:pPr/>
              <a:t>6/26/19</a:t>
            </a:fld>
            <a:endParaRPr lang="en-US" dirty="0"/>
          </a:p>
        </p:txBody>
      </p:sp>
      <p:sp>
        <p:nvSpPr>
          <p:cNvPr id="5" name="Slide Number Placeholder 4"/>
          <p:cNvSpPr>
            <a:spLocks noGrp="1"/>
          </p:cNvSpPr>
          <p:nvPr>
            <p:ph type="sldNum" sz="quarter" idx="12"/>
          </p:nvPr>
        </p:nvSpPr>
        <p:spPr/>
        <p:txBody>
          <a:bodyPr/>
          <a:lstStyle/>
          <a:p>
            <a:fld id="{51A0968B-E52D-48FA-AFA4-A19DF3D2143C}" type="slidenum">
              <a:rPr lang="en-US" smtClean="0"/>
              <a:pPr/>
              <a:t>‹#›</a:t>
            </a:fld>
            <a:endParaRPr lang="en-US" dirty="0"/>
          </a:p>
        </p:txBody>
      </p:sp>
      <p:pic>
        <p:nvPicPr>
          <p:cNvPr id="7" name="Picture 6"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BCC4AFA-DA1D-47CA-92A1-D6A3BD4562E2}" type="datetime1">
              <a:rPr lang="en-US" smtClean="0"/>
              <a:pPr/>
              <a:t>6/26/19</a:t>
            </a:fld>
            <a:endParaRPr lang="en-US" dirty="0"/>
          </a:p>
        </p:txBody>
      </p:sp>
      <p:sp>
        <p:nvSpPr>
          <p:cNvPr id="4" name="Slide Number Placeholder 3"/>
          <p:cNvSpPr>
            <a:spLocks noGrp="1"/>
          </p:cNvSpPr>
          <p:nvPr>
            <p:ph type="sldNum" sz="quarter" idx="12"/>
          </p:nvPr>
        </p:nvSpPr>
        <p:spPr/>
        <p:txBody>
          <a:bodyPr/>
          <a:lstStyle/>
          <a:p>
            <a:fld id="{51A0968B-E52D-48FA-AFA4-A19DF3D2143C}" type="slidenum">
              <a:rPr lang="en-US" smtClean="0"/>
              <a:pPr/>
              <a:t>‹#›</a:t>
            </a:fld>
            <a:endParaRPr lang="en-US" dirty="0"/>
          </a:p>
        </p:txBody>
      </p:sp>
      <p:pic>
        <p:nvPicPr>
          <p:cNvPr id="6" name="Picture 5"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AA749E7-A4B4-4986-9A9A-A190CE27C087}"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C71DD62-2D18-425B-BB00-FED8815D80D5}" type="datetime1">
              <a:rPr lang="en-US" smtClean="0"/>
              <a:pPr/>
              <a:t>6/26/19</a:t>
            </a:fld>
            <a:endParaRPr lang="en-US" dirty="0"/>
          </a:p>
        </p:txBody>
      </p:sp>
      <p:sp>
        <p:nvSpPr>
          <p:cNvPr id="7" name="Slide Number Placeholder 6"/>
          <p:cNvSpPr>
            <a:spLocks noGrp="1"/>
          </p:cNvSpPr>
          <p:nvPr>
            <p:ph type="sldNum" sz="quarter" idx="12"/>
          </p:nvPr>
        </p:nvSpPr>
        <p:spPr/>
        <p:txBody>
          <a:bodyPr/>
          <a:lstStyle/>
          <a:p>
            <a:fld id="{51A0968B-E52D-48FA-AFA4-A19DF3D2143C}" type="slidenum">
              <a:rPr lang="en-US" smtClean="0"/>
              <a:pPr/>
              <a:t>‹#›</a:t>
            </a:fld>
            <a:endParaRPr lang="en-US" dirty="0"/>
          </a:p>
        </p:txBody>
      </p:sp>
      <p:pic>
        <p:nvPicPr>
          <p:cNvPr id="9" name="Picture 8" descr="OFA_logo-icon_only-print-3colo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3400" y="6324600"/>
            <a:ext cx="457200" cy="457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492240"/>
            <a:ext cx="2133600" cy="320040"/>
          </a:xfrm>
          <a:prstGeom prst="rect">
            <a:avLst/>
          </a:prstGeom>
        </p:spPr>
        <p:txBody>
          <a:bodyPr vert="horz" lIns="91440" tIns="45720" rIns="91440" bIns="45720" rtlCol="0" anchor="ctr"/>
          <a:lstStyle>
            <a:lvl1pPr algn="r">
              <a:defRPr sz="1100">
                <a:solidFill>
                  <a:schemeClr val="tx1">
                    <a:tint val="75000"/>
                  </a:schemeClr>
                </a:solidFill>
                <a:latin typeface="+mj-lt"/>
              </a:defRPr>
            </a:lvl1pPr>
          </a:lstStyle>
          <a:p>
            <a:fld id="{51A0968B-E52D-48FA-AFA4-A19DF3D214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spcBef>
          <a:spcPct val="0"/>
        </a:spcBef>
        <a:buNone/>
        <a:defRPr sz="26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71800"/>
            <a:ext cx="7467600" cy="1295400"/>
          </a:xfrm>
        </p:spPr>
        <p:txBody>
          <a:bodyPr anchor="ctr"/>
          <a:lstStyle/>
          <a:p>
            <a:r>
              <a:rPr lang="en-US" dirty="0">
                <a:solidFill>
                  <a:srgbClr val="00446A"/>
                </a:solidFill>
              </a:rPr>
              <a:t>Comprehensive Immigration Reform</a:t>
            </a:r>
          </a:p>
        </p:txBody>
      </p:sp>
      <p:sp>
        <p:nvSpPr>
          <p:cNvPr id="3" name="Text Placeholder 2"/>
          <p:cNvSpPr>
            <a:spLocks noGrp="1"/>
          </p:cNvSpPr>
          <p:nvPr>
            <p:ph type="body" sz="quarter" idx="10"/>
          </p:nvPr>
        </p:nvSpPr>
        <p:spPr>
          <a:xfrm>
            <a:off x="838200" y="4572000"/>
            <a:ext cx="7391400" cy="1219200"/>
          </a:xfrm>
        </p:spPr>
        <p:txBody>
          <a:bodyPr/>
          <a:lstStyle/>
          <a:p>
            <a:r>
              <a:rPr lang="en-US" dirty="0">
                <a:solidFill>
                  <a:schemeClr val="tx2">
                    <a:lumMod val="60000"/>
                    <a:lumOff val="40000"/>
                  </a:schemeClr>
                </a:solidFill>
              </a:rPr>
              <a:t>Trainer, Role</a:t>
            </a:r>
          </a:p>
          <a:p>
            <a:r>
              <a:rPr lang="en-US" dirty="0">
                <a:solidFill>
                  <a:schemeClr val="tx2">
                    <a:lumMod val="60000"/>
                    <a:lumOff val="40000"/>
                  </a:schemeClr>
                </a:solidFill>
              </a:rPr>
              <a:t>@</a:t>
            </a:r>
            <a:r>
              <a:rPr lang="en-US" dirty="0" err="1">
                <a:solidFill>
                  <a:schemeClr val="tx2">
                    <a:lumMod val="60000"/>
                    <a:lumOff val="40000"/>
                  </a:schemeClr>
                </a:solidFill>
              </a:rPr>
              <a:t>TwitterHandle</a:t>
            </a:r>
            <a:endParaRPr lang="en-US" dirty="0">
              <a:solidFill>
                <a:schemeClr val="tx2">
                  <a:lumMod val="60000"/>
                  <a:lumOff val="40000"/>
                </a:schemeClr>
              </a:solidFill>
            </a:endParaRPr>
          </a:p>
          <a:p>
            <a:endParaRPr lang="en-US" dirty="0">
              <a:solidFill>
                <a:schemeClr val="tx2">
                  <a:lumMod val="60000"/>
                  <a:lumOff val="40000"/>
                </a:schemeClr>
              </a:solidFill>
            </a:endParaRP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2909413">
            <a:off x="3701096" y="7081"/>
            <a:ext cx="929765" cy="6843837"/>
          </a:xfrm>
          <a:prstGeom prst="rect">
            <a:avLst/>
          </a:prstGeom>
        </p:spPr>
      </p:pic>
      <p:pic>
        <p:nvPicPr>
          <p:cNvPr id="5" name="Picture 4" descr="A drawing of a face&#10;&#10;Description automatically generated">
            <a:extLst>
              <a:ext uri="{FF2B5EF4-FFF2-40B4-BE49-F238E27FC236}">
                <a16:creationId xmlns:a16="http://schemas.microsoft.com/office/drawing/2014/main" id="{8D4578E7-0334-714D-9714-4EE63B7119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5791200"/>
            <a:ext cx="1219200" cy="419100"/>
          </a:xfrm>
          <a:prstGeom prst="rect">
            <a:avLst/>
          </a:prstGeom>
        </p:spPr>
      </p:pic>
    </p:spTree>
    <p:extLst>
      <p:ext uri="{BB962C8B-B14F-4D97-AF65-F5344CB8AC3E}">
        <p14:creationId xmlns:p14="http://schemas.microsoft.com/office/powerpoint/2010/main" val="2649576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Prioritized Members of Congress in 32 States </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10</a:t>
            </a:fld>
            <a:endParaRPr lang="en-US" dirty="0"/>
          </a:p>
        </p:txBody>
      </p:sp>
      <p:pic>
        <p:nvPicPr>
          <p:cNvPr id="5" name="Content Placeholder 4" descr="Screen Shot 2013-03-30 at 10.52.09 AM.pn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457200" y="1524000"/>
            <a:ext cx="8229600" cy="4419600"/>
          </a:xfrm>
        </p:spPr>
      </p:pic>
      <p:sp>
        <p:nvSpPr>
          <p:cNvPr id="20" name="5-Point Star 19"/>
          <p:cNvSpPr/>
          <p:nvPr/>
        </p:nvSpPr>
        <p:spPr>
          <a:xfrm>
            <a:off x="1600200" y="33528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5-Point Star 28"/>
          <p:cNvSpPr/>
          <p:nvPr/>
        </p:nvSpPr>
        <p:spPr>
          <a:xfrm>
            <a:off x="2286000" y="33528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5-Point Star 33"/>
          <p:cNvSpPr/>
          <p:nvPr/>
        </p:nvSpPr>
        <p:spPr>
          <a:xfrm>
            <a:off x="2286000" y="3886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5-Point Star 34"/>
          <p:cNvSpPr/>
          <p:nvPr/>
        </p:nvSpPr>
        <p:spPr>
          <a:xfrm>
            <a:off x="4191000" y="18288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5-Point Star 37"/>
          <p:cNvSpPr/>
          <p:nvPr/>
        </p:nvSpPr>
        <p:spPr>
          <a:xfrm>
            <a:off x="3352800" y="34290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5-Point Star 38"/>
          <p:cNvSpPr/>
          <p:nvPr/>
        </p:nvSpPr>
        <p:spPr>
          <a:xfrm>
            <a:off x="2743200" y="43434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5-Point Star 39"/>
          <p:cNvSpPr/>
          <p:nvPr/>
        </p:nvSpPr>
        <p:spPr>
          <a:xfrm>
            <a:off x="1143000" y="3657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5-Point Star 40"/>
          <p:cNvSpPr/>
          <p:nvPr/>
        </p:nvSpPr>
        <p:spPr>
          <a:xfrm>
            <a:off x="4191000" y="51054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5-Point Star 41"/>
          <p:cNvSpPr/>
          <p:nvPr/>
        </p:nvSpPr>
        <p:spPr>
          <a:xfrm>
            <a:off x="5715000" y="3886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5-Point Star 43"/>
          <p:cNvSpPr/>
          <p:nvPr/>
        </p:nvSpPr>
        <p:spPr>
          <a:xfrm>
            <a:off x="5181600" y="3657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5-Point Star 45"/>
          <p:cNvSpPr/>
          <p:nvPr/>
        </p:nvSpPr>
        <p:spPr>
          <a:xfrm>
            <a:off x="7162800" y="2362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5-Point Star 46"/>
          <p:cNvSpPr/>
          <p:nvPr/>
        </p:nvSpPr>
        <p:spPr>
          <a:xfrm>
            <a:off x="5486400" y="2895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5-Point Star 47"/>
          <p:cNvSpPr/>
          <p:nvPr/>
        </p:nvSpPr>
        <p:spPr>
          <a:xfrm>
            <a:off x="7315200" y="2743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5-Point Star 48"/>
          <p:cNvSpPr/>
          <p:nvPr/>
        </p:nvSpPr>
        <p:spPr>
          <a:xfrm>
            <a:off x="7391400" y="37338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5-Point Star 49"/>
          <p:cNvSpPr/>
          <p:nvPr/>
        </p:nvSpPr>
        <p:spPr>
          <a:xfrm>
            <a:off x="7315200" y="33528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5-Point Star 50"/>
          <p:cNvSpPr/>
          <p:nvPr/>
        </p:nvSpPr>
        <p:spPr>
          <a:xfrm>
            <a:off x="7086600" y="41148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5-Point Star 52"/>
          <p:cNvSpPr/>
          <p:nvPr/>
        </p:nvSpPr>
        <p:spPr>
          <a:xfrm>
            <a:off x="6934200" y="51054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5-Point Star 53"/>
          <p:cNvSpPr/>
          <p:nvPr/>
        </p:nvSpPr>
        <p:spPr>
          <a:xfrm>
            <a:off x="6629400" y="4648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5-Point Star 54"/>
          <p:cNvSpPr/>
          <p:nvPr/>
        </p:nvSpPr>
        <p:spPr>
          <a:xfrm>
            <a:off x="6400800" y="3124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5-Point Star 55"/>
          <p:cNvSpPr/>
          <p:nvPr/>
        </p:nvSpPr>
        <p:spPr>
          <a:xfrm>
            <a:off x="6400800" y="3505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5-Point Star 56"/>
          <p:cNvSpPr/>
          <p:nvPr/>
        </p:nvSpPr>
        <p:spPr>
          <a:xfrm>
            <a:off x="5943600" y="2895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5-Point Star 57"/>
          <p:cNvSpPr/>
          <p:nvPr/>
        </p:nvSpPr>
        <p:spPr>
          <a:xfrm>
            <a:off x="5334000" y="49530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5-Point Star 36"/>
          <p:cNvSpPr/>
          <p:nvPr/>
        </p:nvSpPr>
        <p:spPr>
          <a:xfrm>
            <a:off x="4876800" y="4267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5-Point Star 42"/>
          <p:cNvSpPr/>
          <p:nvPr/>
        </p:nvSpPr>
        <p:spPr>
          <a:xfrm>
            <a:off x="4419600" y="34290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5-Point Star 44"/>
          <p:cNvSpPr/>
          <p:nvPr/>
        </p:nvSpPr>
        <p:spPr>
          <a:xfrm>
            <a:off x="2286000" y="24384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5-Point Star 51"/>
          <p:cNvSpPr/>
          <p:nvPr/>
        </p:nvSpPr>
        <p:spPr>
          <a:xfrm>
            <a:off x="8077200" y="1752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5-Point Star 58"/>
          <p:cNvSpPr/>
          <p:nvPr/>
        </p:nvSpPr>
        <p:spPr>
          <a:xfrm>
            <a:off x="1524000" y="1524000"/>
            <a:ext cx="310896" cy="310896"/>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5-Point Star 59"/>
          <p:cNvSpPr/>
          <p:nvPr/>
        </p:nvSpPr>
        <p:spPr>
          <a:xfrm>
            <a:off x="6705600" y="3276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5-Point Star 60"/>
          <p:cNvSpPr/>
          <p:nvPr/>
        </p:nvSpPr>
        <p:spPr>
          <a:xfrm>
            <a:off x="4267200" y="2362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5-Point Star 61"/>
          <p:cNvSpPr/>
          <p:nvPr/>
        </p:nvSpPr>
        <p:spPr>
          <a:xfrm>
            <a:off x="5410200" y="25146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5-Point Star 35"/>
          <p:cNvSpPr/>
          <p:nvPr/>
        </p:nvSpPr>
        <p:spPr>
          <a:xfrm>
            <a:off x="6096000" y="46482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5-Point Star 62"/>
          <p:cNvSpPr/>
          <p:nvPr/>
        </p:nvSpPr>
        <p:spPr>
          <a:xfrm>
            <a:off x="3124200" y="19050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5-Point Star 63"/>
          <p:cNvSpPr/>
          <p:nvPr/>
        </p:nvSpPr>
        <p:spPr>
          <a:xfrm>
            <a:off x="4648200" y="2286000"/>
            <a:ext cx="310896" cy="304800"/>
          </a:xfrm>
          <a:prstGeom prst="star5">
            <a:avLst/>
          </a:prstGeom>
          <a:solidFill>
            <a:srgbClr val="FFF8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6633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Making Examples of Senators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11</a:t>
            </a:fld>
            <a:endParaRPr lang="en-US" dirty="0"/>
          </a:p>
        </p:txBody>
      </p:sp>
      <p:sp>
        <p:nvSpPr>
          <p:cNvPr id="4" name="Content Placeholder 3"/>
          <p:cNvSpPr>
            <a:spLocks noGrp="1"/>
          </p:cNvSpPr>
          <p:nvPr>
            <p:ph idx="1"/>
          </p:nvPr>
        </p:nvSpPr>
        <p:spPr/>
        <p:txBody>
          <a:bodyPr/>
          <a:lstStyle/>
          <a:p>
            <a:r>
              <a:rPr lang="en-US" dirty="0"/>
              <a:t>Kirk</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295400"/>
            <a:ext cx="9143999" cy="49510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8416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Legislative Timeline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12</a:t>
            </a:fld>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51305272"/>
              </p:ext>
            </p:extLst>
          </p:nvPr>
        </p:nvGraphicFramePr>
        <p:xfrm>
          <a:off x="457200" y="1524000"/>
          <a:ext cx="82296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6311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Senate’s Gang of 8 Bill</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13</a:t>
            </a:fld>
            <a:endParaRPr lang="en-US" dirty="0"/>
          </a:p>
        </p:txBody>
      </p:sp>
      <p:pic>
        <p:nvPicPr>
          <p:cNvPr id="3074" name="Picture 2" descr="http://www.micevhill.com/attachments/Image/US_Senate_Seal.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53000" y="1889179"/>
            <a:ext cx="3743325" cy="374332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5"/>
          <p:cNvSpPr/>
          <p:nvPr/>
        </p:nvSpPr>
        <p:spPr>
          <a:xfrm rot="20012327">
            <a:off x="1828800" y="2286000"/>
            <a:ext cx="4876800" cy="2590800"/>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00" b="1" dirty="0">
                <a:ln>
                  <a:solidFill>
                    <a:schemeClr val="tx1"/>
                  </a:solidFill>
                  <a:prstDash val="sysDash"/>
                </a:ln>
                <a:pattFill prst="pct75">
                  <a:fgClr>
                    <a:schemeClr val="accent2"/>
                  </a:fgClr>
                  <a:bgClr>
                    <a:schemeClr val="bg1"/>
                  </a:bgClr>
                </a:pattFill>
              </a:rPr>
              <a:t>Passed.</a:t>
            </a:r>
          </a:p>
        </p:txBody>
      </p:sp>
      <p:sp>
        <p:nvSpPr>
          <p:cNvPr id="7" name="TextBox 6"/>
          <p:cNvSpPr txBox="1"/>
          <p:nvPr/>
        </p:nvSpPr>
        <p:spPr>
          <a:xfrm>
            <a:off x="152400" y="1447800"/>
            <a:ext cx="5029200" cy="4478149"/>
          </a:xfrm>
          <a:prstGeom prst="rect">
            <a:avLst/>
          </a:prstGeom>
          <a:noFill/>
        </p:spPr>
        <p:txBody>
          <a:bodyPr wrap="square" rtlCol="0">
            <a:spAutoFit/>
          </a:bodyPr>
          <a:lstStyle/>
          <a:p>
            <a:pPr marL="457200" indent="-457200">
              <a:spcAft>
                <a:spcPts val="1800"/>
              </a:spcAft>
              <a:buFont typeface="Wingdings" pitchFamily="2" charset="2"/>
              <a:buChar char="ü"/>
            </a:pPr>
            <a:r>
              <a:rPr lang="en-US" sz="3000" dirty="0">
                <a:solidFill>
                  <a:schemeClr val="tx2"/>
                </a:solidFill>
              </a:rPr>
              <a:t>Strengthen Borders</a:t>
            </a:r>
          </a:p>
          <a:p>
            <a:pPr marL="457200" indent="-457200">
              <a:spcAft>
                <a:spcPts val="1800"/>
              </a:spcAft>
              <a:buFont typeface="Wingdings" pitchFamily="2" charset="2"/>
              <a:buChar char="ü"/>
            </a:pPr>
            <a:r>
              <a:rPr lang="en-US" sz="3000" dirty="0">
                <a:solidFill>
                  <a:schemeClr val="tx2"/>
                </a:solidFill>
              </a:rPr>
              <a:t>Holds Employers Accountable</a:t>
            </a:r>
          </a:p>
          <a:p>
            <a:pPr marL="457200" indent="-457200">
              <a:spcAft>
                <a:spcPts val="1800"/>
              </a:spcAft>
              <a:buFont typeface="Wingdings" pitchFamily="2" charset="2"/>
              <a:buChar char="ü"/>
            </a:pPr>
            <a:r>
              <a:rPr lang="en-US" sz="3000" dirty="0">
                <a:solidFill>
                  <a:schemeClr val="tx2"/>
                </a:solidFill>
              </a:rPr>
              <a:t>Earned Pathway for 11 Million Undocumented Living Outside the System</a:t>
            </a:r>
          </a:p>
          <a:p>
            <a:pPr marL="457200" indent="-457200">
              <a:spcAft>
                <a:spcPts val="1800"/>
              </a:spcAft>
              <a:buFont typeface="Wingdings" pitchFamily="2" charset="2"/>
              <a:buChar char="ü"/>
            </a:pPr>
            <a:r>
              <a:rPr lang="en-US" sz="3000" dirty="0" err="1">
                <a:solidFill>
                  <a:schemeClr val="tx2"/>
                </a:solidFill>
              </a:rPr>
              <a:t>Steamlines</a:t>
            </a:r>
            <a:r>
              <a:rPr lang="en-US" sz="3000" dirty="0">
                <a:solidFill>
                  <a:schemeClr val="tx2"/>
                </a:solidFill>
              </a:rPr>
              <a:t> &amp; Modernizes Current System</a:t>
            </a:r>
            <a:endParaRPr lang="en-US" dirty="0"/>
          </a:p>
        </p:txBody>
      </p:sp>
    </p:spTree>
    <p:extLst>
      <p:ext uri="{BB962C8B-B14F-4D97-AF65-F5344CB8AC3E}">
        <p14:creationId xmlns:p14="http://schemas.microsoft.com/office/powerpoint/2010/main" val="215810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14</a:t>
            </a:fld>
            <a:endParaRPr lang="en-US" dirty="0"/>
          </a:p>
        </p:txBody>
      </p:sp>
      <p:sp>
        <p:nvSpPr>
          <p:cNvPr id="4" name="Content Placeholder 3"/>
          <p:cNvSpPr>
            <a:spLocks noGrp="1"/>
          </p:cNvSpPr>
          <p:nvPr>
            <p:ph idx="1"/>
          </p:nvPr>
        </p:nvSpPr>
        <p:spPr>
          <a:xfrm>
            <a:off x="457200" y="1524000"/>
            <a:ext cx="6248400" cy="4419600"/>
          </a:xfrm>
        </p:spPr>
        <p:txBody>
          <a:bodyPr>
            <a:normAutofit/>
          </a:bodyPr>
          <a:lstStyle/>
          <a:p>
            <a:pPr marL="571500" indent="-571500">
              <a:buFont typeface="+mj-lt"/>
              <a:buAutoNum type="romanUcPeriod"/>
            </a:pPr>
            <a:r>
              <a:rPr lang="en-US" sz="2800" b="0" dirty="0">
                <a:solidFill>
                  <a:schemeClr val="tx2"/>
                </a:solidFill>
              </a:rPr>
              <a:t>Introduction, Goals &amp; Agenda</a:t>
            </a:r>
          </a:p>
          <a:p>
            <a:pPr marL="571500" indent="-571500">
              <a:buFont typeface="+mj-lt"/>
              <a:buAutoNum type="romanUcPeriod"/>
            </a:pPr>
            <a:endParaRPr lang="en-US" sz="2800" b="0" dirty="0">
              <a:solidFill>
                <a:schemeClr val="tx2"/>
              </a:solidFill>
            </a:endParaRPr>
          </a:p>
          <a:p>
            <a:pPr marL="571500" indent="-571500">
              <a:buFont typeface="+mj-lt"/>
              <a:buAutoNum type="romanUcPeriod"/>
            </a:pPr>
            <a:r>
              <a:rPr lang="en-US" sz="2800" b="0" dirty="0">
                <a:solidFill>
                  <a:schemeClr val="tx2"/>
                </a:solidFill>
              </a:rPr>
              <a:t>Immigration Issue Background</a:t>
            </a:r>
          </a:p>
          <a:p>
            <a:pPr marL="0" indent="0">
              <a:buNone/>
            </a:pPr>
            <a:endParaRPr lang="en-US" sz="2800" b="0" dirty="0">
              <a:solidFill>
                <a:schemeClr val="tx2"/>
              </a:solidFill>
            </a:endParaRPr>
          </a:p>
          <a:p>
            <a:pPr marL="571500" indent="-571500">
              <a:buFont typeface="+mj-lt"/>
              <a:buAutoNum type="romanUcPeriod"/>
            </a:pPr>
            <a:r>
              <a:rPr lang="en-US" sz="2800" b="0" dirty="0">
                <a:solidFill>
                  <a:schemeClr val="tx2"/>
                </a:solidFill>
              </a:rPr>
              <a:t>Getting the Bill Through the House</a:t>
            </a:r>
          </a:p>
          <a:p>
            <a:pPr marL="0" indent="0">
              <a:buNone/>
            </a:pPr>
            <a:endParaRPr lang="en-US" sz="2800" b="0" dirty="0">
              <a:solidFill>
                <a:schemeClr val="tx2"/>
              </a:solidFill>
            </a:endParaRPr>
          </a:p>
          <a:p>
            <a:pPr marL="571500" indent="-571500">
              <a:buFont typeface="+mj-lt"/>
              <a:buAutoNum type="romanUcPeriod"/>
            </a:pPr>
            <a:r>
              <a:rPr lang="en-US" sz="2800" b="0" dirty="0">
                <a:solidFill>
                  <a:schemeClr val="tx2"/>
                </a:solidFill>
              </a:rPr>
              <a:t>Debrief, Next Steps &amp; Closing</a:t>
            </a:r>
          </a:p>
          <a:p>
            <a:pPr marL="571500" indent="-571500">
              <a:buFont typeface="+mj-lt"/>
              <a:buAutoNum type="romanUcPeriod"/>
            </a:pPr>
            <a:endParaRPr lang="en-US" sz="2800" b="0" dirty="0">
              <a:solidFill>
                <a:schemeClr val="tx2"/>
              </a:solidFill>
            </a:endParaRPr>
          </a:p>
          <a:p>
            <a:pPr marL="0" indent="0">
              <a:buNone/>
            </a:pP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4600" y="2514600"/>
            <a:ext cx="2304785" cy="2666820"/>
          </a:xfrm>
          <a:prstGeom prst="rect">
            <a:avLst/>
          </a:prstGeom>
        </p:spPr>
      </p:pic>
    </p:spTree>
    <p:extLst>
      <p:ext uri="{BB962C8B-B14F-4D97-AF65-F5344CB8AC3E}">
        <p14:creationId xmlns:p14="http://schemas.microsoft.com/office/powerpoint/2010/main" val="243144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4">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farm3.staticflickr.com/2537/5790403304_7e44291812_z.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48275" y="1952625"/>
            <a:ext cx="3819525" cy="374332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3000" dirty="0"/>
              <a:t>Strategy in the House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15</a:t>
            </a:fld>
            <a:endParaRPr lang="en-US" dirty="0"/>
          </a:p>
        </p:txBody>
      </p:sp>
      <p:sp>
        <p:nvSpPr>
          <p:cNvPr id="5" name="TextBox 4"/>
          <p:cNvSpPr txBox="1"/>
          <p:nvPr/>
        </p:nvSpPr>
        <p:spPr>
          <a:xfrm>
            <a:off x="152400" y="1447800"/>
            <a:ext cx="5257800" cy="4939814"/>
          </a:xfrm>
          <a:prstGeom prst="rect">
            <a:avLst/>
          </a:prstGeom>
          <a:noFill/>
        </p:spPr>
        <p:txBody>
          <a:bodyPr wrap="square" rtlCol="0">
            <a:spAutoFit/>
          </a:bodyPr>
          <a:lstStyle/>
          <a:p>
            <a:pPr algn="ctr">
              <a:spcAft>
                <a:spcPts val="1800"/>
              </a:spcAft>
            </a:pPr>
            <a:r>
              <a:rPr lang="en-US" sz="3000" b="1" dirty="0">
                <a:solidFill>
                  <a:schemeClr val="tx2"/>
                </a:solidFill>
              </a:rPr>
              <a:t>The House could take a number of different pathways</a:t>
            </a:r>
          </a:p>
          <a:p>
            <a:pPr marL="514350" indent="-514350">
              <a:spcAft>
                <a:spcPts val="1800"/>
              </a:spcAft>
              <a:buFont typeface="Arial"/>
              <a:buChar char="•"/>
            </a:pPr>
            <a:r>
              <a:rPr lang="en-US" sz="3000" dirty="0">
                <a:solidFill>
                  <a:schemeClr val="tx2"/>
                </a:solidFill>
              </a:rPr>
              <a:t>Pass it piecemeal or push for Senate Gang of 8 bill</a:t>
            </a:r>
          </a:p>
          <a:p>
            <a:pPr marL="514350" indent="-514350">
              <a:spcAft>
                <a:spcPts val="1800"/>
              </a:spcAft>
              <a:buFont typeface="Arial"/>
              <a:buChar char="•"/>
            </a:pPr>
            <a:r>
              <a:rPr lang="en-US" sz="3000" dirty="0">
                <a:solidFill>
                  <a:schemeClr val="tx2"/>
                </a:solidFill>
              </a:rPr>
              <a:t>Regardless of path, we must keep pressure on the House to act</a:t>
            </a:r>
          </a:p>
          <a:p>
            <a:pPr marL="514350" indent="-514350">
              <a:spcAft>
                <a:spcPts val="1800"/>
              </a:spcAft>
              <a:buFont typeface="Arial"/>
              <a:buChar char="•"/>
            </a:pPr>
            <a:r>
              <a:rPr lang="en-US" sz="3000" dirty="0">
                <a:solidFill>
                  <a:schemeClr val="tx2"/>
                </a:solidFill>
              </a:rPr>
              <a:t>House Gang of 7 bill not yet introduced</a:t>
            </a:r>
            <a:endParaRPr lang="en-US" dirty="0"/>
          </a:p>
        </p:txBody>
      </p:sp>
      <p:cxnSp>
        <p:nvCxnSpPr>
          <p:cNvPr id="7" name="Straight Connector 6"/>
          <p:cNvCxnSpPr/>
          <p:nvPr/>
        </p:nvCxnSpPr>
        <p:spPr>
          <a:xfrm>
            <a:off x="838200" y="2514600"/>
            <a:ext cx="36576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401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Breakout Discussion</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16</a:t>
            </a:fld>
            <a:endParaRPr lang="en-US" dirty="0"/>
          </a:p>
        </p:txBody>
      </p:sp>
      <p:pic>
        <p:nvPicPr>
          <p:cNvPr id="5" name="Content Placeholder 4"/>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5867400" y="4495800"/>
            <a:ext cx="2336006" cy="2057400"/>
          </a:xfrm>
          <a:prstGeom prst="rect">
            <a:avLst/>
          </a:prstGeom>
        </p:spPr>
      </p:pic>
      <p:sp>
        <p:nvSpPr>
          <p:cNvPr id="7" name="Rectangle 6"/>
          <p:cNvSpPr/>
          <p:nvPr/>
        </p:nvSpPr>
        <p:spPr>
          <a:xfrm>
            <a:off x="152400" y="2552700"/>
            <a:ext cx="7467600"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2"/>
                </a:solidFill>
              </a:rPr>
              <a:t>2. How can we use our connections with these people to make the perception match the reality that the majority of voters in [CITY, STATE] support CIR?</a:t>
            </a:r>
          </a:p>
        </p:txBody>
      </p:sp>
      <p:sp>
        <p:nvSpPr>
          <p:cNvPr id="8" name="Rectangle 7"/>
          <p:cNvSpPr/>
          <p:nvPr/>
        </p:nvSpPr>
        <p:spPr>
          <a:xfrm>
            <a:off x="152400" y="1600200"/>
            <a:ext cx="7467600"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2"/>
                </a:solidFill>
              </a:rPr>
              <a:t>1. Whose support in [CITY, STATE] does [INSERT REPRESENTATIVE] count on?</a:t>
            </a:r>
          </a:p>
        </p:txBody>
      </p:sp>
      <p:sp>
        <p:nvSpPr>
          <p:cNvPr id="10" name="Rectangle 9"/>
          <p:cNvSpPr/>
          <p:nvPr/>
        </p:nvSpPr>
        <p:spPr>
          <a:xfrm>
            <a:off x="152400" y="3505200"/>
            <a:ext cx="7467600"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2"/>
                </a:solidFill>
              </a:rPr>
              <a:t>3. What are some creative, effective tactics we can use to persuade Representative [INSERT REPRESENTATIVE] to support CIR?</a:t>
            </a:r>
          </a:p>
        </p:txBody>
      </p:sp>
      <p:pic>
        <p:nvPicPr>
          <p:cNvPr id="11" name="Picture 10"/>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rot="2909413">
            <a:off x="4844096" y="1175275"/>
            <a:ext cx="929765" cy="6843837"/>
          </a:xfrm>
          <a:prstGeom prst="rect">
            <a:avLst/>
          </a:prstGeom>
        </p:spPr>
      </p:pic>
    </p:spTree>
    <p:extLst>
      <p:ext uri="{BB962C8B-B14F-4D97-AF65-F5344CB8AC3E}">
        <p14:creationId xmlns:p14="http://schemas.microsoft.com/office/powerpoint/2010/main" val="2686248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17</a:t>
            </a:fld>
            <a:endParaRPr lang="en-US" dirty="0"/>
          </a:p>
        </p:txBody>
      </p:sp>
      <p:sp>
        <p:nvSpPr>
          <p:cNvPr id="7" name="Rectangle 6"/>
          <p:cNvSpPr/>
          <p:nvPr/>
        </p:nvSpPr>
        <p:spPr>
          <a:xfrm>
            <a:off x="609600" y="2362200"/>
            <a:ext cx="2072641" cy="1219199"/>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400" b="1" dirty="0">
                <a:solidFill>
                  <a:srgbClr val="1F497D"/>
                </a:solidFill>
              </a:rPr>
              <a:t>Engaging Volunteers</a:t>
            </a:r>
          </a:p>
        </p:txBody>
      </p:sp>
      <p:sp>
        <p:nvSpPr>
          <p:cNvPr id="8" name="Rectangle 7"/>
          <p:cNvSpPr/>
          <p:nvPr/>
        </p:nvSpPr>
        <p:spPr>
          <a:xfrm>
            <a:off x="2971800" y="2286000"/>
            <a:ext cx="5533369" cy="1550275"/>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400" dirty="0">
                <a:solidFill>
                  <a:srgbClr val="1F497D"/>
                </a:solidFill>
              </a:rPr>
              <a:t>Collecting personal stories </a:t>
            </a:r>
          </a:p>
          <a:p>
            <a:pPr marL="115888" indent="-115888" eaLnBrk="0" fontAlgn="base" hangingPunct="0">
              <a:spcAft>
                <a:spcPct val="0"/>
              </a:spcAft>
              <a:buFont typeface="Arial" pitchFamily="34" charset="0"/>
              <a:buChar char="•"/>
              <a:defRPr/>
            </a:pPr>
            <a:r>
              <a:rPr lang="en-US" sz="2400" dirty="0">
                <a:solidFill>
                  <a:srgbClr val="1F497D"/>
                </a:solidFill>
              </a:rPr>
              <a:t>Connecting based on shared values</a:t>
            </a:r>
          </a:p>
          <a:p>
            <a:pPr marL="115888" indent="-115888" eaLnBrk="0" fontAlgn="base" hangingPunct="0">
              <a:spcAft>
                <a:spcPct val="0"/>
              </a:spcAft>
              <a:buFont typeface="Arial" pitchFamily="34" charset="0"/>
              <a:buChar char="•"/>
              <a:defRPr/>
            </a:pPr>
            <a:r>
              <a:rPr lang="en-US" sz="2400" dirty="0">
                <a:solidFill>
                  <a:srgbClr val="1F497D"/>
                </a:solidFill>
              </a:rPr>
              <a:t>American Story &amp; the right thing to do</a:t>
            </a:r>
          </a:p>
          <a:p>
            <a:pPr marL="115888" indent="-115888" eaLnBrk="0" fontAlgn="base" hangingPunct="0">
              <a:spcAft>
                <a:spcPct val="0"/>
              </a:spcAft>
              <a:buFont typeface="Arial" pitchFamily="34" charset="0"/>
              <a:buChar char="•"/>
              <a:defRPr/>
            </a:pPr>
            <a:endParaRPr lang="en-US" sz="2400" dirty="0">
              <a:solidFill>
                <a:srgbClr val="1F497D"/>
              </a:solidFill>
            </a:endParaRPr>
          </a:p>
        </p:txBody>
      </p:sp>
      <p:sp>
        <p:nvSpPr>
          <p:cNvPr id="15" name="Rectangle 14"/>
          <p:cNvSpPr/>
          <p:nvPr/>
        </p:nvSpPr>
        <p:spPr>
          <a:xfrm>
            <a:off x="609600" y="4191000"/>
            <a:ext cx="2057400" cy="1295400"/>
          </a:xfrm>
          <a:prstGeom prst="rect">
            <a:avLst/>
          </a:prstGeom>
          <a:solidFill>
            <a:schemeClr val="bg1">
              <a:lumMod val="95000"/>
            </a:schemeClr>
          </a:solidFill>
          <a:ln>
            <a:solidFill>
              <a:schemeClr val="bg1">
                <a:lumMod val="75000"/>
              </a:schemeClr>
            </a:solidFill>
          </a:ln>
          <a:effectLst>
            <a:outerShdw blurRad="38100" dist="635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anchor="ctr"/>
          <a:lstStyle/>
          <a:p>
            <a:pPr algn="ctr" eaLnBrk="0" fontAlgn="base" hangingPunct="0">
              <a:spcAft>
                <a:spcPct val="0"/>
              </a:spcAft>
              <a:buFont typeface="Arial" charset="0"/>
              <a:buNone/>
              <a:defRPr/>
            </a:pPr>
            <a:r>
              <a:rPr lang="en-US" sz="2400" b="1" dirty="0">
                <a:solidFill>
                  <a:srgbClr val="1F497D"/>
                </a:solidFill>
              </a:rPr>
              <a:t>Persuading Members of Congress</a:t>
            </a:r>
          </a:p>
        </p:txBody>
      </p:sp>
      <p:sp>
        <p:nvSpPr>
          <p:cNvPr id="21" name="Rectangle 20"/>
          <p:cNvSpPr/>
          <p:nvPr/>
        </p:nvSpPr>
        <p:spPr>
          <a:xfrm>
            <a:off x="3048000" y="4191000"/>
            <a:ext cx="5105400" cy="1295400"/>
          </a:xfrm>
          <a:prstGeom prst="rect">
            <a:avLst/>
          </a:prstGeom>
          <a:noFill/>
          <a:ln>
            <a:noFill/>
          </a:ln>
        </p:spPr>
        <p:style>
          <a:lnRef idx="2">
            <a:schemeClr val="dk1"/>
          </a:lnRef>
          <a:fillRef idx="1">
            <a:schemeClr val="lt1"/>
          </a:fillRef>
          <a:effectRef idx="0">
            <a:schemeClr val="dk1"/>
          </a:effectRef>
          <a:fontRef idx="minor">
            <a:schemeClr val="dk1"/>
          </a:fontRef>
        </p:style>
        <p:txBody>
          <a:bodyPr anchor="t"/>
          <a:lstStyle/>
          <a:p>
            <a:pPr marL="115888" indent="-115888" eaLnBrk="0" fontAlgn="base" hangingPunct="0">
              <a:spcAft>
                <a:spcPct val="0"/>
              </a:spcAft>
              <a:buFont typeface="Arial" pitchFamily="34" charset="0"/>
              <a:buChar char="•"/>
              <a:defRPr/>
            </a:pPr>
            <a:r>
              <a:rPr lang="en-US" sz="2400" dirty="0">
                <a:solidFill>
                  <a:srgbClr val="1F497D"/>
                </a:solidFill>
              </a:rPr>
              <a:t>Economy message</a:t>
            </a:r>
          </a:p>
          <a:p>
            <a:pPr marL="115888" indent="-115888" eaLnBrk="0" fontAlgn="base" hangingPunct="0">
              <a:spcAft>
                <a:spcPct val="0"/>
              </a:spcAft>
              <a:buFont typeface="Arial" pitchFamily="34" charset="0"/>
              <a:buChar char="•"/>
              <a:defRPr/>
            </a:pPr>
            <a:r>
              <a:rPr lang="en-US" sz="2400" dirty="0">
                <a:solidFill>
                  <a:srgbClr val="1F497D"/>
                </a:solidFill>
              </a:rPr>
              <a:t>President’s pillars for reform</a:t>
            </a:r>
          </a:p>
          <a:p>
            <a:pPr marL="115888" indent="-115888" eaLnBrk="0" fontAlgn="base" hangingPunct="0">
              <a:spcAft>
                <a:spcPct val="0"/>
              </a:spcAft>
              <a:buFont typeface="Arial" pitchFamily="34" charset="0"/>
              <a:buChar char="•"/>
              <a:defRPr/>
            </a:pPr>
            <a:r>
              <a:rPr lang="en-US" sz="2400" dirty="0">
                <a:solidFill>
                  <a:srgbClr val="1F497D"/>
                </a:solidFill>
              </a:rPr>
              <a:t>Tailor message to fit your audience</a:t>
            </a:r>
          </a:p>
          <a:p>
            <a:pPr marL="115888" indent="-115888" eaLnBrk="0" fontAlgn="base" hangingPunct="0">
              <a:spcAft>
                <a:spcPct val="0"/>
              </a:spcAft>
              <a:buFont typeface="Arial" pitchFamily="34" charset="0"/>
              <a:buChar char="•"/>
              <a:defRPr/>
            </a:pPr>
            <a:endParaRPr lang="en-US" sz="2400" dirty="0">
              <a:solidFill>
                <a:srgbClr val="1F497D"/>
              </a:solidFill>
            </a:endParaRPr>
          </a:p>
          <a:p>
            <a:pPr eaLnBrk="0" fontAlgn="base" hangingPunct="0">
              <a:spcAft>
                <a:spcPct val="0"/>
              </a:spcAft>
              <a:defRPr/>
            </a:pPr>
            <a:endParaRPr lang="en-US" sz="1600" dirty="0">
              <a:solidFill>
                <a:srgbClr val="1F497D"/>
              </a:solidFill>
            </a:endParaRPr>
          </a:p>
        </p:txBody>
      </p:sp>
      <p:sp>
        <p:nvSpPr>
          <p:cNvPr id="23" name="Title 1"/>
          <p:cNvSpPr>
            <a:spLocks noGrp="1"/>
          </p:cNvSpPr>
          <p:nvPr>
            <p:ph type="title"/>
          </p:nvPr>
        </p:nvSpPr>
        <p:spPr>
          <a:xfrm>
            <a:off x="76200" y="0"/>
            <a:ext cx="8229600" cy="1143000"/>
          </a:xfrm>
        </p:spPr>
        <p:txBody>
          <a:bodyPr>
            <a:normAutofit/>
          </a:bodyPr>
          <a:lstStyle/>
          <a:p>
            <a:r>
              <a:rPr lang="en-US" sz="3000" dirty="0"/>
              <a:t>Talking about Comprehensive Immigration Reform</a:t>
            </a:r>
            <a:endParaRPr lang="en-US" dirty="0"/>
          </a:p>
        </p:txBody>
      </p:sp>
    </p:spTree>
    <p:extLst>
      <p:ext uri="{BB962C8B-B14F-4D97-AF65-F5344CB8AC3E}">
        <p14:creationId xmlns:p14="http://schemas.microsoft.com/office/powerpoint/2010/main" val="3519342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5" grpId="0" animBg="1"/>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76200" y="0"/>
            <a:ext cx="8229600" cy="1143000"/>
          </a:xfrm>
        </p:spPr>
        <p:txBody>
          <a:bodyPr>
            <a:normAutofit/>
          </a:bodyPr>
          <a:lstStyle/>
          <a:p>
            <a:r>
              <a:rPr lang="en-US" sz="3000" dirty="0"/>
              <a:t>Key points on Comprehensive Immigration Reform</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18</a:t>
            </a:fld>
            <a:endParaRPr lang="en-US" dirty="0"/>
          </a:p>
        </p:txBody>
      </p:sp>
      <p:sp>
        <p:nvSpPr>
          <p:cNvPr id="16" name="TextBox 15"/>
          <p:cNvSpPr txBox="1"/>
          <p:nvPr/>
        </p:nvSpPr>
        <p:spPr>
          <a:xfrm>
            <a:off x="304800" y="1600200"/>
            <a:ext cx="4038600" cy="646331"/>
          </a:xfrm>
          <a:prstGeom prst="rect">
            <a:avLst/>
          </a:prstGeom>
          <a:solidFill>
            <a:schemeClr val="tx2">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600" b="1" dirty="0">
                <a:solidFill>
                  <a:srgbClr val="1F497D"/>
                </a:solidFill>
              </a:rPr>
              <a:t>Values </a:t>
            </a:r>
          </a:p>
        </p:txBody>
      </p:sp>
      <p:sp>
        <p:nvSpPr>
          <p:cNvPr id="17" name="TextBox 16"/>
          <p:cNvSpPr txBox="1"/>
          <p:nvPr/>
        </p:nvSpPr>
        <p:spPr>
          <a:xfrm>
            <a:off x="4572000" y="1600200"/>
            <a:ext cx="4038600" cy="646331"/>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600" b="1" dirty="0">
                <a:solidFill>
                  <a:srgbClr val="1F497D"/>
                </a:solidFill>
              </a:rPr>
              <a:t>Economy</a:t>
            </a:r>
          </a:p>
        </p:txBody>
      </p:sp>
      <p:sp>
        <p:nvSpPr>
          <p:cNvPr id="19" name="TextBox 18"/>
          <p:cNvSpPr txBox="1"/>
          <p:nvPr/>
        </p:nvSpPr>
        <p:spPr>
          <a:xfrm>
            <a:off x="304800" y="2438400"/>
            <a:ext cx="4038600" cy="3293209"/>
          </a:xfrm>
          <a:prstGeom prst="rect">
            <a:avLst/>
          </a:prstGeom>
          <a:solidFill>
            <a:schemeClr val="tx2">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457200" indent="-457200">
              <a:buFont typeface="Arial"/>
              <a:buChar char="•"/>
            </a:pPr>
            <a:r>
              <a:rPr lang="en-US" sz="2600" dirty="0">
                <a:solidFill>
                  <a:srgbClr val="1F497D"/>
                </a:solidFill>
              </a:rPr>
              <a:t>Sharing Personal Stories</a:t>
            </a:r>
          </a:p>
          <a:p>
            <a:pPr marL="457200" indent="-457200">
              <a:buFont typeface="Arial"/>
              <a:buChar char="•"/>
            </a:pPr>
            <a:r>
              <a:rPr lang="en-US" sz="2600" dirty="0">
                <a:solidFill>
                  <a:srgbClr val="1F497D"/>
                </a:solidFill>
              </a:rPr>
              <a:t>Makes our country stronger</a:t>
            </a:r>
          </a:p>
          <a:p>
            <a:pPr marL="457200" indent="-457200">
              <a:buFont typeface="Arial"/>
              <a:buChar char="•"/>
            </a:pPr>
            <a:r>
              <a:rPr lang="en-US" sz="2600" dirty="0">
                <a:solidFill>
                  <a:srgbClr val="1F497D"/>
                </a:solidFill>
              </a:rPr>
              <a:t>The American Story</a:t>
            </a:r>
          </a:p>
          <a:p>
            <a:pPr marL="457200" indent="-457200">
              <a:buFont typeface="Arial"/>
              <a:buChar char="•"/>
            </a:pPr>
            <a:r>
              <a:rPr lang="en-US" sz="2600" dirty="0">
                <a:solidFill>
                  <a:srgbClr val="1F497D"/>
                </a:solidFill>
              </a:rPr>
              <a:t>Don’t let the House stop the American Dream</a:t>
            </a:r>
          </a:p>
          <a:p>
            <a:endParaRPr lang="en-US" sz="2600" dirty="0">
              <a:solidFill>
                <a:srgbClr val="1F497D"/>
              </a:solidFill>
            </a:endParaRPr>
          </a:p>
          <a:p>
            <a:endParaRPr lang="en-US" sz="2600" b="1" dirty="0">
              <a:solidFill>
                <a:srgbClr val="1F497D"/>
              </a:solidFill>
            </a:endParaRPr>
          </a:p>
        </p:txBody>
      </p:sp>
      <p:sp>
        <p:nvSpPr>
          <p:cNvPr id="8" name="TextBox 7"/>
          <p:cNvSpPr txBox="1"/>
          <p:nvPr/>
        </p:nvSpPr>
        <p:spPr>
          <a:xfrm>
            <a:off x="4572000" y="2438400"/>
            <a:ext cx="4038600" cy="3293209"/>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457200" indent="-457200">
              <a:buFont typeface="Arial"/>
              <a:buChar char="•"/>
            </a:pPr>
            <a:r>
              <a:rPr lang="en-US" sz="2600" dirty="0">
                <a:solidFill>
                  <a:srgbClr val="1F497D"/>
                </a:solidFill>
              </a:rPr>
              <a:t>Will Add 5.4% to the GDP over the next 20 years </a:t>
            </a:r>
          </a:p>
          <a:p>
            <a:pPr marL="457200" indent="-457200">
              <a:buFont typeface="Arial"/>
              <a:buChar char="•"/>
            </a:pPr>
            <a:r>
              <a:rPr lang="en-US" sz="2600" dirty="0">
                <a:solidFill>
                  <a:srgbClr val="1F497D"/>
                </a:solidFill>
              </a:rPr>
              <a:t>Reduce the Deficit by over $800 Billion over those 20 years</a:t>
            </a:r>
          </a:p>
          <a:p>
            <a:pPr marL="457200" indent="-457200">
              <a:buFont typeface="Arial"/>
              <a:buChar char="•"/>
            </a:pPr>
            <a:r>
              <a:rPr lang="en-US" sz="2600" dirty="0">
                <a:solidFill>
                  <a:srgbClr val="1F497D"/>
                </a:solidFill>
              </a:rPr>
              <a:t>Create jobs and strengthen the middle class</a:t>
            </a:r>
          </a:p>
        </p:txBody>
      </p:sp>
    </p:spTree>
    <p:extLst>
      <p:ext uri="{BB962C8B-B14F-4D97-AF65-F5344CB8AC3E}">
        <p14:creationId xmlns:p14="http://schemas.microsoft.com/office/powerpoint/2010/main" val="155428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pPr/>
              <a:t>19</a:t>
            </a:fld>
            <a:endParaRPr lang="en-US" dirty="0"/>
          </a:p>
        </p:txBody>
      </p:sp>
      <p:sp>
        <p:nvSpPr>
          <p:cNvPr id="4" name="Content Placeholder 3"/>
          <p:cNvSpPr>
            <a:spLocks noGrp="1"/>
          </p:cNvSpPr>
          <p:nvPr>
            <p:ph idx="1"/>
          </p:nvPr>
        </p:nvSpPr>
        <p:spPr>
          <a:xfrm>
            <a:off x="457200" y="1524000"/>
            <a:ext cx="6248400" cy="4419600"/>
          </a:xfrm>
        </p:spPr>
        <p:txBody>
          <a:bodyPr>
            <a:normAutofit/>
          </a:bodyPr>
          <a:lstStyle/>
          <a:p>
            <a:pPr marL="571500" indent="-571500">
              <a:buFont typeface="+mj-lt"/>
              <a:buAutoNum type="romanUcPeriod"/>
            </a:pPr>
            <a:r>
              <a:rPr lang="en-US" sz="2800" b="0" dirty="0">
                <a:solidFill>
                  <a:schemeClr val="tx2"/>
                </a:solidFill>
              </a:rPr>
              <a:t>Introduction, Goals &amp; Agenda</a:t>
            </a:r>
          </a:p>
          <a:p>
            <a:pPr marL="571500" indent="-571500">
              <a:buFont typeface="+mj-lt"/>
              <a:buAutoNum type="romanUcPeriod"/>
            </a:pPr>
            <a:endParaRPr lang="en-US" sz="2800" b="0" dirty="0">
              <a:solidFill>
                <a:schemeClr val="tx2"/>
              </a:solidFill>
            </a:endParaRPr>
          </a:p>
          <a:p>
            <a:pPr marL="571500" indent="-571500">
              <a:buFont typeface="+mj-lt"/>
              <a:buAutoNum type="romanUcPeriod"/>
            </a:pPr>
            <a:r>
              <a:rPr lang="en-US" sz="2800" b="0" dirty="0">
                <a:solidFill>
                  <a:schemeClr val="tx2"/>
                </a:solidFill>
              </a:rPr>
              <a:t>Immigration Issue Background</a:t>
            </a:r>
          </a:p>
          <a:p>
            <a:pPr marL="0" indent="0">
              <a:buNone/>
            </a:pPr>
            <a:endParaRPr lang="en-US" sz="2800" b="0" dirty="0">
              <a:solidFill>
                <a:schemeClr val="tx2"/>
              </a:solidFill>
            </a:endParaRPr>
          </a:p>
          <a:p>
            <a:pPr marL="571500" indent="-571500">
              <a:buFont typeface="+mj-lt"/>
              <a:buAutoNum type="romanUcPeriod"/>
            </a:pPr>
            <a:r>
              <a:rPr lang="en-US" sz="2800" b="0" dirty="0">
                <a:solidFill>
                  <a:schemeClr val="tx2"/>
                </a:solidFill>
              </a:rPr>
              <a:t>Getting the Bill Through the House</a:t>
            </a:r>
          </a:p>
          <a:p>
            <a:pPr marL="0" indent="0">
              <a:buNone/>
            </a:pPr>
            <a:endParaRPr lang="en-US" sz="2800" b="0" dirty="0">
              <a:solidFill>
                <a:schemeClr val="tx2"/>
              </a:solidFill>
            </a:endParaRPr>
          </a:p>
          <a:p>
            <a:pPr marL="571500" indent="-571500">
              <a:buFont typeface="+mj-lt"/>
              <a:buAutoNum type="romanUcPeriod"/>
            </a:pPr>
            <a:r>
              <a:rPr lang="en-US" sz="2800" b="0" dirty="0">
                <a:solidFill>
                  <a:schemeClr val="tx2"/>
                </a:solidFill>
              </a:rPr>
              <a:t>Debrief, Next Steps &amp; Closing</a:t>
            </a:r>
          </a:p>
          <a:p>
            <a:pPr marL="571500" indent="-571500">
              <a:buFont typeface="+mj-lt"/>
              <a:buAutoNum type="romanUcPeriod"/>
            </a:pPr>
            <a:endParaRPr lang="en-US" sz="2800" b="0" dirty="0">
              <a:solidFill>
                <a:schemeClr val="tx2"/>
              </a:solidFill>
            </a:endParaRPr>
          </a:p>
          <a:p>
            <a:pPr marL="0" indent="0">
              <a:buNone/>
            </a:pP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4600" y="2514600"/>
            <a:ext cx="2304785" cy="2666820"/>
          </a:xfrm>
          <a:prstGeom prst="rect">
            <a:avLst/>
          </a:prstGeom>
        </p:spPr>
      </p:pic>
    </p:spTree>
    <p:extLst>
      <p:ext uri="{BB962C8B-B14F-4D97-AF65-F5344CB8AC3E}">
        <p14:creationId xmlns:p14="http://schemas.microsoft.com/office/powerpoint/2010/main" val="428032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nodeType="withEffect">
                                  <p:stCondLst>
                                    <p:cond delay="0"/>
                                  </p:stCondLst>
                                  <p:iterate type="lt">
                                    <p:tmAbs val="25"/>
                                  </p:iterate>
                                  <p:childTnLst>
                                    <p:set>
                                      <p:cBhvr override="childStyle">
                                        <p:cTn id="6" dur="indefinite"/>
                                        <p:tgtEl>
                                          <p:spTgt spid="4">
                                            <p:txEl>
                                              <p:pRg st="6" end="6"/>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2</a:t>
            </a:fld>
            <a:endParaRPr lang="en-US" dirty="0"/>
          </a:p>
        </p:txBody>
      </p:sp>
      <p:sp>
        <p:nvSpPr>
          <p:cNvPr id="4" name="Content Placeholder 3"/>
          <p:cNvSpPr>
            <a:spLocks noGrp="1"/>
          </p:cNvSpPr>
          <p:nvPr>
            <p:ph idx="1"/>
          </p:nvPr>
        </p:nvSpPr>
        <p:spPr>
          <a:xfrm>
            <a:off x="457200" y="1600200"/>
            <a:ext cx="8229600" cy="4343400"/>
          </a:xfrm>
        </p:spPr>
        <p:txBody>
          <a:bodyPr>
            <a:normAutofit/>
          </a:bodyPr>
          <a:lstStyle/>
          <a:p>
            <a:pPr marL="0" indent="0" algn="ctr">
              <a:buNone/>
            </a:pPr>
            <a:endParaRPr lang="en-US" sz="2600" b="0" i="1" dirty="0">
              <a:solidFill>
                <a:srgbClr val="00446A"/>
              </a:solidFill>
            </a:endParaRPr>
          </a:p>
          <a:p>
            <a:pPr marL="0" indent="0" algn="ctr">
              <a:buNone/>
            </a:pPr>
            <a:r>
              <a:rPr lang="en-US" sz="2600" b="0" i="1" dirty="0">
                <a:solidFill>
                  <a:srgbClr val="00446A"/>
                </a:solidFill>
              </a:rPr>
              <a:t>“Our economy is stronger when we harness the talents and ingenuity of striving, hopeful immigrants.  And right now, leaders from the business, labor, law enforcement, faith communities -- </a:t>
            </a:r>
            <a:r>
              <a:rPr lang="en-US" sz="2600" i="1" dirty="0">
                <a:solidFill>
                  <a:srgbClr val="00446A"/>
                </a:solidFill>
              </a:rPr>
              <a:t>they all agree that the time has come to pass comprehensive immigration reform. Now is the time to do it.  Now is the time to get it done</a:t>
            </a:r>
            <a:r>
              <a:rPr lang="en-US" sz="2600" b="0" i="1" dirty="0">
                <a:solidFill>
                  <a:srgbClr val="00446A"/>
                </a:solidFill>
              </a:rPr>
              <a:t>.”</a:t>
            </a:r>
          </a:p>
          <a:p>
            <a:pPr marL="0" indent="0" algn="ctr">
              <a:buNone/>
            </a:pPr>
            <a:endParaRPr lang="en-US" sz="2600" b="0" i="1" dirty="0">
              <a:solidFill>
                <a:srgbClr val="00446A"/>
              </a:solidFill>
              <a:latin typeface="+mn-lt"/>
            </a:endParaRPr>
          </a:p>
          <a:p>
            <a:pPr lvl="3" algn="ctr"/>
            <a:r>
              <a:rPr lang="en-US" sz="2600" b="0" i="1" dirty="0">
                <a:solidFill>
                  <a:srgbClr val="00446A"/>
                </a:solidFill>
                <a:latin typeface="+mn-lt"/>
              </a:rPr>
              <a:t>President Barack Obama, February 12, 2013</a:t>
            </a:r>
          </a:p>
          <a:p>
            <a:pPr marL="0" indent="0" algn="ctr">
              <a:buNone/>
            </a:pPr>
            <a:endParaRPr lang="en-US" dirty="0"/>
          </a:p>
        </p:txBody>
      </p:sp>
    </p:spTree>
    <p:extLst>
      <p:ext uri="{BB962C8B-B14F-4D97-AF65-F5344CB8AC3E}">
        <p14:creationId xmlns:p14="http://schemas.microsoft.com/office/powerpoint/2010/main" val="345697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Roller Derby Review!</a:t>
            </a:r>
          </a:p>
        </p:txBody>
      </p:sp>
      <p:sp>
        <p:nvSpPr>
          <p:cNvPr id="3" name="Slide Number Placeholder 2"/>
          <p:cNvSpPr>
            <a:spLocks noGrp="1"/>
          </p:cNvSpPr>
          <p:nvPr>
            <p:ph type="sldNum" sz="quarter" idx="12"/>
          </p:nvPr>
        </p:nvSpPr>
        <p:spPr/>
        <p:txBody>
          <a:bodyPr/>
          <a:lstStyle/>
          <a:p>
            <a:fld id="{51A0968B-E52D-48FA-AFA4-A19DF3D2143C}" type="slidenum">
              <a:rPr lang="en-US" smtClean="0"/>
              <a:pPr/>
              <a:t>20</a:t>
            </a:fld>
            <a:endParaRPr lang="en-US" dirty="0"/>
          </a:p>
        </p:txBody>
      </p:sp>
      <p:pic>
        <p:nvPicPr>
          <p:cNvPr id="1026" name="Picture 2" descr="http://atlantablackstar.com/wp-content/uploads/2012/07/first+family+roller+skates.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5000" y="1600200"/>
            <a:ext cx="5334000" cy="452056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791427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0"/>
            <a:ext cx="7924800" cy="1219200"/>
          </a:xfrm>
        </p:spPr>
        <p:txBody>
          <a:bodyPr/>
          <a:lstStyle/>
          <a:p>
            <a:r>
              <a:rPr lang="en-US" dirty="0">
                <a:solidFill>
                  <a:srgbClr val="00446A"/>
                </a:solidFill>
              </a:rPr>
              <a:t>2013: The Year Comprehensive Immigration Reform Will Be Passed</a:t>
            </a:r>
          </a:p>
        </p:txBody>
      </p:sp>
      <p:sp>
        <p:nvSpPr>
          <p:cNvPr id="3" name="Text Placeholder 2"/>
          <p:cNvSpPr>
            <a:spLocks noGrp="1"/>
          </p:cNvSpPr>
          <p:nvPr>
            <p:ph type="body" sz="quarter" idx="10"/>
          </p:nvPr>
        </p:nvSpPr>
        <p:spPr>
          <a:xfrm>
            <a:off x="838200" y="4572000"/>
            <a:ext cx="7391400" cy="1219200"/>
          </a:xfrm>
        </p:spPr>
        <p:txBody>
          <a:bodyPr/>
          <a:lstStyle/>
          <a:p>
            <a:r>
              <a:rPr lang="en-US" dirty="0">
                <a:solidFill>
                  <a:schemeClr val="tx2">
                    <a:lumMod val="60000"/>
                    <a:lumOff val="40000"/>
                  </a:schemeClr>
                </a:solidFill>
              </a:rPr>
              <a:t>Thank You</a:t>
            </a:r>
          </a:p>
          <a:p>
            <a:endParaRPr lang="en-US" dirty="0">
              <a:solidFill>
                <a:schemeClr val="tx2">
                  <a:lumMod val="60000"/>
                  <a:lumOff val="40000"/>
                </a:schemeClr>
              </a:solidFill>
            </a:endParaRPr>
          </a:p>
        </p:txBody>
      </p:sp>
    </p:spTree>
    <p:extLst>
      <p:ext uri="{BB962C8B-B14F-4D97-AF65-F5344CB8AC3E}">
        <p14:creationId xmlns:p14="http://schemas.microsoft.com/office/powerpoint/2010/main" val="180406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17B14-E799-4612-9016-3CF9CA47AD0C}"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
        <p:nvSpPr>
          <p:cNvPr id="2" name="TextBox 1"/>
          <p:cNvSpPr txBox="1"/>
          <p:nvPr/>
        </p:nvSpPr>
        <p:spPr>
          <a:xfrm>
            <a:off x="448544" y="1524000"/>
            <a:ext cx="8085856" cy="4662815"/>
          </a:xfrm>
          <a:prstGeom prst="rect">
            <a:avLst/>
          </a:prstGeom>
          <a:noFill/>
        </p:spPr>
        <p:txBody>
          <a:bodyPr wrap="square" rtlCol="0">
            <a:spAutoFit/>
          </a:bodyPr>
          <a:lstStyle/>
          <a:p>
            <a:pPr marL="514350" lvl="0" indent="-514350">
              <a:spcAft>
                <a:spcPts val="4200"/>
              </a:spcAft>
              <a:buFont typeface="Arial"/>
              <a:buChar char="•"/>
            </a:pPr>
            <a:r>
              <a:rPr lang="en-US" sz="2400" dirty="0">
                <a:solidFill>
                  <a:srgbClr val="1F497D"/>
                </a:solidFill>
              </a:rPr>
              <a:t>Understand President Obama’s four pillars for reform and the current legislative framework</a:t>
            </a:r>
          </a:p>
          <a:p>
            <a:pPr marL="514350" lvl="0" indent="-514350">
              <a:spcAft>
                <a:spcPts val="4200"/>
              </a:spcAft>
              <a:buFont typeface="Arial"/>
              <a:buChar char="•"/>
            </a:pPr>
            <a:r>
              <a:rPr lang="en-US" sz="2400" dirty="0">
                <a:solidFill>
                  <a:srgbClr val="1F497D"/>
                </a:solidFill>
              </a:rPr>
              <a:t>Articulate OFA’s message on comprehensive immigration reform</a:t>
            </a:r>
          </a:p>
          <a:p>
            <a:pPr marL="514350" lvl="0" indent="-514350">
              <a:spcAft>
                <a:spcPts val="4200"/>
              </a:spcAft>
              <a:buFont typeface="Arial"/>
              <a:buChar char="•"/>
            </a:pPr>
            <a:r>
              <a:rPr lang="en-US" sz="2400" dirty="0">
                <a:solidFill>
                  <a:srgbClr val="1F497D"/>
                </a:solidFill>
              </a:rPr>
              <a:t>Explain the current campaign strategy and timeline to pass comprehensive immigration reform</a:t>
            </a:r>
          </a:p>
          <a:p>
            <a:pPr marL="514350" lvl="0" indent="-514350">
              <a:spcAft>
                <a:spcPts val="4200"/>
              </a:spcAft>
              <a:buFont typeface="Arial"/>
              <a:buChar char="•"/>
            </a:pPr>
            <a:r>
              <a:rPr lang="en-US" sz="2400" dirty="0">
                <a:solidFill>
                  <a:srgbClr val="1F497D"/>
                </a:solidFill>
              </a:rPr>
              <a:t>Share national and state goals and tactics of the campaign to other volunteers</a:t>
            </a:r>
          </a:p>
        </p:txBody>
      </p:sp>
      <p:sp>
        <p:nvSpPr>
          <p:cNvPr id="8" name="Title 1"/>
          <p:cNvSpPr>
            <a:spLocks noGrp="1"/>
          </p:cNvSpPr>
          <p:nvPr>
            <p:ph type="title"/>
          </p:nvPr>
        </p:nvSpPr>
        <p:spPr>
          <a:xfrm>
            <a:off x="76200" y="0"/>
            <a:ext cx="8229600" cy="1143000"/>
          </a:xfrm>
        </p:spPr>
        <p:txBody>
          <a:bodyPr>
            <a:normAutofit/>
          </a:bodyPr>
          <a:lstStyle/>
          <a:p>
            <a:r>
              <a:rPr lang="en-US" sz="3000" dirty="0"/>
              <a:t>Goals</a:t>
            </a:r>
          </a:p>
        </p:txBody>
      </p:sp>
    </p:spTree>
    <p:extLst>
      <p:ext uri="{BB962C8B-B14F-4D97-AF65-F5344CB8AC3E}">
        <p14:creationId xmlns:p14="http://schemas.microsoft.com/office/powerpoint/2010/main" val="3011025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Agenda</a:t>
            </a:r>
          </a:p>
        </p:txBody>
      </p:sp>
      <p:sp>
        <p:nvSpPr>
          <p:cNvPr id="3" name="Slide Number Placeholder 2"/>
          <p:cNvSpPr>
            <a:spLocks noGrp="1"/>
          </p:cNvSpPr>
          <p:nvPr>
            <p:ph type="sldNum" sz="quarter" idx="12"/>
          </p:nvPr>
        </p:nvSpPr>
        <p:spPr/>
        <p:txBody>
          <a:bodyPr/>
          <a:lstStyle/>
          <a:p>
            <a:fld id="{51A0968B-E52D-48FA-AFA4-A19DF3D2143C}" type="slidenum">
              <a:rPr lang="en-US" smtClean="0"/>
              <a:pPr/>
              <a:t>4</a:t>
            </a:fld>
            <a:endParaRPr lang="en-US" dirty="0"/>
          </a:p>
        </p:txBody>
      </p:sp>
      <p:sp>
        <p:nvSpPr>
          <p:cNvPr id="4" name="Content Placeholder 3"/>
          <p:cNvSpPr>
            <a:spLocks noGrp="1"/>
          </p:cNvSpPr>
          <p:nvPr>
            <p:ph idx="1"/>
          </p:nvPr>
        </p:nvSpPr>
        <p:spPr>
          <a:xfrm>
            <a:off x="457200" y="1524000"/>
            <a:ext cx="6248400" cy="4419600"/>
          </a:xfrm>
        </p:spPr>
        <p:txBody>
          <a:bodyPr>
            <a:normAutofit/>
          </a:bodyPr>
          <a:lstStyle/>
          <a:p>
            <a:pPr marL="571500" indent="-571500">
              <a:buFont typeface="+mj-lt"/>
              <a:buAutoNum type="romanUcPeriod"/>
            </a:pPr>
            <a:r>
              <a:rPr lang="en-US" sz="2800" b="0" dirty="0">
                <a:solidFill>
                  <a:schemeClr val="tx2"/>
                </a:solidFill>
              </a:rPr>
              <a:t>Introduction, Goals &amp; Agenda</a:t>
            </a:r>
          </a:p>
          <a:p>
            <a:pPr marL="571500" indent="-571500">
              <a:buFont typeface="+mj-lt"/>
              <a:buAutoNum type="romanUcPeriod"/>
            </a:pPr>
            <a:endParaRPr lang="en-US" sz="2800" b="0" dirty="0">
              <a:solidFill>
                <a:schemeClr val="tx2"/>
              </a:solidFill>
            </a:endParaRPr>
          </a:p>
          <a:p>
            <a:pPr marL="571500" indent="-571500">
              <a:buFont typeface="+mj-lt"/>
              <a:buAutoNum type="romanUcPeriod"/>
            </a:pPr>
            <a:r>
              <a:rPr lang="en-US" sz="2800" b="0" dirty="0">
                <a:solidFill>
                  <a:schemeClr val="tx2"/>
                </a:solidFill>
              </a:rPr>
              <a:t>Immigration Issue Background</a:t>
            </a:r>
          </a:p>
          <a:p>
            <a:pPr marL="0" indent="0">
              <a:buNone/>
            </a:pPr>
            <a:endParaRPr lang="en-US" sz="2800" b="0" dirty="0">
              <a:solidFill>
                <a:schemeClr val="tx2"/>
              </a:solidFill>
            </a:endParaRPr>
          </a:p>
          <a:p>
            <a:pPr marL="571500" indent="-571500">
              <a:buFont typeface="+mj-lt"/>
              <a:buAutoNum type="romanUcPeriod"/>
            </a:pPr>
            <a:r>
              <a:rPr lang="en-US" sz="2800" b="0" dirty="0">
                <a:solidFill>
                  <a:schemeClr val="tx2"/>
                </a:solidFill>
              </a:rPr>
              <a:t>Getting the Bill Through the House</a:t>
            </a:r>
          </a:p>
          <a:p>
            <a:pPr marL="0" indent="0">
              <a:buNone/>
            </a:pPr>
            <a:endParaRPr lang="en-US" sz="2800" b="0" dirty="0">
              <a:solidFill>
                <a:schemeClr val="tx2"/>
              </a:solidFill>
            </a:endParaRPr>
          </a:p>
          <a:p>
            <a:pPr marL="571500" indent="-571500">
              <a:buFont typeface="+mj-lt"/>
              <a:buAutoNum type="romanUcPeriod"/>
            </a:pPr>
            <a:r>
              <a:rPr lang="en-US" sz="2800" b="0" dirty="0">
                <a:solidFill>
                  <a:schemeClr val="tx2"/>
                </a:solidFill>
              </a:rPr>
              <a:t>Debrief, Next Steps &amp; Closing</a:t>
            </a:r>
          </a:p>
          <a:p>
            <a:pPr marL="571500" indent="-571500">
              <a:buFont typeface="+mj-lt"/>
              <a:buAutoNum type="romanUcPeriod"/>
            </a:pPr>
            <a:endParaRPr lang="en-US" sz="2800" b="0" dirty="0">
              <a:solidFill>
                <a:schemeClr val="tx2"/>
              </a:solidFill>
            </a:endParaRPr>
          </a:p>
          <a:p>
            <a:pPr marL="0" indent="0">
              <a:buNone/>
            </a:pP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4600" y="2514600"/>
            <a:ext cx="2304785" cy="2666820"/>
          </a:xfrm>
          <a:prstGeom prst="rect">
            <a:avLst/>
          </a:prstGeom>
        </p:spPr>
      </p:pic>
    </p:spTree>
    <p:extLst>
      <p:ext uri="{BB962C8B-B14F-4D97-AF65-F5344CB8AC3E}">
        <p14:creationId xmlns:p14="http://schemas.microsoft.com/office/powerpoint/2010/main" val="413065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4">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What’s at Stake</a:t>
            </a:r>
          </a:p>
        </p:txBody>
      </p:sp>
      <p:sp>
        <p:nvSpPr>
          <p:cNvPr id="3" name="Slide Number Placeholder 2"/>
          <p:cNvSpPr>
            <a:spLocks noGrp="1"/>
          </p:cNvSpPr>
          <p:nvPr>
            <p:ph type="sldNum" sz="quarter" idx="12"/>
          </p:nvPr>
        </p:nvSpPr>
        <p:spPr/>
        <p:txBody>
          <a:bodyPr/>
          <a:lstStyle/>
          <a:p>
            <a:fld id="{51A0968B-E52D-48FA-AFA4-A19DF3D2143C}" type="slidenum">
              <a:rPr lang="en-US" smtClean="0"/>
              <a:pPr/>
              <a:t>5</a:t>
            </a:fld>
            <a:endParaRPr lang="en-US" dirty="0"/>
          </a:p>
        </p:txBody>
      </p:sp>
      <p:pic>
        <p:nvPicPr>
          <p:cNvPr id="1026" name="Picture 2" descr="http://a.abcnews.com/images/ABC_Univision/gty_daca_130606_wg.jpg"/>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76200" y="1295400"/>
            <a:ext cx="8991600" cy="5014913"/>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a:xfrm>
            <a:off x="76200" y="1295400"/>
            <a:ext cx="8951976" cy="1524000"/>
          </a:xfrm>
          <a:prstGeom prst="rect">
            <a:avLst/>
          </a:prstGeom>
          <a:solidFill>
            <a:schemeClr val="accent1">
              <a:lumMod val="50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Border security</a:t>
            </a:r>
          </a:p>
        </p:txBody>
      </p:sp>
      <p:sp>
        <p:nvSpPr>
          <p:cNvPr id="7" name="Rectangle 6"/>
          <p:cNvSpPr/>
          <p:nvPr/>
        </p:nvSpPr>
        <p:spPr>
          <a:xfrm>
            <a:off x="86532" y="2463800"/>
            <a:ext cx="8951976" cy="1524000"/>
          </a:xfrm>
          <a:prstGeom prst="rect">
            <a:avLst/>
          </a:prstGeom>
          <a:solidFill>
            <a:schemeClr val="accent1">
              <a:lumMod val="50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err="1"/>
              <a:t>DREAMers</a:t>
            </a:r>
            <a:r>
              <a:rPr lang="en-US" sz="4000" dirty="0"/>
              <a:t> brought into the country at no fault of their own</a:t>
            </a:r>
          </a:p>
        </p:txBody>
      </p:sp>
      <p:sp>
        <p:nvSpPr>
          <p:cNvPr id="8" name="Rectangle 7"/>
          <p:cNvSpPr/>
          <p:nvPr/>
        </p:nvSpPr>
        <p:spPr>
          <a:xfrm>
            <a:off x="86532" y="3632200"/>
            <a:ext cx="8951976" cy="1524000"/>
          </a:xfrm>
          <a:prstGeom prst="rect">
            <a:avLst/>
          </a:prstGeom>
          <a:solidFill>
            <a:schemeClr val="accent1">
              <a:lumMod val="50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Economic security</a:t>
            </a:r>
          </a:p>
        </p:txBody>
      </p:sp>
      <p:sp>
        <p:nvSpPr>
          <p:cNvPr id="10" name="Rectangle 9"/>
          <p:cNvSpPr/>
          <p:nvPr/>
        </p:nvSpPr>
        <p:spPr>
          <a:xfrm>
            <a:off x="76200" y="4800600"/>
            <a:ext cx="8951976" cy="1524000"/>
          </a:xfrm>
          <a:prstGeom prst="rect">
            <a:avLst/>
          </a:prstGeom>
          <a:solidFill>
            <a:schemeClr val="accent1">
              <a:lumMod val="50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11 million people living outside the system</a:t>
            </a:r>
          </a:p>
        </p:txBody>
      </p:sp>
    </p:spTree>
    <p:extLst>
      <p:ext uri="{BB962C8B-B14F-4D97-AF65-F5344CB8AC3E}">
        <p14:creationId xmlns:p14="http://schemas.microsoft.com/office/powerpoint/2010/main" val="332182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P spid="8" grpId="0" animBg="1"/>
      <p:bldP spid="8" grpId="1" animBg="1"/>
      <p:bldP spid="10" grpId="0" animBg="1"/>
      <p:bldP spid="1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0968B-E52D-48FA-AFA4-A19DF3D2143C}" type="slidenum">
              <a:rPr lang="en-US" smtClean="0"/>
              <a:pPr/>
              <a:t>6</a:t>
            </a:fld>
            <a:endParaRPr lang="en-US" dirty="0"/>
          </a:p>
        </p:txBody>
      </p:sp>
      <p:sp>
        <p:nvSpPr>
          <p:cNvPr id="23" name="Title 1"/>
          <p:cNvSpPr>
            <a:spLocks noGrp="1"/>
          </p:cNvSpPr>
          <p:nvPr>
            <p:ph type="title"/>
          </p:nvPr>
        </p:nvSpPr>
        <p:spPr>
          <a:xfrm>
            <a:off x="76200" y="0"/>
            <a:ext cx="8229600" cy="1143000"/>
          </a:xfrm>
        </p:spPr>
        <p:txBody>
          <a:bodyPr>
            <a:normAutofit/>
          </a:bodyPr>
          <a:lstStyle/>
          <a:p>
            <a:r>
              <a:rPr lang="en-US" sz="3000" dirty="0"/>
              <a:t>Who’s Involved in the Fight</a:t>
            </a:r>
          </a:p>
        </p:txBody>
      </p:sp>
      <p:sp>
        <p:nvSpPr>
          <p:cNvPr id="2" name="TextBox 1"/>
          <p:cNvSpPr txBox="1"/>
          <p:nvPr/>
        </p:nvSpPr>
        <p:spPr>
          <a:xfrm>
            <a:off x="152400" y="1524000"/>
            <a:ext cx="8305800" cy="1938992"/>
          </a:xfrm>
          <a:prstGeom prst="rect">
            <a:avLst/>
          </a:prstGeom>
          <a:noFill/>
        </p:spPr>
        <p:txBody>
          <a:bodyPr wrap="square" rtlCol="0">
            <a:spAutoFit/>
          </a:bodyPr>
          <a:lstStyle/>
          <a:p>
            <a:pPr eaLnBrk="0" hangingPunct="0">
              <a:defRPr/>
            </a:pPr>
            <a:r>
              <a:rPr lang="en-US" sz="4000" b="1" dirty="0">
                <a:solidFill>
                  <a:srgbClr val="00446A"/>
                </a:solidFill>
              </a:rPr>
              <a:t>President Obama </a:t>
            </a:r>
          </a:p>
          <a:p>
            <a:pPr eaLnBrk="0" hangingPunct="0">
              <a:defRPr/>
            </a:pPr>
            <a:r>
              <a:rPr lang="en-US" sz="4000" dirty="0">
                <a:solidFill>
                  <a:srgbClr val="00446A"/>
                </a:solidFill>
              </a:rPr>
              <a:t>	“The time is now.”</a:t>
            </a:r>
          </a:p>
          <a:p>
            <a:pPr eaLnBrk="0" hangingPunct="0">
              <a:defRPr/>
            </a:pPr>
            <a:r>
              <a:rPr lang="en-US" sz="4000" dirty="0">
                <a:solidFill>
                  <a:srgbClr val="00446A"/>
                </a:solidFill>
              </a:rPr>
              <a:t>	“If Congress fails to act, I will.”</a:t>
            </a:r>
          </a:p>
        </p:txBody>
      </p:sp>
      <p:sp>
        <p:nvSpPr>
          <p:cNvPr id="9" name="Rectangle 8"/>
          <p:cNvSpPr/>
          <p:nvPr/>
        </p:nvSpPr>
        <p:spPr>
          <a:xfrm>
            <a:off x="148856" y="3816935"/>
            <a:ext cx="6068188" cy="707886"/>
          </a:xfrm>
          <a:prstGeom prst="rect">
            <a:avLst/>
          </a:prstGeom>
        </p:spPr>
        <p:txBody>
          <a:bodyPr wrap="none">
            <a:spAutoFit/>
          </a:bodyPr>
          <a:lstStyle/>
          <a:p>
            <a:pPr lvl="0" eaLnBrk="0" hangingPunct="0">
              <a:defRPr/>
            </a:pPr>
            <a:r>
              <a:rPr lang="en-US" sz="4000" b="1" dirty="0">
                <a:solidFill>
                  <a:srgbClr val="00446A"/>
                </a:solidFill>
              </a:rPr>
              <a:t>Senate Bipartisan Gang of 8</a:t>
            </a:r>
          </a:p>
        </p:txBody>
      </p:sp>
      <p:sp>
        <p:nvSpPr>
          <p:cNvPr id="11" name="Rectangle 10"/>
          <p:cNvSpPr/>
          <p:nvPr/>
        </p:nvSpPr>
        <p:spPr>
          <a:xfrm>
            <a:off x="152400" y="5181600"/>
            <a:ext cx="5940448" cy="707886"/>
          </a:xfrm>
          <a:prstGeom prst="rect">
            <a:avLst/>
          </a:prstGeom>
        </p:spPr>
        <p:txBody>
          <a:bodyPr wrap="none">
            <a:spAutoFit/>
          </a:bodyPr>
          <a:lstStyle/>
          <a:p>
            <a:pPr lvl="0" eaLnBrk="0" hangingPunct="0">
              <a:defRPr/>
            </a:pPr>
            <a:r>
              <a:rPr lang="en-US" sz="4000" b="1" dirty="0">
                <a:solidFill>
                  <a:srgbClr val="00446A"/>
                </a:solidFill>
              </a:rPr>
              <a:t>House Bipartisan Gang of 7</a:t>
            </a:r>
          </a:p>
        </p:txBody>
      </p:sp>
    </p:spTree>
    <p:extLst>
      <p:ext uri="{BB962C8B-B14F-4D97-AF65-F5344CB8AC3E}">
        <p14:creationId xmlns:p14="http://schemas.microsoft.com/office/powerpoint/2010/main" val="219757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President Obama’s Four Pillars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7</a:t>
            </a:fld>
            <a:endParaRPr lang="en-US" dirty="0"/>
          </a:p>
        </p:txBody>
      </p:sp>
      <p:sp>
        <p:nvSpPr>
          <p:cNvPr id="5" name="TextBox 4"/>
          <p:cNvSpPr txBox="1"/>
          <p:nvPr/>
        </p:nvSpPr>
        <p:spPr>
          <a:xfrm>
            <a:off x="152400" y="1752600"/>
            <a:ext cx="4876800" cy="4478149"/>
          </a:xfrm>
          <a:prstGeom prst="rect">
            <a:avLst/>
          </a:prstGeom>
          <a:noFill/>
        </p:spPr>
        <p:txBody>
          <a:bodyPr wrap="square" rtlCol="0">
            <a:spAutoFit/>
          </a:bodyPr>
          <a:lstStyle/>
          <a:p>
            <a:pPr marL="342900" indent="-342900">
              <a:spcAft>
                <a:spcPts val="1800"/>
              </a:spcAft>
              <a:buAutoNum type="arabicPeriod"/>
            </a:pPr>
            <a:r>
              <a:rPr lang="en-US" sz="3000" dirty="0">
                <a:solidFill>
                  <a:schemeClr val="tx2"/>
                </a:solidFill>
              </a:rPr>
              <a:t>Strengthen Borders</a:t>
            </a:r>
          </a:p>
          <a:p>
            <a:pPr marL="342900" indent="-342900">
              <a:spcAft>
                <a:spcPts val="1800"/>
              </a:spcAft>
              <a:buAutoNum type="arabicPeriod"/>
            </a:pPr>
            <a:r>
              <a:rPr lang="en-US" sz="3000" dirty="0">
                <a:solidFill>
                  <a:schemeClr val="tx2"/>
                </a:solidFill>
              </a:rPr>
              <a:t>Holds Employers Accountable</a:t>
            </a:r>
          </a:p>
          <a:p>
            <a:pPr marL="342900" indent="-342900">
              <a:spcAft>
                <a:spcPts val="1800"/>
              </a:spcAft>
              <a:buAutoNum type="arabicPeriod"/>
            </a:pPr>
            <a:r>
              <a:rPr lang="en-US" sz="3000" dirty="0">
                <a:solidFill>
                  <a:schemeClr val="tx2"/>
                </a:solidFill>
              </a:rPr>
              <a:t>Earned Pathway for 11 Million Undocumented Living Outside the System</a:t>
            </a:r>
          </a:p>
          <a:p>
            <a:pPr marL="342900" indent="-342900">
              <a:spcAft>
                <a:spcPts val="1800"/>
              </a:spcAft>
              <a:buAutoNum type="arabicPeriod"/>
            </a:pPr>
            <a:r>
              <a:rPr lang="en-US" sz="3000" dirty="0">
                <a:solidFill>
                  <a:schemeClr val="tx2"/>
                </a:solidFill>
              </a:rPr>
              <a:t>Streamlines &amp; Modernizes Current System</a:t>
            </a:r>
            <a:endParaRPr lang="en-US" dirty="0"/>
          </a:p>
        </p:txBody>
      </p:sp>
      <p:sp>
        <p:nvSpPr>
          <p:cNvPr id="7" name="AutoShape 4" descr="http://upload.wikimedia.org/wikipedia/commons/e/ea/111th_United_States_Senate_Structure.svg"/>
          <p:cNvSpPr>
            <a:spLocks noChangeAspect="1" noChangeArrowheads="1"/>
          </p:cNvSpPr>
          <p:nvPr/>
        </p:nvSpPr>
        <p:spPr bwMode="auto">
          <a:xfrm>
            <a:off x="155575" y="-960438"/>
            <a:ext cx="4010025" cy="2009776"/>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http://upload.wikimedia.org/wikipedia/commons/e/ea/111th_United_States_Senate_Structure.svg"/>
          <p:cNvSpPr>
            <a:spLocks noChangeAspect="1" noChangeArrowheads="1"/>
          </p:cNvSpPr>
          <p:nvPr/>
        </p:nvSpPr>
        <p:spPr bwMode="auto">
          <a:xfrm>
            <a:off x="307975" y="-808038"/>
            <a:ext cx="4010025" cy="2009776"/>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http://upload.wikimedia.org/wikipedia/commons/e/ea/111th_United_States_Senate_Structure.svg"/>
          <p:cNvSpPr>
            <a:spLocks noChangeAspect="1" noChangeArrowheads="1"/>
          </p:cNvSpPr>
          <p:nvPr/>
        </p:nvSpPr>
        <p:spPr bwMode="auto">
          <a:xfrm>
            <a:off x="460375" y="-655638"/>
            <a:ext cx="4010025" cy="2009776"/>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2" descr="http://restoreimmunehealthdotcom2.files.wordpress.com/2012/08/dreamstime_l_21424080-purchased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600" y="2286000"/>
            <a:ext cx="4001230" cy="2667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09592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Senate’s Gang of 8 Bill</a:t>
            </a:r>
          </a:p>
        </p:txBody>
      </p:sp>
      <p:sp>
        <p:nvSpPr>
          <p:cNvPr id="3" name="Slide Number Placeholder 2"/>
          <p:cNvSpPr>
            <a:spLocks noGrp="1"/>
          </p:cNvSpPr>
          <p:nvPr>
            <p:ph type="sldNum" sz="quarter" idx="12"/>
          </p:nvPr>
        </p:nvSpPr>
        <p:spPr/>
        <p:txBody>
          <a:bodyPr/>
          <a:lstStyle/>
          <a:p>
            <a:fld id="{51A0968B-E52D-48FA-AFA4-A19DF3D2143C}" type="slidenum">
              <a:rPr lang="en-US" smtClean="0"/>
              <a:pPr/>
              <a:t>8</a:t>
            </a:fld>
            <a:endParaRPr lang="en-US" dirty="0"/>
          </a:p>
        </p:txBody>
      </p:sp>
      <p:sp>
        <p:nvSpPr>
          <p:cNvPr id="5" name="TextBox 4"/>
          <p:cNvSpPr txBox="1"/>
          <p:nvPr/>
        </p:nvSpPr>
        <p:spPr>
          <a:xfrm>
            <a:off x="152400" y="1447800"/>
            <a:ext cx="5029200" cy="4478149"/>
          </a:xfrm>
          <a:prstGeom prst="rect">
            <a:avLst/>
          </a:prstGeom>
          <a:noFill/>
        </p:spPr>
        <p:txBody>
          <a:bodyPr wrap="square" rtlCol="0">
            <a:spAutoFit/>
          </a:bodyPr>
          <a:lstStyle/>
          <a:p>
            <a:pPr marL="457200" indent="-457200">
              <a:spcAft>
                <a:spcPts val="1800"/>
              </a:spcAft>
              <a:buFont typeface="Wingdings" pitchFamily="2" charset="2"/>
              <a:buChar char="ü"/>
            </a:pPr>
            <a:r>
              <a:rPr lang="en-US" sz="3000" dirty="0">
                <a:solidFill>
                  <a:schemeClr val="tx2"/>
                </a:solidFill>
              </a:rPr>
              <a:t>Strengthen Borders</a:t>
            </a:r>
          </a:p>
          <a:p>
            <a:pPr marL="457200" indent="-457200">
              <a:spcAft>
                <a:spcPts val="1800"/>
              </a:spcAft>
              <a:buFont typeface="Wingdings" pitchFamily="2" charset="2"/>
              <a:buChar char="ü"/>
            </a:pPr>
            <a:r>
              <a:rPr lang="en-US" sz="3000" dirty="0">
                <a:solidFill>
                  <a:schemeClr val="tx2"/>
                </a:solidFill>
              </a:rPr>
              <a:t>Holds Employers Accountable</a:t>
            </a:r>
          </a:p>
          <a:p>
            <a:pPr marL="457200" indent="-457200">
              <a:spcAft>
                <a:spcPts val="1800"/>
              </a:spcAft>
              <a:buFont typeface="Wingdings" pitchFamily="2" charset="2"/>
              <a:buChar char="ü"/>
            </a:pPr>
            <a:r>
              <a:rPr lang="en-US" sz="3000" dirty="0">
                <a:solidFill>
                  <a:schemeClr val="tx2"/>
                </a:solidFill>
              </a:rPr>
              <a:t>Earned Pathway for 11 Million Undocumented Living Outside the System</a:t>
            </a:r>
          </a:p>
          <a:p>
            <a:pPr marL="457200" indent="-457200">
              <a:spcAft>
                <a:spcPts val="1800"/>
              </a:spcAft>
              <a:buFont typeface="Wingdings" pitchFamily="2" charset="2"/>
              <a:buChar char="ü"/>
            </a:pPr>
            <a:r>
              <a:rPr lang="en-US" sz="3000" dirty="0">
                <a:solidFill>
                  <a:schemeClr val="tx2"/>
                </a:solidFill>
              </a:rPr>
              <a:t>Streamlines &amp; Modernizes Current System</a:t>
            </a:r>
            <a:endParaRPr lang="en-US" dirty="0"/>
          </a:p>
        </p:txBody>
      </p:sp>
      <p:pic>
        <p:nvPicPr>
          <p:cNvPr id="3074" name="Picture 2" descr="http://www.micevhill.com/attachments/Image/US_Senate_Seal.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53000" y="1889179"/>
            <a:ext cx="3743325" cy="37433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14857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a:bodyPr>
          <a:lstStyle/>
          <a:p>
            <a:r>
              <a:rPr lang="en-US" sz="3000" dirty="0"/>
              <a:t>What we did: real stories</a:t>
            </a:r>
          </a:p>
        </p:txBody>
      </p:sp>
      <p:sp>
        <p:nvSpPr>
          <p:cNvPr id="3" name="Slide Number Placeholder 2"/>
          <p:cNvSpPr>
            <a:spLocks noGrp="1"/>
          </p:cNvSpPr>
          <p:nvPr>
            <p:ph type="sldNum" sz="quarter" idx="12"/>
          </p:nvPr>
        </p:nvSpPr>
        <p:spPr/>
        <p:txBody>
          <a:bodyPr/>
          <a:lstStyle/>
          <a:p>
            <a:fld id="{51A0968B-E52D-48FA-AFA4-A19DF3D2143C}" type="slidenum">
              <a:rPr lang="en-US" smtClean="0"/>
              <a:pPr/>
              <a:t>9</a:t>
            </a:fld>
            <a:endParaRPr lang="en-US" dirty="0"/>
          </a:p>
        </p:txBody>
      </p:sp>
      <p:pic>
        <p:nvPicPr>
          <p:cNvPr id="9" name="Picture 8" descr="Screen Shot 2013-03-29 at 9.46.32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33400" y="1371600"/>
            <a:ext cx="3543300" cy="4851400"/>
          </a:xfrm>
          <a:prstGeom prst="rect">
            <a:avLst/>
          </a:prstGeom>
        </p:spPr>
      </p:pic>
      <p:pic>
        <p:nvPicPr>
          <p:cNvPr id="10" name="Picture 9" descr="Screen Shot 2013-03-29 at 9.47.31 AM.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400" y="4040800"/>
            <a:ext cx="2493533" cy="1153486"/>
          </a:xfrm>
          <a:prstGeom prst="rect">
            <a:avLst/>
          </a:prstGeom>
        </p:spPr>
      </p:pic>
      <p:pic>
        <p:nvPicPr>
          <p:cNvPr id="7" name="Picture 6" descr="Screen Shot 2013-03-29 at 9.47.31 AM.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86400" y="1326760"/>
            <a:ext cx="2505087" cy="2791023"/>
          </a:xfrm>
          <a:prstGeom prst="rect">
            <a:avLst/>
          </a:prstGeom>
        </p:spPr>
      </p:pic>
      <p:pic>
        <p:nvPicPr>
          <p:cNvPr id="8" name="Picture 7" descr="Screen Shot 2013-03-29 at 9.46.45 AM.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486400" y="5136760"/>
            <a:ext cx="2477855" cy="1599692"/>
          </a:xfrm>
          <a:prstGeom prst="rect">
            <a:avLst/>
          </a:prstGeom>
        </p:spPr>
      </p:pic>
    </p:spTree>
    <p:extLst>
      <p:ext uri="{BB962C8B-B14F-4D97-AF65-F5344CB8AC3E}">
        <p14:creationId xmlns:p14="http://schemas.microsoft.com/office/powerpoint/2010/main" val="22707109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38628</TotalTime>
  <Words>3018</Words>
  <Application>Microsoft Macintosh PowerPoint</Application>
  <PresentationFormat>On-screen Show (4:3)</PresentationFormat>
  <Paragraphs>253</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Courier New</vt:lpstr>
      <vt:lpstr>Helvetica</vt:lpstr>
      <vt:lpstr>Wingdings</vt:lpstr>
      <vt:lpstr>Office Theme</vt:lpstr>
      <vt:lpstr>Comprehensive Immigration Reform</vt:lpstr>
      <vt:lpstr>PowerPoint Presentation</vt:lpstr>
      <vt:lpstr>Goals</vt:lpstr>
      <vt:lpstr>Agenda</vt:lpstr>
      <vt:lpstr>What’s at Stake</vt:lpstr>
      <vt:lpstr>Who’s Involved in the Fight</vt:lpstr>
      <vt:lpstr>President Obama’s Four Pillars</vt:lpstr>
      <vt:lpstr>Senate’s Gang of 8 Bill</vt:lpstr>
      <vt:lpstr>What we did: real stories</vt:lpstr>
      <vt:lpstr>Prioritized Members of Congress in 32 States </vt:lpstr>
      <vt:lpstr>Making Examples of Senators</vt:lpstr>
      <vt:lpstr>Legislative Timeline</vt:lpstr>
      <vt:lpstr>Senate’s Gang of 8 Bill</vt:lpstr>
      <vt:lpstr>Agenda</vt:lpstr>
      <vt:lpstr>Strategy in the House</vt:lpstr>
      <vt:lpstr>Breakout Discussion</vt:lpstr>
      <vt:lpstr>Talking about Comprehensive Immigration Reform</vt:lpstr>
      <vt:lpstr>Key points on Comprehensive Immigration Reform</vt:lpstr>
      <vt:lpstr>Agenda</vt:lpstr>
      <vt:lpstr>Roller Derby Review!</vt:lpstr>
      <vt:lpstr>2013: The Year Comprehensive Immigration Reform Will Be Passed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beattym;BSchenck@barackobama.com</dc:creator>
  <cp:lastModifiedBy>Microsoft Office User</cp:lastModifiedBy>
  <cp:revision>1393</cp:revision>
  <cp:lastPrinted>2012-03-22T19:47:25Z</cp:lastPrinted>
  <dcterms:created xsi:type="dcterms:W3CDTF">2011-03-30T13:57:21Z</dcterms:created>
  <dcterms:modified xsi:type="dcterms:W3CDTF">2019-06-26T23:11:26Z</dcterms:modified>
</cp:coreProperties>
</file>