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93" r:id="rId2"/>
    <p:sldId id="913" r:id="rId3"/>
    <p:sldId id="1025" r:id="rId4"/>
    <p:sldId id="1024" r:id="rId5"/>
    <p:sldId id="1023" r:id="rId6"/>
    <p:sldId id="1026" r:id="rId7"/>
    <p:sldId id="1017" r:id="rId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00"/>
    <a:srgbClr val="006699"/>
    <a:srgbClr val="C2DBE8"/>
    <a:srgbClr val="00446A"/>
    <a:srgbClr val="C41230"/>
    <a:srgbClr val="9DCF32"/>
    <a:srgbClr val="7CA1CE"/>
    <a:srgbClr val="D17F7D"/>
    <a:srgbClr val="990099"/>
    <a:srgbClr val="CD6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7" autoAdjust="0"/>
    <p:restoredTop sz="81173" autoAdjust="0"/>
  </p:normalViewPr>
  <p:slideViewPr>
    <p:cSldViewPr>
      <p:cViewPr varScale="1">
        <p:scale>
          <a:sx n="85" d="100"/>
          <a:sy n="85" d="100"/>
        </p:scale>
        <p:origin x="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16E95F94-848E-4F2D-B0E2-34977443EBCC}" type="datetimeFigureOut">
              <a:rPr lang="en-US" smtClean="0"/>
              <a:t>2/27/19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779775F8-72D4-499D-AB95-7455A17A98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71" y="0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/>
          <a:lstStyle>
            <a:lvl1pPr algn="r">
              <a:defRPr sz="1200"/>
            </a:lvl1pPr>
          </a:lstStyle>
          <a:p>
            <a:fld id="{5DB6A7FC-BA7D-4721-AB51-32D0B58C7648}" type="datetimeFigureOut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2" tIns="46181" rIns="92362" bIns="461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7"/>
            <a:ext cx="5557520" cy="4149090"/>
          </a:xfrm>
          <a:prstGeom prst="rect">
            <a:avLst/>
          </a:prstGeom>
        </p:spPr>
        <p:txBody>
          <a:bodyPr vert="horz" lIns="92362" tIns="46181" rIns="92362" bIns="461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71" y="8757592"/>
            <a:ext cx="3010323" cy="461010"/>
          </a:xfrm>
          <a:prstGeom prst="rect">
            <a:avLst/>
          </a:prstGeom>
        </p:spPr>
        <p:txBody>
          <a:bodyPr vert="horz" lIns="92362" tIns="46181" rIns="92362" bIns="46181" rtlCol="0" anchor="b"/>
          <a:lstStyle>
            <a:lvl1pPr algn="r">
              <a:defRPr sz="1200"/>
            </a:lvl1pPr>
          </a:lstStyle>
          <a:p>
            <a:fld id="{C274625E-BD2B-41CA-9801-85E7424BB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7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/>
              <a:t>Needs</a:t>
            </a:r>
            <a:r>
              <a:rPr lang="en-US" baseline="0" dirty="0"/>
              <a:t> Assessment of the room: any necessary points, question should be placed here </a:t>
            </a: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865F22-8EEA-4E2B-93CA-7888827729D7}" type="slidenum">
              <a:rPr lang="en-US">
                <a:solidFill>
                  <a:srgbClr val="FFFFFF"/>
                </a:solidFill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FFFFFF"/>
              </a:solidFill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Q&amp;A time, and bridging into next steps on state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4625E-BD2B-41CA-9801-85E7424BBEF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13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838200" y="3886200"/>
            <a:ext cx="7391400" cy="1219200"/>
          </a:xfrm>
        </p:spPr>
        <p:txBody>
          <a:bodyPr>
            <a:noAutofit/>
          </a:bodyPr>
          <a:lstStyle>
            <a:lvl1pPr algn="ctr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5181600"/>
            <a:ext cx="7391400" cy="1219200"/>
          </a:xfrm>
        </p:spPr>
        <p:txBody>
          <a:bodyPr>
            <a:normAutofit/>
          </a:bodyPr>
          <a:lstStyle>
            <a:lvl1pPr algn="ctr">
              <a:buNone/>
              <a:defRPr sz="3000" b="1">
                <a:solidFill>
                  <a:srgbClr val="C0DBE7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248400"/>
            <a:ext cx="9144000" cy="445008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17208"/>
            <a:ext cx="914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93408"/>
            <a:ext cx="9144000" cy="164592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042912-FL-logo-alt3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r="4589" b="72970"/>
          <a:stretch/>
        </p:blipFill>
        <p:spPr>
          <a:xfrm>
            <a:off x="-1" y="1404492"/>
            <a:ext cx="9144001" cy="15673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0D4343-0553-46F2-9C81-9490D6A30289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16C52E-B87F-4F77-AC49-DE23E8D220D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90600"/>
            <a:ext cx="9144000" cy="228600"/>
          </a:xfrm>
          <a:prstGeom prst="rect">
            <a:avLst/>
          </a:prstGeom>
          <a:solidFill>
            <a:srgbClr val="00446A"/>
          </a:solidFill>
          <a:ln>
            <a:solidFill>
              <a:srgbClr val="00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446A"/>
                </a:solidFill>
                <a:latin typeface="+mj-lt"/>
              </a:defRPr>
            </a:lvl1pPr>
          </a:lstStyle>
          <a:p>
            <a:r>
              <a:rPr lang="en-US" dirty="0"/>
              <a:t>Click </a:t>
            </a:r>
            <a:r>
              <a:rPr lang="en-US" dirty="0" err="1"/>
              <a:t>ato</a:t>
            </a:r>
            <a:r>
              <a:rPr lang="en-US" dirty="0"/>
              <a:t> edit Master title style</a:t>
            </a:r>
            <a:br>
              <a:rPr lang="en-US" dirty="0"/>
            </a:br>
            <a:r>
              <a:rPr lang="en-US" dirty="0" err="1"/>
              <a:t>ajdsklfjasdklfjlajklsdfakljfd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240"/>
            <a:ext cx="2133600" cy="3200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>
            <a:lvl1pPr marL="231775" indent="-231775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Courier New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1143000"/>
            <a:ext cx="9144000" cy="45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03960"/>
            <a:ext cx="9144000" cy="45720"/>
          </a:xfrm>
          <a:prstGeom prst="rect">
            <a:avLst/>
          </a:prstGeom>
          <a:solidFill>
            <a:srgbClr val="C2DBE8"/>
          </a:solidFill>
          <a:ln>
            <a:solidFill>
              <a:srgbClr val="C2D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304800" y="6492240"/>
            <a:ext cx="2346960" cy="320040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100">
                <a:ln>
                  <a:noFill/>
                </a:ln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5092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Proprietary and Confidential</a:t>
            </a:r>
          </a:p>
        </p:txBody>
      </p:sp>
      <p:pic>
        <p:nvPicPr>
          <p:cNvPr id="12" name="Picture 11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936E4C-FF79-4DBA-8F4C-357DA1A9FBA8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18E37E-62F2-4360-9446-04F9C3C6293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8AB4DA-6517-4428-A1EB-5405FB7A1D04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D2128C-7779-4A2A-BBB6-276E477F352A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CC4AFA-DA1D-47CA-92A1-D6A3BD4562E2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A749E7-A4B4-4986-9A9A-A190CE27C087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1DD62-2D18-425B-BB00-FED8815D80D5}" type="datetime1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OFA_logo-icon_only-print-3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324600"/>
            <a:ext cx="4572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240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1A0968B-E52D-48FA-AFA4-A19DF3D21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avan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fa2013dat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876800"/>
            <a:ext cx="7391400" cy="12192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Name</a:t>
            </a:r>
          </a:p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Role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200400"/>
            <a:ext cx="73914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46A"/>
                </a:solidFill>
              </a:rPr>
              <a:t>Using Data To Manage Your Organizing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7EF7C5BE-633F-BF46-A1E7-DB79A60C4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79120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144" y="1677308"/>
            <a:ext cx="7704856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Hands On Portion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Debrief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Questions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br>
              <a:rPr lang="en-US" dirty="0"/>
            </a:br>
            <a:endParaRPr lang="en-US" dirty="0"/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Introduction to VAN: Top Skills</a:t>
            </a:r>
          </a:p>
        </p:txBody>
      </p:sp>
    </p:spTree>
    <p:extLst>
      <p:ext uri="{BB962C8B-B14F-4D97-AF65-F5344CB8AC3E}">
        <p14:creationId xmlns:p14="http://schemas.microsoft.com/office/powerpoint/2010/main" val="1830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How familiar are you with VAN?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Who here has used VAN previously?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did you use VAN for?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tools in the database did you use?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What do you want to learn today?</a:t>
            </a:r>
          </a:p>
          <a:p>
            <a:endParaRPr lang="en-US" sz="26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B17B14-E799-4612-9016-3CF9CA47AD0C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Data &amp; Our Work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b="0" dirty="0">
                <a:solidFill>
                  <a:srgbClr val="1F497D"/>
                </a:solidFill>
              </a:rPr>
              <a:t>Data and targeting the right voters and volunteers is why we won in 2012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We use VAN to inform our work, contact volunteers and hold us accountable to our goals 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Utilizing VAN and data can help you manage your work as an organizer and be more effective as an organizer</a:t>
            </a:r>
          </a:p>
          <a:p>
            <a:endParaRPr lang="en-US" sz="2600" b="0" dirty="0">
              <a:solidFill>
                <a:srgbClr val="1F497D"/>
              </a:solidFill>
            </a:endParaRPr>
          </a:p>
          <a:p>
            <a:r>
              <a:rPr lang="en-US" sz="2600" b="0" dirty="0">
                <a:solidFill>
                  <a:srgbClr val="1F497D"/>
                </a:solidFill>
              </a:rPr>
              <a:t>Using VAN builds the foundation for future work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7867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Hands On Portion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704856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Log on: 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  <a:hlinkClick r:id="rId3"/>
              </a:rPr>
              <a:t>www.ofavan.org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Skills for review: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Pulling A List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Grid View Data Entry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Entering 1.1 Data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Using the Calendar</a:t>
            </a: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Scheduling/Closing Shifts</a:t>
            </a: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1028700" lvl="1" indent="-571500">
              <a:lnSpc>
                <a:spcPct val="50000"/>
              </a:lnSpc>
              <a:spcBef>
                <a:spcPts val="2400"/>
              </a:spcBef>
              <a:buFont typeface="Arial"/>
              <a:buChar char="•"/>
            </a:pP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Virtual </a:t>
            </a:r>
            <a:r>
              <a:rPr lang="en-US" sz="3000" dirty="0" err="1">
                <a:solidFill>
                  <a:schemeClr val="tx2"/>
                </a:solidFill>
                <a:latin typeface="Calibri"/>
                <a:cs typeface="Calibri"/>
              </a:rPr>
              <a:t>Phonebank</a:t>
            </a:r>
            <a:r>
              <a:rPr lang="en-US" sz="3000" dirty="0">
                <a:solidFill>
                  <a:schemeClr val="tx2"/>
                </a:solidFill>
                <a:latin typeface="Calibri"/>
                <a:cs typeface="Calibri"/>
              </a:rPr>
              <a:t> Creation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Debrief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770485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26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Data &amp; Our Work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Essential VAN Skills</a:t>
            </a:r>
          </a:p>
          <a:p>
            <a:pPr marL="571500" indent="-571500">
              <a:lnSpc>
                <a:spcPct val="50000"/>
              </a:lnSpc>
              <a:spcBef>
                <a:spcPts val="2400"/>
              </a:spcBef>
              <a:buFont typeface="+mj-lt"/>
              <a:buAutoNum type="romanUcPeriod"/>
            </a:pPr>
            <a:r>
              <a:rPr lang="en-US" sz="3000" dirty="0">
                <a:solidFill>
                  <a:schemeClr val="tx2"/>
                </a:solidFill>
                <a:cs typeface="Calibri"/>
              </a:rPr>
              <a:t>Hands On Portion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schemeClr val="tx2"/>
                </a:solidFill>
                <a:latin typeface="Calibri"/>
                <a:cs typeface="Calibri"/>
              </a:rPr>
              <a:t>What other skills are you interested in learning?</a:t>
            </a:r>
          </a:p>
          <a:p>
            <a:pPr marL="457200" indent="-457200">
              <a:lnSpc>
                <a:spcPct val="50000"/>
              </a:lnSpc>
              <a:spcBef>
                <a:spcPts val="2400"/>
              </a:spcBef>
              <a:buFont typeface="Arial" pitchFamily="34" charset="0"/>
              <a:buChar char="•"/>
            </a:pPr>
            <a:r>
              <a:rPr lang="en-US" sz="2600" u="sng" dirty="0">
                <a:solidFill>
                  <a:schemeClr val="tx2"/>
                </a:solidFill>
                <a:latin typeface="Calibri"/>
                <a:cs typeface="Calibri"/>
              </a:rPr>
              <a:t>Resources</a:t>
            </a:r>
          </a:p>
          <a:p>
            <a:pPr>
              <a:lnSpc>
                <a:spcPct val="50000"/>
              </a:lnSpc>
              <a:spcBef>
                <a:spcPts val="2400"/>
              </a:spcBef>
            </a:pPr>
            <a:r>
              <a:rPr lang="en-US" sz="2800" dirty="0">
                <a:hlinkClick r:id="rId3"/>
              </a:rPr>
              <a:t>https://sites.google.com/site/ofa2013data/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>
              <a:lnSpc>
                <a:spcPct val="50000"/>
              </a:lnSpc>
              <a:spcBef>
                <a:spcPts val="2400"/>
              </a:spcBef>
            </a:pPr>
            <a:endParaRPr lang="en-US" sz="3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2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968B-E52D-48FA-AFA4-A19DF3D214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Q&amp;A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64205"/>
            <a:ext cx="5717003" cy="46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27554</TotalTime>
  <Words>307</Words>
  <Application>Microsoft Macintosh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Introduction to VAN: Top Skills</vt:lpstr>
      <vt:lpstr>How familiar are you with VAN?</vt:lpstr>
      <vt:lpstr>Data &amp; Our Work</vt:lpstr>
      <vt:lpstr>Hands On Portion</vt:lpstr>
      <vt:lpstr>Debrief </vt:lpstr>
      <vt:lpstr>Q&amp;A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beattym;BSchenck@barackobama.com</dc:creator>
  <cp:lastModifiedBy>Microsoft Office User</cp:lastModifiedBy>
  <cp:revision>1265</cp:revision>
  <cp:lastPrinted>2012-03-22T19:47:25Z</cp:lastPrinted>
  <dcterms:created xsi:type="dcterms:W3CDTF">2011-03-30T13:57:21Z</dcterms:created>
  <dcterms:modified xsi:type="dcterms:W3CDTF">2019-02-27T23:40:49Z</dcterms:modified>
</cp:coreProperties>
</file>