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21"/>
  </p:notesMasterIdLst>
  <p:handoutMasterIdLst>
    <p:handoutMasterId r:id="rId22"/>
  </p:handoutMasterIdLst>
  <p:sldIdLst>
    <p:sldId id="315" r:id="rId2"/>
    <p:sldId id="318" r:id="rId3"/>
    <p:sldId id="319" r:id="rId4"/>
    <p:sldId id="348" r:id="rId5"/>
    <p:sldId id="333" r:id="rId6"/>
    <p:sldId id="343" r:id="rId7"/>
    <p:sldId id="322" r:id="rId8"/>
    <p:sldId id="347" r:id="rId9"/>
    <p:sldId id="339" r:id="rId10"/>
    <p:sldId id="350" r:id="rId11"/>
    <p:sldId id="336" r:id="rId12"/>
    <p:sldId id="338" r:id="rId13"/>
    <p:sldId id="346" r:id="rId14"/>
    <p:sldId id="326" r:id="rId15"/>
    <p:sldId id="321" r:id="rId16"/>
    <p:sldId id="349" r:id="rId17"/>
    <p:sldId id="344" r:id="rId18"/>
    <p:sldId id="332" r:id="rId19"/>
    <p:sldId id="331" r:id="rId20"/>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4992">
          <p15:clr>
            <a:srgbClr val="A4A3A4"/>
          </p15:clr>
        </p15:guide>
        <p15:guide id="2" pos="81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E"/>
    <a:srgbClr val="0094C8"/>
    <a:srgbClr val="56565A"/>
    <a:srgbClr val="DBD9D6"/>
    <a:srgbClr val="0C3B60"/>
    <a:srgbClr val="13253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8511" autoAdjust="0"/>
  </p:normalViewPr>
  <p:slideViewPr>
    <p:cSldViewPr>
      <p:cViewPr varScale="1">
        <p:scale>
          <a:sx n="67" d="100"/>
          <a:sy n="67" d="100"/>
        </p:scale>
        <p:origin x="2112" y="184"/>
      </p:cViewPr>
      <p:guideLst>
        <p:guide orient="horz" pos="4992"/>
        <p:guide pos="819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6EFB67-2C34-2340-AB42-58740B7D83E5}" type="doc">
      <dgm:prSet loTypeId="urn:microsoft.com/office/officeart/2005/8/layout/cycle3" loCatId="" qsTypeId="urn:microsoft.com/office/officeart/2005/8/quickstyle/simple4" qsCatId="simple" csTypeId="urn:microsoft.com/office/officeart/2005/8/colors/accent1_2" csCatId="accent1" phldr="1"/>
      <dgm:spPr/>
      <dgm:t>
        <a:bodyPr/>
        <a:lstStyle/>
        <a:p>
          <a:endParaRPr lang="en-US"/>
        </a:p>
      </dgm:t>
    </dgm:pt>
    <dgm:pt modelId="{4C03B10B-962A-5249-A390-A75DBD93BCFC}">
      <dgm:prSet phldrT="[Text]"/>
      <dgm:spPr/>
      <dgm:t>
        <a:bodyPr/>
        <a:lstStyle/>
        <a:p>
          <a:r>
            <a:rPr lang="en-US" dirty="0"/>
            <a:t>Experience</a:t>
          </a:r>
        </a:p>
      </dgm:t>
    </dgm:pt>
    <dgm:pt modelId="{3EF39377-4541-9940-A696-CD7D4E29B9E2}" type="parTrans" cxnId="{8504E92A-1EA0-714E-BCEE-CF3AC24D28CC}">
      <dgm:prSet/>
      <dgm:spPr/>
      <dgm:t>
        <a:bodyPr/>
        <a:lstStyle/>
        <a:p>
          <a:endParaRPr lang="en-US"/>
        </a:p>
      </dgm:t>
    </dgm:pt>
    <dgm:pt modelId="{5C3DEFDC-17E8-264F-9457-2B687AD595A1}" type="sibTrans" cxnId="{8504E92A-1EA0-714E-BCEE-CF3AC24D28CC}">
      <dgm:prSet/>
      <dgm:spPr/>
      <dgm:t>
        <a:bodyPr/>
        <a:lstStyle/>
        <a:p>
          <a:endParaRPr lang="en-US"/>
        </a:p>
      </dgm:t>
    </dgm:pt>
    <dgm:pt modelId="{43876FFD-3594-D943-9048-E4362A93CD86}">
      <dgm:prSet phldrT="[Text]"/>
      <dgm:spPr/>
      <dgm:t>
        <a:bodyPr/>
        <a:lstStyle/>
        <a:p>
          <a:r>
            <a:rPr lang="en-US" dirty="0"/>
            <a:t>Resume and Cover Letter</a:t>
          </a:r>
        </a:p>
      </dgm:t>
    </dgm:pt>
    <dgm:pt modelId="{2C07F555-06CF-3C4B-8230-E4E8D84E2B9A}" type="parTrans" cxnId="{DA94AE30-AD2B-4345-9835-0363C06A883F}">
      <dgm:prSet/>
      <dgm:spPr/>
      <dgm:t>
        <a:bodyPr/>
        <a:lstStyle/>
        <a:p>
          <a:endParaRPr lang="en-US"/>
        </a:p>
      </dgm:t>
    </dgm:pt>
    <dgm:pt modelId="{6A69CFCC-C31C-784A-B588-0B84FFE32D75}" type="sibTrans" cxnId="{DA94AE30-AD2B-4345-9835-0363C06A883F}">
      <dgm:prSet/>
      <dgm:spPr/>
      <dgm:t>
        <a:bodyPr/>
        <a:lstStyle/>
        <a:p>
          <a:endParaRPr lang="en-US"/>
        </a:p>
      </dgm:t>
    </dgm:pt>
    <dgm:pt modelId="{6AE043EF-53AD-AA4B-B70E-6D899BA04D2D}">
      <dgm:prSet phldrT="[Text]"/>
      <dgm:spPr/>
      <dgm:t>
        <a:bodyPr/>
        <a:lstStyle/>
        <a:p>
          <a:r>
            <a:rPr lang="en-US" dirty="0"/>
            <a:t>Interview</a:t>
          </a:r>
        </a:p>
      </dgm:t>
    </dgm:pt>
    <dgm:pt modelId="{4FA4F573-7AE2-1D4D-ADEE-A395F7AF4FC3}" type="parTrans" cxnId="{2A814A6D-71D0-7E41-BA5C-DF6672FAB924}">
      <dgm:prSet/>
      <dgm:spPr/>
      <dgm:t>
        <a:bodyPr/>
        <a:lstStyle/>
        <a:p>
          <a:endParaRPr lang="en-US"/>
        </a:p>
      </dgm:t>
    </dgm:pt>
    <dgm:pt modelId="{0BE2CE93-C218-E349-80CA-2B05FE9D1C87}" type="sibTrans" cxnId="{2A814A6D-71D0-7E41-BA5C-DF6672FAB924}">
      <dgm:prSet/>
      <dgm:spPr/>
      <dgm:t>
        <a:bodyPr/>
        <a:lstStyle/>
        <a:p>
          <a:endParaRPr lang="en-US"/>
        </a:p>
      </dgm:t>
    </dgm:pt>
    <dgm:pt modelId="{096F0141-E669-D64B-A7E1-4D2C533B3C7F}">
      <dgm:prSet phldrT="[Text]"/>
      <dgm:spPr/>
      <dgm:t>
        <a:bodyPr/>
        <a:lstStyle/>
        <a:p>
          <a:r>
            <a:rPr lang="en-US" dirty="0"/>
            <a:t>Job</a:t>
          </a:r>
        </a:p>
      </dgm:t>
    </dgm:pt>
    <dgm:pt modelId="{C6D9B0F9-C1DE-2B4B-8365-CB5F0C66B46C}" type="parTrans" cxnId="{2DF51D8F-87DE-E444-A89F-B346A42458EA}">
      <dgm:prSet/>
      <dgm:spPr/>
      <dgm:t>
        <a:bodyPr/>
        <a:lstStyle/>
        <a:p>
          <a:endParaRPr lang="en-US"/>
        </a:p>
      </dgm:t>
    </dgm:pt>
    <dgm:pt modelId="{8DA43BD2-31E1-1C41-B3E4-9CA5DD758D28}" type="sibTrans" cxnId="{2DF51D8F-87DE-E444-A89F-B346A42458EA}">
      <dgm:prSet/>
      <dgm:spPr/>
      <dgm:t>
        <a:bodyPr/>
        <a:lstStyle/>
        <a:p>
          <a:endParaRPr lang="en-US"/>
        </a:p>
      </dgm:t>
    </dgm:pt>
    <dgm:pt modelId="{2B8EA8FB-8664-CF46-B223-3AB277D09D7F}" type="pres">
      <dgm:prSet presAssocID="{3C6EFB67-2C34-2340-AB42-58740B7D83E5}" presName="Name0" presStyleCnt="0">
        <dgm:presLayoutVars>
          <dgm:dir/>
          <dgm:resizeHandles val="exact"/>
        </dgm:presLayoutVars>
      </dgm:prSet>
      <dgm:spPr/>
    </dgm:pt>
    <dgm:pt modelId="{9A8CED32-8B19-7149-8E82-9E22FA7DF484}" type="pres">
      <dgm:prSet presAssocID="{3C6EFB67-2C34-2340-AB42-58740B7D83E5}" presName="cycle" presStyleCnt="0"/>
      <dgm:spPr/>
    </dgm:pt>
    <dgm:pt modelId="{E6391055-CCA5-5046-B13C-690500F9D717}" type="pres">
      <dgm:prSet presAssocID="{4C03B10B-962A-5249-A390-A75DBD93BCFC}" presName="nodeFirstNode" presStyleLbl="node1" presStyleIdx="0" presStyleCnt="4" custScaleX="77206" custScaleY="46272">
        <dgm:presLayoutVars>
          <dgm:bulletEnabled val="1"/>
        </dgm:presLayoutVars>
      </dgm:prSet>
      <dgm:spPr/>
    </dgm:pt>
    <dgm:pt modelId="{13D69E20-EBA6-DD49-B1B1-22F8330C84BA}" type="pres">
      <dgm:prSet presAssocID="{5C3DEFDC-17E8-264F-9457-2B687AD595A1}" presName="sibTransFirstNode" presStyleLbl="bgShp" presStyleIdx="0" presStyleCnt="1"/>
      <dgm:spPr/>
    </dgm:pt>
    <dgm:pt modelId="{5903B8EB-C1C9-9448-8241-06DB44055D31}" type="pres">
      <dgm:prSet presAssocID="{43876FFD-3594-D943-9048-E4362A93CD86}" presName="nodeFollowingNodes" presStyleLbl="node1" presStyleIdx="1" presStyleCnt="4" custScaleX="80483" custScaleY="55308" custRadScaleRad="139015" custRadScaleInc="1671">
        <dgm:presLayoutVars>
          <dgm:bulletEnabled val="1"/>
        </dgm:presLayoutVars>
      </dgm:prSet>
      <dgm:spPr/>
    </dgm:pt>
    <dgm:pt modelId="{F53F4878-7B48-894F-AB42-DB481B618973}" type="pres">
      <dgm:prSet presAssocID="{6AE043EF-53AD-AA4B-B70E-6D899BA04D2D}" presName="nodeFollowingNodes" presStyleLbl="node1" presStyleIdx="2" presStyleCnt="4" custScaleX="63384" custScaleY="53735" custRadScaleRad="116715" custRadScaleInc="-513">
        <dgm:presLayoutVars>
          <dgm:bulletEnabled val="1"/>
        </dgm:presLayoutVars>
      </dgm:prSet>
      <dgm:spPr/>
    </dgm:pt>
    <dgm:pt modelId="{D36C2687-2DA1-324B-BB22-4DD181FA573A}" type="pres">
      <dgm:prSet presAssocID="{096F0141-E669-D64B-A7E1-4D2C533B3C7F}" presName="nodeFollowingNodes" presStyleLbl="node1" presStyleIdx="3" presStyleCnt="4" custScaleX="64171" custScaleY="49094" custRadScaleRad="142022" custRadScaleInc="0">
        <dgm:presLayoutVars>
          <dgm:bulletEnabled val="1"/>
        </dgm:presLayoutVars>
      </dgm:prSet>
      <dgm:spPr/>
    </dgm:pt>
  </dgm:ptLst>
  <dgm:cxnLst>
    <dgm:cxn modelId="{31D36027-57C6-2248-8B83-D053C6C3C7D8}" type="presOf" srcId="{3C6EFB67-2C34-2340-AB42-58740B7D83E5}" destId="{2B8EA8FB-8664-CF46-B223-3AB277D09D7F}" srcOrd="0" destOrd="0" presId="urn:microsoft.com/office/officeart/2005/8/layout/cycle3"/>
    <dgm:cxn modelId="{8504E92A-1EA0-714E-BCEE-CF3AC24D28CC}" srcId="{3C6EFB67-2C34-2340-AB42-58740B7D83E5}" destId="{4C03B10B-962A-5249-A390-A75DBD93BCFC}" srcOrd="0" destOrd="0" parTransId="{3EF39377-4541-9940-A696-CD7D4E29B9E2}" sibTransId="{5C3DEFDC-17E8-264F-9457-2B687AD595A1}"/>
    <dgm:cxn modelId="{DA94AE30-AD2B-4345-9835-0363C06A883F}" srcId="{3C6EFB67-2C34-2340-AB42-58740B7D83E5}" destId="{43876FFD-3594-D943-9048-E4362A93CD86}" srcOrd="1" destOrd="0" parTransId="{2C07F555-06CF-3C4B-8230-E4E8D84E2B9A}" sibTransId="{6A69CFCC-C31C-784A-B588-0B84FFE32D75}"/>
    <dgm:cxn modelId="{19E7EF47-1AB2-A04F-82A2-13ABA6DB48C8}" type="presOf" srcId="{096F0141-E669-D64B-A7E1-4D2C533B3C7F}" destId="{D36C2687-2DA1-324B-BB22-4DD181FA573A}" srcOrd="0" destOrd="0" presId="urn:microsoft.com/office/officeart/2005/8/layout/cycle3"/>
    <dgm:cxn modelId="{F0B7B250-D263-9341-A9B8-D1EAF4FD766F}" type="presOf" srcId="{43876FFD-3594-D943-9048-E4362A93CD86}" destId="{5903B8EB-C1C9-9448-8241-06DB44055D31}" srcOrd="0" destOrd="0" presId="urn:microsoft.com/office/officeart/2005/8/layout/cycle3"/>
    <dgm:cxn modelId="{2A814A6D-71D0-7E41-BA5C-DF6672FAB924}" srcId="{3C6EFB67-2C34-2340-AB42-58740B7D83E5}" destId="{6AE043EF-53AD-AA4B-B70E-6D899BA04D2D}" srcOrd="2" destOrd="0" parTransId="{4FA4F573-7AE2-1D4D-ADEE-A395F7AF4FC3}" sibTransId="{0BE2CE93-C218-E349-80CA-2B05FE9D1C87}"/>
    <dgm:cxn modelId="{2DF51D8F-87DE-E444-A89F-B346A42458EA}" srcId="{3C6EFB67-2C34-2340-AB42-58740B7D83E5}" destId="{096F0141-E669-D64B-A7E1-4D2C533B3C7F}" srcOrd="3" destOrd="0" parTransId="{C6D9B0F9-C1DE-2B4B-8365-CB5F0C66B46C}" sibTransId="{8DA43BD2-31E1-1C41-B3E4-9CA5DD758D28}"/>
    <dgm:cxn modelId="{E622FD93-7F37-4E44-BC6F-BF1A7EE7DF91}" type="presOf" srcId="{5C3DEFDC-17E8-264F-9457-2B687AD595A1}" destId="{13D69E20-EBA6-DD49-B1B1-22F8330C84BA}" srcOrd="0" destOrd="0" presId="urn:microsoft.com/office/officeart/2005/8/layout/cycle3"/>
    <dgm:cxn modelId="{28CACBE0-B7E7-9649-94A7-00E6384DDAE1}" type="presOf" srcId="{4C03B10B-962A-5249-A390-A75DBD93BCFC}" destId="{E6391055-CCA5-5046-B13C-690500F9D717}" srcOrd="0" destOrd="0" presId="urn:microsoft.com/office/officeart/2005/8/layout/cycle3"/>
    <dgm:cxn modelId="{36D53FEF-AF2A-754E-B2C6-992CD1A3ED6C}" type="presOf" srcId="{6AE043EF-53AD-AA4B-B70E-6D899BA04D2D}" destId="{F53F4878-7B48-894F-AB42-DB481B618973}" srcOrd="0" destOrd="0" presId="urn:microsoft.com/office/officeart/2005/8/layout/cycle3"/>
    <dgm:cxn modelId="{029F7F3A-A81B-9741-9362-28CD07BF15CE}" type="presParOf" srcId="{2B8EA8FB-8664-CF46-B223-3AB277D09D7F}" destId="{9A8CED32-8B19-7149-8E82-9E22FA7DF484}" srcOrd="0" destOrd="0" presId="urn:microsoft.com/office/officeart/2005/8/layout/cycle3"/>
    <dgm:cxn modelId="{E1024473-1259-1040-AA32-3180D2D891D5}" type="presParOf" srcId="{9A8CED32-8B19-7149-8E82-9E22FA7DF484}" destId="{E6391055-CCA5-5046-B13C-690500F9D717}" srcOrd="0" destOrd="0" presId="urn:microsoft.com/office/officeart/2005/8/layout/cycle3"/>
    <dgm:cxn modelId="{98108B15-19B9-2147-939E-31BF884862E7}" type="presParOf" srcId="{9A8CED32-8B19-7149-8E82-9E22FA7DF484}" destId="{13D69E20-EBA6-DD49-B1B1-22F8330C84BA}" srcOrd="1" destOrd="0" presId="urn:microsoft.com/office/officeart/2005/8/layout/cycle3"/>
    <dgm:cxn modelId="{DC18176F-54C2-904A-9987-0711C6AA5267}" type="presParOf" srcId="{9A8CED32-8B19-7149-8E82-9E22FA7DF484}" destId="{5903B8EB-C1C9-9448-8241-06DB44055D31}" srcOrd="2" destOrd="0" presId="urn:microsoft.com/office/officeart/2005/8/layout/cycle3"/>
    <dgm:cxn modelId="{B9BF08BF-D695-4946-84ED-3F0B89C7A208}" type="presParOf" srcId="{9A8CED32-8B19-7149-8E82-9E22FA7DF484}" destId="{F53F4878-7B48-894F-AB42-DB481B618973}" srcOrd="3" destOrd="0" presId="urn:microsoft.com/office/officeart/2005/8/layout/cycle3"/>
    <dgm:cxn modelId="{6DB404BD-0745-234C-8598-F25763964FF2}" type="presParOf" srcId="{9A8CED32-8B19-7149-8E82-9E22FA7DF484}" destId="{D36C2687-2DA1-324B-BB22-4DD181FA573A}"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96F444-F2FA-734F-AB10-51F26524E7C5}" type="doc">
      <dgm:prSet loTypeId="urn:microsoft.com/office/officeart/2005/8/layout/radial4" loCatId="" qsTypeId="urn:microsoft.com/office/officeart/2005/8/quickstyle/simple4" qsCatId="simple" csTypeId="urn:microsoft.com/office/officeart/2005/8/colors/colorful3" csCatId="colorful" phldr="1"/>
      <dgm:spPr/>
      <dgm:t>
        <a:bodyPr/>
        <a:lstStyle/>
        <a:p>
          <a:endParaRPr lang="en-US"/>
        </a:p>
      </dgm:t>
    </dgm:pt>
    <dgm:pt modelId="{E12EB2A1-5A9E-E743-B638-FEDDEE862305}">
      <dgm:prSet phldrT="[Text]"/>
      <dgm:spPr/>
      <dgm:t>
        <a:bodyPr/>
        <a:lstStyle/>
        <a:p>
          <a:r>
            <a:rPr lang="en-US" dirty="0"/>
            <a:t>YOUR RESUME</a:t>
          </a:r>
        </a:p>
      </dgm:t>
    </dgm:pt>
    <dgm:pt modelId="{9D00AF0D-D5C0-9D49-8C6C-56C9165690D7}" type="parTrans" cxnId="{05B9A668-8D78-E14F-BE87-06EEA50A0A74}">
      <dgm:prSet/>
      <dgm:spPr/>
      <dgm:t>
        <a:bodyPr/>
        <a:lstStyle/>
        <a:p>
          <a:endParaRPr lang="en-US"/>
        </a:p>
      </dgm:t>
    </dgm:pt>
    <dgm:pt modelId="{3FAEB65F-63A7-4D40-B352-51F050E5E02B}" type="sibTrans" cxnId="{05B9A668-8D78-E14F-BE87-06EEA50A0A74}">
      <dgm:prSet/>
      <dgm:spPr/>
      <dgm:t>
        <a:bodyPr/>
        <a:lstStyle/>
        <a:p>
          <a:endParaRPr lang="en-US"/>
        </a:p>
      </dgm:t>
    </dgm:pt>
    <dgm:pt modelId="{FB4FD5B7-557D-2448-8025-22093E6E2D62}">
      <dgm:prSet phldrT="[Text]"/>
      <dgm:spPr>
        <a:solidFill>
          <a:srgbClr val="FF0000"/>
        </a:solidFill>
      </dgm:spPr>
      <dgm:t>
        <a:bodyPr/>
        <a:lstStyle/>
        <a:p>
          <a:r>
            <a:rPr lang="en-US" dirty="0"/>
            <a:t>Feedback!</a:t>
          </a:r>
        </a:p>
      </dgm:t>
    </dgm:pt>
    <dgm:pt modelId="{CF65292E-BA1C-424E-B00C-E3C6321088AD}" type="parTrans" cxnId="{F95C77F3-9EBF-0C43-BDB6-D6123F8BD39A}">
      <dgm:prSet/>
      <dgm:spPr>
        <a:solidFill>
          <a:srgbClr val="FF0000"/>
        </a:solidFill>
      </dgm:spPr>
      <dgm:t>
        <a:bodyPr/>
        <a:lstStyle/>
        <a:p>
          <a:endParaRPr lang="en-US"/>
        </a:p>
      </dgm:t>
    </dgm:pt>
    <dgm:pt modelId="{46AEDE49-4375-1D4C-BF90-8DC62F983D4F}" type="sibTrans" cxnId="{F95C77F3-9EBF-0C43-BDB6-D6123F8BD39A}">
      <dgm:prSet/>
      <dgm:spPr/>
      <dgm:t>
        <a:bodyPr/>
        <a:lstStyle/>
        <a:p>
          <a:endParaRPr lang="en-US"/>
        </a:p>
      </dgm:t>
    </dgm:pt>
    <dgm:pt modelId="{0C6381C6-8491-7144-B2DF-1D1CEB43C253}">
      <dgm:prSet phldrT="[Text]"/>
      <dgm:spPr>
        <a:solidFill>
          <a:schemeClr val="accent2">
            <a:lumMod val="60000"/>
            <a:lumOff val="40000"/>
          </a:schemeClr>
        </a:solidFill>
      </dgm:spPr>
      <dgm:t>
        <a:bodyPr/>
        <a:lstStyle/>
        <a:p>
          <a:r>
            <a:rPr lang="en-US" dirty="0"/>
            <a:t>Ideas!</a:t>
          </a:r>
        </a:p>
      </dgm:t>
    </dgm:pt>
    <dgm:pt modelId="{1BFFF6D2-61CE-6F4C-8351-F6BAFD8B5840}" type="parTrans" cxnId="{50425BD9-D465-7E40-B768-F40C075A18BD}">
      <dgm:prSet/>
      <dgm:spPr>
        <a:solidFill>
          <a:srgbClr val="2992E4"/>
        </a:solidFill>
      </dgm:spPr>
      <dgm:t>
        <a:bodyPr/>
        <a:lstStyle/>
        <a:p>
          <a:endParaRPr lang="en-US"/>
        </a:p>
      </dgm:t>
    </dgm:pt>
    <dgm:pt modelId="{CA1426F5-6E04-7044-AFCB-F262E16502B3}" type="sibTrans" cxnId="{50425BD9-D465-7E40-B768-F40C075A18BD}">
      <dgm:prSet/>
      <dgm:spPr/>
      <dgm:t>
        <a:bodyPr/>
        <a:lstStyle/>
        <a:p>
          <a:endParaRPr lang="en-US"/>
        </a:p>
      </dgm:t>
    </dgm:pt>
    <dgm:pt modelId="{C069C339-1C1C-3A47-872B-DD63D0B0A8D8}">
      <dgm:prSet phldrT="[Text]"/>
      <dgm:spPr>
        <a:solidFill>
          <a:srgbClr val="FF6600"/>
        </a:solidFill>
      </dgm:spPr>
      <dgm:t>
        <a:bodyPr/>
        <a:lstStyle/>
        <a:p>
          <a:r>
            <a:rPr lang="en-US" dirty="0"/>
            <a:t>Suggestions!</a:t>
          </a:r>
        </a:p>
      </dgm:t>
    </dgm:pt>
    <dgm:pt modelId="{D0202C38-1E81-F74F-B316-8625ADF889BA}" type="parTrans" cxnId="{64C7D853-C70B-1249-88F0-6D6879ADA699}">
      <dgm:prSet/>
      <dgm:spPr>
        <a:solidFill>
          <a:srgbClr val="FF6600"/>
        </a:solidFill>
      </dgm:spPr>
      <dgm:t>
        <a:bodyPr/>
        <a:lstStyle/>
        <a:p>
          <a:endParaRPr lang="en-US"/>
        </a:p>
      </dgm:t>
    </dgm:pt>
    <dgm:pt modelId="{99CBC20E-511D-9F46-BD9B-6592E431D4BF}" type="sibTrans" cxnId="{64C7D853-C70B-1249-88F0-6D6879ADA699}">
      <dgm:prSet/>
      <dgm:spPr/>
      <dgm:t>
        <a:bodyPr/>
        <a:lstStyle/>
        <a:p>
          <a:endParaRPr lang="en-US"/>
        </a:p>
      </dgm:t>
    </dgm:pt>
    <dgm:pt modelId="{AE60B2B6-B12E-FD40-996E-34A4E236AF99}" type="pres">
      <dgm:prSet presAssocID="{0596F444-F2FA-734F-AB10-51F26524E7C5}" presName="cycle" presStyleCnt="0">
        <dgm:presLayoutVars>
          <dgm:chMax val="1"/>
          <dgm:dir/>
          <dgm:animLvl val="ctr"/>
          <dgm:resizeHandles val="exact"/>
        </dgm:presLayoutVars>
      </dgm:prSet>
      <dgm:spPr/>
    </dgm:pt>
    <dgm:pt modelId="{296F7C74-714E-C544-AE25-EB2F0C0F3809}" type="pres">
      <dgm:prSet presAssocID="{E12EB2A1-5A9E-E743-B638-FEDDEE862305}" presName="centerShape" presStyleLbl="node0" presStyleIdx="0" presStyleCnt="1"/>
      <dgm:spPr/>
    </dgm:pt>
    <dgm:pt modelId="{50B22C3C-6686-3746-A93A-1DED206852EC}" type="pres">
      <dgm:prSet presAssocID="{CF65292E-BA1C-424E-B00C-E3C6321088AD}" presName="parTrans" presStyleLbl="bgSibTrans2D1" presStyleIdx="0" presStyleCnt="3"/>
      <dgm:spPr/>
    </dgm:pt>
    <dgm:pt modelId="{CF6A77BA-E75E-A546-8181-9AFA790DD87C}" type="pres">
      <dgm:prSet presAssocID="{FB4FD5B7-557D-2448-8025-22093E6E2D62}" presName="node" presStyleLbl="node1" presStyleIdx="0" presStyleCnt="3">
        <dgm:presLayoutVars>
          <dgm:bulletEnabled val="1"/>
        </dgm:presLayoutVars>
      </dgm:prSet>
      <dgm:spPr/>
    </dgm:pt>
    <dgm:pt modelId="{B690A4A3-85B2-3247-B28F-4147EDE76BFC}" type="pres">
      <dgm:prSet presAssocID="{1BFFF6D2-61CE-6F4C-8351-F6BAFD8B5840}" presName="parTrans" presStyleLbl="bgSibTrans2D1" presStyleIdx="1" presStyleCnt="3"/>
      <dgm:spPr/>
    </dgm:pt>
    <dgm:pt modelId="{6BD15885-9299-8D41-961F-307E69CB0268}" type="pres">
      <dgm:prSet presAssocID="{0C6381C6-8491-7144-B2DF-1D1CEB43C253}" presName="node" presStyleLbl="node1" presStyleIdx="1" presStyleCnt="3">
        <dgm:presLayoutVars>
          <dgm:bulletEnabled val="1"/>
        </dgm:presLayoutVars>
      </dgm:prSet>
      <dgm:spPr/>
    </dgm:pt>
    <dgm:pt modelId="{DA3A03AE-4FC8-C340-906A-9C71B5893708}" type="pres">
      <dgm:prSet presAssocID="{D0202C38-1E81-F74F-B316-8625ADF889BA}" presName="parTrans" presStyleLbl="bgSibTrans2D1" presStyleIdx="2" presStyleCnt="3"/>
      <dgm:spPr/>
    </dgm:pt>
    <dgm:pt modelId="{2C6F59B6-A7CF-3445-AAC8-D957201F50DC}" type="pres">
      <dgm:prSet presAssocID="{C069C339-1C1C-3A47-872B-DD63D0B0A8D8}" presName="node" presStyleLbl="node1" presStyleIdx="2" presStyleCnt="3">
        <dgm:presLayoutVars>
          <dgm:bulletEnabled val="1"/>
        </dgm:presLayoutVars>
      </dgm:prSet>
      <dgm:spPr/>
    </dgm:pt>
  </dgm:ptLst>
  <dgm:cxnLst>
    <dgm:cxn modelId="{6E205104-091B-C049-B837-373EC7ADBFE6}" type="presOf" srcId="{FB4FD5B7-557D-2448-8025-22093E6E2D62}" destId="{CF6A77BA-E75E-A546-8181-9AFA790DD87C}" srcOrd="0" destOrd="0" presId="urn:microsoft.com/office/officeart/2005/8/layout/radial4"/>
    <dgm:cxn modelId="{B1E81627-DF11-AA42-A932-FB54AABD038F}" type="presOf" srcId="{C069C339-1C1C-3A47-872B-DD63D0B0A8D8}" destId="{2C6F59B6-A7CF-3445-AAC8-D957201F50DC}" srcOrd="0" destOrd="0" presId="urn:microsoft.com/office/officeart/2005/8/layout/radial4"/>
    <dgm:cxn modelId="{8D6DB728-3522-AF4A-8A31-8B695A86EC45}" type="presOf" srcId="{0596F444-F2FA-734F-AB10-51F26524E7C5}" destId="{AE60B2B6-B12E-FD40-996E-34A4E236AF99}" srcOrd="0" destOrd="0" presId="urn:microsoft.com/office/officeart/2005/8/layout/radial4"/>
    <dgm:cxn modelId="{7D701346-0010-0546-9C1F-9504DAC57DEB}" type="presOf" srcId="{E12EB2A1-5A9E-E743-B638-FEDDEE862305}" destId="{296F7C74-714E-C544-AE25-EB2F0C0F3809}" srcOrd="0" destOrd="0" presId="urn:microsoft.com/office/officeart/2005/8/layout/radial4"/>
    <dgm:cxn modelId="{64C7D853-C70B-1249-88F0-6D6879ADA699}" srcId="{E12EB2A1-5A9E-E743-B638-FEDDEE862305}" destId="{C069C339-1C1C-3A47-872B-DD63D0B0A8D8}" srcOrd="2" destOrd="0" parTransId="{D0202C38-1E81-F74F-B316-8625ADF889BA}" sibTransId="{99CBC20E-511D-9F46-BD9B-6592E431D4BF}"/>
    <dgm:cxn modelId="{05B9A668-8D78-E14F-BE87-06EEA50A0A74}" srcId="{0596F444-F2FA-734F-AB10-51F26524E7C5}" destId="{E12EB2A1-5A9E-E743-B638-FEDDEE862305}" srcOrd="0" destOrd="0" parTransId="{9D00AF0D-D5C0-9D49-8C6C-56C9165690D7}" sibTransId="{3FAEB65F-63A7-4D40-B352-51F050E5E02B}"/>
    <dgm:cxn modelId="{8CDCAE6A-38E4-7D48-A32C-E69212261C95}" type="presOf" srcId="{1BFFF6D2-61CE-6F4C-8351-F6BAFD8B5840}" destId="{B690A4A3-85B2-3247-B28F-4147EDE76BFC}" srcOrd="0" destOrd="0" presId="urn:microsoft.com/office/officeart/2005/8/layout/radial4"/>
    <dgm:cxn modelId="{50425BD9-D465-7E40-B768-F40C075A18BD}" srcId="{E12EB2A1-5A9E-E743-B638-FEDDEE862305}" destId="{0C6381C6-8491-7144-B2DF-1D1CEB43C253}" srcOrd="1" destOrd="0" parTransId="{1BFFF6D2-61CE-6F4C-8351-F6BAFD8B5840}" sibTransId="{CA1426F5-6E04-7044-AFCB-F262E16502B3}"/>
    <dgm:cxn modelId="{BA2CF4E2-9E4C-4343-B62F-0506D15C42BD}" type="presOf" srcId="{CF65292E-BA1C-424E-B00C-E3C6321088AD}" destId="{50B22C3C-6686-3746-A93A-1DED206852EC}" srcOrd="0" destOrd="0" presId="urn:microsoft.com/office/officeart/2005/8/layout/radial4"/>
    <dgm:cxn modelId="{8FC6E5E3-63B9-A642-BA5A-82742BAE3EFA}" type="presOf" srcId="{0C6381C6-8491-7144-B2DF-1D1CEB43C253}" destId="{6BD15885-9299-8D41-961F-307E69CB0268}" srcOrd="0" destOrd="0" presId="urn:microsoft.com/office/officeart/2005/8/layout/radial4"/>
    <dgm:cxn modelId="{EFE124E6-E0E3-464F-863A-442F84D3DC52}" type="presOf" srcId="{D0202C38-1E81-F74F-B316-8625ADF889BA}" destId="{DA3A03AE-4FC8-C340-906A-9C71B5893708}" srcOrd="0" destOrd="0" presId="urn:microsoft.com/office/officeart/2005/8/layout/radial4"/>
    <dgm:cxn modelId="{F95C77F3-9EBF-0C43-BDB6-D6123F8BD39A}" srcId="{E12EB2A1-5A9E-E743-B638-FEDDEE862305}" destId="{FB4FD5B7-557D-2448-8025-22093E6E2D62}" srcOrd="0" destOrd="0" parTransId="{CF65292E-BA1C-424E-B00C-E3C6321088AD}" sibTransId="{46AEDE49-4375-1D4C-BF90-8DC62F983D4F}"/>
    <dgm:cxn modelId="{8228201A-93B0-DD40-96F5-8CAC77CDB94F}" type="presParOf" srcId="{AE60B2B6-B12E-FD40-996E-34A4E236AF99}" destId="{296F7C74-714E-C544-AE25-EB2F0C0F3809}" srcOrd="0" destOrd="0" presId="urn:microsoft.com/office/officeart/2005/8/layout/radial4"/>
    <dgm:cxn modelId="{24D1D2C9-4285-5349-8469-29F6B410D867}" type="presParOf" srcId="{AE60B2B6-B12E-FD40-996E-34A4E236AF99}" destId="{50B22C3C-6686-3746-A93A-1DED206852EC}" srcOrd="1" destOrd="0" presId="urn:microsoft.com/office/officeart/2005/8/layout/radial4"/>
    <dgm:cxn modelId="{F5533D7F-BCEF-6D4A-B007-FC75C8F038D6}" type="presParOf" srcId="{AE60B2B6-B12E-FD40-996E-34A4E236AF99}" destId="{CF6A77BA-E75E-A546-8181-9AFA790DD87C}" srcOrd="2" destOrd="0" presId="urn:microsoft.com/office/officeart/2005/8/layout/radial4"/>
    <dgm:cxn modelId="{DD7B2AA4-FF12-1E49-AE6E-D977CBC14AEF}" type="presParOf" srcId="{AE60B2B6-B12E-FD40-996E-34A4E236AF99}" destId="{B690A4A3-85B2-3247-B28F-4147EDE76BFC}" srcOrd="3" destOrd="0" presId="urn:microsoft.com/office/officeart/2005/8/layout/radial4"/>
    <dgm:cxn modelId="{7B9DB8B7-F0E1-0246-84F5-1F144B309F77}" type="presParOf" srcId="{AE60B2B6-B12E-FD40-996E-34A4E236AF99}" destId="{6BD15885-9299-8D41-961F-307E69CB0268}" srcOrd="4" destOrd="0" presId="urn:microsoft.com/office/officeart/2005/8/layout/radial4"/>
    <dgm:cxn modelId="{1BACE575-E4AC-4B45-8268-4B5FFC7411F1}" type="presParOf" srcId="{AE60B2B6-B12E-FD40-996E-34A4E236AF99}" destId="{DA3A03AE-4FC8-C340-906A-9C71B5893708}" srcOrd="5" destOrd="0" presId="urn:microsoft.com/office/officeart/2005/8/layout/radial4"/>
    <dgm:cxn modelId="{4E639B43-439A-3A4C-9FF8-A85BFE3D007F}" type="presParOf" srcId="{AE60B2B6-B12E-FD40-996E-34A4E236AF99}" destId="{2C6F59B6-A7CF-3445-AAC8-D957201F50DC}"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1DBA64-9EB4-884C-A117-4984EFF3900D}" type="doc">
      <dgm:prSet loTypeId="urn:microsoft.com/office/officeart/2005/8/layout/vList5" loCatId="" qsTypeId="urn:microsoft.com/office/officeart/2005/8/quickstyle/simple1" qsCatId="simple" csTypeId="urn:microsoft.com/office/officeart/2005/8/colors/colorful1" csCatId="colorful" phldr="1"/>
      <dgm:spPr/>
      <dgm:t>
        <a:bodyPr/>
        <a:lstStyle/>
        <a:p>
          <a:endParaRPr lang="en-US"/>
        </a:p>
      </dgm:t>
    </dgm:pt>
    <dgm:pt modelId="{67A0D962-9206-CF47-8E09-350E880ED41B}">
      <dgm:prSet phldrT="[Text]"/>
      <dgm:spPr/>
      <dgm:t>
        <a:bodyPr/>
        <a:lstStyle/>
        <a:p>
          <a:r>
            <a:rPr lang="en-US" dirty="0"/>
            <a:t>Organizing</a:t>
          </a:r>
        </a:p>
      </dgm:t>
    </dgm:pt>
    <dgm:pt modelId="{D9624121-99CD-1644-B558-9774A06DF305}" type="parTrans" cxnId="{990EA6A0-563B-984A-8ADA-1032FFFAD683}">
      <dgm:prSet/>
      <dgm:spPr/>
      <dgm:t>
        <a:bodyPr/>
        <a:lstStyle/>
        <a:p>
          <a:endParaRPr lang="en-US"/>
        </a:p>
      </dgm:t>
    </dgm:pt>
    <dgm:pt modelId="{1D05162B-612D-CC45-A616-07AEF3526ACE}" type="sibTrans" cxnId="{990EA6A0-563B-984A-8ADA-1032FFFAD683}">
      <dgm:prSet/>
      <dgm:spPr/>
      <dgm:t>
        <a:bodyPr/>
        <a:lstStyle/>
        <a:p>
          <a:endParaRPr lang="en-US"/>
        </a:p>
      </dgm:t>
    </dgm:pt>
    <dgm:pt modelId="{68517389-F627-224E-89B8-0F36F8F4D0A9}">
      <dgm:prSet phldrT="[Text]"/>
      <dgm:spPr/>
      <dgm:t>
        <a:bodyPr/>
        <a:lstStyle/>
        <a:p>
          <a:r>
            <a:rPr lang="en-US" dirty="0"/>
            <a:t>Managing volunteer teams</a:t>
          </a:r>
        </a:p>
      </dgm:t>
    </dgm:pt>
    <dgm:pt modelId="{DC5E1644-66E7-814E-8C83-D786D6707D39}" type="parTrans" cxnId="{5B365119-208E-9F4D-A266-065838EF09DE}">
      <dgm:prSet/>
      <dgm:spPr/>
      <dgm:t>
        <a:bodyPr/>
        <a:lstStyle/>
        <a:p>
          <a:endParaRPr lang="en-US"/>
        </a:p>
      </dgm:t>
    </dgm:pt>
    <dgm:pt modelId="{19D9F83F-6558-0747-85CC-23189E7F48DD}" type="sibTrans" cxnId="{5B365119-208E-9F4D-A266-065838EF09DE}">
      <dgm:prSet/>
      <dgm:spPr/>
      <dgm:t>
        <a:bodyPr/>
        <a:lstStyle/>
        <a:p>
          <a:endParaRPr lang="en-US"/>
        </a:p>
      </dgm:t>
    </dgm:pt>
    <dgm:pt modelId="{FF8BED12-5813-C247-8F44-CA9B7CF187BD}">
      <dgm:prSet phldrT="[Text]"/>
      <dgm:spPr/>
      <dgm:t>
        <a:bodyPr/>
        <a:lstStyle/>
        <a:p>
          <a:r>
            <a:rPr lang="en-US" dirty="0"/>
            <a:t>Recruitment and sales</a:t>
          </a:r>
        </a:p>
      </dgm:t>
    </dgm:pt>
    <dgm:pt modelId="{59AE9BF8-C2AE-B042-9F9B-5F999B57A9E5}" type="parTrans" cxnId="{4E279B4A-5C7B-214C-A910-C8560E9EE1C4}">
      <dgm:prSet/>
      <dgm:spPr/>
      <dgm:t>
        <a:bodyPr/>
        <a:lstStyle/>
        <a:p>
          <a:endParaRPr lang="en-US"/>
        </a:p>
      </dgm:t>
    </dgm:pt>
    <dgm:pt modelId="{03461D82-FD22-9244-9FD6-D6C8CC9A6460}" type="sibTrans" cxnId="{4E279B4A-5C7B-214C-A910-C8560E9EE1C4}">
      <dgm:prSet/>
      <dgm:spPr/>
      <dgm:t>
        <a:bodyPr/>
        <a:lstStyle/>
        <a:p>
          <a:endParaRPr lang="en-US"/>
        </a:p>
      </dgm:t>
    </dgm:pt>
    <dgm:pt modelId="{8C07A24D-7110-CE4D-8993-6CFF5D7A26C1}">
      <dgm:prSet phldrT="[Text]"/>
      <dgm:spPr/>
      <dgm:t>
        <a:bodyPr/>
        <a:lstStyle/>
        <a:p>
          <a:r>
            <a:rPr lang="en-US" dirty="0"/>
            <a:t>Earned Media</a:t>
          </a:r>
        </a:p>
      </dgm:t>
    </dgm:pt>
    <dgm:pt modelId="{90979FC1-0A98-B748-8729-BDBC8D496FA8}" type="parTrans" cxnId="{EDA1C24F-8DC1-B444-BE2B-313C2B979801}">
      <dgm:prSet/>
      <dgm:spPr/>
      <dgm:t>
        <a:bodyPr/>
        <a:lstStyle/>
        <a:p>
          <a:endParaRPr lang="en-US"/>
        </a:p>
      </dgm:t>
    </dgm:pt>
    <dgm:pt modelId="{95DB5ECF-5999-1C4C-A1F3-B5BE40F33708}" type="sibTrans" cxnId="{EDA1C24F-8DC1-B444-BE2B-313C2B979801}">
      <dgm:prSet/>
      <dgm:spPr/>
      <dgm:t>
        <a:bodyPr/>
        <a:lstStyle/>
        <a:p>
          <a:endParaRPr lang="en-US"/>
        </a:p>
      </dgm:t>
    </dgm:pt>
    <dgm:pt modelId="{81B0E6FB-54EC-B548-BA63-8190F2DD2400}">
      <dgm:prSet phldrT="[Text]"/>
      <dgm:spPr/>
      <dgm:t>
        <a:bodyPr/>
        <a:lstStyle/>
        <a:p>
          <a:r>
            <a:rPr lang="en-US" dirty="0"/>
            <a:t>Planning press events</a:t>
          </a:r>
        </a:p>
      </dgm:t>
    </dgm:pt>
    <dgm:pt modelId="{04B34A09-D1AC-E44C-8E07-FEB8796B6C72}" type="parTrans" cxnId="{732A77AA-EAC0-4749-B359-73E067022B6F}">
      <dgm:prSet/>
      <dgm:spPr/>
      <dgm:t>
        <a:bodyPr/>
        <a:lstStyle/>
        <a:p>
          <a:endParaRPr lang="en-US"/>
        </a:p>
      </dgm:t>
    </dgm:pt>
    <dgm:pt modelId="{9D3CADC6-E7EC-DB43-ACE8-ECD9D766517B}" type="sibTrans" cxnId="{732A77AA-EAC0-4749-B359-73E067022B6F}">
      <dgm:prSet/>
      <dgm:spPr/>
      <dgm:t>
        <a:bodyPr/>
        <a:lstStyle/>
        <a:p>
          <a:endParaRPr lang="en-US"/>
        </a:p>
      </dgm:t>
    </dgm:pt>
    <dgm:pt modelId="{3B3C8B9E-E610-0B4A-8018-0AA9CC1D3190}">
      <dgm:prSet phldrT="[Text]"/>
      <dgm:spPr/>
      <dgm:t>
        <a:bodyPr/>
        <a:lstStyle/>
        <a:p>
          <a:r>
            <a:rPr lang="en-US" dirty="0"/>
            <a:t>Outreach and coalition building</a:t>
          </a:r>
        </a:p>
      </dgm:t>
    </dgm:pt>
    <dgm:pt modelId="{65192D31-8088-8D4A-8C7F-49864E906171}" type="parTrans" cxnId="{F9284519-431D-0944-B90C-1A8D340F04B7}">
      <dgm:prSet/>
      <dgm:spPr/>
      <dgm:t>
        <a:bodyPr/>
        <a:lstStyle/>
        <a:p>
          <a:endParaRPr lang="en-US"/>
        </a:p>
      </dgm:t>
    </dgm:pt>
    <dgm:pt modelId="{8380ED43-EC13-124D-9ADF-8394E8924EC4}" type="sibTrans" cxnId="{F9284519-431D-0944-B90C-1A8D340F04B7}">
      <dgm:prSet/>
      <dgm:spPr/>
      <dgm:t>
        <a:bodyPr/>
        <a:lstStyle/>
        <a:p>
          <a:endParaRPr lang="en-US"/>
        </a:p>
      </dgm:t>
    </dgm:pt>
    <dgm:pt modelId="{590C9B15-3D5F-2849-87E7-F1A4F902FDB4}">
      <dgm:prSet phldrT="[Text]"/>
      <dgm:spPr/>
      <dgm:t>
        <a:bodyPr/>
        <a:lstStyle/>
        <a:p>
          <a:r>
            <a:rPr lang="en-US" dirty="0"/>
            <a:t>Digital Media</a:t>
          </a:r>
        </a:p>
      </dgm:t>
    </dgm:pt>
    <dgm:pt modelId="{1B6DC270-C47F-0541-9DED-13641592B3C6}" type="parTrans" cxnId="{17AE4674-55C9-524D-9CB7-58054C065EC2}">
      <dgm:prSet/>
      <dgm:spPr/>
      <dgm:t>
        <a:bodyPr/>
        <a:lstStyle/>
        <a:p>
          <a:endParaRPr lang="en-US"/>
        </a:p>
      </dgm:t>
    </dgm:pt>
    <dgm:pt modelId="{2DB2538F-EABD-3648-B35E-18E1CF859524}" type="sibTrans" cxnId="{17AE4674-55C9-524D-9CB7-58054C065EC2}">
      <dgm:prSet/>
      <dgm:spPr/>
      <dgm:t>
        <a:bodyPr/>
        <a:lstStyle/>
        <a:p>
          <a:endParaRPr lang="en-US"/>
        </a:p>
      </dgm:t>
    </dgm:pt>
    <dgm:pt modelId="{F5349021-81C9-EB49-9723-A3AAE579DDBC}">
      <dgm:prSet phldrT="[Text]"/>
      <dgm:spPr/>
      <dgm:t>
        <a:bodyPr/>
        <a:lstStyle/>
        <a:p>
          <a:r>
            <a:rPr lang="en-US" dirty="0"/>
            <a:t>Social media skills</a:t>
          </a:r>
        </a:p>
      </dgm:t>
    </dgm:pt>
    <dgm:pt modelId="{12698DA1-0E43-F745-9198-2B59DC4060A9}" type="parTrans" cxnId="{2E55CF39-413B-1F4E-BD8C-15C37BADD0D2}">
      <dgm:prSet/>
      <dgm:spPr/>
      <dgm:t>
        <a:bodyPr/>
        <a:lstStyle/>
        <a:p>
          <a:endParaRPr lang="en-US"/>
        </a:p>
      </dgm:t>
    </dgm:pt>
    <dgm:pt modelId="{C30586D2-A929-444E-8C9F-361B852DEEA7}" type="sibTrans" cxnId="{2E55CF39-413B-1F4E-BD8C-15C37BADD0D2}">
      <dgm:prSet/>
      <dgm:spPr/>
      <dgm:t>
        <a:bodyPr/>
        <a:lstStyle/>
        <a:p>
          <a:endParaRPr lang="en-US"/>
        </a:p>
      </dgm:t>
    </dgm:pt>
    <dgm:pt modelId="{AB17BBCB-8481-814B-B020-C8DC5ABD3341}">
      <dgm:prSet phldrT="[Text]"/>
      <dgm:spPr/>
      <dgm:t>
        <a:bodyPr/>
        <a:lstStyle/>
        <a:p>
          <a:r>
            <a:rPr lang="en-US" dirty="0"/>
            <a:t>Online engagement</a:t>
          </a:r>
        </a:p>
      </dgm:t>
    </dgm:pt>
    <dgm:pt modelId="{4AD5F325-091B-A04C-BA1E-A556A7C10D46}" type="parTrans" cxnId="{0D141FD6-ED28-994D-932C-8EAE63E2758E}">
      <dgm:prSet/>
      <dgm:spPr/>
      <dgm:t>
        <a:bodyPr/>
        <a:lstStyle/>
        <a:p>
          <a:endParaRPr lang="en-US"/>
        </a:p>
      </dgm:t>
    </dgm:pt>
    <dgm:pt modelId="{BC67CE15-1A63-254F-AD27-1AF30BF5AC53}" type="sibTrans" cxnId="{0D141FD6-ED28-994D-932C-8EAE63E2758E}">
      <dgm:prSet/>
      <dgm:spPr/>
      <dgm:t>
        <a:bodyPr/>
        <a:lstStyle/>
        <a:p>
          <a:endParaRPr lang="en-US"/>
        </a:p>
      </dgm:t>
    </dgm:pt>
    <dgm:pt modelId="{965F6127-DF67-BD49-80B8-D648E8B27DE1}">
      <dgm:prSet/>
      <dgm:spPr/>
      <dgm:t>
        <a:bodyPr/>
        <a:lstStyle/>
        <a:p>
          <a:r>
            <a:rPr lang="en-US" dirty="0"/>
            <a:t>Training</a:t>
          </a:r>
        </a:p>
      </dgm:t>
    </dgm:pt>
    <dgm:pt modelId="{7EB69C2A-1CE5-7447-ADC5-B4C7F7B9A09C}" type="parTrans" cxnId="{6418EF50-542C-7C40-991C-BE4661D919B3}">
      <dgm:prSet/>
      <dgm:spPr/>
      <dgm:t>
        <a:bodyPr/>
        <a:lstStyle/>
        <a:p>
          <a:endParaRPr lang="en-US"/>
        </a:p>
      </dgm:t>
    </dgm:pt>
    <dgm:pt modelId="{A1CDFB8B-FB3A-AF47-87FE-153E4B5EF33D}" type="sibTrans" cxnId="{6418EF50-542C-7C40-991C-BE4661D919B3}">
      <dgm:prSet/>
      <dgm:spPr/>
      <dgm:t>
        <a:bodyPr/>
        <a:lstStyle/>
        <a:p>
          <a:endParaRPr lang="en-US"/>
        </a:p>
      </dgm:t>
    </dgm:pt>
    <dgm:pt modelId="{82512FE5-8E0F-E14D-A66D-290F6E4674CB}">
      <dgm:prSet/>
      <dgm:spPr/>
      <dgm:t>
        <a:bodyPr/>
        <a:lstStyle/>
        <a:p>
          <a:r>
            <a:rPr lang="en-US" dirty="0"/>
            <a:t>Public speaking and coaching</a:t>
          </a:r>
        </a:p>
      </dgm:t>
    </dgm:pt>
    <dgm:pt modelId="{D737E477-18D2-7743-940E-CD58E8C916FF}" type="parTrans" cxnId="{0E1DAD2D-102A-EE46-9097-2E4E6D3EA789}">
      <dgm:prSet/>
      <dgm:spPr/>
      <dgm:t>
        <a:bodyPr/>
        <a:lstStyle/>
        <a:p>
          <a:endParaRPr lang="en-US"/>
        </a:p>
      </dgm:t>
    </dgm:pt>
    <dgm:pt modelId="{7FEF60D9-8B1C-FA40-B133-4D788B95B9B7}" type="sibTrans" cxnId="{0E1DAD2D-102A-EE46-9097-2E4E6D3EA789}">
      <dgm:prSet/>
      <dgm:spPr/>
      <dgm:t>
        <a:bodyPr/>
        <a:lstStyle/>
        <a:p>
          <a:endParaRPr lang="en-US"/>
        </a:p>
      </dgm:t>
    </dgm:pt>
    <dgm:pt modelId="{4DAA8826-C268-4543-B9C5-9A8D6E357AA0}">
      <dgm:prSet/>
      <dgm:spPr/>
      <dgm:t>
        <a:bodyPr/>
        <a:lstStyle/>
        <a:p>
          <a:r>
            <a:rPr lang="en-US" dirty="0"/>
            <a:t>Curriculum development</a:t>
          </a:r>
        </a:p>
      </dgm:t>
    </dgm:pt>
    <dgm:pt modelId="{60F75336-7B26-6C4A-9343-8B1FA94E1343}" type="parTrans" cxnId="{A9FB283C-D600-CB41-97F5-0F91041D457B}">
      <dgm:prSet/>
      <dgm:spPr/>
      <dgm:t>
        <a:bodyPr/>
        <a:lstStyle/>
        <a:p>
          <a:endParaRPr lang="en-US"/>
        </a:p>
      </dgm:t>
    </dgm:pt>
    <dgm:pt modelId="{A9E565C3-F895-214F-90BD-0F70BBD49735}" type="sibTrans" cxnId="{A9FB283C-D600-CB41-97F5-0F91041D457B}">
      <dgm:prSet/>
      <dgm:spPr/>
      <dgm:t>
        <a:bodyPr/>
        <a:lstStyle/>
        <a:p>
          <a:endParaRPr lang="en-US"/>
        </a:p>
      </dgm:t>
    </dgm:pt>
    <dgm:pt modelId="{32BA6802-55CB-5345-AC6D-AD98234815AB}" type="pres">
      <dgm:prSet presAssocID="{081DBA64-9EB4-884C-A117-4984EFF3900D}" presName="Name0" presStyleCnt="0">
        <dgm:presLayoutVars>
          <dgm:dir/>
          <dgm:animLvl val="lvl"/>
          <dgm:resizeHandles val="exact"/>
        </dgm:presLayoutVars>
      </dgm:prSet>
      <dgm:spPr/>
    </dgm:pt>
    <dgm:pt modelId="{D8779691-43E2-B540-BD61-73BB11E73DCD}" type="pres">
      <dgm:prSet presAssocID="{67A0D962-9206-CF47-8E09-350E880ED41B}" presName="linNode" presStyleCnt="0"/>
      <dgm:spPr/>
    </dgm:pt>
    <dgm:pt modelId="{C19D7A8E-C98D-7940-9756-D3E99ED056C9}" type="pres">
      <dgm:prSet presAssocID="{67A0D962-9206-CF47-8E09-350E880ED41B}" presName="parentText" presStyleLbl="node1" presStyleIdx="0" presStyleCnt="4">
        <dgm:presLayoutVars>
          <dgm:chMax val="1"/>
          <dgm:bulletEnabled val="1"/>
        </dgm:presLayoutVars>
      </dgm:prSet>
      <dgm:spPr/>
    </dgm:pt>
    <dgm:pt modelId="{9DCC4BC7-15C9-C147-8EFC-F9F848399710}" type="pres">
      <dgm:prSet presAssocID="{67A0D962-9206-CF47-8E09-350E880ED41B}" presName="descendantText" presStyleLbl="alignAccFollowNode1" presStyleIdx="0" presStyleCnt="4">
        <dgm:presLayoutVars>
          <dgm:bulletEnabled val="1"/>
        </dgm:presLayoutVars>
      </dgm:prSet>
      <dgm:spPr/>
    </dgm:pt>
    <dgm:pt modelId="{C4686397-D616-4E4C-95DB-DFAFF9176691}" type="pres">
      <dgm:prSet presAssocID="{1D05162B-612D-CC45-A616-07AEF3526ACE}" presName="sp" presStyleCnt="0"/>
      <dgm:spPr/>
    </dgm:pt>
    <dgm:pt modelId="{925B69F5-AE71-824A-92A4-A63F66DB54F0}" type="pres">
      <dgm:prSet presAssocID="{8C07A24D-7110-CE4D-8993-6CFF5D7A26C1}" presName="linNode" presStyleCnt="0"/>
      <dgm:spPr/>
    </dgm:pt>
    <dgm:pt modelId="{B4682BCD-B384-F94F-9896-7449E1B56AB8}" type="pres">
      <dgm:prSet presAssocID="{8C07A24D-7110-CE4D-8993-6CFF5D7A26C1}" presName="parentText" presStyleLbl="node1" presStyleIdx="1" presStyleCnt="4">
        <dgm:presLayoutVars>
          <dgm:chMax val="1"/>
          <dgm:bulletEnabled val="1"/>
        </dgm:presLayoutVars>
      </dgm:prSet>
      <dgm:spPr/>
    </dgm:pt>
    <dgm:pt modelId="{9B2E966A-60B8-3547-8F32-44419A1E3716}" type="pres">
      <dgm:prSet presAssocID="{8C07A24D-7110-CE4D-8993-6CFF5D7A26C1}" presName="descendantText" presStyleLbl="alignAccFollowNode1" presStyleIdx="1" presStyleCnt="4">
        <dgm:presLayoutVars>
          <dgm:bulletEnabled val="1"/>
        </dgm:presLayoutVars>
      </dgm:prSet>
      <dgm:spPr/>
    </dgm:pt>
    <dgm:pt modelId="{CBF07533-3DAF-604B-B4E5-117F700FFF13}" type="pres">
      <dgm:prSet presAssocID="{95DB5ECF-5999-1C4C-A1F3-B5BE40F33708}" presName="sp" presStyleCnt="0"/>
      <dgm:spPr/>
    </dgm:pt>
    <dgm:pt modelId="{2B72221D-28B8-C94B-8CF9-AA6FD678437C}" type="pres">
      <dgm:prSet presAssocID="{590C9B15-3D5F-2849-87E7-F1A4F902FDB4}" presName="linNode" presStyleCnt="0"/>
      <dgm:spPr/>
    </dgm:pt>
    <dgm:pt modelId="{4217D7F7-EA7C-0346-BFB5-C50E95F0962D}" type="pres">
      <dgm:prSet presAssocID="{590C9B15-3D5F-2849-87E7-F1A4F902FDB4}" presName="parentText" presStyleLbl="node1" presStyleIdx="2" presStyleCnt="4">
        <dgm:presLayoutVars>
          <dgm:chMax val="1"/>
          <dgm:bulletEnabled val="1"/>
        </dgm:presLayoutVars>
      </dgm:prSet>
      <dgm:spPr/>
    </dgm:pt>
    <dgm:pt modelId="{80BAD06B-7530-D24F-9354-FB9FFAC30204}" type="pres">
      <dgm:prSet presAssocID="{590C9B15-3D5F-2849-87E7-F1A4F902FDB4}" presName="descendantText" presStyleLbl="alignAccFollowNode1" presStyleIdx="2" presStyleCnt="4">
        <dgm:presLayoutVars>
          <dgm:bulletEnabled val="1"/>
        </dgm:presLayoutVars>
      </dgm:prSet>
      <dgm:spPr/>
    </dgm:pt>
    <dgm:pt modelId="{8675461B-8BEC-E24D-9166-CE8B01292756}" type="pres">
      <dgm:prSet presAssocID="{2DB2538F-EABD-3648-B35E-18E1CF859524}" presName="sp" presStyleCnt="0"/>
      <dgm:spPr/>
    </dgm:pt>
    <dgm:pt modelId="{BF507920-D33A-7444-A79C-A8FF648D6CCD}" type="pres">
      <dgm:prSet presAssocID="{965F6127-DF67-BD49-80B8-D648E8B27DE1}" presName="linNode" presStyleCnt="0"/>
      <dgm:spPr/>
    </dgm:pt>
    <dgm:pt modelId="{B4C384CD-070A-314E-950A-85BFAB2083EE}" type="pres">
      <dgm:prSet presAssocID="{965F6127-DF67-BD49-80B8-D648E8B27DE1}" presName="parentText" presStyleLbl="node1" presStyleIdx="3" presStyleCnt="4">
        <dgm:presLayoutVars>
          <dgm:chMax val="1"/>
          <dgm:bulletEnabled val="1"/>
        </dgm:presLayoutVars>
      </dgm:prSet>
      <dgm:spPr/>
    </dgm:pt>
    <dgm:pt modelId="{66038B07-D142-1144-9A93-14CDF67C594B}" type="pres">
      <dgm:prSet presAssocID="{965F6127-DF67-BD49-80B8-D648E8B27DE1}" presName="descendantText" presStyleLbl="alignAccFollowNode1" presStyleIdx="3" presStyleCnt="4">
        <dgm:presLayoutVars>
          <dgm:bulletEnabled val="1"/>
        </dgm:presLayoutVars>
      </dgm:prSet>
      <dgm:spPr/>
    </dgm:pt>
  </dgm:ptLst>
  <dgm:cxnLst>
    <dgm:cxn modelId="{0A3A7009-F21B-8B45-A5CB-BD2F27ED67FC}" type="presOf" srcId="{F5349021-81C9-EB49-9723-A3AAE579DDBC}" destId="{80BAD06B-7530-D24F-9354-FB9FFAC30204}" srcOrd="0" destOrd="0" presId="urn:microsoft.com/office/officeart/2005/8/layout/vList5"/>
    <dgm:cxn modelId="{A6DE1315-EF5E-9740-B2EC-30A88C51AFDF}" type="presOf" srcId="{FF8BED12-5813-C247-8F44-CA9B7CF187BD}" destId="{9DCC4BC7-15C9-C147-8EFC-F9F848399710}" srcOrd="0" destOrd="1" presId="urn:microsoft.com/office/officeart/2005/8/layout/vList5"/>
    <dgm:cxn modelId="{F9284519-431D-0944-B90C-1A8D340F04B7}" srcId="{8C07A24D-7110-CE4D-8993-6CFF5D7A26C1}" destId="{3B3C8B9E-E610-0B4A-8018-0AA9CC1D3190}" srcOrd="1" destOrd="0" parTransId="{65192D31-8088-8D4A-8C7F-49864E906171}" sibTransId="{8380ED43-EC13-124D-9ADF-8394E8924EC4}"/>
    <dgm:cxn modelId="{5B365119-208E-9F4D-A266-065838EF09DE}" srcId="{67A0D962-9206-CF47-8E09-350E880ED41B}" destId="{68517389-F627-224E-89B8-0F36F8F4D0A9}" srcOrd="0" destOrd="0" parTransId="{DC5E1644-66E7-814E-8C83-D786D6707D39}" sibTransId="{19D9F83F-6558-0747-85CC-23189E7F48DD}"/>
    <dgm:cxn modelId="{0E1DAD2D-102A-EE46-9097-2E4E6D3EA789}" srcId="{965F6127-DF67-BD49-80B8-D648E8B27DE1}" destId="{82512FE5-8E0F-E14D-A66D-290F6E4674CB}" srcOrd="0" destOrd="0" parTransId="{D737E477-18D2-7743-940E-CD58E8C916FF}" sibTransId="{7FEF60D9-8B1C-FA40-B133-4D788B95B9B7}"/>
    <dgm:cxn modelId="{927B8032-A229-E644-83FF-188F5F7791DA}" type="presOf" srcId="{3B3C8B9E-E610-0B4A-8018-0AA9CC1D3190}" destId="{9B2E966A-60B8-3547-8F32-44419A1E3716}" srcOrd="0" destOrd="1" presId="urn:microsoft.com/office/officeart/2005/8/layout/vList5"/>
    <dgm:cxn modelId="{2E55CF39-413B-1F4E-BD8C-15C37BADD0D2}" srcId="{590C9B15-3D5F-2849-87E7-F1A4F902FDB4}" destId="{F5349021-81C9-EB49-9723-A3AAE579DDBC}" srcOrd="0" destOrd="0" parTransId="{12698DA1-0E43-F745-9198-2B59DC4060A9}" sibTransId="{C30586D2-A929-444E-8C9F-361B852DEEA7}"/>
    <dgm:cxn modelId="{A9FB283C-D600-CB41-97F5-0F91041D457B}" srcId="{965F6127-DF67-BD49-80B8-D648E8B27DE1}" destId="{4DAA8826-C268-4543-B9C5-9A8D6E357AA0}" srcOrd="1" destOrd="0" parTransId="{60F75336-7B26-6C4A-9343-8B1FA94E1343}" sibTransId="{A9E565C3-F895-214F-90BD-0F70BBD49735}"/>
    <dgm:cxn modelId="{4E279B4A-5C7B-214C-A910-C8560E9EE1C4}" srcId="{67A0D962-9206-CF47-8E09-350E880ED41B}" destId="{FF8BED12-5813-C247-8F44-CA9B7CF187BD}" srcOrd="1" destOrd="0" parTransId="{59AE9BF8-C2AE-B042-9F9B-5F999B57A9E5}" sibTransId="{03461D82-FD22-9244-9FD6-D6C8CC9A6460}"/>
    <dgm:cxn modelId="{EDA1C24F-8DC1-B444-BE2B-313C2B979801}" srcId="{081DBA64-9EB4-884C-A117-4984EFF3900D}" destId="{8C07A24D-7110-CE4D-8993-6CFF5D7A26C1}" srcOrd="1" destOrd="0" parTransId="{90979FC1-0A98-B748-8729-BDBC8D496FA8}" sibTransId="{95DB5ECF-5999-1C4C-A1F3-B5BE40F33708}"/>
    <dgm:cxn modelId="{6418EF50-542C-7C40-991C-BE4661D919B3}" srcId="{081DBA64-9EB4-884C-A117-4984EFF3900D}" destId="{965F6127-DF67-BD49-80B8-D648E8B27DE1}" srcOrd="3" destOrd="0" parTransId="{7EB69C2A-1CE5-7447-ADC5-B4C7F7B9A09C}" sibTransId="{A1CDFB8B-FB3A-AF47-87FE-153E4B5EF33D}"/>
    <dgm:cxn modelId="{57275F5B-5CB5-2249-A28E-8BDF533E9710}" type="presOf" srcId="{82512FE5-8E0F-E14D-A66D-290F6E4674CB}" destId="{66038B07-D142-1144-9A93-14CDF67C594B}" srcOrd="0" destOrd="0" presId="urn:microsoft.com/office/officeart/2005/8/layout/vList5"/>
    <dgm:cxn modelId="{AD306B73-5C11-FC4B-87D5-3E93D21C2C94}" type="presOf" srcId="{965F6127-DF67-BD49-80B8-D648E8B27DE1}" destId="{B4C384CD-070A-314E-950A-85BFAB2083EE}" srcOrd="0" destOrd="0" presId="urn:microsoft.com/office/officeart/2005/8/layout/vList5"/>
    <dgm:cxn modelId="{17AE4674-55C9-524D-9CB7-58054C065EC2}" srcId="{081DBA64-9EB4-884C-A117-4984EFF3900D}" destId="{590C9B15-3D5F-2849-87E7-F1A4F902FDB4}" srcOrd="2" destOrd="0" parTransId="{1B6DC270-C47F-0541-9DED-13641592B3C6}" sibTransId="{2DB2538F-EABD-3648-B35E-18E1CF859524}"/>
    <dgm:cxn modelId="{4E99247A-A287-BD46-A765-2A9E1B0BC8E1}" type="presOf" srcId="{4DAA8826-C268-4543-B9C5-9A8D6E357AA0}" destId="{66038B07-D142-1144-9A93-14CDF67C594B}" srcOrd="0" destOrd="1" presId="urn:microsoft.com/office/officeart/2005/8/layout/vList5"/>
    <dgm:cxn modelId="{E5B0937F-6413-F846-B188-E01D6C2E04A2}" type="presOf" srcId="{81B0E6FB-54EC-B548-BA63-8190F2DD2400}" destId="{9B2E966A-60B8-3547-8F32-44419A1E3716}" srcOrd="0" destOrd="0" presId="urn:microsoft.com/office/officeart/2005/8/layout/vList5"/>
    <dgm:cxn modelId="{A5DA749B-7D58-8242-A54E-C40B05F8F086}" type="presOf" srcId="{081DBA64-9EB4-884C-A117-4984EFF3900D}" destId="{32BA6802-55CB-5345-AC6D-AD98234815AB}" srcOrd="0" destOrd="0" presId="urn:microsoft.com/office/officeart/2005/8/layout/vList5"/>
    <dgm:cxn modelId="{2D1CD19B-6B0E-7D4F-8D03-75EE69F1B522}" type="presOf" srcId="{67A0D962-9206-CF47-8E09-350E880ED41B}" destId="{C19D7A8E-C98D-7940-9756-D3E99ED056C9}" srcOrd="0" destOrd="0" presId="urn:microsoft.com/office/officeart/2005/8/layout/vList5"/>
    <dgm:cxn modelId="{990EA6A0-563B-984A-8ADA-1032FFFAD683}" srcId="{081DBA64-9EB4-884C-A117-4984EFF3900D}" destId="{67A0D962-9206-CF47-8E09-350E880ED41B}" srcOrd="0" destOrd="0" parTransId="{D9624121-99CD-1644-B558-9774A06DF305}" sibTransId="{1D05162B-612D-CC45-A616-07AEF3526ACE}"/>
    <dgm:cxn modelId="{732A77AA-EAC0-4749-B359-73E067022B6F}" srcId="{8C07A24D-7110-CE4D-8993-6CFF5D7A26C1}" destId="{81B0E6FB-54EC-B548-BA63-8190F2DD2400}" srcOrd="0" destOrd="0" parTransId="{04B34A09-D1AC-E44C-8E07-FEB8796B6C72}" sibTransId="{9D3CADC6-E7EC-DB43-ACE8-ECD9D766517B}"/>
    <dgm:cxn modelId="{9505A7B4-424B-C246-8245-AE526148736C}" type="presOf" srcId="{8C07A24D-7110-CE4D-8993-6CFF5D7A26C1}" destId="{B4682BCD-B384-F94F-9896-7449E1B56AB8}" srcOrd="0" destOrd="0" presId="urn:microsoft.com/office/officeart/2005/8/layout/vList5"/>
    <dgm:cxn modelId="{4B8D66BB-9D68-5141-BA77-6C6E6783E1A6}" type="presOf" srcId="{68517389-F627-224E-89B8-0F36F8F4D0A9}" destId="{9DCC4BC7-15C9-C147-8EFC-F9F848399710}" srcOrd="0" destOrd="0" presId="urn:microsoft.com/office/officeart/2005/8/layout/vList5"/>
    <dgm:cxn modelId="{0D141FD6-ED28-994D-932C-8EAE63E2758E}" srcId="{590C9B15-3D5F-2849-87E7-F1A4F902FDB4}" destId="{AB17BBCB-8481-814B-B020-C8DC5ABD3341}" srcOrd="1" destOrd="0" parTransId="{4AD5F325-091B-A04C-BA1E-A556A7C10D46}" sibTransId="{BC67CE15-1A63-254F-AD27-1AF30BF5AC53}"/>
    <dgm:cxn modelId="{E7CBD2EE-B580-DD43-B460-ED7CE83EFAB7}" type="presOf" srcId="{590C9B15-3D5F-2849-87E7-F1A4F902FDB4}" destId="{4217D7F7-EA7C-0346-BFB5-C50E95F0962D}" srcOrd="0" destOrd="0" presId="urn:microsoft.com/office/officeart/2005/8/layout/vList5"/>
    <dgm:cxn modelId="{AE4E96F0-9B73-2E4E-8682-D4E31C6796A5}" type="presOf" srcId="{AB17BBCB-8481-814B-B020-C8DC5ABD3341}" destId="{80BAD06B-7530-D24F-9354-FB9FFAC30204}" srcOrd="0" destOrd="1" presId="urn:microsoft.com/office/officeart/2005/8/layout/vList5"/>
    <dgm:cxn modelId="{A751744D-C93E-834F-BF05-ED8BB9850630}" type="presParOf" srcId="{32BA6802-55CB-5345-AC6D-AD98234815AB}" destId="{D8779691-43E2-B540-BD61-73BB11E73DCD}" srcOrd="0" destOrd="0" presId="urn:microsoft.com/office/officeart/2005/8/layout/vList5"/>
    <dgm:cxn modelId="{AB6F93D4-5AA4-564E-BE0F-A398BA777EAF}" type="presParOf" srcId="{D8779691-43E2-B540-BD61-73BB11E73DCD}" destId="{C19D7A8E-C98D-7940-9756-D3E99ED056C9}" srcOrd="0" destOrd="0" presId="urn:microsoft.com/office/officeart/2005/8/layout/vList5"/>
    <dgm:cxn modelId="{143A6D41-8BF2-B749-BAC6-9F63E2AD62E0}" type="presParOf" srcId="{D8779691-43E2-B540-BD61-73BB11E73DCD}" destId="{9DCC4BC7-15C9-C147-8EFC-F9F848399710}" srcOrd="1" destOrd="0" presId="urn:microsoft.com/office/officeart/2005/8/layout/vList5"/>
    <dgm:cxn modelId="{D8510293-8C9C-9440-A723-E85C98DA8F5A}" type="presParOf" srcId="{32BA6802-55CB-5345-AC6D-AD98234815AB}" destId="{C4686397-D616-4E4C-95DB-DFAFF9176691}" srcOrd="1" destOrd="0" presId="urn:microsoft.com/office/officeart/2005/8/layout/vList5"/>
    <dgm:cxn modelId="{423572F7-2AD9-6345-8BF6-FF8BEA9E0887}" type="presParOf" srcId="{32BA6802-55CB-5345-AC6D-AD98234815AB}" destId="{925B69F5-AE71-824A-92A4-A63F66DB54F0}" srcOrd="2" destOrd="0" presId="urn:microsoft.com/office/officeart/2005/8/layout/vList5"/>
    <dgm:cxn modelId="{6C28739B-CA3B-9440-8E53-902F30D1CA51}" type="presParOf" srcId="{925B69F5-AE71-824A-92A4-A63F66DB54F0}" destId="{B4682BCD-B384-F94F-9896-7449E1B56AB8}" srcOrd="0" destOrd="0" presId="urn:microsoft.com/office/officeart/2005/8/layout/vList5"/>
    <dgm:cxn modelId="{6193DB4C-0624-5B46-8B7F-BB13089CEFBE}" type="presParOf" srcId="{925B69F5-AE71-824A-92A4-A63F66DB54F0}" destId="{9B2E966A-60B8-3547-8F32-44419A1E3716}" srcOrd="1" destOrd="0" presId="urn:microsoft.com/office/officeart/2005/8/layout/vList5"/>
    <dgm:cxn modelId="{1F765F0C-4494-D540-AB48-B6D96CD8CF48}" type="presParOf" srcId="{32BA6802-55CB-5345-AC6D-AD98234815AB}" destId="{CBF07533-3DAF-604B-B4E5-117F700FFF13}" srcOrd="3" destOrd="0" presId="urn:microsoft.com/office/officeart/2005/8/layout/vList5"/>
    <dgm:cxn modelId="{75838F45-C99B-6D4F-84BD-230C841C715F}" type="presParOf" srcId="{32BA6802-55CB-5345-AC6D-AD98234815AB}" destId="{2B72221D-28B8-C94B-8CF9-AA6FD678437C}" srcOrd="4" destOrd="0" presId="urn:microsoft.com/office/officeart/2005/8/layout/vList5"/>
    <dgm:cxn modelId="{41F0B0D6-7CF2-4443-B2A1-85D7A647702B}" type="presParOf" srcId="{2B72221D-28B8-C94B-8CF9-AA6FD678437C}" destId="{4217D7F7-EA7C-0346-BFB5-C50E95F0962D}" srcOrd="0" destOrd="0" presId="urn:microsoft.com/office/officeart/2005/8/layout/vList5"/>
    <dgm:cxn modelId="{EBF17BC5-E2F1-4548-91EB-D7BFE63D9607}" type="presParOf" srcId="{2B72221D-28B8-C94B-8CF9-AA6FD678437C}" destId="{80BAD06B-7530-D24F-9354-FB9FFAC30204}" srcOrd="1" destOrd="0" presId="urn:microsoft.com/office/officeart/2005/8/layout/vList5"/>
    <dgm:cxn modelId="{7A772E01-7FEA-4E46-BD50-7914C9E33294}" type="presParOf" srcId="{32BA6802-55CB-5345-AC6D-AD98234815AB}" destId="{8675461B-8BEC-E24D-9166-CE8B01292756}" srcOrd="5" destOrd="0" presId="urn:microsoft.com/office/officeart/2005/8/layout/vList5"/>
    <dgm:cxn modelId="{F042FE06-EF9D-F14E-9076-7EC94AF47E93}" type="presParOf" srcId="{32BA6802-55CB-5345-AC6D-AD98234815AB}" destId="{BF507920-D33A-7444-A79C-A8FF648D6CCD}" srcOrd="6" destOrd="0" presId="urn:microsoft.com/office/officeart/2005/8/layout/vList5"/>
    <dgm:cxn modelId="{285B3734-C23A-4646-B43E-F64CECF53BE5}" type="presParOf" srcId="{BF507920-D33A-7444-A79C-A8FF648D6CCD}" destId="{B4C384CD-070A-314E-950A-85BFAB2083EE}" srcOrd="0" destOrd="0" presId="urn:microsoft.com/office/officeart/2005/8/layout/vList5"/>
    <dgm:cxn modelId="{6287D4EA-DE7F-D047-908F-56C041C6067E}" type="presParOf" srcId="{BF507920-D33A-7444-A79C-A8FF648D6CCD}" destId="{66038B07-D142-1144-9A93-14CDF67C594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69E20-EBA6-DD49-B1B1-22F8330C84BA}">
      <dsp:nvSpPr>
        <dsp:cNvPr id="0" name=""/>
        <dsp:cNvSpPr/>
      </dsp:nvSpPr>
      <dsp:spPr>
        <a:xfrm>
          <a:off x="3163694" y="179758"/>
          <a:ext cx="5558721" cy="5558721"/>
        </a:xfrm>
        <a:prstGeom prst="circularArrow">
          <a:avLst>
            <a:gd name="adj1" fmla="val 4668"/>
            <a:gd name="adj2" fmla="val 272909"/>
            <a:gd name="adj3" fmla="val 13620320"/>
            <a:gd name="adj4" fmla="val 17517239"/>
            <a:gd name="adj5" fmla="val 4847"/>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6391055-CCA5-5046-B13C-690500F9D717}">
      <dsp:nvSpPr>
        <dsp:cNvPr id="0" name=""/>
        <dsp:cNvSpPr/>
      </dsp:nvSpPr>
      <dsp:spPr>
        <a:xfrm>
          <a:off x="4495262" y="468908"/>
          <a:ext cx="2895586" cy="867708"/>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Experience</a:t>
          </a:r>
        </a:p>
      </dsp:txBody>
      <dsp:txXfrm>
        <a:off x="4537620" y="511266"/>
        <a:ext cx="2810870" cy="782992"/>
      </dsp:txXfrm>
    </dsp:sp>
    <dsp:sp modelId="{5903B8EB-C1C9-9448-8241-06DB44055D31}">
      <dsp:nvSpPr>
        <dsp:cNvPr id="0" name=""/>
        <dsp:cNvSpPr/>
      </dsp:nvSpPr>
      <dsp:spPr>
        <a:xfrm>
          <a:off x="7207869" y="2438394"/>
          <a:ext cx="3018489" cy="103715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Resume and Cover Letter</a:t>
          </a:r>
        </a:p>
      </dsp:txBody>
      <dsp:txXfrm>
        <a:off x="7258499" y="2489024"/>
        <a:ext cx="2917229" cy="935894"/>
      </dsp:txXfrm>
    </dsp:sp>
    <dsp:sp modelId="{F53F4878-7B48-894F-AB42-DB481B618973}">
      <dsp:nvSpPr>
        <dsp:cNvPr id="0" name=""/>
        <dsp:cNvSpPr/>
      </dsp:nvSpPr>
      <dsp:spPr>
        <a:xfrm>
          <a:off x="4769474" y="4724409"/>
          <a:ext cx="2377197" cy="1007657"/>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Interview</a:t>
          </a:r>
        </a:p>
      </dsp:txBody>
      <dsp:txXfrm>
        <a:off x="4818664" y="4773599"/>
        <a:ext cx="2278817" cy="909277"/>
      </dsp:txXfrm>
    </dsp:sp>
    <dsp:sp modelId="{D36C2687-2DA1-324B-BB22-4DD181FA573A}">
      <dsp:nvSpPr>
        <dsp:cNvPr id="0" name=""/>
        <dsp:cNvSpPr/>
      </dsp:nvSpPr>
      <dsp:spPr>
        <a:xfrm>
          <a:off x="1905010" y="2438399"/>
          <a:ext cx="2406713" cy="920627"/>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Job</a:t>
          </a:r>
        </a:p>
      </dsp:txBody>
      <dsp:txXfrm>
        <a:off x="1949951" y="2483340"/>
        <a:ext cx="2316831" cy="8307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6F7C74-714E-C544-AE25-EB2F0C0F3809}">
      <dsp:nvSpPr>
        <dsp:cNvPr id="0" name=""/>
        <dsp:cNvSpPr/>
      </dsp:nvSpPr>
      <dsp:spPr>
        <a:xfrm>
          <a:off x="4757082" y="3188758"/>
          <a:ext cx="2677834" cy="2677834"/>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dirty="0"/>
            <a:t>YOUR RESUME</a:t>
          </a:r>
        </a:p>
      </dsp:txBody>
      <dsp:txXfrm>
        <a:off x="5149242" y="3580918"/>
        <a:ext cx="1893514" cy="1893514"/>
      </dsp:txXfrm>
    </dsp:sp>
    <dsp:sp modelId="{50B22C3C-6686-3746-A93A-1DED206852EC}">
      <dsp:nvSpPr>
        <dsp:cNvPr id="0" name=""/>
        <dsp:cNvSpPr/>
      </dsp:nvSpPr>
      <dsp:spPr>
        <a:xfrm rot="12900000">
          <a:off x="3035895" y="2721441"/>
          <a:ext cx="2051004" cy="763182"/>
        </a:xfrm>
        <a:prstGeom prst="leftArrow">
          <a:avLst>
            <a:gd name="adj1" fmla="val 60000"/>
            <a:gd name="adj2" fmla="val 50000"/>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F6A77BA-E75E-A546-8181-9AFA790DD87C}">
      <dsp:nvSpPr>
        <dsp:cNvPr id="0" name=""/>
        <dsp:cNvSpPr/>
      </dsp:nvSpPr>
      <dsp:spPr>
        <a:xfrm>
          <a:off x="1949384" y="1497251"/>
          <a:ext cx="2543942" cy="2035154"/>
        </a:xfrm>
        <a:prstGeom prst="roundRect">
          <a:avLst>
            <a:gd name="adj" fmla="val 10000"/>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055" tIns="59055" rIns="59055" bIns="59055" numCol="1" spcCol="1270" anchor="ctr" anchorCtr="0">
          <a:noAutofit/>
        </a:bodyPr>
        <a:lstStyle/>
        <a:p>
          <a:pPr marL="0" lvl="0" indent="0" algn="ctr" defTabSz="1377950">
            <a:lnSpc>
              <a:spcPct val="90000"/>
            </a:lnSpc>
            <a:spcBef>
              <a:spcPct val="0"/>
            </a:spcBef>
            <a:spcAft>
              <a:spcPct val="35000"/>
            </a:spcAft>
            <a:buNone/>
          </a:pPr>
          <a:r>
            <a:rPr lang="en-US" sz="3100" kern="1200" dirty="0"/>
            <a:t>Feedback!</a:t>
          </a:r>
        </a:p>
      </dsp:txBody>
      <dsp:txXfrm>
        <a:off x="2008992" y="1556859"/>
        <a:ext cx="2424726" cy="1915938"/>
      </dsp:txXfrm>
    </dsp:sp>
    <dsp:sp modelId="{B690A4A3-85B2-3247-B28F-4147EDE76BFC}">
      <dsp:nvSpPr>
        <dsp:cNvPr id="0" name=""/>
        <dsp:cNvSpPr/>
      </dsp:nvSpPr>
      <dsp:spPr>
        <a:xfrm rot="16200000">
          <a:off x="5070497" y="1662294"/>
          <a:ext cx="2051004" cy="763182"/>
        </a:xfrm>
        <a:prstGeom prst="leftArrow">
          <a:avLst>
            <a:gd name="adj1" fmla="val 60000"/>
            <a:gd name="adj2" fmla="val 50000"/>
          </a:avLst>
        </a:prstGeom>
        <a:solidFill>
          <a:srgbClr val="2992E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BD15885-9299-8D41-961F-307E69CB0268}">
      <dsp:nvSpPr>
        <dsp:cNvPr id="0" name=""/>
        <dsp:cNvSpPr/>
      </dsp:nvSpPr>
      <dsp:spPr>
        <a:xfrm>
          <a:off x="4824028" y="806"/>
          <a:ext cx="2543942" cy="2035154"/>
        </a:xfrm>
        <a:prstGeom prst="roundRect">
          <a:avLst>
            <a:gd name="adj" fmla="val 10000"/>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055" tIns="59055" rIns="59055" bIns="59055" numCol="1" spcCol="1270" anchor="ctr" anchorCtr="0">
          <a:noAutofit/>
        </a:bodyPr>
        <a:lstStyle/>
        <a:p>
          <a:pPr marL="0" lvl="0" indent="0" algn="ctr" defTabSz="1377950">
            <a:lnSpc>
              <a:spcPct val="90000"/>
            </a:lnSpc>
            <a:spcBef>
              <a:spcPct val="0"/>
            </a:spcBef>
            <a:spcAft>
              <a:spcPct val="35000"/>
            </a:spcAft>
            <a:buNone/>
          </a:pPr>
          <a:r>
            <a:rPr lang="en-US" sz="3100" kern="1200" dirty="0"/>
            <a:t>Ideas!</a:t>
          </a:r>
        </a:p>
      </dsp:txBody>
      <dsp:txXfrm>
        <a:off x="4883636" y="60414"/>
        <a:ext cx="2424726" cy="1915938"/>
      </dsp:txXfrm>
    </dsp:sp>
    <dsp:sp modelId="{DA3A03AE-4FC8-C340-906A-9C71B5893708}">
      <dsp:nvSpPr>
        <dsp:cNvPr id="0" name=""/>
        <dsp:cNvSpPr/>
      </dsp:nvSpPr>
      <dsp:spPr>
        <a:xfrm rot="19500000">
          <a:off x="7105099" y="2721441"/>
          <a:ext cx="2051004" cy="763182"/>
        </a:xfrm>
        <a:prstGeom prst="lef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C6F59B6-A7CF-3445-AAC8-D957201F50DC}">
      <dsp:nvSpPr>
        <dsp:cNvPr id="0" name=""/>
        <dsp:cNvSpPr/>
      </dsp:nvSpPr>
      <dsp:spPr>
        <a:xfrm>
          <a:off x="7698672" y="1497251"/>
          <a:ext cx="2543942" cy="2035154"/>
        </a:xfrm>
        <a:prstGeom prst="roundRect">
          <a:avLst>
            <a:gd name="adj" fmla="val 1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055" tIns="59055" rIns="59055" bIns="59055" numCol="1" spcCol="1270" anchor="ctr" anchorCtr="0">
          <a:noAutofit/>
        </a:bodyPr>
        <a:lstStyle/>
        <a:p>
          <a:pPr marL="0" lvl="0" indent="0" algn="ctr" defTabSz="1377950">
            <a:lnSpc>
              <a:spcPct val="90000"/>
            </a:lnSpc>
            <a:spcBef>
              <a:spcPct val="0"/>
            </a:spcBef>
            <a:spcAft>
              <a:spcPct val="35000"/>
            </a:spcAft>
            <a:buNone/>
          </a:pPr>
          <a:r>
            <a:rPr lang="en-US" sz="3100" kern="1200" dirty="0"/>
            <a:t>Suggestions!</a:t>
          </a:r>
        </a:p>
      </dsp:txBody>
      <dsp:txXfrm>
        <a:off x="7758280" y="1556859"/>
        <a:ext cx="2424726" cy="19159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C4BC7-15C9-C147-8EFC-F9F848399710}">
      <dsp:nvSpPr>
        <dsp:cNvPr id="0" name=""/>
        <dsp:cNvSpPr/>
      </dsp:nvSpPr>
      <dsp:spPr>
        <a:xfrm rot="5400000">
          <a:off x="7725593" y="-3192295"/>
          <a:ext cx="1129932" cy="7802880"/>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t>Managing volunteer teams</a:t>
          </a:r>
        </a:p>
        <a:p>
          <a:pPr marL="285750" lvl="1" indent="-285750" algn="l" defTabSz="1377950">
            <a:lnSpc>
              <a:spcPct val="90000"/>
            </a:lnSpc>
            <a:spcBef>
              <a:spcPct val="0"/>
            </a:spcBef>
            <a:spcAft>
              <a:spcPct val="15000"/>
            </a:spcAft>
            <a:buChar char="•"/>
          </a:pPr>
          <a:r>
            <a:rPr lang="en-US" sz="3100" kern="1200" dirty="0"/>
            <a:t>Recruitment and sales</a:t>
          </a:r>
        </a:p>
      </dsp:txBody>
      <dsp:txXfrm rot="-5400000">
        <a:off x="4389120" y="199337"/>
        <a:ext cx="7747721" cy="1019614"/>
      </dsp:txXfrm>
    </dsp:sp>
    <dsp:sp modelId="{C19D7A8E-C98D-7940-9756-D3E99ED056C9}">
      <dsp:nvSpPr>
        <dsp:cNvPr id="0" name=""/>
        <dsp:cNvSpPr/>
      </dsp:nvSpPr>
      <dsp:spPr>
        <a:xfrm>
          <a:off x="0" y="2936"/>
          <a:ext cx="4389120" cy="141241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93345" rIns="186690" bIns="93345" numCol="1" spcCol="1270" anchor="ctr" anchorCtr="0">
          <a:noAutofit/>
        </a:bodyPr>
        <a:lstStyle/>
        <a:p>
          <a:pPr marL="0" lvl="0" indent="0" algn="ctr" defTabSz="2178050">
            <a:lnSpc>
              <a:spcPct val="90000"/>
            </a:lnSpc>
            <a:spcBef>
              <a:spcPct val="0"/>
            </a:spcBef>
            <a:spcAft>
              <a:spcPct val="35000"/>
            </a:spcAft>
            <a:buNone/>
          </a:pPr>
          <a:r>
            <a:rPr lang="en-US" sz="4900" kern="1200" dirty="0"/>
            <a:t>Organizing</a:t>
          </a:r>
        </a:p>
      </dsp:txBody>
      <dsp:txXfrm>
        <a:off x="68948" y="71884"/>
        <a:ext cx="4251224" cy="1274520"/>
      </dsp:txXfrm>
    </dsp:sp>
    <dsp:sp modelId="{9B2E966A-60B8-3547-8F32-44419A1E3716}">
      <dsp:nvSpPr>
        <dsp:cNvPr id="0" name=""/>
        <dsp:cNvSpPr/>
      </dsp:nvSpPr>
      <dsp:spPr>
        <a:xfrm rot="5400000">
          <a:off x="7725593" y="-1709258"/>
          <a:ext cx="1129932" cy="780288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t>Planning press events</a:t>
          </a:r>
        </a:p>
        <a:p>
          <a:pPr marL="285750" lvl="1" indent="-285750" algn="l" defTabSz="1377950">
            <a:lnSpc>
              <a:spcPct val="90000"/>
            </a:lnSpc>
            <a:spcBef>
              <a:spcPct val="0"/>
            </a:spcBef>
            <a:spcAft>
              <a:spcPct val="15000"/>
            </a:spcAft>
            <a:buChar char="•"/>
          </a:pPr>
          <a:r>
            <a:rPr lang="en-US" sz="3100" kern="1200" dirty="0"/>
            <a:t>Outreach and coalition building</a:t>
          </a:r>
        </a:p>
      </dsp:txBody>
      <dsp:txXfrm rot="-5400000">
        <a:off x="4389120" y="1682374"/>
        <a:ext cx="7747721" cy="1019614"/>
      </dsp:txXfrm>
    </dsp:sp>
    <dsp:sp modelId="{B4682BCD-B384-F94F-9896-7449E1B56AB8}">
      <dsp:nvSpPr>
        <dsp:cNvPr id="0" name=""/>
        <dsp:cNvSpPr/>
      </dsp:nvSpPr>
      <dsp:spPr>
        <a:xfrm>
          <a:off x="0" y="1485973"/>
          <a:ext cx="4389120" cy="141241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93345" rIns="186690" bIns="93345" numCol="1" spcCol="1270" anchor="ctr" anchorCtr="0">
          <a:noAutofit/>
        </a:bodyPr>
        <a:lstStyle/>
        <a:p>
          <a:pPr marL="0" lvl="0" indent="0" algn="ctr" defTabSz="2178050">
            <a:lnSpc>
              <a:spcPct val="90000"/>
            </a:lnSpc>
            <a:spcBef>
              <a:spcPct val="0"/>
            </a:spcBef>
            <a:spcAft>
              <a:spcPct val="35000"/>
            </a:spcAft>
            <a:buNone/>
          </a:pPr>
          <a:r>
            <a:rPr lang="en-US" sz="4900" kern="1200" dirty="0"/>
            <a:t>Earned Media</a:t>
          </a:r>
        </a:p>
      </dsp:txBody>
      <dsp:txXfrm>
        <a:off x="68948" y="1554921"/>
        <a:ext cx="4251224" cy="1274520"/>
      </dsp:txXfrm>
    </dsp:sp>
    <dsp:sp modelId="{80BAD06B-7530-D24F-9354-FB9FFAC30204}">
      <dsp:nvSpPr>
        <dsp:cNvPr id="0" name=""/>
        <dsp:cNvSpPr/>
      </dsp:nvSpPr>
      <dsp:spPr>
        <a:xfrm rot="5400000">
          <a:off x="7725593" y="-226221"/>
          <a:ext cx="1129932" cy="7802880"/>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t>Social media skills</a:t>
          </a:r>
        </a:p>
        <a:p>
          <a:pPr marL="285750" lvl="1" indent="-285750" algn="l" defTabSz="1377950">
            <a:lnSpc>
              <a:spcPct val="90000"/>
            </a:lnSpc>
            <a:spcBef>
              <a:spcPct val="0"/>
            </a:spcBef>
            <a:spcAft>
              <a:spcPct val="15000"/>
            </a:spcAft>
            <a:buChar char="•"/>
          </a:pPr>
          <a:r>
            <a:rPr lang="en-US" sz="3100" kern="1200" dirty="0"/>
            <a:t>Online engagement</a:t>
          </a:r>
        </a:p>
      </dsp:txBody>
      <dsp:txXfrm rot="-5400000">
        <a:off x="4389120" y="3165411"/>
        <a:ext cx="7747721" cy="1019614"/>
      </dsp:txXfrm>
    </dsp:sp>
    <dsp:sp modelId="{4217D7F7-EA7C-0346-BFB5-C50E95F0962D}">
      <dsp:nvSpPr>
        <dsp:cNvPr id="0" name=""/>
        <dsp:cNvSpPr/>
      </dsp:nvSpPr>
      <dsp:spPr>
        <a:xfrm>
          <a:off x="0" y="2969010"/>
          <a:ext cx="4389120" cy="141241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93345" rIns="186690" bIns="93345" numCol="1" spcCol="1270" anchor="ctr" anchorCtr="0">
          <a:noAutofit/>
        </a:bodyPr>
        <a:lstStyle/>
        <a:p>
          <a:pPr marL="0" lvl="0" indent="0" algn="ctr" defTabSz="2178050">
            <a:lnSpc>
              <a:spcPct val="90000"/>
            </a:lnSpc>
            <a:spcBef>
              <a:spcPct val="0"/>
            </a:spcBef>
            <a:spcAft>
              <a:spcPct val="35000"/>
            </a:spcAft>
            <a:buNone/>
          </a:pPr>
          <a:r>
            <a:rPr lang="en-US" sz="4900" kern="1200" dirty="0"/>
            <a:t>Digital Media</a:t>
          </a:r>
        </a:p>
      </dsp:txBody>
      <dsp:txXfrm>
        <a:off x="68948" y="3037958"/>
        <a:ext cx="4251224" cy="1274520"/>
      </dsp:txXfrm>
    </dsp:sp>
    <dsp:sp modelId="{66038B07-D142-1144-9A93-14CDF67C594B}">
      <dsp:nvSpPr>
        <dsp:cNvPr id="0" name=""/>
        <dsp:cNvSpPr/>
      </dsp:nvSpPr>
      <dsp:spPr>
        <a:xfrm rot="5400000">
          <a:off x="7725593" y="1256815"/>
          <a:ext cx="1129932" cy="7802880"/>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t>Public speaking and coaching</a:t>
          </a:r>
        </a:p>
        <a:p>
          <a:pPr marL="285750" lvl="1" indent="-285750" algn="l" defTabSz="1377950">
            <a:lnSpc>
              <a:spcPct val="90000"/>
            </a:lnSpc>
            <a:spcBef>
              <a:spcPct val="0"/>
            </a:spcBef>
            <a:spcAft>
              <a:spcPct val="15000"/>
            </a:spcAft>
            <a:buChar char="•"/>
          </a:pPr>
          <a:r>
            <a:rPr lang="en-US" sz="3100" kern="1200" dirty="0"/>
            <a:t>Curriculum development</a:t>
          </a:r>
        </a:p>
      </dsp:txBody>
      <dsp:txXfrm rot="-5400000">
        <a:off x="4389120" y="4648448"/>
        <a:ext cx="7747721" cy="1019614"/>
      </dsp:txXfrm>
    </dsp:sp>
    <dsp:sp modelId="{B4C384CD-070A-314E-950A-85BFAB2083EE}">
      <dsp:nvSpPr>
        <dsp:cNvPr id="0" name=""/>
        <dsp:cNvSpPr/>
      </dsp:nvSpPr>
      <dsp:spPr>
        <a:xfrm>
          <a:off x="0" y="4452047"/>
          <a:ext cx="4389120" cy="141241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93345" rIns="186690" bIns="93345" numCol="1" spcCol="1270" anchor="ctr" anchorCtr="0">
          <a:noAutofit/>
        </a:bodyPr>
        <a:lstStyle/>
        <a:p>
          <a:pPr marL="0" lvl="0" indent="0" algn="ctr" defTabSz="2178050">
            <a:lnSpc>
              <a:spcPct val="90000"/>
            </a:lnSpc>
            <a:spcBef>
              <a:spcPct val="0"/>
            </a:spcBef>
            <a:spcAft>
              <a:spcPct val="35000"/>
            </a:spcAft>
            <a:buNone/>
          </a:pPr>
          <a:r>
            <a:rPr lang="en-US" sz="4900" kern="1200" dirty="0"/>
            <a:t>Training</a:t>
          </a:r>
        </a:p>
      </dsp:txBody>
      <dsp:txXfrm>
        <a:off x="68948" y="4520995"/>
        <a:ext cx="4251224" cy="127452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E2C20D09-9E8F-A440-A45B-8A8E01E44270}" type="datetimeFigureOut">
              <a:rPr lang="en-US"/>
              <a:pPr>
                <a:defRPr/>
              </a:pPr>
              <a:t>6/26/19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AE1D701-87A1-0140-A3DB-80DFC3CA4D05}" type="slidenum">
              <a:rPr lang="en-US"/>
              <a:pPr>
                <a:defRPr/>
              </a:pPr>
              <a:t>‹#›</a:t>
            </a:fld>
            <a:endParaRPr lang="en-US"/>
          </a:p>
        </p:txBody>
      </p:sp>
    </p:spTree>
    <p:extLst>
      <p:ext uri="{BB962C8B-B14F-4D97-AF65-F5344CB8AC3E}">
        <p14:creationId xmlns:p14="http://schemas.microsoft.com/office/powerpoint/2010/main" val="40585673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8F161E-2E0F-DF44-B33B-D6EE173DAD76}" type="datetimeFigureOut">
              <a:rPr lang="en-US" smtClean="0"/>
              <a:t>6/26/19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BEBDA9-5073-D748-9AAB-ABC6B4C75891}" type="slidenum">
              <a:rPr lang="en-US" smtClean="0"/>
              <a:t>‹#›</a:t>
            </a:fld>
            <a:endParaRPr lang="en-US"/>
          </a:p>
        </p:txBody>
      </p:sp>
    </p:spTree>
    <p:extLst>
      <p:ext uri="{BB962C8B-B14F-4D97-AF65-F5344CB8AC3E}">
        <p14:creationId xmlns:p14="http://schemas.microsoft.com/office/powerpoint/2010/main" val="20333079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a:p>
        </p:txBody>
      </p:sp>
      <p:sp>
        <p:nvSpPr>
          <p:cNvPr id="4" name="Slide Number Placeholder 3"/>
          <p:cNvSpPr>
            <a:spLocks noGrp="1"/>
          </p:cNvSpPr>
          <p:nvPr>
            <p:ph type="sldNum" sz="quarter" idx="5"/>
          </p:nvPr>
        </p:nvSpPr>
        <p:spPr/>
        <p:txBody>
          <a:bodyPr/>
          <a:lstStyle/>
          <a:p>
            <a:fld id="{28BEBDA9-5073-D748-9AAB-ABC6B4C75891}" type="slidenum">
              <a:rPr lang="en-US" smtClean="0"/>
              <a:t>1</a:t>
            </a:fld>
            <a:endParaRPr lang="en-US"/>
          </a:p>
        </p:txBody>
      </p:sp>
    </p:spTree>
    <p:extLst>
      <p:ext uri="{BB962C8B-B14F-4D97-AF65-F5344CB8AC3E}">
        <p14:creationId xmlns:p14="http://schemas.microsoft.com/office/powerpoint/2010/main" val="2404510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a:solidFill>
                  <a:schemeClr val="tx1"/>
                </a:solidFill>
                <a:effectLst/>
                <a:latin typeface="+mn-lt"/>
                <a:ea typeface="+mn-ea"/>
                <a:cs typeface="+mn-cs"/>
              </a:rPr>
              <a:t>Analyzing a cover letter</a:t>
            </a:r>
          </a:p>
          <a:p>
            <a:pPr marL="171450" lvl="0" indent="-171450">
              <a:buFont typeface="Arial"/>
              <a:buChar char="•"/>
            </a:pPr>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This cover letter was written in response to a position with the Advancement Project, and issue advocacy group focused on civil rights issues.  If you take a minute to read it, you can see how Butch works on using his OFA and other work experience to discuss how he might be a good fit for the job. He focuses on some the key skills he learned, and even discussed how some components of his resume are interrelated.</a:t>
            </a:r>
          </a:p>
          <a:p>
            <a:pPr marL="171450" lvl="0" indent="-171450">
              <a:buFont typeface="Arial"/>
              <a:buChar char="•"/>
            </a:pPr>
            <a:r>
              <a:rPr lang="en-US" sz="1200" kern="1200" dirty="0">
                <a:solidFill>
                  <a:schemeClr val="tx1"/>
                </a:solidFill>
                <a:effectLst/>
                <a:latin typeface="+mn-lt"/>
                <a:ea typeface="+mn-ea"/>
                <a:cs typeface="+mn-cs"/>
              </a:rPr>
              <a:t>What are some things do you think Butch could of improved upon in this letter?  How might you approach writing a similar letter based on your work experience?</a:t>
            </a: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13</a:t>
            </a:fld>
            <a:endParaRPr lang="en-US"/>
          </a:p>
        </p:txBody>
      </p:sp>
    </p:spTree>
    <p:extLst>
      <p:ext uri="{BB962C8B-B14F-4D97-AF65-F5344CB8AC3E}">
        <p14:creationId xmlns:p14="http://schemas.microsoft.com/office/powerpoint/2010/main" val="3383553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Reflecting Upon Your Experience</a:t>
            </a:r>
          </a:p>
          <a:p>
            <a:pPr marL="171450" lvl="0" indent="-171450">
              <a:buFont typeface="Arial"/>
              <a:buChar char="•"/>
            </a:pPr>
            <a:r>
              <a:rPr lang="en-US" sz="1200" b="1" kern="1200" dirty="0">
                <a:solidFill>
                  <a:schemeClr val="tx1"/>
                </a:solidFill>
                <a:effectLst/>
                <a:latin typeface="+mn-lt"/>
                <a:ea typeface="+mn-ea"/>
                <a:cs typeface="+mn-cs"/>
              </a:rPr>
              <a:t>[Slide 10]</a:t>
            </a:r>
            <a:r>
              <a:rPr lang="en-US" sz="1200" kern="1200" dirty="0">
                <a:solidFill>
                  <a:schemeClr val="tx1"/>
                </a:solidFill>
                <a:effectLst/>
                <a:latin typeface="+mn-lt"/>
                <a:ea typeface="+mn-ea"/>
                <a:cs typeface="+mn-cs"/>
              </a:rPr>
              <a:t> After taking a look at how another OFA veteran presents his experience in both a resume and a cover letter, I want you all to take a few minutes now to think through what skills you have learned with your time with OFA.  </a:t>
            </a:r>
          </a:p>
          <a:p>
            <a:pPr marL="171450" lvl="0" indent="-171450">
              <a:buFont typeface="Arial"/>
              <a:buChar char="•"/>
            </a:pPr>
            <a:r>
              <a:rPr lang="en-US" sz="1200" kern="1200" dirty="0">
                <a:solidFill>
                  <a:schemeClr val="tx1"/>
                </a:solidFill>
                <a:effectLst/>
                <a:latin typeface="+mn-lt"/>
                <a:ea typeface="+mn-ea"/>
                <a:cs typeface="+mn-cs"/>
              </a:rPr>
              <a:t>How might these skills and experiences be applicable to jobs you pursue in the future?</a:t>
            </a:r>
          </a:p>
          <a:p>
            <a:pPr marL="171450" lvl="0" indent="-171450">
              <a:buFont typeface="Arial"/>
              <a:buChar char="•"/>
            </a:pPr>
            <a:r>
              <a:rPr lang="en-US" sz="1200" kern="1200" dirty="0">
                <a:solidFill>
                  <a:schemeClr val="tx1"/>
                </a:solidFill>
                <a:effectLst/>
                <a:latin typeface="+mn-lt"/>
                <a:ea typeface="+mn-ea"/>
                <a:cs typeface="+mn-cs"/>
              </a:rPr>
              <a:t>Over the next couple of days, I encourage you to spend some time thinking about how your time with OFA can be used in future endeavors and in your long term career development.</a:t>
            </a:r>
          </a:p>
          <a:p>
            <a:pPr marL="171450" lvl="0" indent="-171450">
              <a:buFont typeface="Arial"/>
              <a:buChar char="•"/>
            </a:pPr>
            <a:r>
              <a:rPr lang="en-US" sz="1200" kern="1200" dirty="0">
                <a:solidFill>
                  <a:schemeClr val="tx1"/>
                </a:solidFill>
                <a:effectLst/>
                <a:latin typeface="+mn-lt"/>
                <a:ea typeface="+mn-ea"/>
                <a:cs typeface="+mn-cs"/>
              </a:rPr>
              <a:t>As you identify these relatable skills, use them in tailoring your resume and cover letter.</a:t>
            </a:r>
          </a:p>
        </p:txBody>
      </p:sp>
      <p:sp>
        <p:nvSpPr>
          <p:cNvPr id="4" name="Slide Number Placeholder 3"/>
          <p:cNvSpPr>
            <a:spLocks noGrp="1"/>
          </p:cNvSpPr>
          <p:nvPr>
            <p:ph type="sldNum" sz="quarter" idx="10"/>
          </p:nvPr>
        </p:nvSpPr>
        <p:spPr/>
        <p:txBody>
          <a:bodyPr/>
          <a:lstStyle/>
          <a:p>
            <a:fld id="{28BEBDA9-5073-D748-9AAB-ABC6B4C75891}" type="slidenum">
              <a:rPr lang="en-US" smtClean="0"/>
              <a:t>14</a:t>
            </a:fld>
            <a:endParaRPr lang="en-US"/>
          </a:p>
        </p:txBody>
      </p:sp>
    </p:spTree>
    <p:extLst>
      <p:ext uri="{BB962C8B-B14F-4D97-AF65-F5344CB8AC3E}">
        <p14:creationId xmlns:p14="http://schemas.microsoft.com/office/powerpoint/2010/main" val="840710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11]</a:t>
            </a:r>
            <a:r>
              <a:rPr lang="en-US" sz="1200" kern="1200" dirty="0">
                <a:solidFill>
                  <a:schemeClr val="tx1"/>
                </a:solidFill>
                <a:effectLst/>
                <a:latin typeface="+mn-lt"/>
                <a:ea typeface="+mn-ea"/>
                <a:cs typeface="+mn-cs"/>
              </a:rPr>
              <a:t> After you identify the key skills and experiences you want to highlight, you should continually revise resume and cover letters.  These are some helpful questions you can ask yourself as you go through the editing process: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Resume Content</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Are you using action verbs?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Is your resume specific?</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Can you quantify?</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Resume Formatting</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Do you have clear headings?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Are there clean lines and spacing?</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Is it one page?</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Cover Letter</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Are you highlighting the most relevant experience?</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Did you focus on skills?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Is it brief and succinct?</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Resume and cover letter writing can seem overwhelming, but it doesn’t have to be.  I hope this provides a starting point for you to approach your own job applications this spring.</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15</a:t>
            </a:fld>
            <a:endParaRPr lang="en-US"/>
          </a:p>
        </p:txBody>
      </p:sp>
    </p:spTree>
    <p:extLst>
      <p:ext uri="{BB962C8B-B14F-4D97-AF65-F5344CB8AC3E}">
        <p14:creationId xmlns:p14="http://schemas.microsoft.com/office/powerpoint/2010/main" val="39740039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Larger Picture: The OFA Package</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12]</a:t>
            </a:r>
            <a:r>
              <a:rPr lang="en-US" sz="1200" kern="1200" dirty="0">
                <a:solidFill>
                  <a:schemeClr val="tx1"/>
                </a:solidFill>
                <a:effectLst/>
                <a:latin typeface="+mn-lt"/>
                <a:ea typeface="+mn-ea"/>
                <a:cs typeface="+mn-cs"/>
              </a:rPr>
              <a:t> Before we close, I just want to take a moment and remind you of some the things you all have accomplished over the past few months. In your work with OFA, you all have gained invaluable experience that is applicable jobs and careers across a variety of industries and sectors.  I want you to keep some these skills and experiences in mind as you approach your next job.</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You all have basic experience the following: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Organizing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Earned Media</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Digital Media</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Training</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Each of these have larger skills associated with them, including: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Management, recruitment and sales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Press events, outreach, and coalition building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Social media skills and online engagement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Public speaking, coaching and curriculum development</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And this is only a fraction of what you all do on a daily basis. These are things we hope you keep in mind when crafting your resumes and cover letters.</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17</a:t>
            </a:fld>
            <a:endParaRPr lang="en-US"/>
          </a:p>
        </p:txBody>
      </p:sp>
    </p:spTree>
    <p:extLst>
      <p:ext uri="{BB962C8B-B14F-4D97-AF65-F5344CB8AC3E}">
        <p14:creationId xmlns:p14="http://schemas.microsoft.com/office/powerpoint/2010/main" val="2173995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4</a:t>
            </a:fld>
            <a:endParaRPr lang="en-US"/>
          </a:p>
        </p:txBody>
      </p:sp>
    </p:spTree>
    <p:extLst>
      <p:ext uri="{BB962C8B-B14F-4D97-AF65-F5344CB8AC3E}">
        <p14:creationId xmlns:p14="http://schemas.microsoft.com/office/powerpoint/2010/main" val="425430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kern="1200" dirty="0">
                <a:solidFill>
                  <a:schemeClr val="tx1"/>
                </a:solidFill>
                <a:effectLst/>
                <a:latin typeface="+mn-lt"/>
                <a:ea typeface="+mn-ea"/>
                <a:cs typeface="+mn-cs"/>
              </a:rPr>
              <a:t>An effective resume and cover letter is tell your story, and tell prospective employers where have been and where you are going.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 resume and cover letter work together: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They provide the data point and concrete experience gained throughout your career;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And they help put your experience into context, and showcase the skills gained through the positions listed in your resume.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Remember, the resume and the cover letter are designed to get you “in the door” with the prospective employer.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They should be tailored to best fit the position you are applying, and highlight experience that would most likely appeal hiring managers.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Finally, resume and cover letters serve to frame your potential interview.</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Hiring managers often receive dozens (if not, hundreds) of resumes for any and may only spend a few minutes on your application. An effective and clear resume/cover letter is often the difference between getting an interview and being looked over. Today, we want to ensure all of you give yourself the best opportunity to be considered.</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EBDA9-5073-D748-9AAB-ABC6B4C75891}" type="slidenum">
              <a:rPr lang="en-US" smtClean="0"/>
              <a:t>5</a:t>
            </a:fld>
            <a:endParaRPr lang="en-US"/>
          </a:p>
        </p:txBody>
      </p:sp>
    </p:spTree>
    <p:extLst>
      <p:ext uri="{BB962C8B-B14F-4D97-AF65-F5344CB8AC3E}">
        <p14:creationId xmlns:p14="http://schemas.microsoft.com/office/powerpoint/2010/main" val="2930502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Career Development Life-Cycle</a:t>
            </a:r>
          </a:p>
          <a:p>
            <a:pPr lvl="0"/>
            <a:r>
              <a:rPr lang="en-US" sz="1200" b="1" kern="1200" dirty="0">
                <a:solidFill>
                  <a:schemeClr val="tx1"/>
                </a:solidFill>
                <a:effectLst/>
                <a:latin typeface="+mn-lt"/>
                <a:ea typeface="+mn-ea"/>
                <a:cs typeface="+mn-cs"/>
              </a:rPr>
              <a:t>[Slide 4] Career Development Life-Cycle</a:t>
            </a:r>
            <a:endParaRPr lang="en-US" sz="12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One thing I hope you keep in mind throughout this presentation is the resume and cover letter are one part of a larger picture. </a:t>
            </a:r>
          </a:p>
          <a:p>
            <a:pPr marL="171450" lvl="0" indent="-171450">
              <a:buFont typeface="Arial"/>
              <a:buChar char="•"/>
            </a:pPr>
            <a:r>
              <a:rPr lang="en-US" sz="1200" kern="1200" dirty="0">
                <a:solidFill>
                  <a:schemeClr val="tx1"/>
                </a:solidFill>
                <a:effectLst/>
                <a:latin typeface="+mn-lt"/>
                <a:ea typeface="+mn-ea"/>
                <a:cs typeface="+mn-cs"/>
              </a:rPr>
              <a:t>They are tools to help advance your larger career goals, and articulate to prospective employers who you are and where you intend on going.</a:t>
            </a:r>
          </a:p>
          <a:p>
            <a:pPr marL="171450" lvl="0" indent="-171450">
              <a:buFont typeface="Arial"/>
              <a:buChar char="•"/>
            </a:pPr>
            <a:r>
              <a:rPr lang="en-US" sz="1200" kern="1200" dirty="0">
                <a:solidFill>
                  <a:schemeClr val="tx1"/>
                </a:solidFill>
                <a:effectLst/>
                <a:latin typeface="+mn-lt"/>
                <a:ea typeface="+mn-ea"/>
                <a:cs typeface="+mn-cs"/>
              </a:rPr>
              <a:t>I encourage you to do some reflection on your long term career goals, and consider how your experience reflects the direction you are headed. </a:t>
            </a:r>
          </a:p>
          <a:p>
            <a:pPr marL="171450" lvl="0" indent="-171450">
              <a:buFont typeface="Arial"/>
              <a:buChar char="•"/>
            </a:pPr>
            <a:r>
              <a:rPr lang="en-US" sz="1200" kern="1200" dirty="0">
                <a:solidFill>
                  <a:schemeClr val="tx1"/>
                </a:solidFill>
                <a:effectLst/>
                <a:latin typeface="+mn-lt"/>
                <a:ea typeface="+mn-ea"/>
                <a:cs typeface="+mn-cs"/>
              </a:rPr>
              <a:t>This will help you write a more effective resume and cover letter.</a:t>
            </a: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6</a:t>
            </a:fld>
            <a:endParaRPr lang="en-US"/>
          </a:p>
        </p:txBody>
      </p:sp>
    </p:spTree>
    <p:extLst>
      <p:ext uri="{BB962C8B-B14F-4D97-AF65-F5344CB8AC3E}">
        <p14:creationId xmlns:p14="http://schemas.microsoft.com/office/powerpoint/2010/main" val="2341940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kern="1200" dirty="0">
                <a:solidFill>
                  <a:schemeClr val="tx1"/>
                </a:solidFill>
                <a:effectLst/>
                <a:latin typeface="+mn-lt"/>
                <a:ea typeface="+mn-ea"/>
                <a:cs typeface="+mn-cs"/>
              </a:rPr>
              <a:t>So, what is the best way to write a resume? A good way to think about it is considering both format and content. Each have set a general guidelines. </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When approaching a formatting a few things to keep in mind:</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 resume should always be </a:t>
            </a:r>
            <a:r>
              <a:rPr lang="en-US" sz="1200" i="1" kern="1200" dirty="0">
                <a:solidFill>
                  <a:schemeClr val="tx1"/>
                </a:solidFill>
                <a:effectLst/>
                <a:latin typeface="+mn-lt"/>
                <a:ea typeface="+mn-ea"/>
                <a:cs typeface="+mn-cs"/>
              </a:rPr>
              <a:t>one page</a:t>
            </a:r>
            <a:r>
              <a:rPr lang="en-US" sz="1200" kern="1200" dirty="0">
                <a:solidFill>
                  <a:schemeClr val="tx1"/>
                </a:solidFill>
                <a:effectLst/>
                <a:latin typeface="+mn-lt"/>
                <a:ea typeface="+mn-ea"/>
                <a:cs typeface="+mn-cs"/>
              </a:rPr>
              <a:t>. It is often said you can fit a Nobel Laureate on page—amen. You should be able do the same. If you find yourself going over a page, consider what is most important experience to highlight for the potential job.</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Use clear headings with simple titles, generally these fall into three categories:</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Professional</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Education</a:t>
            </a:r>
            <a:endParaRPr lang="en-US" sz="1100" kern="1200" dirty="0">
              <a:solidFill>
                <a:schemeClr val="tx1"/>
              </a:solidFill>
              <a:effectLst/>
              <a:latin typeface="+mn-lt"/>
              <a:ea typeface="+mn-ea"/>
              <a:cs typeface="+mn-cs"/>
            </a:endParaRPr>
          </a:p>
          <a:p>
            <a:pPr marL="1085850" lvl="2" indent="-171450">
              <a:buFont typeface="Arial"/>
              <a:buChar char="•"/>
            </a:pPr>
            <a:r>
              <a:rPr lang="en-US" sz="1200" kern="1200" dirty="0">
                <a:solidFill>
                  <a:schemeClr val="tx1"/>
                </a:solidFill>
                <a:effectLst/>
                <a:latin typeface="+mn-lt"/>
                <a:ea typeface="+mn-ea"/>
                <a:cs typeface="+mn-cs"/>
              </a:rPr>
              <a:t>Personal</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placement of organizations, titles, and dates should make clear lines with the text justifications uniform throughout the resume. This allows the eye to easy scan the resume, and understand the information being presented.</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Use a font that is easy to read and a font size no smaller than 10pt font. A prospective employer should not have use a magnifying glass to read your resume.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Arrange your information in bullets, and make strategic use of bold and CAPS to highlight important important information.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Finally, make sure you maintain some white space in resume; the last thing you want is a page that looks like a big block of text.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When formatting, the most important thing to keep in mind is </a:t>
            </a:r>
            <a:r>
              <a:rPr lang="en-US" sz="1200" i="1" kern="1200" dirty="0">
                <a:solidFill>
                  <a:schemeClr val="tx1"/>
                </a:solidFill>
                <a:effectLst/>
                <a:latin typeface="+mn-lt"/>
                <a:ea typeface="+mn-ea"/>
                <a:cs typeface="+mn-cs"/>
              </a:rPr>
              <a:t>consistency</a:t>
            </a:r>
            <a:r>
              <a:rPr lang="en-US" sz="1200" kern="1200" dirty="0">
                <a:solidFill>
                  <a:schemeClr val="tx1"/>
                </a:solidFill>
                <a:effectLst/>
                <a:latin typeface="+mn-lt"/>
                <a:ea typeface="+mn-ea"/>
                <a:cs typeface="+mn-cs"/>
              </a:rPr>
              <a:t>. You want the document to look clean, polished and professional. </a:t>
            </a:r>
            <a:r>
              <a:rPr lang="en-US" sz="1200" i="1" kern="1200" dirty="0">
                <a:solidFill>
                  <a:schemeClr val="tx1"/>
                </a:solidFill>
                <a:effectLst/>
                <a:latin typeface="+mn-lt"/>
                <a:ea typeface="+mn-ea"/>
                <a:cs typeface="+mn-cs"/>
              </a:rPr>
              <a:t>In short, it should look pretty! </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Now, let’s talk turkey: content of a resume. In the formatting section, I gave you some general headings, mainly your experience should fall into the categories of professional, education, and personal/service experience.  Here are few other tips: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Forget the summary or objective statement. This will be captured in a cover letter. More importantly, a well-written resume make clear an overall direction of your career.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Quantify accomplishments, always. This allows for prospective employers to better understand your experience, and associate measurable metrics with your success.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When possible, a good resume goes beyond a job description, and shows employers your job responsibilities by illuminating particular projects or daily tasks.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Be specific! Identify specific names and titles of projects, orgs, and locations.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Strong action verbs are a must. A quick </a:t>
            </a:r>
            <a:r>
              <a:rPr lang="en-US" sz="1200" kern="1200" dirty="0" err="1">
                <a:solidFill>
                  <a:schemeClr val="tx1"/>
                </a:solidFill>
                <a:effectLst/>
                <a:latin typeface="+mn-lt"/>
                <a:ea typeface="+mn-ea"/>
                <a:cs typeface="+mn-cs"/>
              </a:rPr>
              <a:t>google</a:t>
            </a:r>
            <a:r>
              <a:rPr lang="en-US" sz="1200" kern="1200" dirty="0">
                <a:solidFill>
                  <a:schemeClr val="tx1"/>
                </a:solidFill>
                <a:effectLst/>
                <a:latin typeface="+mn-lt"/>
                <a:ea typeface="+mn-ea"/>
                <a:cs typeface="+mn-cs"/>
              </a:rPr>
              <a:t> search can often provide a list of action verbs used in a resume. Also, your current position is often written in the present tense, while past experience is written in past tense.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Resumes should never use of “I”</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When writing the resume, don’t be afraid to show a little personality, particular in the “personal” or “education” section. You would be surprised how often I get asked about these sections in interviews—it catches peoples eye and helps you stand out.</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EBDA9-5073-D748-9AAB-ABC6B4C75891}" type="slidenum">
              <a:rPr lang="en-US" smtClean="0"/>
              <a:t>7</a:t>
            </a:fld>
            <a:endParaRPr lang="en-US"/>
          </a:p>
        </p:txBody>
      </p:sp>
    </p:spTree>
    <p:extLst>
      <p:ext uri="{BB962C8B-B14F-4D97-AF65-F5344CB8AC3E}">
        <p14:creationId xmlns:p14="http://schemas.microsoft.com/office/powerpoint/2010/main" val="2852707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6]</a:t>
            </a:r>
            <a:r>
              <a:rPr lang="en-US" sz="1200" kern="1200" dirty="0">
                <a:solidFill>
                  <a:schemeClr val="tx1"/>
                </a:solidFill>
                <a:effectLst/>
                <a:latin typeface="+mn-lt"/>
                <a:ea typeface="+mn-ea"/>
                <a:cs typeface="+mn-cs"/>
              </a:rPr>
              <a:t> The cover letter is often the most elusive part of the job application. Here, we hope to simplify and make sense of the cover letter. The most important part of writing a cover letter is doing some basic research prior to writing about the job and organization.  This allows to write with maximum effectiveness.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Some key points to keep in mind as you approach the cover letter: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Each cover letter you write addresses the specific position, which you are applying. Take the time to read the position description, and tailor the letter to positions specific qualifications.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letter should not be a summary of the resume, but rather highlight your most relevant experience for the job.</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cover letter should focus more on skills, than qualifications. This allows the hiring manager a “short cut” and frames your resume in the best light.  Furthermore, it gives some context to how past experiences might be brought into their organization.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Finally, a cover letter need to be short and sweet. Use three to five </a:t>
            </a:r>
            <a:r>
              <a:rPr lang="en-US" sz="1200" kern="1200" dirty="0" err="1">
                <a:solidFill>
                  <a:schemeClr val="tx1"/>
                </a:solidFill>
                <a:effectLst/>
                <a:latin typeface="+mn-lt"/>
                <a:ea typeface="+mn-ea"/>
                <a:cs typeface="+mn-cs"/>
              </a:rPr>
              <a:t>sentances</a:t>
            </a:r>
            <a:r>
              <a:rPr lang="en-US" sz="1200" kern="1200" dirty="0">
                <a:solidFill>
                  <a:schemeClr val="tx1"/>
                </a:solidFill>
                <a:effectLst/>
                <a:latin typeface="+mn-lt"/>
                <a:ea typeface="+mn-ea"/>
                <a:cs typeface="+mn-cs"/>
              </a:rPr>
              <a:t> in three to four paragraphs.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cover letter should follow a specific structure based off the business letter.  Again, in any specific job, you should do your homework and try to address each individual organization: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Business letter format is preferred with your address, the date, and the name, title and organization of the job;</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Address a specific individual when possible (usually the hiring manager), if you are unable to identify individual person, use the salutation “Dear Sir or Madam;”</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In the first paragraph, you want to make it clear what position you applying for, and provide a summary of your qualifications;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second (and third) paragraph(s) focus on your most relevant experience for the job with emphasis on skills learned through the experience;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concluding third (or fourth) paragraph should restate your  argument, refer to the attached resume, and thank them for their time.</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EBDA9-5073-D748-9AAB-ABC6B4C75891}" type="slidenum">
              <a:rPr lang="en-US" smtClean="0"/>
              <a:t>8</a:t>
            </a:fld>
            <a:endParaRPr lang="en-US"/>
          </a:p>
        </p:txBody>
      </p:sp>
    </p:spTree>
    <p:extLst>
      <p:ext uri="{BB962C8B-B14F-4D97-AF65-F5344CB8AC3E}">
        <p14:creationId xmlns:p14="http://schemas.microsoft.com/office/powerpoint/2010/main" val="2597978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kern="1200" dirty="0">
                <a:solidFill>
                  <a:schemeClr val="tx1"/>
                </a:solidFill>
                <a:effectLst/>
                <a:latin typeface="+mn-lt"/>
                <a:ea typeface="+mn-ea"/>
                <a:cs typeface="+mn-cs"/>
              </a:rPr>
              <a:t>Your resume should be reviewed by 10 people: mentors and peers in the industry, which you are pursuing work. This editing process is invaluable in catching typos, providing insight into what stands out, and ideas on how to best present your experience. Each person will likely have their own perspective, and often a diverse range viewpoints is helpful in maximizing your effectiveness.</a:t>
            </a:r>
          </a:p>
          <a:p>
            <a:pPr marL="171450" lvl="0" indent="-171450">
              <a:buFont typeface="Arial"/>
              <a:buChar char="•"/>
            </a:pPr>
            <a:r>
              <a:rPr lang="en-US" sz="1200" kern="1200" dirty="0">
                <a:solidFill>
                  <a:schemeClr val="tx1"/>
                </a:solidFill>
                <a:effectLst/>
                <a:latin typeface="+mn-lt"/>
                <a:ea typeface="+mn-ea"/>
                <a:cs typeface="+mn-cs"/>
              </a:rPr>
              <a:t>Likewise, I always have a few trusted colleagues review and edit my cover letter. </a:t>
            </a:r>
          </a:p>
          <a:p>
            <a:pPr marL="171450" lvl="0" indent="-171450">
              <a:buFont typeface="Arial"/>
              <a:buChar char="•"/>
            </a:pPr>
            <a:r>
              <a:rPr lang="en-US" sz="1200" kern="1200" dirty="0">
                <a:solidFill>
                  <a:schemeClr val="tx1"/>
                </a:solidFill>
                <a:effectLst/>
                <a:latin typeface="+mn-lt"/>
                <a:ea typeface="+mn-ea"/>
                <a:cs typeface="+mn-cs"/>
              </a:rPr>
              <a:t>Don’t be afraid of feedback! It is an essential tool in creating a great resume.</a:t>
            </a:r>
          </a:p>
          <a:p>
            <a:pPr marL="171450" indent="-171450">
              <a:buFont typeface="Arial"/>
              <a:buChar cha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9</a:t>
            </a:fld>
            <a:endParaRPr lang="en-US"/>
          </a:p>
        </p:txBody>
      </p:sp>
    </p:spTree>
    <p:extLst>
      <p:ext uri="{BB962C8B-B14F-4D97-AF65-F5344CB8AC3E}">
        <p14:creationId xmlns:p14="http://schemas.microsoft.com/office/powerpoint/2010/main" val="161589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Now, we are going to look at a resume from an OFA organizing alumnus, and see if it can provide insight into how to put this information into action.</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When you look at this resume, what stands out on high level?</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[Popcorn Responses for formatting tips] A few things I noted here were the following:</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Its easy to read. My eyes can easily scan across the page, and the text alignment allows me to skim the resume quickly;</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There is a good structure to the resume with bullets and font usage;</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There is white space. It is not too overwhelming, but with enough information;</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There are clear headings and “buckets” of information;</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 good range of content with information under each heading, and elaboration on each position;</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It’s one page. This resume covers seven years and three headings on one page!</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11</a:t>
            </a:fld>
            <a:endParaRPr lang="en-US"/>
          </a:p>
        </p:txBody>
      </p:sp>
    </p:spTree>
    <p:extLst>
      <p:ext uri="{BB962C8B-B14F-4D97-AF65-F5344CB8AC3E}">
        <p14:creationId xmlns:p14="http://schemas.microsoft.com/office/powerpoint/2010/main" val="1371565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8]</a:t>
            </a:r>
            <a:r>
              <a:rPr lang="en-US" sz="1200" kern="1200" dirty="0">
                <a:solidFill>
                  <a:schemeClr val="tx1"/>
                </a:solidFill>
                <a:effectLst/>
                <a:latin typeface="+mn-lt"/>
                <a:ea typeface="+mn-ea"/>
                <a:cs typeface="+mn-cs"/>
              </a:rPr>
              <a:t> Now, lets take a closer look at the content. Is there anything that strikes you or is helpful in looking at these headings?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[Popcorn Responses for content advice] A few things I noted here were the following:</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Shows rather than tells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Specific on names and projects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Quantifies accomplishments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Goes beyond a mere job description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Contains strong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Provides a good example of how to present and talk about your OFA experience</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8BEBDA9-5073-D748-9AAB-ABC6B4C75891}" type="slidenum">
              <a:rPr lang="en-US" smtClean="0"/>
              <a:t>12</a:t>
            </a:fld>
            <a:endParaRPr lang="en-US"/>
          </a:p>
        </p:txBody>
      </p:sp>
    </p:spTree>
    <p:extLst>
      <p:ext uri="{BB962C8B-B14F-4D97-AF65-F5344CB8AC3E}">
        <p14:creationId xmlns:p14="http://schemas.microsoft.com/office/powerpoint/2010/main" val="17680308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Regular Slide">
    <p:spTree>
      <p:nvGrpSpPr>
        <p:cNvPr id="1" name=""/>
        <p:cNvGrpSpPr/>
        <p:nvPr/>
      </p:nvGrpSpPr>
      <p:grpSpPr>
        <a:xfrm>
          <a:off x="0" y="0"/>
          <a:ext cx="0" cy="0"/>
          <a:chOff x="0" y="0"/>
          <a:chExt cx="0" cy="0"/>
        </a:xfrm>
      </p:grpSpPr>
      <p:pic>
        <p:nvPicPr>
          <p:cNvPr id="4" name="Picture 5" descr="OFA-logo_horizontal-RGB.eps"/>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787400" y="8937625"/>
            <a:ext cx="3352800" cy="43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p:txBody>
          <a:bodyPr/>
          <a:lstStyle>
            <a:lvl1pPr>
              <a:defRPr smtClean="0"/>
            </a:lvl1pPr>
          </a:lstStyle>
          <a:p>
            <a:pPr>
              <a:defRPr/>
            </a:pPr>
            <a:fld id="{B0FF7511-DC85-E94D-B918-46F13A59B653}" type="slidenum">
              <a:rPr lang="en-US"/>
              <a:pPr>
                <a:defRPr/>
              </a:pPr>
              <a:t>‹#›</a:t>
            </a:fld>
            <a:endParaRPr lang="en-US"/>
          </a:p>
        </p:txBody>
      </p:sp>
    </p:spTree>
    <p:extLst>
      <p:ext uri="{BB962C8B-B14F-4D97-AF65-F5344CB8AC3E}">
        <p14:creationId xmlns:p14="http://schemas.microsoft.com/office/powerpoint/2010/main" val="383483813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4" descr="OFA-logo_horizontal-RGB.eps"/>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311275" y="3684588"/>
            <a:ext cx="10372725" cy="1344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4000" y="5791200"/>
            <a:ext cx="12496800" cy="1676400"/>
          </a:xfrm>
        </p:spPr>
        <p:txBody>
          <a:bodyPr/>
          <a:lstStyle>
            <a:lvl1pPr>
              <a:defRPr sz="4200" i="0" baseline="0"/>
            </a:lvl1pPr>
          </a:lstStyle>
          <a:p>
            <a:r>
              <a:rPr lang="en-US"/>
              <a:t>Click to edit Master title style</a:t>
            </a:r>
            <a:endParaRPr lang="en-US" dirty="0"/>
          </a:p>
        </p:txBody>
      </p:sp>
      <p:sp>
        <p:nvSpPr>
          <p:cNvPr id="8" name="Text Placeholder 7"/>
          <p:cNvSpPr>
            <a:spLocks noGrp="1"/>
          </p:cNvSpPr>
          <p:nvPr>
            <p:ph type="body" sz="quarter" idx="10"/>
          </p:nvPr>
        </p:nvSpPr>
        <p:spPr>
          <a:xfrm>
            <a:off x="254000" y="7620000"/>
            <a:ext cx="12496800" cy="762000"/>
          </a:xfrm>
        </p:spPr>
        <p:txBody>
          <a:bodyPr/>
          <a:lstStyle>
            <a:lvl1pPr marL="266700" indent="0" algn="ctr">
              <a:buNone/>
              <a:defRPr sz="3600" i="1" baseline="0"/>
            </a:lvl1pPr>
          </a:lstStyle>
          <a:p>
            <a:pPr lvl="0"/>
            <a:r>
              <a:rPr lang="en-US"/>
              <a:t>Click to edit Master text styles</a:t>
            </a:r>
          </a:p>
        </p:txBody>
      </p:sp>
    </p:spTree>
    <p:extLst>
      <p:ext uri="{BB962C8B-B14F-4D97-AF65-F5344CB8AC3E}">
        <p14:creationId xmlns:p14="http://schemas.microsoft.com/office/powerpoint/2010/main" val="1425834088"/>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bwMode="auto">
          <a:xfrm>
            <a:off x="406400" y="1066800"/>
            <a:ext cx="12192000" cy="1447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dirty="0">
                <a:sym typeface="Gill Sans" charset="0"/>
              </a:rPr>
              <a:t>Click to edit Master title style</a:t>
            </a:r>
          </a:p>
        </p:txBody>
      </p:sp>
      <p:sp>
        <p:nvSpPr>
          <p:cNvPr id="14338" name="Rectangle 2"/>
          <p:cNvSpPr>
            <a:spLocks noGrp="1" noChangeArrowheads="1"/>
          </p:cNvSpPr>
          <p:nvPr>
            <p:ph type="body" idx="1"/>
          </p:nvPr>
        </p:nvSpPr>
        <p:spPr bwMode="auto">
          <a:xfrm>
            <a:off x="406400" y="2971800"/>
            <a:ext cx="12192000" cy="5867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dirty="0">
                <a:sym typeface="Gill Sans" charset="0"/>
              </a:rPr>
              <a:t>Click to edit Master text styles</a:t>
            </a:r>
          </a:p>
          <a:p>
            <a:pPr lvl="1"/>
            <a:r>
              <a:rPr lang="en-US" dirty="0">
                <a:sym typeface="Gill Sans" charset="0"/>
              </a:rPr>
              <a:t>Second level</a:t>
            </a:r>
          </a:p>
          <a:p>
            <a:pPr lvl="2"/>
            <a:r>
              <a:rPr lang="en-US" dirty="0">
                <a:sym typeface="Gill Sans" charset="0"/>
              </a:rPr>
              <a:t>Third level</a:t>
            </a:r>
          </a:p>
          <a:p>
            <a:pPr lvl="3"/>
            <a:r>
              <a:rPr lang="en-US" dirty="0">
                <a:sym typeface="Gill Sans" charset="0"/>
              </a:rPr>
              <a:t>Fourth level</a:t>
            </a:r>
          </a:p>
          <a:p>
            <a:pPr lvl="4"/>
            <a:r>
              <a:rPr lang="en-US" dirty="0">
                <a:sym typeface="Gill Sans" charset="0"/>
              </a:rPr>
              <a:t>Fifth level</a:t>
            </a:r>
          </a:p>
        </p:txBody>
      </p:sp>
      <p:sp>
        <p:nvSpPr>
          <p:cNvPr id="6" name="Rectangle 5"/>
          <p:cNvSpPr/>
          <p:nvPr userDrawn="1"/>
        </p:nvSpPr>
        <p:spPr>
          <a:xfrm>
            <a:off x="0" y="0"/>
            <a:ext cx="13004800" cy="76200"/>
          </a:xfrm>
          <a:prstGeom prst="rect">
            <a:avLst/>
          </a:prstGeom>
          <a:solidFill>
            <a:srgbClr val="D020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9" name="Slide Number Placeholder 1"/>
          <p:cNvSpPr>
            <a:spLocks noGrp="1"/>
          </p:cNvSpPr>
          <p:nvPr>
            <p:ph type="sldNum" sz="quarter" idx="4"/>
          </p:nvPr>
        </p:nvSpPr>
        <p:spPr>
          <a:xfrm>
            <a:off x="9320213" y="9040813"/>
            <a:ext cx="3033712" cy="519112"/>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56565A"/>
                </a:solidFill>
                <a:latin typeface="Arial" charset="0"/>
                <a:cs typeface="Arial" charset="0"/>
              </a:defRPr>
            </a:lvl1pPr>
          </a:lstStyle>
          <a:p>
            <a:pPr>
              <a:defRPr/>
            </a:pPr>
            <a:fld id="{DD580DE5-5816-4943-BCB0-8A810F077827}" type="slidenum">
              <a:rPr lang="en-US"/>
              <a:pPr>
                <a:defRPr/>
              </a:pPr>
              <a:t>‹#›</a:t>
            </a:fld>
            <a:endParaRPr lang="en-US"/>
          </a:p>
        </p:txBody>
      </p:sp>
      <p:pic>
        <p:nvPicPr>
          <p:cNvPr id="1030" name="Picture 5" descr="OFA-logo_horizontal-RGB.eps"/>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787400" y="8937625"/>
            <a:ext cx="3352800" cy="43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4" r:id="rId1"/>
    <p:sldLayoutId id="2147483675" r:id="rId2"/>
  </p:sldLayoutIdLst>
  <p:transition/>
  <p:txStyles>
    <p:titleStyle>
      <a:lvl1pPr algn="ctr" rtl="0" eaLnBrk="0" fontAlgn="base" hangingPunct="0">
        <a:spcBef>
          <a:spcPct val="0"/>
        </a:spcBef>
        <a:spcAft>
          <a:spcPct val="0"/>
        </a:spcAft>
        <a:defRPr sz="4200" b="1">
          <a:solidFill>
            <a:schemeClr val="tx1"/>
          </a:solidFill>
          <a:latin typeface="Arial"/>
          <a:ea typeface="MS PGothic" pitchFamily="34" charset="-128"/>
          <a:cs typeface="Arial"/>
          <a:sym typeface="Gill Sans" charset="0"/>
        </a:defRPr>
      </a:lvl1pPr>
      <a:lvl2pPr algn="ctr" rtl="0" eaLnBrk="0" fontAlgn="base" hangingPunct="0">
        <a:spcBef>
          <a:spcPct val="0"/>
        </a:spcBef>
        <a:spcAft>
          <a:spcPct val="0"/>
        </a:spcAft>
        <a:defRPr sz="4200" b="1">
          <a:solidFill>
            <a:schemeClr val="tx1"/>
          </a:solidFill>
          <a:latin typeface="Arial" charset="0"/>
          <a:ea typeface="MS PGothic" pitchFamily="34" charset="-128"/>
          <a:cs typeface="Arial" charset="0"/>
          <a:sym typeface="Gill Sans" charset="0"/>
        </a:defRPr>
      </a:lvl2pPr>
      <a:lvl3pPr algn="ctr" rtl="0" eaLnBrk="0" fontAlgn="base" hangingPunct="0">
        <a:spcBef>
          <a:spcPct val="0"/>
        </a:spcBef>
        <a:spcAft>
          <a:spcPct val="0"/>
        </a:spcAft>
        <a:defRPr sz="4200" b="1">
          <a:solidFill>
            <a:schemeClr val="tx1"/>
          </a:solidFill>
          <a:latin typeface="Arial" charset="0"/>
          <a:ea typeface="MS PGothic" pitchFamily="34" charset="-128"/>
          <a:cs typeface="Arial" charset="0"/>
          <a:sym typeface="Gill Sans" charset="0"/>
        </a:defRPr>
      </a:lvl3pPr>
      <a:lvl4pPr algn="ctr" rtl="0" eaLnBrk="0" fontAlgn="base" hangingPunct="0">
        <a:spcBef>
          <a:spcPct val="0"/>
        </a:spcBef>
        <a:spcAft>
          <a:spcPct val="0"/>
        </a:spcAft>
        <a:defRPr sz="4200" b="1">
          <a:solidFill>
            <a:schemeClr val="tx1"/>
          </a:solidFill>
          <a:latin typeface="Arial" charset="0"/>
          <a:ea typeface="MS PGothic" pitchFamily="34" charset="-128"/>
          <a:cs typeface="Arial" charset="0"/>
          <a:sym typeface="Gill Sans" charset="0"/>
        </a:defRPr>
      </a:lvl4pPr>
      <a:lvl5pPr algn="ctr" rtl="0" eaLnBrk="0" fontAlgn="base" hangingPunct="0">
        <a:spcBef>
          <a:spcPct val="0"/>
        </a:spcBef>
        <a:spcAft>
          <a:spcPct val="0"/>
        </a:spcAft>
        <a:defRPr sz="4200" b="1">
          <a:solidFill>
            <a:schemeClr val="tx1"/>
          </a:solidFill>
          <a:latin typeface="Arial" charset="0"/>
          <a:ea typeface="MS PGothic" pitchFamily="34" charset="-128"/>
          <a:cs typeface="Arial"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1pPr>
      <a:lvl2pPr marL="1204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2pPr>
      <a:lvl3pPr marL="1649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3pPr>
      <a:lvl4pPr marL="2093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4pPr>
      <a:lvl5pPr marL="2538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ＭＳ Ｐゴシック" charset="0"/>
              </a:rPr>
              <a:t>Resume &amp; Cover Letter Writing Workshop</a:t>
            </a:r>
          </a:p>
        </p:txBody>
      </p:sp>
      <p:sp>
        <p:nvSpPr>
          <p:cNvPr id="3" name="Text Placeholder 2"/>
          <p:cNvSpPr>
            <a:spLocks noGrp="1"/>
          </p:cNvSpPr>
          <p:nvPr>
            <p:ph type="body" sz="quarter" idx="10"/>
          </p:nvPr>
        </p:nvSpPr>
        <p:spPr/>
        <p:txBody>
          <a:bodyPr/>
          <a:lstStyle/>
          <a:p>
            <a:pPr>
              <a:defRPr/>
            </a:pPr>
            <a:r>
              <a:rPr lang="en-US" i="0" dirty="0">
                <a:ea typeface="ＭＳ Ｐゴシック" charset="0"/>
                <a:cs typeface="ＭＳ Ｐゴシック" charset="0"/>
              </a:rPr>
              <a:t>Chicago, Illinois</a:t>
            </a:r>
          </a:p>
        </p:txBody>
      </p:sp>
      <p:pic>
        <p:nvPicPr>
          <p:cNvPr id="4" name="Picture 3" descr="A drawing of a face&#10;&#10;Description automatically generated">
            <a:extLst>
              <a:ext uri="{FF2B5EF4-FFF2-40B4-BE49-F238E27FC236}">
                <a16:creationId xmlns:a16="http://schemas.microsoft.com/office/drawing/2014/main" id="{CB52D9B9-1B38-FC44-80AA-A09B5F024A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1200" y="8915400"/>
            <a:ext cx="1219200" cy="41910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p:cNvSpPr>
          <p:nvPr/>
        </p:nvSpPr>
        <p:spPr bwMode="auto">
          <a:xfrm>
            <a:off x="831850" y="2895600"/>
            <a:ext cx="6889750" cy="563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Introduction and Goals</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Best Practices for the Resume</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Writing a Resume &amp; Cover Letter</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The OFA Package &amp; Questions</a:t>
            </a:r>
          </a:p>
        </p:txBody>
      </p:sp>
      <p:sp>
        <p:nvSpPr>
          <p:cNvPr id="8194"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Agenda</a:t>
            </a:r>
          </a:p>
        </p:txBody>
      </p:sp>
      <p:pic>
        <p:nvPicPr>
          <p:cNvPr id="8195"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05416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381000"/>
            <a:ext cx="12192000" cy="1219200"/>
          </a:xfrm>
        </p:spPr>
        <p:txBody>
          <a:bodyPr/>
          <a:lstStyle/>
          <a:p>
            <a:r>
              <a:rPr lang="en-US" dirty="0"/>
              <a:t>Analyzing a Resume</a:t>
            </a:r>
          </a:p>
        </p:txBody>
      </p:sp>
      <p:pic>
        <p:nvPicPr>
          <p:cNvPr id="4" name="Content Placeholder 3" descr="Butch Frey_ Resume.pdf"/>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t="199" b="199"/>
          <a:stretch/>
        </p:blipFill>
        <p:spPr>
          <a:xfrm>
            <a:off x="5816600" y="1010879"/>
            <a:ext cx="6782674" cy="8742721"/>
          </a:xfrm>
        </p:spPr>
      </p:pic>
      <p:sp>
        <p:nvSpPr>
          <p:cNvPr id="11" name="TextBox 10"/>
          <p:cNvSpPr txBox="1"/>
          <p:nvPr/>
        </p:nvSpPr>
        <p:spPr>
          <a:xfrm>
            <a:off x="787400" y="3200400"/>
            <a:ext cx="5029200" cy="4708981"/>
          </a:xfrm>
          <a:prstGeom prst="rect">
            <a:avLst/>
          </a:prstGeom>
          <a:noFill/>
        </p:spPr>
        <p:txBody>
          <a:bodyPr wrap="square" rtlCol="0">
            <a:spAutoFit/>
          </a:bodyPr>
          <a:lstStyle/>
          <a:p>
            <a:pPr algn="l"/>
            <a:r>
              <a:rPr lang="en-US" b="1" i="1" dirty="0">
                <a:solidFill>
                  <a:srgbClr val="FF0000"/>
                </a:solidFill>
                <a:latin typeface="+mn-lt"/>
              </a:rPr>
              <a:t>What stands out?</a:t>
            </a:r>
            <a:endParaRPr lang="en-US" b="1" dirty="0">
              <a:solidFill>
                <a:srgbClr val="FF0000"/>
              </a:solidFill>
              <a:latin typeface="+mn-lt"/>
            </a:endParaRPr>
          </a:p>
          <a:p>
            <a:pPr marL="571500" indent="-571500" algn="l">
              <a:buFont typeface="Arial"/>
              <a:buChar char="•"/>
            </a:pPr>
            <a:r>
              <a:rPr lang="en-US" sz="3600" dirty="0">
                <a:latin typeface="+mn-lt"/>
              </a:rPr>
              <a:t>Easy to read</a:t>
            </a:r>
          </a:p>
          <a:p>
            <a:pPr marL="571500" indent="-571500" algn="l">
              <a:buFont typeface="Arial"/>
              <a:buChar char="•"/>
            </a:pPr>
            <a:r>
              <a:rPr lang="en-US" sz="3600" dirty="0">
                <a:latin typeface="+mn-lt"/>
              </a:rPr>
              <a:t>Structured</a:t>
            </a:r>
          </a:p>
          <a:p>
            <a:pPr marL="571500" indent="-571500" algn="l">
              <a:buFont typeface="Arial"/>
              <a:buChar char="•"/>
            </a:pPr>
            <a:r>
              <a:rPr lang="en-US" sz="3600" dirty="0">
                <a:latin typeface="+mn-lt"/>
              </a:rPr>
              <a:t>Good white space</a:t>
            </a:r>
          </a:p>
          <a:p>
            <a:pPr marL="571500" indent="-571500" algn="l">
              <a:buFont typeface="Arial"/>
              <a:buChar char="•"/>
            </a:pPr>
            <a:r>
              <a:rPr lang="en-US" sz="3600" dirty="0">
                <a:latin typeface="+mn-lt"/>
              </a:rPr>
              <a:t>Clear headings</a:t>
            </a:r>
          </a:p>
          <a:p>
            <a:pPr marL="571500" indent="-571500" algn="l">
              <a:buFont typeface="Arial"/>
              <a:buChar char="•"/>
            </a:pPr>
            <a:r>
              <a:rPr lang="en-US" sz="3600" dirty="0">
                <a:latin typeface="+mn-lt"/>
              </a:rPr>
              <a:t>Diversity of Content</a:t>
            </a:r>
          </a:p>
          <a:p>
            <a:pPr marL="571500" indent="-571500" algn="l">
              <a:buFont typeface="Arial"/>
              <a:buChar char="•"/>
            </a:pPr>
            <a:r>
              <a:rPr lang="en-US" sz="3600" dirty="0">
                <a:latin typeface="+mn-lt"/>
              </a:rPr>
              <a:t>One Page!!</a:t>
            </a:r>
          </a:p>
          <a:p>
            <a:pPr algn="l"/>
            <a:endParaRPr lang="en-US" dirty="0">
              <a:latin typeface="+mn-lt"/>
            </a:endParaRPr>
          </a:p>
        </p:txBody>
      </p:sp>
    </p:spTree>
    <p:extLst>
      <p:ext uri="{BB962C8B-B14F-4D97-AF65-F5344CB8AC3E}">
        <p14:creationId xmlns:p14="http://schemas.microsoft.com/office/powerpoint/2010/main" val="10274282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762000"/>
            <a:ext cx="12192000" cy="1447800"/>
          </a:xfrm>
        </p:spPr>
        <p:txBody>
          <a:bodyPr/>
          <a:lstStyle/>
          <a:p>
            <a:r>
              <a:rPr lang="en-US" dirty="0"/>
              <a:t>Examining the Content</a:t>
            </a:r>
          </a:p>
        </p:txBody>
      </p:sp>
      <p:pic>
        <p:nvPicPr>
          <p:cNvPr id="4" name="Content Placeholder 3" descr="Butch Frey_ Resume.pdf"/>
          <p:cNvPicPr>
            <a:picLocks noGrp="1" noChangeAspect="1"/>
          </p:cNvPicPr>
          <p:nvPr>
            <p:ph idx="1"/>
          </p:nvPr>
        </p:nvPicPr>
        <p:blipFill>
          <a:blip r:embed="rId3" cstate="email">
            <a:extLst>
              <a:ext uri="{28A0092B-C50C-407E-A947-70E740481C1C}">
                <a14:useLocalDpi xmlns:a14="http://schemas.microsoft.com/office/drawing/2010/main"/>
              </a:ext>
            </a:extLst>
          </a:blip>
          <a:srcRect t="31406" b="31406"/>
          <a:stretch>
            <a:fillRect/>
          </a:stretch>
        </p:blipFill>
        <p:spPr>
          <a:xfrm>
            <a:off x="-519874" y="1981200"/>
            <a:ext cx="13844650" cy="6815137"/>
          </a:xfrm>
        </p:spPr>
      </p:pic>
    </p:spTree>
    <p:extLst>
      <p:ext uri="{BB962C8B-B14F-4D97-AF65-F5344CB8AC3E}">
        <p14:creationId xmlns:p14="http://schemas.microsoft.com/office/powerpoint/2010/main" val="362883868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381000"/>
            <a:ext cx="12192000" cy="1447800"/>
          </a:xfrm>
        </p:spPr>
        <p:txBody>
          <a:bodyPr/>
          <a:lstStyle/>
          <a:p>
            <a:r>
              <a:rPr lang="en-US" dirty="0"/>
              <a:t>Analyzing a Cover Letter</a:t>
            </a:r>
          </a:p>
        </p:txBody>
      </p:sp>
      <p:pic>
        <p:nvPicPr>
          <p:cNvPr id="6" name="Content Placeholder 5" descr="Butch Frey_ Advancement Project_CL, Resume, References.pdf"/>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l="-432" t="4662" r="52" b="24095"/>
          <a:stretch/>
        </p:blipFill>
        <p:spPr>
          <a:xfrm>
            <a:off x="2235200" y="1371600"/>
            <a:ext cx="8534400" cy="7838852"/>
          </a:xfrm>
        </p:spPr>
      </p:pic>
    </p:spTree>
    <p:extLst>
      <p:ext uri="{BB962C8B-B14F-4D97-AF65-F5344CB8AC3E}">
        <p14:creationId xmlns:p14="http://schemas.microsoft.com/office/powerpoint/2010/main" val="70232227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Reflect on Your Experience</a:t>
            </a:r>
          </a:p>
        </p:txBody>
      </p:sp>
      <p:sp>
        <p:nvSpPr>
          <p:cNvPr id="14338" name="Rounded Rectangle 11"/>
          <p:cNvSpPr>
            <a:spLocks noChangeArrowheads="1"/>
          </p:cNvSpPr>
          <p:nvPr/>
        </p:nvSpPr>
        <p:spPr bwMode="auto">
          <a:xfrm>
            <a:off x="558800" y="1828800"/>
            <a:ext cx="6300787" cy="6934200"/>
          </a:xfrm>
          <a:prstGeom prst="roundRect">
            <a:avLst>
              <a:gd name="adj" fmla="val 14037"/>
            </a:avLst>
          </a:prstGeom>
          <a:solidFill>
            <a:srgbClr val="0094C8"/>
          </a:solidFill>
          <a:ln w="25400">
            <a:solidFill>
              <a:srgbClr val="0C3B60"/>
            </a:solidFill>
            <a:round/>
            <a:headEnd/>
            <a:tailEnd/>
          </a:ln>
        </p:spPr>
        <p:txBody>
          <a:bodyPr/>
          <a:lstStyle/>
          <a:p>
            <a:r>
              <a:rPr lang="en-US" sz="2800" dirty="0">
                <a:solidFill>
                  <a:schemeClr val="bg1"/>
                </a:solidFill>
                <a:latin typeface="Arial" charset="0"/>
                <a:cs typeface="Arial" charset="0"/>
              </a:rPr>
              <a:t>Take a few minute to look at your own resume. </a:t>
            </a:r>
          </a:p>
          <a:p>
            <a:endParaRPr lang="en-US" sz="2800" dirty="0">
              <a:solidFill>
                <a:schemeClr val="bg1"/>
              </a:solidFill>
              <a:latin typeface="Arial" charset="0"/>
              <a:cs typeface="Arial" charset="0"/>
            </a:endParaRPr>
          </a:p>
          <a:p>
            <a:r>
              <a:rPr lang="en-US" sz="2800" dirty="0">
                <a:solidFill>
                  <a:schemeClr val="bg1"/>
                </a:solidFill>
                <a:latin typeface="Arial" charset="0"/>
                <a:cs typeface="Arial" charset="0"/>
              </a:rPr>
              <a:t>Consider the jobs you will be pursuing following your time here at OFA.  </a:t>
            </a:r>
          </a:p>
          <a:p>
            <a:endParaRPr lang="en-US" sz="2800" dirty="0">
              <a:solidFill>
                <a:schemeClr val="bg1"/>
              </a:solidFill>
              <a:latin typeface="Arial" charset="0"/>
              <a:cs typeface="Arial" charset="0"/>
            </a:endParaRPr>
          </a:p>
          <a:p>
            <a:r>
              <a:rPr lang="en-US" sz="2800" dirty="0">
                <a:solidFill>
                  <a:schemeClr val="bg1"/>
                </a:solidFill>
                <a:latin typeface="Arial" charset="0"/>
                <a:cs typeface="Arial" charset="0"/>
              </a:rPr>
              <a:t>Brainstorm some key OFA activities, skills or experiences that best reflect the organizing, training, and advocacy skills needed in those jobs.</a:t>
            </a:r>
          </a:p>
          <a:p>
            <a:endParaRPr lang="en-US" sz="2800" dirty="0">
              <a:solidFill>
                <a:schemeClr val="bg1"/>
              </a:solidFill>
              <a:latin typeface="Arial" charset="0"/>
              <a:cs typeface="Arial" charset="0"/>
            </a:endParaRPr>
          </a:p>
          <a:p>
            <a:r>
              <a:rPr lang="en-US" sz="2800" dirty="0">
                <a:solidFill>
                  <a:schemeClr val="bg1"/>
                </a:solidFill>
                <a:latin typeface="Arial" charset="0"/>
                <a:cs typeface="Arial" charset="0"/>
              </a:rPr>
              <a:t>Identify a good storyline to be captured in a cover letter.</a:t>
            </a:r>
          </a:p>
        </p:txBody>
      </p:sp>
      <p:pic>
        <p:nvPicPr>
          <p:cNvPr id="4" name="Picture 3" descr="DenierAward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64600" y="1905000"/>
            <a:ext cx="3911600" cy="2933700"/>
          </a:xfrm>
          <a:prstGeom prst="rect">
            <a:avLst/>
          </a:prstGeom>
        </p:spPr>
      </p:pic>
      <p:pic>
        <p:nvPicPr>
          <p:cNvPr id="5" name="Picture 4" descr="OutsidePortmansOffice.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59600" y="4572000"/>
            <a:ext cx="3764280" cy="2688771"/>
          </a:xfrm>
          <a:prstGeom prst="rect">
            <a:avLst/>
          </a:prstGeom>
        </p:spPr>
      </p:pic>
      <p:pic>
        <p:nvPicPr>
          <p:cNvPr id="6" name="Picture 5" descr="JosesStory22.jp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318352" y="6553200"/>
            <a:ext cx="4381648" cy="2705100"/>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Editing Resume &amp; Cover Letter </a:t>
            </a:r>
          </a:p>
        </p:txBody>
      </p:sp>
      <p:sp>
        <p:nvSpPr>
          <p:cNvPr id="12290" name="TextBox 7"/>
          <p:cNvSpPr txBox="1">
            <a:spLocks noChangeArrowheads="1"/>
          </p:cNvSpPr>
          <p:nvPr/>
        </p:nvSpPr>
        <p:spPr bwMode="auto">
          <a:xfrm>
            <a:off x="1039813" y="2438400"/>
            <a:ext cx="107727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buFont typeface="Arial" charset="0"/>
              <a:buNone/>
            </a:pPr>
            <a:r>
              <a:rPr lang="en-US" sz="2800" b="1" dirty="0">
                <a:solidFill>
                  <a:srgbClr val="56565A"/>
                </a:solidFill>
                <a:latin typeface="Arial" charset="0"/>
                <a:cs typeface="Arial" charset="0"/>
              </a:rPr>
              <a:t>Key Questions</a:t>
            </a:r>
          </a:p>
        </p:txBody>
      </p:sp>
      <p:cxnSp>
        <p:nvCxnSpPr>
          <p:cNvPr id="9" name="Straight Connector 8"/>
          <p:cNvCxnSpPr/>
          <p:nvPr/>
        </p:nvCxnSpPr>
        <p:spPr>
          <a:xfrm>
            <a:off x="1039813" y="2974975"/>
            <a:ext cx="10772775" cy="0"/>
          </a:xfrm>
          <a:prstGeom prst="line">
            <a:avLst/>
          </a:prstGeom>
          <a:ln w="19050">
            <a:solidFill>
              <a:srgbClr val="0C3B60"/>
            </a:solidFill>
          </a:ln>
          <a:effectLst/>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92213" y="32004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cs typeface="Arial"/>
              </a:rPr>
              <a:t>Resume Content</a:t>
            </a:r>
          </a:p>
        </p:txBody>
      </p:sp>
      <p:sp>
        <p:nvSpPr>
          <p:cNvPr id="11" name="Rectangle 10"/>
          <p:cNvSpPr/>
          <p:nvPr/>
        </p:nvSpPr>
        <p:spPr>
          <a:xfrm>
            <a:off x="4308475" y="3200400"/>
            <a:ext cx="7497763"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indent="-115888" algn="l" eaLnBrk="0" hangingPunct="0">
              <a:buFont typeface="Arial" pitchFamily="34" charset="0"/>
              <a:buChar char="•"/>
              <a:defRPr/>
            </a:pPr>
            <a:r>
              <a:rPr lang="en-US" sz="2800" dirty="0">
                <a:solidFill>
                  <a:srgbClr val="56565A"/>
                </a:solidFill>
                <a:cs typeface="Arial"/>
              </a:rPr>
              <a:t>Are you using key action verbs?</a:t>
            </a:r>
          </a:p>
          <a:p>
            <a:pPr marL="115888" indent="-115888" algn="l" eaLnBrk="0" hangingPunct="0">
              <a:buFont typeface="Arial" pitchFamily="34" charset="0"/>
              <a:buChar char="•"/>
              <a:defRPr/>
            </a:pPr>
            <a:r>
              <a:rPr lang="en-US" sz="2800" dirty="0">
                <a:solidFill>
                  <a:srgbClr val="56565A"/>
                </a:solidFill>
                <a:cs typeface="Arial"/>
              </a:rPr>
              <a:t>Did you provide specific stories and projects? </a:t>
            </a:r>
          </a:p>
          <a:p>
            <a:pPr marL="115888" indent="-115888" algn="l" eaLnBrk="0" hangingPunct="0">
              <a:buFont typeface="Arial" pitchFamily="34" charset="0"/>
              <a:buChar char="•"/>
              <a:defRPr/>
            </a:pPr>
            <a:r>
              <a:rPr lang="en-US" sz="2800" dirty="0">
                <a:solidFill>
                  <a:srgbClr val="56565A"/>
                </a:solidFill>
                <a:cs typeface="Arial"/>
              </a:rPr>
              <a:t>Can you quantify specific experiences?</a:t>
            </a:r>
          </a:p>
        </p:txBody>
      </p:sp>
      <p:sp>
        <p:nvSpPr>
          <p:cNvPr id="12" name="Rectangle 11"/>
          <p:cNvSpPr/>
          <p:nvPr/>
        </p:nvSpPr>
        <p:spPr>
          <a:xfrm>
            <a:off x="1206500" y="50673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cs typeface="Arial"/>
              </a:rPr>
              <a:t>Resume Formatting</a:t>
            </a:r>
          </a:p>
        </p:txBody>
      </p:sp>
      <p:sp>
        <p:nvSpPr>
          <p:cNvPr id="13" name="Rectangle 12"/>
          <p:cNvSpPr/>
          <p:nvPr/>
        </p:nvSpPr>
        <p:spPr>
          <a:xfrm>
            <a:off x="4322762" y="5067300"/>
            <a:ext cx="7742237"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indent="-115888" algn="l" eaLnBrk="0" hangingPunct="0">
              <a:buFont typeface="Arial" pitchFamily="34" charset="0"/>
              <a:buChar char="•"/>
              <a:defRPr/>
            </a:pPr>
            <a:r>
              <a:rPr lang="en-US" sz="2800" dirty="0">
                <a:solidFill>
                  <a:srgbClr val="56565A"/>
                </a:solidFill>
                <a:cs typeface="Arial"/>
              </a:rPr>
              <a:t>Did you use clear headings?</a:t>
            </a:r>
          </a:p>
          <a:p>
            <a:pPr marL="115888" indent="-115888" algn="l" eaLnBrk="0" hangingPunct="0">
              <a:buFont typeface="Arial" pitchFamily="34" charset="0"/>
              <a:buChar char="•"/>
              <a:defRPr/>
            </a:pPr>
            <a:r>
              <a:rPr lang="en-US" sz="2800" dirty="0">
                <a:solidFill>
                  <a:srgbClr val="56565A"/>
                </a:solidFill>
                <a:cs typeface="Arial"/>
              </a:rPr>
              <a:t>Is it easy to read with clean lines and spacing?</a:t>
            </a:r>
          </a:p>
          <a:p>
            <a:pPr marL="115888" indent="-115888" algn="l" eaLnBrk="0" hangingPunct="0">
              <a:buFont typeface="Arial" pitchFamily="34" charset="0"/>
              <a:buChar char="•"/>
              <a:defRPr/>
            </a:pPr>
            <a:r>
              <a:rPr lang="en-US" sz="2800" dirty="0">
                <a:solidFill>
                  <a:srgbClr val="56565A"/>
                </a:solidFill>
                <a:cs typeface="Arial"/>
              </a:rPr>
              <a:t>Did you fit it on one page?</a:t>
            </a:r>
          </a:p>
        </p:txBody>
      </p:sp>
      <p:sp>
        <p:nvSpPr>
          <p:cNvPr id="14" name="Rectangle 13"/>
          <p:cNvSpPr/>
          <p:nvPr/>
        </p:nvSpPr>
        <p:spPr>
          <a:xfrm>
            <a:off x="1222375" y="69342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cs typeface="Arial"/>
              </a:rPr>
              <a:t>Cover Letter</a:t>
            </a:r>
          </a:p>
        </p:txBody>
      </p:sp>
      <p:sp>
        <p:nvSpPr>
          <p:cNvPr id="15" name="Rectangle 14"/>
          <p:cNvSpPr/>
          <p:nvPr/>
        </p:nvSpPr>
        <p:spPr>
          <a:xfrm>
            <a:off x="4338638" y="6934200"/>
            <a:ext cx="8412162"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indent="-115888" algn="l" eaLnBrk="0" hangingPunct="0">
              <a:buFont typeface="Arial" pitchFamily="34" charset="0"/>
              <a:buChar char="•"/>
              <a:defRPr/>
            </a:pPr>
            <a:r>
              <a:rPr lang="en-US" sz="2800" dirty="0">
                <a:solidFill>
                  <a:srgbClr val="56565A"/>
                </a:solidFill>
                <a:cs typeface="Arial"/>
              </a:rPr>
              <a:t>Did you highlight the most relevant experience?</a:t>
            </a:r>
          </a:p>
          <a:p>
            <a:pPr marL="115888" indent="-115888" algn="l" eaLnBrk="0" hangingPunct="0">
              <a:buFont typeface="Arial" pitchFamily="34" charset="0"/>
              <a:buChar char="•"/>
              <a:defRPr/>
            </a:pPr>
            <a:r>
              <a:rPr lang="en-US" sz="2800" dirty="0">
                <a:solidFill>
                  <a:srgbClr val="56565A"/>
                </a:solidFill>
                <a:cs typeface="Arial"/>
              </a:rPr>
              <a:t>Does it relate to the position and focus on skills?</a:t>
            </a:r>
          </a:p>
          <a:p>
            <a:pPr marL="115888" indent="-115888" algn="l" eaLnBrk="0" hangingPunct="0">
              <a:buFont typeface="Arial" pitchFamily="34" charset="0"/>
              <a:buChar char="•"/>
              <a:defRPr/>
            </a:pPr>
            <a:r>
              <a:rPr lang="en-US" sz="2800" dirty="0">
                <a:solidFill>
                  <a:srgbClr val="56565A"/>
                </a:solidFill>
                <a:cs typeface="Arial"/>
              </a:rPr>
              <a:t>Are you brief and succinct?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p:cNvSpPr>
          <p:nvPr/>
        </p:nvSpPr>
        <p:spPr bwMode="auto">
          <a:xfrm>
            <a:off x="831850" y="2895600"/>
            <a:ext cx="6889750" cy="563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Introduction and Goals</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Best Practices for the Resume</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Writing a Resume &amp; Cover Letter</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The OFA Package &amp; Questions</a:t>
            </a:r>
          </a:p>
        </p:txBody>
      </p:sp>
      <p:sp>
        <p:nvSpPr>
          <p:cNvPr id="8194"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Agenda</a:t>
            </a:r>
          </a:p>
        </p:txBody>
      </p:sp>
      <p:pic>
        <p:nvPicPr>
          <p:cNvPr id="8195"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05416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Larger Picture: The OFA Package</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860071632"/>
              </p:ext>
            </p:extLst>
          </p:nvPr>
        </p:nvGraphicFramePr>
        <p:xfrm>
          <a:off x="406400" y="2971800"/>
          <a:ext cx="12192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14770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C19D7A8E-C98D-7940-9756-D3E99ED056C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B4682BCD-B384-F94F-9896-7449E1B56AB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graphicEl>
                                              <a:dgm id="{4217D7F7-EA7C-0346-BFB5-C50E95F0962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graphicEl>
                                              <a:dgm id="{B4C384CD-070A-314E-950A-85BFAB2083E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graphicEl>
                                              <a:dgm id="{9DCC4BC7-15C9-C147-8EFC-F9F848399710}"/>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graphicEl>
                                              <a:dgm id="{9B2E966A-60B8-3547-8F32-44419A1E3716}"/>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graphicEl>
                                              <a:dgm id="{80BAD06B-7530-D24F-9354-FB9FFAC30204}"/>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graphicEl>
                                              <a:dgm id="{66038B07-D142-1144-9A93-14CDF67C594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lvl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p:cNvSpPr>
          <p:nvPr/>
        </p:nvSpPr>
        <p:spPr bwMode="auto">
          <a:xfrm>
            <a:off x="482600" y="2790825"/>
            <a:ext cx="12147550" cy="513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r>
              <a:rPr lang="en-US" sz="2800" dirty="0">
                <a:solidFill>
                  <a:schemeClr val="tx1"/>
                </a:solidFill>
                <a:latin typeface="Arial" charset="0"/>
                <a:ea typeface="MS PGothic" charset="0"/>
                <a:cs typeface="MS PGothic" charset="0"/>
                <a:sym typeface="Arial" charset="0"/>
              </a:rPr>
              <a:t>Insert a fun or motivating photo or quote here!</a:t>
            </a:r>
          </a:p>
        </p:txBody>
      </p:sp>
      <p:sp>
        <p:nvSpPr>
          <p:cNvPr id="20482"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Always remember…</a:t>
            </a:r>
          </a:p>
        </p:txBody>
      </p:sp>
      <p:pic>
        <p:nvPicPr>
          <p:cNvPr id="2" name="Picture 1" descr="tumblr_mwb5weGK5z1sisrzio1_500.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16000" y="1905000"/>
            <a:ext cx="11146203" cy="6264166"/>
          </a:xfrm>
          <a:prstGeom prst="rect">
            <a:avLst/>
          </a:prstGeom>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p:cNvSpPr>
          <p:nvPr/>
        </p:nvSpPr>
        <p:spPr bwMode="auto">
          <a:xfrm>
            <a:off x="7797800" y="2790825"/>
            <a:ext cx="4832350" cy="513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r>
              <a:rPr lang="en-US" sz="2800" dirty="0">
                <a:solidFill>
                  <a:schemeClr val="tx1"/>
                </a:solidFill>
                <a:latin typeface="Arial" charset="0"/>
                <a:ea typeface="MS PGothic" charset="0"/>
                <a:cs typeface="MS PGothic" charset="0"/>
                <a:sym typeface="Arial" charset="0"/>
              </a:rPr>
              <a:t>We will answer as many questions as time permits. If you have a question we don’t get to, you can always ask your OFA point of contact for additional information.</a:t>
            </a:r>
          </a:p>
        </p:txBody>
      </p:sp>
      <p:sp>
        <p:nvSpPr>
          <p:cNvPr id="19458"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a:solidFill>
                  <a:srgbClr val="56565A"/>
                </a:solidFill>
                <a:latin typeface="Arial" charset="0"/>
                <a:cs typeface="Arial" charset="0"/>
              </a:rPr>
              <a:t>Q &amp; A</a:t>
            </a:r>
          </a:p>
        </p:txBody>
      </p:sp>
      <p:pic>
        <p:nvPicPr>
          <p:cNvPr id="19459"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2125" y="2514600"/>
            <a:ext cx="6548438" cy="5305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ＭＳ Ｐゴシック" charset="0"/>
              </a:rPr>
              <a:t>Resume &amp; Cover Letter Writing Workshop</a:t>
            </a:r>
          </a:p>
        </p:txBody>
      </p:sp>
      <p:sp>
        <p:nvSpPr>
          <p:cNvPr id="3" name="Text Placeholder 2"/>
          <p:cNvSpPr>
            <a:spLocks noGrp="1"/>
          </p:cNvSpPr>
          <p:nvPr>
            <p:ph type="body" sz="quarter" idx="10"/>
          </p:nvPr>
        </p:nvSpPr>
        <p:spPr/>
        <p:txBody>
          <a:bodyPr/>
          <a:lstStyle/>
          <a:p>
            <a:pPr>
              <a:defRPr/>
            </a:pPr>
            <a:r>
              <a:rPr lang="en-US" i="0" dirty="0">
                <a:ea typeface="ＭＳ Ｐゴシック" charset="0"/>
                <a:cs typeface="ＭＳ Ｐゴシック" charset="0"/>
              </a:rPr>
              <a:t>Sara El-Amine, National Organizing Director, OFA</a:t>
            </a:r>
            <a:r>
              <a:rPr lang="en-US" dirty="0">
                <a:ea typeface="ＭＳ Ｐゴシック" charset="0"/>
                <a:cs typeface="ＭＳ Ｐゴシック" charset="0"/>
              </a:rPr>
              <a:t> @</a:t>
            </a:r>
            <a:r>
              <a:rPr lang="en-US" dirty="0" err="1">
                <a:ea typeface="ＭＳ Ｐゴシック" charset="0"/>
                <a:cs typeface="ＭＳ Ｐゴシック" charset="0"/>
              </a:rPr>
              <a:t>sara_ela</a:t>
            </a:r>
            <a:endParaRPr lang="en-US" dirty="0">
              <a:ea typeface="ＭＳ Ｐゴシック" charset="0"/>
              <a:cs typeface="ＭＳ Ｐゴシック"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p:cNvSpPr>
          <p:nvPr/>
        </p:nvSpPr>
        <p:spPr bwMode="auto">
          <a:xfrm>
            <a:off x="1930400" y="3200400"/>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lvl="0" algn="l"/>
            <a:r>
              <a:rPr lang="en-US" sz="2800" dirty="0">
                <a:latin typeface="+mn-lt"/>
              </a:rPr>
              <a:t>Overview of resume and cover letter best practices </a:t>
            </a:r>
          </a:p>
        </p:txBody>
      </p:sp>
      <p:sp>
        <p:nvSpPr>
          <p:cNvPr id="7170"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Goals for This Session</a:t>
            </a:r>
          </a:p>
        </p:txBody>
      </p:sp>
      <p:sp>
        <p:nvSpPr>
          <p:cNvPr id="7171" name="Oval 35"/>
          <p:cNvSpPr>
            <a:spLocks noChangeAspect="1"/>
          </p:cNvSpPr>
          <p:nvPr/>
        </p:nvSpPr>
        <p:spPr bwMode="auto">
          <a:xfrm>
            <a:off x="863600" y="28956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1</a:t>
            </a:r>
          </a:p>
        </p:txBody>
      </p:sp>
      <p:sp>
        <p:nvSpPr>
          <p:cNvPr id="7172" name="Oval 36"/>
          <p:cNvSpPr>
            <a:spLocks noChangeAspect="1"/>
          </p:cNvSpPr>
          <p:nvPr/>
        </p:nvSpPr>
        <p:spPr bwMode="auto">
          <a:xfrm>
            <a:off x="863600" y="4325938"/>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2</a:t>
            </a:r>
          </a:p>
        </p:txBody>
      </p:sp>
      <p:sp>
        <p:nvSpPr>
          <p:cNvPr id="7173" name="Oval 37"/>
          <p:cNvSpPr>
            <a:spLocks noChangeAspect="1"/>
          </p:cNvSpPr>
          <p:nvPr/>
        </p:nvSpPr>
        <p:spPr bwMode="auto">
          <a:xfrm>
            <a:off x="863600" y="5754688"/>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3</a:t>
            </a:r>
          </a:p>
        </p:txBody>
      </p:sp>
      <p:sp>
        <p:nvSpPr>
          <p:cNvPr id="7174" name="Oval 38"/>
          <p:cNvSpPr>
            <a:spLocks noChangeAspect="1"/>
          </p:cNvSpPr>
          <p:nvPr/>
        </p:nvSpPr>
        <p:spPr bwMode="auto">
          <a:xfrm>
            <a:off x="863600" y="7183438"/>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4</a:t>
            </a:r>
          </a:p>
        </p:txBody>
      </p:sp>
      <p:sp>
        <p:nvSpPr>
          <p:cNvPr id="7175" name="Rectangle 2"/>
          <p:cNvSpPr>
            <a:spLocks/>
          </p:cNvSpPr>
          <p:nvPr/>
        </p:nvSpPr>
        <p:spPr bwMode="auto">
          <a:xfrm>
            <a:off x="1930400" y="4648200"/>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lvl="0" algn="l"/>
            <a:r>
              <a:rPr lang="en-US" sz="2800" dirty="0">
                <a:latin typeface="+mn-lt"/>
              </a:rPr>
              <a:t>Give examples of great resumes and cover letters</a:t>
            </a:r>
          </a:p>
        </p:txBody>
      </p:sp>
      <p:sp>
        <p:nvSpPr>
          <p:cNvPr id="7176" name="Rectangle 2"/>
          <p:cNvSpPr>
            <a:spLocks/>
          </p:cNvSpPr>
          <p:nvPr/>
        </p:nvSpPr>
        <p:spPr bwMode="auto">
          <a:xfrm>
            <a:off x="1930400" y="5867400"/>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l">
              <a:lnSpc>
                <a:spcPct val="150000"/>
              </a:lnSpc>
            </a:pPr>
            <a:r>
              <a:rPr lang="en-US" sz="2800" dirty="0">
                <a:latin typeface="+mn-lt"/>
              </a:rPr>
              <a:t>Reviewing and editing your resume and cover letter</a:t>
            </a:r>
            <a:endParaRPr lang="en-US" sz="2800" dirty="0">
              <a:solidFill>
                <a:srgbClr val="56565A"/>
              </a:solidFill>
              <a:latin typeface="+mn-lt"/>
              <a:ea typeface="MS PGothic" charset="0"/>
              <a:cs typeface="MS PGothic" charset="0"/>
              <a:sym typeface="Arial" charset="0"/>
            </a:endParaRPr>
          </a:p>
        </p:txBody>
      </p:sp>
      <p:sp>
        <p:nvSpPr>
          <p:cNvPr id="7177" name="Rectangle 2"/>
          <p:cNvSpPr>
            <a:spLocks/>
          </p:cNvSpPr>
          <p:nvPr/>
        </p:nvSpPr>
        <p:spPr bwMode="auto">
          <a:xfrm>
            <a:off x="1930400" y="7391400"/>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lvl="0" algn="l"/>
            <a:r>
              <a:rPr lang="en-US" sz="2800" dirty="0">
                <a:latin typeface="+mn-lt"/>
              </a:rPr>
              <a:t>Understand the OFA “package” and your own experience</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p:cNvSpPr>
          <p:nvPr/>
        </p:nvSpPr>
        <p:spPr bwMode="auto">
          <a:xfrm>
            <a:off x="831850" y="2895600"/>
            <a:ext cx="6889750" cy="563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Introduction and Goals</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Best Practices for the Resume</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Writing a Resume &amp; Cover Letter</a:t>
            </a:r>
          </a:p>
          <a:p>
            <a:pPr marL="571500" indent="-571500" algn="l">
              <a:lnSpc>
                <a:spcPct val="200000"/>
              </a:lnSpc>
              <a:buFont typeface="Arial" charset="0"/>
              <a:buAutoNum type="romanUcPeriod"/>
            </a:pPr>
            <a:r>
              <a:rPr lang="en-US" sz="3200" dirty="0">
                <a:solidFill>
                  <a:srgbClr val="56565A"/>
                </a:solidFill>
                <a:latin typeface="Arial" charset="0"/>
                <a:ea typeface="MS PGothic" charset="0"/>
                <a:cs typeface="MS PGothic" charset="0"/>
                <a:sym typeface="Arial" charset="0"/>
              </a:rPr>
              <a:t>The OFA Package &amp; Questions</a:t>
            </a:r>
          </a:p>
        </p:txBody>
      </p:sp>
      <p:sp>
        <p:nvSpPr>
          <p:cNvPr id="8194"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Agenda</a:t>
            </a:r>
          </a:p>
        </p:txBody>
      </p:sp>
      <p:pic>
        <p:nvPicPr>
          <p:cNvPr id="8195"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138054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Objective: Tell Your Story</a:t>
            </a:r>
          </a:p>
        </p:txBody>
      </p:sp>
      <p:sp>
        <p:nvSpPr>
          <p:cNvPr id="5" name="Content Placeholder 4"/>
          <p:cNvSpPr>
            <a:spLocks noGrp="1"/>
          </p:cNvSpPr>
          <p:nvPr>
            <p:ph idx="1"/>
          </p:nvPr>
        </p:nvSpPr>
        <p:spPr/>
        <p:txBody>
          <a:bodyPr/>
          <a:lstStyle/>
          <a:p>
            <a:r>
              <a:rPr lang="en-US" dirty="0"/>
              <a:t>Goal of the job application process is present and tell your story </a:t>
            </a:r>
          </a:p>
          <a:p>
            <a:r>
              <a:rPr lang="en-US" dirty="0"/>
              <a:t>Resume and cover letters answer the questions: where you have been? And where you are going?</a:t>
            </a:r>
          </a:p>
          <a:p>
            <a:pPr lvl="2">
              <a:buFont typeface="Wingdings" charset="2"/>
              <a:buChar char="§"/>
            </a:pPr>
            <a:r>
              <a:rPr lang="en-US" sz="2400" dirty="0"/>
              <a:t>Resume provides facts, experience, and data points.</a:t>
            </a:r>
          </a:p>
          <a:p>
            <a:pPr lvl="2">
              <a:buFont typeface="Wingdings" charset="2"/>
              <a:buChar char="§"/>
            </a:pPr>
            <a:r>
              <a:rPr lang="en-US" sz="2400" dirty="0"/>
              <a:t>Cover letters put your experience into context, highlighting the skills necessary for a specific.</a:t>
            </a:r>
          </a:p>
          <a:p>
            <a:r>
              <a:rPr lang="en-US" dirty="0"/>
              <a:t>Always keep your audience in mind</a:t>
            </a:r>
          </a:p>
        </p:txBody>
      </p:sp>
    </p:spTree>
    <p:extLst>
      <p:ext uri="{BB962C8B-B14F-4D97-AF65-F5344CB8AC3E}">
        <p14:creationId xmlns:p14="http://schemas.microsoft.com/office/powerpoint/2010/main" val="409784073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Career Development Life-Cycle</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85918483"/>
              </p:ext>
            </p:extLst>
          </p:nvPr>
        </p:nvGraphicFramePr>
        <p:xfrm>
          <a:off x="406400" y="2971800"/>
          <a:ext cx="12192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5333950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p:cNvSpPr>
          <p:nvPr/>
        </p:nvSpPr>
        <p:spPr bwMode="auto">
          <a:xfrm>
            <a:off x="831850" y="36576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One page!</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Clear headings: </a:t>
            </a:r>
          </a:p>
          <a:p>
            <a:pPr marL="914400" lvl="1" indent="-457200" algn="l">
              <a:buFont typeface="Arial" charset="0"/>
              <a:buChar char="•"/>
            </a:pPr>
            <a:r>
              <a:rPr lang="en-US" sz="2800" dirty="0">
                <a:solidFill>
                  <a:srgbClr val="56565A"/>
                </a:solidFill>
                <a:latin typeface="Arial" charset="0"/>
                <a:ea typeface="MS PGothic" charset="0"/>
                <a:cs typeface="MS PGothic" charset="0"/>
                <a:sym typeface="Arial" charset="0"/>
              </a:rPr>
              <a:t>Professional </a:t>
            </a:r>
          </a:p>
          <a:p>
            <a:pPr marL="914400" lvl="1" indent="-457200" algn="l">
              <a:buFont typeface="Arial" charset="0"/>
              <a:buChar char="•"/>
            </a:pPr>
            <a:r>
              <a:rPr lang="en-US" sz="2800" dirty="0">
                <a:solidFill>
                  <a:srgbClr val="56565A"/>
                </a:solidFill>
                <a:latin typeface="Arial" charset="0"/>
                <a:ea typeface="MS PGothic" charset="0"/>
                <a:cs typeface="MS PGothic" charset="0"/>
                <a:sym typeface="Arial" charset="0"/>
              </a:rPr>
              <a:t>Education </a:t>
            </a:r>
          </a:p>
          <a:p>
            <a:pPr marL="914400" lvl="1" indent="-457200" algn="l">
              <a:buFont typeface="Arial" charset="0"/>
              <a:buChar char="•"/>
            </a:pPr>
            <a:r>
              <a:rPr lang="en-US" sz="2800" dirty="0">
                <a:solidFill>
                  <a:srgbClr val="56565A"/>
                </a:solidFill>
                <a:latin typeface="Arial" charset="0"/>
                <a:ea typeface="MS PGothic" charset="0"/>
                <a:cs typeface="MS PGothic" charset="0"/>
                <a:sym typeface="Arial" charset="0"/>
              </a:rPr>
              <a:t>Personal</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Clean lines for dates, organization, titles, and locations</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Easy to read font and size</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Use bullets, </a:t>
            </a:r>
            <a:r>
              <a:rPr lang="en-US" sz="2800" b="1" dirty="0">
                <a:solidFill>
                  <a:srgbClr val="56565A"/>
                </a:solidFill>
                <a:latin typeface="Arial" charset="0"/>
                <a:ea typeface="MS PGothic" charset="0"/>
                <a:cs typeface="MS PGothic" charset="0"/>
                <a:sym typeface="Arial" charset="0"/>
              </a:rPr>
              <a:t>bold</a:t>
            </a:r>
            <a:r>
              <a:rPr lang="en-US" sz="2800" dirty="0">
                <a:solidFill>
                  <a:srgbClr val="56565A"/>
                </a:solidFill>
                <a:latin typeface="Arial" charset="0"/>
                <a:ea typeface="MS PGothic" charset="0"/>
                <a:cs typeface="MS PGothic" charset="0"/>
                <a:sym typeface="Arial" charset="0"/>
              </a:rPr>
              <a:t>, and CAPS</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White space is important</a:t>
            </a: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p:txBody>
      </p:sp>
      <p:sp>
        <p:nvSpPr>
          <p:cNvPr id="9218"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Resume Pro Tips</a:t>
            </a:r>
          </a:p>
        </p:txBody>
      </p:sp>
      <p:sp>
        <p:nvSpPr>
          <p:cNvPr id="9219" name="Rectangle 2"/>
          <p:cNvSpPr>
            <a:spLocks/>
          </p:cNvSpPr>
          <p:nvPr/>
        </p:nvSpPr>
        <p:spPr bwMode="auto">
          <a:xfrm>
            <a:off x="6927850" y="36576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No summary or objective</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Quantify accomplishments</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Show rather than tell</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Focus on hard skills over soft skills</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Be specific</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Use strong action verbs</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Do </a:t>
            </a:r>
            <a:r>
              <a:rPr lang="en-US" sz="3200" b="1" dirty="0">
                <a:solidFill>
                  <a:srgbClr val="56565A"/>
                </a:solidFill>
                <a:latin typeface="Arial" charset="0"/>
                <a:ea typeface="MS PGothic" charset="0"/>
                <a:cs typeface="MS PGothic" charset="0"/>
                <a:sym typeface="Arial" charset="0"/>
              </a:rPr>
              <a:t>not</a:t>
            </a:r>
            <a:r>
              <a:rPr lang="en-US" sz="3200" dirty="0">
                <a:solidFill>
                  <a:srgbClr val="56565A"/>
                </a:solidFill>
                <a:latin typeface="Arial" charset="0"/>
                <a:ea typeface="MS PGothic" charset="0"/>
                <a:cs typeface="MS PGothic" charset="0"/>
                <a:sym typeface="Arial" charset="0"/>
              </a:rPr>
              <a:t> use “I”</a:t>
            </a:r>
          </a:p>
          <a:p>
            <a:pPr marL="457200" indent="-457200" algn="l">
              <a:buFont typeface="Arial" charset="0"/>
              <a:buChar char="•"/>
            </a:pPr>
            <a:r>
              <a:rPr lang="en-US" sz="3200" dirty="0">
                <a:solidFill>
                  <a:srgbClr val="56565A"/>
                </a:solidFill>
                <a:latin typeface="Arial" charset="0"/>
                <a:ea typeface="MS PGothic" charset="0"/>
                <a:cs typeface="MS PGothic" charset="0"/>
                <a:sym typeface="Arial" charset="0"/>
              </a:rPr>
              <a:t>Show a little personality</a:t>
            </a:r>
          </a:p>
        </p:txBody>
      </p:sp>
      <p:cxnSp>
        <p:nvCxnSpPr>
          <p:cNvPr id="6" name="Straight Connector 5"/>
          <p:cNvCxnSpPr>
            <a:cxnSpLocks noChangeShapeType="1"/>
          </p:cNvCxnSpPr>
          <p:nvPr/>
        </p:nvCxnSpPr>
        <p:spPr bwMode="auto">
          <a:xfrm>
            <a:off x="6562725" y="2438400"/>
            <a:ext cx="0" cy="6400800"/>
          </a:xfrm>
          <a:prstGeom prst="line">
            <a:avLst/>
          </a:prstGeom>
          <a:noFill/>
          <a:ln w="25400">
            <a:solidFill>
              <a:srgbClr val="0C3B60"/>
            </a:solidFill>
            <a:round/>
            <a:headEnd/>
            <a:tailEnd/>
          </a:ln>
          <a:effectLst>
            <a:outerShdw blurRad="63500" dist="38099" dir="2700000" algn="ctr" rotWithShape="0">
              <a:schemeClr val="bg2">
                <a:alpha val="74997"/>
              </a:schemeClr>
            </a:outerShdw>
          </a:effectLst>
        </p:spPr>
      </p:cxnSp>
      <p:sp>
        <p:nvSpPr>
          <p:cNvPr id="9221" name="Rounded Rectangle 12"/>
          <p:cNvSpPr>
            <a:spLocks noChangeArrowheads="1"/>
          </p:cNvSpPr>
          <p:nvPr/>
        </p:nvSpPr>
        <p:spPr bwMode="auto">
          <a:xfrm>
            <a:off x="831850" y="2438400"/>
            <a:ext cx="5367338" cy="1066800"/>
          </a:xfrm>
          <a:prstGeom prst="roundRect">
            <a:avLst>
              <a:gd name="adj" fmla="val 14037"/>
            </a:avLst>
          </a:prstGeom>
          <a:solidFill>
            <a:srgbClr val="0C3B60"/>
          </a:solidFill>
          <a:ln w="25400">
            <a:solidFill>
              <a:srgbClr val="0C3B60"/>
            </a:solidFill>
            <a:round/>
            <a:headEnd/>
            <a:tailEnd/>
          </a:ln>
        </p:spPr>
        <p:txBody>
          <a:bodyPr anchor="ctr"/>
          <a:lstStyle/>
          <a:p>
            <a:r>
              <a:rPr lang="en-US" sz="2800" b="1" dirty="0">
                <a:solidFill>
                  <a:schemeClr val="bg1"/>
                </a:solidFill>
                <a:latin typeface="Arial" charset="0"/>
                <a:cs typeface="Arial" charset="0"/>
              </a:rPr>
              <a:t>Format</a:t>
            </a:r>
          </a:p>
        </p:txBody>
      </p:sp>
      <p:sp>
        <p:nvSpPr>
          <p:cNvPr id="9222" name="Rounded Rectangle 13"/>
          <p:cNvSpPr>
            <a:spLocks noChangeArrowheads="1"/>
          </p:cNvSpPr>
          <p:nvPr/>
        </p:nvSpPr>
        <p:spPr bwMode="auto">
          <a:xfrm>
            <a:off x="6927850" y="2438400"/>
            <a:ext cx="5367338" cy="1066800"/>
          </a:xfrm>
          <a:prstGeom prst="roundRect">
            <a:avLst>
              <a:gd name="adj" fmla="val 14037"/>
            </a:avLst>
          </a:prstGeom>
          <a:solidFill>
            <a:srgbClr val="0C3B60"/>
          </a:solidFill>
          <a:ln w="25400">
            <a:solidFill>
              <a:srgbClr val="0C3B60"/>
            </a:solidFill>
            <a:round/>
            <a:headEnd/>
            <a:tailEnd/>
          </a:ln>
        </p:spPr>
        <p:txBody>
          <a:bodyPr anchor="ctr"/>
          <a:lstStyle/>
          <a:p>
            <a:r>
              <a:rPr lang="en-US" sz="2800" b="1" dirty="0">
                <a:solidFill>
                  <a:schemeClr val="bg1"/>
                </a:solidFill>
                <a:latin typeface="Arial" charset="0"/>
                <a:cs typeface="Arial" charset="0"/>
              </a:rPr>
              <a:t>Content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 grpId="0" uiExpand="1"/>
      <p:bldP spid="9219" grpId="0" uiExpan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p:cNvSpPr>
          <p:nvPr/>
        </p:nvSpPr>
        <p:spPr bwMode="auto">
          <a:xfrm>
            <a:off x="831850" y="36576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p:txBody>
      </p:sp>
      <p:sp>
        <p:nvSpPr>
          <p:cNvPr id="9218" name="TextBox 1"/>
          <p:cNvSpPr txBox="1">
            <a:spLocks noChangeArrowheads="1"/>
          </p:cNvSpPr>
          <p:nvPr/>
        </p:nvSpPr>
        <p:spPr bwMode="auto">
          <a:xfrm>
            <a:off x="8636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US" b="1" dirty="0">
                <a:solidFill>
                  <a:srgbClr val="56565A"/>
                </a:solidFill>
                <a:latin typeface="Arial" charset="0"/>
                <a:cs typeface="Arial" charset="0"/>
              </a:rPr>
              <a:t>Crafting a Cover Letter</a:t>
            </a:r>
          </a:p>
        </p:txBody>
      </p:sp>
      <p:sp>
        <p:nvSpPr>
          <p:cNvPr id="9219" name="Rectangle 2"/>
          <p:cNvSpPr>
            <a:spLocks/>
          </p:cNvSpPr>
          <p:nvPr/>
        </p:nvSpPr>
        <p:spPr bwMode="auto">
          <a:xfrm>
            <a:off x="6927850" y="36576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p:txBody>
      </p:sp>
      <p:cxnSp>
        <p:nvCxnSpPr>
          <p:cNvPr id="6" name="Straight Connector 5"/>
          <p:cNvCxnSpPr>
            <a:cxnSpLocks noChangeShapeType="1"/>
          </p:cNvCxnSpPr>
          <p:nvPr/>
        </p:nvCxnSpPr>
        <p:spPr bwMode="auto">
          <a:xfrm>
            <a:off x="6562725" y="2438400"/>
            <a:ext cx="0" cy="6400800"/>
          </a:xfrm>
          <a:prstGeom prst="line">
            <a:avLst/>
          </a:prstGeom>
          <a:noFill/>
          <a:ln w="25400">
            <a:solidFill>
              <a:srgbClr val="0C3B60"/>
            </a:solidFill>
            <a:round/>
            <a:headEnd/>
            <a:tailEnd/>
          </a:ln>
          <a:effectLst>
            <a:outerShdw blurRad="63500" dist="38099" dir="2700000" algn="ctr" rotWithShape="0">
              <a:schemeClr val="bg2">
                <a:alpha val="74997"/>
              </a:schemeClr>
            </a:outerShdw>
          </a:effectLst>
        </p:spPr>
      </p:cxnSp>
      <p:sp>
        <p:nvSpPr>
          <p:cNvPr id="9221" name="Rounded Rectangle 12"/>
          <p:cNvSpPr>
            <a:spLocks noChangeArrowheads="1"/>
          </p:cNvSpPr>
          <p:nvPr/>
        </p:nvSpPr>
        <p:spPr bwMode="auto">
          <a:xfrm>
            <a:off x="831850" y="2438400"/>
            <a:ext cx="5367338" cy="1066800"/>
          </a:xfrm>
          <a:prstGeom prst="roundRect">
            <a:avLst>
              <a:gd name="adj" fmla="val 14037"/>
            </a:avLst>
          </a:prstGeom>
          <a:solidFill>
            <a:srgbClr val="0C3B60"/>
          </a:solidFill>
          <a:ln w="25400">
            <a:solidFill>
              <a:srgbClr val="0C3B60"/>
            </a:solidFill>
            <a:round/>
            <a:headEnd/>
            <a:tailEnd/>
          </a:ln>
        </p:spPr>
        <p:txBody>
          <a:bodyPr anchor="ctr"/>
          <a:lstStyle/>
          <a:p>
            <a:r>
              <a:rPr lang="en-US" sz="2800" b="1" dirty="0">
                <a:solidFill>
                  <a:schemeClr val="bg1"/>
                </a:solidFill>
                <a:latin typeface="Arial" charset="0"/>
                <a:cs typeface="Arial" charset="0"/>
              </a:rPr>
              <a:t>Key Points</a:t>
            </a:r>
          </a:p>
        </p:txBody>
      </p:sp>
      <p:sp>
        <p:nvSpPr>
          <p:cNvPr id="9222" name="Rounded Rectangle 13"/>
          <p:cNvSpPr>
            <a:spLocks noChangeArrowheads="1"/>
          </p:cNvSpPr>
          <p:nvPr/>
        </p:nvSpPr>
        <p:spPr bwMode="auto">
          <a:xfrm>
            <a:off x="6927850" y="2438400"/>
            <a:ext cx="5367338" cy="1066800"/>
          </a:xfrm>
          <a:prstGeom prst="roundRect">
            <a:avLst>
              <a:gd name="adj" fmla="val 14037"/>
            </a:avLst>
          </a:prstGeom>
          <a:solidFill>
            <a:srgbClr val="0C3B60"/>
          </a:solidFill>
          <a:ln w="25400">
            <a:solidFill>
              <a:srgbClr val="0C3B60"/>
            </a:solidFill>
            <a:round/>
            <a:headEnd/>
            <a:tailEnd/>
          </a:ln>
        </p:spPr>
        <p:txBody>
          <a:bodyPr anchor="ctr"/>
          <a:lstStyle/>
          <a:p>
            <a:r>
              <a:rPr lang="en-US" sz="2800" b="1" dirty="0">
                <a:solidFill>
                  <a:schemeClr val="bg1"/>
                </a:solidFill>
                <a:latin typeface="Arial" charset="0"/>
                <a:cs typeface="Arial" charset="0"/>
              </a:rPr>
              <a:t>Structure</a:t>
            </a:r>
          </a:p>
        </p:txBody>
      </p:sp>
      <p:sp>
        <p:nvSpPr>
          <p:cNvPr id="11" name="Rectangle 2"/>
          <p:cNvSpPr>
            <a:spLocks/>
          </p:cNvSpPr>
          <p:nvPr/>
        </p:nvSpPr>
        <p:spPr bwMode="auto">
          <a:xfrm>
            <a:off x="984250" y="38100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Tailor to each specific position, do not use a generic</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Focus on your strongest qualifications for the position</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Place your resume into larger context and highlight the skills learned in your experiences</a:t>
            </a:r>
          </a:p>
          <a:p>
            <a:pPr marL="457200" indent="-457200" algn="l">
              <a:buFont typeface="Arial" charset="0"/>
              <a:buChar char="•"/>
            </a:pPr>
            <a:r>
              <a:rPr lang="en-US" sz="2800" i="1" dirty="0">
                <a:solidFill>
                  <a:srgbClr val="56565A"/>
                </a:solidFill>
                <a:latin typeface="Arial" charset="0"/>
                <a:ea typeface="MS PGothic" charset="0"/>
                <a:cs typeface="MS PGothic" charset="0"/>
                <a:sym typeface="Arial" charset="0"/>
              </a:rPr>
              <a:t>Short and sweet! </a:t>
            </a:r>
            <a:r>
              <a:rPr lang="en-US" sz="2800" dirty="0">
                <a:solidFill>
                  <a:srgbClr val="56565A"/>
                </a:solidFill>
                <a:latin typeface="Arial" charset="0"/>
                <a:ea typeface="MS PGothic" charset="0"/>
                <a:cs typeface="MS PGothic" charset="0"/>
                <a:sym typeface="Arial" charset="0"/>
              </a:rPr>
              <a:t>3-4 paragraphs, 3-5 sentences</a:t>
            </a: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a:p>
            <a:pPr marL="457200" indent="-457200" algn="l">
              <a:buFont typeface="Arial" charset="0"/>
              <a:buChar char="•"/>
            </a:pPr>
            <a:endParaRPr lang="en-US" sz="3200" dirty="0">
              <a:solidFill>
                <a:srgbClr val="56565A"/>
              </a:solidFill>
              <a:latin typeface="Arial" charset="0"/>
              <a:ea typeface="MS PGothic" charset="0"/>
              <a:cs typeface="MS PGothic" charset="0"/>
              <a:sym typeface="Arial" charset="0"/>
            </a:endParaRPr>
          </a:p>
        </p:txBody>
      </p:sp>
      <p:sp>
        <p:nvSpPr>
          <p:cNvPr id="12" name="Rectangle 2"/>
          <p:cNvSpPr>
            <a:spLocks/>
          </p:cNvSpPr>
          <p:nvPr/>
        </p:nvSpPr>
        <p:spPr bwMode="auto">
          <a:xfrm>
            <a:off x="7080250" y="3810000"/>
            <a:ext cx="5365750" cy="4932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Business letter format </a:t>
            </a:r>
          </a:p>
          <a:p>
            <a:pPr marL="457200" indent="-457200" algn="l">
              <a:buFont typeface="Arial" charset="0"/>
              <a:buChar char="•"/>
            </a:pPr>
            <a:r>
              <a:rPr lang="en-US" sz="2800" dirty="0">
                <a:solidFill>
                  <a:srgbClr val="56565A"/>
                </a:solidFill>
                <a:latin typeface="Arial" charset="0"/>
                <a:ea typeface="MS PGothic" charset="0"/>
                <a:cs typeface="MS PGothic" charset="0"/>
                <a:sym typeface="Arial" charset="0"/>
              </a:rPr>
              <a:t>Address a particular individual </a:t>
            </a:r>
          </a:p>
          <a:p>
            <a:pPr marL="457200" indent="-457200" algn="l">
              <a:buFont typeface="Arial" charset="0"/>
              <a:buChar char="•"/>
            </a:pPr>
            <a:r>
              <a:rPr lang="en-US" sz="2800" u="sng" dirty="0">
                <a:solidFill>
                  <a:srgbClr val="56565A"/>
                </a:solidFill>
                <a:latin typeface="Arial" charset="0"/>
                <a:ea typeface="MS PGothic" charset="0"/>
                <a:cs typeface="MS PGothic" charset="0"/>
                <a:sym typeface="Arial" charset="0"/>
              </a:rPr>
              <a:t>1</a:t>
            </a:r>
            <a:r>
              <a:rPr lang="en-US" sz="2800" u="sng" baseline="30000" dirty="0">
                <a:solidFill>
                  <a:srgbClr val="56565A"/>
                </a:solidFill>
                <a:latin typeface="Arial" charset="0"/>
                <a:ea typeface="MS PGothic" charset="0"/>
                <a:cs typeface="MS PGothic" charset="0"/>
                <a:sym typeface="Arial" charset="0"/>
              </a:rPr>
              <a:t>st</a:t>
            </a:r>
            <a:r>
              <a:rPr lang="en-US" sz="2800" u="sng" dirty="0">
                <a:solidFill>
                  <a:srgbClr val="56565A"/>
                </a:solidFill>
                <a:latin typeface="Arial" charset="0"/>
                <a:ea typeface="MS PGothic" charset="0"/>
                <a:cs typeface="MS PGothic" charset="0"/>
                <a:sym typeface="Arial" charset="0"/>
              </a:rPr>
              <a:t> Paragraph: </a:t>
            </a:r>
            <a:r>
              <a:rPr lang="en-US" sz="2800" dirty="0">
                <a:solidFill>
                  <a:srgbClr val="56565A"/>
                </a:solidFill>
                <a:latin typeface="Arial" charset="0"/>
                <a:ea typeface="MS PGothic" charset="0"/>
                <a:cs typeface="MS PGothic" charset="0"/>
                <a:sym typeface="Arial" charset="0"/>
              </a:rPr>
              <a:t>state the position at the organization you are applying</a:t>
            </a:r>
          </a:p>
          <a:p>
            <a:pPr marL="457200" indent="-457200" algn="l">
              <a:buFont typeface="Arial" charset="0"/>
              <a:buChar char="•"/>
            </a:pPr>
            <a:r>
              <a:rPr lang="en-US" sz="2800" u="sng" dirty="0">
                <a:solidFill>
                  <a:srgbClr val="56565A"/>
                </a:solidFill>
                <a:latin typeface="Arial" charset="0"/>
                <a:ea typeface="MS PGothic" charset="0"/>
                <a:cs typeface="MS PGothic" charset="0"/>
                <a:sym typeface="Arial" charset="0"/>
              </a:rPr>
              <a:t>2</a:t>
            </a:r>
            <a:r>
              <a:rPr lang="en-US" sz="2800" u="sng" baseline="30000" dirty="0">
                <a:solidFill>
                  <a:srgbClr val="56565A"/>
                </a:solidFill>
                <a:latin typeface="Arial" charset="0"/>
                <a:ea typeface="MS PGothic" charset="0"/>
                <a:cs typeface="MS PGothic" charset="0"/>
                <a:sym typeface="Arial" charset="0"/>
              </a:rPr>
              <a:t>nd</a:t>
            </a:r>
            <a:r>
              <a:rPr lang="en-US" sz="2800" u="sng" dirty="0">
                <a:solidFill>
                  <a:srgbClr val="56565A"/>
                </a:solidFill>
                <a:latin typeface="Arial" charset="0"/>
                <a:ea typeface="MS PGothic" charset="0"/>
                <a:cs typeface="MS PGothic" charset="0"/>
                <a:sym typeface="Arial" charset="0"/>
              </a:rPr>
              <a:t> Paragraph</a:t>
            </a:r>
            <a:r>
              <a:rPr lang="en-US" sz="2800" dirty="0">
                <a:solidFill>
                  <a:srgbClr val="56565A"/>
                </a:solidFill>
                <a:latin typeface="Arial" charset="0"/>
                <a:ea typeface="MS PGothic" charset="0"/>
                <a:cs typeface="MS PGothic" charset="0"/>
                <a:sym typeface="Arial" charset="0"/>
              </a:rPr>
              <a:t>: describe your strongest qualifications for the position, focusing on skills</a:t>
            </a:r>
          </a:p>
          <a:p>
            <a:pPr marL="457200" indent="-457200" algn="l">
              <a:buFont typeface="Arial" charset="0"/>
              <a:buChar char="•"/>
            </a:pPr>
            <a:r>
              <a:rPr lang="en-US" sz="2800" u="sng" dirty="0">
                <a:solidFill>
                  <a:srgbClr val="56565A"/>
                </a:solidFill>
                <a:latin typeface="Arial" charset="0"/>
                <a:ea typeface="MS PGothic" charset="0"/>
                <a:cs typeface="MS PGothic" charset="0"/>
                <a:sym typeface="Arial" charset="0"/>
              </a:rPr>
              <a:t>3</a:t>
            </a:r>
            <a:r>
              <a:rPr lang="en-US" sz="2800" u="sng" baseline="30000" dirty="0">
                <a:solidFill>
                  <a:srgbClr val="56565A"/>
                </a:solidFill>
                <a:latin typeface="Arial" charset="0"/>
                <a:ea typeface="MS PGothic" charset="0"/>
                <a:cs typeface="MS PGothic" charset="0"/>
                <a:sym typeface="Arial" charset="0"/>
              </a:rPr>
              <a:t>rd</a:t>
            </a:r>
            <a:r>
              <a:rPr lang="en-US" sz="2800" u="sng" dirty="0">
                <a:solidFill>
                  <a:srgbClr val="56565A"/>
                </a:solidFill>
                <a:latin typeface="Arial" charset="0"/>
                <a:ea typeface="MS PGothic" charset="0"/>
                <a:cs typeface="MS PGothic" charset="0"/>
                <a:sym typeface="Arial" charset="0"/>
              </a:rPr>
              <a:t> Paragraph:</a:t>
            </a:r>
            <a:r>
              <a:rPr lang="en-US" sz="2800" dirty="0">
                <a:solidFill>
                  <a:srgbClr val="56565A"/>
                </a:solidFill>
                <a:latin typeface="Arial" charset="0"/>
                <a:ea typeface="MS PGothic" charset="0"/>
                <a:cs typeface="MS PGothic" charset="0"/>
                <a:sym typeface="Arial" charset="0"/>
              </a:rPr>
              <a:t> summarize why you are the best person, refer to attached resume</a:t>
            </a:r>
            <a:endParaRPr lang="en-US" sz="2800" u="sng" dirty="0">
              <a:solidFill>
                <a:srgbClr val="56565A"/>
              </a:solidFill>
              <a:latin typeface="Arial" charset="0"/>
              <a:ea typeface="MS PGothic" charset="0"/>
              <a:cs typeface="MS PGothic" charset="0"/>
              <a:sym typeface="Arial" charset="0"/>
            </a:endParaRPr>
          </a:p>
        </p:txBody>
      </p:sp>
    </p:spTree>
    <p:extLst>
      <p:ext uri="{BB962C8B-B14F-4D97-AF65-F5344CB8AC3E}">
        <p14:creationId xmlns:p14="http://schemas.microsoft.com/office/powerpoint/2010/main" val="2717494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Peer and Mentor Feedback is Essential</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36803110"/>
              </p:ext>
            </p:extLst>
          </p:nvPr>
        </p:nvGraphicFramePr>
        <p:xfrm>
          <a:off x="406400" y="2971800"/>
          <a:ext cx="12192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4987321"/>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A Template">
  <a:themeElements>
    <a:clrScheme name="Custom 1">
      <a:dk1>
        <a:srgbClr val="56565A"/>
      </a:dk1>
      <a:lt1>
        <a:srgbClr val="FFFFFF"/>
      </a:lt1>
      <a:dk2>
        <a:srgbClr val="56565A"/>
      </a:dk2>
      <a:lt2>
        <a:srgbClr val="FFFFFF"/>
      </a:lt2>
      <a:accent1>
        <a:srgbClr val="0094C8"/>
      </a:accent1>
      <a:accent2>
        <a:srgbClr val="0C3B60"/>
      </a:accent2>
      <a:accent3>
        <a:srgbClr val="D0202E"/>
      </a:accent3>
      <a:accent4>
        <a:srgbClr val="DBD9D6"/>
      </a:accent4>
      <a:accent5>
        <a:srgbClr val="56565A"/>
      </a:accent5>
      <a:accent6>
        <a:srgbClr val="FFFFFF"/>
      </a:accent6>
      <a:hlink>
        <a:srgbClr val="D0202E"/>
      </a:hlink>
      <a:folHlink>
        <a:srgbClr val="0094C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1929</TotalTime>
  <Pages>0</Pages>
  <Words>2890</Words>
  <Characters>0</Characters>
  <Application>Microsoft Macintosh PowerPoint</Application>
  <PresentationFormat>Custom</PresentationFormat>
  <Lines>0</Lines>
  <Paragraphs>247</Paragraphs>
  <Slides>19</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Gill Sans</vt:lpstr>
      <vt:lpstr>Wingdings</vt:lpstr>
      <vt:lpstr>OFA Template</vt:lpstr>
      <vt:lpstr>Resume &amp; Cover Letter Writing Workshop</vt:lpstr>
      <vt:lpstr>Resume &amp; Cover Letter Writing Workshop</vt:lpstr>
      <vt:lpstr>PowerPoint Presentation</vt:lpstr>
      <vt:lpstr>PowerPoint Presentation</vt:lpstr>
      <vt:lpstr>The Objective: Tell Your Story</vt:lpstr>
      <vt:lpstr>Career Development Life-Cycle</vt:lpstr>
      <vt:lpstr>PowerPoint Presentation</vt:lpstr>
      <vt:lpstr>PowerPoint Presentation</vt:lpstr>
      <vt:lpstr>Peer and Mentor Feedback is Essential</vt:lpstr>
      <vt:lpstr>PowerPoint Presentation</vt:lpstr>
      <vt:lpstr>Analyzing a Resume</vt:lpstr>
      <vt:lpstr>Examining the Content</vt:lpstr>
      <vt:lpstr>Analyzing a Cover Letter</vt:lpstr>
      <vt:lpstr>PowerPoint Presentation</vt:lpstr>
      <vt:lpstr>PowerPoint Presentation</vt:lpstr>
      <vt:lpstr>PowerPoint Presentation</vt:lpstr>
      <vt:lpstr>Larger Picture: The OFA Package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Local User</dc:creator>
  <cp:lastModifiedBy>Microsoft Office User</cp:lastModifiedBy>
  <cp:revision>78</cp:revision>
  <dcterms:modified xsi:type="dcterms:W3CDTF">2019-06-26T23:15:26Z</dcterms:modified>
</cp:coreProperties>
</file>