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handoutMasterIdLst>
    <p:handoutMasterId r:id="rId32"/>
  </p:handoutMasterIdLst>
  <p:sldIdLst>
    <p:sldId id="573" r:id="rId2"/>
    <p:sldId id="883" r:id="rId3"/>
    <p:sldId id="999" r:id="rId4"/>
    <p:sldId id="1002" r:id="rId5"/>
    <p:sldId id="1038" r:id="rId6"/>
    <p:sldId id="1004" r:id="rId7"/>
    <p:sldId id="1010" r:id="rId8"/>
    <p:sldId id="1023" r:id="rId9"/>
    <p:sldId id="1021" r:id="rId10"/>
    <p:sldId id="1037" r:id="rId11"/>
    <p:sldId id="1008" r:id="rId12"/>
    <p:sldId id="913" r:id="rId13"/>
    <p:sldId id="1012" r:id="rId14"/>
    <p:sldId id="1013" r:id="rId15"/>
    <p:sldId id="1014" r:id="rId16"/>
    <p:sldId id="1015" r:id="rId17"/>
    <p:sldId id="1043" r:id="rId18"/>
    <p:sldId id="1017" r:id="rId19"/>
    <p:sldId id="1019" r:id="rId20"/>
    <p:sldId id="1024" r:id="rId21"/>
    <p:sldId id="1039" r:id="rId22"/>
    <p:sldId id="1025" r:id="rId23"/>
    <p:sldId id="1026" r:id="rId24"/>
    <p:sldId id="1027" r:id="rId25"/>
    <p:sldId id="1032" r:id="rId26"/>
    <p:sldId id="1042" r:id="rId27"/>
    <p:sldId id="1040" r:id="rId28"/>
    <p:sldId id="1041" r:id="rId29"/>
    <p:sldId id="1034" r:id="rId30"/>
  </p:sldIdLst>
  <p:sldSz cx="9144000" cy="6858000" type="screen4x3"/>
  <p:notesSz cx="6946900" cy="9220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04">
          <p15:clr>
            <a:srgbClr val="A4A3A4"/>
          </p15:clr>
        </p15:guide>
        <p15:guide id="2" pos="218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shley Pinedo" initials="AP" lastIdx="23"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a:srgbClr val="C2DBE8"/>
    <a:srgbClr val="00446A"/>
    <a:srgbClr val="C41230"/>
    <a:srgbClr val="9DCF32"/>
    <a:srgbClr val="7CA1CE"/>
    <a:srgbClr val="D17F7D"/>
    <a:srgbClr val="990099"/>
    <a:srgbClr val="CD6FF7"/>
    <a:srgbClr val="A18C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045" autoAdjust="0"/>
    <p:restoredTop sz="64185" autoAdjust="0"/>
  </p:normalViewPr>
  <p:slideViewPr>
    <p:cSldViewPr>
      <p:cViewPr varScale="1">
        <p:scale>
          <a:sx n="77" d="100"/>
          <a:sy n="77" d="100"/>
        </p:scale>
        <p:origin x="2328" y="176"/>
      </p:cViewPr>
      <p:guideLst>
        <p:guide orient="horz" pos="2160"/>
        <p:guide pos="2880"/>
      </p:guideLst>
    </p:cSldViewPr>
  </p:slideViewPr>
  <p:notesTextViewPr>
    <p:cViewPr>
      <p:scale>
        <a:sx n="100" d="100"/>
        <a:sy n="100" d="100"/>
      </p:scale>
      <p:origin x="0" y="0"/>
    </p:cViewPr>
  </p:notesTextViewPr>
  <p:sorterViewPr>
    <p:cViewPr>
      <p:scale>
        <a:sx n="59" d="100"/>
        <a:sy n="59" d="100"/>
      </p:scale>
      <p:origin x="0" y="0"/>
    </p:cViewPr>
  </p:sorterViewPr>
  <p:notesViewPr>
    <p:cSldViewPr>
      <p:cViewPr varScale="1">
        <p:scale>
          <a:sx n="53" d="100"/>
          <a:sy n="53" d="100"/>
        </p:scale>
        <p:origin x="-2868" y="-90"/>
      </p:cViewPr>
      <p:guideLst>
        <p:guide orient="horz" pos="2904"/>
        <p:guide pos="218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C:\Users\Brendan%20Cavanagh\Documents\Professional\Politics\Organizing%20for%20Action\Issues\Gun%20violence%20prevention\Shootings%20timeline%20(all).xls"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1772601193922098E-2"/>
          <c:y val="7.9584909549547098E-2"/>
          <c:w val="0.85284350573159395"/>
          <c:h val="0.90657592617310201"/>
        </c:manualLayout>
      </c:layout>
      <c:scatterChart>
        <c:scatterStyle val="lineMarker"/>
        <c:varyColors val="0"/>
        <c:ser>
          <c:idx val="0"/>
          <c:order val="0"/>
          <c:spPr>
            <a:ln w="28575">
              <a:noFill/>
            </a:ln>
          </c:spPr>
          <c:marker>
            <c:symbol val="dash"/>
            <c:size val="5"/>
            <c:spPr>
              <a:noFill/>
              <a:ln>
                <a:solidFill>
                  <a:srgbClr val="0000FF"/>
                </a:solidFill>
                <a:prstDash val="solid"/>
              </a:ln>
            </c:spPr>
          </c:marker>
          <c:dLbls>
            <c:dLbl>
              <c:idx val="0"/>
              <c:tx>
                <c:rich>
                  <a:bodyPr/>
                  <a:lstStyle/>
                  <a:p>
                    <a:r>
                      <a:rPr lang="en-US" sz="1600">
                        <a:latin typeface="+mn-lt"/>
                      </a:rPr>
                      <a:t>Assault weapons ban passed</a:t>
                    </a:r>
                    <a:endParaRPr lang="en-US" sz="1200">
                      <a:latin typeface="+mn-lt"/>
                    </a:endParaRPr>
                  </a:p>
                </c:rich>
              </c:tx>
              <c:dLblPos val="r"/>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D31-7042-8CAA-B6FFD62154FC}"/>
                </c:ext>
              </c:extLst>
            </c:dLbl>
            <c:dLbl>
              <c:idx val="1"/>
              <c:tx>
                <c:strRef>
                  <c:f>Timeline!$G$6</c:f>
                  <c:strCache>
                    <c:ptCount val="1"/>
                    <c:pt idx="0">
                      <c:v>Newtown, CT</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{7EEE1758-7687-994F-B40F-4AE504DC94B2}</c15:txfldGUID>
                      <c15:f>Timeline!$G$6</c15:f>
                      <c15:dlblFieldTableCache>
                        <c:ptCount val="1"/>
                        <c:pt idx="0">
                          <c:v>Newtown, CT</c:v>
                        </c:pt>
                      </c15:dlblFieldTableCache>
                    </c15:dlblFTEntry>
                  </c15:dlblFieldTable>
                  <c15:showDataLabelsRange val="0"/>
                </c:ext>
                <c:ext xmlns:c16="http://schemas.microsoft.com/office/drawing/2014/chart" uri="{C3380CC4-5D6E-409C-BE32-E72D297353CC}">
                  <c16:uniqueId val="{00000001-3D31-7042-8CAA-B6FFD62154FC}"/>
                </c:ext>
              </c:extLst>
            </c:dLbl>
            <c:dLbl>
              <c:idx val="2"/>
              <c:tx>
                <c:strRef>
                  <c:f>Timeline!$G$7</c:f>
                  <c:strCache>
                    <c:ptCount val="1"/>
                    <c:pt idx="0">
                      <c:v>Oak Creek, WI</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{178EE21A-D183-944E-8D60-52F7D20BDECA}</c15:txfldGUID>
                      <c15:f>Timeline!$G$7</c15:f>
                      <c15:dlblFieldTableCache>
                        <c:ptCount val="1"/>
                        <c:pt idx="0">
                          <c:v>Oak Creek, WI</c:v>
                        </c:pt>
                      </c15:dlblFieldTableCache>
                    </c15:dlblFTEntry>
                  </c15:dlblFieldTable>
                  <c15:showDataLabelsRange val="0"/>
                </c:ext>
                <c:ext xmlns:c16="http://schemas.microsoft.com/office/drawing/2014/chart" uri="{C3380CC4-5D6E-409C-BE32-E72D297353CC}">
                  <c16:uniqueId val="{00000002-3D31-7042-8CAA-B6FFD62154FC}"/>
                </c:ext>
              </c:extLst>
            </c:dLbl>
            <c:dLbl>
              <c:idx val="3"/>
              <c:tx>
                <c:strRef>
                  <c:f>Timeline!$G$8</c:f>
                  <c:strCache>
                    <c:ptCount val="1"/>
                    <c:pt idx="0">
                      <c:v>Aurora, CO</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{99EC58DC-575C-8447-9EB3-E9B515F6B95F}</c15:txfldGUID>
                      <c15:f>Timeline!$G$8</c15:f>
                      <c15:dlblFieldTableCache>
                        <c:ptCount val="1"/>
                        <c:pt idx="0">
                          <c:v>Aurora, CO</c:v>
                        </c:pt>
                      </c15:dlblFieldTableCache>
                    </c15:dlblFTEntry>
                  </c15:dlblFieldTable>
                  <c15:showDataLabelsRange val="0"/>
                </c:ext>
                <c:ext xmlns:c16="http://schemas.microsoft.com/office/drawing/2014/chart" uri="{C3380CC4-5D6E-409C-BE32-E72D297353CC}">
                  <c16:uniqueId val="{00000003-3D31-7042-8CAA-B6FFD62154FC}"/>
                </c:ext>
              </c:extLst>
            </c:dLbl>
            <c:dLbl>
              <c:idx val="4"/>
              <c:tx>
                <c:strRef>
                  <c:f>Timeline!$G$9</c:f>
                  <c:strCache>
                    <c:ptCount val="1"/>
                    <c:pt idx="0">
                      <c:v>Tucson, AZ</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{58BCF735-EE89-F443-B473-165A27524F4C}</c15:txfldGUID>
                      <c15:f>Timeline!$G$9</c15:f>
                      <c15:dlblFieldTableCache>
                        <c:ptCount val="1"/>
                        <c:pt idx="0">
                          <c:v>Tucson, AZ</c:v>
                        </c:pt>
                      </c15:dlblFieldTableCache>
                    </c15:dlblFTEntry>
                  </c15:dlblFieldTable>
                  <c15:showDataLabelsRange val="0"/>
                </c:ext>
                <c:ext xmlns:c16="http://schemas.microsoft.com/office/drawing/2014/chart" uri="{C3380CC4-5D6E-409C-BE32-E72D297353CC}">
                  <c16:uniqueId val="{00000004-3D31-7042-8CAA-B6FFD62154FC}"/>
                </c:ext>
              </c:extLst>
            </c:dLbl>
            <c:dLbl>
              <c:idx val="5"/>
              <c:tx>
                <c:strRef>
                  <c:f>Timeline!$G$10</c:f>
                  <c:strCache>
                    <c:ptCount val="1"/>
                    <c:pt idx="0">
                      <c:v>Virginia Tech, VA</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{740234B8-CB07-0543-ADED-EE47183DD4CD}</c15:txfldGUID>
                      <c15:f>Timeline!$G$10</c15:f>
                      <c15:dlblFieldTableCache>
                        <c:ptCount val="1"/>
                        <c:pt idx="0">
                          <c:v>Virginia Tech, VA</c:v>
                        </c:pt>
                      </c15:dlblFieldTableCache>
                    </c15:dlblFTEntry>
                  </c15:dlblFieldTable>
                  <c15:showDataLabelsRange val="0"/>
                </c:ext>
                <c:ext xmlns:c16="http://schemas.microsoft.com/office/drawing/2014/chart" uri="{C3380CC4-5D6E-409C-BE32-E72D297353CC}">
                  <c16:uniqueId val="{00000005-3D31-7042-8CAA-B6FFD62154FC}"/>
                </c:ext>
              </c:extLst>
            </c:dLbl>
            <c:dLbl>
              <c:idx val="6"/>
              <c:tx>
                <c:rich>
                  <a:bodyPr/>
                  <a:lstStyle/>
                  <a:p>
                    <a:r>
                      <a:rPr lang="en-US" sz="1600">
                        <a:latin typeface="+mn-lt"/>
                      </a:rPr>
                      <a:t>Columbine, CO</a:t>
                    </a:r>
                    <a:endParaRPr lang="en-US" sz="1200">
                      <a:latin typeface="+mn-lt"/>
                    </a:endParaRPr>
                  </a:p>
                </c:rich>
              </c:tx>
              <c:dLblPos val="r"/>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3D31-7042-8CAA-B6FFD62154FC}"/>
                </c:ext>
              </c:extLst>
            </c:dLbl>
            <c:dLbl>
              <c:idx val="7"/>
              <c:tx>
                <c:strRef>
                  <c:f>Timeline!$G$12</c:f>
                  <c:strCache>
                    <c:ptCount val="1"/>
                    <c:pt idx="0">
                      <c:v>Fort Hood, TX</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{1BDBBC7C-BB63-A040-A5B2-1897C2049748}</c15:txfldGUID>
                      <c15:f>Timeline!$G$12</c15:f>
                      <c15:dlblFieldTableCache>
                        <c:ptCount val="1"/>
                        <c:pt idx="0">
                          <c:v>Fort Hood, TX</c:v>
                        </c:pt>
                      </c15:dlblFieldTableCache>
                    </c15:dlblFTEntry>
                  </c15:dlblFieldTable>
                  <c15:showDataLabelsRange val="0"/>
                </c:ext>
                <c:ext xmlns:c16="http://schemas.microsoft.com/office/drawing/2014/chart" uri="{C3380CC4-5D6E-409C-BE32-E72D297353CC}">
                  <c16:uniqueId val="{00000007-3D31-7042-8CAA-B6FFD62154FC}"/>
                </c:ext>
              </c:extLst>
            </c:dLbl>
            <c:dLbl>
              <c:idx val="8"/>
              <c:tx>
                <c:strRef>
                  <c:f>Timeline!$G$13</c:f>
                  <c:strCache>
                    <c:ptCount val="1"/>
                    <c:pt idx="0">
                      <c:v>Binghamton, NY</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{A997CE13-08F8-B844-9302-B34CB669FCF8}</c15:txfldGUID>
                      <c15:f>Timeline!$G$13</c15:f>
                      <c15:dlblFieldTableCache>
                        <c:ptCount val="1"/>
                        <c:pt idx="0">
                          <c:v>Binghamton, NY</c:v>
                        </c:pt>
                      </c15:dlblFieldTableCache>
                    </c15:dlblFTEntry>
                  </c15:dlblFieldTable>
                  <c15:showDataLabelsRange val="0"/>
                </c:ext>
                <c:ext xmlns:c16="http://schemas.microsoft.com/office/drawing/2014/chart" uri="{C3380CC4-5D6E-409C-BE32-E72D297353CC}">
                  <c16:uniqueId val="{00000008-3D31-7042-8CAA-B6FFD62154FC}"/>
                </c:ext>
              </c:extLst>
            </c:dLbl>
            <c:dLbl>
              <c:idx val="9"/>
              <c:tx>
                <c:rich>
                  <a:bodyPr/>
                  <a:lstStyle/>
                  <a:p>
                    <a:r>
                      <a:rPr lang="en-US" sz="1600">
                        <a:latin typeface="+mn-lt"/>
                      </a:rPr>
                      <a:t>Red Lake, MN</a:t>
                    </a:r>
                    <a:endParaRPr lang="en-US" sz="1000">
                      <a:latin typeface="+mn-lt"/>
                    </a:endParaRPr>
                  </a:p>
                </c:rich>
              </c:tx>
              <c:dLblPos val="r"/>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3D31-7042-8CAA-B6FFD62154FC}"/>
                </c:ext>
              </c:extLst>
            </c:dLbl>
            <c:dLbl>
              <c:idx val="10"/>
              <c:tx>
                <c:strRef>
                  <c:f>Timeline!$G$15</c:f>
                  <c:strCache>
                    <c:ptCount val="1"/>
                    <c:pt idx="0">
                      <c:v> </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{47C6C848-7A7B-8748-AA12-43A0729D74D6}</c15:txfldGUID>
                      <c15:f>Timeline!$G$15</c15:f>
                      <c15:dlblFieldTableCache>
                        <c:ptCount val="1"/>
                        <c:pt idx="0">
                          <c:v> </c:v>
                        </c:pt>
                      </c15:dlblFieldTableCache>
                    </c15:dlblFTEntry>
                  </c15:dlblFieldTable>
                  <c15:showDataLabelsRange val="0"/>
                </c:ext>
                <c:ext xmlns:c16="http://schemas.microsoft.com/office/drawing/2014/chart" uri="{C3380CC4-5D6E-409C-BE32-E72D297353CC}">
                  <c16:uniqueId val="{0000000A-3D31-7042-8CAA-B6FFD62154FC}"/>
                </c:ext>
              </c:extLst>
            </c:dLbl>
            <c:dLbl>
              <c:idx val="11"/>
              <c:tx>
                <c:strRef>
                  <c:f>Timeline!$G$16</c:f>
                  <c:strCache>
                    <c:ptCount val="1"/>
                    <c:pt idx="0">
                      <c:v> </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{215CB281-D66C-6346-AB7E-135E79424DA0}</c15:txfldGUID>
                      <c15:f>Timeline!$G$16</c15:f>
                      <c15:dlblFieldTableCache>
                        <c:ptCount val="1"/>
                        <c:pt idx="0">
                          <c:v> </c:v>
                        </c:pt>
                      </c15:dlblFieldTableCache>
                    </c15:dlblFTEntry>
                  </c15:dlblFieldTable>
                  <c15:showDataLabelsRange val="0"/>
                </c:ext>
                <c:ext xmlns:c16="http://schemas.microsoft.com/office/drawing/2014/chart" uri="{C3380CC4-5D6E-409C-BE32-E72D297353CC}">
                  <c16:uniqueId val="{0000000B-3D31-7042-8CAA-B6FFD62154FC}"/>
                </c:ext>
              </c:extLst>
            </c:dLbl>
            <c:dLbl>
              <c:idx val="12"/>
              <c:tx>
                <c:strRef>
                  <c:f>Timeline!$G$17</c:f>
                  <c:strCache>
                    <c:ptCount val="1"/>
                    <c:pt idx="0">
                      <c:v> </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{80CDF19A-740D-2044-B41A-FC14D50CAC20}</c15:txfldGUID>
                      <c15:f>Timeline!$G$17</c15:f>
                      <c15:dlblFieldTableCache>
                        <c:ptCount val="1"/>
                        <c:pt idx="0">
                          <c:v> </c:v>
                        </c:pt>
                      </c15:dlblFieldTableCache>
                    </c15:dlblFTEntry>
                  </c15:dlblFieldTable>
                  <c15:showDataLabelsRange val="0"/>
                </c:ext>
                <c:ext xmlns:c16="http://schemas.microsoft.com/office/drawing/2014/chart" uri="{C3380CC4-5D6E-409C-BE32-E72D297353CC}">
                  <c16:uniqueId val="{0000000C-3D31-7042-8CAA-B6FFD62154FC}"/>
                </c:ext>
              </c:extLst>
            </c:dLbl>
            <c:dLbl>
              <c:idx val="13"/>
              <c:tx>
                <c:strRef>
                  <c:f>Timeline!$G$18</c:f>
                  <c:strCache>
                    <c:ptCount val="1"/>
                    <c:pt idx="0">
                      <c:v> </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{2C2B6C1D-0542-9142-8E7C-088D8577993A}</c15:txfldGUID>
                      <c15:f>Timeline!$G$18</c15:f>
                      <c15:dlblFieldTableCache>
                        <c:ptCount val="1"/>
                        <c:pt idx="0">
                          <c:v> </c:v>
                        </c:pt>
                      </c15:dlblFieldTableCache>
                    </c15:dlblFTEntry>
                  </c15:dlblFieldTable>
                  <c15:showDataLabelsRange val="0"/>
                </c:ext>
                <c:ext xmlns:c16="http://schemas.microsoft.com/office/drawing/2014/chart" uri="{C3380CC4-5D6E-409C-BE32-E72D297353CC}">
                  <c16:uniqueId val="{0000000D-3D31-7042-8CAA-B6FFD62154FC}"/>
                </c:ext>
              </c:extLst>
            </c:dLbl>
            <c:dLbl>
              <c:idx val="14"/>
              <c:tx>
                <c:strRef>
                  <c:f>Timeline!$G$19</c:f>
                  <c:strCache>
                    <c:ptCount val="1"/>
                    <c:pt idx="0">
                      <c:v> </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{60E86855-DE81-A244-A4DE-6CE6C7B0AFD4}</c15:txfldGUID>
                      <c15:f>Timeline!$G$19</c15:f>
                      <c15:dlblFieldTableCache>
                        <c:ptCount val="1"/>
                        <c:pt idx="0">
                          <c:v> </c:v>
                        </c:pt>
                      </c15:dlblFieldTableCache>
                    </c15:dlblFTEntry>
                  </c15:dlblFieldTable>
                  <c15:showDataLabelsRange val="0"/>
                </c:ext>
                <c:ext xmlns:c16="http://schemas.microsoft.com/office/drawing/2014/chart" uri="{C3380CC4-5D6E-409C-BE32-E72D297353CC}">
                  <c16:uniqueId val="{0000000E-3D31-7042-8CAA-B6FFD62154FC}"/>
                </c:ext>
              </c:extLst>
            </c:dLbl>
            <c:dLbl>
              <c:idx val="15"/>
              <c:tx>
                <c:strRef>
                  <c:f>Timeline!$G$20</c:f>
                  <c:strCache>
                    <c:ptCount val="1"/>
                    <c:pt idx="0">
                      <c:v> </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{A5DDC98E-5778-B849-8BD0-BD57EA1E2626}</c15:txfldGUID>
                      <c15:f>Timeline!$G$20</c15:f>
                      <c15:dlblFieldTableCache>
                        <c:ptCount val="1"/>
                        <c:pt idx="0">
                          <c:v> </c:v>
                        </c:pt>
                      </c15:dlblFieldTableCache>
                    </c15:dlblFTEntry>
                  </c15:dlblFieldTable>
                  <c15:showDataLabelsRange val="0"/>
                </c:ext>
                <c:ext xmlns:c16="http://schemas.microsoft.com/office/drawing/2014/chart" uri="{C3380CC4-5D6E-409C-BE32-E72D297353CC}">
                  <c16:uniqueId val="{0000000F-3D31-7042-8CAA-B6FFD62154FC}"/>
                </c:ext>
              </c:extLst>
            </c:dLbl>
            <c:dLbl>
              <c:idx val="16"/>
              <c:tx>
                <c:strRef>
                  <c:f>Timeline!$G$21</c:f>
                  <c:strCache>
                    <c:ptCount val="1"/>
                    <c:pt idx="0">
                      <c:v>Brady Bill passed</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{977A56E2-3EA4-9843-9E37-93B7E82CC7BA}</c15:txfldGUID>
                      <c15:f>Timeline!$G$21</c15:f>
                      <c15:dlblFieldTableCache>
                        <c:ptCount val="1"/>
                        <c:pt idx="0">
                          <c:v>Brady Bill passed</c:v>
                        </c:pt>
                      </c15:dlblFieldTableCache>
                    </c15:dlblFTEntry>
                  </c15:dlblFieldTable>
                  <c15:showDataLabelsRange val="0"/>
                </c:ext>
                <c:ext xmlns:c16="http://schemas.microsoft.com/office/drawing/2014/chart" uri="{C3380CC4-5D6E-409C-BE32-E72D297353CC}">
                  <c16:uniqueId val="{00000010-3D31-7042-8CAA-B6FFD62154FC}"/>
                </c:ext>
              </c:extLst>
            </c:dLbl>
            <c:dLbl>
              <c:idx val="17"/>
              <c:tx>
                <c:strRef>
                  <c:f>Timeline!$G$22</c:f>
                  <c:strCache>
                    <c:ptCount val="1"/>
                    <c:pt idx="0">
                      <c:v> </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{8B3D76C6-10EC-CA47-8351-35A8E15519C7}</c15:txfldGUID>
                      <c15:f>Timeline!$G$22</c15:f>
                      <c15:dlblFieldTableCache>
                        <c:ptCount val="1"/>
                        <c:pt idx="0">
                          <c:v> </c:v>
                        </c:pt>
                      </c15:dlblFieldTableCache>
                    </c15:dlblFTEntry>
                  </c15:dlblFieldTable>
                  <c15:showDataLabelsRange val="0"/>
                </c:ext>
                <c:ext xmlns:c16="http://schemas.microsoft.com/office/drawing/2014/chart" uri="{C3380CC4-5D6E-409C-BE32-E72D297353CC}">
                  <c16:uniqueId val="{00000011-3D31-7042-8CAA-B6FFD62154FC}"/>
                </c:ext>
              </c:extLst>
            </c:dLbl>
            <c:dLbl>
              <c:idx val="18"/>
              <c:tx>
                <c:strRef>
                  <c:f>Timeline!$G$23</c:f>
                  <c:strCache>
                    <c:ptCount val="1"/>
                    <c:pt idx="0">
                      <c:v> </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{41D5753D-E2E2-8E40-B6D1-FB55A6F02819}</c15:txfldGUID>
                      <c15:f>Timeline!$G$23</c15:f>
                      <c15:dlblFieldTableCache>
                        <c:ptCount val="1"/>
                        <c:pt idx="0">
                          <c:v> </c:v>
                        </c:pt>
                      </c15:dlblFieldTableCache>
                    </c15:dlblFTEntry>
                  </c15:dlblFieldTable>
                  <c15:showDataLabelsRange val="0"/>
                </c:ext>
                <c:ext xmlns:c16="http://schemas.microsoft.com/office/drawing/2014/chart" uri="{C3380CC4-5D6E-409C-BE32-E72D297353CC}">
                  <c16:uniqueId val="{00000012-3D31-7042-8CAA-B6FFD62154FC}"/>
                </c:ext>
              </c:extLst>
            </c:dLbl>
            <c:dLbl>
              <c:idx val="19"/>
              <c:tx>
                <c:strRef>
                  <c:f>Timeline!$G$24</c:f>
                  <c:strCache>
                    <c:ptCount val="1"/>
                    <c:pt idx="0">
                      <c:v> </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{BFCAA6BD-3137-934B-B884-9F6618AD93A6}</c15:txfldGUID>
                      <c15:f>Timeline!$G$24</c15:f>
                      <c15:dlblFieldTableCache>
                        <c:ptCount val="1"/>
                        <c:pt idx="0">
                          <c:v> </c:v>
                        </c:pt>
                      </c15:dlblFieldTableCache>
                    </c15:dlblFTEntry>
                  </c15:dlblFieldTable>
                  <c15:showDataLabelsRange val="0"/>
                </c:ext>
                <c:ext xmlns:c16="http://schemas.microsoft.com/office/drawing/2014/chart" uri="{C3380CC4-5D6E-409C-BE32-E72D297353CC}">
                  <c16:uniqueId val="{00000013-3D31-7042-8CAA-B6FFD62154FC}"/>
                </c:ext>
              </c:extLst>
            </c:dLbl>
            <c:dLbl>
              <c:idx val="20"/>
              <c:tx>
                <c:strRef>
                  <c:f>Timeline!$G$25</c:f>
                  <c:strCache>
                    <c:ptCount val="1"/>
                    <c:pt idx="0">
                      <c:v> </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{13747010-4743-6040-946E-3A2DEB919CC7}</c15:txfldGUID>
                      <c15:f>Timeline!$G$25</c15:f>
                      <c15:dlblFieldTableCache>
                        <c:ptCount val="1"/>
                        <c:pt idx="0">
                          <c:v> </c:v>
                        </c:pt>
                      </c15:dlblFieldTableCache>
                    </c15:dlblFTEntry>
                  </c15:dlblFieldTable>
                  <c15:showDataLabelsRange val="0"/>
                </c:ext>
                <c:ext xmlns:c16="http://schemas.microsoft.com/office/drawing/2014/chart" uri="{C3380CC4-5D6E-409C-BE32-E72D297353CC}">
                  <c16:uniqueId val="{00000014-3D31-7042-8CAA-B6FFD62154FC}"/>
                </c:ext>
              </c:extLst>
            </c:dLbl>
            <c:dLbl>
              <c:idx val="21"/>
              <c:tx>
                <c:strRef>
                  <c:f>Timeline!$G$26</c:f>
                  <c:strCache>
                    <c:ptCount val="1"/>
                    <c:pt idx="0">
                      <c:v> </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{5A875738-34FB-B245-BAAE-490B0AE04ED4}</c15:txfldGUID>
                      <c15:f>Timeline!$G$26</c15:f>
                      <c15:dlblFieldTableCache>
                        <c:ptCount val="1"/>
                        <c:pt idx="0">
                          <c:v> </c:v>
                        </c:pt>
                      </c15:dlblFieldTableCache>
                    </c15:dlblFTEntry>
                  </c15:dlblFieldTable>
                  <c15:showDataLabelsRange val="0"/>
                </c:ext>
                <c:ext xmlns:c16="http://schemas.microsoft.com/office/drawing/2014/chart" uri="{C3380CC4-5D6E-409C-BE32-E72D297353CC}">
                  <c16:uniqueId val="{00000015-3D31-7042-8CAA-B6FFD62154FC}"/>
                </c:ext>
              </c:extLst>
            </c:dLbl>
            <c:dLbl>
              <c:idx val="22"/>
              <c:tx>
                <c:strRef>
                  <c:f>Timeline!$G$27</c:f>
                  <c:strCache>
                    <c:ptCount val="1"/>
                    <c:pt idx="0">
                      <c:v> </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{CDE2DD74-E97B-7441-9E3C-01D837339916}</c15:txfldGUID>
                      <c15:f>Timeline!$G$27</c15:f>
                      <c15:dlblFieldTableCache>
                        <c:ptCount val="1"/>
                        <c:pt idx="0">
                          <c:v> </c:v>
                        </c:pt>
                      </c15:dlblFieldTableCache>
                    </c15:dlblFTEntry>
                  </c15:dlblFieldTable>
                  <c15:showDataLabelsRange val="0"/>
                </c:ext>
                <c:ext xmlns:c16="http://schemas.microsoft.com/office/drawing/2014/chart" uri="{C3380CC4-5D6E-409C-BE32-E72D297353CC}">
                  <c16:uniqueId val="{00000016-3D31-7042-8CAA-B6FFD62154FC}"/>
                </c:ext>
              </c:extLst>
            </c:dLbl>
            <c:dLbl>
              <c:idx val="23"/>
              <c:tx>
                <c:strRef>
                  <c:f>Timeline!$G$28</c:f>
                  <c:strCache>
                    <c:ptCount val="1"/>
                    <c:pt idx="0">
                      <c:v> </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{739151CF-8D2B-C541-A317-9D8E91D46790}</c15:txfldGUID>
                      <c15:f>Timeline!$G$28</c15:f>
                      <c15:dlblFieldTableCache>
                        <c:ptCount val="1"/>
                        <c:pt idx="0">
                          <c:v> </c:v>
                        </c:pt>
                      </c15:dlblFieldTableCache>
                    </c15:dlblFTEntry>
                  </c15:dlblFieldTable>
                  <c15:showDataLabelsRange val="0"/>
                </c:ext>
                <c:ext xmlns:c16="http://schemas.microsoft.com/office/drawing/2014/chart" uri="{C3380CC4-5D6E-409C-BE32-E72D297353CC}">
                  <c16:uniqueId val="{00000017-3D31-7042-8CAA-B6FFD62154FC}"/>
                </c:ext>
              </c:extLst>
            </c:dLbl>
            <c:dLbl>
              <c:idx val="24"/>
              <c:tx>
                <c:strRef>
                  <c:f>Timeline!$G$29</c:f>
                  <c:strCache>
                    <c:ptCount val="1"/>
                    <c:pt idx="0">
                      <c:v> </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{B3D86736-629F-884E-82E3-32CF5DF0937B}</c15:txfldGUID>
                      <c15:f>Timeline!$G$29</c15:f>
                      <c15:dlblFieldTableCache>
                        <c:ptCount val="1"/>
                        <c:pt idx="0">
                          <c:v> </c:v>
                        </c:pt>
                      </c15:dlblFieldTableCache>
                    </c15:dlblFTEntry>
                  </c15:dlblFieldTable>
                  <c15:showDataLabelsRange val="0"/>
                </c:ext>
                <c:ext xmlns:c16="http://schemas.microsoft.com/office/drawing/2014/chart" uri="{C3380CC4-5D6E-409C-BE32-E72D297353CC}">
                  <c16:uniqueId val="{00000018-3D31-7042-8CAA-B6FFD62154FC}"/>
                </c:ext>
              </c:extLst>
            </c:dLbl>
            <c:dLbl>
              <c:idx val="25"/>
              <c:tx>
                <c:strRef>
                  <c:f>Timeline!$G$30</c:f>
                  <c:strCache>
                    <c:ptCount val="1"/>
                    <c:pt idx="0">
                      <c:v> </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{D617C201-EA7E-F743-BE89-9CDFE88AB885}</c15:txfldGUID>
                      <c15:f>Timeline!$G$30</c15:f>
                      <c15:dlblFieldTableCache>
                        <c:ptCount val="1"/>
                        <c:pt idx="0">
                          <c:v> </c:v>
                        </c:pt>
                      </c15:dlblFieldTableCache>
                    </c15:dlblFTEntry>
                  </c15:dlblFieldTable>
                  <c15:showDataLabelsRange val="0"/>
                </c:ext>
                <c:ext xmlns:c16="http://schemas.microsoft.com/office/drawing/2014/chart" uri="{C3380CC4-5D6E-409C-BE32-E72D297353CC}">
                  <c16:uniqueId val="{00000019-3D31-7042-8CAA-B6FFD62154FC}"/>
                </c:ext>
              </c:extLst>
            </c:dLbl>
            <c:dLbl>
              <c:idx val="26"/>
              <c:tx>
                <c:strRef>
                  <c:f>Timeline!$G$31</c:f>
                  <c:strCache>
                    <c:ptCount val="1"/>
                    <c:pt idx="0">
                      <c:v> </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{1E0B4E3E-8414-EB42-AE4D-5CE552CA21BD}</c15:txfldGUID>
                      <c15:f>Timeline!$G$31</c15:f>
                      <c15:dlblFieldTableCache>
                        <c:ptCount val="1"/>
                        <c:pt idx="0">
                          <c:v> </c:v>
                        </c:pt>
                      </c15:dlblFieldTableCache>
                    </c15:dlblFTEntry>
                  </c15:dlblFieldTable>
                  <c15:showDataLabelsRange val="0"/>
                </c:ext>
                <c:ext xmlns:c16="http://schemas.microsoft.com/office/drawing/2014/chart" uri="{C3380CC4-5D6E-409C-BE32-E72D297353CC}">
                  <c16:uniqueId val="{0000001A-3D31-7042-8CAA-B6FFD62154FC}"/>
                </c:ext>
              </c:extLst>
            </c:dLbl>
            <c:dLbl>
              <c:idx val="27"/>
              <c:tx>
                <c:strRef>
                  <c:f>Timeline!$G$32</c:f>
                  <c:strCache>
                    <c:ptCount val="1"/>
                    <c:pt idx="0">
                      <c:v> </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{21DCCFB3-3150-5240-A278-C1BAD558A699}</c15:txfldGUID>
                      <c15:f>Timeline!$G$32</c15:f>
                      <c15:dlblFieldTableCache>
                        <c:ptCount val="1"/>
                        <c:pt idx="0">
                          <c:v> </c:v>
                        </c:pt>
                      </c15:dlblFieldTableCache>
                    </c15:dlblFTEntry>
                  </c15:dlblFieldTable>
                  <c15:showDataLabelsRange val="0"/>
                </c:ext>
                <c:ext xmlns:c16="http://schemas.microsoft.com/office/drawing/2014/chart" uri="{C3380CC4-5D6E-409C-BE32-E72D297353CC}">
                  <c16:uniqueId val="{0000001B-3D31-7042-8CAA-B6FFD62154FC}"/>
                </c:ext>
              </c:extLst>
            </c:dLbl>
            <c:dLbl>
              <c:idx val="28"/>
              <c:tx>
                <c:strRef>
                  <c:f>Timeline!$G$33</c:f>
                  <c:strCache>
                    <c:ptCount val="1"/>
                    <c:pt idx="0">
                      <c:v> </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{796D9490-AF5A-1243-872F-99179ACB0225}</c15:txfldGUID>
                      <c15:f>Timeline!$G$33</c15:f>
                      <c15:dlblFieldTableCache>
                        <c:ptCount val="1"/>
                        <c:pt idx="0">
                          <c:v> </c:v>
                        </c:pt>
                      </c15:dlblFieldTableCache>
                    </c15:dlblFTEntry>
                  </c15:dlblFieldTable>
                  <c15:showDataLabelsRange val="0"/>
                </c:ext>
                <c:ext xmlns:c16="http://schemas.microsoft.com/office/drawing/2014/chart" uri="{C3380CC4-5D6E-409C-BE32-E72D297353CC}">
                  <c16:uniqueId val="{0000001C-3D31-7042-8CAA-B6FFD62154FC}"/>
                </c:ext>
              </c:extLst>
            </c:dLbl>
            <c:dLbl>
              <c:idx val="29"/>
              <c:tx>
                <c:strRef>
                  <c:f>Timeline!$G$34</c:f>
                  <c:strCache>
                    <c:ptCount val="1"/>
                    <c:pt idx="0">
                      <c:v>Assault weapons ban expired</c:v>
                    </c:pt>
                  </c:strCache>
                </c:strRef>
              </c:tx>
              <c:dLblPos val="r"/>
              <c:showLegendKey val="0"/>
              <c:showVal val="0"/>
              <c:showCatName val="0"/>
              <c:showSerName val="0"/>
              <c:showPercent val="0"/>
              <c:showBubbleSize val="0"/>
              <c:extLst>
                <c:ext xmlns:c15="http://schemas.microsoft.com/office/drawing/2012/chart" uri="{CE6537A1-D6FC-4f65-9D91-7224C49458BB}">
                  <c15:dlblFieldTable>
                    <c15:dlblFTEntry>
                      <c15:txfldGUID>{A9CA4CB1-3AE1-814C-AC9E-E2ABE6C0D381}</c15:txfldGUID>
                      <c15:f>Timeline!$G$34</c15:f>
                      <c15:dlblFieldTableCache>
                        <c:ptCount val="1"/>
                        <c:pt idx="0">
                          <c:v>Assault weapons ban expired</c:v>
                        </c:pt>
                      </c15:dlblFieldTableCache>
                    </c15:dlblFTEntry>
                  </c15:dlblFieldTable>
                  <c15:showDataLabelsRange val="0"/>
                </c:ext>
                <c:ext xmlns:c16="http://schemas.microsoft.com/office/drawing/2014/chart" uri="{C3380CC4-5D6E-409C-BE32-E72D297353CC}">
                  <c16:uniqueId val="{0000001D-3D31-7042-8CAA-B6FFD62154FC}"/>
                </c:ext>
              </c:extLst>
            </c:dLbl>
            <c:dLbl>
              <c:idx val="30"/>
              <c:delete val="1"/>
              <c:extLst>
                <c:ext xmlns:c15="http://schemas.microsoft.com/office/drawing/2012/chart" uri="{CE6537A1-D6FC-4f65-9D91-7224C49458BB}"/>
                <c:ext xmlns:c16="http://schemas.microsoft.com/office/drawing/2014/chart" uri="{C3380CC4-5D6E-409C-BE32-E72D297353CC}">
                  <c16:uniqueId val="{0000001E-3D31-7042-8CAA-B6FFD62154FC}"/>
                </c:ext>
              </c:extLst>
            </c:dLbl>
            <c:dLbl>
              <c:idx val="31"/>
              <c:delete val="1"/>
              <c:extLst>
                <c:ext xmlns:c15="http://schemas.microsoft.com/office/drawing/2012/chart" uri="{CE6537A1-D6FC-4f65-9D91-7224C49458BB}"/>
                <c:ext xmlns:c16="http://schemas.microsoft.com/office/drawing/2014/chart" uri="{C3380CC4-5D6E-409C-BE32-E72D297353CC}">
                  <c16:uniqueId val="{0000001F-3D31-7042-8CAA-B6FFD62154FC}"/>
                </c:ext>
              </c:extLst>
            </c:dLbl>
            <c:dLbl>
              <c:idx val="32"/>
              <c:delete val="1"/>
              <c:extLst>
                <c:ext xmlns:c15="http://schemas.microsoft.com/office/drawing/2012/chart" uri="{CE6537A1-D6FC-4f65-9D91-7224C49458BB}"/>
                <c:ext xmlns:c16="http://schemas.microsoft.com/office/drawing/2014/chart" uri="{C3380CC4-5D6E-409C-BE32-E72D297353CC}">
                  <c16:uniqueId val="{00000020-3D31-7042-8CAA-B6FFD62154FC}"/>
                </c:ext>
              </c:extLst>
            </c:dLbl>
            <c:dLbl>
              <c:idx val="33"/>
              <c:delete val="1"/>
              <c:extLst>
                <c:ext xmlns:c15="http://schemas.microsoft.com/office/drawing/2012/chart" uri="{CE6537A1-D6FC-4f65-9D91-7224C49458BB}"/>
                <c:ext xmlns:c16="http://schemas.microsoft.com/office/drawing/2014/chart" uri="{C3380CC4-5D6E-409C-BE32-E72D297353CC}">
                  <c16:uniqueId val="{00000021-3D31-7042-8CAA-B6FFD62154FC}"/>
                </c:ext>
              </c:extLst>
            </c:dLbl>
            <c:dLbl>
              <c:idx val="34"/>
              <c:delete val="1"/>
              <c:extLst>
                <c:ext xmlns:c15="http://schemas.microsoft.com/office/drawing/2012/chart" uri="{CE6537A1-D6FC-4f65-9D91-7224C49458BB}"/>
                <c:ext xmlns:c16="http://schemas.microsoft.com/office/drawing/2014/chart" uri="{C3380CC4-5D6E-409C-BE32-E72D297353CC}">
                  <c16:uniqueId val="{00000022-3D31-7042-8CAA-B6FFD62154FC}"/>
                </c:ext>
              </c:extLst>
            </c:dLbl>
            <c:dLbl>
              <c:idx val="35"/>
              <c:delete val="1"/>
              <c:extLst>
                <c:ext xmlns:c15="http://schemas.microsoft.com/office/drawing/2012/chart" uri="{CE6537A1-D6FC-4f65-9D91-7224C49458BB}"/>
                <c:ext xmlns:c16="http://schemas.microsoft.com/office/drawing/2014/chart" uri="{C3380CC4-5D6E-409C-BE32-E72D297353CC}">
                  <c16:uniqueId val="{00000023-3D31-7042-8CAA-B6FFD62154FC}"/>
                </c:ext>
              </c:extLst>
            </c:dLbl>
            <c:dLbl>
              <c:idx val="36"/>
              <c:delete val="1"/>
              <c:extLst>
                <c:ext xmlns:c15="http://schemas.microsoft.com/office/drawing/2012/chart" uri="{CE6537A1-D6FC-4f65-9D91-7224C49458BB}"/>
                <c:ext xmlns:c16="http://schemas.microsoft.com/office/drawing/2014/chart" uri="{C3380CC4-5D6E-409C-BE32-E72D297353CC}">
                  <c16:uniqueId val="{00000024-3D31-7042-8CAA-B6FFD62154FC}"/>
                </c:ext>
              </c:extLst>
            </c:dLbl>
            <c:dLbl>
              <c:idx val="37"/>
              <c:delete val="1"/>
              <c:extLst>
                <c:ext xmlns:c15="http://schemas.microsoft.com/office/drawing/2012/chart" uri="{CE6537A1-D6FC-4f65-9D91-7224C49458BB}"/>
                <c:ext xmlns:c16="http://schemas.microsoft.com/office/drawing/2014/chart" uri="{C3380CC4-5D6E-409C-BE32-E72D297353CC}">
                  <c16:uniqueId val="{00000025-3D31-7042-8CAA-B6FFD62154FC}"/>
                </c:ext>
              </c:extLst>
            </c:dLbl>
            <c:dLbl>
              <c:idx val="38"/>
              <c:delete val="1"/>
              <c:extLst>
                <c:ext xmlns:c15="http://schemas.microsoft.com/office/drawing/2012/chart" uri="{CE6537A1-D6FC-4f65-9D91-7224C49458BB}"/>
                <c:ext xmlns:c16="http://schemas.microsoft.com/office/drawing/2014/chart" uri="{C3380CC4-5D6E-409C-BE32-E72D297353CC}">
                  <c16:uniqueId val="{00000026-3D31-7042-8CAA-B6FFD62154FC}"/>
                </c:ext>
              </c:extLst>
            </c:dLbl>
            <c:dLbl>
              <c:idx val="39"/>
              <c:delete val="1"/>
              <c:extLst>
                <c:ext xmlns:c15="http://schemas.microsoft.com/office/drawing/2012/chart" uri="{CE6537A1-D6FC-4f65-9D91-7224C49458BB}"/>
                <c:ext xmlns:c16="http://schemas.microsoft.com/office/drawing/2014/chart" uri="{C3380CC4-5D6E-409C-BE32-E72D297353CC}">
                  <c16:uniqueId val="{00000027-3D31-7042-8CAA-B6FFD62154FC}"/>
                </c:ext>
              </c:extLst>
            </c:dLbl>
            <c:dLbl>
              <c:idx val="40"/>
              <c:delete val="1"/>
              <c:extLst>
                <c:ext xmlns:c15="http://schemas.microsoft.com/office/drawing/2012/chart" uri="{CE6537A1-D6FC-4f65-9D91-7224C49458BB}"/>
                <c:ext xmlns:c16="http://schemas.microsoft.com/office/drawing/2014/chart" uri="{C3380CC4-5D6E-409C-BE32-E72D297353CC}">
                  <c16:uniqueId val="{00000028-3D31-7042-8CAA-B6FFD62154FC}"/>
                </c:ext>
              </c:extLst>
            </c:dLbl>
            <c:dLbl>
              <c:idx val="41"/>
              <c:delete val="1"/>
              <c:extLst>
                <c:ext xmlns:c15="http://schemas.microsoft.com/office/drawing/2012/chart" uri="{CE6537A1-D6FC-4f65-9D91-7224C49458BB}"/>
                <c:ext xmlns:c16="http://schemas.microsoft.com/office/drawing/2014/chart" uri="{C3380CC4-5D6E-409C-BE32-E72D297353CC}">
                  <c16:uniqueId val="{00000029-3D31-7042-8CAA-B6FFD62154FC}"/>
                </c:ext>
              </c:extLst>
            </c:dLbl>
            <c:dLbl>
              <c:idx val="42"/>
              <c:delete val="1"/>
              <c:extLst>
                <c:ext xmlns:c15="http://schemas.microsoft.com/office/drawing/2012/chart" uri="{CE6537A1-D6FC-4f65-9D91-7224C49458BB}"/>
                <c:ext xmlns:c16="http://schemas.microsoft.com/office/drawing/2014/chart" uri="{C3380CC4-5D6E-409C-BE32-E72D297353CC}">
                  <c16:uniqueId val="{0000002A-3D31-7042-8CAA-B6FFD62154FC}"/>
                </c:ext>
              </c:extLst>
            </c:dLbl>
            <c:dLbl>
              <c:idx val="43"/>
              <c:delete val="1"/>
              <c:extLst>
                <c:ext xmlns:c15="http://schemas.microsoft.com/office/drawing/2012/chart" uri="{CE6537A1-D6FC-4f65-9D91-7224C49458BB}"/>
                <c:ext xmlns:c16="http://schemas.microsoft.com/office/drawing/2014/chart" uri="{C3380CC4-5D6E-409C-BE32-E72D297353CC}">
                  <c16:uniqueId val="{0000002B-3D31-7042-8CAA-B6FFD62154FC}"/>
                </c:ext>
              </c:extLst>
            </c:dLbl>
            <c:dLbl>
              <c:idx val="44"/>
              <c:delete val="1"/>
              <c:extLst>
                <c:ext xmlns:c15="http://schemas.microsoft.com/office/drawing/2012/chart" uri="{CE6537A1-D6FC-4f65-9D91-7224C49458BB}"/>
                <c:ext xmlns:c16="http://schemas.microsoft.com/office/drawing/2014/chart" uri="{C3380CC4-5D6E-409C-BE32-E72D297353CC}">
                  <c16:uniqueId val="{0000002C-3D31-7042-8CAA-B6FFD62154FC}"/>
                </c:ext>
              </c:extLst>
            </c:dLbl>
            <c:spPr>
              <a:noFill/>
              <a:ln w="25400">
                <a:noFill/>
              </a:ln>
            </c:spPr>
            <c:txPr>
              <a:bodyPr/>
              <a:lstStyle/>
              <a:p>
                <a:pPr>
                  <a:defRPr sz="1600" b="0" i="0" u="none" strike="noStrike" baseline="0">
                    <a:solidFill>
                      <a:srgbClr val="000000"/>
                    </a:solidFill>
                    <a:latin typeface="+mn-lt"/>
                    <a:ea typeface="Tahoma"/>
                    <a:cs typeface="Tahoma"/>
                  </a:defRPr>
                </a:pPr>
                <a:endParaRPr lang="en-US"/>
              </a:p>
            </c:txPr>
            <c:dLblPos val="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errBars>
            <c:errDir val="y"/>
            <c:errBarType val="minus"/>
            <c:errValType val="percentage"/>
            <c:noEndCap val="1"/>
            <c:val val="100"/>
            <c:spPr>
              <a:ln w="12700">
                <a:solidFill>
                  <a:srgbClr val="B2B2B2"/>
                </a:solidFill>
                <a:prstDash val="solid"/>
              </a:ln>
            </c:spPr>
          </c:errBars>
          <c:xVal>
            <c:numRef>
              <c:f>Timeline!$F$5:$F$60</c:f>
              <c:numCache>
                <c:formatCode>General</c:formatCode>
                <c:ptCount val="56"/>
                <c:pt idx="0">
                  <c:v>1994.75</c:v>
                </c:pt>
                <c:pt idx="1">
                  <c:v>2012.92</c:v>
                </c:pt>
                <c:pt idx="2">
                  <c:v>2012.67</c:v>
                </c:pt>
                <c:pt idx="3">
                  <c:v>2012.58</c:v>
                </c:pt>
                <c:pt idx="4">
                  <c:v>2011</c:v>
                </c:pt>
                <c:pt idx="5">
                  <c:v>2007.33</c:v>
                </c:pt>
                <c:pt idx="6">
                  <c:v>1999.33</c:v>
                </c:pt>
                <c:pt idx="7">
                  <c:v>2009.92</c:v>
                </c:pt>
                <c:pt idx="8">
                  <c:v>2009.33</c:v>
                </c:pt>
                <c:pt idx="9">
                  <c:v>2005.25</c:v>
                </c:pt>
                <c:pt idx="10">
                  <c:v>2012.75</c:v>
                </c:pt>
                <c:pt idx="11">
                  <c:v>2012.42</c:v>
                </c:pt>
                <c:pt idx="12">
                  <c:v>2012.33</c:v>
                </c:pt>
                <c:pt idx="13">
                  <c:v>2012.17</c:v>
                </c:pt>
                <c:pt idx="14">
                  <c:v>2011.83</c:v>
                </c:pt>
                <c:pt idx="15">
                  <c:v>2011.75</c:v>
                </c:pt>
                <c:pt idx="16">
                  <c:v>1994</c:v>
                </c:pt>
                <c:pt idx="17">
                  <c:v>2010.67</c:v>
                </c:pt>
                <c:pt idx="18">
                  <c:v>2009.92</c:v>
                </c:pt>
                <c:pt idx="19">
                  <c:v>2009.25</c:v>
                </c:pt>
                <c:pt idx="20">
                  <c:v>2008.5</c:v>
                </c:pt>
                <c:pt idx="21">
                  <c:v>2008.17</c:v>
                </c:pt>
                <c:pt idx="22">
                  <c:v>2008.17</c:v>
                </c:pt>
                <c:pt idx="23">
                  <c:v>2007.92</c:v>
                </c:pt>
                <c:pt idx="24">
                  <c:v>2007.83</c:v>
                </c:pt>
                <c:pt idx="25">
                  <c:v>2007.17</c:v>
                </c:pt>
                <c:pt idx="26">
                  <c:v>2006.83</c:v>
                </c:pt>
                <c:pt idx="27">
                  <c:v>2006.25</c:v>
                </c:pt>
                <c:pt idx="28">
                  <c:v>2006</c:v>
                </c:pt>
                <c:pt idx="29">
                  <c:v>2004.75</c:v>
                </c:pt>
                <c:pt idx="30">
                  <c:v>2005.25</c:v>
                </c:pt>
                <c:pt idx="31">
                  <c:v>2004.95</c:v>
                </c:pt>
                <c:pt idx="32">
                  <c:v>2003.58</c:v>
                </c:pt>
                <c:pt idx="33">
                  <c:v>2001.17</c:v>
                </c:pt>
                <c:pt idx="34">
                  <c:v>2000.95</c:v>
                </c:pt>
                <c:pt idx="35">
                  <c:v>1999.95</c:v>
                </c:pt>
                <c:pt idx="36">
                  <c:v>1999.75</c:v>
                </c:pt>
                <c:pt idx="37">
                  <c:v>1999.58</c:v>
                </c:pt>
                <c:pt idx="38">
                  <c:v>1998.42</c:v>
                </c:pt>
                <c:pt idx="39">
                  <c:v>1998.25</c:v>
                </c:pt>
                <c:pt idx="40">
                  <c:v>1998.25</c:v>
                </c:pt>
                <c:pt idx="41">
                  <c:v>1997.95</c:v>
                </c:pt>
                <c:pt idx="42">
                  <c:v>1997.75</c:v>
                </c:pt>
                <c:pt idx="43">
                  <c:v>1996.17</c:v>
                </c:pt>
                <c:pt idx="44">
                  <c:v>1995.33</c:v>
                </c:pt>
                <c:pt idx="45">
                  <c:v>0</c:v>
                </c:pt>
                <c:pt idx="46">
                  <c:v>0</c:v>
                </c:pt>
                <c:pt idx="47">
                  <c:v>0</c:v>
                </c:pt>
                <c:pt idx="48">
                  <c:v>0</c:v>
                </c:pt>
                <c:pt idx="49">
                  <c:v>0</c:v>
                </c:pt>
              </c:numCache>
            </c:numRef>
          </c:xVal>
          <c:yVal>
            <c:numRef>
              <c:f>Timeline!$E$5:$E$60</c:f>
              <c:numCache>
                <c:formatCode>General</c:formatCode>
                <c:ptCount val="56"/>
                <c:pt idx="0">
                  <c:v>-10</c:v>
                </c:pt>
                <c:pt idx="1">
                  <c:v>10</c:v>
                </c:pt>
                <c:pt idx="2">
                  <c:v>-10</c:v>
                </c:pt>
                <c:pt idx="3">
                  <c:v>15</c:v>
                </c:pt>
                <c:pt idx="4">
                  <c:v>20</c:v>
                </c:pt>
                <c:pt idx="5">
                  <c:v>-20</c:v>
                </c:pt>
                <c:pt idx="6">
                  <c:v>15</c:v>
                </c:pt>
                <c:pt idx="7">
                  <c:v>25</c:v>
                </c:pt>
                <c:pt idx="8">
                  <c:v>-15</c:v>
                </c:pt>
                <c:pt idx="9">
                  <c:v>-25</c:v>
                </c:pt>
                <c:pt idx="10">
                  <c:v>-5</c:v>
                </c:pt>
                <c:pt idx="11">
                  <c:v>-5</c:v>
                </c:pt>
                <c:pt idx="12">
                  <c:v>7.5</c:v>
                </c:pt>
                <c:pt idx="13">
                  <c:v>5</c:v>
                </c:pt>
                <c:pt idx="14">
                  <c:v>2.5</c:v>
                </c:pt>
                <c:pt idx="15">
                  <c:v>-5</c:v>
                </c:pt>
                <c:pt idx="16">
                  <c:v>10</c:v>
                </c:pt>
                <c:pt idx="17">
                  <c:v>-10</c:v>
                </c:pt>
                <c:pt idx="18">
                  <c:v>-10</c:v>
                </c:pt>
                <c:pt idx="19">
                  <c:v>10</c:v>
                </c:pt>
                <c:pt idx="20">
                  <c:v>10</c:v>
                </c:pt>
                <c:pt idx="21">
                  <c:v>10</c:v>
                </c:pt>
                <c:pt idx="22">
                  <c:v>-10</c:v>
                </c:pt>
                <c:pt idx="23">
                  <c:v>-10</c:v>
                </c:pt>
                <c:pt idx="24">
                  <c:v>10</c:v>
                </c:pt>
                <c:pt idx="25">
                  <c:v>10</c:v>
                </c:pt>
                <c:pt idx="26">
                  <c:v>-10</c:v>
                </c:pt>
                <c:pt idx="27">
                  <c:v>10</c:v>
                </c:pt>
                <c:pt idx="28">
                  <c:v>-10</c:v>
                </c:pt>
                <c:pt idx="29">
                  <c:v>20</c:v>
                </c:pt>
                <c:pt idx="30">
                  <c:v>10</c:v>
                </c:pt>
                <c:pt idx="31">
                  <c:v>-10</c:v>
                </c:pt>
                <c:pt idx="32">
                  <c:v>10</c:v>
                </c:pt>
                <c:pt idx="33">
                  <c:v>-10</c:v>
                </c:pt>
                <c:pt idx="34">
                  <c:v>10</c:v>
                </c:pt>
                <c:pt idx="35">
                  <c:v>10</c:v>
                </c:pt>
                <c:pt idx="36">
                  <c:v>10</c:v>
                </c:pt>
                <c:pt idx="37">
                  <c:v>-10</c:v>
                </c:pt>
                <c:pt idx="38">
                  <c:v>-5</c:v>
                </c:pt>
                <c:pt idx="39">
                  <c:v>5</c:v>
                </c:pt>
                <c:pt idx="40">
                  <c:v>5</c:v>
                </c:pt>
                <c:pt idx="41">
                  <c:v>5</c:v>
                </c:pt>
                <c:pt idx="42">
                  <c:v>-5</c:v>
                </c:pt>
                <c:pt idx="43">
                  <c:v>5</c:v>
                </c:pt>
                <c:pt idx="44">
                  <c:v>5</c:v>
                </c:pt>
              </c:numCache>
            </c:numRef>
          </c:yVal>
          <c:smooth val="0"/>
          <c:extLst>
            <c:ext xmlns:c16="http://schemas.microsoft.com/office/drawing/2014/chart" uri="{C3380CC4-5D6E-409C-BE32-E72D297353CC}">
              <c16:uniqueId val="{0000002D-3D31-7042-8CAA-B6FFD62154FC}"/>
            </c:ext>
          </c:extLst>
        </c:ser>
        <c:dLbls>
          <c:showLegendKey val="0"/>
          <c:showVal val="0"/>
          <c:showCatName val="0"/>
          <c:showSerName val="0"/>
          <c:showPercent val="0"/>
          <c:showBubbleSize val="0"/>
        </c:dLbls>
        <c:axId val="-2121494264"/>
        <c:axId val="-2121531800"/>
      </c:scatterChart>
      <c:valAx>
        <c:axId val="-2121494264"/>
        <c:scaling>
          <c:orientation val="minMax"/>
          <c:max val="2014"/>
          <c:min val="1994"/>
        </c:scaling>
        <c:delete val="0"/>
        <c:axPos val="b"/>
        <c:numFmt formatCode="General" sourceLinked="1"/>
        <c:majorTickMark val="out"/>
        <c:minorTickMark val="none"/>
        <c:tickLblPos val="nextTo"/>
        <c:spPr>
          <a:ln w="38100">
            <a:solidFill>
              <a:srgbClr val="1849B5"/>
            </a:solidFill>
            <a:prstDash val="solid"/>
          </a:ln>
        </c:spPr>
        <c:txPr>
          <a:bodyPr rot="0" vert="horz"/>
          <a:lstStyle/>
          <a:p>
            <a:pPr>
              <a:defRPr sz="800" b="1" i="0" u="none" strike="noStrike" baseline="0">
                <a:solidFill>
                  <a:srgbClr val="000000"/>
                </a:solidFill>
                <a:latin typeface="Arial"/>
                <a:ea typeface="Arial"/>
                <a:cs typeface="Arial"/>
              </a:defRPr>
            </a:pPr>
            <a:endParaRPr lang="en-US"/>
          </a:p>
        </c:txPr>
        <c:crossAx val="-2121531800"/>
        <c:crosses val="autoZero"/>
        <c:crossBetween val="midCat"/>
      </c:valAx>
      <c:valAx>
        <c:axId val="-2121531800"/>
        <c:scaling>
          <c:orientation val="minMax"/>
        </c:scaling>
        <c:delete val="1"/>
        <c:axPos val="l"/>
        <c:numFmt formatCode="General" sourceLinked="1"/>
        <c:majorTickMark val="out"/>
        <c:minorTickMark val="none"/>
        <c:tickLblPos val="nextTo"/>
        <c:crossAx val="-2121494264"/>
        <c:crosses val="autoZero"/>
        <c:crossBetween val="midCat"/>
      </c:valAx>
      <c:spPr>
        <a:noFill/>
        <a:ln w="25400">
          <a:noFill/>
        </a:ln>
      </c:spPr>
    </c:plotArea>
    <c:plotVisOnly val="1"/>
    <c:dispBlanksAs val="gap"/>
    <c:showDLblsOverMax val="0"/>
  </c:chart>
  <c:spPr>
    <a:noFill/>
    <a:ln w="3175">
      <a:no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diagrams/_rels/data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jpeg"/><Relationship Id="rId4" Type="http://schemas.openxmlformats.org/officeDocument/2006/relationships/image" Target="../media/image22.jpeg"/></Relationships>
</file>

<file path=ppt/diagrams/_rels/data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 Id="rId4" Type="http://schemas.openxmlformats.org/officeDocument/2006/relationships/image" Target="../media/image26.png"/></Relationships>
</file>

<file path=ppt/diagrams/_rels/drawing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jpeg"/><Relationship Id="rId4" Type="http://schemas.openxmlformats.org/officeDocument/2006/relationships/image" Target="../media/image22.jpeg"/></Relationships>
</file>

<file path=ppt/diagrams/_rels/drawing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 Id="rId4" Type="http://schemas.openxmlformats.org/officeDocument/2006/relationships/image" Target="../media/image26.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AC93C5-5951-4AC4-AA36-C7F9DD022707}" type="doc">
      <dgm:prSet loTypeId="urn:microsoft.com/office/officeart/2005/8/layout/matrix3" loCatId="matrix" qsTypeId="urn:microsoft.com/office/officeart/2005/8/quickstyle/simple1" qsCatId="simple" csTypeId="urn:microsoft.com/office/officeart/2005/8/colors/colorful3" csCatId="colorful" phldr="1"/>
      <dgm:spPr/>
      <dgm:t>
        <a:bodyPr/>
        <a:lstStyle/>
        <a:p>
          <a:endParaRPr lang="en-US"/>
        </a:p>
      </dgm:t>
    </dgm:pt>
    <dgm:pt modelId="{804BCB61-7992-4C56-AECB-C6E389503C15}">
      <dgm:prSet phldrT="[Text]"/>
      <dgm:spPr/>
      <dgm:t>
        <a:bodyPr/>
        <a:lstStyle/>
        <a:p>
          <a:r>
            <a:rPr lang="en-US"/>
            <a:t>Hardware</a:t>
          </a:r>
          <a:endParaRPr lang="en-US" dirty="0"/>
        </a:p>
      </dgm:t>
    </dgm:pt>
    <dgm:pt modelId="{E399322A-B97A-4FCD-BC6A-04BE99C791A4}" type="parTrans" cxnId="{3E000699-91A1-4700-8912-E4A84B9AF537}">
      <dgm:prSet/>
      <dgm:spPr/>
      <dgm:t>
        <a:bodyPr/>
        <a:lstStyle/>
        <a:p>
          <a:endParaRPr lang="en-US"/>
        </a:p>
      </dgm:t>
    </dgm:pt>
    <dgm:pt modelId="{79D596F2-30EA-4316-91EE-E72E21753333}" type="sibTrans" cxnId="{3E000699-91A1-4700-8912-E4A84B9AF537}">
      <dgm:prSet/>
      <dgm:spPr/>
      <dgm:t>
        <a:bodyPr/>
        <a:lstStyle/>
        <a:p>
          <a:endParaRPr lang="en-US"/>
        </a:p>
      </dgm:t>
    </dgm:pt>
    <dgm:pt modelId="{6A48CBA1-D520-433B-BD6C-2087ABCBC308}">
      <dgm:prSet phldrT="[Text]"/>
      <dgm:spPr/>
      <dgm:t>
        <a:bodyPr/>
        <a:lstStyle/>
        <a:p>
          <a:r>
            <a:rPr lang="en-US"/>
            <a:t>Procurement</a:t>
          </a:r>
          <a:endParaRPr lang="en-US" dirty="0"/>
        </a:p>
      </dgm:t>
    </dgm:pt>
    <dgm:pt modelId="{63573AB0-ADC5-4463-8202-F6884A9FBCA0}" type="sibTrans" cxnId="{37876703-4EB4-4511-A3DD-2FB620A19CAF}">
      <dgm:prSet/>
      <dgm:spPr/>
      <dgm:t>
        <a:bodyPr/>
        <a:lstStyle/>
        <a:p>
          <a:endParaRPr lang="en-US"/>
        </a:p>
      </dgm:t>
    </dgm:pt>
    <dgm:pt modelId="{BE79F72F-4F48-4255-870A-21A025E02A4E}" type="parTrans" cxnId="{37876703-4EB4-4511-A3DD-2FB620A19CAF}">
      <dgm:prSet/>
      <dgm:spPr/>
      <dgm:t>
        <a:bodyPr/>
        <a:lstStyle/>
        <a:p>
          <a:endParaRPr lang="en-US"/>
        </a:p>
      </dgm:t>
    </dgm:pt>
    <dgm:pt modelId="{235B65E7-8939-4B49-8926-D77A96E30205}">
      <dgm:prSet phldrT="[Text]"/>
      <dgm:spPr/>
      <dgm:t>
        <a:bodyPr/>
        <a:lstStyle/>
        <a:p>
          <a:r>
            <a:rPr lang="en-US" dirty="0"/>
            <a:t>Reporting</a:t>
          </a:r>
        </a:p>
      </dgm:t>
    </dgm:pt>
    <dgm:pt modelId="{FEA4792C-45A2-4691-ADE6-2D2A33791205}" type="sibTrans" cxnId="{BC239176-B8E2-4758-B7A9-AFA6AAD8BDE0}">
      <dgm:prSet/>
      <dgm:spPr/>
      <dgm:t>
        <a:bodyPr/>
        <a:lstStyle/>
        <a:p>
          <a:endParaRPr lang="en-US"/>
        </a:p>
      </dgm:t>
    </dgm:pt>
    <dgm:pt modelId="{A3534CF9-2DF3-461E-A795-C9EAE148DD40}" type="parTrans" cxnId="{BC239176-B8E2-4758-B7A9-AFA6AAD8BDE0}">
      <dgm:prSet/>
      <dgm:spPr/>
      <dgm:t>
        <a:bodyPr/>
        <a:lstStyle/>
        <a:p>
          <a:endParaRPr lang="en-US"/>
        </a:p>
      </dgm:t>
    </dgm:pt>
    <dgm:pt modelId="{283C3FC6-9DFD-46A6-B959-B8E0E10C6509}">
      <dgm:prSet phldrT="[Text]"/>
      <dgm:spPr/>
      <dgm:t>
        <a:bodyPr/>
        <a:lstStyle/>
        <a:p>
          <a:r>
            <a:rPr lang="en-US"/>
            <a:t>Ammunition</a:t>
          </a:r>
          <a:endParaRPr lang="en-US" dirty="0"/>
        </a:p>
      </dgm:t>
    </dgm:pt>
    <dgm:pt modelId="{F06409D7-84C6-44B9-A991-4DE02DB02CCE}" type="sibTrans" cxnId="{9E93AA81-2F88-4D7A-988D-B5E58B8E39D2}">
      <dgm:prSet/>
      <dgm:spPr/>
      <dgm:t>
        <a:bodyPr/>
        <a:lstStyle/>
        <a:p>
          <a:endParaRPr lang="en-US"/>
        </a:p>
      </dgm:t>
    </dgm:pt>
    <dgm:pt modelId="{8451C4D7-982D-4F90-B281-9BF24D3C3BDB}" type="parTrans" cxnId="{9E93AA81-2F88-4D7A-988D-B5E58B8E39D2}">
      <dgm:prSet/>
      <dgm:spPr/>
      <dgm:t>
        <a:bodyPr/>
        <a:lstStyle/>
        <a:p>
          <a:endParaRPr lang="en-US"/>
        </a:p>
      </dgm:t>
    </dgm:pt>
    <dgm:pt modelId="{C67ECC1D-F47F-4D43-8E12-3940D962B6DF}" type="pres">
      <dgm:prSet presAssocID="{01AC93C5-5951-4AC4-AA36-C7F9DD022707}" presName="matrix" presStyleCnt="0">
        <dgm:presLayoutVars>
          <dgm:chMax val="1"/>
          <dgm:dir/>
          <dgm:resizeHandles val="exact"/>
        </dgm:presLayoutVars>
      </dgm:prSet>
      <dgm:spPr/>
    </dgm:pt>
    <dgm:pt modelId="{37B61AAB-3259-42F2-BE8A-4148030E2D95}" type="pres">
      <dgm:prSet presAssocID="{01AC93C5-5951-4AC4-AA36-C7F9DD022707}" presName="diamond" presStyleLbl="bgShp" presStyleIdx="0" presStyleCnt="1"/>
      <dgm:spPr/>
    </dgm:pt>
    <dgm:pt modelId="{2D3808EB-C63F-437A-BA98-806C509C0A36}" type="pres">
      <dgm:prSet presAssocID="{01AC93C5-5951-4AC4-AA36-C7F9DD022707}" presName="quad1" presStyleLbl="node1" presStyleIdx="0" presStyleCnt="4">
        <dgm:presLayoutVars>
          <dgm:chMax val="0"/>
          <dgm:chPref val="0"/>
          <dgm:bulletEnabled val="1"/>
        </dgm:presLayoutVars>
      </dgm:prSet>
      <dgm:spPr/>
    </dgm:pt>
    <dgm:pt modelId="{04AC85D9-AE2B-489A-B4E3-77EBD5E97ED2}" type="pres">
      <dgm:prSet presAssocID="{01AC93C5-5951-4AC4-AA36-C7F9DD022707}" presName="quad2" presStyleLbl="node1" presStyleIdx="1" presStyleCnt="4">
        <dgm:presLayoutVars>
          <dgm:chMax val="0"/>
          <dgm:chPref val="0"/>
          <dgm:bulletEnabled val="1"/>
        </dgm:presLayoutVars>
      </dgm:prSet>
      <dgm:spPr/>
    </dgm:pt>
    <dgm:pt modelId="{D1DAFBCB-C46F-40F2-81A6-CC2EBB1BB0C5}" type="pres">
      <dgm:prSet presAssocID="{01AC93C5-5951-4AC4-AA36-C7F9DD022707}" presName="quad3" presStyleLbl="node1" presStyleIdx="2" presStyleCnt="4">
        <dgm:presLayoutVars>
          <dgm:chMax val="0"/>
          <dgm:chPref val="0"/>
          <dgm:bulletEnabled val="1"/>
        </dgm:presLayoutVars>
      </dgm:prSet>
      <dgm:spPr/>
    </dgm:pt>
    <dgm:pt modelId="{409B6885-3B7B-4726-96C0-8A6197D53E0C}" type="pres">
      <dgm:prSet presAssocID="{01AC93C5-5951-4AC4-AA36-C7F9DD022707}" presName="quad4" presStyleLbl="node1" presStyleIdx="3" presStyleCnt="4">
        <dgm:presLayoutVars>
          <dgm:chMax val="0"/>
          <dgm:chPref val="0"/>
          <dgm:bulletEnabled val="1"/>
        </dgm:presLayoutVars>
      </dgm:prSet>
      <dgm:spPr/>
    </dgm:pt>
  </dgm:ptLst>
  <dgm:cxnLst>
    <dgm:cxn modelId="{EF26F602-4EAB-456F-9013-56691791A908}" type="presOf" srcId="{283C3FC6-9DFD-46A6-B959-B8E0E10C6509}" destId="{04AC85D9-AE2B-489A-B4E3-77EBD5E97ED2}" srcOrd="0" destOrd="0" presId="urn:microsoft.com/office/officeart/2005/8/layout/matrix3"/>
    <dgm:cxn modelId="{37876703-4EB4-4511-A3DD-2FB620A19CAF}" srcId="{01AC93C5-5951-4AC4-AA36-C7F9DD022707}" destId="{6A48CBA1-D520-433B-BD6C-2087ABCBC308}" srcOrd="2" destOrd="0" parTransId="{BE79F72F-4F48-4255-870A-21A025E02A4E}" sibTransId="{63573AB0-ADC5-4463-8202-F6884A9FBCA0}"/>
    <dgm:cxn modelId="{06D9CE51-6B7A-49BC-BAC8-E986AD90573C}" type="presOf" srcId="{804BCB61-7992-4C56-AECB-C6E389503C15}" destId="{2D3808EB-C63F-437A-BA98-806C509C0A36}" srcOrd="0" destOrd="0" presId="urn:microsoft.com/office/officeart/2005/8/layout/matrix3"/>
    <dgm:cxn modelId="{BC239176-B8E2-4758-B7A9-AFA6AAD8BDE0}" srcId="{01AC93C5-5951-4AC4-AA36-C7F9DD022707}" destId="{235B65E7-8939-4B49-8926-D77A96E30205}" srcOrd="3" destOrd="0" parTransId="{A3534CF9-2DF3-461E-A795-C9EAE148DD40}" sibTransId="{FEA4792C-45A2-4691-ADE6-2D2A33791205}"/>
    <dgm:cxn modelId="{9E93AA81-2F88-4D7A-988D-B5E58B8E39D2}" srcId="{01AC93C5-5951-4AC4-AA36-C7F9DD022707}" destId="{283C3FC6-9DFD-46A6-B959-B8E0E10C6509}" srcOrd="1" destOrd="0" parTransId="{8451C4D7-982D-4F90-B281-9BF24D3C3BDB}" sibTransId="{F06409D7-84C6-44B9-A991-4DE02DB02CCE}"/>
    <dgm:cxn modelId="{AF9A1B89-0D27-44D0-82E1-D18EF074D590}" type="presOf" srcId="{01AC93C5-5951-4AC4-AA36-C7F9DD022707}" destId="{C67ECC1D-F47F-4D43-8E12-3940D962B6DF}" srcOrd="0" destOrd="0" presId="urn:microsoft.com/office/officeart/2005/8/layout/matrix3"/>
    <dgm:cxn modelId="{3E000699-91A1-4700-8912-E4A84B9AF537}" srcId="{01AC93C5-5951-4AC4-AA36-C7F9DD022707}" destId="{804BCB61-7992-4C56-AECB-C6E389503C15}" srcOrd="0" destOrd="0" parTransId="{E399322A-B97A-4FCD-BC6A-04BE99C791A4}" sibTransId="{79D596F2-30EA-4316-91EE-E72E21753333}"/>
    <dgm:cxn modelId="{A6D90ADB-0627-4155-913D-55B4374EC3E2}" type="presOf" srcId="{6A48CBA1-D520-433B-BD6C-2087ABCBC308}" destId="{D1DAFBCB-C46F-40F2-81A6-CC2EBB1BB0C5}" srcOrd="0" destOrd="0" presId="urn:microsoft.com/office/officeart/2005/8/layout/matrix3"/>
    <dgm:cxn modelId="{C17163E6-78CB-4B35-8B25-9250D0CDFD55}" type="presOf" srcId="{235B65E7-8939-4B49-8926-D77A96E30205}" destId="{409B6885-3B7B-4726-96C0-8A6197D53E0C}" srcOrd="0" destOrd="0" presId="urn:microsoft.com/office/officeart/2005/8/layout/matrix3"/>
    <dgm:cxn modelId="{104BED23-F881-45F4-BCCD-33F855798658}" type="presParOf" srcId="{C67ECC1D-F47F-4D43-8E12-3940D962B6DF}" destId="{37B61AAB-3259-42F2-BE8A-4148030E2D95}" srcOrd="0" destOrd="0" presId="urn:microsoft.com/office/officeart/2005/8/layout/matrix3"/>
    <dgm:cxn modelId="{7C8347CF-4DA0-4DCA-B1D8-23DF85D4B8CE}" type="presParOf" srcId="{C67ECC1D-F47F-4D43-8E12-3940D962B6DF}" destId="{2D3808EB-C63F-437A-BA98-806C509C0A36}" srcOrd="1" destOrd="0" presId="urn:microsoft.com/office/officeart/2005/8/layout/matrix3"/>
    <dgm:cxn modelId="{20ACD9D0-1C8B-4D38-AD0C-7381ED6AACCF}" type="presParOf" srcId="{C67ECC1D-F47F-4D43-8E12-3940D962B6DF}" destId="{04AC85D9-AE2B-489A-B4E3-77EBD5E97ED2}" srcOrd="2" destOrd="0" presId="urn:microsoft.com/office/officeart/2005/8/layout/matrix3"/>
    <dgm:cxn modelId="{A1499466-C67A-4FE5-A347-FF0CFF93C648}" type="presParOf" srcId="{C67ECC1D-F47F-4D43-8E12-3940D962B6DF}" destId="{D1DAFBCB-C46F-40F2-81A6-CC2EBB1BB0C5}" srcOrd="3" destOrd="0" presId="urn:microsoft.com/office/officeart/2005/8/layout/matrix3"/>
    <dgm:cxn modelId="{1D1E9838-F199-4812-BA23-761055CC5E32}" type="presParOf" srcId="{C67ECC1D-F47F-4D43-8E12-3940D962B6DF}" destId="{409B6885-3B7B-4726-96C0-8A6197D53E0C}"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4AE48B-92D9-4F89-99B4-B14D983940DE}" type="doc">
      <dgm:prSet loTypeId="urn:microsoft.com/office/officeart/2005/8/layout/hProcess9" loCatId="process" qsTypeId="urn:microsoft.com/office/officeart/2005/8/quickstyle/simple4" qsCatId="simple" csTypeId="urn:microsoft.com/office/officeart/2005/8/colors/accent1_2#2" csCatId="accent1" phldr="1"/>
      <dgm:spPr/>
    </dgm:pt>
    <dgm:pt modelId="{9B95B028-1C23-4BFF-8185-C4DE850B91F3}">
      <dgm:prSet phldrT="[Text]" custT="1"/>
      <dgm:spPr/>
      <dgm:t>
        <a:bodyPr/>
        <a:lstStyle/>
        <a:p>
          <a:r>
            <a:rPr lang="en-US" sz="1600" dirty="0"/>
            <a:t>Senate Committee vote</a:t>
          </a:r>
        </a:p>
        <a:p>
          <a:r>
            <a:rPr lang="en-US" sz="1600" dirty="0"/>
            <a:t>(March 14)</a:t>
          </a:r>
        </a:p>
      </dgm:t>
    </dgm:pt>
    <dgm:pt modelId="{1F18D818-DDCC-48AB-8349-D37CFB1EF979}" type="parTrans" cxnId="{83D5150D-ADE2-43D9-B8F3-FAC6E6ED251A}">
      <dgm:prSet/>
      <dgm:spPr/>
      <dgm:t>
        <a:bodyPr/>
        <a:lstStyle/>
        <a:p>
          <a:endParaRPr lang="en-US"/>
        </a:p>
      </dgm:t>
    </dgm:pt>
    <dgm:pt modelId="{FCD4939E-C21C-4388-898E-957711F1A1D4}" type="sibTrans" cxnId="{83D5150D-ADE2-43D9-B8F3-FAC6E6ED251A}">
      <dgm:prSet/>
      <dgm:spPr/>
      <dgm:t>
        <a:bodyPr/>
        <a:lstStyle/>
        <a:p>
          <a:endParaRPr lang="en-US"/>
        </a:p>
      </dgm:t>
    </dgm:pt>
    <dgm:pt modelId="{CD110CB9-4976-4C85-9C4B-5930B99751CC}">
      <dgm:prSet phldrT="[Text]" custT="1"/>
      <dgm:spPr/>
      <dgm:t>
        <a:bodyPr/>
        <a:lstStyle/>
        <a:p>
          <a:r>
            <a:rPr lang="en-US" sz="1600" dirty="0"/>
            <a:t>Senate floor debate</a:t>
          </a:r>
        </a:p>
        <a:p>
          <a:r>
            <a:rPr lang="en-US" sz="1600" dirty="0"/>
            <a:t>(Begins April 11)</a:t>
          </a:r>
        </a:p>
      </dgm:t>
    </dgm:pt>
    <dgm:pt modelId="{54CD9A10-FF81-4370-B84A-0C347F011B71}" type="parTrans" cxnId="{5ED16ED4-4628-4ED1-8D1C-78EDB79A1D8C}">
      <dgm:prSet/>
      <dgm:spPr/>
      <dgm:t>
        <a:bodyPr/>
        <a:lstStyle/>
        <a:p>
          <a:endParaRPr lang="en-US"/>
        </a:p>
      </dgm:t>
    </dgm:pt>
    <dgm:pt modelId="{D7BAF949-3777-49DB-B24F-5BF401F3D0F8}" type="sibTrans" cxnId="{5ED16ED4-4628-4ED1-8D1C-78EDB79A1D8C}">
      <dgm:prSet/>
      <dgm:spPr/>
      <dgm:t>
        <a:bodyPr/>
        <a:lstStyle/>
        <a:p>
          <a:endParaRPr lang="en-US"/>
        </a:p>
      </dgm:t>
    </dgm:pt>
    <dgm:pt modelId="{46352341-3CD8-43A3-AC32-E2824B478741}">
      <dgm:prSet phldrT="[Text]" custT="1"/>
      <dgm:spPr/>
      <dgm:t>
        <a:bodyPr/>
        <a:lstStyle/>
        <a:p>
          <a:r>
            <a:rPr lang="en-US" sz="1600" dirty="0"/>
            <a:t>Senate vote</a:t>
          </a:r>
        </a:p>
        <a:p>
          <a:r>
            <a:rPr lang="en-US" sz="1600" dirty="0"/>
            <a:t>(April 17)</a:t>
          </a:r>
        </a:p>
      </dgm:t>
    </dgm:pt>
    <dgm:pt modelId="{0B18E595-4614-4A36-9D8C-67644ECF3F85}" type="parTrans" cxnId="{7E7010BA-903F-4B02-9EE7-C37380906F80}">
      <dgm:prSet/>
      <dgm:spPr/>
      <dgm:t>
        <a:bodyPr/>
        <a:lstStyle/>
        <a:p>
          <a:endParaRPr lang="en-US"/>
        </a:p>
      </dgm:t>
    </dgm:pt>
    <dgm:pt modelId="{3CFDB54B-8588-4E97-877C-FF93FD02B130}" type="sibTrans" cxnId="{7E7010BA-903F-4B02-9EE7-C37380906F80}">
      <dgm:prSet/>
      <dgm:spPr/>
      <dgm:t>
        <a:bodyPr/>
        <a:lstStyle/>
        <a:p>
          <a:endParaRPr lang="en-US"/>
        </a:p>
      </dgm:t>
    </dgm:pt>
    <dgm:pt modelId="{9C90F705-3FAE-48A1-AAB5-D06F74BF413C}">
      <dgm:prSet phldrT="[Text]" custT="1"/>
      <dgm:spPr/>
      <dgm:t>
        <a:bodyPr/>
        <a:lstStyle/>
        <a:p>
          <a:r>
            <a:rPr lang="en-US" sz="1600" dirty="0"/>
            <a:t>Bill released</a:t>
          </a:r>
        </a:p>
        <a:p>
          <a:r>
            <a:rPr lang="en-US" sz="1600" dirty="0"/>
            <a:t>(March 21)</a:t>
          </a:r>
        </a:p>
      </dgm:t>
    </dgm:pt>
    <dgm:pt modelId="{6FF1FC9C-F4CE-4E60-BFF3-2D97EDE3F42E}" type="parTrans" cxnId="{6777AA35-7F86-4EDA-BEDC-F463FB7DD843}">
      <dgm:prSet/>
      <dgm:spPr/>
      <dgm:t>
        <a:bodyPr/>
        <a:lstStyle/>
        <a:p>
          <a:endParaRPr lang="en-US"/>
        </a:p>
      </dgm:t>
    </dgm:pt>
    <dgm:pt modelId="{E39B8A9D-3F82-4745-9FD3-0F5B8538B9ED}" type="sibTrans" cxnId="{6777AA35-7F86-4EDA-BEDC-F463FB7DD843}">
      <dgm:prSet/>
      <dgm:spPr/>
      <dgm:t>
        <a:bodyPr/>
        <a:lstStyle/>
        <a:p>
          <a:endParaRPr lang="en-US"/>
        </a:p>
      </dgm:t>
    </dgm:pt>
    <dgm:pt modelId="{E74FEFAD-1720-45AA-BE20-891D5D4EC141}" type="pres">
      <dgm:prSet presAssocID="{C34AE48B-92D9-4F89-99B4-B14D983940DE}" presName="CompostProcess" presStyleCnt="0">
        <dgm:presLayoutVars>
          <dgm:dir/>
          <dgm:resizeHandles val="exact"/>
        </dgm:presLayoutVars>
      </dgm:prSet>
      <dgm:spPr/>
    </dgm:pt>
    <dgm:pt modelId="{CBC4DF6B-3C1F-445F-98AB-BDF802261E3B}" type="pres">
      <dgm:prSet presAssocID="{C34AE48B-92D9-4F89-99B4-B14D983940DE}" presName="arrow" presStyleLbl="bgShp" presStyleIdx="0" presStyleCnt="1"/>
      <dgm:spPr/>
    </dgm:pt>
    <dgm:pt modelId="{8F3E6D3B-6876-4713-A596-CE94DFDD18FC}" type="pres">
      <dgm:prSet presAssocID="{C34AE48B-92D9-4F89-99B4-B14D983940DE}" presName="linearProcess" presStyleCnt="0"/>
      <dgm:spPr/>
    </dgm:pt>
    <dgm:pt modelId="{6C564B1C-BC9B-4330-86B0-165A889F6439}" type="pres">
      <dgm:prSet presAssocID="{9B95B028-1C23-4BFF-8185-C4DE850B91F3}" presName="textNode" presStyleLbl="node1" presStyleIdx="0" presStyleCnt="4" custLinFactNeighborX="924" custLinFactNeighborY="37500">
        <dgm:presLayoutVars>
          <dgm:bulletEnabled val="1"/>
        </dgm:presLayoutVars>
      </dgm:prSet>
      <dgm:spPr/>
    </dgm:pt>
    <dgm:pt modelId="{ADBA1298-853C-483D-B02C-BF51C07899D8}" type="pres">
      <dgm:prSet presAssocID="{FCD4939E-C21C-4388-898E-957711F1A1D4}" presName="sibTrans" presStyleCnt="0"/>
      <dgm:spPr/>
    </dgm:pt>
    <dgm:pt modelId="{1A6A53FF-0883-4ABE-9528-62812705CAE9}" type="pres">
      <dgm:prSet presAssocID="{9C90F705-3FAE-48A1-AAB5-D06F74BF413C}" presName="textNode" presStyleLbl="node1" presStyleIdx="1" presStyleCnt="4" custLinFactNeighborX="924" custLinFactNeighborY="37500">
        <dgm:presLayoutVars>
          <dgm:bulletEnabled val="1"/>
        </dgm:presLayoutVars>
      </dgm:prSet>
      <dgm:spPr/>
    </dgm:pt>
    <dgm:pt modelId="{20690393-2867-4F70-90A2-ECFAFEB683A6}" type="pres">
      <dgm:prSet presAssocID="{E39B8A9D-3F82-4745-9FD3-0F5B8538B9ED}" presName="sibTrans" presStyleCnt="0"/>
      <dgm:spPr/>
    </dgm:pt>
    <dgm:pt modelId="{6DE1C36A-4DA7-4AC7-AAA7-AFFFEFD8EA81}" type="pres">
      <dgm:prSet presAssocID="{CD110CB9-4976-4C85-9C4B-5930B99751CC}" presName="textNode" presStyleLbl="node1" presStyleIdx="2" presStyleCnt="4" custLinFactNeighborX="924" custLinFactNeighborY="37500">
        <dgm:presLayoutVars>
          <dgm:bulletEnabled val="1"/>
        </dgm:presLayoutVars>
      </dgm:prSet>
      <dgm:spPr/>
    </dgm:pt>
    <dgm:pt modelId="{4C83BE19-BAEE-41CC-B5EA-378E927A6930}" type="pres">
      <dgm:prSet presAssocID="{D7BAF949-3777-49DB-B24F-5BF401F3D0F8}" presName="sibTrans" presStyleCnt="0"/>
      <dgm:spPr/>
    </dgm:pt>
    <dgm:pt modelId="{810356FD-AEF9-4267-AF88-110FC1DA8DCC}" type="pres">
      <dgm:prSet presAssocID="{46352341-3CD8-43A3-AC32-E2824B478741}" presName="textNode" presStyleLbl="node1" presStyleIdx="3" presStyleCnt="4" custLinFactNeighborX="924" custLinFactNeighborY="37500">
        <dgm:presLayoutVars>
          <dgm:bulletEnabled val="1"/>
        </dgm:presLayoutVars>
      </dgm:prSet>
      <dgm:spPr/>
    </dgm:pt>
  </dgm:ptLst>
  <dgm:cxnLst>
    <dgm:cxn modelId="{83D5150D-ADE2-43D9-B8F3-FAC6E6ED251A}" srcId="{C34AE48B-92D9-4F89-99B4-B14D983940DE}" destId="{9B95B028-1C23-4BFF-8185-C4DE850B91F3}" srcOrd="0" destOrd="0" parTransId="{1F18D818-DDCC-48AB-8349-D37CFB1EF979}" sibTransId="{FCD4939E-C21C-4388-898E-957711F1A1D4}"/>
    <dgm:cxn modelId="{10487312-77FB-7445-8F67-5CC2C59E84F0}" type="presOf" srcId="{C34AE48B-92D9-4F89-99B4-B14D983940DE}" destId="{E74FEFAD-1720-45AA-BE20-891D5D4EC141}" srcOrd="0" destOrd="0" presId="urn:microsoft.com/office/officeart/2005/8/layout/hProcess9"/>
    <dgm:cxn modelId="{6777AA35-7F86-4EDA-BEDC-F463FB7DD843}" srcId="{C34AE48B-92D9-4F89-99B4-B14D983940DE}" destId="{9C90F705-3FAE-48A1-AAB5-D06F74BF413C}" srcOrd="1" destOrd="0" parTransId="{6FF1FC9C-F4CE-4E60-BFF3-2D97EDE3F42E}" sibTransId="{E39B8A9D-3F82-4745-9FD3-0F5B8538B9ED}"/>
    <dgm:cxn modelId="{DCE886A3-84D1-C74A-8193-E108A304875D}" type="presOf" srcId="{46352341-3CD8-43A3-AC32-E2824B478741}" destId="{810356FD-AEF9-4267-AF88-110FC1DA8DCC}" srcOrd="0" destOrd="0" presId="urn:microsoft.com/office/officeart/2005/8/layout/hProcess9"/>
    <dgm:cxn modelId="{7E7010BA-903F-4B02-9EE7-C37380906F80}" srcId="{C34AE48B-92D9-4F89-99B4-B14D983940DE}" destId="{46352341-3CD8-43A3-AC32-E2824B478741}" srcOrd="3" destOrd="0" parTransId="{0B18E595-4614-4A36-9D8C-67644ECF3F85}" sibTransId="{3CFDB54B-8588-4E97-877C-FF93FD02B130}"/>
    <dgm:cxn modelId="{20347BBE-7B93-9F4E-B131-7B75922E4DB6}" type="presOf" srcId="{CD110CB9-4976-4C85-9C4B-5930B99751CC}" destId="{6DE1C36A-4DA7-4AC7-AAA7-AFFFEFD8EA81}" srcOrd="0" destOrd="0" presId="urn:microsoft.com/office/officeart/2005/8/layout/hProcess9"/>
    <dgm:cxn modelId="{A6310CCC-9FA6-F04D-82D6-64F7AC5521B7}" type="presOf" srcId="{9C90F705-3FAE-48A1-AAB5-D06F74BF413C}" destId="{1A6A53FF-0883-4ABE-9528-62812705CAE9}" srcOrd="0" destOrd="0" presId="urn:microsoft.com/office/officeart/2005/8/layout/hProcess9"/>
    <dgm:cxn modelId="{5ED16ED4-4628-4ED1-8D1C-78EDB79A1D8C}" srcId="{C34AE48B-92D9-4F89-99B4-B14D983940DE}" destId="{CD110CB9-4976-4C85-9C4B-5930B99751CC}" srcOrd="2" destOrd="0" parTransId="{54CD9A10-FF81-4370-B84A-0C347F011B71}" sibTransId="{D7BAF949-3777-49DB-B24F-5BF401F3D0F8}"/>
    <dgm:cxn modelId="{C324F2D6-CDFB-E84F-9EFB-72D637195DAD}" type="presOf" srcId="{9B95B028-1C23-4BFF-8185-C4DE850B91F3}" destId="{6C564B1C-BC9B-4330-86B0-165A889F6439}" srcOrd="0" destOrd="0" presId="urn:microsoft.com/office/officeart/2005/8/layout/hProcess9"/>
    <dgm:cxn modelId="{3945C669-2FED-FD49-AF53-2121DE531140}" type="presParOf" srcId="{E74FEFAD-1720-45AA-BE20-891D5D4EC141}" destId="{CBC4DF6B-3C1F-445F-98AB-BDF802261E3B}" srcOrd="0" destOrd="0" presId="urn:microsoft.com/office/officeart/2005/8/layout/hProcess9"/>
    <dgm:cxn modelId="{A05D15B8-980F-8E42-9479-8A6803530BAF}" type="presParOf" srcId="{E74FEFAD-1720-45AA-BE20-891D5D4EC141}" destId="{8F3E6D3B-6876-4713-A596-CE94DFDD18FC}" srcOrd="1" destOrd="0" presId="urn:microsoft.com/office/officeart/2005/8/layout/hProcess9"/>
    <dgm:cxn modelId="{7F040B93-1FB3-E244-88DD-EBAD13C79F62}" type="presParOf" srcId="{8F3E6D3B-6876-4713-A596-CE94DFDD18FC}" destId="{6C564B1C-BC9B-4330-86B0-165A889F6439}" srcOrd="0" destOrd="0" presId="urn:microsoft.com/office/officeart/2005/8/layout/hProcess9"/>
    <dgm:cxn modelId="{6ADDD655-8224-634A-B2E3-4D65D1D63658}" type="presParOf" srcId="{8F3E6D3B-6876-4713-A596-CE94DFDD18FC}" destId="{ADBA1298-853C-483D-B02C-BF51C07899D8}" srcOrd="1" destOrd="0" presId="urn:microsoft.com/office/officeart/2005/8/layout/hProcess9"/>
    <dgm:cxn modelId="{90F25070-A804-6C40-98F3-E9CD2123527C}" type="presParOf" srcId="{8F3E6D3B-6876-4713-A596-CE94DFDD18FC}" destId="{1A6A53FF-0883-4ABE-9528-62812705CAE9}" srcOrd="2" destOrd="0" presId="urn:microsoft.com/office/officeart/2005/8/layout/hProcess9"/>
    <dgm:cxn modelId="{0DECD12B-E2DA-7444-88F8-4EAD5179FBBD}" type="presParOf" srcId="{8F3E6D3B-6876-4713-A596-CE94DFDD18FC}" destId="{20690393-2867-4F70-90A2-ECFAFEB683A6}" srcOrd="3" destOrd="0" presId="urn:microsoft.com/office/officeart/2005/8/layout/hProcess9"/>
    <dgm:cxn modelId="{75017AB9-10A7-F348-A178-D4BCC7B58709}" type="presParOf" srcId="{8F3E6D3B-6876-4713-A596-CE94DFDD18FC}" destId="{6DE1C36A-4DA7-4AC7-AAA7-AFFFEFD8EA81}" srcOrd="4" destOrd="0" presId="urn:microsoft.com/office/officeart/2005/8/layout/hProcess9"/>
    <dgm:cxn modelId="{D9577A1F-4BF1-A24A-8EAD-14D6B29FC4CD}" type="presParOf" srcId="{8F3E6D3B-6876-4713-A596-CE94DFDD18FC}" destId="{4C83BE19-BAEE-41CC-B5EA-378E927A6930}" srcOrd="5" destOrd="0" presId="urn:microsoft.com/office/officeart/2005/8/layout/hProcess9"/>
    <dgm:cxn modelId="{08D464AA-C1ED-0E4B-BECC-201C5434F8EA}" type="presParOf" srcId="{8F3E6D3B-6876-4713-A596-CE94DFDD18FC}" destId="{810356FD-AEF9-4267-AF88-110FC1DA8DCC}"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4ED81D7-4C7D-4AD4-841C-4417C6466C51}" type="doc">
      <dgm:prSet loTypeId="urn:microsoft.com/office/officeart/2005/8/layout/hProcess10#4" loCatId="process" qsTypeId="urn:microsoft.com/office/officeart/2005/8/quickstyle/simple4" qsCatId="simple" csTypeId="urn:microsoft.com/office/officeart/2005/8/colors/accent1_2#3" csCatId="accent1" phldr="1"/>
      <dgm:spPr/>
      <dgm:t>
        <a:bodyPr/>
        <a:lstStyle/>
        <a:p>
          <a:endParaRPr lang="en-US"/>
        </a:p>
      </dgm:t>
    </dgm:pt>
    <dgm:pt modelId="{16B00ABD-F949-4F8E-B2D0-7DF1974DFD57}">
      <dgm:prSet phldrT="[Text]" custT="1"/>
      <dgm:spPr/>
      <dgm:t>
        <a:bodyPr/>
        <a:lstStyle/>
        <a:p>
          <a:r>
            <a:rPr lang="en-US" sz="1600" dirty="0"/>
            <a:t>Feb 22:</a:t>
          </a:r>
        </a:p>
        <a:p>
          <a:r>
            <a:rPr lang="en-US" sz="1600" dirty="0"/>
            <a:t>“We Demand a Vote” Day of Action</a:t>
          </a:r>
        </a:p>
      </dgm:t>
    </dgm:pt>
    <dgm:pt modelId="{F1A9FE09-7536-4AF0-A6EF-7FC8379AE5E4}" type="parTrans" cxnId="{A19CE320-5BA5-4620-988C-438D31C33468}">
      <dgm:prSet/>
      <dgm:spPr/>
      <dgm:t>
        <a:bodyPr/>
        <a:lstStyle/>
        <a:p>
          <a:endParaRPr lang="en-US"/>
        </a:p>
      </dgm:t>
    </dgm:pt>
    <dgm:pt modelId="{574B1D8D-9275-4F50-BB68-AFC1E9EC536E}" type="sibTrans" cxnId="{A19CE320-5BA5-4620-988C-438D31C33468}">
      <dgm:prSet/>
      <dgm:spPr/>
      <dgm:t>
        <a:bodyPr/>
        <a:lstStyle/>
        <a:p>
          <a:endParaRPr lang="en-US"/>
        </a:p>
      </dgm:t>
    </dgm:pt>
    <dgm:pt modelId="{B1BF7BD5-2EB4-41A6-AEC4-197263B1D19B}">
      <dgm:prSet phldrT="[Text]" custT="1"/>
      <dgm:spPr/>
      <dgm:t>
        <a:bodyPr/>
        <a:lstStyle/>
        <a:p>
          <a:r>
            <a:rPr lang="en-US" sz="1600" dirty="0"/>
            <a:t>March 28:</a:t>
          </a:r>
        </a:p>
        <a:p>
          <a:r>
            <a:rPr lang="en-US" sz="1600" dirty="0"/>
            <a:t>“We Demand Action” Day of Action</a:t>
          </a:r>
        </a:p>
      </dgm:t>
    </dgm:pt>
    <dgm:pt modelId="{8D7FBDD0-E709-4362-A1D2-16367E62BC65}" type="parTrans" cxnId="{8254FD45-FEF8-4A16-9B48-A618503799D4}">
      <dgm:prSet/>
      <dgm:spPr/>
      <dgm:t>
        <a:bodyPr/>
        <a:lstStyle/>
        <a:p>
          <a:endParaRPr lang="en-US"/>
        </a:p>
      </dgm:t>
    </dgm:pt>
    <dgm:pt modelId="{D6DC908C-C92E-4E90-9A3A-A3CE822A2D65}" type="sibTrans" cxnId="{8254FD45-FEF8-4A16-9B48-A618503799D4}">
      <dgm:prSet/>
      <dgm:spPr/>
      <dgm:t>
        <a:bodyPr/>
        <a:lstStyle/>
        <a:p>
          <a:endParaRPr lang="en-US"/>
        </a:p>
      </dgm:t>
    </dgm:pt>
    <dgm:pt modelId="{69F7E42D-F7E0-45C6-8B45-7E5B0AAB0ADE}">
      <dgm:prSet phldrT="[Text]" custT="1"/>
      <dgm:spPr/>
      <dgm:t>
        <a:bodyPr/>
        <a:lstStyle/>
        <a:p>
          <a:r>
            <a:rPr lang="en-US" sz="1600" dirty="0">
              <a:latin typeface="+mn-lt"/>
              <a:cs typeface="Calibri"/>
            </a:rPr>
            <a:t>April 13:</a:t>
          </a:r>
        </a:p>
        <a:p>
          <a:r>
            <a:rPr lang="en-US" sz="1600" dirty="0">
              <a:latin typeface="+mn-lt"/>
              <a:cs typeface="Calibri"/>
            </a:rPr>
            <a:t>“We haven’t forgotten” community vigils</a:t>
          </a:r>
          <a:endParaRPr lang="en-US" sz="1600" dirty="0">
            <a:latin typeface="+mn-lt"/>
          </a:endParaRPr>
        </a:p>
      </dgm:t>
    </dgm:pt>
    <dgm:pt modelId="{90766174-94CC-408F-A951-B3881366693D}" type="parTrans" cxnId="{F9CF4A8A-C9AF-43A5-B5F9-4D98BD3408B7}">
      <dgm:prSet/>
      <dgm:spPr/>
      <dgm:t>
        <a:bodyPr/>
        <a:lstStyle/>
        <a:p>
          <a:endParaRPr lang="en-US"/>
        </a:p>
      </dgm:t>
    </dgm:pt>
    <dgm:pt modelId="{171784A6-5012-4026-95FB-181D37AC6B64}" type="sibTrans" cxnId="{F9CF4A8A-C9AF-43A5-B5F9-4D98BD3408B7}">
      <dgm:prSet/>
      <dgm:spPr/>
      <dgm:t>
        <a:bodyPr/>
        <a:lstStyle/>
        <a:p>
          <a:endParaRPr lang="en-US"/>
        </a:p>
      </dgm:t>
    </dgm:pt>
    <dgm:pt modelId="{3433E92D-9428-493D-98F7-F3414AD85BF7}">
      <dgm:prSet phldrT="[Text]" custT="1"/>
      <dgm:spPr/>
      <dgm:t>
        <a:bodyPr/>
        <a:lstStyle/>
        <a:p>
          <a:r>
            <a:rPr lang="en-US" sz="1600" dirty="0">
              <a:latin typeface="+mj-lt"/>
              <a:cs typeface="Calibri"/>
            </a:rPr>
            <a:t>April 20:</a:t>
          </a:r>
        </a:p>
        <a:p>
          <a:r>
            <a:rPr lang="en-US" sz="1600" dirty="0">
              <a:latin typeface="+mj-lt"/>
            </a:rPr>
            <a:t>“We Will Be Heard” Events</a:t>
          </a:r>
        </a:p>
      </dgm:t>
    </dgm:pt>
    <dgm:pt modelId="{65E1D54D-194F-4977-8AC5-4A6F8077F6B0}" type="parTrans" cxnId="{E7A98A75-1DAA-48AA-A0CF-52DCB9CD16EA}">
      <dgm:prSet/>
      <dgm:spPr/>
      <dgm:t>
        <a:bodyPr/>
        <a:lstStyle/>
        <a:p>
          <a:endParaRPr lang="en-US"/>
        </a:p>
      </dgm:t>
    </dgm:pt>
    <dgm:pt modelId="{3EB2303E-CB36-46DF-9DA2-31F330456D70}" type="sibTrans" cxnId="{E7A98A75-1DAA-48AA-A0CF-52DCB9CD16EA}">
      <dgm:prSet/>
      <dgm:spPr/>
      <dgm:t>
        <a:bodyPr/>
        <a:lstStyle/>
        <a:p>
          <a:endParaRPr lang="en-US"/>
        </a:p>
      </dgm:t>
    </dgm:pt>
    <dgm:pt modelId="{0C8996B0-E481-43DE-8981-53E065975033}" type="pres">
      <dgm:prSet presAssocID="{C4ED81D7-4C7D-4AD4-841C-4417C6466C51}" presName="Name0" presStyleCnt="0">
        <dgm:presLayoutVars>
          <dgm:dir/>
          <dgm:resizeHandles val="exact"/>
        </dgm:presLayoutVars>
      </dgm:prSet>
      <dgm:spPr/>
    </dgm:pt>
    <dgm:pt modelId="{D98707B9-82CC-4D36-ADDE-86E286518C8D}" type="pres">
      <dgm:prSet presAssocID="{16B00ABD-F949-4F8E-B2D0-7DF1974DFD57}" presName="composite" presStyleCnt="0"/>
      <dgm:spPr/>
    </dgm:pt>
    <dgm:pt modelId="{C919A670-D8DC-4C5A-9BEE-5AD7525E88BE}" type="pres">
      <dgm:prSet presAssocID="{16B00ABD-F949-4F8E-B2D0-7DF1974DFD57}" presName="imagSh" presStyleLbl="bgImgPlace1" presStyleIdx="0" presStyleCnt="4" custLinFactNeighborX="10126" custLinFactNeighborY="-14542"/>
      <dgm:spPr>
        <a:blipFill>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dgm:spPr>
    </dgm:pt>
    <dgm:pt modelId="{424E81FD-AEAB-49F7-A7A3-3EDC8DCE8831}" type="pres">
      <dgm:prSet presAssocID="{16B00ABD-F949-4F8E-B2D0-7DF1974DFD57}" presName="txNode" presStyleLbl="node1" presStyleIdx="0" presStyleCnt="4" custLinFactNeighborX="9150" custLinFactNeighborY="56234">
        <dgm:presLayoutVars>
          <dgm:bulletEnabled val="1"/>
        </dgm:presLayoutVars>
      </dgm:prSet>
      <dgm:spPr/>
    </dgm:pt>
    <dgm:pt modelId="{82989611-8D9C-49C1-9EA6-BD2A719E7445}" type="pres">
      <dgm:prSet presAssocID="{574B1D8D-9275-4F50-BB68-AFC1E9EC536E}" presName="sibTrans" presStyleLbl="sibTrans2D1" presStyleIdx="0" presStyleCnt="3"/>
      <dgm:spPr/>
    </dgm:pt>
    <dgm:pt modelId="{C5F3ACAF-A28E-4462-9DE1-65E221D21033}" type="pres">
      <dgm:prSet presAssocID="{574B1D8D-9275-4F50-BB68-AFC1E9EC536E}" presName="connTx" presStyleLbl="sibTrans2D1" presStyleIdx="0" presStyleCnt="3"/>
      <dgm:spPr/>
    </dgm:pt>
    <dgm:pt modelId="{94F66418-064D-4A2F-8387-5F2E39628F63}" type="pres">
      <dgm:prSet presAssocID="{B1BF7BD5-2EB4-41A6-AEC4-197263B1D19B}" presName="composite" presStyleCnt="0"/>
      <dgm:spPr/>
    </dgm:pt>
    <dgm:pt modelId="{1C60B7D8-C0B1-4909-81A3-A672045DC47D}" type="pres">
      <dgm:prSet presAssocID="{B1BF7BD5-2EB4-41A6-AEC4-197263B1D19B}" presName="imagSh" presStyleLbl="bgImgPlace1" presStyleIdx="1" presStyleCnt="4" custLinFactNeighborX="-972" custLinFactNeighborY="-14542"/>
      <dgm:spPr>
        <a:blipFill>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dgm:spPr>
    </dgm:pt>
    <dgm:pt modelId="{0132523B-5442-41B6-A354-004DB9BBB9C1}" type="pres">
      <dgm:prSet presAssocID="{B1BF7BD5-2EB4-41A6-AEC4-197263B1D19B}" presName="txNode" presStyleLbl="node1" presStyleIdx="1" presStyleCnt="4" custLinFactNeighborX="7151" custLinFactNeighborY="56234">
        <dgm:presLayoutVars>
          <dgm:bulletEnabled val="1"/>
        </dgm:presLayoutVars>
      </dgm:prSet>
      <dgm:spPr/>
    </dgm:pt>
    <dgm:pt modelId="{D388F89C-21D8-4411-8621-C38DA962A547}" type="pres">
      <dgm:prSet presAssocID="{D6DC908C-C92E-4E90-9A3A-A3CE822A2D65}" presName="sibTrans" presStyleLbl="sibTrans2D1" presStyleIdx="1" presStyleCnt="3"/>
      <dgm:spPr/>
    </dgm:pt>
    <dgm:pt modelId="{51941768-BFFA-43D6-95D1-69E547ADAA6A}" type="pres">
      <dgm:prSet presAssocID="{D6DC908C-C92E-4E90-9A3A-A3CE822A2D65}" presName="connTx" presStyleLbl="sibTrans2D1" presStyleIdx="1" presStyleCnt="3"/>
      <dgm:spPr/>
    </dgm:pt>
    <dgm:pt modelId="{75EFF36F-1010-453E-B65A-B4CDB117EBA3}" type="pres">
      <dgm:prSet presAssocID="{69F7E42D-F7E0-45C6-8B45-7E5B0AAB0ADE}" presName="composite" presStyleCnt="0"/>
      <dgm:spPr/>
    </dgm:pt>
    <dgm:pt modelId="{467E708A-BB68-4D66-A9FD-462D022F8883}" type="pres">
      <dgm:prSet presAssocID="{69F7E42D-F7E0-45C6-8B45-7E5B0AAB0ADE}" presName="imagSh" presStyleLbl="bgImgPlace1" presStyleIdx="2" presStyleCnt="4" custLinFactNeighborX="-4074" custLinFactNeighborY="-14542"/>
      <dgm:spPr>
        <a:blipFill>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dgm:spPr>
    </dgm:pt>
    <dgm:pt modelId="{26848C34-927F-45C1-ADD7-1E134A4C3D63}" type="pres">
      <dgm:prSet presAssocID="{69F7E42D-F7E0-45C6-8B45-7E5B0AAB0ADE}" presName="txNode" presStyleLbl="node1" presStyleIdx="2" presStyleCnt="4" custLinFactNeighborX="-1947" custLinFactNeighborY="56234">
        <dgm:presLayoutVars>
          <dgm:bulletEnabled val="1"/>
        </dgm:presLayoutVars>
      </dgm:prSet>
      <dgm:spPr/>
    </dgm:pt>
    <dgm:pt modelId="{0441E3BF-DDA4-4A37-9840-731E34716C6E}" type="pres">
      <dgm:prSet presAssocID="{171784A6-5012-4026-95FB-181D37AC6B64}" presName="sibTrans" presStyleLbl="sibTrans2D1" presStyleIdx="2" presStyleCnt="3"/>
      <dgm:spPr/>
    </dgm:pt>
    <dgm:pt modelId="{C92CA717-1243-41FB-9785-8C49E02D8780}" type="pres">
      <dgm:prSet presAssocID="{171784A6-5012-4026-95FB-181D37AC6B64}" presName="connTx" presStyleLbl="sibTrans2D1" presStyleIdx="2" presStyleCnt="3"/>
      <dgm:spPr/>
    </dgm:pt>
    <dgm:pt modelId="{FE81AE3E-0641-4688-A204-91161F30213A}" type="pres">
      <dgm:prSet presAssocID="{3433E92D-9428-493D-98F7-F3414AD85BF7}" presName="composite" presStyleCnt="0"/>
      <dgm:spPr/>
    </dgm:pt>
    <dgm:pt modelId="{A9A0453D-AF9A-4F92-923D-49CF116271E9}" type="pres">
      <dgm:prSet presAssocID="{3433E92D-9428-493D-98F7-F3414AD85BF7}" presName="imagSh" presStyleLbl="bgImgPlace1" presStyleIdx="3" presStyleCnt="4" custLinFactNeighborX="-972" custLinFactNeighborY="-14542"/>
      <dgm:spPr>
        <a:blipFill>
          <a:blip xmlns:r="http://schemas.openxmlformats.org/officeDocument/2006/relationships" r:embed="rId4" cstate="screen">
            <a:extLst>
              <a:ext uri="{28A0092B-C50C-407E-A947-70E740481C1C}">
                <a14:useLocalDpi xmlns:a14="http://schemas.microsoft.com/office/drawing/2010/main"/>
              </a:ext>
            </a:extLst>
          </a:blip>
          <a:srcRect/>
          <a:stretch>
            <a:fillRect/>
          </a:stretch>
        </a:blipFill>
      </dgm:spPr>
    </dgm:pt>
    <dgm:pt modelId="{EA4DCD3C-F48B-4610-BD1C-726EC2D4CA98}" type="pres">
      <dgm:prSet presAssocID="{3433E92D-9428-493D-98F7-F3414AD85BF7}" presName="txNode" presStyleLbl="node1" presStyleIdx="3" presStyleCnt="4" custLinFactNeighborX="-1947" custLinFactNeighborY="56234">
        <dgm:presLayoutVars>
          <dgm:bulletEnabled val="1"/>
        </dgm:presLayoutVars>
      </dgm:prSet>
      <dgm:spPr/>
    </dgm:pt>
  </dgm:ptLst>
  <dgm:cxnLst>
    <dgm:cxn modelId="{A19CE320-5BA5-4620-988C-438D31C33468}" srcId="{C4ED81D7-4C7D-4AD4-841C-4417C6466C51}" destId="{16B00ABD-F949-4F8E-B2D0-7DF1974DFD57}" srcOrd="0" destOrd="0" parTransId="{F1A9FE09-7536-4AF0-A6EF-7FC8379AE5E4}" sibTransId="{574B1D8D-9275-4F50-BB68-AFC1E9EC536E}"/>
    <dgm:cxn modelId="{DEE05632-683C-C94B-9200-2A8BDFEFDBCC}" type="presOf" srcId="{171784A6-5012-4026-95FB-181D37AC6B64}" destId="{0441E3BF-DDA4-4A37-9840-731E34716C6E}" srcOrd="0" destOrd="0" presId="urn:microsoft.com/office/officeart/2005/8/layout/hProcess10#4"/>
    <dgm:cxn modelId="{8254FD45-FEF8-4A16-9B48-A618503799D4}" srcId="{C4ED81D7-4C7D-4AD4-841C-4417C6466C51}" destId="{B1BF7BD5-2EB4-41A6-AEC4-197263B1D19B}" srcOrd="1" destOrd="0" parTransId="{8D7FBDD0-E709-4362-A1D2-16367E62BC65}" sibTransId="{D6DC908C-C92E-4E90-9A3A-A3CE822A2D65}"/>
    <dgm:cxn modelId="{AEF55850-E1EA-8843-9752-F366D0E03404}" type="presOf" srcId="{574B1D8D-9275-4F50-BB68-AFC1E9EC536E}" destId="{82989611-8D9C-49C1-9EA6-BD2A719E7445}" srcOrd="0" destOrd="0" presId="urn:microsoft.com/office/officeart/2005/8/layout/hProcess10#4"/>
    <dgm:cxn modelId="{4BEE0D6B-F595-1244-9425-CF468994DB95}" type="presOf" srcId="{69F7E42D-F7E0-45C6-8B45-7E5B0AAB0ADE}" destId="{26848C34-927F-45C1-ADD7-1E134A4C3D63}" srcOrd="0" destOrd="0" presId="urn:microsoft.com/office/officeart/2005/8/layout/hProcess10#4"/>
    <dgm:cxn modelId="{E7A98A75-1DAA-48AA-A0CF-52DCB9CD16EA}" srcId="{C4ED81D7-4C7D-4AD4-841C-4417C6466C51}" destId="{3433E92D-9428-493D-98F7-F3414AD85BF7}" srcOrd="3" destOrd="0" parTransId="{65E1D54D-194F-4977-8AC5-4A6F8077F6B0}" sibTransId="{3EB2303E-CB36-46DF-9DA2-31F330456D70}"/>
    <dgm:cxn modelId="{F9CF4A8A-C9AF-43A5-B5F9-4D98BD3408B7}" srcId="{C4ED81D7-4C7D-4AD4-841C-4417C6466C51}" destId="{69F7E42D-F7E0-45C6-8B45-7E5B0AAB0ADE}" srcOrd="2" destOrd="0" parTransId="{90766174-94CC-408F-A951-B3881366693D}" sibTransId="{171784A6-5012-4026-95FB-181D37AC6B64}"/>
    <dgm:cxn modelId="{F9DBC2A0-3EBC-E64B-B464-1321814102BD}" type="presOf" srcId="{C4ED81D7-4C7D-4AD4-841C-4417C6466C51}" destId="{0C8996B0-E481-43DE-8981-53E065975033}" srcOrd="0" destOrd="0" presId="urn:microsoft.com/office/officeart/2005/8/layout/hProcess10#4"/>
    <dgm:cxn modelId="{5DF927A2-E744-ED45-B8A3-98D562DA46EB}" type="presOf" srcId="{B1BF7BD5-2EB4-41A6-AEC4-197263B1D19B}" destId="{0132523B-5442-41B6-A354-004DB9BBB9C1}" srcOrd="0" destOrd="0" presId="urn:microsoft.com/office/officeart/2005/8/layout/hProcess10#4"/>
    <dgm:cxn modelId="{83DFE8C2-CD3C-8545-923C-D0638E047640}" type="presOf" srcId="{16B00ABD-F949-4F8E-B2D0-7DF1974DFD57}" destId="{424E81FD-AEAB-49F7-A7A3-3EDC8DCE8831}" srcOrd="0" destOrd="0" presId="urn:microsoft.com/office/officeart/2005/8/layout/hProcess10#4"/>
    <dgm:cxn modelId="{ABA058D2-5ABC-F34C-81F5-7B7E705BE745}" type="presOf" srcId="{171784A6-5012-4026-95FB-181D37AC6B64}" destId="{C92CA717-1243-41FB-9785-8C49E02D8780}" srcOrd="1" destOrd="0" presId="urn:microsoft.com/office/officeart/2005/8/layout/hProcess10#4"/>
    <dgm:cxn modelId="{391C7FE5-0136-5942-8DB2-AF4AFAB98537}" type="presOf" srcId="{D6DC908C-C92E-4E90-9A3A-A3CE822A2D65}" destId="{51941768-BFFA-43D6-95D1-69E547ADAA6A}" srcOrd="1" destOrd="0" presId="urn:microsoft.com/office/officeart/2005/8/layout/hProcess10#4"/>
    <dgm:cxn modelId="{90F8B0F1-05EA-9F4A-A0E4-D4C56B0D91E2}" type="presOf" srcId="{574B1D8D-9275-4F50-BB68-AFC1E9EC536E}" destId="{C5F3ACAF-A28E-4462-9DE1-65E221D21033}" srcOrd="1" destOrd="0" presId="urn:microsoft.com/office/officeart/2005/8/layout/hProcess10#4"/>
    <dgm:cxn modelId="{E2C89EF5-21C5-D24C-9288-5FB58A8449DF}" type="presOf" srcId="{D6DC908C-C92E-4E90-9A3A-A3CE822A2D65}" destId="{D388F89C-21D8-4411-8621-C38DA962A547}" srcOrd="0" destOrd="0" presId="urn:microsoft.com/office/officeart/2005/8/layout/hProcess10#4"/>
    <dgm:cxn modelId="{4677D2FD-DB5C-1046-A1A2-7014BA924A7E}" type="presOf" srcId="{3433E92D-9428-493D-98F7-F3414AD85BF7}" destId="{EA4DCD3C-F48B-4610-BD1C-726EC2D4CA98}" srcOrd="0" destOrd="0" presId="urn:microsoft.com/office/officeart/2005/8/layout/hProcess10#4"/>
    <dgm:cxn modelId="{6FF279B1-125F-9C47-9022-E20862AEED80}" type="presParOf" srcId="{0C8996B0-E481-43DE-8981-53E065975033}" destId="{D98707B9-82CC-4D36-ADDE-86E286518C8D}" srcOrd="0" destOrd="0" presId="urn:microsoft.com/office/officeart/2005/8/layout/hProcess10#4"/>
    <dgm:cxn modelId="{C6810389-1C9D-1C42-A44D-709DC849AD91}" type="presParOf" srcId="{D98707B9-82CC-4D36-ADDE-86E286518C8D}" destId="{C919A670-D8DC-4C5A-9BEE-5AD7525E88BE}" srcOrd="0" destOrd="0" presId="urn:microsoft.com/office/officeart/2005/8/layout/hProcess10#4"/>
    <dgm:cxn modelId="{506A7630-A08D-8E4F-A5CF-7D75DE790EA9}" type="presParOf" srcId="{D98707B9-82CC-4D36-ADDE-86E286518C8D}" destId="{424E81FD-AEAB-49F7-A7A3-3EDC8DCE8831}" srcOrd="1" destOrd="0" presId="urn:microsoft.com/office/officeart/2005/8/layout/hProcess10#4"/>
    <dgm:cxn modelId="{B1503134-3120-7749-A13E-2809AF414547}" type="presParOf" srcId="{0C8996B0-E481-43DE-8981-53E065975033}" destId="{82989611-8D9C-49C1-9EA6-BD2A719E7445}" srcOrd="1" destOrd="0" presId="urn:microsoft.com/office/officeart/2005/8/layout/hProcess10#4"/>
    <dgm:cxn modelId="{D4114B96-5966-6A47-A744-87C1151CDA17}" type="presParOf" srcId="{82989611-8D9C-49C1-9EA6-BD2A719E7445}" destId="{C5F3ACAF-A28E-4462-9DE1-65E221D21033}" srcOrd="0" destOrd="0" presId="urn:microsoft.com/office/officeart/2005/8/layout/hProcess10#4"/>
    <dgm:cxn modelId="{6CB29A8B-C816-624E-BE4F-8E1B1B91A5D1}" type="presParOf" srcId="{0C8996B0-E481-43DE-8981-53E065975033}" destId="{94F66418-064D-4A2F-8387-5F2E39628F63}" srcOrd="2" destOrd="0" presId="urn:microsoft.com/office/officeart/2005/8/layout/hProcess10#4"/>
    <dgm:cxn modelId="{8FFE96A6-8E6C-A449-8957-11522A3B7D83}" type="presParOf" srcId="{94F66418-064D-4A2F-8387-5F2E39628F63}" destId="{1C60B7D8-C0B1-4909-81A3-A672045DC47D}" srcOrd="0" destOrd="0" presId="urn:microsoft.com/office/officeart/2005/8/layout/hProcess10#4"/>
    <dgm:cxn modelId="{B14F30FC-84B1-8748-A830-E4A85D951E42}" type="presParOf" srcId="{94F66418-064D-4A2F-8387-5F2E39628F63}" destId="{0132523B-5442-41B6-A354-004DB9BBB9C1}" srcOrd="1" destOrd="0" presId="urn:microsoft.com/office/officeart/2005/8/layout/hProcess10#4"/>
    <dgm:cxn modelId="{3B20DDB9-B2C1-3C40-9054-0392F75470C7}" type="presParOf" srcId="{0C8996B0-E481-43DE-8981-53E065975033}" destId="{D388F89C-21D8-4411-8621-C38DA962A547}" srcOrd="3" destOrd="0" presId="urn:microsoft.com/office/officeart/2005/8/layout/hProcess10#4"/>
    <dgm:cxn modelId="{ACEC115F-24EE-DC46-B0D0-778495BCEA0E}" type="presParOf" srcId="{D388F89C-21D8-4411-8621-C38DA962A547}" destId="{51941768-BFFA-43D6-95D1-69E547ADAA6A}" srcOrd="0" destOrd="0" presId="urn:microsoft.com/office/officeart/2005/8/layout/hProcess10#4"/>
    <dgm:cxn modelId="{BEBF0E4A-D779-F444-8A18-5EFBBDD965E6}" type="presParOf" srcId="{0C8996B0-E481-43DE-8981-53E065975033}" destId="{75EFF36F-1010-453E-B65A-B4CDB117EBA3}" srcOrd="4" destOrd="0" presId="urn:microsoft.com/office/officeart/2005/8/layout/hProcess10#4"/>
    <dgm:cxn modelId="{C7FB198F-84F6-7344-A934-7BE7FE96ACAF}" type="presParOf" srcId="{75EFF36F-1010-453E-B65A-B4CDB117EBA3}" destId="{467E708A-BB68-4D66-A9FD-462D022F8883}" srcOrd="0" destOrd="0" presId="urn:microsoft.com/office/officeart/2005/8/layout/hProcess10#4"/>
    <dgm:cxn modelId="{787BCF7F-5192-4E41-ADEE-8764880CD798}" type="presParOf" srcId="{75EFF36F-1010-453E-B65A-B4CDB117EBA3}" destId="{26848C34-927F-45C1-ADD7-1E134A4C3D63}" srcOrd="1" destOrd="0" presId="urn:microsoft.com/office/officeart/2005/8/layout/hProcess10#4"/>
    <dgm:cxn modelId="{02960EEF-F8FE-D940-8269-542FD68A241F}" type="presParOf" srcId="{0C8996B0-E481-43DE-8981-53E065975033}" destId="{0441E3BF-DDA4-4A37-9840-731E34716C6E}" srcOrd="5" destOrd="0" presId="urn:microsoft.com/office/officeart/2005/8/layout/hProcess10#4"/>
    <dgm:cxn modelId="{90FD1D5E-E312-7C4F-83F2-EC488AE19818}" type="presParOf" srcId="{0441E3BF-DDA4-4A37-9840-731E34716C6E}" destId="{C92CA717-1243-41FB-9785-8C49E02D8780}" srcOrd="0" destOrd="0" presId="urn:microsoft.com/office/officeart/2005/8/layout/hProcess10#4"/>
    <dgm:cxn modelId="{6A712549-D2BA-A64D-BE4D-CCF876381072}" type="presParOf" srcId="{0C8996B0-E481-43DE-8981-53E065975033}" destId="{FE81AE3E-0641-4688-A204-91161F30213A}" srcOrd="6" destOrd="0" presId="urn:microsoft.com/office/officeart/2005/8/layout/hProcess10#4"/>
    <dgm:cxn modelId="{959D9BAE-2C4D-6F41-AE68-319F623AA6CB}" type="presParOf" srcId="{FE81AE3E-0641-4688-A204-91161F30213A}" destId="{A9A0453D-AF9A-4F92-923D-49CF116271E9}" srcOrd="0" destOrd="0" presId="urn:microsoft.com/office/officeart/2005/8/layout/hProcess10#4"/>
    <dgm:cxn modelId="{4FD744C4-7141-8442-B0ED-2A1BF5CBF046}" type="presParOf" srcId="{FE81AE3E-0641-4688-A204-91161F30213A}" destId="{EA4DCD3C-F48B-4610-BD1C-726EC2D4CA98}" srcOrd="1" destOrd="0" presId="urn:microsoft.com/office/officeart/2005/8/layout/hProcess10#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34AE48B-92D9-4F89-99B4-B14D983940DE}" type="doc">
      <dgm:prSet loTypeId="urn:microsoft.com/office/officeart/2005/8/layout/hProcess9" loCatId="process" qsTypeId="urn:microsoft.com/office/officeart/2005/8/quickstyle/simple1" qsCatId="simple" csTypeId="urn:microsoft.com/office/officeart/2005/8/colors/accent1_2#2" csCatId="accent1" phldr="1"/>
      <dgm:spPr/>
    </dgm:pt>
    <dgm:pt modelId="{E74FEFAD-1720-45AA-BE20-891D5D4EC141}" type="pres">
      <dgm:prSet presAssocID="{C34AE48B-92D9-4F89-99B4-B14D983940DE}" presName="CompostProcess" presStyleCnt="0">
        <dgm:presLayoutVars>
          <dgm:dir/>
          <dgm:resizeHandles val="exact"/>
        </dgm:presLayoutVars>
      </dgm:prSet>
      <dgm:spPr/>
    </dgm:pt>
    <dgm:pt modelId="{CBC4DF6B-3C1F-445F-98AB-BDF802261E3B}" type="pres">
      <dgm:prSet presAssocID="{C34AE48B-92D9-4F89-99B4-B14D983940DE}" presName="arrow" presStyleLbl="bgShp" presStyleIdx="0" presStyleCnt="1"/>
      <dgm:spPr/>
    </dgm:pt>
    <dgm:pt modelId="{8F3E6D3B-6876-4713-A596-CE94DFDD18FC}" type="pres">
      <dgm:prSet presAssocID="{C34AE48B-92D9-4F89-99B4-B14D983940DE}" presName="linearProcess" presStyleCnt="0"/>
      <dgm:spPr/>
    </dgm:pt>
  </dgm:ptLst>
  <dgm:cxnLst>
    <dgm:cxn modelId="{1D36B779-F3BB-A54F-8FB6-12E11C9FD239}" type="presOf" srcId="{C34AE48B-92D9-4F89-99B4-B14D983940DE}" destId="{E74FEFAD-1720-45AA-BE20-891D5D4EC141}" srcOrd="0" destOrd="0" presId="urn:microsoft.com/office/officeart/2005/8/layout/hProcess9"/>
    <dgm:cxn modelId="{25060539-9373-A945-A0A3-6273A784B3D4}" type="presParOf" srcId="{E74FEFAD-1720-45AA-BE20-891D5D4EC141}" destId="{CBC4DF6B-3C1F-445F-98AB-BDF802261E3B}" srcOrd="0" destOrd="0" presId="urn:microsoft.com/office/officeart/2005/8/layout/hProcess9"/>
    <dgm:cxn modelId="{E85D947D-573F-444D-9F4B-0D09F4DE2C96}" type="presParOf" srcId="{E74FEFAD-1720-45AA-BE20-891D5D4EC141}" destId="{8F3E6D3B-6876-4713-A596-CE94DFDD18FC}" srcOrd="1"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4ED81D7-4C7D-4AD4-841C-4417C6466C51}" type="doc">
      <dgm:prSet loTypeId="urn:microsoft.com/office/officeart/2005/8/layout/hProcess10#4" loCatId="process" qsTypeId="urn:microsoft.com/office/officeart/2005/8/quickstyle/simple4" qsCatId="simple" csTypeId="urn:microsoft.com/office/officeart/2005/8/colors/accent1_2" csCatId="accent1" phldr="1"/>
      <dgm:spPr/>
      <dgm:t>
        <a:bodyPr/>
        <a:lstStyle/>
        <a:p>
          <a:endParaRPr lang="en-US"/>
        </a:p>
      </dgm:t>
    </dgm:pt>
    <dgm:pt modelId="{16B00ABD-F949-4F8E-B2D0-7DF1974DFD57}">
      <dgm:prSet phldrT="[Text]"/>
      <dgm:spPr/>
      <dgm:t>
        <a:bodyPr/>
        <a:lstStyle/>
        <a:p>
          <a:r>
            <a:rPr lang="en-US" dirty="0"/>
            <a:t>April 27th</a:t>
          </a:r>
        </a:p>
        <a:p>
          <a:r>
            <a:rPr lang="en-US" dirty="0"/>
            <a:t>Senate Hometown Day of Action, Thank You Events</a:t>
          </a:r>
        </a:p>
      </dgm:t>
    </dgm:pt>
    <dgm:pt modelId="{F1A9FE09-7536-4AF0-A6EF-7FC8379AE5E4}" type="parTrans" cxnId="{A19CE320-5BA5-4620-988C-438D31C33468}">
      <dgm:prSet/>
      <dgm:spPr/>
      <dgm:t>
        <a:bodyPr/>
        <a:lstStyle/>
        <a:p>
          <a:endParaRPr lang="en-US"/>
        </a:p>
      </dgm:t>
    </dgm:pt>
    <dgm:pt modelId="{574B1D8D-9275-4F50-BB68-AFC1E9EC536E}" type="sibTrans" cxnId="{A19CE320-5BA5-4620-988C-438D31C33468}">
      <dgm:prSet/>
      <dgm:spPr/>
      <dgm:t>
        <a:bodyPr/>
        <a:lstStyle/>
        <a:p>
          <a:endParaRPr lang="en-US"/>
        </a:p>
      </dgm:t>
    </dgm:pt>
    <dgm:pt modelId="{B1BF7BD5-2EB4-41A6-AEC4-197263B1D19B}">
      <dgm:prSet phldrT="[Text]"/>
      <dgm:spPr/>
      <dgm:t>
        <a:bodyPr/>
        <a:lstStyle/>
        <a:p>
          <a:r>
            <a:rPr lang="en-US" dirty="0"/>
            <a:t>May 9th</a:t>
          </a:r>
        </a:p>
        <a:p>
          <a:r>
            <a:rPr lang="en-US" dirty="0"/>
            <a:t>Delivering 1.4 million petitions to Congress</a:t>
          </a:r>
        </a:p>
      </dgm:t>
    </dgm:pt>
    <dgm:pt modelId="{8D7FBDD0-E709-4362-A1D2-16367E62BC65}" type="parTrans" cxnId="{8254FD45-FEF8-4A16-9B48-A618503799D4}">
      <dgm:prSet/>
      <dgm:spPr/>
      <dgm:t>
        <a:bodyPr/>
        <a:lstStyle/>
        <a:p>
          <a:endParaRPr lang="en-US"/>
        </a:p>
      </dgm:t>
    </dgm:pt>
    <dgm:pt modelId="{D6DC908C-C92E-4E90-9A3A-A3CE822A2D65}" type="sibTrans" cxnId="{8254FD45-FEF8-4A16-9B48-A618503799D4}">
      <dgm:prSet/>
      <dgm:spPr/>
      <dgm:t>
        <a:bodyPr/>
        <a:lstStyle/>
        <a:p>
          <a:endParaRPr lang="en-US"/>
        </a:p>
      </dgm:t>
    </dgm:pt>
    <dgm:pt modelId="{69F7E42D-F7E0-45C6-8B45-7E5B0AAB0ADE}">
      <dgm:prSet phldrT="[Text]"/>
      <dgm:spPr/>
      <dgm:t>
        <a:bodyPr/>
        <a:lstStyle/>
        <a:p>
          <a:r>
            <a:rPr lang="en-US" dirty="0"/>
            <a:t>May 23rd</a:t>
          </a:r>
        </a:p>
        <a:p>
          <a:r>
            <a:rPr lang="en-US" dirty="0"/>
            <a:t>“Not Backing Down” In-State Petition Deliveries</a:t>
          </a:r>
        </a:p>
      </dgm:t>
    </dgm:pt>
    <dgm:pt modelId="{90766174-94CC-408F-A951-B3881366693D}" type="parTrans" cxnId="{F9CF4A8A-C9AF-43A5-B5F9-4D98BD3408B7}">
      <dgm:prSet/>
      <dgm:spPr/>
      <dgm:t>
        <a:bodyPr/>
        <a:lstStyle/>
        <a:p>
          <a:endParaRPr lang="en-US"/>
        </a:p>
      </dgm:t>
    </dgm:pt>
    <dgm:pt modelId="{171784A6-5012-4026-95FB-181D37AC6B64}" type="sibTrans" cxnId="{F9CF4A8A-C9AF-43A5-B5F9-4D98BD3408B7}">
      <dgm:prSet/>
      <dgm:spPr/>
      <dgm:t>
        <a:bodyPr/>
        <a:lstStyle/>
        <a:p>
          <a:endParaRPr lang="en-US"/>
        </a:p>
      </dgm:t>
    </dgm:pt>
    <dgm:pt modelId="{3FB4A9FE-466F-2844-830D-A89D647158D3}">
      <dgm:prSet phldrT="[Text]" custT="1"/>
      <dgm:spPr/>
      <dgm:t>
        <a:bodyPr/>
        <a:lstStyle/>
        <a:p>
          <a:r>
            <a:rPr lang="en-US" sz="1500" dirty="0"/>
            <a:t>June 14</a:t>
          </a:r>
          <a:r>
            <a:rPr lang="en-US" sz="1500" baseline="30000" dirty="0"/>
            <a:t>th</a:t>
          </a:r>
          <a:br>
            <a:rPr lang="en-US" sz="1500" baseline="30000" dirty="0"/>
          </a:br>
          <a:r>
            <a:rPr lang="en-US" sz="2000" baseline="30000" dirty="0"/>
            <a:t>6 Months Since Newtown – National Day of Action</a:t>
          </a:r>
          <a:endParaRPr lang="en-US" sz="2000" dirty="0"/>
        </a:p>
      </dgm:t>
    </dgm:pt>
    <dgm:pt modelId="{45823FEC-4913-0F4C-AB41-BA1E16CB3DD9}" type="parTrans" cxnId="{00AF3F4D-E4C7-554B-8970-32CE4ABF20B2}">
      <dgm:prSet/>
      <dgm:spPr/>
      <dgm:t>
        <a:bodyPr/>
        <a:lstStyle/>
        <a:p>
          <a:endParaRPr lang="en-US"/>
        </a:p>
      </dgm:t>
    </dgm:pt>
    <dgm:pt modelId="{36CF768E-9BE9-3E4E-BC1F-5AAF9277C6B7}" type="sibTrans" cxnId="{00AF3F4D-E4C7-554B-8970-32CE4ABF20B2}">
      <dgm:prSet/>
      <dgm:spPr/>
      <dgm:t>
        <a:bodyPr/>
        <a:lstStyle/>
        <a:p>
          <a:endParaRPr lang="en-US"/>
        </a:p>
      </dgm:t>
    </dgm:pt>
    <dgm:pt modelId="{0C8996B0-E481-43DE-8981-53E065975033}" type="pres">
      <dgm:prSet presAssocID="{C4ED81D7-4C7D-4AD4-841C-4417C6466C51}" presName="Name0" presStyleCnt="0">
        <dgm:presLayoutVars>
          <dgm:dir/>
          <dgm:resizeHandles val="exact"/>
        </dgm:presLayoutVars>
      </dgm:prSet>
      <dgm:spPr/>
    </dgm:pt>
    <dgm:pt modelId="{D98707B9-82CC-4D36-ADDE-86E286518C8D}" type="pres">
      <dgm:prSet presAssocID="{16B00ABD-F949-4F8E-B2D0-7DF1974DFD57}" presName="composite" presStyleCnt="0"/>
      <dgm:spPr/>
    </dgm:pt>
    <dgm:pt modelId="{C919A670-D8DC-4C5A-9BEE-5AD7525E88BE}" type="pres">
      <dgm:prSet presAssocID="{16B00ABD-F949-4F8E-B2D0-7DF1974DFD57}" presName="imagSh" presStyleLbl="bgImgPlace1" presStyleIdx="0" presStyleCnt="4" custLinFactNeighborX="1078" custLinFactNeighborY="5272"/>
      <dgm:spPr>
        <a:blipFill rotWithShape="0">
          <a:blip xmlns:r="http://schemas.openxmlformats.org/officeDocument/2006/relationships" r:embed="rId1"/>
          <a:stretch>
            <a:fillRect/>
          </a:stretch>
        </a:blipFill>
      </dgm:spPr>
    </dgm:pt>
    <dgm:pt modelId="{424E81FD-AEAB-49F7-A7A3-3EDC8DCE8831}" type="pres">
      <dgm:prSet presAssocID="{16B00ABD-F949-4F8E-B2D0-7DF1974DFD57}" presName="txNode" presStyleLbl="node1" presStyleIdx="0" presStyleCnt="4" custLinFactNeighborX="51" custLinFactNeighborY="50081">
        <dgm:presLayoutVars>
          <dgm:bulletEnabled val="1"/>
        </dgm:presLayoutVars>
      </dgm:prSet>
      <dgm:spPr/>
    </dgm:pt>
    <dgm:pt modelId="{82989611-8D9C-49C1-9EA6-BD2A719E7445}" type="pres">
      <dgm:prSet presAssocID="{574B1D8D-9275-4F50-BB68-AFC1E9EC536E}" presName="sibTrans" presStyleLbl="sibTrans2D1" presStyleIdx="0" presStyleCnt="3"/>
      <dgm:spPr/>
    </dgm:pt>
    <dgm:pt modelId="{C5F3ACAF-A28E-4462-9DE1-65E221D21033}" type="pres">
      <dgm:prSet presAssocID="{574B1D8D-9275-4F50-BB68-AFC1E9EC536E}" presName="connTx" presStyleLbl="sibTrans2D1" presStyleIdx="0" presStyleCnt="3"/>
      <dgm:spPr/>
    </dgm:pt>
    <dgm:pt modelId="{94F66418-064D-4A2F-8387-5F2E39628F63}" type="pres">
      <dgm:prSet presAssocID="{B1BF7BD5-2EB4-41A6-AEC4-197263B1D19B}" presName="composite" presStyleCnt="0"/>
      <dgm:spPr/>
    </dgm:pt>
    <dgm:pt modelId="{1C60B7D8-C0B1-4909-81A3-A672045DC47D}" type="pres">
      <dgm:prSet presAssocID="{B1BF7BD5-2EB4-41A6-AEC4-197263B1D19B}" presName="imagSh" presStyleLbl="bgImgPlace1" presStyleIdx="1" presStyleCnt="4" custLinFactNeighborX="1078" custLinFactNeighborY="5272"/>
      <dgm:spPr>
        <a:blipFill rotWithShape="0">
          <a:blip xmlns:r="http://schemas.openxmlformats.org/officeDocument/2006/relationships" r:embed="rId2" cstate="screen">
            <a:extLst>
              <a:ext uri="{28A0092B-C50C-407E-A947-70E740481C1C}">
                <a14:useLocalDpi xmlns:a14="http://schemas.microsoft.com/office/drawing/2010/main"/>
              </a:ext>
            </a:extLst>
          </a:blip>
          <a:stretch>
            <a:fillRect/>
          </a:stretch>
        </a:blipFill>
      </dgm:spPr>
    </dgm:pt>
    <dgm:pt modelId="{0132523B-5442-41B6-A354-004DB9BBB9C1}" type="pres">
      <dgm:prSet presAssocID="{B1BF7BD5-2EB4-41A6-AEC4-197263B1D19B}" presName="txNode" presStyleLbl="node1" presStyleIdx="1" presStyleCnt="4" custLinFactNeighborX="51" custLinFactNeighborY="50081">
        <dgm:presLayoutVars>
          <dgm:bulletEnabled val="1"/>
        </dgm:presLayoutVars>
      </dgm:prSet>
      <dgm:spPr/>
    </dgm:pt>
    <dgm:pt modelId="{D388F89C-21D8-4411-8621-C38DA962A547}" type="pres">
      <dgm:prSet presAssocID="{D6DC908C-C92E-4E90-9A3A-A3CE822A2D65}" presName="sibTrans" presStyleLbl="sibTrans2D1" presStyleIdx="1" presStyleCnt="3"/>
      <dgm:spPr/>
    </dgm:pt>
    <dgm:pt modelId="{51941768-BFFA-43D6-95D1-69E547ADAA6A}" type="pres">
      <dgm:prSet presAssocID="{D6DC908C-C92E-4E90-9A3A-A3CE822A2D65}" presName="connTx" presStyleLbl="sibTrans2D1" presStyleIdx="1" presStyleCnt="3"/>
      <dgm:spPr/>
    </dgm:pt>
    <dgm:pt modelId="{75EFF36F-1010-453E-B65A-B4CDB117EBA3}" type="pres">
      <dgm:prSet presAssocID="{69F7E42D-F7E0-45C6-8B45-7E5B0AAB0ADE}" presName="composite" presStyleCnt="0"/>
      <dgm:spPr/>
    </dgm:pt>
    <dgm:pt modelId="{467E708A-BB68-4D66-A9FD-462D022F8883}" type="pres">
      <dgm:prSet presAssocID="{69F7E42D-F7E0-45C6-8B45-7E5B0AAB0ADE}" presName="imagSh" presStyleLbl="bgImgPlace1" presStyleIdx="2" presStyleCnt="4" custLinFactNeighborX="1078" custLinFactNeighborY="5272"/>
      <dgm:spPr>
        <a:blipFill rotWithShape="0">
          <a:blip xmlns:r="http://schemas.openxmlformats.org/officeDocument/2006/relationships" r:embed="rId3"/>
          <a:stretch>
            <a:fillRect/>
          </a:stretch>
        </a:blipFill>
      </dgm:spPr>
    </dgm:pt>
    <dgm:pt modelId="{26848C34-927F-45C1-ADD7-1E134A4C3D63}" type="pres">
      <dgm:prSet presAssocID="{69F7E42D-F7E0-45C6-8B45-7E5B0AAB0ADE}" presName="txNode" presStyleLbl="node1" presStyleIdx="2" presStyleCnt="4" custLinFactNeighborX="51" custLinFactNeighborY="50081">
        <dgm:presLayoutVars>
          <dgm:bulletEnabled val="1"/>
        </dgm:presLayoutVars>
      </dgm:prSet>
      <dgm:spPr/>
    </dgm:pt>
    <dgm:pt modelId="{03408D7F-D81B-8C46-9015-BF18AF2D99C2}" type="pres">
      <dgm:prSet presAssocID="{171784A6-5012-4026-95FB-181D37AC6B64}" presName="sibTrans" presStyleLbl="sibTrans2D1" presStyleIdx="2" presStyleCnt="3"/>
      <dgm:spPr/>
    </dgm:pt>
    <dgm:pt modelId="{DF72C018-04F7-1144-B261-45DFEA761817}" type="pres">
      <dgm:prSet presAssocID="{171784A6-5012-4026-95FB-181D37AC6B64}" presName="connTx" presStyleLbl="sibTrans2D1" presStyleIdx="2" presStyleCnt="3"/>
      <dgm:spPr/>
    </dgm:pt>
    <dgm:pt modelId="{8EA9B0C2-AB20-BD41-9142-A71B5364D774}" type="pres">
      <dgm:prSet presAssocID="{3FB4A9FE-466F-2844-830D-A89D647158D3}" presName="composite" presStyleCnt="0"/>
      <dgm:spPr/>
    </dgm:pt>
    <dgm:pt modelId="{F1310E7A-2A98-2143-ACB1-89282F2951F0}" type="pres">
      <dgm:prSet presAssocID="{3FB4A9FE-466F-2844-830D-A89D647158D3}" presName="imagSh" presStyleLbl="bgImgPlace1" presStyleIdx="3" presStyleCnt="4" custLinFactNeighborX="1078" custLinFactNeighborY="5272"/>
      <dgm:spPr>
        <a:blipFill rotWithShape="0">
          <a:blip xmlns:r="http://schemas.openxmlformats.org/officeDocument/2006/relationships" r:embed="rId4" cstate="screen">
            <a:extLst>
              <a:ext uri="{28A0092B-C50C-407E-A947-70E740481C1C}">
                <a14:useLocalDpi xmlns:a14="http://schemas.microsoft.com/office/drawing/2010/main"/>
              </a:ext>
            </a:extLst>
          </a:blip>
          <a:stretch>
            <a:fillRect/>
          </a:stretch>
        </a:blipFill>
      </dgm:spPr>
    </dgm:pt>
    <dgm:pt modelId="{66F332F9-A97E-FA4B-B399-76E388600AC6}" type="pres">
      <dgm:prSet presAssocID="{3FB4A9FE-466F-2844-830D-A89D647158D3}" presName="txNode" presStyleLbl="node1" presStyleIdx="3" presStyleCnt="4" custLinFactNeighborX="51" custLinFactNeighborY="50081">
        <dgm:presLayoutVars>
          <dgm:bulletEnabled val="1"/>
        </dgm:presLayoutVars>
      </dgm:prSet>
      <dgm:spPr/>
    </dgm:pt>
  </dgm:ptLst>
  <dgm:cxnLst>
    <dgm:cxn modelId="{7BC29A17-FB17-5D4F-8B6E-9402146942C1}" type="presOf" srcId="{C4ED81D7-4C7D-4AD4-841C-4417C6466C51}" destId="{0C8996B0-E481-43DE-8981-53E065975033}" srcOrd="0" destOrd="0" presId="urn:microsoft.com/office/officeart/2005/8/layout/hProcess10#4"/>
    <dgm:cxn modelId="{A19CE320-5BA5-4620-988C-438D31C33468}" srcId="{C4ED81D7-4C7D-4AD4-841C-4417C6466C51}" destId="{16B00ABD-F949-4F8E-B2D0-7DF1974DFD57}" srcOrd="0" destOrd="0" parTransId="{F1A9FE09-7536-4AF0-A6EF-7FC8379AE5E4}" sibTransId="{574B1D8D-9275-4F50-BB68-AFC1E9EC536E}"/>
    <dgm:cxn modelId="{C5FFE629-81B6-5A4B-90C5-DC6CDBB4D232}" type="presOf" srcId="{3FB4A9FE-466F-2844-830D-A89D647158D3}" destId="{66F332F9-A97E-FA4B-B399-76E388600AC6}" srcOrd="0" destOrd="0" presId="urn:microsoft.com/office/officeart/2005/8/layout/hProcess10#4"/>
    <dgm:cxn modelId="{D26ADC38-80E6-C24F-B4C5-1E48CB5BF10F}" type="presOf" srcId="{69F7E42D-F7E0-45C6-8B45-7E5B0AAB0ADE}" destId="{26848C34-927F-45C1-ADD7-1E134A4C3D63}" srcOrd="0" destOrd="0" presId="urn:microsoft.com/office/officeart/2005/8/layout/hProcess10#4"/>
    <dgm:cxn modelId="{15064143-B2D5-034C-9006-F23ED083B136}" type="presOf" srcId="{D6DC908C-C92E-4E90-9A3A-A3CE822A2D65}" destId="{D388F89C-21D8-4411-8621-C38DA962A547}" srcOrd="0" destOrd="0" presId="urn:microsoft.com/office/officeart/2005/8/layout/hProcess10#4"/>
    <dgm:cxn modelId="{8254FD45-FEF8-4A16-9B48-A618503799D4}" srcId="{C4ED81D7-4C7D-4AD4-841C-4417C6466C51}" destId="{B1BF7BD5-2EB4-41A6-AEC4-197263B1D19B}" srcOrd="1" destOrd="0" parTransId="{8D7FBDD0-E709-4362-A1D2-16367E62BC65}" sibTransId="{D6DC908C-C92E-4E90-9A3A-A3CE822A2D65}"/>
    <dgm:cxn modelId="{C69BE746-2CB6-154B-A3C7-D83A2AEFBB84}" type="presOf" srcId="{16B00ABD-F949-4F8E-B2D0-7DF1974DFD57}" destId="{424E81FD-AEAB-49F7-A7A3-3EDC8DCE8831}" srcOrd="0" destOrd="0" presId="urn:microsoft.com/office/officeart/2005/8/layout/hProcess10#4"/>
    <dgm:cxn modelId="{00AF3F4D-E4C7-554B-8970-32CE4ABF20B2}" srcId="{C4ED81D7-4C7D-4AD4-841C-4417C6466C51}" destId="{3FB4A9FE-466F-2844-830D-A89D647158D3}" srcOrd="3" destOrd="0" parTransId="{45823FEC-4913-0F4C-AB41-BA1E16CB3DD9}" sibTransId="{36CF768E-9BE9-3E4E-BC1F-5AAF9277C6B7}"/>
    <dgm:cxn modelId="{A62C7B55-A54B-C743-821E-348D7A0AA17B}" type="presOf" srcId="{574B1D8D-9275-4F50-BB68-AFC1E9EC536E}" destId="{82989611-8D9C-49C1-9EA6-BD2A719E7445}" srcOrd="0" destOrd="0" presId="urn:microsoft.com/office/officeart/2005/8/layout/hProcess10#4"/>
    <dgm:cxn modelId="{FB12B459-F4F6-D34A-B542-22532219190F}" type="presOf" srcId="{171784A6-5012-4026-95FB-181D37AC6B64}" destId="{03408D7F-D81B-8C46-9015-BF18AF2D99C2}" srcOrd="0" destOrd="0" presId="urn:microsoft.com/office/officeart/2005/8/layout/hProcess10#4"/>
    <dgm:cxn modelId="{E7E8C663-05DD-1345-AE08-A0077B44D860}" type="presOf" srcId="{B1BF7BD5-2EB4-41A6-AEC4-197263B1D19B}" destId="{0132523B-5442-41B6-A354-004DB9BBB9C1}" srcOrd="0" destOrd="0" presId="urn:microsoft.com/office/officeart/2005/8/layout/hProcess10#4"/>
    <dgm:cxn modelId="{F9CF4A8A-C9AF-43A5-B5F9-4D98BD3408B7}" srcId="{C4ED81D7-4C7D-4AD4-841C-4417C6466C51}" destId="{69F7E42D-F7E0-45C6-8B45-7E5B0AAB0ADE}" srcOrd="2" destOrd="0" parTransId="{90766174-94CC-408F-A951-B3881366693D}" sibTransId="{171784A6-5012-4026-95FB-181D37AC6B64}"/>
    <dgm:cxn modelId="{A0B8AD92-DFEA-D54E-B34F-495ABC155E88}" type="presOf" srcId="{D6DC908C-C92E-4E90-9A3A-A3CE822A2D65}" destId="{51941768-BFFA-43D6-95D1-69E547ADAA6A}" srcOrd="1" destOrd="0" presId="urn:microsoft.com/office/officeart/2005/8/layout/hProcess10#4"/>
    <dgm:cxn modelId="{CE14CE9B-F794-AE44-9C6A-58F8B6AF7B6F}" type="presOf" srcId="{171784A6-5012-4026-95FB-181D37AC6B64}" destId="{DF72C018-04F7-1144-B261-45DFEA761817}" srcOrd="1" destOrd="0" presId="urn:microsoft.com/office/officeart/2005/8/layout/hProcess10#4"/>
    <dgm:cxn modelId="{7B73AAC4-082A-EE4A-B288-8DBAD471EE51}" type="presOf" srcId="{574B1D8D-9275-4F50-BB68-AFC1E9EC536E}" destId="{C5F3ACAF-A28E-4462-9DE1-65E221D21033}" srcOrd="1" destOrd="0" presId="urn:microsoft.com/office/officeart/2005/8/layout/hProcess10#4"/>
    <dgm:cxn modelId="{F0477184-424B-FD42-BAA3-148863526B65}" type="presParOf" srcId="{0C8996B0-E481-43DE-8981-53E065975033}" destId="{D98707B9-82CC-4D36-ADDE-86E286518C8D}" srcOrd="0" destOrd="0" presId="urn:microsoft.com/office/officeart/2005/8/layout/hProcess10#4"/>
    <dgm:cxn modelId="{E7A44BD4-9C0B-7042-A6DA-F409704BED62}" type="presParOf" srcId="{D98707B9-82CC-4D36-ADDE-86E286518C8D}" destId="{C919A670-D8DC-4C5A-9BEE-5AD7525E88BE}" srcOrd="0" destOrd="0" presId="urn:microsoft.com/office/officeart/2005/8/layout/hProcess10#4"/>
    <dgm:cxn modelId="{8582734E-655A-3744-8119-9157A4EE52AB}" type="presParOf" srcId="{D98707B9-82CC-4D36-ADDE-86E286518C8D}" destId="{424E81FD-AEAB-49F7-A7A3-3EDC8DCE8831}" srcOrd="1" destOrd="0" presId="urn:microsoft.com/office/officeart/2005/8/layout/hProcess10#4"/>
    <dgm:cxn modelId="{7984D9FF-3D9D-B944-A5D5-22FC3E4BC447}" type="presParOf" srcId="{0C8996B0-E481-43DE-8981-53E065975033}" destId="{82989611-8D9C-49C1-9EA6-BD2A719E7445}" srcOrd="1" destOrd="0" presId="urn:microsoft.com/office/officeart/2005/8/layout/hProcess10#4"/>
    <dgm:cxn modelId="{F01B1A5B-B0F5-DA42-8A86-60924FC622E2}" type="presParOf" srcId="{82989611-8D9C-49C1-9EA6-BD2A719E7445}" destId="{C5F3ACAF-A28E-4462-9DE1-65E221D21033}" srcOrd="0" destOrd="0" presId="urn:microsoft.com/office/officeart/2005/8/layout/hProcess10#4"/>
    <dgm:cxn modelId="{E4D7BB19-4C0B-E340-9CA5-67848E6EB027}" type="presParOf" srcId="{0C8996B0-E481-43DE-8981-53E065975033}" destId="{94F66418-064D-4A2F-8387-5F2E39628F63}" srcOrd="2" destOrd="0" presId="urn:microsoft.com/office/officeart/2005/8/layout/hProcess10#4"/>
    <dgm:cxn modelId="{53CB6E0A-E236-4244-82CC-26CAB7BD9117}" type="presParOf" srcId="{94F66418-064D-4A2F-8387-5F2E39628F63}" destId="{1C60B7D8-C0B1-4909-81A3-A672045DC47D}" srcOrd="0" destOrd="0" presId="urn:microsoft.com/office/officeart/2005/8/layout/hProcess10#4"/>
    <dgm:cxn modelId="{474A6D78-D934-024F-80FF-66E12555DCA1}" type="presParOf" srcId="{94F66418-064D-4A2F-8387-5F2E39628F63}" destId="{0132523B-5442-41B6-A354-004DB9BBB9C1}" srcOrd="1" destOrd="0" presId="urn:microsoft.com/office/officeart/2005/8/layout/hProcess10#4"/>
    <dgm:cxn modelId="{9BCA24F9-99B7-184E-AE65-BFEF75FE3ED1}" type="presParOf" srcId="{0C8996B0-E481-43DE-8981-53E065975033}" destId="{D388F89C-21D8-4411-8621-C38DA962A547}" srcOrd="3" destOrd="0" presId="urn:microsoft.com/office/officeart/2005/8/layout/hProcess10#4"/>
    <dgm:cxn modelId="{91DAD6CA-C154-4148-8A57-6758A1576ACB}" type="presParOf" srcId="{D388F89C-21D8-4411-8621-C38DA962A547}" destId="{51941768-BFFA-43D6-95D1-69E547ADAA6A}" srcOrd="0" destOrd="0" presId="urn:microsoft.com/office/officeart/2005/8/layout/hProcess10#4"/>
    <dgm:cxn modelId="{BBE0FB29-0AC7-0B4D-BB95-B56CD3EAEB85}" type="presParOf" srcId="{0C8996B0-E481-43DE-8981-53E065975033}" destId="{75EFF36F-1010-453E-B65A-B4CDB117EBA3}" srcOrd="4" destOrd="0" presId="urn:microsoft.com/office/officeart/2005/8/layout/hProcess10#4"/>
    <dgm:cxn modelId="{47CCD83F-175A-6E4A-81A4-6576D6673E7F}" type="presParOf" srcId="{75EFF36F-1010-453E-B65A-B4CDB117EBA3}" destId="{467E708A-BB68-4D66-A9FD-462D022F8883}" srcOrd="0" destOrd="0" presId="urn:microsoft.com/office/officeart/2005/8/layout/hProcess10#4"/>
    <dgm:cxn modelId="{5DCFDB59-50D3-5B44-8A08-098AB3C1B492}" type="presParOf" srcId="{75EFF36F-1010-453E-B65A-B4CDB117EBA3}" destId="{26848C34-927F-45C1-ADD7-1E134A4C3D63}" srcOrd="1" destOrd="0" presId="urn:microsoft.com/office/officeart/2005/8/layout/hProcess10#4"/>
    <dgm:cxn modelId="{027C8684-9A82-0540-ADA2-1DBAAD83EEBB}" type="presParOf" srcId="{0C8996B0-E481-43DE-8981-53E065975033}" destId="{03408D7F-D81B-8C46-9015-BF18AF2D99C2}" srcOrd="5" destOrd="0" presId="urn:microsoft.com/office/officeart/2005/8/layout/hProcess10#4"/>
    <dgm:cxn modelId="{DA487FC8-309F-0547-83AE-9CDD7FB91778}" type="presParOf" srcId="{03408D7F-D81B-8C46-9015-BF18AF2D99C2}" destId="{DF72C018-04F7-1144-B261-45DFEA761817}" srcOrd="0" destOrd="0" presId="urn:microsoft.com/office/officeart/2005/8/layout/hProcess10#4"/>
    <dgm:cxn modelId="{32E331FE-83B5-E14B-9B21-8D81E2835853}" type="presParOf" srcId="{0C8996B0-E481-43DE-8981-53E065975033}" destId="{8EA9B0C2-AB20-BD41-9142-A71B5364D774}" srcOrd="6" destOrd="0" presId="urn:microsoft.com/office/officeart/2005/8/layout/hProcess10#4"/>
    <dgm:cxn modelId="{7F63A652-5AF0-9943-8D1D-DDF414EDCA32}" type="presParOf" srcId="{8EA9B0C2-AB20-BD41-9142-A71B5364D774}" destId="{F1310E7A-2A98-2143-ACB1-89282F2951F0}" srcOrd="0" destOrd="0" presId="urn:microsoft.com/office/officeart/2005/8/layout/hProcess10#4"/>
    <dgm:cxn modelId="{C46E1922-EDE4-4541-8F62-5AA26579C815}" type="presParOf" srcId="{8EA9B0C2-AB20-BD41-9142-A71B5364D774}" destId="{66F332F9-A97E-FA4B-B399-76E388600AC6}" srcOrd="1" destOrd="0" presId="urn:microsoft.com/office/officeart/2005/8/layout/hProcess10#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40153F1-5E35-8A4B-8D53-C88A883D2278}" type="doc">
      <dgm:prSet loTypeId="urn:microsoft.com/office/officeart/2005/8/layout/lProcess2" loCatId="list" qsTypeId="urn:microsoft.com/office/officeart/2005/8/quickstyle/simple4" qsCatId="simple" csTypeId="urn:microsoft.com/office/officeart/2005/8/colors/accent1_2" csCatId="accent1" phldr="1"/>
      <dgm:spPr/>
      <dgm:t>
        <a:bodyPr/>
        <a:lstStyle/>
        <a:p>
          <a:endParaRPr lang="en-US"/>
        </a:p>
      </dgm:t>
    </dgm:pt>
    <dgm:pt modelId="{B5E04923-731F-E44F-922F-52BAE4703518}">
      <dgm:prSet phldrT="[Text]"/>
      <dgm:spPr/>
      <dgm:t>
        <a:bodyPr/>
        <a:lstStyle/>
        <a:p>
          <a:r>
            <a:rPr lang="en-US" dirty="0">
              <a:solidFill>
                <a:schemeClr val="tx2"/>
              </a:solidFill>
            </a:rPr>
            <a:t>Senate</a:t>
          </a:r>
        </a:p>
      </dgm:t>
    </dgm:pt>
    <dgm:pt modelId="{A8150C1F-7B14-864E-B901-89CCB6E54F3B}" type="parTrans" cxnId="{4434F3E2-A527-0947-804A-6EEFAFB42871}">
      <dgm:prSet/>
      <dgm:spPr/>
      <dgm:t>
        <a:bodyPr/>
        <a:lstStyle/>
        <a:p>
          <a:endParaRPr lang="en-US"/>
        </a:p>
      </dgm:t>
    </dgm:pt>
    <dgm:pt modelId="{49F8EC91-38D2-124B-B75D-02669BE95FD9}" type="sibTrans" cxnId="{4434F3E2-A527-0947-804A-6EEFAFB42871}">
      <dgm:prSet/>
      <dgm:spPr/>
      <dgm:t>
        <a:bodyPr/>
        <a:lstStyle/>
        <a:p>
          <a:endParaRPr lang="en-US"/>
        </a:p>
      </dgm:t>
    </dgm:pt>
    <dgm:pt modelId="{FEDDC955-9214-114A-9DA7-E02DF40961B7}">
      <dgm:prSet phldrT="[Text]"/>
      <dgm:spPr/>
      <dgm:t>
        <a:bodyPr/>
        <a:lstStyle/>
        <a:p>
          <a:r>
            <a:rPr lang="en-US" dirty="0"/>
            <a:t>Keep pressure on Senate to act again</a:t>
          </a:r>
        </a:p>
      </dgm:t>
    </dgm:pt>
    <dgm:pt modelId="{96D403C1-4231-2F4A-9B26-3BB366B31A91}" type="parTrans" cxnId="{29A72F6D-4CE3-A14C-BB29-08FC6C010980}">
      <dgm:prSet/>
      <dgm:spPr/>
      <dgm:t>
        <a:bodyPr/>
        <a:lstStyle/>
        <a:p>
          <a:endParaRPr lang="en-US"/>
        </a:p>
      </dgm:t>
    </dgm:pt>
    <dgm:pt modelId="{512138B6-0171-C54B-B0B0-5B94E5544531}" type="sibTrans" cxnId="{29A72F6D-4CE3-A14C-BB29-08FC6C010980}">
      <dgm:prSet/>
      <dgm:spPr/>
      <dgm:t>
        <a:bodyPr/>
        <a:lstStyle/>
        <a:p>
          <a:endParaRPr lang="en-US"/>
        </a:p>
      </dgm:t>
    </dgm:pt>
    <dgm:pt modelId="{E7F08CF1-D1F9-2346-8F76-85B2B20AD906}">
      <dgm:prSet phldrT="[Text]"/>
      <dgm:spPr/>
      <dgm:t>
        <a:bodyPr/>
        <a:lstStyle/>
        <a:p>
          <a:r>
            <a:rPr lang="en-US" dirty="0"/>
            <a:t>Flip No Votes</a:t>
          </a:r>
        </a:p>
      </dgm:t>
    </dgm:pt>
    <dgm:pt modelId="{EE05CB0C-35B2-1446-B098-D2C9606D7587}" type="parTrans" cxnId="{C6CDA4D5-45BE-EE4A-8596-32EE8C21F824}">
      <dgm:prSet/>
      <dgm:spPr/>
      <dgm:t>
        <a:bodyPr/>
        <a:lstStyle/>
        <a:p>
          <a:endParaRPr lang="en-US"/>
        </a:p>
      </dgm:t>
    </dgm:pt>
    <dgm:pt modelId="{C9DBCF7E-91D2-724E-BF20-D9DC1F2FB292}" type="sibTrans" cxnId="{C6CDA4D5-45BE-EE4A-8596-32EE8C21F824}">
      <dgm:prSet/>
      <dgm:spPr/>
      <dgm:t>
        <a:bodyPr/>
        <a:lstStyle/>
        <a:p>
          <a:endParaRPr lang="en-US"/>
        </a:p>
      </dgm:t>
    </dgm:pt>
    <dgm:pt modelId="{7E7ACF4D-39FB-6343-A0CD-7AAA53AC697F}">
      <dgm:prSet phldrT="[Text]"/>
      <dgm:spPr/>
      <dgm:t>
        <a:bodyPr/>
        <a:lstStyle/>
        <a:p>
          <a:r>
            <a:rPr lang="en-US" dirty="0">
              <a:solidFill>
                <a:schemeClr val="tx2"/>
              </a:solidFill>
            </a:rPr>
            <a:t>House of Representatives</a:t>
          </a:r>
        </a:p>
      </dgm:t>
    </dgm:pt>
    <dgm:pt modelId="{65DA7B00-3A70-3840-BE1C-0DEC5DBF7129}" type="parTrans" cxnId="{2F8C0867-EBC9-7848-98E2-06D4A451D547}">
      <dgm:prSet/>
      <dgm:spPr/>
      <dgm:t>
        <a:bodyPr/>
        <a:lstStyle/>
        <a:p>
          <a:endParaRPr lang="en-US"/>
        </a:p>
      </dgm:t>
    </dgm:pt>
    <dgm:pt modelId="{886FD29F-596D-6B46-836D-DE75C94A98A9}" type="sibTrans" cxnId="{2F8C0867-EBC9-7848-98E2-06D4A451D547}">
      <dgm:prSet/>
      <dgm:spPr/>
      <dgm:t>
        <a:bodyPr/>
        <a:lstStyle/>
        <a:p>
          <a:endParaRPr lang="en-US"/>
        </a:p>
      </dgm:t>
    </dgm:pt>
    <dgm:pt modelId="{57B9F71C-BE9E-FD48-911E-573F73FA5667}">
      <dgm:prSet phldrT="[Text]"/>
      <dgm:spPr/>
      <dgm:t>
        <a:bodyPr/>
        <a:lstStyle/>
        <a:p>
          <a:r>
            <a:rPr lang="en-US" dirty="0"/>
            <a:t>Recruit Bipartisan support for HR 1565</a:t>
          </a:r>
        </a:p>
      </dgm:t>
    </dgm:pt>
    <dgm:pt modelId="{0C5BBC51-DC9D-E742-846C-7570DD3605CB}" type="parTrans" cxnId="{A9E3C93D-8D4D-2B4E-A734-03ACF4A33776}">
      <dgm:prSet/>
      <dgm:spPr/>
      <dgm:t>
        <a:bodyPr/>
        <a:lstStyle/>
        <a:p>
          <a:endParaRPr lang="en-US"/>
        </a:p>
      </dgm:t>
    </dgm:pt>
    <dgm:pt modelId="{908245DF-92E5-1844-913C-1D910EA21D0C}" type="sibTrans" cxnId="{A9E3C93D-8D4D-2B4E-A734-03ACF4A33776}">
      <dgm:prSet/>
      <dgm:spPr/>
      <dgm:t>
        <a:bodyPr/>
        <a:lstStyle/>
        <a:p>
          <a:endParaRPr lang="en-US"/>
        </a:p>
      </dgm:t>
    </dgm:pt>
    <dgm:pt modelId="{6194AB3C-84B5-B14A-9810-85885D45F62A}">
      <dgm:prSet phldrT="[Text]"/>
      <dgm:spPr/>
      <dgm:t>
        <a:bodyPr/>
        <a:lstStyle/>
        <a:p>
          <a:r>
            <a:rPr lang="en-US" dirty="0"/>
            <a:t>Focus on key Congressional districts &amp; swing voters</a:t>
          </a:r>
        </a:p>
      </dgm:t>
    </dgm:pt>
    <dgm:pt modelId="{A4BCE2B1-19C7-F048-B9B2-06106A15559E}" type="parTrans" cxnId="{C794E720-88BB-A840-A78E-D2747EE1E401}">
      <dgm:prSet/>
      <dgm:spPr/>
      <dgm:t>
        <a:bodyPr/>
        <a:lstStyle/>
        <a:p>
          <a:endParaRPr lang="en-US"/>
        </a:p>
      </dgm:t>
    </dgm:pt>
    <dgm:pt modelId="{C5A2FC59-F557-D146-A9A0-2484E3661D0A}" type="sibTrans" cxnId="{C794E720-88BB-A840-A78E-D2747EE1E401}">
      <dgm:prSet/>
      <dgm:spPr/>
      <dgm:t>
        <a:bodyPr/>
        <a:lstStyle/>
        <a:p>
          <a:endParaRPr lang="en-US"/>
        </a:p>
      </dgm:t>
    </dgm:pt>
    <dgm:pt modelId="{46CA3E9E-F3A8-4546-98D3-9F9C701D642F}">
      <dgm:prSet phldrT="[Text]"/>
      <dgm:spPr/>
      <dgm:t>
        <a:bodyPr/>
        <a:lstStyle/>
        <a:p>
          <a:r>
            <a:rPr lang="en-US" dirty="0"/>
            <a:t>Continue narrative: “This is Round 1”</a:t>
          </a:r>
        </a:p>
      </dgm:t>
    </dgm:pt>
    <dgm:pt modelId="{F44B6544-C118-4D40-9E46-0DDDE2BF1B42}" type="parTrans" cxnId="{B7E69ADA-79CB-CB42-92BE-91E089F38776}">
      <dgm:prSet/>
      <dgm:spPr/>
      <dgm:t>
        <a:bodyPr/>
        <a:lstStyle/>
        <a:p>
          <a:endParaRPr lang="en-US"/>
        </a:p>
      </dgm:t>
    </dgm:pt>
    <dgm:pt modelId="{ABAF183E-7400-B14D-B690-B481CC33AFC0}" type="sibTrans" cxnId="{B7E69ADA-79CB-CB42-92BE-91E089F38776}">
      <dgm:prSet/>
      <dgm:spPr/>
      <dgm:t>
        <a:bodyPr/>
        <a:lstStyle/>
        <a:p>
          <a:endParaRPr lang="en-US"/>
        </a:p>
      </dgm:t>
    </dgm:pt>
    <dgm:pt modelId="{5C59A1E3-6617-0C4D-BD88-9589F5C6B737}" type="pres">
      <dgm:prSet presAssocID="{740153F1-5E35-8A4B-8D53-C88A883D2278}" presName="theList" presStyleCnt="0">
        <dgm:presLayoutVars>
          <dgm:dir/>
          <dgm:animLvl val="lvl"/>
          <dgm:resizeHandles val="exact"/>
        </dgm:presLayoutVars>
      </dgm:prSet>
      <dgm:spPr/>
    </dgm:pt>
    <dgm:pt modelId="{ACEC8AA3-488D-6048-82B2-39D9A08C7B6D}" type="pres">
      <dgm:prSet presAssocID="{B5E04923-731F-E44F-922F-52BAE4703518}" presName="compNode" presStyleCnt="0"/>
      <dgm:spPr/>
    </dgm:pt>
    <dgm:pt modelId="{B3DEC59C-E5C4-814D-8FAE-45785FAFE747}" type="pres">
      <dgm:prSet presAssocID="{B5E04923-731F-E44F-922F-52BAE4703518}" presName="aNode" presStyleLbl="bgShp" presStyleIdx="0" presStyleCnt="2"/>
      <dgm:spPr/>
    </dgm:pt>
    <dgm:pt modelId="{6E33B3DB-D24D-424C-9269-49FC3E995908}" type="pres">
      <dgm:prSet presAssocID="{B5E04923-731F-E44F-922F-52BAE4703518}" presName="textNode" presStyleLbl="bgShp" presStyleIdx="0" presStyleCnt="2"/>
      <dgm:spPr/>
    </dgm:pt>
    <dgm:pt modelId="{235DB677-EFB3-AC4E-9EA0-6AAF66F12ED6}" type="pres">
      <dgm:prSet presAssocID="{B5E04923-731F-E44F-922F-52BAE4703518}" presName="compChildNode" presStyleCnt="0"/>
      <dgm:spPr/>
    </dgm:pt>
    <dgm:pt modelId="{D93A653D-2950-AD48-99F9-85CCDDC2F595}" type="pres">
      <dgm:prSet presAssocID="{B5E04923-731F-E44F-922F-52BAE4703518}" presName="theInnerList" presStyleCnt="0"/>
      <dgm:spPr/>
    </dgm:pt>
    <dgm:pt modelId="{920F562E-0E3E-104D-8826-D6DB7CC30FC1}" type="pres">
      <dgm:prSet presAssocID="{FEDDC955-9214-114A-9DA7-E02DF40961B7}" presName="childNode" presStyleLbl="node1" presStyleIdx="0" presStyleCnt="5">
        <dgm:presLayoutVars>
          <dgm:bulletEnabled val="1"/>
        </dgm:presLayoutVars>
      </dgm:prSet>
      <dgm:spPr/>
    </dgm:pt>
    <dgm:pt modelId="{8AD823BD-5D8B-8B4E-BF8C-3050E2BD3318}" type="pres">
      <dgm:prSet presAssocID="{FEDDC955-9214-114A-9DA7-E02DF40961B7}" presName="aSpace2" presStyleCnt="0"/>
      <dgm:spPr/>
    </dgm:pt>
    <dgm:pt modelId="{43A6D939-A833-574A-B0B7-70352941C969}" type="pres">
      <dgm:prSet presAssocID="{E7F08CF1-D1F9-2346-8F76-85B2B20AD906}" presName="childNode" presStyleLbl="node1" presStyleIdx="1" presStyleCnt="5">
        <dgm:presLayoutVars>
          <dgm:bulletEnabled val="1"/>
        </dgm:presLayoutVars>
      </dgm:prSet>
      <dgm:spPr/>
    </dgm:pt>
    <dgm:pt modelId="{4743614F-54A0-E54A-83B4-23D6C13036C3}" type="pres">
      <dgm:prSet presAssocID="{E7F08CF1-D1F9-2346-8F76-85B2B20AD906}" presName="aSpace2" presStyleCnt="0"/>
      <dgm:spPr/>
    </dgm:pt>
    <dgm:pt modelId="{C3CAA1EE-DACC-CE47-9E1D-40BC3C58E1CD}" type="pres">
      <dgm:prSet presAssocID="{46CA3E9E-F3A8-4546-98D3-9F9C701D642F}" presName="childNode" presStyleLbl="node1" presStyleIdx="2" presStyleCnt="5">
        <dgm:presLayoutVars>
          <dgm:bulletEnabled val="1"/>
        </dgm:presLayoutVars>
      </dgm:prSet>
      <dgm:spPr/>
    </dgm:pt>
    <dgm:pt modelId="{7C1143C9-DAF7-0649-8129-E24C8C9B1847}" type="pres">
      <dgm:prSet presAssocID="{B5E04923-731F-E44F-922F-52BAE4703518}" presName="aSpace" presStyleCnt="0"/>
      <dgm:spPr/>
    </dgm:pt>
    <dgm:pt modelId="{C3F26771-540B-E54A-BAFC-439B66BA1B67}" type="pres">
      <dgm:prSet presAssocID="{7E7ACF4D-39FB-6343-A0CD-7AAA53AC697F}" presName="compNode" presStyleCnt="0"/>
      <dgm:spPr/>
    </dgm:pt>
    <dgm:pt modelId="{B9C14A69-3945-6343-B7F0-583891F136ED}" type="pres">
      <dgm:prSet presAssocID="{7E7ACF4D-39FB-6343-A0CD-7AAA53AC697F}" presName="aNode" presStyleLbl="bgShp" presStyleIdx="1" presStyleCnt="2"/>
      <dgm:spPr/>
    </dgm:pt>
    <dgm:pt modelId="{6D81D388-EC72-4B45-BB26-9356E94A07B2}" type="pres">
      <dgm:prSet presAssocID="{7E7ACF4D-39FB-6343-A0CD-7AAA53AC697F}" presName="textNode" presStyleLbl="bgShp" presStyleIdx="1" presStyleCnt="2"/>
      <dgm:spPr/>
    </dgm:pt>
    <dgm:pt modelId="{FB7A7303-FBD4-604C-92CC-20825F3CD717}" type="pres">
      <dgm:prSet presAssocID="{7E7ACF4D-39FB-6343-A0CD-7AAA53AC697F}" presName="compChildNode" presStyleCnt="0"/>
      <dgm:spPr/>
    </dgm:pt>
    <dgm:pt modelId="{13F1EE25-234D-FB4F-8A18-0C6F59CEBD1C}" type="pres">
      <dgm:prSet presAssocID="{7E7ACF4D-39FB-6343-A0CD-7AAA53AC697F}" presName="theInnerList" presStyleCnt="0"/>
      <dgm:spPr/>
    </dgm:pt>
    <dgm:pt modelId="{4ECC6FDE-D1C4-8A40-89AE-8E3E30A5532C}" type="pres">
      <dgm:prSet presAssocID="{57B9F71C-BE9E-FD48-911E-573F73FA5667}" presName="childNode" presStyleLbl="node1" presStyleIdx="3" presStyleCnt="5">
        <dgm:presLayoutVars>
          <dgm:bulletEnabled val="1"/>
        </dgm:presLayoutVars>
      </dgm:prSet>
      <dgm:spPr/>
    </dgm:pt>
    <dgm:pt modelId="{E66ED867-3851-BD40-A3A3-B473E716FD91}" type="pres">
      <dgm:prSet presAssocID="{57B9F71C-BE9E-FD48-911E-573F73FA5667}" presName="aSpace2" presStyleCnt="0"/>
      <dgm:spPr/>
    </dgm:pt>
    <dgm:pt modelId="{37F0CAB5-66FF-E942-9180-07F6098782ED}" type="pres">
      <dgm:prSet presAssocID="{6194AB3C-84B5-B14A-9810-85885D45F62A}" presName="childNode" presStyleLbl="node1" presStyleIdx="4" presStyleCnt="5">
        <dgm:presLayoutVars>
          <dgm:bulletEnabled val="1"/>
        </dgm:presLayoutVars>
      </dgm:prSet>
      <dgm:spPr/>
    </dgm:pt>
  </dgm:ptLst>
  <dgm:cxnLst>
    <dgm:cxn modelId="{EA52B501-F398-1346-A4CC-EC34EF608F76}" type="presOf" srcId="{46CA3E9E-F3A8-4546-98D3-9F9C701D642F}" destId="{C3CAA1EE-DACC-CE47-9E1D-40BC3C58E1CD}" srcOrd="0" destOrd="0" presId="urn:microsoft.com/office/officeart/2005/8/layout/lProcess2"/>
    <dgm:cxn modelId="{15398302-672F-E143-82E0-A0D7BF50FB41}" type="presOf" srcId="{6194AB3C-84B5-B14A-9810-85885D45F62A}" destId="{37F0CAB5-66FF-E942-9180-07F6098782ED}" srcOrd="0" destOrd="0" presId="urn:microsoft.com/office/officeart/2005/8/layout/lProcess2"/>
    <dgm:cxn modelId="{88D8770A-2E43-704E-B303-3D95C1B95BA8}" type="presOf" srcId="{B5E04923-731F-E44F-922F-52BAE4703518}" destId="{B3DEC59C-E5C4-814D-8FAE-45785FAFE747}" srcOrd="0" destOrd="0" presId="urn:microsoft.com/office/officeart/2005/8/layout/lProcess2"/>
    <dgm:cxn modelId="{79AE3919-33F0-4F40-9DFA-B331FFF709FA}" type="presOf" srcId="{FEDDC955-9214-114A-9DA7-E02DF40961B7}" destId="{920F562E-0E3E-104D-8826-D6DB7CC30FC1}" srcOrd="0" destOrd="0" presId="urn:microsoft.com/office/officeart/2005/8/layout/lProcess2"/>
    <dgm:cxn modelId="{C794E720-88BB-A840-A78E-D2747EE1E401}" srcId="{7E7ACF4D-39FB-6343-A0CD-7AAA53AC697F}" destId="{6194AB3C-84B5-B14A-9810-85885D45F62A}" srcOrd="1" destOrd="0" parTransId="{A4BCE2B1-19C7-F048-B9B2-06106A15559E}" sibTransId="{C5A2FC59-F557-D146-A9A0-2484E3661D0A}"/>
    <dgm:cxn modelId="{8D9A0434-7F79-9D4D-BC81-E3B8F6027ED2}" type="presOf" srcId="{B5E04923-731F-E44F-922F-52BAE4703518}" destId="{6E33B3DB-D24D-424C-9269-49FC3E995908}" srcOrd="1" destOrd="0" presId="urn:microsoft.com/office/officeart/2005/8/layout/lProcess2"/>
    <dgm:cxn modelId="{A9E3C93D-8D4D-2B4E-A734-03ACF4A33776}" srcId="{7E7ACF4D-39FB-6343-A0CD-7AAA53AC697F}" destId="{57B9F71C-BE9E-FD48-911E-573F73FA5667}" srcOrd="0" destOrd="0" parTransId="{0C5BBC51-DC9D-E742-846C-7570DD3605CB}" sibTransId="{908245DF-92E5-1844-913C-1D910EA21D0C}"/>
    <dgm:cxn modelId="{2F8C0867-EBC9-7848-98E2-06D4A451D547}" srcId="{740153F1-5E35-8A4B-8D53-C88A883D2278}" destId="{7E7ACF4D-39FB-6343-A0CD-7AAA53AC697F}" srcOrd="1" destOrd="0" parTransId="{65DA7B00-3A70-3840-BE1C-0DEC5DBF7129}" sibTransId="{886FD29F-596D-6B46-836D-DE75C94A98A9}"/>
    <dgm:cxn modelId="{7D656367-A5DC-2943-949B-C8420C9E3318}" type="presOf" srcId="{740153F1-5E35-8A4B-8D53-C88A883D2278}" destId="{5C59A1E3-6617-0C4D-BD88-9589F5C6B737}" srcOrd="0" destOrd="0" presId="urn:microsoft.com/office/officeart/2005/8/layout/lProcess2"/>
    <dgm:cxn modelId="{29A72F6D-4CE3-A14C-BB29-08FC6C010980}" srcId="{B5E04923-731F-E44F-922F-52BAE4703518}" destId="{FEDDC955-9214-114A-9DA7-E02DF40961B7}" srcOrd="0" destOrd="0" parTransId="{96D403C1-4231-2F4A-9B26-3BB366B31A91}" sibTransId="{512138B6-0171-C54B-B0B0-5B94E5544531}"/>
    <dgm:cxn modelId="{80C0356E-389D-EE4A-9E38-7F2A278687ED}" type="presOf" srcId="{7E7ACF4D-39FB-6343-A0CD-7AAA53AC697F}" destId="{B9C14A69-3945-6343-B7F0-583891F136ED}" srcOrd="0" destOrd="0" presId="urn:microsoft.com/office/officeart/2005/8/layout/lProcess2"/>
    <dgm:cxn modelId="{BB4C2F94-B61C-4B4F-A6D9-438CC4999524}" type="presOf" srcId="{E7F08CF1-D1F9-2346-8F76-85B2B20AD906}" destId="{43A6D939-A833-574A-B0B7-70352941C969}" srcOrd="0" destOrd="0" presId="urn:microsoft.com/office/officeart/2005/8/layout/lProcess2"/>
    <dgm:cxn modelId="{F836109E-C55A-2549-ACC7-6779F830E3D9}" type="presOf" srcId="{7E7ACF4D-39FB-6343-A0CD-7AAA53AC697F}" destId="{6D81D388-EC72-4B45-BB26-9356E94A07B2}" srcOrd="1" destOrd="0" presId="urn:microsoft.com/office/officeart/2005/8/layout/lProcess2"/>
    <dgm:cxn modelId="{C6CDA4D5-45BE-EE4A-8596-32EE8C21F824}" srcId="{B5E04923-731F-E44F-922F-52BAE4703518}" destId="{E7F08CF1-D1F9-2346-8F76-85B2B20AD906}" srcOrd="1" destOrd="0" parTransId="{EE05CB0C-35B2-1446-B098-D2C9606D7587}" sibTransId="{C9DBCF7E-91D2-724E-BF20-D9DC1F2FB292}"/>
    <dgm:cxn modelId="{B7E69ADA-79CB-CB42-92BE-91E089F38776}" srcId="{B5E04923-731F-E44F-922F-52BAE4703518}" destId="{46CA3E9E-F3A8-4546-98D3-9F9C701D642F}" srcOrd="2" destOrd="0" parTransId="{F44B6544-C118-4D40-9E46-0DDDE2BF1B42}" sibTransId="{ABAF183E-7400-B14D-B690-B481CC33AFC0}"/>
    <dgm:cxn modelId="{4434F3E2-A527-0947-804A-6EEFAFB42871}" srcId="{740153F1-5E35-8A4B-8D53-C88A883D2278}" destId="{B5E04923-731F-E44F-922F-52BAE4703518}" srcOrd="0" destOrd="0" parTransId="{A8150C1F-7B14-864E-B901-89CCB6E54F3B}" sibTransId="{49F8EC91-38D2-124B-B75D-02669BE95FD9}"/>
    <dgm:cxn modelId="{4F8F01F1-CE84-C94A-A2D1-0EF38442804D}" type="presOf" srcId="{57B9F71C-BE9E-FD48-911E-573F73FA5667}" destId="{4ECC6FDE-D1C4-8A40-89AE-8E3E30A5532C}" srcOrd="0" destOrd="0" presId="urn:microsoft.com/office/officeart/2005/8/layout/lProcess2"/>
    <dgm:cxn modelId="{43EF256F-5D50-8F46-BC02-D7B0828D19E2}" type="presParOf" srcId="{5C59A1E3-6617-0C4D-BD88-9589F5C6B737}" destId="{ACEC8AA3-488D-6048-82B2-39D9A08C7B6D}" srcOrd="0" destOrd="0" presId="urn:microsoft.com/office/officeart/2005/8/layout/lProcess2"/>
    <dgm:cxn modelId="{E47C64D6-E69D-7546-86CD-0999235DD50C}" type="presParOf" srcId="{ACEC8AA3-488D-6048-82B2-39D9A08C7B6D}" destId="{B3DEC59C-E5C4-814D-8FAE-45785FAFE747}" srcOrd="0" destOrd="0" presId="urn:microsoft.com/office/officeart/2005/8/layout/lProcess2"/>
    <dgm:cxn modelId="{C9AFCB76-C311-5E4E-B319-D729E4F24D22}" type="presParOf" srcId="{ACEC8AA3-488D-6048-82B2-39D9A08C7B6D}" destId="{6E33B3DB-D24D-424C-9269-49FC3E995908}" srcOrd="1" destOrd="0" presId="urn:microsoft.com/office/officeart/2005/8/layout/lProcess2"/>
    <dgm:cxn modelId="{176018F0-A120-FF40-BA68-6C6A0369AF71}" type="presParOf" srcId="{ACEC8AA3-488D-6048-82B2-39D9A08C7B6D}" destId="{235DB677-EFB3-AC4E-9EA0-6AAF66F12ED6}" srcOrd="2" destOrd="0" presId="urn:microsoft.com/office/officeart/2005/8/layout/lProcess2"/>
    <dgm:cxn modelId="{E00ADA3A-7C40-CC47-98C8-6B6B2D357B52}" type="presParOf" srcId="{235DB677-EFB3-AC4E-9EA0-6AAF66F12ED6}" destId="{D93A653D-2950-AD48-99F9-85CCDDC2F595}" srcOrd="0" destOrd="0" presId="urn:microsoft.com/office/officeart/2005/8/layout/lProcess2"/>
    <dgm:cxn modelId="{891EB6B7-2EE7-1946-A064-FC67361067B8}" type="presParOf" srcId="{D93A653D-2950-AD48-99F9-85CCDDC2F595}" destId="{920F562E-0E3E-104D-8826-D6DB7CC30FC1}" srcOrd="0" destOrd="0" presId="urn:microsoft.com/office/officeart/2005/8/layout/lProcess2"/>
    <dgm:cxn modelId="{FCF72B11-7CE8-E64C-9AAE-9E041F099052}" type="presParOf" srcId="{D93A653D-2950-AD48-99F9-85CCDDC2F595}" destId="{8AD823BD-5D8B-8B4E-BF8C-3050E2BD3318}" srcOrd="1" destOrd="0" presId="urn:microsoft.com/office/officeart/2005/8/layout/lProcess2"/>
    <dgm:cxn modelId="{039FD880-A786-F942-A75F-8B8EC121E9E4}" type="presParOf" srcId="{D93A653D-2950-AD48-99F9-85CCDDC2F595}" destId="{43A6D939-A833-574A-B0B7-70352941C969}" srcOrd="2" destOrd="0" presId="urn:microsoft.com/office/officeart/2005/8/layout/lProcess2"/>
    <dgm:cxn modelId="{4F993C4F-1FAA-4844-BE4F-2CEACAFFFC06}" type="presParOf" srcId="{D93A653D-2950-AD48-99F9-85CCDDC2F595}" destId="{4743614F-54A0-E54A-83B4-23D6C13036C3}" srcOrd="3" destOrd="0" presId="urn:microsoft.com/office/officeart/2005/8/layout/lProcess2"/>
    <dgm:cxn modelId="{C6D4B553-74D9-CA46-93B4-58FB44275D3E}" type="presParOf" srcId="{D93A653D-2950-AD48-99F9-85CCDDC2F595}" destId="{C3CAA1EE-DACC-CE47-9E1D-40BC3C58E1CD}" srcOrd="4" destOrd="0" presId="urn:microsoft.com/office/officeart/2005/8/layout/lProcess2"/>
    <dgm:cxn modelId="{388A9973-F375-AC46-BC2F-FF5320E74C6F}" type="presParOf" srcId="{5C59A1E3-6617-0C4D-BD88-9589F5C6B737}" destId="{7C1143C9-DAF7-0649-8129-E24C8C9B1847}" srcOrd="1" destOrd="0" presId="urn:microsoft.com/office/officeart/2005/8/layout/lProcess2"/>
    <dgm:cxn modelId="{A274A9DB-96C0-2241-B602-EECAF1A157D5}" type="presParOf" srcId="{5C59A1E3-6617-0C4D-BD88-9589F5C6B737}" destId="{C3F26771-540B-E54A-BAFC-439B66BA1B67}" srcOrd="2" destOrd="0" presId="urn:microsoft.com/office/officeart/2005/8/layout/lProcess2"/>
    <dgm:cxn modelId="{88508551-0886-4641-8B81-7EF46C66FE44}" type="presParOf" srcId="{C3F26771-540B-E54A-BAFC-439B66BA1B67}" destId="{B9C14A69-3945-6343-B7F0-583891F136ED}" srcOrd="0" destOrd="0" presId="urn:microsoft.com/office/officeart/2005/8/layout/lProcess2"/>
    <dgm:cxn modelId="{4CD4334C-66E4-7D45-80D7-753F09434483}" type="presParOf" srcId="{C3F26771-540B-E54A-BAFC-439B66BA1B67}" destId="{6D81D388-EC72-4B45-BB26-9356E94A07B2}" srcOrd="1" destOrd="0" presId="urn:microsoft.com/office/officeart/2005/8/layout/lProcess2"/>
    <dgm:cxn modelId="{569DD29A-8252-F841-A90D-AE012AA439AD}" type="presParOf" srcId="{C3F26771-540B-E54A-BAFC-439B66BA1B67}" destId="{FB7A7303-FBD4-604C-92CC-20825F3CD717}" srcOrd="2" destOrd="0" presId="urn:microsoft.com/office/officeart/2005/8/layout/lProcess2"/>
    <dgm:cxn modelId="{2E7AFD6A-E1FE-2245-BC11-82723505C19D}" type="presParOf" srcId="{FB7A7303-FBD4-604C-92CC-20825F3CD717}" destId="{13F1EE25-234D-FB4F-8A18-0C6F59CEBD1C}" srcOrd="0" destOrd="0" presId="urn:microsoft.com/office/officeart/2005/8/layout/lProcess2"/>
    <dgm:cxn modelId="{1949D25C-D42B-024D-92C9-328F06C27B0A}" type="presParOf" srcId="{13F1EE25-234D-FB4F-8A18-0C6F59CEBD1C}" destId="{4ECC6FDE-D1C4-8A40-89AE-8E3E30A5532C}" srcOrd="0" destOrd="0" presId="urn:microsoft.com/office/officeart/2005/8/layout/lProcess2"/>
    <dgm:cxn modelId="{908ED627-8D4D-8249-B329-72AB7DE7A344}" type="presParOf" srcId="{13F1EE25-234D-FB4F-8A18-0C6F59CEBD1C}" destId="{E66ED867-3851-BD40-A3A3-B473E716FD91}" srcOrd="1" destOrd="0" presId="urn:microsoft.com/office/officeart/2005/8/layout/lProcess2"/>
    <dgm:cxn modelId="{A5872F69-CEE0-A24A-BC11-980E69D03A05}" type="presParOf" srcId="{13F1EE25-234D-FB4F-8A18-0C6F59CEBD1C}" destId="{37F0CAB5-66FF-E942-9180-07F6098782ED}" srcOrd="2"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B61AAB-3259-42F2-BE8A-4148030E2D95}">
      <dsp:nvSpPr>
        <dsp:cNvPr id="0" name=""/>
        <dsp:cNvSpPr/>
      </dsp:nvSpPr>
      <dsp:spPr>
        <a:xfrm>
          <a:off x="1905000" y="0"/>
          <a:ext cx="4419600" cy="4419600"/>
        </a:xfrm>
        <a:prstGeom prst="diamond">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D3808EB-C63F-437A-BA98-806C509C0A36}">
      <dsp:nvSpPr>
        <dsp:cNvPr id="0" name=""/>
        <dsp:cNvSpPr/>
      </dsp:nvSpPr>
      <dsp:spPr>
        <a:xfrm>
          <a:off x="2324862" y="419861"/>
          <a:ext cx="1723644" cy="1723644"/>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Hardware</a:t>
          </a:r>
          <a:endParaRPr lang="en-US" sz="2000" kern="1200" dirty="0"/>
        </a:p>
      </dsp:txBody>
      <dsp:txXfrm>
        <a:off x="2409003" y="504002"/>
        <a:ext cx="1555362" cy="1555362"/>
      </dsp:txXfrm>
    </dsp:sp>
    <dsp:sp modelId="{04AC85D9-AE2B-489A-B4E3-77EBD5E97ED2}">
      <dsp:nvSpPr>
        <dsp:cNvPr id="0" name=""/>
        <dsp:cNvSpPr/>
      </dsp:nvSpPr>
      <dsp:spPr>
        <a:xfrm>
          <a:off x="4181094" y="419861"/>
          <a:ext cx="1723644" cy="1723644"/>
        </a:xfrm>
        <a:prstGeom prst="roundRect">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Ammunition</a:t>
          </a:r>
          <a:endParaRPr lang="en-US" sz="2000" kern="1200" dirty="0"/>
        </a:p>
      </dsp:txBody>
      <dsp:txXfrm>
        <a:off x="4265235" y="504002"/>
        <a:ext cx="1555362" cy="1555362"/>
      </dsp:txXfrm>
    </dsp:sp>
    <dsp:sp modelId="{D1DAFBCB-C46F-40F2-81A6-CC2EBB1BB0C5}">
      <dsp:nvSpPr>
        <dsp:cNvPr id="0" name=""/>
        <dsp:cNvSpPr/>
      </dsp:nvSpPr>
      <dsp:spPr>
        <a:xfrm>
          <a:off x="2324862" y="2276094"/>
          <a:ext cx="1723644" cy="1723644"/>
        </a:xfrm>
        <a:prstGeom prst="roundRect">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Procurement</a:t>
          </a:r>
          <a:endParaRPr lang="en-US" sz="2000" kern="1200" dirty="0"/>
        </a:p>
      </dsp:txBody>
      <dsp:txXfrm>
        <a:off x="2409003" y="2360235"/>
        <a:ext cx="1555362" cy="1555362"/>
      </dsp:txXfrm>
    </dsp:sp>
    <dsp:sp modelId="{409B6885-3B7B-4726-96C0-8A6197D53E0C}">
      <dsp:nvSpPr>
        <dsp:cNvPr id="0" name=""/>
        <dsp:cNvSpPr/>
      </dsp:nvSpPr>
      <dsp:spPr>
        <a:xfrm>
          <a:off x="4181094" y="2276094"/>
          <a:ext cx="1723644" cy="1723644"/>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Reporting</a:t>
          </a:r>
        </a:p>
      </dsp:txBody>
      <dsp:txXfrm>
        <a:off x="4265235" y="2360235"/>
        <a:ext cx="1555362" cy="15553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C4DF6B-3C1F-445F-98AB-BDF802261E3B}">
      <dsp:nvSpPr>
        <dsp:cNvPr id="0" name=""/>
        <dsp:cNvSpPr/>
      </dsp:nvSpPr>
      <dsp:spPr>
        <a:xfrm>
          <a:off x="645794" y="0"/>
          <a:ext cx="7319010" cy="4064000"/>
        </a:xfrm>
        <a:prstGeom prst="rightArrow">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6C564B1C-BC9B-4330-86B0-165A889F6439}">
      <dsp:nvSpPr>
        <dsp:cNvPr id="0" name=""/>
        <dsp:cNvSpPr/>
      </dsp:nvSpPr>
      <dsp:spPr>
        <a:xfrm>
          <a:off x="5887" y="1828800"/>
          <a:ext cx="1912158" cy="16256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Senate Committee vote</a:t>
          </a:r>
        </a:p>
        <a:p>
          <a:pPr marL="0" lvl="0" indent="0" algn="ctr" defTabSz="711200">
            <a:lnSpc>
              <a:spcPct val="90000"/>
            </a:lnSpc>
            <a:spcBef>
              <a:spcPct val="0"/>
            </a:spcBef>
            <a:spcAft>
              <a:spcPct val="35000"/>
            </a:spcAft>
            <a:buNone/>
          </a:pPr>
          <a:r>
            <a:rPr lang="en-US" sz="1600" kern="1200" dirty="0"/>
            <a:t>(March 14)</a:t>
          </a:r>
        </a:p>
      </dsp:txBody>
      <dsp:txXfrm>
        <a:off x="85242" y="1908155"/>
        <a:ext cx="1753448" cy="1466890"/>
      </dsp:txXfrm>
    </dsp:sp>
    <dsp:sp modelId="{1A6A53FF-0883-4ABE-9528-62812705CAE9}">
      <dsp:nvSpPr>
        <dsp:cNvPr id="0" name=""/>
        <dsp:cNvSpPr/>
      </dsp:nvSpPr>
      <dsp:spPr>
        <a:xfrm>
          <a:off x="2236739" y="1828800"/>
          <a:ext cx="1912158" cy="16256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Bill released</a:t>
          </a:r>
        </a:p>
        <a:p>
          <a:pPr marL="0" lvl="0" indent="0" algn="ctr" defTabSz="711200">
            <a:lnSpc>
              <a:spcPct val="90000"/>
            </a:lnSpc>
            <a:spcBef>
              <a:spcPct val="0"/>
            </a:spcBef>
            <a:spcAft>
              <a:spcPct val="35000"/>
            </a:spcAft>
            <a:buNone/>
          </a:pPr>
          <a:r>
            <a:rPr lang="en-US" sz="1600" kern="1200" dirty="0"/>
            <a:t>(March 21)</a:t>
          </a:r>
        </a:p>
      </dsp:txBody>
      <dsp:txXfrm>
        <a:off x="2316094" y="1908155"/>
        <a:ext cx="1753448" cy="1466890"/>
      </dsp:txXfrm>
    </dsp:sp>
    <dsp:sp modelId="{6DE1C36A-4DA7-4AC7-AAA7-AFFFEFD8EA81}">
      <dsp:nvSpPr>
        <dsp:cNvPr id="0" name=""/>
        <dsp:cNvSpPr/>
      </dsp:nvSpPr>
      <dsp:spPr>
        <a:xfrm>
          <a:off x="4467591" y="1828800"/>
          <a:ext cx="1912158" cy="16256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Senate floor debate</a:t>
          </a:r>
        </a:p>
        <a:p>
          <a:pPr marL="0" lvl="0" indent="0" algn="ctr" defTabSz="711200">
            <a:lnSpc>
              <a:spcPct val="90000"/>
            </a:lnSpc>
            <a:spcBef>
              <a:spcPct val="0"/>
            </a:spcBef>
            <a:spcAft>
              <a:spcPct val="35000"/>
            </a:spcAft>
            <a:buNone/>
          </a:pPr>
          <a:r>
            <a:rPr lang="en-US" sz="1600" kern="1200" dirty="0"/>
            <a:t>(Begins April 11)</a:t>
          </a:r>
        </a:p>
      </dsp:txBody>
      <dsp:txXfrm>
        <a:off x="4546946" y="1908155"/>
        <a:ext cx="1753448" cy="1466890"/>
      </dsp:txXfrm>
    </dsp:sp>
    <dsp:sp modelId="{810356FD-AEF9-4267-AF88-110FC1DA8DCC}">
      <dsp:nvSpPr>
        <dsp:cNvPr id="0" name=""/>
        <dsp:cNvSpPr/>
      </dsp:nvSpPr>
      <dsp:spPr>
        <a:xfrm>
          <a:off x="6698441" y="1828800"/>
          <a:ext cx="1912158" cy="16256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Senate vote</a:t>
          </a:r>
        </a:p>
        <a:p>
          <a:pPr marL="0" lvl="0" indent="0" algn="ctr" defTabSz="711200">
            <a:lnSpc>
              <a:spcPct val="90000"/>
            </a:lnSpc>
            <a:spcBef>
              <a:spcPct val="0"/>
            </a:spcBef>
            <a:spcAft>
              <a:spcPct val="35000"/>
            </a:spcAft>
            <a:buNone/>
          </a:pPr>
          <a:r>
            <a:rPr lang="en-US" sz="1600" kern="1200" dirty="0"/>
            <a:t>(April 17)</a:t>
          </a:r>
        </a:p>
      </dsp:txBody>
      <dsp:txXfrm>
        <a:off x="6777796" y="1908155"/>
        <a:ext cx="1753448" cy="14668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19A670-D8DC-4C5A-9BEE-5AD7525E88BE}">
      <dsp:nvSpPr>
        <dsp:cNvPr id="0" name=""/>
        <dsp:cNvSpPr/>
      </dsp:nvSpPr>
      <dsp:spPr>
        <a:xfrm>
          <a:off x="152405" y="152404"/>
          <a:ext cx="1493764" cy="1493764"/>
        </a:xfrm>
        <a:prstGeom prst="roundRect">
          <a:avLst>
            <a:gd name="adj" fmla="val 10000"/>
          </a:avLst>
        </a:prstGeom>
        <a:blipFill>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24E81FD-AEAB-49F7-A7A3-3EDC8DCE8831}">
      <dsp:nvSpPr>
        <dsp:cNvPr id="0" name=""/>
        <dsp:cNvSpPr/>
      </dsp:nvSpPr>
      <dsp:spPr>
        <a:xfrm>
          <a:off x="380997" y="1635515"/>
          <a:ext cx="1493764" cy="149376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Feb 22:</a:t>
          </a:r>
        </a:p>
        <a:p>
          <a:pPr marL="0" lvl="0" indent="0" algn="ctr" defTabSz="711200">
            <a:lnSpc>
              <a:spcPct val="90000"/>
            </a:lnSpc>
            <a:spcBef>
              <a:spcPct val="0"/>
            </a:spcBef>
            <a:spcAft>
              <a:spcPct val="35000"/>
            </a:spcAft>
            <a:buNone/>
          </a:pPr>
          <a:r>
            <a:rPr lang="en-US" sz="1600" kern="1200" dirty="0"/>
            <a:t>“We Demand a Vote” Day of Action</a:t>
          </a:r>
        </a:p>
      </dsp:txBody>
      <dsp:txXfrm>
        <a:off x="424748" y="1679266"/>
        <a:ext cx="1406262" cy="1406262"/>
      </dsp:txXfrm>
    </dsp:sp>
    <dsp:sp modelId="{82989611-8D9C-49C1-9EA6-BD2A719E7445}">
      <dsp:nvSpPr>
        <dsp:cNvPr id="0" name=""/>
        <dsp:cNvSpPr/>
      </dsp:nvSpPr>
      <dsp:spPr>
        <a:xfrm>
          <a:off x="1875880" y="719821"/>
          <a:ext cx="229709" cy="358930"/>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1875880" y="791607"/>
        <a:ext cx="160796" cy="215358"/>
      </dsp:txXfrm>
    </dsp:sp>
    <dsp:sp modelId="{1C60B7D8-C0B1-4909-81A3-A672045DC47D}">
      <dsp:nvSpPr>
        <dsp:cNvPr id="0" name=""/>
        <dsp:cNvSpPr/>
      </dsp:nvSpPr>
      <dsp:spPr>
        <a:xfrm>
          <a:off x="2302484" y="152404"/>
          <a:ext cx="1493764" cy="1493764"/>
        </a:xfrm>
        <a:prstGeom prst="roundRect">
          <a:avLst>
            <a:gd name="adj" fmla="val 10000"/>
          </a:avLst>
        </a:prstGeom>
        <a:blipFill>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132523B-5442-41B6-A354-004DB9BBB9C1}">
      <dsp:nvSpPr>
        <dsp:cNvPr id="0" name=""/>
        <dsp:cNvSpPr/>
      </dsp:nvSpPr>
      <dsp:spPr>
        <a:xfrm>
          <a:off x="2666993" y="1635515"/>
          <a:ext cx="1493764" cy="149376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March 28:</a:t>
          </a:r>
        </a:p>
        <a:p>
          <a:pPr marL="0" lvl="0" indent="0" algn="ctr" defTabSz="711200">
            <a:lnSpc>
              <a:spcPct val="90000"/>
            </a:lnSpc>
            <a:spcBef>
              <a:spcPct val="0"/>
            </a:spcBef>
            <a:spcAft>
              <a:spcPct val="35000"/>
            </a:spcAft>
            <a:buNone/>
          </a:pPr>
          <a:r>
            <a:rPr lang="en-US" sz="1600" kern="1200" dirty="0"/>
            <a:t>“We Demand Action” Day of Action</a:t>
          </a:r>
        </a:p>
      </dsp:txBody>
      <dsp:txXfrm>
        <a:off x="2710744" y="1679266"/>
        <a:ext cx="1406262" cy="1406262"/>
      </dsp:txXfrm>
    </dsp:sp>
    <dsp:sp modelId="{D388F89C-21D8-4411-8621-C38DA962A547}">
      <dsp:nvSpPr>
        <dsp:cNvPr id="0" name=""/>
        <dsp:cNvSpPr/>
      </dsp:nvSpPr>
      <dsp:spPr>
        <a:xfrm>
          <a:off x="4067763" y="719821"/>
          <a:ext cx="271514" cy="358930"/>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4067763" y="791607"/>
        <a:ext cx="190060" cy="215358"/>
      </dsp:txXfrm>
    </dsp:sp>
    <dsp:sp modelId="{467E708A-BB68-4D66-A9FD-462D022F8883}">
      <dsp:nvSpPr>
        <dsp:cNvPr id="0" name=""/>
        <dsp:cNvSpPr/>
      </dsp:nvSpPr>
      <dsp:spPr>
        <a:xfrm>
          <a:off x="4572004" y="152404"/>
          <a:ext cx="1493764" cy="1493764"/>
        </a:xfrm>
        <a:prstGeom prst="roundRect">
          <a:avLst>
            <a:gd name="adj" fmla="val 10000"/>
          </a:avLst>
        </a:prstGeom>
        <a:blipFill>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6848C34-927F-45C1-ADD7-1E134A4C3D63}">
      <dsp:nvSpPr>
        <dsp:cNvPr id="0" name=""/>
        <dsp:cNvSpPr/>
      </dsp:nvSpPr>
      <dsp:spPr>
        <a:xfrm>
          <a:off x="4846947" y="1635515"/>
          <a:ext cx="1493764" cy="149376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mn-lt"/>
              <a:cs typeface="Calibri"/>
            </a:rPr>
            <a:t>April 13:</a:t>
          </a:r>
        </a:p>
        <a:p>
          <a:pPr marL="0" lvl="0" indent="0" algn="ctr" defTabSz="711200">
            <a:lnSpc>
              <a:spcPct val="90000"/>
            </a:lnSpc>
            <a:spcBef>
              <a:spcPct val="0"/>
            </a:spcBef>
            <a:spcAft>
              <a:spcPct val="35000"/>
            </a:spcAft>
            <a:buNone/>
          </a:pPr>
          <a:r>
            <a:rPr lang="en-US" sz="1600" kern="1200" dirty="0">
              <a:latin typeface="+mn-lt"/>
              <a:cs typeface="Calibri"/>
            </a:rPr>
            <a:t>“We haven’t forgotten” community vigils</a:t>
          </a:r>
          <a:endParaRPr lang="en-US" sz="1600" kern="1200" dirty="0">
            <a:latin typeface="+mn-lt"/>
          </a:endParaRPr>
        </a:p>
      </dsp:txBody>
      <dsp:txXfrm>
        <a:off x="4890698" y="1679266"/>
        <a:ext cx="1406262" cy="1406262"/>
      </dsp:txXfrm>
    </dsp:sp>
    <dsp:sp modelId="{0441E3BF-DDA4-4A37-9840-731E34716C6E}">
      <dsp:nvSpPr>
        <dsp:cNvPr id="0" name=""/>
        <dsp:cNvSpPr/>
      </dsp:nvSpPr>
      <dsp:spPr>
        <a:xfrm>
          <a:off x="6369719" y="719821"/>
          <a:ext cx="303949" cy="358930"/>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6369719" y="791607"/>
        <a:ext cx="212764" cy="215358"/>
      </dsp:txXfrm>
    </dsp:sp>
    <dsp:sp modelId="{A9A0453D-AF9A-4F92-923D-49CF116271E9}">
      <dsp:nvSpPr>
        <dsp:cNvPr id="0" name=""/>
        <dsp:cNvSpPr/>
      </dsp:nvSpPr>
      <dsp:spPr>
        <a:xfrm>
          <a:off x="6934197" y="152404"/>
          <a:ext cx="1493764" cy="1493764"/>
        </a:xfrm>
        <a:prstGeom prst="roundRect">
          <a:avLst>
            <a:gd name="adj" fmla="val 10000"/>
          </a:avLst>
        </a:prstGeom>
        <a:blipFill>
          <a:blip xmlns:r="http://schemas.openxmlformats.org/officeDocument/2006/relationships" r:embed="rId4" cstate="screen">
            <a:extLst>
              <a:ext uri="{28A0092B-C50C-407E-A947-70E740481C1C}">
                <a14:useLocalDpi xmlns:a14="http://schemas.microsoft.com/office/drawing/2010/main"/>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A4DCD3C-F48B-4610-BD1C-726EC2D4CA98}">
      <dsp:nvSpPr>
        <dsp:cNvPr id="0" name=""/>
        <dsp:cNvSpPr/>
      </dsp:nvSpPr>
      <dsp:spPr>
        <a:xfrm>
          <a:off x="7162804" y="1635515"/>
          <a:ext cx="1493764" cy="149376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mj-lt"/>
              <a:cs typeface="Calibri"/>
            </a:rPr>
            <a:t>April 20:</a:t>
          </a:r>
        </a:p>
        <a:p>
          <a:pPr marL="0" lvl="0" indent="0" algn="ctr" defTabSz="711200">
            <a:lnSpc>
              <a:spcPct val="90000"/>
            </a:lnSpc>
            <a:spcBef>
              <a:spcPct val="0"/>
            </a:spcBef>
            <a:spcAft>
              <a:spcPct val="35000"/>
            </a:spcAft>
            <a:buNone/>
          </a:pPr>
          <a:r>
            <a:rPr lang="en-US" sz="1600" kern="1200" dirty="0">
              <a:latin typeface="+mj-lt"/>
            </a:rPr>
            <a:t>“We Will Be Heard” Events</a:t>
          </a:r>
        </a:p>
      </dsp:txBody>
      <dsp:txXfrm>
        <a:off x="7206555" y="1679266"/>
        <a:ext cx="1406262" cy="14062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C4DF6B-3C1F-445F-98AB-BDF802261E3B}">
      <dsp:nvSpPr>
        <dsp:cNvPr id="0" name=""/>
        <dsp:cNvSpPr/>
      </dsp:nvSpPr>
      <dsp:spPr>
        <a:xfrm>
          <a:off x="645794" y="0"/>
          <a:ext cx="7319010" cy="40640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19A670-D8DC-4C5A-9BEE-5AD7525E88BE}">
      <dsp:nvSpPr>
        <dsp:cNvPr id="0" name=""/>
        <dsp:cNvSpPr/>
      </dsp:nvSpPr>
      <dsp:spPr>
        <a:xfrm>
          <a:off x="17250" y="750639"/>
          <a:ext cx="1493764" cy="1493764"/>
        </a:xfrm>
        <a:prstGeom prst="roundRect">
          <a:avLst>
            <a:gd name="adj" fmla="val 10000"/>
          </a:avLst>
        </a:prstGeom>
        <a:blipFill rotWithShape="0">
          <a:blip xmlns:r="http://schemas.openxmlformats.org/officeDocument/2006/relationships" r:embed="rId1"/>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24E81FD-AEAB-49F7-A7A3-3EDC8DCE8831}">
      <dsp:nvSpPr>
        <dsp:cNvPr id="0" name=""/>
        <dsp:cNvSpPr/>
      </dsp:nvSpPr>
      <dsp:spPr>
        <a:xfrm>
          <a:off x="245080" y="2240035"/>
          <a:ext cx="1493764" cy="149376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April 27th</a:t>
          </a:r>
        </a:p>
        <a:p>
          <a:pPr marL="0" lvl="0" indent="0" algn="ctr" defTabSz="666750">
            <a:lnSpc>
              <a:spcPct val="90000"/>
            </a:lnSpc>
            <a:spcBef>
              <a:spcPct val="0"/>
            </a:spcBef>
            <a:spcAft>
              <a:spcPct val="35000"/>
            </a:spcAft>
            <a:buNone/>
          </a:pPr>
          <a:r>
            <a:rPr lang="en-US" sz="1500" kern="1200" dirty="0"/>
            <a:t>Senate Hometown Day of Action, Thank You Events</a:t>
          </a:r>
        </a:p>
      </dsp:txBody>
      <dsp:txXfrm>
        <a:off x="288831" y="2283786"/>
        <a:ext cx="1406262" cy="1406262"/>
      </dsp:txXfrm>
    </dsp:sp>
    <dsp:sp modelId="{82989611-8D9C-49C1-9EA6-BD2A719E7445}">
      <dsp:nvSpPr>
        <dsp:cNvPr id="0" name=""/>
        <dsp:cNvSpPr/>
      </dsp:nvSpPr>
      <dsp:spPr>
        <a:xfrm>
          <a:off x="1798746" y="1318056"/>
          <a:ext cx="287732" cy="358930"/>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1798746" y="1389842"/>
        <a:ext cx="201412" cy="215358"/>
      </dsp:txXfrm>
    </dsp:sp>
    <dsp:sp modelId="{1C60B7D8-C0B1-4909-81A3-A672045DC47D}">
      <dsp:nvSpPr>
        <dsp:cNvPr id="0" name=""/>
        <dsp:cNvSpPr/>
      </dsp:nvSpPr>
      <dsp:spPr>
        <a:xfrm>
          <a:off x="2333106" y="750639"/>
          <a:ext cx="1493764" cy="1493764"/>
        </a:xfrm>
        <a:prstGeom prst="roundRect">
          <a:avLst>
            <a:gd name="adj" fmla="val 10000"/>
          </a:avLst>
        </a:prstGeom>
        <a:blipFill rotWithShape="0">
          <a:blip xmlns:r="http://schemas.openxmlformats.org/officeDocument/2006/relationships" r:embed="rId2" cstate="screen">
            <a:extLst>
              <a:ext uri="{28A0092B-C50C-407E-A947-70E740481C1C}">
                <a14:useLocalDpi xmlns:a14="http://schemas.microsoft.com/office/drawing/2010/main"/>
              </a:ext>
            </a:extLst>
          </a:blip>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132523B-5442-41B6-A354-004DB9BBB9C1}">
      <dsp:nvSpPr>
        <dsp:cNvPr id="0" name=""/>
        <dsp:cNvSpPr/>
      </dsp:nvSpPr>
      <dsp:spPr>
        <a:xfrm>
          <a:off x="2560936" y="2240035"/>
          <a:ext cx="1493764" cy="149376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May 9th</a:t>
          </a:r>
        </a:p>
        <a:p>
          <a:pPr marL="0" lvl="0" indent="0" algn="ctr" defTabSz="666750">
            <a:lnSpc>
              <a:spcPct val="90000"/>
            </a:lnSpc>
            <a:spcBef>
              <a:spcPct val="0"/>
            </a:spcBef>
            <a:spcAft>
              <a:spcPct val="35000"/>
            </a:spcAft>
            <a:buNone/>
          </a:pPr>
          <a:r>
            <a:rPr lang="en-US" sz="1500" kern="1200" dirty="0"/>
            <a:t>Delivering 1.4 million petitions to Congress</a:t>
          </a:r>
        </a:p>
      </dsp:txBody>
      <dsp:txXfrm>
        <a:off x="2604687" y="2283786"/>
        <a:ext cx="1406262" cy="1406262"/>
      </dsp:txXfrm>
    </dsp:sp>
    <dsp:sp modelId="{D388F89C-21D8-4411-8621-C38DA962A547}">
      <dsp:nvSpPr>
        <dsp:cNvPr id="0" name=""/>
        <dsp:cNvSpPr/>
      </dsp:nvSpPr>
      <dsp:spPr>
        <a:xfrm>
          <a:off x="4114603" y="1318056"/>
          <a:ext cx="287732" cy="358930"/>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4114603" y="1389842"/>
        <a:ext cx="201412" cy="215358"/>
      </dsp:txXfrm>
    </dsp:sp>
    <dsp:sp modelId="{467E708A-BB68-4D66-A9FD-462D022F8883}">
      <dsp:nvSpPr>
        <dsp:cNvPr id="0" name=""/>
        <dsp:cNvSpPr/>
      </dsp:nvSpPr>
      <dsp:spPr>
        <a:xfrm>
          <a:off x="4648963" y="750639"/>
          <a:ext cx="1493764" cy="1493764"/>
        </a:xfrm>
        <a:prstGeom prst="roundRect">
          <a:avLst>
            <a:gd name="adj" fmla="val 10000"/>
          </a:avLst>
        </a:prstGeom>
        <a:blipFill rotWithShape="0">
          <a:blip xmlns:r="http://schemas.openxmlformats.org/officeDocument/2006/relationships" r:embed="rId3"/>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6848C34-927F-45C1-ADD7-1E134A4C3D63}">
      <dsp:nvSpPr>
        <dsp:cNvPr id="0" name=""/>
        <dsp:cNvSpPr/>
      </dsp:nvSpPr>
      <dsp:spPr>
        <a:xfrm>
          <a:off x="4876793" y="2240035"/>
          <a:ext cx="1493764" cy="149376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May 23rd</a:t>
          </a:r>
        </a:p>
        <a:p>
          <a:pPr marL="0" lvl="0" indent="0" algn="ctr" defTabSz="666750">
            <a:lnSpc>
              <a:spcPct val="90000"/>
            </a:lnSpc>
            <a:spcBef>
              <a:spcPct val="0"/>
            </a:spcBef>
            <a:spcAft>
              <a:spcPct val="35000"/>
            </a:spcAft>
            <a:buNone/>
          </a:pPr>
          <a:r>
            <a:rPr lang="en-US" sz="1500" kern="1200" dirty="0"/>
            <a:t>“Not Backing Down” In-State Petition Deliveries</a:t>
          </a:r>
        </a:p>
      </dsp:txBody>
      <dsp:txXfrm>
        <a:off x="4920544" y="2283786"/>
        <a:ext cx="1406262" cy="1406262"/>
      </dsp:txXfrm>
    </dsp:sp>
    <dsp:sp modelId="{03408D7F-D81B-8C46-9015-BF18AF2D99C2}">
      <dsp:nvSpPr>
        <dsp:cNvPr id="0" name=""/>
        <dsp:cNvSpPr/>
      </dsp:nvSpPr>
      <dsp:spPr>
        <a:xfrm>
          <a:off x="6430460" y="1318056"/>
          <a:ext cx="287732" cy="358930"/>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6430460" y="1389842"/>
        <a:ext cx="201412" cy="215358"/>
      </dsp:txXfrm>
    </dsp:sp>
    <dsp:sp modelId="{F1310E7A-2A98-2143-ACB1-89282F2951F0}">
      <dsp:nvSpPr>
        <dsp:cNvPr id="0" name=""/>
        <dsp:cNvSpPr/>
      </dsp:nvSpPr>
      <dsp:spPr>
        <a:xfrm>
          <a:off x="6964819" y="750639"/>
          <a:ext cx="1493764" cy="1493764"/>
        </a:xfrm>
        <a:prstGeom prst="roundRect">
          <a:avLst>
            <a:gd name="adj" fmla="val 10000"/>
          </a:avLst>
        </a:prstGeom>
        <a:blipFill rotWithShape="0">
          <a:blip xmlns:r="http://schemas.openxmlformats.org/officeDocument/2006/relationships" r:embed="rId4" cstate="screen">
            <a:extLst>
              <a:ext uri="{28A0092B-C50C-407E-A947-70E740481C1C}">
                <a14:useLocalDpi xmlns:a14="http://schemas.microsoft.com/office/drawing/2010/main"/>
              </a:ext>
            </a:extLst>
          </a:blip>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66F332F9-A97E-FA4B-B399-76E388600AC6}">
      <dsp:nvSpPr>
        <dsp:cNvPr id="0" name=""/>
        <dsp:cNvSpPr/>
      </dsp:nvSpPr>
      <dsp:spPr>
        <a:xfrm>
          <a:off x="7192649" y="2240035"/>
          <a:ext cx="1493764" cy="149376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June 14</a:t>
          </a:r>
          <a:r>
            <a:rPr lang="en-US" sz="1500" kern="1200" baseline="30000" dirty="0"/>
            <a:t>th</a:t>
          </a:r>
          <a:br>
            <a:rPr lang="en-US" sz="1500" kern="1200" baseline="30000" dirty="0"/>
          </a:br>
          <a:r>
            <a:rPr lang="en-US" sz="2000" kern="1200" baseline="30000" dirty="0"/>
            <a:t>6 Months Since Newtown – National Day of Action</a:t>
          </a:r>
          <a:endParaRPr lang="en-US" sz="2000" kern="1200" dirty="0"/>
        </a:p>
      </dsp:txBody>
      <dsp:txXfrm>
        <a:off x="7236400" y="2283786"/>
        <a:ext cx="1406262" cy="140626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DEC59C-E5C4-814D-8FAE-45785FAFE747}">
      <dsp:nvSpPr>
        <dsp:cNvPr id="0" name=""/>
        <dsp:cNvSpPr/>
      </dsp:nvSpPr>
      <dsp:spPr>
        <a:xfrm>
          <a:off x="4118" y="0"/>
          <a:ext cx="3962102" cy="4419600"/>
        </a:xfrm>
        <a:prstGeom prst="roundRect">
          <a:avLst>
            <a:gd name="adj" fmla="val 10000"/>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US" sz="3700" kern="1200" dirty="0">
              <a:solidFill>
                <a:schemeClr val="tx2"/>
              </a:solidFill>
            </a:rPr>
            <a:t>Senate</a:t>
          </a:r>
        </a:p>
      </dsp:txBody>
      <dsp:txXfrm>
        <a:off x="4118" y="0"/>
        <a:ext cx="3962102" cy="1325880"/>
      </dsp:txXfrm>
    </dsp:sp>
    <dsp:sp modelId="{920F562E-0E3E-104D-8826-D6DB7CC30FC1}">
      <dsp:nvSpPr>
        <dsp:cNvPr id="0" name=""/>
        <dsp:cNvSpPr/>
      </dsp:nvSpPr>
      <dsp:spPr>
        <a:xfrm>
          <a:off x="400329" y="1326257"/>
          <a:ext cx="3169681" cy="8682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marL="0" lvl="0" indent="0" algn="ctr" defTabSz="1111250">
            <a:lnSpc>
              <a:spcPct val="90000"/>
            </a:lnSpc>
            <a:spcBef>
              <a:spcPct val="0"/>
            </a:spcBef>
            <a:spcAft>
              <a:spcPct val="35000"/>
            </a:spcAft>
            <a:buNone/>
          </a:pPr>
          <a:r>
            <a:rPr lang="en-US" sz="2500" kern="1200" dirty="0"/>
            <a:t>Keep pressure on Senate to act again</a:t>
          </a:r>
        </a:p>
      </dsp:txBody>
      <dsp:txXfrm>
        <a:off x="425760" y="1351688"/>
        <a:ext cx="3118819" cy="817412"/>
      </dsp:txXfrm>
    </dsp:sp>
    <dsp:sp modelId="{43A6D939-A833-574A-B0B7-70352941C969}">
      <dsp:nvSpPr>
        <dsp:cNvPr id="0" name=""/>
        <dsp:cNvSpPr/>
      </dsp:nvSpPr>
      <dsp:spPr>
        <a:xfrm>
          <a:off x="400329" y="2328112"/>
          <a:ext cx="3169681" cy="8682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marL="0" lvl="0" indent="0" algn="ctr" defTabSz="1111250">
            <a:lnSpc>
              <a:spcPct val="90000"/>
            </a:lnSpc>
            <a:spcBef>
              <a:spcPct val="0"/>
            </a:spcBef>
            <a:spcAft>
              <a:spcPct val="35000"/>
            </a:spcAft>
            <a:buNone/>
          </a:pPr>
          <a:r>
            <a:rPr lang="en-US" sz="2500" kern="1200" dirty="0"/>
            <a:t>Flip No Votes</a:t>
          </a:r>
        </a:p>
      </dsp:txBody>
      <dsp:txXfrm>
        <a:off x="425760" y="2353543"/>
        <a:ext cx="3118819" cy="817412"/>
      </dsp:txXfrm>
    </dsp:sp>
    <dsp:sp modelId="{C3CAA1EE-DACC-CE47-9E1D-40BC3C58E1CD}">
      <dsp:nvSpPr>
        <dsp:cNvPr id="0" name=""/>
        <dsp:cNvSpPr/>
      </dsp:nvSpPr>
      <dsp:spPr>
        <a:xfrm>
          <a:off x="400329" y="3329967"/>
          <a:ext cx="3169681" cy="8682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marL="0" lvl="0" indent="0" algn="ctr" defTabSz="1111250">
            <a:lnSpc>
              <a:spcPct val="90000"/>
            </a:lnSpc>
            <a:spcBef>
              <a:spcPct val="0"/>
            </a:spcBef>
            <a:spcAft>
              <a:spcPct val="35000"/>
            </a:spcAft>
            <a:buNone/>
          </a:pPr>
          <a:r>
            <a:rPr lang="en-US" sz="2500" kern="1200" dirty="0"/>
            <a:t>Continue narrative: “This is Round 1”</a:t>
          </a:r>
        </a:p>
      </dsp:txBody>
      <dsp:txXfrm>
        <a:off x="425760" y="3355398"/>
        <a:ext cx="3118819" cy="817412"/>
      </dsp:txXfrm>
    </dsp:sp>
    <dsp:sp modelId="{B9C14A69-3945-6343-B7F0-583891F136ED}">
      <dsp:nvSpPr>
        <dsp:cNvPr id="0" name=""/>
        <dsp:cNvSpPr/>
      </dsp:nvSpPr>
      <dsp:spPr>
        <a:xfrm>
          <a:off x="4263378" y="0"/>
          <a:ext cx="3962102" cy="4419600"/>
        </a:xfrm>
        <a:prstGeom prst="roundRect">
          <a:avLst>
            <a:gd name="adj" fmla="val 10000"/>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US" sz="3700" kern="1200" dirty="0">
              <a:solidFill>
                <a:schemeClr val="tx2"/>
              </a:solidFill>
            </a:rPr>
            <a:t>House of Representatives</a:t>
          </a:r>
        </a:p>
      </dsp:txBody>
      <dsp:txXfrm>
        <a:off x="4263378" y="0"/>
        <a:ext cx="3962102" cy="1325880"/>
      </dsp:txXfrm>
    </dsp:sp>
    <dsp:sp modelId="{4ECC6FDE-D1C4-8A40-89AE-8E3E30A5532C}">
      <dsp:nvSpPr>
        <dsp:cNvPr id="0" name=""/>
        <dsp:cNvSpPr/>
      </dsp:nvSpPr>
      <dsp:spPr>
        <a:xfrm>
          <a:off x="4659589" y="1327174"/>
          <a:ext cx="3169681" cy="133256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marL="0" lvl="0" indent="0" algn="ctr" defTabSz="1111250">
            <a:lnSpc>
              <a:spcPct val="90000"/>
            </a:lnSpc>
            <a:spcBef>
              <a:spcPct val="0"/>
            </a:spcBef>
            <a:spcAft>
              <a:spcPct val="35000"/>
            </a:spcAft>
            <a:buNone/>
          </a:pPr>
          <a:r>
            <a:rPr lang="en-US" sz="2500" kern="1200" dirty="0"/>
            <a:t>Recruit Bipartisan support for HR 1565</a:t>
          </a:r>
        </a:p>
      </dsp:txBody>
      <dsp:txXfrm>
        <a:off x="4698619" y="1366204"/>
        <a:ext cx="3091621" cy="1254509"/>
      </dsp:txXfrm>
    </dsp:sp>
    <dsp:sp modelId="{37F0CAB5-66FF-E942-9180-07F6098782ED}">
      <dsp:nvSpPr>
        <dsp:cNvPr id="0" name=""/>
        <dsp:cNvSpPr/>
      </dsp:nvSpPr>
      <dsp:spPr>
        <a:xfrm>
          <a:off x="4659589" y="2864755"/>
          <a:ext cx="3169681" cy="133256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marL="0" lvl="0" indent="0" algn="ctr" defTabSz="1111250">
            <a:lnSpc>
              <a:spcPct val="90000"/>
            </a:lnSpc>
            <a:spcBef>
              <a:spcPct val="0"/>
            </a:spcBef>
            <a:spcAft>
              <a:spcPct val="35000"/>
            </a:spcAft>
            <a:buNone/>
          </a:pPr>
          <a:r>
            <a:rPr lang="en-US" sz="2500" kern="1200" dirty="0"/>
            <a:t>Focus on key Congressional districts &amp; swing voters</a:t>
          </a:r>
        </a:p>
      </dsp:txBody>
      <dsp:txXfrm>
        <a:off x="4698619" y="2903785"/>
        <a:ext cx="3091621" cy="1254509"/>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10#4">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10#4">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10323" cy="461010"/>
          </a:xfrm>
          <a:prstGeom prst="rect">
            <a:avLst/>
          </a:prstGeom>
        </p:spPr>
        <p:txBody>
          <a:bodyPr vert="horz" lIns="92362" tIns="46181" rIns="92362" bIns="46181" rtlCol="0"/>
          <a:lstStyle>
            <a:lvl1pPr algn="l">
              <a:defRPr sz="1200"/>
            </a:lvl1pPr>
          </a:lstStyle>
          <a:p>
            <a:endParaRPr lang="en-US" dirty="0"/>
          </a:p>
        </p:txBody>
      </p:sp>
      <p:sp>
        <p:nvSpPr>
          <p:cNvPr id="3" name="Date Placeholder 2"/>
          <p:cNvSpPr>
            <a:spLocks noGrp="1"/>
          </p:cNvSpPr>
          <p:nvPr>
            <p:ph type="dt" sz="quarter" idx="1"/>
          </p:nvPr>
        </p:nvSpPr>
        <p:spPr>
          <a:xfrm>
            <a:off x="3934971" y="0"/>
            <a:ext cx="3010323" cy="461010"/>
          </a:xfrm>
          <a:prstGeom prst="rect">
            <a:avLst/>
          </a:prstGeom>
        </p:spPr>
        <p:txBody>
          <a:bodyPr vert="horz" lIns="92362" tIns="46181" rIns="92362" bIns="46181" rtlCol="0"/>
          <a:lstStyle>
            <a:lvl1pPr algn="r">
              <a:defRPr sz="1200"/>
            </a:lvl1pPr>
          </a:lstStyle>
          <a:p>
            <a:fld id="{16E95F94-848E-4F2D-B0E2-34977443EBCC}" type="datetimeFigureOut">
              <a:rPr lang="en-US" smtClean="0"/>
              <a:pPr/>
              <a:t>6/26/19</a:t>
            </a:fld>
            <a:endParaRPr lang="en-US" dirty="0"/>
          </a:p>
        </p:txBody>
      </p:sp>
      <p:sp>
        <p:nvSpPr>
          <p:cNvPr id="4" name="Footer Placeholder 3"/>
          <p:cNvSpPr>
            <a:spLocks noGrp="1"/>
          </p:cNvSpPr>
          <p:nvPr>
            <p:ph type="ftr" sz="quarter" idx="2"/>
          </p:nvPr>
        </p:nvSpPr>
        <p:spPr>
          <a:xfrm>
            <a:off x="2" y="8757592"/>
            <a:ext cx="3010323" cy="461010"/>
          </a:xfrm>
          <a:prstGeom prst="rect">
            <a:avLst/>
          </a:prstGeom>
        </p:spPr>
        <p:txBody>
          <a:bodyPr vert="horz" lIns="92362" tIns="46181" rIns="92362" bIns="46181"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4971" y="8757592"/>
            <a:ext cx="3010323" cy="461010"/>
          </a:xfrm>
          <a:prstGeom prst="rect">
            <a:avLst/>
          </a:prstGeom>
        </p:spPr>
        <p:txBody>
          <a:bodyPr vert="horz" lIns="92362" tIns="46181" rIns="92362" bIns="46181" rtlCol="0" anchor="b"/>
          <a:lstStyle>
            <a:lvl1pPr algn="r">
              <a:defRPr sz="1200"/>
            </a:lvl1pPr>
          </a:lstStyle>
          <a:p>
            <a:fld id="{779775F8-72D4-499D-AB95-7455A17A9810}" type="slidenum">
              <a:rPr lang="en-US" smtClean="0"/>
              <a:pPr/>
              <a:t>‹#›</a:t>
            </a:fld>
            <a:endParaRPr lang="en-US" dirty="0"/>
          </a:p>
        </p:txBody>
      </p:sp>
    </p:spTree>
    <p:extLst>
      <p:ext uri="{BB962C8B-B14F-4D97-AF65-F5344CB8AC3E}">
        <p14:creationId xmlns:p14="http://schemas.microsoft.com/office/powerpoint/2010/main" val="19985411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10323" cy="461010"/>
          </a:xfrm>
          <a:prstGeom prst="rect">
            <a:avLst/>
          </a:prstGeom>
        </p:spPr>
        <p:txBody>
          <a:bodyPr vert="horz" lIns="92362" tIns="46181" rIns="92362" bIns="46181" rtlCol="0"/>
          <a:lstStyle>
            <a:lvl1pPr algn="l">
              <a:defRPr sz="1200"/>
            </a:lvl1pPr>
          </a:lstStyle>
          <a:p>
            <a:endParaRPr lang="en-US" dirty="0"/>
          </a:p>
        </p:txBody>
      </p:sp>
      <p:sp>
        <p:nvSpPr>
          <p:cNvPr id="3" name="Date Placeholder 2"/>
          <p:cNvSpPr>
            <a:spLocks noGrp="1"/>
          </p:cNvSpPr>
          <p:nvPr>
            <p:ph type="dt" idx="1"/>
          </p:nvPr>
        </p:nvSpPr>
        <p:spPr>
          <a:xfrm>
            <a:off x="3934971" y="0"/>
            <a:ext cx="3010323" cy="461010"/>
          </a:xfrm>
          <a:prstGeom prst="rect">
            <a:avLst/>
          </a:prstGeom>
        </p:spPr>
        <p:txBody>
          <a:bodyPr vert="horz" lIns="92362" tIns="46181" rIns="92362" bIns="46181" rtlCol="0"/>
          <a:lstStyle>
            <a:lvl1pPr algn="r">
              <a:defRPr sz="1200"/>
            </a:lvl1pPr>
          </a:lstStyle>
          <a:p>
            <a:fld id="{5DB6A7FC-BA7D-4721-AB51-32D0B58C7648}" type="datetimeFigureOut">
              <a:rPr lang="en-US" smtClean="0"/>
              <a:pPr/>
              <a:t>6/26/19</a:t>
            </a:fld>
            <a:endParaRPr lang="en-US" dirty="0"/>
          </a:p>
        </p:txBody>
      </p:sp>
      <p:sp>
        <p:nvSpPr>
          <p:cNvPr id="4" name="Slide Image Placeholder 3"/>
          <p:cNvSpPr>
            <a:spLocks noGrp="1" noRot="1" noChangeAspect="1"/>
          </p:cNvSpPr>
          <p:nvPr>
            <p:ph type="sldImg" idx="2"/>
          </p:nvPr>
        </p:nvSpPr>
        <p:spPr>
          <a:xfrm>
            <a:off x="1168400" y="692150"/>
            <a:ext cx="4610100" cy="3457575"/>
          </a:xfrm>
          <a:prstGeom prst="rect">
            <a:avLst/>
          </a:prstGeom>
          <a:noFill/>
          <a:ln w="12700">
            <a:solidFill>
              <a:prstClr val="black"/>
            </a:solidFill>
          </a:ln>
        </p:spPr>
        <p:txBody>
          <a:bodyPr vert="horz" lIns="92362" tIns="46181" rIns="92362" bIns="46181" rtlCol="0" anchor="ctr"/>
          <a:lstStyle/>
          <a:p>
            <a:endParaRPr lang="en-US" dirty="0"/>
          </a:p>
        </p:txBody>
      </p:sp>
      <p:sp>
        <p:nvSpPr>
          <p:cNvPr id="5" name="Notes Placeholder 4"/>
          <p:cNvSpPr>
            <a:spLocks noGrp="1"/>
          </p:cNvSpPr>
          <p:nvPr>
            <p:ph type="body" sz="quarter" idx="3"/>
          </p:nvPr>
        </p:nvSpPr>
        <p:spPr>
          <a:xfrm>
            <a:off x="694690" y="4379597"/>
            <a:ext cx="5557520" cy="4149090"/>
          </a:xfrm>
          <a:prstGeom prst="rect">
            <a:avLst/>
          </a:prstGeom>
        </p:spPr>
        <p:txBody>
          <a:bodyPr vert="horz" lIns="92362" tIns="46181" rIns="92362" bIns="4618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8757592"/>
            <a:ext cx="3010323" cy="461010"/>
          </a:xfrm>
          <a:prstGeom prst="rect">
            <a:avLst/>
          </a:prstGeom>
        </p:spPr>
        <p:txBody>
          <a:bodyPr vert="horz" lIns="92362" tIns="46181" rIns="92362" bIns="46181"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4971" y="8757592"/>
            <a:ext cx="3010323" cy="461010"/>
          </a:xfrm>
          <a:prstGeom prst="rect">
            <a:avLst/>
          </a:prstGeom>
        </p:spPr>
        <p:txBody>
          <a:bodyPr vert="horz" lIns="92362" tIns="46181" rIns="92362" bIns="46181" rtlCol="0" anchor="b"/>
          <a:lstStyle>
            <a:lvl1pPr algn="r">
              <a:defRPr sz="1200"/>
            </a:lvl1pPr>
          </a:lstStyle>
          <a:p>
            <a:fld id="{C274625E-BD2B-41CA-9801-85E7424BBEF2}" type="slidenum">
              <a:rPr lang="en-US" smtClean="0"/>
              <a:pPr/>
              <a:t>‹#›</a:t>
            </a:fld>
            <a:endParaRPr lang="en-US" dirty="0"/>
          </a:p>
        </p:txBody>
      </p:sp>
    </p:spTree>
    <p:extLst>
      <p:ext uri="{BB962C8B-B14F-4D97-AF65-F5344CB8AC3E}">
        <p14:creationId xmlns:p14="http://schemas.microsoft.com/office/powerpoint/2010/main" val="3494949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600"/>
              </a:spcAft>
              <a:buClrTx/>
              <a:buSzTx/>
              <a:buFont typeface="Arial"/>
              <a:buNone/>
              <a:tabLst>
                <a:tab pos="571500" algn="l"/>
                <a:tab pos="1200150" algn="l"/>
                <a:tab pos="2057400" algn="l"/>
              </a:tabLst>
              <a:defRPr/>
            </a:pPr>
            <a:r>
              <a:rPr lang="en-US" dirty="0"/>
              <a:t>This work is licensed under the Creative Commons Attribution-</a:t>
            </a:r>
            <a:r>
              <a:rPr lang="en-US" dirty="0" err="1"/>
              <a:t>NonCommercial</a:t>
            </a:r>
            <a:r>
              <a:rPr lang="en-US" dirty="0"/>
              <a:t> 4.0 International License. To view a copy of this license, visit http://</a:t>
            </a:r>
            <a:r>
              <a:rPr lang="en-US" dirty="0" err="1"/>
              <a:t>creativecommons.org</a:t>
            </a:r>
            <a:r>
              <a:rPr lang="en-US" dirty="0"/>
              <a:t>/licenses/by-</a:t>
            </a:r>
            <a:r>
              <a:rPr lang="en-US" dirty="0" err="1"/>
              <a:t>nc</a:t>
            </a:r>
            <a:r>
              <a:rPr lang="en-US"/>
              <a:t>/4.0/ or send a letter to Creative Commons, PO Box 1866, Mountain View, CA 94042, USA</a:t>
            </a:r>
            <a:endParaRPr lang="en-US" sz="1200" b="0" i="0" u="none" strike="noStrike" cap="none">
              <a:solidFill>
                <a:schemeClr val="dk1"/>
              </a:solidFill>
              <a:latin typeface="+mn-lt"/>
              <a:ea typeface="Calibri"/>
              <a:cs typeface="Calibri"/>
              <a:sym typeface="Calibri"/>
            </a:endParaRPr>
          </a:p>
          <a:p>
            <a:pPr marL="0" marR="0" lvl="0" indent="0">
              <a:spcBef>
                <a:spcPts val="0"/>
              </a:spcBef>
              <a:spcAft>
                <a:spcPts val="600"/>
              </a:spcAft>
              <a:buFont typeface="Arial"/>
              <a:buNone/>
              <a:tabLst>
                <a:tab pos="571500" algn="l"/>
                <a:tab pos="1200150" algn="l"/>
                <a:tab pos="2057400" algn="l"/>
              </a:tabLst>
            </a:pPr>
            <a:endParaRPr lang="en-US" sz="1200" b="1" dirty="0">
              <a:solidFill>
                <a:srgbClr val="000000"/>
              </a:solidFill>
              <a:effectLst/>
              <a:latin typeface="Helvetica"/>
              <a:ea typeface="Calibri"/>
              <a:cs typeface="Times New Roman"/>
            </a:endParaRPr>
          </a:p>
          <a:p>
            <a:pPr marL="342900" marR="0" lvl="0" indent="-342900">
              <a:spcBef>
                <a:spcPts val="0"/>
              </a:spcBef>
              <a:spcAft>
                <a:spcPts val="600"/>
              </a:spcAft>
              <a:buFont typeface="Arial"/>
              <a:buChar char="•"/>
              <a:tabLst>
                <a:tab pos="571500" algn="l"/>
                <a:tab pos="1200150" algn="l"/>
                <a:tab pos="2057400" algn="l"/>
              </a:tabLst>
            </a:pPr>
            <a:endParaRPr lang="en-US" sz="1200" b="1" dirty="0">
              <a:solidFill>
                <a:srgbClr val="000000"/>
              </a:solidFill>
              <a:effectLst/>
              <a:latin typeface="Helvetica"/>
              <a:ea typeface="Calibri"/>
              <a:cs typeface="Times New Roman"/>
            </a:endParaRPr>
          </a:p>
          <a:p>
            <a:pPr marL="342900" marR="0" lvl="0" indent="-342900">
              <a:spcBef>
                <a:spcPts val="0"/>
              </a:spcBef>
              <a:spcAft>
                <a:spcPts val="600"/>
              </a:spcAft>
              <a:buFont typeface="Arial"/>
              <a:buChar char="•"/>
              <a:tabLst>
                <a:tab pos="571500" algn="l"/>
                <a:tab pos="1200150" algn="l"/>
                <a:tab pos="2057400" algn="l"/>
              </a:tabLst>
            </a:pPr>
            <a:r>
              <a:rPr lang="en-US" sz="1200" b="1" dirty="0">
                <a:solidFill>
                  <a:srgbClr val="000000"/>
                </a:solidFill>
                <a:effectLst/>
                <a:latin typeface="Helvetica"/>
                <a:ea typeface="Calibri"/>
                <a:cs typeface="Times New Roman"/>
              </a:rPr>
              <a:t>[Slide 1]</a:t>
            </a:r>
            <a:r>
              <a:rPr lang="en-US" sz="1200" dirty="0">
                <a:solidFill>
                  <a:srgbClr val="000000"/>
                </a:solidFill>
                <a:effectLst/>
                <a:latin typeface="Helvetica"/>
                <a:ea typeface="Calibri"/>
                <a:cs typeface="Times New Roman"/>
              </a:rPr>
              <a:t> [Trainer should introduce himself of herself, share 60 second personal story, and share why the Gun Violence Prevention campaign is relevant / personal to them.]</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a:t>
            </a:fld>
            <a:endParaRPr lang="en-US" dirty="0"/>
          </a:p>
        </p:txBody>
      </p:sp>
    </p:spTree>
    <p:extLst>
      <p:ext uri="{BB962C8B-B14F-4D97-AF65-F5344CB8AC3E}">
        <p14:creationId xmlns:p14="http://schemas.microsoft.com/office/powerpoint/2010/main" val="15807835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10] </a:t>
            </a:r>
            <a:r>
              <a:rPr lang="en-US" sz="1200" dirty="0">
                <a:effectLst/>
                <a:latin typeface="Helvetica"/>
                <a:ea typeface="Calibri"/>
                <a:cs typeface="Times New Roman"/>
              </a:rPr>
              <a:t>Now that we have talked about the problem we’re all here to solve, and breezed through a bit of history on how we arrived here, let’s look at the path the President’s plan has taken thus far. Then we’re going to spend the bulk of today discussing the game plan for passing this thing.</a:t>
            </a:r>
            <a:endParaRPr lang="en-US" sz="1100" dirty="0">
              <a:effectLst/>
              <a:latin typeface="+mn-lt"/>
              <a:ea typeface="Calibri"/>
              <a:cs typeface="Times New Roman"/>
            </a:endParaRPr>
          </a:p>
          <a:p>
            <a:pPr>
              <a:spcBef>
                <a:spcPct val="0"/>
              </a:spcBef>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10</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7043108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11] </a:t>
            </a:r>
            <a:r>
              <a:rPr lang="en-US" sz="1200" dirty="0">
                <a:effectLst/>
                <a:latin typeface="Helvetica"/>
                <a:ea typeface="Calibri"/>
                <a:cs typeface="Times New Roman"/>
              </a:rPr>
              <a:t>On January 11</a:t>
            </a:r>
            <a:r>
              <a:rPr lang="en-US" sz="1200" baseline="30000" dirty="0">
                <a:effectLst/>
                <a:latin typeface="Helvetica"/>
                <a:ea typeface="Calibri"/>
                <a:cs typeface="Times New Roman"/>
              </a:rPr>
              <a:t>th</a:t>
            </a:r>
            <a:r>
              <a:rPr lang="en-US" sz="1200" dirty="0">
                <a:effectLst/>
                <a:latin typeface="Helvetica"/>
                <a:ea typeface="Calibri"/>
                <a:cs typeface="Times New Roman"/>
              </a:rPr>
              <a:t>, The President laid out his plan to reduce gun violence in America. In crafting this plan, there were four major provisions that we all know will reduce gun violence. They are:</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Closing Background Check Loopholes. So in instances like at gun shows where purchasers can easily bypass the background check, this provision would end this loophole so dangerous criminals can’t just go to the </a:t>
            </a:r>
            <a:r>
              <a:rPr lang="en-US" sz="1200" dirty="0" err="1">
                <a:effectLst/>
                <a:latin typeface="Helvetica"/>
                <a:ea typeface="Calibri"/>
                <a:cs typeface="Times New Roman"/>
              </a:rPr>
              <a:t>palce</a:t>
            </a:r>
            <a:r>
              <a:rPr lang="en-US" sz="1200" dirty="0">
                <a:effectLst/>
                <a:latin typeface="Helvetica"/>
                <a:ea typeface="Calibri"/>
                <a:cs typeface="Times New Roman"/>
              </a:rPr>
              <a:t> where they can avoid background checks. </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The second piece was to renew the assault weapons ban to take military-style assault rifles off the market.</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Third, the President proposed a series of steps that we can take in schools to make them safer.</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And lastly, to institute a ban on high-capacity magazines, like the ones used by many of the </a:t>
            </a:r>
            <a:r>
              <a:rPr lang="en-US" sz="1200" dirty="0" err="1">
                <a:effectLst/>
                <a:latin typeface="Helvetica"/>
                <a:ea typeface="Calibri"/>
                <a:cs typeface="Times New Roman"/>
              </a:rPr>
              <a:t>ciminals</a:t>
            </a:r>
            <a:r>
              <a:rPr lang="en-US" sz="1200" dirty="0">
                <a:effectLst/>
                <a:latin typeface="Helvetica"/>
                <a:ea typeface="Calibri"/>
                <a:cs typeface="Times New Roman"/>
              </a:rPr>
              <a:t> who carried out mass shootings.  </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[Animation Cue]</a:t>
            </a:r>
            <a:r>
              <a:rPr lang="en-US" sz="1200" dirty="0">
                <a:effectLst/>
                <a:latin typeface="Helvetica"/>
                <a:ea typeface="Calibri"/>
                <a:cs typeface="Times New Roman"/>
              </a:rPr>
              <a:t> At OFA, our legislative focus has been on closing the background check loophole for several reasons:</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b="1" dirty="0">
                <a:effectLst/>
                <a:latin typeface="Helvetica"/>
                <a:ea typeface="Calibri"/>
                <a:cs typeface="Times New Roman"/>
              </a:rPr>
              <a:t>[ANIMATION] </a:t>
            </a:r>
            <a:r>
              <a:rPr lang="en-US" sz="1200" dirty="0">
                <a:effectLst/>
                <a:latin typeface="Helvetica"/>
                <a:ea typeface="Calibri"/>
                <a:cs typeface="Times New Roman"/>
              </a:rPr>
              <a:t>First, there is and has always been bipartisan support: Expanded background checks have been supported in the past by Democrats and Republicans alike, and members of both parties have come together to work to pass this specific legislation as well.</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b="1" dirty="0">
                <a:effectLst/>
                <a:latin typeface="Helvetica"/>
                <a:ea typeface="Calibri"/>
                <a:cs typeface="Times New Roman"/>
              </a:rPr>
              <a:t>[ANIMATION]</a:t>
            </a:r>
            <a:r>
              <a:rPr lang="en-US" sz="1200" dirty="0">
                <a:effectLst/>
                <a:latin typeface="Helvetica"/>
                <a:ea typeface="Calibri"/>
                <a:cs typeface="Times New Roman"/>
              </a:rPr>
              <a:t> Second, this is a commonsense measure. Expanding background checks to close the gun show loophole makes sense. Guns are procured by dangerous people who game the system by purchasing and then trafficking guns from gun shows that are then used in crimes and murders. This legislation closes that loophole and eliminates this dangerous problem.</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b="1" dirty="0">
                <a:effectLst/>
                <a:latin typeface="Helvetica"/>
                <a:ea typeface="Calibri"/>
                <a:cs typeface="Times New Roman"/>
              </a:rPr>
              <a:t>[ANIMATION]</a:t>
            </a:r>
            <a:r>
              <a:rPr lang="en-US" sz="1200" dirty="0">
                <a:effectLst/>
                <a:latin typeface="Helvetica"/>
                <a:ea typeface="Calibri"/>
                <a:cs typeface="Times New Roman"/>
              </a:rPr>
              <a:t> We enjoy a 90% level of support on this piece. 90% of Americans support expanded background checks – in fact, most Americans assume this already exists! With such overwhelming support across the country, including the majority of gun owners and NRA members, Congress should stand up for the will of their constituents.</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b="1" dirty="0">
                <a:effectLst/>
                <a:latin typeface="Helvetica"/>
                <a:ea typeface="Calibri"/>
                <a:cs typeface="Times New Roman"/>
              </a:rPr>
              <a:t>[ANIMATION]</a:t>
            </a:r>
            <a:r>
              <a:rPr lang="en-US" sz="1200" dirty="0">
                <a:effectLst/>
                <a:latin typeface="Helvetica"/>
                <a:ea typeface="Calibri"/>
                <a:cs typeface="Times New Roman"/>
              </a:rPr>
              <a:t> Lastly, it will have immediate impact on deaths from gun violence. Once passed and enacted, expanded background checks would have an immediate impact in keeping guns out of dangerous hands, which would immediately result in fewer unnecessary deaths.</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11</a:t>
            </a:fld>
            <a:endParaRPr lang="en-US" dirty="0"/>
          </a:p>
        </p:txBody>
      </p:sp>
    </p:spTree>
    <p:extLst>
      <p:ext uri="{BB962C8B-B14F-4D97-AF65-F5344CB8AC3E}">
        <p14:creationId xmlns:p14="http://schemas.microsoft.com/office/powerpoint/2010/main" val="33944663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dirty="0">
                <a:effectLst/>
                <a:latin typeface="Helvetica"/>
                <a:ea typeface="Calibri"/>
                <a:cs typeface="Times New Roman"/>
              </a:rPr>
              <a:t>Now that we know how the gun violence prevention bill came about, let’s discuss the lead-up to where we are now and how we plan to finish what we started.</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12]</a:t>
            </a:r>
            <a:r>
              <a:rPr lang="en-US" sz="1200" dirty="0">
                <a:effectLst/>
                <a:latin typeface="Helvetica"/>
                <a:ea typeface="Calibri"/>
                <a:cs typeface="Times New Roman"/>
              </a:rPr>
              <a:t> On Feb. 12th, the President delivered the State of the Union Speech. He closed his speech with an impassioned call to action for the Senate and the House to act on passing gun violence legislation. His core message was threefold:</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First, that 90% of Americans agree that we need to get this done. </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Second, we demand action. We know Congress won’t just act because it’s the right thing to do. We have to actively demand this change because without some pressure, Congress will let this moment slip by.</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Lastly, this will save lives and protect communities and we have a duty to see it through. There is no reason not to act on legislation that would save even a single innocent life.</a:t>
            </a:r>
            <a:endParaRPr lang="en-US" sz="1100" dirty="0">
              <a:effectLst/>
              <a:latin typeface="+mn-lt"/>
              <a:ea typeface="Calibri"/>
              <a:cs typeface="Times New Roman"/>
            </a:endParaRPr>
          </a:p>
          <a:p>
            <a:pPr>
              <a:spcBef>
                <a:spcPct val="0"/>
              </a:spcBef>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12</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19931169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13]</a:t>
            </a:r>
            <a:r>
              <a:rPr lang="en-US" sz="1200" dirty="0">
                <a:effectLst/>
                <a:latin typeface="Helvetica"/>
                <a:ea typeface="Calibri"/>
                <a:cs typeface="Times New Roman"/>
              </a:rPr>
              <a:t> Following the SOTU, on March 13</a:t>
            </a:r>
            <a:r>
              <a:rPr lang="en-US" sz="1200" baseline="30000" dirty="0">
                <a:effectLst/>
                <a:latin typeface="Helvetica"/>
                <a:ea typeface="Calibri"/>
                <a:cs typeface="Times New Roman"/>
              </a:rPr>
              <a:t>th, </a:t>
            </a:r>
            <a:r>
              <a:rPr lang="en-US" sz="1200" dirty="0">
                <a:effectLst/>
                <a:latin typeface="Helvetica"/>
                <a:ea typeface="Calibri"/>
                <a:cs typeface="Times New Roman"/>
              </a:rPr>
              <a:t>the Senate Bill was introduced. Among the many provisions cited in the bill, it called for:</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Background Checks</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School Safety Measures</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Anti-trafficking provisions</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314450" algn="l"/>
                <a:tab pos="2171700" algn="l"/>
                <a:tab pos="3733800" algn="l"/>
              </a:tabLst>
            </a:pPr>
            <a:r>
              <a:rPr lang="en-US" sz="1200" dirty="0">
                <a:effectLst/>
                <a:latin typeface="Helvetica"/>
                <a:ea typeface="Calibri"/>
                <a:cs typeface="Times New Roman"/>
              </a:rPr>
              <a:t>Amendments were also included with the bill package, including the Toomey-</a:t>
            </a:r>
            <a:r>
              <a:rPr lang="en-US" sz="1200" dirty="0" err="1">
                <a:effectLst/>
                <a:latin typeface="Helvetica"/>
                <a:ea typeface="Calibri"/>
                <a:cs typeface="Times New Roman"/>
              </a:rPr>
              <a:t>Manchin</a:t>
            </a:r>
            <a:r>
              <a:rPr lang="en-US" sz="1200" dirty="0">
                <a:effectLst/>
                <a:latin typeface="Helvetica"/>
                <a:ea typeface="Calibri"/>
                <a:cs typeface="Times New Roman"/>
              </a:rPr>
              <a:t> amendment which was the bipartisan compromise crafted by Pat Toomey, the Republican Senator from PA and Joe </a:t>
            </a:r>
            <a:r>
              <a:rPr lang="en-US" sz="1200" dirty="0" err="1">
                <a:effectLst/>
                <a:latin typeface="Helvetica"/>
                <a:ea typeface="Calibri"/>
                <a:cs typeface="Times New Roman"/>
              </a:rPr>
              <a:t>Manchin</a:t>
            </a:r>
            <a:r>
              <a:rPr lang="en-US" sz="1200" dirty="0">
                <a:effectLst/>
                <a:latin typeface="Helvetica"/>
                <a:ea typeface="Calibri"/>
                <a:cs typeface="Times New Roman"/>
              </a:rPr>
              <a:t>, a Democratic Senator from West Virginia. The two of them hammered out this compromise that addressed the concerns from both sides of the aisle about what was featured in the original legislation. The result called for expanded background checks that effectively closed the gun show loophole, but made minor exceptions for things like private sales between family members, etc.</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314450" algn="l"/>
                <a:tab pos="2171700" algn="l"/>
                <a:tab pos="3733800" algn="l"/>
              </a:tabLst>
            </a:pPr>
            <a:r>
              <a:rPr lang="en-US" sz="1200" dirty="0">
                <a:effectLst/>
                <a:latin typeface="Helvetica"/>
                <a:ea typeface="Calibri"/>
                <a:cs typeface="Times New Roman"/>
              </a:rPr>
              <a:t>Other amendments that were offered included the Assault Weapons Ban and the High Capacity Magazine Ban that were called for in the President’s plan.</a:t>
            </a:r>
            <a:endParaRPr lang="en-US" sz="1100" dirty="0">
              <a:effectLst/>
              <a:latin typeface="+mn-lt"/>
              <a:ea typeface="Calibri"/>
              <a:cs typeface="Times New Roman"/>
            </a:endParaRPr>
          </a:p>
          <a:p>
            <a:pPr>
              <a:spcBef>
                <a:spcPct val="0"/>
              </a:spcBef>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13</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527157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14]</a:t>
            </a:r>
            <a:r>
              <a:rPr lang="en-US" sz="1200" dirty="0">
                <a:effectLst/>
                <a:latin typeface="Helvetica"/>
                <a:ea typeface="Calibri"/>
                <a:cs typeface="Times New Roman"/>
              </a:rPr>
              <a:t> Then, on April 17th, the Senate voted on Toomey-</a:t>
            </a:r>
            <a:r>
              <a:rPr lang="en-US" sz="1200" dirty="0" err="1">
                <a:effectLst/>
                <a:latin typeface="Helvetica"/>
                <a:ea typeface="Calibri"/>
                <a:cs typeface="Times New Roman"/>
              </a:rPr>
              <a:t>Manchin</a:t>
            </a:r>
            <a:r>
              <a:rPr lang="en-US" sz="1200" dirty="0">
                <a:effectLst/>
                <a:latin typeface="Helvetica"/>
                <a:ea typeface="Calibri"/>
                <a:cs typeface="Times New Roman"/>
              </a:rPr>
              <a:t>, as well as most of the other Amendments that were offered in conjunction with this bill. Toomey-</a:t>
            </a:r>
            <a:r>
              <a:rPr lang="en-US" sz="1200" dirty="0" err="1">
                <a:effectLst/>
                <a:latin typeface="Helvetica"/>
                <a:ea typeface="Calibri"/>
                <a:cs typeface="Times New Roman"/>
              </a:rPr>
              <a:t>Manchin</a:t>
            </a:r>
            <a:r>
              <a:rPr lang="en-US" sz="1200" dirty="0">
                <a:effectLst/>
                <a:latin typeface="Helvetica"/>
                <a:ea typeface="Calibri"/>
                <a:cs typeface="Times New Roman"/>
              </a:rPr>
              <a:t>, and all of the other Amendments, failed to get past the 60 vote threshold for Cloture, and as a result, all of them failed to make their way into the current version of the bill. </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[Animation Cue]: </a:t>
            </a:r>
            <a:r>
              <a:rPr lang="en-US" sz="1200" dirty="0">
                <a:effectLst/>
                <a:latin typeface="Helvetica"/>
                <a:ea typeface="Calibri"/>
                <a:cs typeface="Times New Roman"/>
              </a:rPr>
              <a:t>48 Democrats, 2 Independents and 4 Republicans voted in favor of Toomey-</a:t>
            </a:r>
            <a:r>
              <a:rPr lang="en-US" sz="1200" dirty="0" err="1">
                <a:effectLst/>
                <a:latin typeface="Helvetica"/>
                <a:ea typeface="Calibri"/>
                <a:cs typeface="Times New Roman"/>
              </a:rPr>
              <a:t>Manchin</a:t>
            </a:r>
            <a:r>
              <a:rPr lang="en-US" sz="1200" dirty="0">
                <a:effectLst/>
                <a:latin typeface="Helvetica"/>
                <a:ea typeface="Calibri"/>
                <a:cs typeface="Times New Roman"/>
              </a:rPr>
              <a:t>.</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[Animation Cue]:</a:t>
            </a:r>
            <a:r>
              <a:rPr lang="en-US" sz="1200" dirty="0">
                <a:effectLst/>
                <a:latin typeface="Helvetica"/>
                <a:ea typeface="Calibri"/>
                <a:cs typeface="Times New Roman"/>
              </a:rPr>
              <a:t> 41 Republicans and 5 Democrats voted against the bill, including Harry Reid who did so for procedural reasons so that he would be able to bring the bill back up for consideration in the future. Without making that procedural vote, the bill would have died after it failed to pass.</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[Animation Cue]:</a:t>
            </a:r>
            <a:r>
              <a:rPr lang="en-US" sz="1200" dirty="0">
                <a:effectLst/>
                <a:latin typeface="Helvetica"/>
                <a:ea typeface="Calibri"/>
                <a:cs typeface="Times New Roman"/>
              </a:rPr>
              <a:t> The final vote was 54-46, not enough to satisfy the threshold for cloture.</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[Animation Cue]:</a:t>
            </a:r>
            <a:r>
              <a:rPr lang="en-US" sz="1200" dirty="0">
                <a:effectLst/>
                <a:latin typeface="Helvetica"/>
                <a:ea typeface="Calibri"/>
                <a:cs typeface="Times New Roman"/>
              </a:rPr>
              <a:t> The Toomey-</a:t>
            </a:r>
            <a:r>
              <a:rPr lang="en-US" sz="1200" dirty="0" err="1">
                <a:effectLst/>
                <a:latin typeface="Helvetica"/>
                <a:ea typeface="Calibri"/>
                <a:cs typeface="Times New Roman"/>
              </a:rPr>
              <a:t>Manchin</a:t>
            </a:r>
            <a:r>
              <a:rPr lang="en-US" sz="1200" dirty="0">
                <a:effectLst/>
                <a:latin typeface="Helvetica"/>
                <a:ea typeface="Calibri"/>
                <a:cs typeface="Times New Roman"/>
              </a:rPr>
              <a:t> compromise was not adopted.</a:t>
            </a:r>
            <a:endParaRPr lang="en-US" sz="1100" dirty="0">
              <a:effectLst/>
              <a:latin typeface="+mn-lt"/>
              <a:ea typeface="Calibri"/>
              <a:cs typeface="Times New Roman"/>
            </a:endParaRPr>
          </a:p>
          <a:p>
            <a:pPr>
              <a:spcBef>
                <a:spcPct val="0"/>
              </a:spcBef>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14</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16621620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15]</a:t>
            </a:r>
            <a:r>
              <a:rPr lang="en-US" sz="1200" dirty="0">
                <a:effectLst/>
                <a:latin typeface="Helvetica"/>
                <a:ea typeface="Calibri"/>
                <a:cs typeface="Times New Roman"/>
              </a:rPr>
              <a:t> Despite the fact that we didn’t win on April 17</a:t>
            </a:r>
            <a:r>
              <a:rPr lang="en-US" sz="1200" baseline="30000" dirty="0">
                <a:effectLst/>
                <a:latin typeface="Helvetica"/>
                <a:ea typeface="Calibri"/>
                <a:cs typeface="Times New Roman"/>
              </a:rPr>
              <a:t>th</a:t>
            </a:r>
            <a:r>
              <a:rPr lang="en-US" sz="1200" dirty="0">
                <a:effectLst/>
                <a:latin typeface="Helvetica"/>
                <a:ea typeface="Calibri"/>
                <a:cs typeface="Times New Roman"/>
              </a:rPr>
              <a:t>, there were notable victories for our side coming out of the Senate Vote:</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All of the GOP-offered Amendments failed to pass, most notably the Concealed Carry Reciprocity Amendment, which failed by a margin on 43-57</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5 Key Swing Senators voted in the affirmative</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15</a:t>
            </a:fld>
            <a:endParaRPr lang="en-US" dirty="0"/>
          </a:p>
        </p:txBody>
      </p:sp>
    </p:spTree>
    <p:extLst>
      <p:ext uri="{BB962C8B-B14F-4D97-AF65-F5344CB8AC3E}">
        <p14:creationId xmlns:p14="http://schemas.microsoft.com/office/powerpoint/2010/main" val="23198453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16] </a:t>
            </a:r>
            <a:r>
              <a:rPr lang="en-US" sz="1200" dirty="0">
                <a:effectLst/>
                <a:latin typeface="Helvetica"/>
                <a:ea typeface="Calibri"/>
                <a:cs typeface="Times New Roman"/>
              </a:rPr>
              <a:t>The President’s Response: “We are going to get this right. This is just Round One.” Here’s where all of us come in. The reason we’re here today is to strategize to win round two. </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16</a:t>
            </a:fld>
            <a:endParaRPr lang="en-US" dirty="0"/>
          </a:p>
        </p:txBody>
      </p:sp>
    </p:spTree>
    <p:extLst>
      <p:ext uri="{BB962C8B-B14F-4D97-AF65-F5344CB8AC3E}">
        <p14:creationId xmlns:p14="http://schemas.microsoft.com/office/powerpoint/2010/main" val="253380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17] </a:t>
            </a:r>
            <a:r>
              <a:rPr lang="en-US" sz="1200" dirty="0">
                <a:effectLst/>
                <a:latin typeface="Helvetica"/>
                <a:ea typeface="Calibri"/>
                <a:cs typeface="Times New Roman"/>
              </a:rPr>
              <a:t>Here’s the most important part of this session: our strategy for how we take this bill from something that recently failed to pass in the Senate to the law of the land. </a:t>
            </a:r>
            <a:endParaRPr lang="en-US" sz="1100" dirty="0">
              <a:effectLst/>
              <a:latin typeface="+mn-lt"/>
              <a:ea typeface="Calibri"/>
              <a:cs typeface="Times New Roman"/>
            </a:endParaRPr>
          </a:p>
          <a:p>
            <a:pPr>
              <a:spcBef>
                <a:spcPct val="0"/>
              </a:spcBef>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17</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31831259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18] </a:t>
            </a:r>
            <a:r>
              <a:rPr lang="en-US" sz="1200" dirty="0">
                <a:effectLst/>
                <a:latin typeface="Helvetica"/>
                <a:ea typeface="Calibri"/>
                <a:cs typeface="Times New Roman"/>
              </a:rPr>
              <a:t>Because of the demands of the legislative process, we need to get the bill I just outlined through both the Democratic-led Senate and the Republican-led House of Representatives. This bill is moving through both, but the path to victory is going different in each body. In the Senate, we need to force another vote to happen, and before it does, we need to be able to flip 5 Senators who voted No to vote Yes the next time around.</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314450" algn="l"/>
                <a:tab pos="2171700" algn="l"/>
                <a:tab pos="3733800" algn="l"/>
              </a:tabLst>
            </a:pPr>
            <a:r>
              <a:rPr lang="en-US" sz="1200" dirty="0">
                <a:effectLst/>
                <a:latin typeface="Helvetica"/>
                <a:ea typeface="Calibri"/>
                <a:cs typeface="Times New Roman"/>
              </a:rPr>
              <a:t>In the House in order to ultimately bring this bill to a vote and to pass it, we need to reach a threshold of 218 bipartisan supporters. So strategically, OFA’s first step is to start gaining cosponsors – with the ultimate goal of getting 218 cosponsors on the bill in the House. Cosponsoring a bill is a legislative process where member of either body want to symbolically and literally co-sign their name indicating their support to help pass the measure.</a:t>
            </a:r>
            <a:endParaRPr lang="en-US" sz="1100" dirty="0">
              <a:effectLst/>
              <a:latin typeface="+mn-lt"/>
              <a:ea typeface="Calibri"/>
              <a:cs typeface="Times New Roman"/>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18</a:t>
            </a:fld>
            <a:endParaRPr lang="en-US" dirty="0"/>
          </a:p>
        </p:txBody>
      </p:sp>
    </p:spTree>
    <p:extLst>
      <p:ext uri="{BB962C8B-B14F-4D97-AF65-F5344CB8AC3E}">
        <p14:creationId xmlns:p14="http://schemas.microsoft.com/office/powerpoint/2010/main" val="22984612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19] </a:t>
            </a:r>
            <a:r>
              <a:rPr lang="en-US" sz="1200" dirty="0">
                <a:effectLst/>
                <a:latin typeface="Helvetica"/>
                <a:ea typeface="Calibri"/>
                <a:cs typeface="Times New Roman"/>
              </a:rPr>
              <a:t>Across the country, our strategy differs too. Some states are priorities for Senate votes, others have priority House districts, and we will utilize border states and sister states to help build capacity to influence members across the country.</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19</a:t>
            </a:fld>
            <a:endParaRPr lang="en-US" dirty="0"/>
          </a:p>
        </p:txBody>
      </p:sp>
    </p:spTree>
    <p:extLst>
      <p:ext uri="{BB962C8B-B14F-4D97-AF65-F5344CB8AC3E}">
        <p14:creationId xmlns:p14="http://schemas.microsoft.com/office/powerpoint/2010/main" val="628282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342900" marR="0" lvl="0" indent="-342900">
              <a:spcBef>
                <a:spcPts val="0"/>
              </a:spcBef>
              <a:spcAft>
                <a:spcPts val="600"/>
              </a:spcAft>
              <a:buFont typeface="Arial"/>
              <a:buChar char="•"/>
              <a:tabLst>
                <a:tab pos="571500" algn="l"/>
                <a:tab pos="1200150" algn="l"/>
                <a:tab pos="2057400" algn="l"/>
              </a:tabLst>
            </a:pPr>
            <a:r>
              <a:rPr lang="en-US" sz="1200" b="1" dirty="0">
                <a:effectLst/>
                <a:latin typeface="Helvetica"/>
                <a:ea typeface="Calibri"/>
                <a:cs typeface="Times New Roman"/>
              </a:rPr>
              <a:t>[Slide 2]</a:t>
            </a:r>
            <a:r>
              <a:rPr lang="en-US" sz="1200" dirty="0">
                <a:effectLst/>
                <a:latin typeface="Helvetica"/>
                <a:ea typeface="Calibri"/>
                <a:cs typeface="Times New Roman"/>
              </a:rPr>
              <a:t> By the end of this session, you will be able to…</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200150" algn="l"/>
                <a:tab pos="2057400" algn="l"/>
              </a:tabLst>
            </a:pPr>
            <a:r>
              <a:rPr lang="en-US" sz="1200" b="1" dirty="0">
                <a:effectLst/>
                <a:latin typeface="Helvetica"/>
                <a:ea typeface="Calibri"/>
                <a:cs typeface="Times New Roman"/>
              </a:rPr>
              <a:t>[Animation Cue] </a:t>
            </a:r>
            <a:r>
              <a:rPr lang="en-US" sz="1200" dirty="0">
                <a:effectLst/>
                <a:latin typeface="Helvetica"/>
                <a:ea typeface="Calibri"/>
                <a:cs typeface="Times New Roman"/>
              </a:rPr>
              <a:t>Articulate why gun violence is a problem in our country</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200150" algn="l"/>
                <a:tab pos="2057400" algn="l"/>
              </a:tabLst>
            </a:pPr>
            <a:r>
              <a:rPr lang="en-US" sz="1200" b="1" dirty="0">
                <a:effectLst/>
                <a:latin typeface="Helvetica"/>
                <a:ea typeface="Calibri"/>
                <a:cs typeface="Times New Roman"/>
              </a:rPr>
              <a:t> [Animation Cue] </a:t>
            </a:r>
            <a:r>
              <a:rPr lang="en-US" sz="1200" dirty="0">
                <a:effectLst/>
                <a:latin typeface="Helvetica"/>
                <a:ea typeface="Calibri"/>
                <a:cs typeface="Times New Roman"/>
              </a:rPr>
              <a:t>Clearly communicate the president’s plan</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200150" algn="l"/>
                <a:tab pos="2057400" algn="l"/>
              </a:tabLst>
            </a:pPr>
            <a:r>
              <a:rPr lang="en-US" sz="1200" b="1" dirty="0">
                <a:effectLst/>
                <a:latin typeface="Helvetica"/>
                <a:ea typeface="Calibri"/>
                <a:cs typeface="Times New Roman"/>
              </a:rPr>
              <a:t>[Animation Cue] </a:t>
            </a:r>
            <a:r>
              <a:rPr lang="en-US" sz="1200" dirty="0">
                <a:effectLst/>
                <a:latin typeface="Helvetica"/>
                <a:ea typeface="Calibri"/>
                <a:cs typeface="Times New Roman"/>
              </a:rPr>
              <a:t>Understand where we are in the path to victory on GVP</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200150" algn="l"/>
                <a:tab pos="2057400" algn="l"/>
              </a:tabLst>
            </a:pPr>
            <a:r>
              <a:rPr lang="en-US" sz="1200" b="1" dirty="0">
                <a:effectLst/>
                <a:latin typeface="Helvetica"/>
                <a:ea typeface="Calibri"/>
                <a:cs typeface="Times New Roman"/>
              </a:rPr>
              <a:t>[Animation Cue] </a:t>
            </a:r>
            <a:r>
              <a:rPr lang="en-US" sz="1200" dirty="0">
                <a:effectLst/>
                <a:latin typeface="Helvetica"/>
                <a:ea typeface="Calibri"/>
                <a:cs typeface="Times New Roman"/>
              </a:rPr>
              <a:t>Determine what the next steps are needed to win</a:t>
            </a:r>
            <a:endParaRPr lang="en-US" sz="1100" dirty="0">
              <a:effectLst/>
              <a:latin typeface="+mn-lt"/>
              <a:ea typeface="Calibri"/>
              <a:cs typeface="Times New Roman"/>
            </a:endParaRPr>
          </a:p>
          <a:p>
            <a:pPr>
              <a:spcBef>
                <a:spcPct val="0"/>
              </a:spcBef>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37484699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 [Slide 20] </a:t>
            </a:r>
            <a:r>
              <a:rPr lang="en-US" sz="1200" dirty="0">
                <a:effectLst/>
                <a:latin typeface="Helvetica"/>
                <a:ea typeface="Calibri"/>
                <a:cs typeface="Times New Roman"/>
              </a:rPr>
              <a:t>Our end goal is to hold Congress accountable. Every day that they don’t act on gun violence prevention is another day that innocent victims are dying due to senseless and preventable gun violence.</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20</a:t>
            </a:fld>
            <a:endParaRPr lang="en-US" dirty="0"/>
          </a:p>
        </p:txBody>
      </p:sp>
    </p:spTree>
    <p:extLst>
      <p:ext uri="{BB962C8B-B14F-4D97-AF65-F5344CB8AC3E}">
        <p14:creationId xmlns:p14="http://schemas.microsoft.com/office/powerpoint/2010/main" val="28100959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21]</a:t>
            </a:r>
            <a:r>
              <a:rPr lang="en-US" sz="1200" dirty="0">
                <a:effectLst/>
                <a:latin typeface="Helvetica"/>
                <a:ea typeface="Calibri"/>
                <a:cs typeface="Times New Roman"/>
              </a:rPr>
              <a:t> CUSTOMIZE BASED ON TARGETS IN STATE [Facilitator should ask audience to come up with who and how they would target their efforts toward if they wanted to sway members of the Senate and House to pass the bill.]</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21</a:t>
            </a:fld>
            <a:endParaRPr lang="en-US" dirty="0"/>
          </a:p>
        </p:txBody>
      </p:sp>
    </p:spTree>
    <p:extLst>
      <p:ext uri="{BB962C8B-B14F-4D97-AF65-F5344CB8AC3E}">
        <p14:creationId xmlns:p14="http://schemas.microsoft.com/office/powerpoint/2010/main" val="18291067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dirty="0">
                <a:effectLst/>
                <a:latin typeface="Helvetica"/>
                <a:ea typeface="Calibri"/>
                <a:cs typeface="Times New Roman"/>
              </a:rPr>
              <a:t>Tactically, we break our strategy up in to two major buckets that all of us are involved in. They are grassroots action – and by that I mean action on the ground, having face to face conversations and hosting events in the field, and amplifying the story of our movement and the support on the ground. </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22] </a:t>
            </a:r>
            <a:r>
              <a:rPr lang="en-US" sz="1200" dirty="0">
                <a:effectLst/>
                <a:latin typeface="Helvetica"/>
                <a:ea typeface="Calibri"/>
                <a:cs typeface="Times New Roman"/>
              </a:rPr>
              <a:t>Grassroots Action: Our grassroots army in states across the country have effectively carried out many key Days of Action around important milestones in the legislative process. As you can see, they often closely align with major </a:t>
            </a:r>
            <a:r>
              <a:rPr lang="en-US" sz="1200" dirty="0" err="1">
                <a:effectLst/>
                <a:latin typeface="Helvetica"/>
                <a:ea typeface="Calibri"/>
                <a:cs typeface="Times New Roman"/>
              </a:rPr>
              <a:t>milemarkers</a:t>
            </a:r>
            <a:r>
              <a:rPr lang="en-US" sz="1200" dirty="0">
                <a:effectLst/>
                <a:latin typeface="Helvetica"/>
                <a:ea typeface="Calibri"/>
                <a:cs typeface="Times New Roman"/>
              </a:rPr>
              <a:t> in the legislative calendar and process. Take a look at a few examples, and then we’re going to start brainstorming together on some of the things we can do in-state, given the targets we have.</a:t>
            </a:r>
            <a:endParaRPr lang="en-US" sz="1100" dirty="0">
              <a:effectLst/>
              <a:latin typeface="+mn-lt"/>
              <a:ea typeface="Calibri"/>
              <a:cs typeface="Times New Roman"/>
            </a:endParaRPr>
          </a:p>
          <a:p>
            <a:pPr marL="742950" marR="0" lvl="1" indent="-285750">
              <a:spcBef>
                <a:spcPts val="0"/>
              </a:spcBef>
              <a:spcAft>
                <a:spcPts val="600"/>
              </a:spcAft>
              <a:buFont typeface="Courier New"/>
              <a:buChar char="o"/>
              <a:tabLst>
                <a:tab pos="571500" algn="l"/>
                <a:tab pos="1314450" algn="l"/>
                <a:tab pos="2171700" algn="l"/>
                <a:tab pos="3733800" algn="l"/>
              </a:tabLst>
            </a:pPr>
            <a:r>
              <a:rPr lang="en-US" sz="1200" dirty="0">
                <a:effectLst/>
                <a:latin typeface="Helvetica"/>
                <a:ea typeface="Calibri"/>
                <a:cs typeface="Times New Roman"/>
              </a:rPr>
              <a:t>Feb 22nd: “We Demand a Vote” events in anticipation of the bill’s release from Committee</a:t>
            </a:r>
            <a:endParaRPr lang="en-US" sz="1100" dirty="0">
              <a:effectLst/>
              <a:latin typeface="+mn-lt"/>
              <a:ea typeface="Calibri"/>
              <a:cs typeface="Times New Roman"/>
            </a:endParaRPr>
          </a:p>
          <a:p>
            <a:pPr marL="742950" marR="0" lvl="1" indent="-285750">
              <a:spcBef>
                <a:spcPts val="0"/>
              </a:spcBef>
              <a:spcAft>
                <a:spcPts val="600"/>
              </a:spcAft>
              <a:buFont typeface="Courier New"/>
              <a:buChar char="o"/>
              <a:tabLst>
                <a:tab pos="571500" algn="l"/>
                <a:tab pos="1314450" algn="l"/>
                <a:tab pos="2171700" algn="l"/>
                <a:tab pos="3733800" algn="l"/>
              </a:tabLst>
            </a:pPr>
            <a:r>
              <a:rPr lang="en-US" sz="1200" dirty="0">
                <a:effectLst/>
                <a:latin typeface="Helvetica"/>
                <a:ea typeface="Calibri"/>
                <a:cs typeface="Times New Roman"/>
              </a:rPr>
              <a:t>March 28th: “We Demand Action” Day of Action, following the bill’s release to the Senate</a:t>
            </a:r>
            <a:endParaRPr lang="en-US" sz="1100" dirty="0">
              <a:effectLst/>
              <a:latin typeface="+mn-lt"/>
              <a:ea typeface="Calibri"/>
              <a:cs typeface="Times New Roman"/>
            </a:endParaRPr>
          </a:p>
          <a:p>
            <a:pPr marL="742950" marR="0" lvl="1" indent="-285750">
              <a:spcBef>
                <a:spcPts val="0"/>
              </a:spcBef>
              <a:spcAft>
                <a:spcPts val="600"/>
              </a:spcAft>
              <a:buFont typeface="Courier New"/>
              <a:buChar char="o"/>
              <a:tabLst>
                <a:tab pos="571500" algn="l"/>
                <a:tab pos="1314450" algn="l"/>
                <a:tab pos="2171700" algn="l"/>
                <a:tab pos="3733800" algn="l"/>
              </a:tabLst>
            </a:pPr>
            <a:r>
              <a:rPr lang="en-US" sz="1200" dirty="0">
                <a:effectLst/>
                <a:latin typeface="Helvetica"/>
                <a:ea typeface="Calibri"/>
                <a:cs typeface="Times New Roman"/>
              </a:rPr>
              <a:t>April 13th: “We Haven’t Forgotten” Community Vigils during the Senate’s floor debate</a:t>
            </a:r>
            <a:endParaRPr lang="en-US" sz="1100" dirty="0">
              <a:effectLst/>
              <a:latin typeface="+mn-lt"/>
              <a:ea typeface="Calibri"/>
              <a:cs typeface="Times New Roman"/>
            </a:endParaRPr>
          </a:p>
          <a:p>
            <a:pPr marL="742950" marR="0" lvl="1" indent="-285750">
              <a:spcBef>
                <a:spcPts val="0"/>
              </a:spcBef>
              <a:spcAft>
                <a:spcPts val="600"/>
              </a:spcAft>
              <a:buFont typeface="Courier New"/>
              <a:buChar char="o"/>
              <a:tabLst>
                <a:tab pos="571500" algn="l"/>
                <a:tab pos="1314450" algn="l"/>
                <a:tab pos="2171700" algn="l"/>
                <a:tab pos="3733800" algn="l"/>
              </a:tabLst>
            </a:pPr>
            <a:r>
              <a:rPr lang="en-US" sz="1200" dirty="0">
                <a:effectLst/>
                <a:latin typeface="Helvetica"/>
                <a:ea typeface="Calibri"/>
                <a:cs typeface="Times New Roman"/>
              </a:rPr>
              <a:t>April 20th: “We Will Be Heard” Rapid Response events after the Senate Vote</a:t>
            </a:r>
            <a:endParaRPr lang="en-US" sz="1100" dirty="0">
              <a:effectLst/>
              <a:latin typeface="+mn-lt"/>
              <a:ea typeface="Calibri"/>
              <a:cs typeface="Times New Roman"/>
            </a:endParaRPr>
          </a:p>
          <a:p>
            <a:pPr eaLnBrk="1" hangingPunct="1">
              <a:spcBef>
                <a:spcPts val="2400"/>
              </a:spcBef>
              <a:buFont typeface="+mj-lt" charset="0"/>
              <a:buNone/>
            </a:pPr>
            <a:endParaRPr lang="en-US" dirty="0">
              <a:solidFill>
                <a:srgbClr val="1F497D"/>
              </a:solidFill>
              <a:ea typeface="Calibri" charset="0"/>
              <a:cs typeface="Calibri" charset="0"/>
            </a:endParaRPr>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E512E2-4345-4CA0-AC51-F3B986A687D5}" type="slidenum">
              <a:rPr lang="en-US">
                <a:solidFill>
                  <a:srgbClr val="FFFFFF"/>
                </a:solidFill>
                <a:ea typeface="ＭＳ Ｐゴシック" pitchFamily="-72" charset="-128"/>
                <a:cs typeface="ＭＳ Ｐゴシック" pitchFamily="-72" charset="-128"/>
              </a:rPr>
              <a:pPr fontAlgn="base">
                <a:spcBef>
                  <a:spcPct val="0"/>
                </a:spcBef>
                <a:spcAft>
                  <a:spcPct val="0"/>
                </a:spcAft>
                <a:defRPr/>
              </a:pPr>
              <a:t>22</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35302636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marL="742950" marR="0" lvl="1" indent="-285750">
              <a:spcBef>
                <a:spcPts val="0"/>
              </a:spcBef>
              <a:spcAft>
                <a:spcPts val="600"/>
              </a:spcAft>
              <a:buFont typeface="Courier New"/>
              <a:buChar char="o"/>
              <a:tabLst>
                <a:tab pos="571500" algn="l"/>
                <a:tab pos="1314450" algn="l"/>
                <a:tab pos="2171700" algn="l"/>
                <a:tab pos="3733800" algn="l"/>
              </a:tabLst>
            </a:pPr>
            <a:r>
              <a:rPr lang="en-US" sz="1200" b="1" dirty="0">
                <a:effectLst/>
                <a:latin typeface="Helvetica"/>
                <a:ea typeface="Calibri"/>
                <a:cs typeface="Times New Roman"/>
              </a:rPr>
              <a:t>[Slide 23] </a:t>
            </a:r>
            <a:r>
              <a:rPr lang="en-US" sz="1200" dirty="0">
                <a:effectLst/>
                <a:latin typeface="Helvetica"/>
                <a:ea typeface="Calibri"/>
                <a:cs typeface="Times New Roman"/>
              </a:rPr>
              <a:t>Since the Senate voted, our grassroots volunteers have worked to keep up the drumbeat on gun violence prevention, carrying the President’s message that this is Round 1 to Senators and House Members across the country:</a:t>
            </a:r>
            <a:endParaRPr lang="en-US" sz="1100" dirty="0">
              <a:effectLst/>
              <a:latin typeface="+mn-lt"/>
              <a:ea typeface="Calibri"/>
              <a:cs typeface="Times New Roman"/>
            </a:endParaRPr>
          </a:p>
          <a:p>
            <a:pPr marL="742950" marR="0" lvl="1" indent="-285750">
              <a:spcBef>
                <a:spcPts val="0"/>
              </a:spcBef>
              <a:spcAft>
                <a:spcPts val="600"/>
              </a:spcAft>
              <a:buFont typeface="Courier New"/>
              <a:buChar char="o"/>
              <a:tabLst>
                <a:tab pos="571500" algn="l"/>
                <a:tab pos="1314450" algn="l"/>
                <a:tab pos="2171700" algn="l"/>
                <a:tab pos="3733800" algn="l"/>
              </a:tabLst>
            </a:pPr>
            <a:r>
              <a:rPr lang="en-US" sz="1200" dirty="0">
                <a:effectLst/>
                <a:latin typeface="Helvetica"/>
                <a:ea typeface="Calibri"/>
                <a:cs typeface="Times New Roman"/>
              </a:rPr>
              <a:t>April 27</a:t>
            </a:r>
            <a:r>
              <a:rPr lang="en-US" sz="1200" baseline="30000" dirty="0">
                <a:effectLst/>
                <a:latin typeface="Helvetica"/>
                <a:ea typeface="Calibri"/>
                <a:cs typeface="Times New Roman"/>
              </a:rPr>
              <a:t>th</a:t>
            </a:r>
            <a:r>
              <a:rPr lang="en-US" sz="1200" dirty="0">
                <a:effectLst/>
                <a:latin typeface="Helvetica"/>
                <a:ea typeface="Calibri"/>
                <a:cs typeface="Times New Roman"/>
              </a:rPr>
              <a:t> : Senate Hometown Day of Action</a:t>
            </a:r>
            <a:endParaRPr lang="en-US" sz="1100" dirty="0">
              <a:effectLst/>
              <a:latin typeface="+mn-lt"/>
              <a:ea typeface="Calibri"/>
              <a:cs typeface="Times New Roman"/>
            </a:endParaRPr>
          </a:p>
          <a:p>
            <a:pPr marL="742950" marR="0" lvl="1" indent="-285750">
              <a:spcBef>
                <a:spcPts val="0"/>
              </a:spcBef>
              <a:spcAft>
                <a:spcPts val="600"/>
              </a:spcAft>
              <a:buFont typeface="Courier New"/>
              <a:buChar char="o"/>
              <a:tabLst>
                <a:tab pos="571500" algn="l"/>
                <a:tab pos="1314450" algn="l"/>
                <a:tab pos="2171700" algn="l"/>
                <a:tab pos="3733800" algn="l"/>
              </a:tabLst>
            </a:pPr>
            <a:r>
              <a:rPr lang="en-US" sz="1200" dirty="0">
                <a:effectLst/>
                <a:latin typeface="Helvetica"/>
                <a:ea typeface="Calibri"/>
                <a:cs typeface="Times New Roman"/>
              </a:rPr>
              <a:t>May 9th: Delivered 1.4 million petitions leaders in Washington</a:t>
            </a:r>
            <a:endParaRPr lang="en-US" sz="1100" dirty="0">
              <a:effectLst/>
              <a:latin typeface="+mn-lt"/>
              <a:ea typeface="Calibri"/>
              <a:cs typeface="Times New Roman"/>
            </a:endParaRPr>
          </a:p>
          <a:p>
            <a:pPr marL="742950" marR="0" lvl="1" indent="-285750">
              <a:spcBef>
                <a:spcPts val="0"/>
              </a:spcBef>
              <a:spcAft>
                <a:spcPts val="600"/>
              </a:spcAft>
              <a:buFont typeface="Courier New"/>
              <a:buChar char="o"/>
              <a:tabLst>
                <a:tab pos="571500" algn="l"/>
                <a:tab pos="1314450" algn="l"/>
                <a:tab pos="2171700" algn="l"/>
                <a:tab pos="3733800" algn="l"/>
              </a:tabLst>
            </a:pPr>
            <a:r>
              <a:rPr lang="en-US" sz="1200" dirty="0">
                <a:effectLst/>
                <a:latin typeface="Helvetica"/>
                <a:ea typeface="Calibri"/>
                <a:cs typeface="Times New Roman"/>
              </a:rPr>
              <a:t>May 23rd: “Not Backing Down” In-State Petition Deliveries</a:t>
            </a:r>
            <a:endParaRPr lang="en-US" sz="1100" dirty="0">
              <a:effectLst/>
              <a:latin typeface="+mn-lt"/>
              <a:ea typeface="Calibri"/>
              <a:cs typeface="Times New Roman"/>
            </a:endParaRPr>
          </a:p>
          <a:p>
            <a:pPr marL="742950" marR="0" lvl="1" indent="-285750">
              <a:spcBef>
                <a:spcPts val="0"/>
              </a:spcBef>
              <a:spcAft>
                <a:spcPts val="600"/>
              </a:spcAft>
              <a:buFont typeface="Courier New"/>
              <a:buChar char="o"/>
              <a:tabLst>
                <a:tab pos="571500" algn="l"/>
                <a:tab pos="1314450" algn="l"/>
                <a:tab pos="2171700" algn="l"/>
                <a:tab pos="3733800" algn="l"/>
              </a:tabLst>
            </a:pPr>
            <a:r>
              <a:rPr lang="en-US" sz="1200" dirty="0">
                <a:effectLst/>
                <a:latin typeface="Helvetica"/>
                <a:ea typeface="Calibri"/>
                <a:cs typeface="Times New Roman"/>
              </a:rPr>
              <a:t>June 14th: 6 Month Anniversary of Newtown National Day of Action</a:t>
            </a:r>
            <a:endParaRPr lang="en-US" sz="1100" dirty="0">
              <a:effectLst/>
              <a:latin typeface="+mn-lt"/>
              <a:ea typeface="Calibri"/>
              <a:cs typeface="Times New Roman"/>
            </a:endParaRPr>
          </a:p>
          <a:p>
            <a:pPr eaLnBrk="1" hangingPunct="1">
              <a:spcBef>
                <a:spcPts val="2400"/>
              </a:spcBef>
              <a:buFont typeface="+mj-lt" charset="0"/>
              <a:buNone/>
            </a:pPr>
            <a:endParaRPr lang="en-US" dirty="0">
              <a:solidFill>
                <a:srgbClr val="1F497D"/>
              </a:solidFill>
              <a:ea typeface="Calibri" charset="0"/>
              <a:cs typeface="Calibri" charset="0"/>
            </a:endParaRPr>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E512E2-4345-4CA0-AC51-F3B986A687D5}" type="slidenum">
              <a:rPr lang="en-US">
                <a:solidFill>
                  <a:srgbClr val="FFFFFF"/>
                </a:solidFill>
                <a:ea typeface="ＭＳ Ｐゴシック" pitchFamily="-72" charset="-128"/>
                <a:cs typeface="ＭＳ Ｐゴシック" pitchFamily="-72" charset="-128"/>
              </a:rPr>
              <a:pPr fontAlgn="base">
                <a:spcBef>
                  <a:spcPct val="0"/>
                </a:spcBef>
                <a:spcAft>
                  <a:spcPct val="0"/>
                </a:spcAft>
                <a:defRPr/>
              </a:pPr>
              <a:t>23</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21900652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24]</a:t>
            </a:r>
            <a:r>
              <a:rPr lang="en-US" sz="1200" dirty="0">
                <a:effectLst/>
                <a:latin typeface="Helvetica"/>
                <a:ea typeface="Calibri"/>
                <a:cs typeface="Times New Roman"/>
              </a:rPr>
              <a:t> Taking Action: Digitally</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314450" algn="l"/>
                <a:tab pos="2171700" algn="l"/>
                <a:tab pos="3733800" algn="l"/>
              </a:tabLst>
            </a:pPr>
            <a:r>
              <a:rPr lang="en-US" sz="1200" dirty="0">
                <a:effectLst/>
                <a:latin typeface="Helvetica"/>
                <a:ea typeface="Calibri"/>
                <a:cs typeface="Times New Roman"/>
              </a:rPr>
              <a:t>We can also members of Congress online, with strategic twitter campaigns and shareable graphics on Facebook, as well as blog posts on BarackObama.com featuring the work of our volunteers across the country. Pair that with the events in the field earning press and we’ve got a well-rounded strategy for making these targeted members feel the heat right here at home. It affects the way those members vote, similar to the way our conversations at doors helped us get votes in the 2012 election.</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24</a:t>
            </a:fld>
            <a:endParaRPr lang="en-US" dirty="0"/>
          </a:p>
        </p:txBody>
      </p:sp>
    </p:spTree>
    <p:extLst>
      <p:ext uri="{BB962C8B-B14F-4D97-AF65-F5344CB8AC3E}">
        <p14:creationId xmlns:p14="http://schemas.microsoft.com/office/powerpoint/2010/main" val="14236237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25] </a:t>
            </a:r>
            <a:r>
              <a:rPr lang="en-US" sz="1200" dirty="0">
                <a:effectLst/>
                <a:latin typeface="Helvetica"/>
                <a:ea typeface="Calibri"/>
                <a:cs typeface="Times New Roman"/>
              </a:rPr>
              <a:t>We have a strategic path to victory in both Houses that will require different tactics but will both get us to the end goal of passing GVP legislation through both Houses.</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314450" algn="l"/>
                <a:tab pos="2171700" algn="l"/>
                <a:tab pos="3733800" algn="l"/>
              </a:tabLst>
            </a:pPr>
            <a:r>
              <a:rPr lang="en-US" sz="1200" dirty="0">
                <a:effectLst/>
                <a:latin typeface="Helvetica"/>
                <a:ea typeface="Calibri"/>
                <a:cs typeface="Times New Roman"/>
              </a:rPr>
              <a:t>In the Senate, our goals are:</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First, keep pressure on the Senate to take the bill back up</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Flip No Votes into Yes votes. We only need 5 to overcome an inevitable filibuster. As a reminder, those are procedural hurdles that require the Senate bill’s supporters to garner at least 60 votes (whereas 51 or more constitutes a majority) to move the bill into the next step in the process. </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Drive home the narrative that “This is Round 1” and we are #</a:t>
            </a:r>
            <a:r>
              <a:rPr lang="en-US" sz="1200" dirty="0" err="1">
                <a:effectLst/>
                <a:latin typeface="Helvetica"/>
                <a:ea typeface="Calibri"/>
                <a:cs typeface="Times New Roman"/>
              </a:rPr>
              <a:t>NotBackingDown</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314450" algn="l"/>
                <a:tab pos="2171700" algn="l"/>
                <a:tab pos="3733800" algn="l"/>
              </a:tabLst>
            </a:pPr>
            <a:r>
              <a:rPr lang="en-US" sz="1200" dirty="0">
                <a:effectLst/>
                <a:latin typeface="Helvetica"/>
                <a:ea typeface="Calibri"/>
                <a:cs typeface="Times New Roman"/>
              </a:rPr>
              <a:t>In the House of Representatives, we need to:</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Recruit Bipartisan support for HR 1565</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Focus on key Congressional Districts and swing voters to move the bill forward</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25</a:t>
            </a:fld>
            <a:endParaRPr lang="en-US" dirty="0"/>
          </a:p>
        </p:txBody>
      </p:sp>
    </p:spTree>
    <p:extLst>
      <p:ext uri="{BB962C8B-B14F-4D97-AF65-F5344CB8AC3E}">
        <p14:creationId xmlns:p14="http://schemas.microsoft.com/office/powerpoint/2010/main" val="4922405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26] </a:t>
            </a:r>
            <a:r>
              <a:rPr lang="en-US" sz="1200" dirty="0">
                <a:effectLst/>
                <a:latin typeface="Helvetica"/>
                <a:ea typeface="Calibri"/>
                <a:cs typeface="Times New Roman"/>
              </a:rPr>
              <a:t>We’ve discussed in-depth how we’ve been strategic up until this point, but right now we need to add some creativity into our tactics. In some places, reporters have told us they aren’t covering any more press conferences. The question is now, “how do we make our work press worthy?” </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314450" algn="l"/>
                <a:tab pos="2171700" algn="l"/>
                <a:tab pos="3733800" algn="l"/>
              </a:tabLst>
            </a:pPr>
            <a:r>
              <a:rPr lang="en-US" sz="1200" dirty="0">
                <a:effectLst/>
                <a:latin typeface="Helvetica"/>
                <a:ea typeface="Calibri"/>
                <a:cs typeface="Times New Roman"/>
              </a:rPr>
              <a:t>And I think we can all agree that some less generic events are going to help get press while also getting in the heads of our targeted members here. </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314450" algn="l"/>
                <a:tab pos="2171700" algn="l"/>
                <a:tab pos="3733800" algn="l"/>
              </a:tabLst>
            </a:pPr>
            <a:r>
              <a:rPr lang="en-US" sz="1200" dirty="0">
                <a:effectLst/>
                <a:latin typeface="Helvetica"/>
                <a:ea typeface="Calibri"/>
                <a:cs typeface="Times New Roman"/>
              </a:rPr>
              <a:t>What we’re going to do for the next 7 or so minutes is brainstorm as a group some of the weird/interesting things we can do to get inside the head of our targeted Representatives and Senators. One example was one our national grassroots organizing director thought of – “</a:t>
            </a:r>
            <a:r>
              <a:rPr lang="en-US" sz="1200" dirty="0" err="1">
                <a:effectLst/>
                <a:latin typeface="Helvetica"/>
                <a:ea typeface="Calibri"/>
                <a:cs typeface="Times New Roman"/>
              </a:rPr>
              <a:t>blizzarding</a:t>
            </a:r>
            <a:r>
              <a:rPr lang="en-US" sz="1200" dirty="0">
                <a:effectLst/>
                <a:latin typeface="Helvetica"/>
                <a:ea typeface="Calibri"/>
                <a:cs typeface="Times New Roman"/>
              </a:rPr>
              <a:t>,” where we use our snowflakes in states to flyer targeted neighborhoods and targeted constituency groups, then take pictures and tweet them at our Senator or Representative to let them know what we’re saying and to whom. It’s kind of off the wall, but it’s what we’re looking for. Can I get a volunteer to write these down on a sheet of butcher paper? [If none of the participants volunteer, facilitator should pick someone who has not stepped up to participate as much as others during the session] Great, who wants to start us off? [If tepid or low participation, facilitator should adjust to whip-style call-outs, where everyone participates.]</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26</a:t>
            </a:fld>
            <a:endParaRPr lang="en-US" dirty="0"/>
          </a:p>
        </p:txBody>
      </p:sp>
    </p:spTree>
    <p:extLst>
      <p:ext uri="{BB962C8B-B14F-4D97-AF65-F5344CB8AC3E}">
        <p14:creationId xmlns:p14="http://schemas.microsoft.com/office/powerpoint/2010/main" val="40699154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27] </a:t>
            </a:r>
            <a:r>
              <a:rPr lang="en-US" sz="1200" dirty="0">
                <a:effectLst/>
                <a:latin typeface="Helvetica"/>
                <a:ea typeface="Calibri"/>
                <a:cs typeface="Times New Roman"/>
              </a:rPr>
              <a:t>Let’s take these next few minutes to review what we learned today. </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314450" algn="l"/>
                <a:tab pos="2171700" algn="l"/>
                <a:tab pos="3733800" algn="l"/>
              </a:tabLst>
            </a:pPr>
            <a:r>
              <a:rPr lang="en-US" sz="1200" dirty="0">
                <a:effectLst/>
                <a:latin typeface="Helvetica"/>
                <a:ea typeface="Calibri"/>
                <a:cs typeface="Times New Roman"/>
              </a:rPr>
              <a:t>Take a moment to write down your key takeaways from the overview of the gun violence prevention campaign. I’ll leave the agenda up for another minute to help get your memory juices flowing.  </a:t>
            </a:r>
            <a:endParaRPr lang="en-US" sz="1100" dirty="0">
              <a:effectLst/>
              <a:latin typeface="+mn-lt"/>
              <a:ea typeface="Calibri"/>
              <a:cs typeface="Times New Roman"/>
            </a:endParaRPr>
          </a:p>
          <a:p>
            <a:pPr>
              <a:spcBef>
                <a:spcPct val="0"/>
              </a:spcBef>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27</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21256145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28]</a:t>
            </a:r>
            <a:r>
              <a:rPr lang="en-US" sz="1200" dirty="0">
                <a:effectLst/>
                <a:latin typeface="Helvetica"/>
                <a:ea typeface="Calibri"/>
                <a:cs typeface="Times New Roman"/>
              </a:rPr>
              <a:t> We’ll do the next exercise as a group. Can someone summarize their key takeaway for the session on what needs to happen next? [Best Practice: wait at least 5 seconds after asking the question to give participants time to think about their responses and volunteer to answer your question.]</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28</a:t>
            </a:fld>
            <a:endParaRPr lang="en-US" dirty="0"/>
          </a:p>
        </p:txBody>
      </p:sp>
    </p:spTree>
    <p:extLst>
      <p:ext uri="{BB962C8B-B14F-4D97-AF65-F5344CB8AC3E}">
        <p14:creationId xmlns:p14="http://schemas.microsoft.com/office/powerpoint/2010/main" val="33889214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200150" algn="l"/>
                <a:tab pos="2057400" algn="l"/>
                <a:tab pos="3733800" algn="l"/>
              </a:tabLst>
            </a:pPr>
            <a:r>
              <a:rPr lang="en-US" sz="1200" b="1" dirty="0">
                <a:effectLst/>
                <a:latin typeface="Helvetica"/>
                <a:ea typeface="Calibri"/>
                <a:cs typeface="Times New Roman"/>
              </a:rPr>
              <a:t>[Slide 29]</a:t>
            </a:r>
            <a:r>
              <a:rPr lang="en-US" sz="1200" dirty="0">
                <a:effectLst/>
                <a:latin typeface="Helvetica"/>
                <a:ea typeface="Calibri"/>
                <a:cs typeface="Times New Roman"/>
              </a:rPr>
              <a:t> [Take Questions from attendees. For the questions that you are unable to answer, put them in a parking lot for follow-up by your State Coordinator.]</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200150" algn="l"/>
                <a:tab pos="2057400" algn="l"/>
                <a:tab pos="3733800" algn="l"/>
              </a:tabLst>
            </a:pPr>
            <a:r>
              <a:rPr lang="en-US" sz="1200" dirty="0">
                <a:effectLst/>
                <a:latin typeface="Helvetica"/>
                <a:ea typeface="Calibri"/>
                <a:cs typeface="Times New Roman"/>
              </a:rPr>
              <a:t>We have a couple minutes left for questions.  I’ll answer as many as I can.  </a:t>
            </a:r>
            <a:r>
              <a:rPr lang="en-US" sz="1200">
                <a:effectLst/>
                <a:latin typeface="Helvetica"/>
                <a:ea typeface="Calibri"/>
                <a:cs typeface="Times New Roman"/>
              </a:rPr>
              <a:t>Otherwise, please write them down so you can follow up with your OFA mentor about them or write them down on your evaluation at the end of the day.</a:t>
            </a:r>
            <a:endParaRPr lang="en-US" sz="1100">
              <a:effectLst/>
              <a:latin typeface="+mn-lt"/>
              <a:ea typeface="Calibri"/>
              <a:cs typeface="Times New Roman"/>
            </a:endParaRPr>
          </a:p>
          <a:p>
            <a:endParaRPr lang="en-US"/>
          </a:p>
        </p:txBody>
      </p:sp>
      <p:sp>
        <p:nvSpPr>
          <p:cNvPr id="4" name="Slide Number Placeholder 3"/>
          <p:cNvSpPr>
            <a:spLocks noGrp="1"/>
          </p:cNvSpPr>
          <p:nvPr>
            <p:ph type="sldNum" sz="quarter" idx="10"/>
          </p:nvPr>
        </p:nvSpPr>
        <p:spPr/>
        <p:txBody>
          <a:bodyPr/>
          <a:lstStyle/>
          <a:p>
            <a:fld id="{C274625E-BD2B-41CA-9801-85E7424BBEF2}" type="slidenum">
              <a:rPr lang="en-US" smtClean="0"/>
              <a:pPr/>
              <a:t>29</a:t>
            </a:fld>
            <a:endParaRPr lang="en-US" dirty="0"/>
          </a:p>
        </p:txBody>
      </p:sp>
    </p:spTree>
    <p:extLst>
      <p:ext uri="{BB962C8B-B14F-4D97-AF65-F5344CB8AC3E}">
        <p14:creationId xmlns:p14="http://schemas.microsoft.com/office/powerpoint/2010/main" val="18954618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342900" marR="0" lvl="0" indent="-342900">
              <a:spcBef>
                <a:spcPts val="0"/>
              </a:spcBef>
              <a:spcAft>
                <a:spcPts val="600"/>
              </a:spcAft>
              <a:buFont typeface="Arial"/>
              <a:buChar char="•"/>
              <a:tabLst>
                <a:tab pos="571500" algn="l"/>
                <a:tab pos="1200150" algn="l"/>
                <a:tab pos="2057400" algn="l"/>
              </a:tabLst>
            </a:pPr>
            <a:r>
              <a:rPr lang="en-US" sz="1200" b="1" dirty="0">
                <a:effectLst/>
                <a:latin typeface="Helvetica"/>
                <a:ea typeface="Calibri"/>
                <a:cs typeface="Times New Roman"/>
              </a:rPr>
              <a:t>[Slide 3] </a:t>
            </a:r>
            <a:r>
              <a:rPr lang="en-US" sz="1200" dirty="0">
                <a:effectLst/>
                <a:latin typeface="Helvetica"/>
                <a:ea typeface="Calibri"/>
                <a:cs typeface="Times New Roman"/>
              </a:rPr>
              <a:t>And so, to meet these goals, let’s review today’s agenda for this briefing on the Gun Violence Prevention Campaign. We will:</a:t>
            </a:r>
            <a:endParaRPr lang="en-US" sz="1100" dirty="0">
              <a:effectLst/>
              <a:latin typeface="+mn-lt"/>
              <a:ea typeface="Calibri"/>
              <a:cs typeface="Times New Roman"/>
            </a:endParaRPr>
          </a:p>
          <a:p>
            <a:pPr marL="742950" marR="0" lvl="1" indent="-285750">
              <a:spcBef>
                <a:spcPts val="0"/>
              </a:spcBef>
              <a:spcAft>
                <a:spcPts val="600"/>
              </a:spcAft>
              <a:buFont typeface="Courier New"/>
              <a:buChar char="o"/>
              <a:tabLst>
                <a:tab pos="571500" algn="l"/>
                <a:tab pos="1200150" algn="l"/>
                <a:tab pos="2057400" algn="l"/>
              </a:tabLst>
            </a:pPr>
            <a:r>
              <a:rPr lang="en-US" sz="1200" dirty="0">
                <a:effectLst/>
                <a:latin typeface="Helvetica"/>
                <a:ea typeface="Calibri"/>
                <a:cs typeface="Times New Roman"/>
              </a:rPr>
              <a:t>Discuss the Gun Violence Prevention Problem in our Country and how it affects all of us in this room.</a:t>
            </a:r>
            <a:endParaRPr lang="en-US" sz="1100" dirty="0">
              <a:effectLst/>
              <a:latin typeface="+mn-lt"/>
              <a:ea typeface="Calibri"/>
              <a:cs typeface="Times New Roman"/>
            </a:endParaRPr>
          </a:p>
          <a:p>
            <a:pPr marL="742950" marR="0" lvl="1" indent="-285750">
              <a:spcBef>
                <a:spcPts val="0"/>
              </a:spcBef>
              <a:spcAft>
                <a:spcPts val="600"/>
              </a:spcAft>
              <a:buFont typeface="Courier New"/>
              <a:buChar char="o"/>
              <a:tabLst>
                <a:tab pos="571500" algn="l"/>
                <a:tab pos="1200150" algn="l"/>
                <a:tab pos="2057400" algn="l"/>
              </a:tabLst>
            </a:pPr>
            <a:r>
              <a:rPr lang="en-US" sz="1200" dirty="0">
                <a:effectLst/>
                <a:latin typeface="Helvetica"/>
                <a:ea typeface="Calibri"/>
                <a:cs typeface="Times New Roman"/>
              </a:rPr>
              <a:t>Discuss the President’s Plan to reduce gun violence and current legislation making its way through Congress</a:t>
            </a:r>
            <a:endParaRPr lang="en-US" sz="1100" dirty="0">
              <a:effectLst/>
              <a:latin typeface="+mn-lt"/>
              <a:ea typeface="Calibri"/>
              <a:cs typeface="Times New Roman"/>
            </a:endParaRPr>
          </a:p>
          <a:p>
            <a:pPr marL="742950" marR="0" lvl="1" indent="-285750">
              <a:spcBef>
                <a:spcPts val="0"/>
              </a:spcBef>
              <a:spcAft>
                <a:spcPts val="600"/>
              </a:spcAft>
              <a:buFont typeface="Courier New"/>
              <a:buChar char="o"/>
              <a:tabLst>
                <a:tab pos="571500" algn="l"/>
                <a:tab pos="1200150" algn="l"/>
                <a:tab pos="2057400" algn="l"/>
              </a:tabLst>
            </a:pPr>
            <a:r>
              <a:rPr lang="en-US" sz="1200" dirty="0">
                <a:effectLst/>
                <a:latin typeface="Helvetica"/>
                <a:ea typeface="Calibri"/>
                <a:cs typeface="Times New Roman"/>
              </a:rPr>
              <a:t>Then, we’re going to really dive deep into what needs to happen next to win and OFA’s strategy to get this bill passed and discuss as a group some of the creative tactics we can employ to advance the issue in this area.</a:t>
            </a:r>
            <a:endParaRPr lang="en-US" sz="1100" dirty="0">
              <a:effectLst/>
              <a:latin typeface="+mn-lt"/>
              <a:ea typeface="Calibri"/>
              <a:cs typeface="Times New Roman"/>
            </a:endParaRPr>
          </a:p>
          <a:p>
            <a:pPr marL="742950" marR="0" lvl="1" indent="-285750">
              <a:spcBef>
                <a:spcPts val="0"/>
              </a:spcBef>
              <a:spcAft>
                <a:spcPts val="600"/>
              </a:spcAft>
              <a:buFont typeface="Courier New"/>
              <a:buChar char="o"/>
              <a:tabLst>
                <a:tab pos="571500" algn="l"/>
                <a:tab pos="1200150" algn="l"/>
                <a:tab pos="2057400" algn="l"/>
              </a:tabLst>
            </a:pPr>
            <a:r>
              <a:rPr lang="en-US" sz="1200" dirty="0">
                <a:effectLst/>
                <a:latin typeface="Helvetica"/>
                <a:ea typeface="Calibri"/>
                <a:cs typeface="Times New Roman"/>
              </a:rPr>
              <a:t>Debrief and discuss key takeaways from this section</a:t>
            </a:r>
            <a:endParaRPr lang="en-US" sz="1100" dirty="0">
              <a:effectLst/>
              <a:latin typeface="+mn-lt"/>
              <a:ea typeface="Calibri"/>
              <a:cs typeface="Times New Roman"/>
            </a:endParaRPr>
          </a:p>
          <a:p>
            <a:pPr>
              <a:spcBef>
                <a:spcPct val="0"/>
              </a:spcBef>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3</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41393016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342900" marR="0" lvl="0" indent="-342900">
              <a:spcBef>
                <a:spcPts val="0"/>
              </a:spcBef>
              <a:spcAft>
                <a:spcPts val="600"/>
              </a:spcAft>
              <a:buFont typeface="Arial"/>
              <a:buChar char="•"/>
              <a:tabLst>
                <a:tab pos="571500" algn="l"/>
                <a:tab pos="1200150" algn="l"/>
                <a:tab pos="2057400" algn="l"/>
              </a:tabLst>
            </a:pPr>
            <a:r>
              <a:rPr lang="en-US" sz="1200" b="1" dirty="0">
                <a:effectLst/>
                <a:latin typeface="Helvetica"/>
                <a:ea typeface="Calibri"/>
                <a:cs typeface="Times New Roman"/>
              </a:rPr>
              <a:t>[Slide 4]</a:t>
            </a:r>
            <a:r>
              <a:rPr lang="en-US" sz="1200" dirty="0">
                <a:effectLst/>
                <a:latin typeface="Helvetica"/>
                <a:ea typeface="Calibri"/>
                <a:cs typeface="Times New Roman"/>
              </a:rPr>
              <a:t> We’re going to spend some time talking about why Gun Violence is a problem in the United States. How many people here know somebody who has been affected by gun violence in their family, community, or network? [Allow audience members to share stories about how they have been impacted, directly or indirectly.]</a:t>
            </a:r>
            <a:endParaRPr lang="en-US" sz="1100" dirty="0">
              <a:effectLst/>
              <a:latin typeface="+mn-lt"/>
              <a:ea typeface="Calibri"/>
              <a:cs typeface="Times New Roman"/>
            </a:endParaRPr>
          </a:p>
          <a:p>
            <a:pPr marL="342900" marR="0" lvl="0" indent="-342900">
              <a:spcBef>
                <a:spcPts val="0"/>
              </a:spcBef>
              <a:spcAft>
                <a:spcPts val="600"/>
              </a:spcAft>
              <a:buFont typeface="Arial"/>
              <a:buChar char="•"/>
              <a:tabLst>
                <a:tab pos="571500" algn="l"/>
                <a:tab pos="1200150" algn="l"/>
                <a:tab pos="2057400" algn="l"/>
              </a:tabLst>
            </a:pPr>
            <a:r>
              <a:rPr lang="en-US" sz="1200" dirty="0">
                <a:effectLst/>
                <a:latin typeface="Helvetica"/>
                <a:ea typeface="Calibri"/>
                <a:cs typeface="Times New Roman"/>
              </a:rPr>
              <a:t>As the president said, “We’ve suffered too much pain and care too much about our children to allow this to continue. We’re not going </a:t>
            </a:r>
            <a:r>
              <a:rPr lang="en-US" sz="1200" dirty="0" err="1">
                <a:effectLst/>
                <a:latin typeface="Helvetica"/>
                <a:ea typeface="Calibri"/>
                <a:cs typeface="Times New Roman"/>
              </a:rPr>
              <a:t>ot</a:t>
            </a:r>
            <a:r>
              <a:rPr lang="en-US" sz="1200" dirty="0">
                <a:effectLst/>
                <a:latin typeface="Helvetica"/>
                <a:ea typeface="Calibri"/>
                <a:cs typeface="Times New Roman"/>
              </a:rPr>
              <a:t> just wait for the next Newtown or the next Aurora before we act.”</a:t>
            </a:r>
            <a:endParaRPr lang="en-US" sz="1100" dirty="0">
              <a:effectLst/>
              <a:latin typeface="+mn-lt"/>
              <a:ea typeface="Calibri"/>
              <a:cs typeface="Times New Roman"/>
            </a:endParaRPr>
          </a:p>
          <a:p>
            <a:pPr marL="342900" marR="0" lvl="0" indent="-342900">
              <a:spcBef>
                <a:spcPts val="0"/>
              </a:spcBef>
              <a:spcAft>
                <a:spcPts val="600"/>
              </a:spcAft>
              <a:buFont typeface="Arial"/>
              <a:buChar char="•"/>
              <a:tabLst>
                <a:tab pos="571500" algn="l"/>
                <a:tab pos="1200150" algn="l"/>
                <a:tab pos="2057400" algn="l"/>
              </a:tabLst>
            </a:pPr>
            <a:r>
              <a:rPr lang="en-US" sz="1200" dirty="0">
                <a:effectLst/>
                <a:latin typeface="Helvetica"/>
                <a:ea typeface="Calibri"/>
                <a:cs typeface="Times New Roman"/>
              </a:rPr>
              <a:t>One of the biggest problems with gun violence is that it’s almost impossible to predict where the next instance of gun violence will occur and who the next victim will be. It has become a national epidemic.</a:t>
            </a:r>
            <a:endParaRPr lang="en-US" sz="1100" dirty="0">
              <a:effectLst/>
              <a:latin typeface="+mn-lt"/>
              <a:ea typeface="Calibri"/>
              <a:cs typeface="Times New Roman"/>
            </a:endParaRPr>
          </a:p>
          <a:p>
            <a:pPr marL="342900" marR="0" lvl="0" indent="-342900">
              <a:spcBef>
                <a:spcPts val="0"/>
              </a:spcBef>
              <a:spcAft>
                <a:spcPts val="600"/>
              </a:spcAft>
              <a:buFont typeface="Arial"/>
              <a:buChar char="•"/>
              <a:tabLst>
                <a:tab pos="571500" algn="l"/>
                <a:tab pos="1200150" algn="l"/>
                <a:tab pos="2057400" algn="l"/>
              </a:tabLst>
            </a:pPr>
            <a:r>
              <a:rPr lang="en-US" sz="1200" dirty="0">
                <a:effectLst/>
                <a:latin typeface="Helvetica"/>
                <a:ea typeface="Calibri"/>
                <a:cs typeface="Times New Roman"/>
              </a:rPr>
              <a:t>Whether or not you have someone in your life who has been affected by incidences of gun violence, we should all feel confident talking about why this is important. Everyone here walked into this Camp OFA training because this issue is too important to them to let it pass unsettled because of the powerful gun lobby.</a:t>
            </a:r>
            <a:endParaRPr lang="en-US" sz="1100" dirty="0">
              <a:effectLst/>
              <a:latin typeface="+mn-lt"/>
              <a:ea typeface="Calibri"/>
              <a:cs typeface="Times New Roman"/>
            </a:endParaRPr>
          </a:p>
          <a:p>
            <a:pPr marL="342900" marR="0" lvl="0" indent="-342900">
              <a:spcBef>
                <a:spcPts val="0"/>
              </a:spcBef>
              <a:spcAft>
                <a:spcPts val="600"/>
              </a:spcAft>
              <a:buFont typeface="Arial"/>
              <a:buChar char="•"/>
              <a:tabLst>
                <a:tab pos="571500" algn="l"/>
                <a:tab pos="1200150" algn="l"/>
                <a:tab pos="2057400" algn="l"/>
              </a:tabLst>
            </a:pPr>
            <a:r>
              <a:rPr lang="en-US" sz="1200" dirty="0">
                <a:effectLst/>
                <a:latin typeface="Helvetica"/>
                <a:ea typeface="Calibri"/>
                <a:cs typeface="Times New Roman"/>
              </a:rPr>
              <a:t>So, everyone take 1 minutes to reflect on why the issue of gun violence prevention matters to you. Write down your top points on a sheet of paper.</a:t>
            </a:r>
            <a:endParaRPr lang="en-US" sz="1100" dirty="0">
              <a:effectLst/>
              <a:latin typeface="+mn-lt"/>
              <a:ea typeface="Calibri"/>
              <a:cs typeface="Times New Roman"/>
            </a:endParaRPr>
          </a:p>
          <a:p>
            <a:pPr marL="342900" marR="0" lvl="0" indent="-342900">
              <a:spcBef>
                <a:spcPts val="0"/>
              </a:spcBef>
              <a:spcAft>
                <a:spcPts val="600"/>
              </a:spcAft>
              <a:buFont typeface="Arial"/>
              <a:buChar char="•"/>
              <a:tabLst>
                <a:tab pos="571500" algn="l"/>
                <a:tab pos="1200150" algn="l"/>
                <a:tab pos="2057400" algn="l"/>
              </a:tabLst>
            </a:pPr>
            <a:r>
              <a:rPr lang="en-US" sz="1200" dirty="0">
                <a:effectLst/>
                <a:latin typeface="Helvetica"/>
                <a:ea typeface="Calibri"/>
                <a:cs typeface="Times New Roman"/>
              </a:rPr>
              <a:t>[After 1 minute, regain the attention of the group. Best practice for regaining group’s attention: “If you can hear me clap once! If you can hear me clap twice!” Increase the number of claps until you have the full attention of the group.]</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4</a:t>
            </a:fld>
            <a:endParaRPr lang="en-US" dirty="0"/>
          </a:p>
        </p:txBody>
      </p:sp>
    </p:spTree>
    <p:extLst>
      <p:ext uri="{BB962C8B-B14F-4D97-AF65-F5344CB8AC3E}">
        <p14:creationId xmlns:p14="http://schemas.microsoft.com/office/powerpoint/2010/main" val="17644165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Arial"/>
              <a:buChar char="•"/>
              <a:tabLst>
                <a:tab pos="571500" algn="l"/>
                <a:tab pos="1200150" algn="l"/>
                <a:tab pos="2057400" algn="l"/>
              </a:tabLst>
            </a:pPr>
            <a:r>
              <a:rPr lang="en-US" sz="1200" b="1" dirty="0">
                <a:effectLst/>
                <a:latin typeface="Helvetica"/>
                <a:ea typeface="Calibri"/>
                <a:cs typeface="Times New Roman"/>
              </a:rPr>
              <a:t>[Slide 5] </a:t>
            </a:r>
            <a:r>
              <a:rPr lang="en-US" sz="1200" dirty="0">
                <a:effectLst/>
                <a:latin typeface="Helvetica"/>
                <a:ea typeface="Calibri"/>
                <a:cs typeface="Times New Roman"/>
              </a:rPr>
              <a:t>Now, let’s do an exercise that we like to call “Speed dating.” [Facilitator should line participants up in two parallel lines around the outside of the room, or wherever there is ample space for movement. Instruct participants to take 30 seconds to share why this issue matters to them, and then switch and have the other partner share back why this issue is important to them. Give 30-second warnings and then have either the inside or outside line of participants shift to the right so they have a new partner. Repeat the exercise for 3 total times – for total of 3 minutes]</a:t>
            </a:r>
            <a:endParaRPr lang="en-US" sz="1100" dirty="0">
              <a:effectLst/>
              <a:latin typeface="+mn-lt"/>
              <a:ea typeface="Calibri"/>
              <a:cs typeface="Times New Roman"/>
            </a:endParaRPr>
          </a:p>
          <a:p>
            <a:pPr marL="342900" marR="0" lvl="0" indent="-342900">
              <a:spcBef>
                <a:spcPts val="0"/>
              </a:spcBef>
              <a:spcAft>
                <a:spcPts val="600"/>
              </a:spcAft>
              <a:buFont typeface="Arial"/>
              <a:buChar char="•"/>
              <a:tabLst>
                <a:tab pos="571500" algn="l"/>
                <a:tab pos="1200150" algn="l"/>
                <a:tab pos="2057400" algn="l"/>
              </a:tabLst>
            </a:pPr>
            <a:r>
              <a:rPr lang="en-US" sz="1200" dirty="0">
                <a:effectLst/>
                <a:latin typeface="Helvetica"/>
                <a:ea typeface="Calibri"/>
                <a:cs typeface="Times New Roman"/>
              </a:rPr>
              <a:t>[Regain attention of the group]</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5</a:t>
            </a:fld>
            <a:endParaRPr lang="en-US" dirty="0"/>
          </a:p>
        </p:txBody>
      </p:sp>
    </p:spTree>
    <p:extLst>
      <p:ext uri="{BB962C8B-B14F-4D97-AF65-F5344CB8AC3E}">
        <p14:creationId xmlns:p14="http://schemas.microsoft.com/office/powerpoint/2010/main" val="4650166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marL="342900" marR="0" lvl="0" indent="-342900">
              <a:spcBef>
                <a:spcPts val="0"/>
              </a:spcBef>
              <a:spcAft>
                <a:spcPts val="600"/>
              </a:spcAft>
              <a:buFont typeface="Symbol"/>
              <a:buChar char=""/>
              <a:tabLst>
                <a:tab pos="571500" algn="l"/>
                <a:tab pos="1200150" algn="l"/>
                <a:tab pos="3733800" algn="l"/>
              </a:tabLst>
            </a:pPr>
            <a:r>
              <a:rPr lang="en-US" sz="1200" b="1" dirty="0">
                <a:solidFill>
                  <a:srgbClr val="000000"/>
                </a:solidFill>
                <a:effectLst/>
                <a:latin typeface="Helvetica"/>
                <a:ea typeface="Calibri"/>
                <a:cs typeface="Times New Roman"/>
              </a:rPr>
              <a:t>[Slide 6] </a:t>
            </a:r>
            <a:r>
              <a:rPr lang="en-US" sz="1200" dirty="0">
                <a:solidFill>
                  <a:srgbClr val="000000"/>
                </a:solidFill>
                <a:effectLst/>
                <a:latin typeface="Helvetica"/>
                <a:ea typeface="Calibri"/>
                <a:cs typeface="Times New Roman"/>
              </a:rPr>
              <a:t>Since the last time major gun violence prevention legislation was before Congress in 1994, there have been 43 mass shootings. </a:t>
            </a:r>
            <a:r>
              <a:rPr lang="en-US" sz="1200" b="1" dirty="0">
                <a:solidFill>
                  <a:srgbClr val="000000"/>
                </a:solidFill>
                <a:effectLst/>
                <a:latin typeface="Helvetica"/>
                <a:ea typeface="Calibri"/>
                <a:cs typeface="Times New Roman"/>
              </a:rPr>
              <a:t>[Animation Cue]</a:t>
            </a:r>
            <a:r>
              <a:rPr lang="en-US" sz="1200" dirty="0">
                <a:solidFill>
                  <a:srgbClr val="000000"/>
                </a:solidFill>
                <a:effectLst/>
                <a:latin typeface="Helvetica"/>
                <a:ea typeface="Calibri"/>
                <a:cs typeface="Times New Roman"/>
              </a:rPr>
              <a:t> 7 of them took place in 2012.</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200150" algn="l"/>
                <a:tab pos="3733800" algn="l"/>
              </a:tabLst>
            </a:pPr>
            <a:r>
              <a:rPr lang="en-US" sz="1200" dirty="0">
                <a:solidFill>
                  <a:srgbClr val="000000"/>
                </a:solidFill>
                <a:effectLst/>
                <a:latin typeface="Helvetica"/>
                <a:ea typeface="Calibri"/>
                <a:cs typeface="Times New Roman"/>
              </a:rPr>
              <a:t>This problem demands immediate action to prevent senseless deaths and, as the President said, we can’t wait for the next preventable mass shooting to act.</a:t>
            </a:r>
            <a:endParaRPr lang="en-US" sz="1100" dirty="0">
              <a:effectLst/>
              <a:latin typeface="+mn-lt"/>
              <a:ea typeface="Calibri"/>
              <a:cs typeface="Times New Roman"/>
            </a:endParaRPr>
          </a:p>
          <a:p>
            <a:pPr eaLnBrk="1" hangingPunct="1">
              <a:spcBef>
                <a:spcPts val="2400"/>
              </a:spcBef>
              <a:buFont typeface="+mj-lt" charset="0"/>
              <a:buNone/>
            </a:pPr>
            <a:endParaRPr lang="en-US" dirty="0">
              <a:solidFill>
                <a:srgbClr val="1F497D"/>
              </a:solidFill>
              <a:ea typeface="Calibri" charset="0"/>
              <a:cs typeface="Calibri" charset="0"/>
            </a:endParaRPr>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4117FF32-26D0-4D89-84D8-E1680D099879}" type="slidenum">
              <a:rPr lang="en-US">
                <a:solidFill>
                  <a:srgbClr val="FFFFFF"/>
                </a:solidFill>
                <a:ea typeface="ＭＳ Ｐゴシック" pitchFamily="-72" charset="-128"/>
                <a:cs typeface="ＭＳ Ｐゴシック" pitchFamily="-72" charset="-128"/>
              </a:rPr>
              <a:pPr>
                <a:defRPr/>
              </a:pPr>
              <a:t>6</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33346735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342900" marR="0" lvl="0" indent="-342900">
              <a:spcBef>
                <a:spcPts val="0"/>
              </a:spcBef>
              <a:spcAft>
                <a:spcPts val="600"/>
              </a:spcAft>
              <a:buFont typeface="Symbol"/>
              <a:buChar char=""/>
              <a:tabLst>
                <a:tab pos="571500" algn="l"/>
                <a:tab pos="1200150" algn="l"/>
                <a:tab pos="3733800" algn="l"/>
              </a:tabLst>
            </a:pPr>
            <a:r>
              <a:rPr lang="en-US" sz="1200" b="1" dirty="0">
                <a:solidFill>
                  <a:srgbClr val="000000"/>
                </a:solidFill>
                <a:effectLst/>
                <a:latin typeface="Helvetica"/>
                <a:ea typeface="Calibri"/>
                <a:cs typeface="Times New Roman"/>
              </a:rPr>
              <a:t>[Slide 7] </a:t>
            </a:r>
            <a:r>
              <a:rPr lang="en-US" sz="1200" dirty="0">
                <a:solidFill>
                  <a:srgbClr val="000000"/>
                </a:solidFill>
                <a:effectLst/>
                <a:latin typeface="Helvetica"/>
                <a:ea typeface="Calibri"/>
                <a:cs typeface="Times New Roman"/>
              </a:rPr>
              <a:t>Since 2012, there were national outpourings of support in response to the mass shootings in Tucson, Aurora, Oak Creek and Newtown. After Newtown, the president called on Congress to act to prevent further gun violence. He stated, “If there is even one step we can take to save another child or another parent, or another town from the grief that has visited Tucson, and Aurora, and Oak Creek and Newtown, and communities from Columbine to Blacksburg before that—then surely, we have an obligation to try.”</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200150" algn="l"/>
                <a:tab pos="3733800" algn="l"/>
              </a:tabLst>
            </a:pPr>
            <a:r>
              <a:rPr lang="en-US" sz="1200" dirty="0">
                <a:solidFill>
                  <a:srgbClr val="000000"/>
                </a:solidFill>
                <a:effectLst/>
                <a:latin typeface="Helvetica"/>
                <a:ea typeface="Calibri"/>
                <a:cs typeface="Times New Roman"/>
              </a:rPr>
              <a:t>His call to action inspired millions of Americans across the country to get involved in the Gun Violence Prevention movement, and began OFA’s campaign to stop Gun Violence.</a:t>
            </a:r>
            <a:endParaRPr lang="en-US" sz="1100" dirty="0">
              <a:effectLst/>
              <a:latin typeface="+mn-lt"/>
              <a:ea typeface="Calibri"/>
              <a:cs typeface="Times New Roman"/>
            </a:endParaRPr>
          </a:p>
          <a:p>
            <a:pPr>
              <a:spcBef>
                <a:spcPct val="0"/>
              </a:spcBef>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7</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34669368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200150" algn="l"/>
                <a:tab pos="2057400" algn="l"/>
                <a:tab pos="3733800" algn="l"/>
              </a:tabLst>
            </a:pPr>
            <a:r>
              <a:rPr lang="en-US" sz="1200" b="1" dirty="0">
                <a:solidFill>
                  <a:srgbClr val="000000"/>
                </a:solidFill>
                <a:effectLst/>
                <a:latin typeface="Helvetica"/>
                <a:ea typeface="Calibri"/>
                <a:cs typeface="Times New Roman"/>
              </a:rPr>
              <a:t>[Slide 8] </a:t>
            </a:r>
            <a:r>
              <a:rPr lang="en-US" sz="1200" dirty="0">
                <a:solidFill>
                  <a:srgbClr val="000000"/>
                </a:solidFill>
                <a:effectLst/>
                <a:latin typeface="Helvetica"/>
                <a:ea typeface="Calibri"/>
                <a:cs typeface="Times New Roman"/>
              </a:rPr>
              <a:t>To provide some background before we dive into this campaign’s strategy for winning the legislative battle, let’s just briefly cover some of the recent history of gun violence prevention legislation in the United States.</a:t>
            </a:r>
            <a:r>
              <a:rPr lang="en-US" sz="1200" b="1" dirty="0">
                <a:solidFill>
                  <a:srgbClr val="000000"/>
                </a:solidFill>
                <a:effectLst/>
                <a:latin typeface="Helvetica"/>
                <a:ea typeface="Calibri"/>
                <a:cs typeface="Times New Roman"/>
              </a:rPr>
              <a:t> </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200150" algn="l"/>
                <a:tab pos="2057400" algn="l"/>
                <a:tab pos="3733800" algn="l"/>
              </a:tabLst>
            </a:pPr>
            <a:r>
              <a:rPr lang="en-US" sz="1200" dirty="0">
                <a:solidFill>
                  <a:srgbClr val="000000"/>
                </a:solidFill>
                <a:effectLst/>
                <a:latin typeface="Helvetica"/>
                <a:ea typeface="Calibri"/>
                <a:cs typeface="Times New Roman"/>
              </a:rPr>
              <a:t>In 1994, the Brady Act, or the Brady Handgun Violence Prevention Act was passed by the House and the Senate and signed by President Clinton. This bill implemented the current system that is still in place for background checks. In other words, The Brady Act required that background checks be conducted on individuals before a firearm may be purchased from a federally licensed dealer, manufacturer or importer. </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200150" algn="l"/>
                <a:tab pos="2057400" algn="l"/>
                <a:tab pos="3733800" algn="l"/>
              </a:tabLst>
            </a:pPr>
            <a:r>
              <a:rPr lang="en-US" sz="1200" dirty="0">
                <a:solidFill>
                  <a:srgbClr val="000000"/>
                </a:solidFill>
                <a:effectLst/>
                <a:latin typeface="Helvetica"/>
                <a:ea typeface="Calibri"/>
                <a:cs typeface="Times New Roman"/>
              </a:rPr>
              <a:t>Of course, the Brady Bill made exceptions for some purchases that ultimately were not subject to background checks, and the </a:t>
            </a:r>
            <a:r>
              <a:rPr lang="en-US" sz="1200" dirty="0" err="1">
                <a:solidFill>
                  <a:srgbClr val="000000"/>
                </a:solidFill>
                <a:effectLst/>
                <a:latin typeface="Helvetica"/>
                <a:ea typeface="Calibri"/>
                <a:cs typeface="Times New Roman"/>
              </a:rPr>
              <a:t>gunshow</a:t>
            </a:r>
            <a:r>
              <a:rPr lang="en-US" sz="1200" dirty="0">
                <a:solidFill>
                  <a:srgbClr val="000000"/>
                </a:solidFill>
                <a:effectLst/>
                <a:latin typeface="Helvetica"/>
                <a:ea typeface="Calibri"/>
                <a:cs typeface="Times New Roman"/>
              </a:rPr>
              <a:t> loophole was created. </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200150" algn="l"/>
                <a:tab pos="2057400" algn="l"/>
                <a:tab pos="3733800" algn="l"/>
              </a:tabLst>
            </a:pPr>
            <a:r>
              <a:rPr lang="en-US" sz="1200" dirty="0">
                <a:solidFill>
                  <a:srgbClr val="000000"/>
                </a:solidFill>
                <a:effectLst/>
                <a:latin typeface="Helvetica"/>
                <a:ea typeface="Calibri"/>
                <a:cs typeface="Times New Roman"/>
              </a:rPr>
              <a:t>Since this time, no legislation has passed the Senate and the House and has been enacted to prevent or reduce gun violence in this country.</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8</a:t>
            </a:fld>
            <a:endParaRPr lang="en-US" dirty="0"/>
          </a:p>
        </p:txBody>
      </p:sp>
    </p:spTree>
    <p:extLst>
      <p:ext uri="{BB962C8B-B14F-4D97-AF65-F5344CB8AC3E}">
        <p14:creationId xmlns:p14="http://schemas.microsoft.com/office/powerpoint/2010/main" val="6319162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342900" marR="0" lvl="0" indent="-342900">
              <a:spcBef>
                <a:spcPts val="0"/>
              </a:spcBef>
              <a:spcAft>
                <a:spcPts val="600"/>
              </a:spcAft>
              <a:buFont typeface="Symbol"/>
              <a:buChar char=""/>
              <a:tabLst>
                <a:tab pos="571500" algn="l"/>
                <a:tab pos="1200150" algn="l"/>
                <a:tab pos="2057400" algn="l"/>
                <a:tab pos="3733800" algn="l"/>
              </a:tabLst>
            </a:pPr>
            <a:r>
              <a:rPr lang="en-US" sz="1200" b="1" dirty="0">
                <a:solidFill>
                  <a:srgbClr val="000000"/>
                </a:solidFill>
                <a:effectLst/>
                <a:latin typeface="Helvetica"/>
                <a:ea typeface="Calibri"/>
                <a:cs typeface="Times New Roman"/>
              </a:rPr>
              <a:t>[Slide 9] </a:t>
            </a:r>
            <a:r>
              <a:rPr lang="en-US" sz="1200" dirty="0">
                <a:solidFill>
                  <a:srgbClr val="000000"/>
                </a:solidFill>
                <a:effectLst/>
                <a:latin typeface="Helvetica"/>
                <a:ea typeface="Calibri"/>
                <a:cs typeface="Times New Roman"/>
              </a:rPr>
              <a:t>In seeking to reduce gun violence, OFA and other gun violence prevention advocates are seeking to change laws that revolve around the following four criteria: Hardware, Ammunition, Procurement, and Reporting.</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200150" algn="l"/>
                <a:tab pos="2057400" algn="l"/>
                <a:tab pos="3733800" algn="l"/>
              </a:tabLst>
            </a:pPr>
            <a:r>
              <a:rPr lang="en-US" sz="1200" dirty="0">
                <a:solidFill>
                  <a:srgbClr val="000000"/>
                </a:solidFill>
                <a:effectLst/>
                <a:latin typeface="Helvetica"/>
                <a:ea typeface="Calibri"/>
                <a:cs typeface="Times New Roman"/>
              </a:rPr>
              <a:t>What kind of safeguards might exist in the realm of “Hardware?”: When we think of hardware safeguards, we ask ourselves, “what kind of gun is available for purchase?” Handguns, rifles, shotguns, assault weapons?</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200150" algn="l"/>
                <a:tab pos="2057400" algn="l"/>
                <a:tab pos="3733800" algn="l"/>
              </a:tabLst>
            </a:pPr>
            <a:r>
              <a:rPr lang="en-US" sz="1200" dirty="0">
                <a:solidFill>
                  <a:srgbClr val="000000"/>
                </a:solidFill>
                <a:effectLst/>
                <a:latin typeface="Helvetica"/>
                <a:ea typeface="Calibri"/>
                <a:cs typeface="Times New Roman"/>
              </a:rPr>
              <a:t>How about Ammunition? So with this, crafters of legislation are thinking of things like, “what kind and how many bullets can be dispelled from the gun?” Why do you all think this matters? [Best practice, wait at least 5 seconds after asking a question before clarifying or rephrasing the question]</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200150" algn="l"/>
                <a:tab pos="2057400" algn="l"/>
                <a:tab pos="3733800" algn="l"/>
              </a:tabLst>
            </a:pPr>
            <a:r>
              <a:rPr lang="en-US" sz="1200" dirty="0">
                <a:solidFill>
                  <a:srgbClr val="000000"/>
                </a:solidFill>
                <a:effectLst/>
                <a:latin typeface="Helvetica"/>
                <a:ea typeface="Calibri"/>
                <a:cs typeface="Times New Roman"/>
              </a:rPr>
              <a:t>What about procurement? [Allow 5 seconds for participants to raise hands] That’s right, so where and how can the firearm be purchased?</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200150" algn="l"/>
                <a:tab pos="2057400" algn="l"/>
                <a:tab pos="3733800" algn="l"/>
              </a:tabLst>
            </a:pPr>
            <a:r>
              <a:rPr lang="en-US" sz="1200" dirty="0">
                <a:solidFill>
                  <a:srgbClr val="000000"/>
                </a:solidFill>
                <a:effectLst/>
                <a:latin typeface="Helvetica"/>
                <a:ea typeface="Calibri"/>
                <a:cs typeface="Times New Roman"/>
              </a:rPr>
              <a:t>The fourth is reporting. This refers to when a gun is purchased, how that purchase is recorded by the gun manufacturer, the state, or the federal government.</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200150" algn="l"/>
                <a:tab pos="2057400" algn="l"/>
                <a:tab pos="3733800" algn="l"/>
              </a:tabLst>
            </a:pPr>
            <a:r>
              <a:rPr lang="en-US" sz="1200" dirty="0">
                <a:solidFill>
                  <a:srgbClr val="000000"/>
                </a:solidFill>
                <a:effectLst/>
                <a:latin typeface="Helvetica"/>
                <a:ea typeface="Calibri"/>
                <a:cs typeface="Times New Roman"/>
              </a:rPr>
              <a:t>On the contrary, in evaluating any kind of legislation relating to gun violence prevention, opponents cite the constitutional argument that any kind of restrictions on gun sales are in direct violation to their 2</a:t>
            </a:r>
            <a:r>
              <a:rPr lang="en-US" sz="1200" baseline="30000" dirty="0">
                <a:solidFill>
                  <a:srgbClr val="000000"/>
                </a:solidFill>
                <a:effectLst/>
                <a:latin typeface="Helvetica"/>
                <a:ea typeface="Calibri"/>
                <a:cs typeface="Times New Roman"/>
              </a:rPr>
              <a:t>nd</a:t>
            </a:r>
            <a:r>
              <a:rPr lang="en-US" sz="1200" dirty="0">
                <a:solidFill>
                  <a:srgbClr val="000000"/>
                </a:solidFill>
                <a:effectLst/>
                <a:latin typeface="Helvetica"/>
                <a:ea typeface="Calibri"/>
                <a:cs typeface="Times New Roman"/>
              </a:rPr>
              <a:t> Amendment rights, enumerated in the Constitution. How might we respond to mischaracterizations like this?</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200150" algn="l"/>
                <a:tab pos="2057400" algn="l"/>
                <a:tab pos="3733800" algn="l"/>
              </a:tabLst>
            </a:pPr>
            <a:r>
              <a:rPr lang="en-US" sz="1200" dirty="0">
                <a:solidFill>
                  <a:srgbClr val="000000"/>
                </a:solidFill>
                <a:effectLst/>
                <a:latin typeface="Helvetica"/>
                <a:ea typeface="Calibri"/>
                <a:cs typeface="Times New Roman"/>
              </a:rPr>
              <a:t>That’s right – legislation like this and the existing proposal in no way violate 2</a:t>
            </a:r>
            <a:r>
              <a:rPr lang="en-US" sz="1200" baseline="30000" dirty="0">
                <a:solidFill>
                  <a:srgbClr val="000000"/>
                </a:solidFill>
                <a:effectLst/>
                <a:latin typeface="Helvetica"/>
                <a:ea typeface="Calibri"/>
                <a:cs typeface="Times New Roman"/>
              </a:rPr>
              <a:t>nd</a:t>
            </a:r>
            <a:r>
              <a:rPr lang="en-US" sz="1200" dirty="0">
                <a:solidFill>
                  <a:srgbClr val="000000"/>
                </a:solidFill>
                <a:effectLst/>
                <a:latin typeface="Helvetica"/>
                <a:ea typeface="Calibri"/>
                <a:cs typeface="Times New Roman"/>
              </a:rPr>
              <a:t> amendment rights. As we’ll talk about, the current proposal is designed to apply the background checks that we already have to the rest of gun sales and strengthen the background check system so that we can keep guns out of the hands of dangerous criminals. </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9</a:t>
            </a:fld>
            <a:endParaRPr lang="en-US" dirty="0"/>
          </a:p>
        </p:txBody>
      </p:sp>
    </p:spTree>
    <p:extLst>
      <p:ext uri="{BB962C8B-B14F-4D97-AF65-F5344CB8AC3E}">
        <p14:creationId xmlns:p14="http://schemas.microsoft.com/office/powerpoint/2010/main" val="34895754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838200" y="3886200"/>
            <a:ext cx="7391400" cy="1219200"/>
          </a:xfrm>
        </p:spPr>
        <p:txBody>
          <a:bodyPr>
            <a:noAutofit/>
          </a:bodyPr>
          <a:lstStyle>
            <a:lvl1pPr algn="ctr">
              <a:defRPr sz="3600">
                <a:solidFill>
                  <a:srgbClr val="FFFFFF"/>
                </a:solidFill>
                <a:latin typeface="+mj-lt"/>
              </a:defRPr>
            </a:lvl1pPr>
          </a:lstStyle>
          <a:p>
            <a:r>
              <a:rPr lang="en-US" dirty="0"/>
              <a:t>Click to edit Master title style</a:t>
            </a:r>
            <a:br>
              <a:rPr lang="en-US" dirty="0"/>
            </a:br>
            <a:endParaRPr lang="en-US" dirty="0"/>
          </a:p>
        </p:txBody>
      </p:sp>
      <p:sp>
        <p:nvSpPr>
          <p:cNvPr id="6" name="Text Placeholder 5"/>
          <p:cNvSpPr>
            <a:spLocks noGrp="1"/>
          </p:cNvSpPr>
          <p:nvPr>
            <p:ph type="body" sz="quarter" idx="10"/>
          </p:nvPr>
        </p:nvSpPr>
        <p:spPr>
          <a:xfrm>
            <a:off x="838200" y="5181600"/>
            <a:ext cx="7391400" cy="1219200"/>
          </a:xfrm>
        </p:spPr>
        <p:txBody>
          <a:bodyPr>
            <a:normAutofit/>
          </a:bodyPr>
          <a:lstStyle>
            <a:lvl1pPr algn="ctr">
              <a:buNone/>
              <a:defRPr sz="3000" b="1">
                <a:solidFill>
                  <a:srgbClr val="C0DBE7"/>
                </a:solidFill>
              </a:defRPr>
            </a:lvl1pPr>
            <a:lvl2pPr>
              <a:buNone/>
              <a:defRPr/>
            </a:lvl2pPr>
          </a:lstStyle>
          <a:p>
            <a:pPr lvl="0"/>
            <a:endParaRPr lang="en-US" dirty="0"/>
          </a:p>
        </p:txBody>
      </p:sp>
      <p:sp>
        <p:nvSpPr>
          <p:cNvPr id="13" name="Rectangle 12"/>
          <p:cNvSpPr/>
          <p:nvPr userDrawn="1"/>
        </p:nvSpPr>
        <p:spPr>
          <a:xfrm>
            <a:off x="0" y="6248400"/>
            <a:ext cx="9144000" cy="445008"/>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userDrawn="1"/>
        </p:nvSpPr>
        <p:spPr>
          <a:xfrm>
            <a:off x="0" y="6617208"/>
            <a:ext cx="91440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userDrawn="1"/>
        </p:nvSpPr>
        <p:spPr>
          <a:xfrm>
            <a:off x="0" y="6693408"/>
            <a:ext cx="9144000" cy="164592"/>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042912-FL-logo-alt3.pn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1404492"/>
            <a:ext cx="9144001" cy="156730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0D4343-0553-46F2-9C81-9490D6A30289}"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616C52E-B87F-4F77-AC49-DE23E8D220D4}"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990600"/>
            <a:ext cx="9144000" cy="228600"/>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a:xfrm>
            <a:off x="457200" y="76200"/>
            <a:ext cx="8229600" cy="1143000"/>
          </a:xfrm>
        </p:spPr>
        <p:txBody>
          <a:bodyPr>
            <a:normAutofit/>
          </a:bodyPr>
          <a:lstStyle>
            <a:lvl1pPr>
              <a:defRPr sz="2600">
                <a:solidFill>
                  <a:srgbClr val="00446A"/>
                </a:solidFill>
                <a:latin typeface="+mj-lt"/>
              </a:defRPr>
            </a:lvl1pPr>
          </a:lstStyle>
          <a:p>
            <a:r>
              <a:rPr lang="en-US" dirty="0"/>
              <a:t>Click </a:t>
            </a:r>
            <a:r>
              <a:rPr lang="en-US" dirty="0" err="1"/>
              <a:t>ato</a:t>
            </a:r>
            <a:r>
              <a:rPr lang="en-US" dirty="0"/>
              <a:t> edit Master title style</a:t>
            </a:r>
            <a:br>
              <a:rPr lang="en-US" dirty="0"/>
            </a:br>
            <a:r>
              <a:rPr lang="en-US" dirty="0" err="1"/>
              <a:t>ajdsklfjasdklfjlajklsdfakljfd</a:t>
            </a:r>
            <a:endParaRPr lang="en-US" dirty="0"/>
          </a:p>
        </p:txBody>
      </p:sp>
      <p:sp>
        <p:nvSpPr>
          <p:cNvPr id="6" name="Slide Number Placeholder 5"/>
          <p:cNvSpPr>
            <a:spLocks noGrp="1"/>
          </p:cNvSpPr>
          <p:nvPr>
            <p:ph type="sldNum" sz="quarter" idx="12"/>
          </p:nvPr>
        </p:nvSpPr>
        <p:spPr>
          <a:xfrm>
            <a:off x="6553200" y="6492240"/>
            <a:ext cx="2133600" cy="320040"/>
          </a:xfrm>
        </p:spPr>
        <p:txBody>
          <a:bodyPr/>
          <a:lstStyle>
            <a:lvl1pPr>
              <a:defRPr>
                <a:latin typeface="+mj-lt"/>
              </a:defRPr>
            </a:lvl1pPr>
          </a:lstStyle>
          <a:p>
            <a:fld id="{51A0968B-E52D-48FA-AFA4-A19DF3D2143C}" type="slidenum">
              <a:rPr lang="en-US" smtClean="0"/>
              <a:pPr/>
              <a:t>‹#›</a:t>
            </a:fld>
            <a:endParaRPr lang="en-US" dirty="0"/>
          </a:p>
        </p:txBody>
      </p:sp>
      <p:sp>
        <p:nvSpPr>
          <p:cNvPr id="3" name="Content Placeholder 2"/>
          <p:cNvSpPr>
            <a:spLocks noGrp="1"/>
          </p:cNvSpPr>
          <p:nvPr>
            <p:ph idx="1"/>
          </p:nvPr>
        </p:nvSpPr>
        <p:spPr>
          <a:xfrm>
            <a:off x="457200" y="1524000"/>
            <a:ext cx="8229600" cy="4419600"/>
          </a:xfrm>
        </p:spPr>
        <p:txBody>
          <a:bodyPr>
            <a:normAutofit/>
          </a:bodyPr>
          <a:lstStyle>
            <a:lvl1pPr marL="231775" indent="-231775">
              <a:defRPr sz="1800" b="1">
                <a:solidFill>
                  <a:schemeClr val="tx1">
                    <a:lumMod val="75000"/>
                    <a:lumOff val="25000"/>
                  </a:schemeClr>
                </a:solidFill>
                <a:latin typeface="+mj-lt"/>
              </a:defRPr>
            </a:lvl1pPr>
            <a:lvl2pPr>
              <a:buFont typeface="Courier New" pitchFamily="49" charset="0"/>
              <a:buChar char="o"/>
              <a:defRPr sz="1800">
                <a:solidFill>
                  <a:schemeClr val="tx1">
                    <a:lumMod val="75000"/>
                    <a:lumOff val="25000"/>
                  </a:schemeClr>
                </a:solidFill>
                <a:latin typeface="+mj-lt"/>
              </a:defRPr>
            </a:lvl2pPr>
            <a:lvl3pPr>
              <a:defRPr sz="1800">
                <a:solidFill>
                  <a:schemeClr val="tx1">
                    <a:lumMod val="75000"/>
                    <a:lumOff val="25000"/>
                  </a:schemeClr>
                </a:solidFill>
                <a:latin typeface="+mj-lt"/>
              </a:defRPr>
            </a:lvl3pPr>
            <a:lvl4pPr>
              <a:defRPr sz="1800">
                <a:solidFill>
                  <a:schemeClr val="tx1">
                    <a:lumMod val="75000"/>
                    <a:lumOff val="25000"/>
                  </a:schemeClr>
                </a:solidFill>
                <a:latin typeface="+mj-lt"/>
              </a:defRPr>
            </a:lvl4pPr>
            <a:lvl5pPr>
              <a:defRPr sz="1800">
                <a:solidFill>
                  <a:schemeClr val="tx1">
                    <a:lumMod val="75000"/>
                    <a:lumOff val="25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p:cNvSpPr/>
          <p:nvPr userDrawn="1"/>
        </p:nvSpPr>
        <p:spPr>
          <a:xfrm>
            <a:off x="0" y="1143000"/>
            <a:ext cx="9144000" cy="457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userDrawn="1"/>
        </p:nvSpPr>
        <p:spPr>
          <a:xfrm>
            <a:off x="0" y="1203960"/>
            <a:ext cx="9144000" cy="45720"/>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Slide Number Placeholder 5"/>
          <p:cNvSpPr txBox="1">
            <a:spLocks/>
          </p:cNvSpPr>
          <p:nvPr userDrawn="1"/>
        </p:nvSpPr>
        <p:spPr>
          <a:xfrm>
            <a:off x="304800" y="6492240"/>
            <a:ext cx="2346960" cy="320040"/>
          </a:xfrm>
          <a:prstGeom prst="rect">
            <a:avLst/>
          </a:prstGeom>
        </p:spPr>
        <p:txBody>
          <a:bodyPr vert="horz" lIns="101858" tIns="50929" rIns="101858" bIns="50929" rtlCol="0" anchor="ctr"/>
          <a:lstStyle>
            <a:lvl1pPr algn="r">
              <a:defRPr sz="1100">
                <a:ln>
                  <a:noFill/>
                </a:ln>
                <a:solidFill>
                  <a:schemeClr val="tx1">
                    <a:tint val="75000"/>
                  </a:schemeClr>
                </a:solidFill>
                <a:latin typeface="Calibri"/>
                <a:cs typeface="Calibri"/>
              </a:defRPr>
            </a:lvl1pPr>
          </a:lstStyle>
          <a:p>
            <a:pPr marL="0" marR="0" lvl="0" indent="0" algn="l" defTabSz="509292"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tint val="75000"/>
                  </a:schemeClr>
                </a:solidFill>
                <a:effectLst/>
                <a:uLnTx/>
                <a:uFillTx/>
                <a:latin typeface="+mj-lt"/>
                <a:ea typeface="+mn-ea"/>
                <a:cs typeface="Calibri"/>
              </a:rPr>
              <a:t>Proprietary and Confidential</a:t>
            </a:r>
          </a:p>
        </p:txBody>
      </p:sp>
      <p:pic>
        <p:nvPicPr>
          <p:cNvPr id="12" name="Picture 11"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8936E4C-FF79-4DBA-8F4C-357DA1A9FBA8}"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8" name="Picture 7"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918E37E-62F2-4360-9446-04F9C3C62934}"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108AB4DA-6517-4428-A1EB-5405FB7A1D04}" type="datetime1">
              <a:rPr lang="en-US" smtClean="0"/>
              <a:pPr/>
              <a:t>6/26/19</a:t>
            </a:fld>
            <a:endParaRPr lang="en-US" dirty="0"/>
          </a:p>
        </p:txBody>
      </p:sp>
      <p:sp>
        <p:nvSpPr>
          <p:cNvPr id="9" name="Slide Number Placeholder 8"/>
          <p:cNvSpPr>
            <a:spLocks noGrp="1"/>
          </p:cNvSpPr>
          <p:nvPr>
            <p:ph type="sldNum" sz="quarter" idx="12"/>
          </p:nvPr>
        </p:nvSpPr>
        <p:spPr/>
        <p:txBody>
          <a:bodyPr/>
          <a:lstStyle/>
          <a:p>
            <a:fld id="{51A0968B-E52D-48FA-AFA4-A19DF3D2143C}" type="slidenum">
              <a:rPr lang="en-US" smtClean="0"/>
              <a:pPr/>
              <a:t>‹#›</a:t>
            </a:fld>
            <a:endParaRPr lang="en-US" dirty="0"/>
          </a:p>
        </p:txBody>
      </p:sp>
      <p:pic>
        <p:nvPicPr>
          <p:cNvPr id="11" name="Picture 10"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4FD2128C-7779-4A2A-BBB6-276E477F352A}" type="datetime1">
              <a:rPr lang="en-US" smtClean="0"/>
              <a:pPr/>
              <a:t>6/26/19</a:t>
            </a:fld>
            <a:endParaRPr lang="en-US" dirty="0"/>
          </a:p>
        </p:txBody>
      </p:sp>
      <p:sp>
        <p:nvSpPr>
          <p:cNvPr id="5" name="Slide Number Placeholder 4"/>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BCC4AFA-DA1D-47CA-92A1-D6A3BD4562E2}" type="datetime1">
              <a:rPr lang="en-US" smtClean="0"/>
              <a:pPr/>
              <a:t>6/26/19</a:t>
            </a:fld>
            <a:endParaRPr lang="en-US" dirty="0"/>
          </a:p>
        </p:txBody>
      </p:sp>
      <p:sp>
        <p:nvSpPr>
          <p:cNvPr id="4" name="Slide Number Placeholder 3"/>
          <p:cNvSpPr>
            <a:spLocks noGrp="1"/>
          </p:cNvSpPr>
          <p:nvPr>
            <p:ph type="sldNum" sz="quarter" idx="12"/>
          </p:nvPr>
        </p:nvSpPr>
        <p:spPr/>
        <p:txBody>
          <a:bodyPr/>
          <a:lstStyle/>
          <a:p>
            <a:fld id="{51A0968B-E52D-48FA-AFA4-A19DF3D2143C}" type="slidenum">
              <a:rPr lang="en-US" smtClean="0"/>
              <a:pPr/>
              <a:t>‹#›</a:t>
            </a:fld>
            <a:endParaRPr lang="en-US" dirty="0"/>
          </a:p>
        </p:txBody>
      </p:sp>
      <p:pic>
        <p:nvPicPr>
          <p:cNvPr id="6" name="Picture 5"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AA749E7-A4B4-4986-9A9A-A190CE27C087}"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C71DD62-2D18-425B-BB00-FED8815D80D5}"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6553200" y="6492240"/>
            <a:ext cx="2133600" cy="320040"/>
          </a:xfrm>
          <a:prstGeom prst="rect">
            <a:avLst/>
          </a:prstGeom>
        </p:spPr>
        <p:txBody>
          <a:bodyPr vert="horz" lIns="91440" tIns="45720" rIns="91440" bIns="45720" rtlCol="0" anchor="ctr"/>
          <a:lstStyle>
            <a:lvl1pPr algn="r">
              <a:defRPr sz="1100">
                <a:solidFill>
                  <a:schemeClr val="tx1">
                    <a:tint val="75000"/>
                  </a:schemeClr>
                </a:solidFill>
                <a:latin typeface="+mj-lt"/>
              </a:defRPr>
            </a:lvl1pPr>
          </a:lstStyle>
          <a:p>
            <a:fld id="{51A0968B-E52D-48FA-AFA4-A19DF3D2143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spcBef>
          <a:spcPct val="0"/>
        </a:spcBef>
        <a:buNone/>
        <a:defRPr sz="26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23.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s>
</file>

<file path=ppt/slides/_rels/slide24.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300" y="3456709"/>
            <a:ext cx="7391400" cy="685800"/>
          </a:xfrm>
        </p:spPr>
        <p:txBody>
          <a:bodyPr/>
          <a:lstStyle/>
          <a:p>
            <a:r>
              <a:rPr lang="en-US" dirty="0">
                <a:solidFill>
                  <a:srgbClr val="00446A"/>
                </a:solidFill>
              </a:rPr>
              <a:t>Reducing Gun Violence in America</a:t>
            </a:r>
          </a:p>
        </p:txBody>
      </p:sp>
      <p:sp>
        <p:nvSpPr>
          <p:cNvPr id="3" name="Text Placeholder 2"/>
          <p:cNvSpPr>
            <a:spLocks noGrp="1"/>
          </p:cNvSpPr>
          <p:nvPr>
            <p:ph type="body" sz="quarter" idx="10"/>
          </p:nvPr>
        </p:nvSpPr>
        <p:spPr>
          <a:xfrm>
            <a:off x="760413" y="4267200"/>
            <a:ext cx="7924800" cy="1219200"/>
          </a:xfrm>
        </p:spPr>
        <p:txBody>
          <a:bodyPr>
            <a:normAutofit/>
          </a:bodyPr>
          <a:lstStyle/>
          <a:p>
            <a:r>
              <a:rPr lang="en-US" dirty="0">
                <a:solidFill>
                  <a:schemeClr val="tx2">
                    <a:lumMod val="60000"/>
                    <a:lumOff val="40000"/>
                  </a:schemeClr>
                </a:solidFill>
              </a:rPr>
              <a:t>Trainer, Role</a:t>
            </a:r>
          </a:p>
          <a:p>
            <a:r>
              <a:rPr lang="en-US" dirty="0">
                <a:solidFill>
                  <a:schemeClr val="tx2">
                    <a:lumMod val="60000"/>
                    <a:lumOff val="40000"/>
                  </a:schemeClr>
                </a:solidFill>
              </a:rPr>
              <a:t>@</a:t>
            </a:r>
            <a:r>
              <a:rPr lang="en-US" dirty="0" err="1">
                <a:solidFill>
                  <a:schemeClr val="tx2">
                    <a:lumMod val="60000"/>
                    <a:lumOff val="40000"/>
                  </a:schemeClr>
                </a:solidFill>
              </a:rPr>
              <a:t>TwitterHandle</a:t>
            </a:r>
            <a:endParaRPr lang="en-US" dirty="0">
              <a:solidFill>
                <a:schemeClr val="tx2">
                  <a:lumMod val="60000"/>
                  <a:lumOff val="40000"/>
                </a:schemeClr>
              </a:solidFill>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52060" y="1752600"/>
            <a:ext cx="543213" cy="3998495"/>
          </a:xfrm>
          <a:prstGeom prst="rect">
            <a:avLst/>
          </a:prstGeom>
        </p:spPr>
      </p:pic>
      <p:pic>
        <p:nvPicPr>
          <p:cNvPr id="5" name="Picture 4" descr="A drawing of a face&#10;&#10;Description automatically generated">
            <a:extLst>
              <a:ext uri="{FF2B5EF4-FFF2-40B4-BE49-F238E27FC236}">
                <a16:creationId xmlns:a16="http://schemas.microsoft.com/office/drawing/2014/main" id="{AF452C52-FFA5-D540-B742-A52E5C44BBD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5791200"/>
            <a:ext cx="1219200" cy="419100"/>
          </a:xfrm>
          <a:prstGeom prst="rect">
            <a:avLst/>
          </a:prstGeom>
        </p:spPr>
      </p:pic>
    </p:spTree>
    <p:extLst>
      <p:ext uri="{BB962C8B-B14F-4D97-AF65-F5344CB8AC3E}">
        <p14:creationId xmlns:p14="http://schemas.microsoft.com/office/powerpoint/2010/main" val="1349186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10</a:t>
            </a:fld>
            <a:endParaRPr lang="en-US">
              <a:ea typeface="ＭＳ Ｐゴシック" pitchFamily="-72" charset="-128"/>
              <a:cs typeface="ＭＳ Ｐゴシック" pitchFamily="-72" charset="-128"/>
            </a:endParaRPr>
          </a:p>
        </p:txBody>
      </p:sp>
      <p:sp>
        <p:nvSpPr>
          <p:cNvPr id="2" name="TextBox 1"/>
          <p:cNvSpPr txBox="1"/>
          <p:nvPr/>
        </p:nvSpPr>
        <p:spPr>
          <a:xfrm>
            <a:off x="381000" y="1631419"/>
            <a:ext cx="7704856" cy="2508379"/>
          </a:xfrm>
          <a:prstGeom prst="rect">
            <a:avLst/>
          </a:prstGeom>
          <a:noFill/>
        </p:spPr>
        <p:txBody>
          <a:bodyPr wrap="square" rtlCol="0">
            <a:spAutoFit/>
          </a:bodyPr>
          <a:lstStyle/>
          <a:p>
            <a:pPr marL="571500" indent="-571500">
              <a:lnSpc>
                <a:spcPct val="50000"/>
              </a:lnSpc>
              <a:spcBef>
                <a:spcPts val="2400"/>
              </a:spcBef>
              <a:spcAft>
                <a:spcPts val="1800"/>
              </a:spcAft>
              <a:buAutoNum type="romanUcPeriod"/>
            </a:pPr>
            <a:r>
              <a:rPr lang="en-US" sz="2600" dirty="0">
                <a:solidFill>
                  <a:schemeClr val="tx2"/>
                </a:solidFill>
                <a:latin typeface="Calibri"/>
                <a:cs typeface="Calibri"/>
              </a:rPr>
              <a:t>Define Gun Violence Prevention Problem</a:t>
            </a:r>
          </a:p>
          <a:p>
            <a:pPr marL="514350" indent="-514350">
              <a:lnSpc>
                <a:spcPct val="50000"/>
              </a:lnSpc>
              <a:spcBef>
                <a:spcPts val="2400"/>
              </a:spcBef>
              <a:spcAft>
                <a:spcPts val="1800"/>
              </a:spcAft>
              <a:buAutoNum type="romanUcPeriod"/>
            </a:pPr>
            <a:r>
              <a:rPr lang="en-US" sz="2600" dirty="0">
                <a:solidFill>
                  <a:schemeClr val="tx2"/>
                </a:solidFill>
                <a:latin typeface="Calibri"/>
                <a:cs typeface="Calibri"/>
              </a:rPr>
              <a:t>President’s Plan &amp; Current Legislation</a:t>
            </a:r>
          </a:p>
          <a:p>
            <a:pPr marL="514350" indent="-514350">
              <a:lnSpc>
                <a:spcPct val="50000"/>
              </a:lnSpc>
              <a:spcBef>
                <a:spcPts val="2400"/>
              </a:spcBef>
              <a:spcAft>
                <a:spcPts val="1800"/>
              </a:spcAft>
              <a:buAutoNum type="romanUcPeriod"/>
            </a:pPr>
            <a:r>
              <a:rPr lang="en-US" sz="2600" dirty="0">
                <a:solidFill>
                  <a:schemeClr val="tx2"/>
                </a:solidFill>
                <a:latin typeface="Calibri"/>
                <a:cs typeface="Calibri"/>
              </a:rPr>
              <a:t>What Needs to Happen Next</a:t>
            </a:r>
          </a:p>
          <a:p>
            <a:pPr marL="514350" indent="-514350">
              <a:lnSpc>
                <a:spcPct val="50000"/>
              </a:lnSpc>
              <a:spcBef>
                <a:spcPts val="2400"/>
              </a:spcBef>
              <a:spcAft>
                <a:spcPts val="1800"/>
              </a:spcAft>
              <a:buAutoNum type="romanUcPeriod"/>
            </a:pPr>
            <a:r>
              <a:rPr lang="en-US" sz="2600" dirty="0">
                <a:solidFill>
                  <a:schemeClr val="tx2"/>
                </a:solidFill>
                <a:latin typeface="Calibri"/>
                <a:cs typeface="Calibri"/>
              </a:rPr>
              <a:t>Debrief</a:t>
            </a: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29400" y="2660194"/>
            <a:ext cx="2304785" cy="2666820"/>
          </a:xfrm>
          <a:prstGeom prst="rect">
            <a:avLst/>
          </a:prstGeom>
        </p:spPr>
      </p:pic>
      <p:sp>
        <p:nvSpPr>
          <p:cNvPr id="8" name="Title 1"/>
          <p:cNvSpPr>
            <a:spLocks noGrp="1"/>
          </p:cNvSpPr>
          <p:nvPr>
            <p:ph type="title"/>
          </p:nvPr>
        </p:nvSpPr>
        <p:spPr>
          <a:xfrm>
            <a:off x="457200" y="0"/>
            <a:ext cx="8229600" cy="1143000"/>
          </a:xfrm>
        </p:spPr>
        <p:txBody>
          <a:bodyPr>
            <a:normAutofit/>
          </a:bodyPr>
          <a:lstStyle/>
          <a:p>
            <a:r>
              <a:rPr lang="en-US" sz="3000" dirty="0"/>
              <a:t>Agenda</a:t>
            </a:r>
          </a:p>
        </p:txBody>
      </p:sp>
    </p:spTree>
    <p:extLst>
      <p:ext uri="{BB962C8B-B14F-4D97-AF65-F5344CB8AC3E}">
        <p14:creationId xmlns:p14="http://schemas.microsoft.com/office/powerpoint/2010/main" val="3974115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nodeType="afterEffect">
                                  <p:stCondLst>
                                    <p:cond delay="0"/>
                                  </p:stCondLst>
                                  <p:iterate type="lt">
                                    <p:tmAbs val="0"/>
                                  </p:iterate>
                                  <p:childTnLst>
                                    <p:set>
                                      <p:cBhvr override="childStyle">
                                        <p:cTn id="6" dur="indefinite"/>
                                        <p:tgtEl>
                                          <p:spTgt spid="2">
                                            <p:txEl>
                                              <p:pRg st="1" end="1"/>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11</a:t>
            </a:fld>
            <a:endParaRPr lang="en-US" dirty="0"/>
          </a:p>
        </p:txBody>
      </p:sp>
      <p:sp>
        <p:nvSpPr>
          <p:cNvPr id="6" name="Title 1"/>
          <p:cNvSpPr txBox="1">
            <a:spLocks/>
          </p:cNvSpPr>
          <p:nvPr/>
        </p:nvSpPr>
        <p:spPr>
          <a:xfrm>
            <a:off x="457200" y="0"/>
            <a:ext cx="8229600" cy="1143000"/>
          </a:xfrm>
          <a:prstGeom prst="rect">
            <a:avLst/>
          </a:prstGeom>
        </p:spPr>
        <p:txBody>
          <a:bodyPr vert="horz" lIns="91440" tIns="45720" rIns="91440" bIns="45720" rtlCol="0" anchor="t">
            <a:normAutofit/>
          </a:bodyPr>
          <a:lstStyle>
            <a:lvl1pPr algn="l" defTabSz="914400" rtl="0" eaLnBrk="1" latinLnBrk="0" hangingPunct="1">
              <a:spcBef>
                <a:spcPct val="0"/>
              </a:spcBef>
              <a:buNone/>
              <a:defRPr sz="2600" b="1" kern="1200">
                <a:solidFill>
                  <a:srgbClr val="00446A"/>
                </a:solidFill>
                <a:latin typeface="+mj-lt"/>
                <a:ea typeface="+mj-ea"/>
                <a:cs typeface="+mj-cs"/>
              </a:defRPr>
            </a:lvl1pPr>
          </a:lstStyle>
          <a:p>
            <a:r>
              <a:rPr lang="en-US" sz="3000" dirty="0"/>
              <a:t>Movement on President Obama’s Plan – Introduced January 16</a:t>
            </a:r>
          </a:p>
        </p:txBody>
      </p:sp>
      <p:pic>
        <p:nvPicPr>
          <p:cNvPr id="10" name="Picture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86200" y="-1447800"/>
            <a:ext cx="1003370" cy="1169250"/>
          </a:xfrm>
          <a:prstGeom prst="rect">
            <a:avLst/>
          </a:prstGeom>
        </p:spPr>
      </p:pic>
      <p:grpSp>
        <p:nvGrpSpPr>
          <p:cNvPr id="24" name="Group 23"/>
          <p:cNvGrpSpPr/>
          <p:nvPr/>
        </p:nvGrpSpPr>
        <p:grpSpPr>
          <a:xfrm>
            <a:off x="2976278" y="2677160"/>
            <a:ext cx="5029200" cy="1051560"/>
            <a:chOff x="2976278" y="2677160"/>
            <a:chExt cx="5029200" cy="1051560"/>
          </a:xfrm>
        </p:grpSpPr>
        <p:sp>
          <p:nvSpPr>
            <p:cNvPr id="12" name="Rounded Rectangle 11"/>
            <p:cNvSpPr/>
            <p:nvPr/>
          </p:nvSpPr>
          <p:spPr>
            <a:xfrm>
              <a:off x="2976278" y="2677160"/>
              <a:ext cx="5029200" cy="105156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solidFill>
                    <a:schemeClr val="tx2">
                      <a:lumMod val="75000"/>
                    </a:schemeClr>
                  </a:solidFill>
                  <a:latin typeface="Arial" pitchFamily="34" charset="0"/>
                  <a:cs typeface="Arial" pitchFamily="34" charset="0"/>
                </a:rPr>
                <a:t>ASSAULT-WEAPONS</a:t>
              </a:r>
            </a:p>
            <a:p>
              <a:r>
                <a:rPr lang="en-US" sz="2400" b="1" dirty="0">
                  <a:solidFill>
                    <a:schemeClr val="tx2">
                      <a:lumMod val="75000"/>
                    </a:schemeClr>
                  </a:solidFill>
                  <a:latin typeface="Arial" pitchFamily="34" charset="0"/>
                  <a:cs typeface="Arial" pitchFamily="34" charset="0"/>
                </a:rPr>
                <a:t>OFF THE STREETS</a:t>
              </a:r>
            </a:p>
          </p:txBody>
        </p:sp>
        <p:pic>
          <p:nvPicPr>
            <p:cNvPr id="13" name="Picture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83928" y="2863242"/>
              <a:ext cx="688472" cy="679396"/>
            </a:xfrm>
            <a:prstGeom prst="rect">
              <a:avLst/>
            </a:prstGeom>
          </p:spPr>
        </p:pic>
        <p:pic>
          <p:nvPicPr>
            <p:cNvPr id="19" name="Picture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00305" y="2978914"/>
              <a:ext cx="455718" cy="448051"/>
            </a:xfrm>
            <a:prstGeom prst="rect">
              <a:avLst/>
            </a:prstGeom>
          </p:spPr>
        </p:pic>
      </p:grpSp>
      <p:grpSp>
        <p:nvGrpSpPr>
          <p:cNvPr id="25" name="Group 24"/>
          <p:cNvGrpSpPr/>
          <p:nvPr/>
        </p:nvGrpSpPr>
        <p:grpSpPr>
          <a:xfrm>
            <a:off x="2976278" y="5120640"/>
            <a:ext cx="5029200" cy="1051560"/>
            <a:chOff x="2976278" y="5120640"/>
            <a:chExt cx="5029200" cy="1051560"/>
          </a:xfrm>
        </p:grpSpPr>
        <p:sp>
          <p:nvSpPr>
            <p:cNvPr id="17" name="Rounded Rectangle 16"/>
            <p:cNvSpPr/>
            <p:nvPr/>
          </p:nvSpPr>
          <p:spPr>
            <a:xfrm>
              <a:off x="2976278" y="5120640"/>
              <a:ext cx="5029200" cy="105156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solidFill>
                    <a:schemeClr val="tx2">
                      <a:lumMod val="75000"/>
                    </a:schemeClr>
                  </a:solidFill>
                  <a:latin typeface="Arial" pitchFamily="34" charset="0"/>
                  <a:cs typeface="Arial" pitchFamily="34" charset="0"/>
                </a:rPr>
                <a:t>HIGH CAPACITY </a:t>
              </a:r>
            </a:p>
            <a:p>
              <a:r>
                <a:rPr lang="en-US" sz="2400" b="1" dirty="0">
                  <a:solidFill>
                    <a:schemeClr val="tx2">
                      <a:lumMod val="75000"/>
                    </a:schemeClr>
                  </a:solidFill>
                  <a:latin typeface="Arial" pitchFamily="34" charset="0"/>
                  <a:cs typeface="Arial" pitchFamily="34" charset="0"/>
                </a:rPr>
                <a:t>MAGAZINE BAN</a:t>
              </a:r>
            </a:p>
          </p:txBody>
        </p:sp>
        <p:pic>
          <p:nvPicPr>
            <p:cNvPr id="18" name="Picture 1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83928" y="5306722"/>
              <a:ext cx="688472" cy="679396"/>
            </a:xfrm>
            <a:prstGeom prst="rect">
              <a:avLst/>
            </a:prstGeom>
          </p:spPr>
        </p:pic>
        <p:pic>
          <p:nvPicPr>
            <p:cNvPr id="21" name="Picture 2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00305" y="5422394"/>
              <a:ext cx="455718" cy="448051"/>
            </a:xfrm>
            <a:prstGeom prst="rect">
              <a:avLst/>
            </a:prstGeom>
          </p:spPr>
        </p:pic>
      </p:grpSp>
      <p:grpSp>
        <p:nvGrpSpPr>
          <p:cNvPr id="26" name="Group 25"/>
          <p:cNvGrpSpPr/>
          <p:nvPr/>
        </p:nvGrpSpPr>
        <p:grpSpPr>
          <a:xfrm>
            <a:off x="461678" y="3891280"/>
            <a:ext cx="5029200" cy="1066800"/>
            <a:chOff x="461678" y="3891280"/>
            <a:chExt cx="5029200" cy="1066800"/>
          </a:xfrm>
        </p:grpSpPr>
        <p:sp>
          <p:nvSpPr>
            <p:cNvPr id="15" name="Rounded Rectangle 14"/>
            <p:cNvSpPr/>
            <p:nvPr/>
          </p:nvSpPr>
          <p:spPr>
            <a:xfrm>
              <a:off x="461678" y="3891280"/>
              <a:ext cx="5029200" cy="106680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400" b="1" dirty="0">
                  <a:solidFill>
                    <a:schemeClr val="tx2">
                      <a:lumMod val="75000"/>
                    </a:schemeClr>
                  </a:solidFill>
                  <a:latin typeface="Arial" pitchFamily="34" charset="0"/>
                  <a:cs typeface="Arial" pitchFamily="34" charset="0"/>
                </a:rPr>
                <a:t>MAKE SCHOOLS SAFER</a:t>
              </a:r>
            </a:p>
          </p:txBody>
        </p:sp>
        <p:pic>
          <p:nvPicPr>
            <p:cNvPr id="16" name="Picture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3762" y="4084982"/>
              <a:ext cx="688472" cy="679396"/>
            </a:xfrm>
            <a:prstGeom prst="rect">
              <a:avLst/>
            </a:prstGeom>
          </p:spPr>
        </p:pic>
        <p:pic>
          <p:nvPicPr>
            <p:cNvPr id="22" name="Picture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0139" y="4200654"/>
              <a:ext cx="455718" cy="448051"/>
            </a:xfrm>
            <a:prstGeom prst="rect">
              <a:avLst/>
            </a:prstGeom>
          </p:spPr>
        </p:pic>
      </p:grpSp>
      <p:grpSp>
        <p:nvGrpSpPr>
          <p:cNvPr id="27" name="Group 26"/>
          <p:cNvGrpSpPr/>
          <p:nvPr/>
        </p:nvGrpSpPr>
        <p:grpSpPr>
          <a:xfrm>
            <a:off x="457200" y="1447800"/>
            <a:ext cx="5029200" cy="1066800"/>
            <a:chOff x="457200" y="1447800"/>
            <a:chExt cx="5029200" cy="1066800"/>
          </a:xfrm>
        </p:grpSpPr>
        <p:sp>
          <p:nvSpPr>
            <p:cNvPr id="9" name="Rounded Rectangle 8"/>
            <p:cNvSpPr/>
            <p:nvPr/>
          </p:nvSpPr>
          <p:spPr>
            <a:xfrm>
              <a:off x="457200" y="1447800"/>
              <a:ext cx="5029200" cy="106680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400" b="1" dirty="0">
                  <a:solidFill>
                    <a:schemeClr val="tx2">
                      <a:lumMod val="75000"/>
                    </a:schemeClr>
                  </a:solidFill>
                  <a:latin typeface="Arial" pitchFamily="34" charset="0"/>
                  <a:cs typeface="Arial" pitchFamily="34" charset="0"/>
                </a:rPr>
                <a:t>CLOSING BACKGROUND   </a:t>
              </a:r>
            </a:p>
            <a:p>
              <a:pPr algn="r"/>
              <a:r>
                <a:rPr lang="en-US" sz="2400" b="1" dirty="0">
                  <a:solidFill>
                    <a:schemeClr val="tx2">
                      <a:lumMod val="75000"/>
                    </a:schemeClr>
                  </a:solidFill>
                  <a:latin typeface="Arial" pitchFamily="34" charset="0"/>
                  <a:cs typeface="Arial" pitchFamily="34" charset="0"/>
                </a:rPr>
                <a:t>CHECK LOOPHOLES</a:t>
              </a:r>
            </a:p>
          </p:txBody>
        </p:sp>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3762" y="1641502"/>
              <a:ext cx="688472" cy="679396"/>
            </a:xfrm>
            <a:prstGeom prst="rect">
              <a:avLst/>
            </a:prstGeom>
          </p:spPr>
        </p:pic>
        <p:pic>
          <p:nvPicPr>
            <p:cNvPr id="23" name="Picture 2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0139" y="1757174"/>
              <a:ext cx="455718" cy="448051"/>
            </a:xfrm>
            <a:prstGeom prst="rect">
              <a:avLst/>
            </a:prstGeom>
          </p:spPr>
        </p:pic>
      </p:grpSp>
      <p:sp>
        <p:nvSpPr>
          <p:cNvPr id="28" name="Rounded Rectangle 27"/>
          <p:cNvSpPr/>
          <p:nvPr/>
        </p:nvSpPr>
        <p:spPr>
          <a:xfrm>
            <a:off x="2017223" y="2623314"/>
            <a:ext cx="1920240" cy="192024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2">
                    <a:lumMod val="75000"/>
                  </a:schemeClr>
                </a:solidFill>
                <a:latin typeface="Arial" pitchFamily="34" charset="0"/>
                <a:cs typeface="Arial" pitchFamily="34" charset="0"/>
              </a:rPr>
              <a:t>Bipartisan Support</a:t>
            </a:r>
          </a:p>
        </p:txBody>
      </p:sp>
      <p:sp>
        <p:nvSpPr>
          <p:cNvPr id="29" name="Rounded Rectangle 28"/>
          <p:cNvSpPr/>
          <p:nvPr/>
        </p:nvSpPr>
        <p:spPr>
          <a:xfrm>
            <a:off x="5163688" y="2623314"/>
            <a:ext cx="1920240" cy="192024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2">
                    <a:lumMod val="75000"/>
                  </a:schemeClr>
                </a:solidFill>
                <a:latin typeface="Arial" pitchFamily="34" charset="0"/>
                <a:cs typeface="Arial" pitchFamily="34" charset="0"/>
              </a:rPr>
              <a:t>Common Sense Measure</a:t>
            </a:r>
          </a:p>
        </p:txBody>
      </p:sp>
      <p:sp>
        <p:nvSpPr>
          <p:cNvPr id="30" name="Rounded Rectangle 29"/>
          <p:cNvSpPr/>
          <p:nvPr/>
        </p:nvSpPr>
        <p:spPr>
          <a:xfrm>
            <a:off x="5163688" y="4690239"/>
            <a:ext cx="1920240" cy="192024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2">
                    <a:lumMod val="75000"/>
                  </a:schemeClr>
                </a:solidFill>
                <a:latin typeface="Arial" pitchFamily="34" charset="0"/>
                <a:cs typeface="Arial" pitchFamily="34" charset="0"/>
              </a:rPr>
              <a:t>Immediate Impact</a:t>
            </a:r>
          </a:p>
        </p:txBody>
      </p:sp>
      <p:sp>
        <p:nvSpPr>
          <p:cNvPr id="31" name="Rounded Rectangle 30"/>
          <p:cNvSpPr/>
          <p:nvPr/>
        </p:nvSpPr>
        <p:spPr>
          <a:xfrm>
            <a:off x="2017223" y="4690239"/>
            <a:ext cx="1920240" cy="192024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2">
                    <a:lumMod val="75000"/>
                  </a:schemeClr>
                </a:solidFill>
                <a:latin typeface="Arial" pitchFamily="34" charset="0"/>
                <a:cs typeface="Arial" pitchFamily="34" charset="0"/>
              </a:rPr>
              <a:t>90% Support</a:t>
            </a:r>
          </a:p>
        </p:txBody>
      </p:sp>
    </p:spTree>
    <p:extLst>
      <p:ext uri="{BB962C8B-B14F-4D97-AF65-F5344CB8AC3E}">
        <p14:creationId xmlns:p14="http://schemas.microsoft.com/office/powerpoint/2010/main" val="2231355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2" fill="hold" nodeType="clickEffect">
                                  <p:stCondLst>
                                    <p:cond delay="0"/>
                                  </p:stCondLst>
                                  <p:childTnLst>
                                    <p:anim calcmode="lin" valueType="num">
                                      <p:cBhvr additive="base">
                                        <p:cTn id="6" dur="500"/>
                                        <p:tgtEl>
                                          <p:spTgt spid="24"/>
                                        </p:tgtEl>
                                        <p:attrNameLst>
                                          <p:attrName>ppt_x</p:attrName>
                                        </p:attrNameLst>
                                      </p:cBhvr>
                                      <p:tavLst>
                                        <p:tav tm="0">
                                          <p:val>
                                            <p:strVal val="ppt_x"/>
                                          </p:val>
                                        </p:tav>
                                        <p:tav tm="100000">
                                          <p:val>
                                            <p:strVal val="1+ppt_w/2"/>
                                          </p:val>
                                        </p:tav>
                                      </p:tavLst>
                                    </p:anim>
                                    <p:anim calcmode="lin" valueType="num">
                                      <p:cBhvr additive="base">
                                        <p:cTn id="7" dur="500"/>
                                        <p:tgtEl>
                                          <p:spTgt spid="24"/>
                                        </p:tgtEl>
                                        <p:attrNameLst>
                                          <p:attrName>ppt_y</p:attrName>
                                        </p:attrNameLst>
                                      </p:cBhvr>
                                      <p:tavLst>
                                        <p:tav tm="0">
                                          <p:val>
                                            <p:strVal val="ppt_y"/>
                                          </p:val>
                                        </p:tav>
                                        <p:tav tm="100000">
                                          <p:val>
                                            <p:strVal val="ppt_y"/>
                                          </p:val>
                                        </p:tav>
                                      </p:tavLst>
                                    </p:anim>
                                    <p:set>
                                      <p:cBhvr>
                                        <p:cTn id="8" dur="1" fill="hold">
                                          <p:stCondLst>
                                            <p:cond delay="499"/>
                                          </p:stCondLst>
                                        </p:cTn>
                                        <p:tgtEl>
                                          <p:spTgt spid="24"/>
                                        </p:tgtEl>
                                        <p:attrNameLst>
                                          <p:attrName>style.visibility</p:attrName>
                                        </p:attrNameLst>
                                      </p:cBhvr>
                                      <p:to>
                                        <p:strVal val="hidden"/>
                                      </p:to>
                                    </p:set>
                                  </p:childTnLst>
                                </p:cTn>
                              </p:par>
                              <p:par>
                                <p:cTn id="9" presetID="2" presetClass="exit" presetSubtype="2" fill="hold" nodeType="withEffect">
                                  <p:stCondLst>
                                    <p:cond delay="0"/>
                                  </p:stCondLst>
                                  <p:childTnLst>
                                    <p:anim calcmode="lin" valueType="num">
                                      <p:cBhvr additive="base">
                                        <p:cTn id="10" dur="500"/>
                                        <p:tgtEl>
                                          <p:spTgt spid="25"/>
                                        </p:tgtEl>
                                        <p:attrNameLst>
                                          <p:attrName>ppt_x</p:attrName>
                                        </p:attrNameLst>
                                      </p:cBhvr>
                                      <p:tavLst>
                                        <p:tav tm="0">
                                          <p:val>
                                            <p:strVal val="ppt_x"/>
                                          </p:val>
                                        </p:tav>
                                        <p:tav tm="100000">
                                          <p:val>
                                            <p:strVal val="1+ppt_w/2"/>
                                          </p:val>
                                        </p:tav>
                                      </p:tavLst>
                                    </p:anim>
                                    <p:anim calcmode="lin" valueType="num">
                                      <p:cBhvr additive="base">
                                        <p:cTn id="11" dur="500"/>
                                        <p:tgtEl>
                                          <p:spTgt spid="25"/>
                                        </p:tgtEl>
                                        <p:attrNameLst>
                                          <p:attrName>ppt_y</p:attrName>
                                        </p:attrNameLst>
                                      </p:cBhvr>
                                      <p:tavLst>
                                        <p:tav tm="0">
                                          <p:val>
                                            <p:strVal val="ppt_y"/>
                                          </p:val>
                                        </p:tav>
                                        <p:tav tm="100000">
                                          <p:val>
                                            <p:strVal val="ppt_y"/>
                                          </p:val>
                                        </p:tav>
                                      </p:tavLst>
                                    </p:anim>
                                    <p:set>
                                      <p:cBhvr>
                                        <p:cTn id="12" dur="1" fill="hold">
                                          <p:stCondLst>
                                            <p:cond delay="499"/>
                                          </p:stCondLst>
                                        </p:cTn>
                                        <p:tgtEl>
                                          <p:spTgt spid="25"/>
                                        </p:tgtEl>
                                        <p:attrNameLst>
                                          <p:attrName>style.visibility</p:attrName>
                                        </p:attrNameLst>
                                      </p:cBhvr>
                                      <p:to>
                                        <p:strVal val="hidden"/>
                                      </p:to>
                                    </p:set>
                                  </p:childTnLst>
                                </p:cTn>
                              </p:par>
                              <p:par>
                                <p:cTn id="13" presetID="2" presetClass="exit" presetSubtype="8" fill="hold" nodeType="withEffect">
                                  <p:stCondLst>
                                    <p:cond delay="0"/>
                                  </p:stCondLst>
                                  <p:childTnLst>
                                    <p:anim calcmode="lin" valueType="num">
                                      <p:cBhvr additive="base">
                                        <p:cTn id="14" dur="500"/>
                                        <p:tgtEl>
                                          <p:spTgt spid="26"/>
                                        </p:tgtEl>
                                        <p:attrNameLst>
                                          <p:attrName>ppt_x</p:attrName>
                                        </p:attrNameLst>
                                      </p:cBhvr>
                                      <p:tavLst>
                                        <p:tav tm="0">
                                          <p:val>
                                            <p:strVal val="ppt_x"/>
                                          </p:val>
                                        </p:tav>
                                        <p:tav tm="100000">
                                          <p:val>
                                            <p:strVal val="0-ppt_w/2"/>
                                          </p:val>
                                        </p:tav>
                                      </p:tavLst>
                                    </p:anim>
                                    <p:anim calcmode="lin" valueType="num">
                                      <p:cBhvr additive="base">
                                        <p:cTn id="15" dur="500"/>
                                        <p:tgtEl>
                                          <p:spTgt spid="26"/>
                                        </p:tgtEl>
                                        <p:attrNameLst>
                                          <p:attrName>ppt_y</p:attrName>
                                        </p:attrNameLst>
                                      </p:cBhvr>
                                      <p:tavLst>
                                        <p:tav tm="0">
                                          <p:val>
                                            <p:strVal val="ppt_y"/>
                                          </p:val>
                                        </p:tav>
                                        <p:tav tm="100000">
                                          <p:val>
                                            <p:strVal val="ppt_y"/>
                                          </p:val>
                                        </p:tav>
                                      </p:tavLst>
                                    </p:anim>
                                    <p:set>
                                      <p:cBhvr>
                                        <p:cTn id="16" dur="1" fill="hold">
                                          <p:stCondLst>
                                            <p:cond delay="499"/>
                                          </p:stCondLst>
                                        </p:cTn>
                                        <p:tgtEl>
                                          <p:spTgt spid="26"/>
                                        </p:tgtEl>
                                        <p:attrNameLst>
                                          <p:attrName>style.visibility</p:attrName>
                                        </p:attrNameLst>
                                      </p:cBhvr>
                                      <p:to>
                                        <p:strVal val="hidden"/>
                                      </p:to>
                                    </p:set>
                                  </p:childTnLst>
                                </p:cTn>
                              </p:par>
                            </p:childTnLst>
                          </p:cTn>
                        </p:par>
                        <p:par>
                          <p:cTn id="17" fill="hold">
                            <p:stCondLst>
                              <p:cond delay="500"/>
                            </p:stCondLst>
                            <p:childTnLst>
                              <p:par>
                                <p:cTn id="18" presetID="63" presetClass="path" presetSubtype="0" accel="50000" decel="50000" fill="hold" nodeType="afterEffect">
                                  <p:stCondLst>
                                    <p:cond delay="0"/>
                                  </p:stCondLst>
                                  <p:childTnLst>
                                    <p:animMotion origin="layout" path="M 5.55112E-17 1.11111E-6 L 0.175 1.11111E-6 " pathEditMode="relative" rAng="0" ptsTypes="AA">
                                      <p:cBhvr>
                                        <p:cTn id="19" dur="1000" fill="hold"/>
                                        <p:tgtEl>
                                          <p:spTgt spid="27"/>
                                        </p:tgtEl>
                                        <p:attrNameLst>
                                          <p:attrName>ppt_x</p:attrName>
                                          <p:attrName>ppt_y</p:attrName>
                                        </p:attrNameLst>
                                      </p:cBhvr>
                                      <p:rCtr x="8750" y="0"/>
                                    </p:animMotion>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8"/>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9"/>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31"/>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12</a:t>
            </a:fld>
            <a:endParaRPr lang="en-US">
              <a:ea typeface="ＭＳ Ｐゴシック" pitchFamily="-72" charset="-128"/>
              <a:cs typeface="ＭＳ Ｐゴシック" pitchFamily="-72" charset="-128"/>
            </a:endParaRPr>
          </a:p>
        </p:txBody>
      </p:sp>
      <p:sp>
        <p:nvSpPr>
          <p:cNvPr id="2" name="TextBox 1"/>
          <p:cNvSpPr txBox="1"/>
          <p:nvPr/>
        </p:nvSpPr>
        <p:spPr>
          <a:xfrm>
            <a:off x="457199" y="3048000"/>
            <a:ext cx="5334000" cy="1803058"/>
          </a:xfrm>
          <a:prstGeom prst="rect">
            <a:avLst/>
          </a:prstGeom>
          <a:noFill/>
        </p:spPr>
        <p:txBody>
          <a:bodyPr wrap="square" rtlCol="0">
            <a:spAutoFit/>
          </a:bodyPr>
          <a:lstStyle/>
          <a:p>
            <a:pPr marL="514350" indent="-514350">
              <a:lnSpc>
                <a:spcPct val="50000"/>
              </a:lnSpc>
              <a:spcBef>
                <a:spcPts val="2400"/>
              </a:spcBef>
              <a:spcAft>
                <a:spcPts val="1800"/>
              </a:spcAft>
              <a:buFont typeface="Arial" pitchFamily="34" charset="0"/>
              <a:buChar char="•"/>
            </a:pPr>
            <a:r>
              <a:rPr lang="en-US" sz="2600" dirty="0">
                <a:solidFill>
                  <a:schemeClr val="tx2"/>
                </a:solidFill>
                <a:latin typeface="Calibri"/>
                <a:cs typeface="Calibri"/>
              </a:rPr>
              <a:t>90% of Americans agree</a:t>
            </a:r>
          </a:p>
          <a:p>
            <a:pPr marL="514350" indent="-514350">
              <a:lnSpc>
                <a:spcPct val="50000"/>
              </a:lnSpc>
              <a:spcBef>
                <a:spcPts val="2400"/>
              </a:spcBef>
              <a:spcAft>
                <a:spcPts val="1800"/>
              </a:spcAft>
              <a:buFont typeface="Arial" pitchFamily="34" charset="0"/>
              <a:buChar char="•"/>
            </a:pPr>
            <a:r>
              <a:rPr lang="en-US" sz="2600" dirty="0">
                <a:solidFill>
                  <a:schemeClr val="tx2"/>
                </a:solidFill>
                <a:latin typeface="Calibri"/>
                <a:cs typeface="Calibri"/>
              </a:rPr>
              <a:t>We’re demanding action</a:t>
            </a:r>
          </a:p>
          <a:p>
            <a:pPr marL="514350" indent="-514350">
              <a:lnSpc>
                <a:spcPct val="50000"/>
              </a:lnSpc>
              <a:spcBef>
                <a:spcPts val="2400"/>
              </a:spcBef>
              <a:spcAft>
                <a:spcPts val="1800"/>
              </a:spcAft>
              <a:buFont typeface="Arial" pitchFamily="34" charset="0"/>
              <a:buChar char="•"/>
            </a:pPr>
            <a:r>
              <a:rPr lang="en-US" sz="2600" dirty="0">
                <a:solidFill>
                  <a:schemeClr val="tx2"/>
                </a:solidFill>
                <a:latin typeface="Calibri"/>
                <a:cs typeface="Calibri"/>
              </a:rPr>
              <a:t>Save lives &amp; protect communities</a:t>
            </a:r>
          </a:p>
        </p:txBody>
      </p:sp>
      <p:sp>
        <p:nvSpPr>
          <p:cNvPr id="8" name="Title 1"/>
          <p:cNvSpPr>
            <a:spLocks noGrp="1"/>
          </p:cNvSpPr>
          <p:nvPr>
            <p:ph type="title"/>
          </p:nvPr>
        </p:nvSpPr>
        <p:spPr>
          <a:xfrm>
            <a:off x="457200" y="0"/>
            <a:ext cx="8229600" cy="1143000"/>
          </a:xfrm>
        </p:spPr>
        <p:txBody>
          <a:bodyPr>
            <a:normAutofit/>
          </a:bodyPr>
          <a:lstStyle/>
          <a:p>
            <a:r>
              <a:rPr lang="en-US" sz="3000" dirty="0"/>
              <a:t>President Delivered State of the Union Speech</a:t>
            </a:r>
          </a:p>
        </p:txBody>
      </p:sp>
      <p:pic>
        <p:nvPicPr>
          <p:cNvPr id="9"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638800" y="2043184"/>
            <a:ext cx="3200136" cy="3200136"/>
          </a:xfrm>
          <a:prstGeom prst="rect">
            <a:avLst/>
          </a:prstGeom>
        </p:spPr>
      </p:pic>
      <p:sp>
        <p:nvSpPr>
          <p:cNvPr id="10" name="Rectangle 9"/>
          <p:cNvSpPr/>
          <p:nvPr/>
        </p:nvSpPr>
        <p:spPr>
          <a:xfrm>
            <a:off x="457199" y="2120071"/>
            <a:ext cx="2556084" cy="584775"/>
          </a:xfrm>
          <a:prstGeom prst="rect">
            <a:avLst/>
          </a:prstGeom>
        </p:spPr>
        <p:txBody>
          <a:bodyPr wrap="none">
            <a:spAutoFit/>
          </a:bodyPr>
          <a:lstStyle/>
          <a:p>
            <a:pPr lvl="0">
              <a:spcBef>
                <a:spcPct val="20000"/>
              </a:spcBef>
            </a:pPr>
            <a:r>
              <a:rPr lang="en-US" sz="3200" b="1" dirty="0">
                <a:solidFill>
                  <a:srgbClr val="1F497D"/>
                </a:solidFill>
              </a:rPr>
              <a:t>Core Message</a:t>
            </a:r>
          </a:p>
        </p:txBody>
      </p:sp>
    </p:spTree>
    <p:extLst>
      <p:ext uri="{BB962C8B-B14F-4D97-AF65-F5344CB8AC3E}">
        <p14:creationId xmlns:p14="http://schemas.microsoft.com/office/powerpoint/2010/main" val="18301071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13</a:t>
            </a:fld>
            <a:endParaRPr lang="en-US">
              <a:ea typeface="ＭＳ Ｐゴシック" pitchFamily="-72" charset="-128"/>
              <a:cs typeface="ＭＳ Ｐゴシック" pitchFamily="-72" charset="-128"/>
            </a:endParaRPr>
          </a:p>
        </p:txBody>
      </p:sp>
      <p:sp>
        <p:nvSpPr>
          <p:cNvPr id="2" name="TextBox 1"/>
          <p:cNvSpPr txBox="1"/>
          <p:nvPr/>
        </p:nvSpPr>
        <p:spPr>
          <a:xfrm>
            <a:off x="3733800" y="2240280"/>
            <a:ext cx="4191000" cy="1499898"/>
          </a:xfrm>
          <a:prstGeom prst="rect">
            <a:avLst/>
          </a:prstGeom>
          <a:noFill/>
        </p:spPr>
        <p:txBody>
          <a:bodyPr wrap="square" rtlCol="0">
            <a:spAutoFit/>
          </a:bodyPr>
          <a:lstStyle/>
          <a:p>
            <a:pPr marL="514350" indent="-514350">
              <a:lnSpc>
                <a:spcPct val="50000"/>
              </a:lnSpc>
              <a:spcBef>
                <a:spcPts val="2400"/>
              </a:spcBef>
              <a:spcAft>
                <a:spcPts val="600"/>
              </a:spcAft>
              <a:buFont typeface="Arial" pitchFamily="34" charset="0"/>
              <a:buChar char="•"/>
            </a:pPr>
            <a:r>
              <a:rPr lang="en-US" sz="2600" dirty="0">
                <a:solidFill>
                  <a:schemeClr val="tx2"/>
                </a:solidFill>
                <a:latin typeface="Calibri"/>
                <a:cs typeface="Calibri"/>
              </a:rPr>
              <a:t>Background Checks</a:t>
            </a:r>
          </a:p>
          <a:p>
            <a:pPr marL="514350" indent="-514350">
              <a:lnSpc>
                <a:spcPct val="50000"/>
              </a:lnSpc>
              <a:spcBef>
                <a:spcPts val="2400"/>
              </a:spcBef>
              <a:spcAft>
                <a:spcPts val="600"/>
              </a:spcAft>
              <a:buFont typeface="Arial" pitchFamily="34" charset="0"/>
              <a:buChar char="•"/>
            </a:pPr>
            <a:r>
              <a:rPr lang="en-US" sz="2600" dirty="0">
                <a:solidFill>
                  <a:schemeClr val="tx2"/>
                </a:solidFill>
                <a:latin typeface="Calibri"/>
                <a:cs typeface="Calibri"/>
              </a:rPr>
              <a:t>School Safety Measures</a:t>
            </a:r>
          </a:p>
          <a:p>
            <a:pPr marL="514350" indent="-514350">
              <a:lnSpc>
                <a:spcPct val="50000"/>
              </a:lnSpc>
              <a:spcBef>
                <a:spcPts val="2400"/>
              </a:spcBef>
              <a:spcAft>
                <a:spcPts val="600"/>
              </a:spcAft>
              <a:buFont typeface="Arial" pitchFamily="34" charset="0"/>
              <a:buChar char="•"/>
            </a:pPr>
            <a:r>
              <a:rPr lang="en-US" sz="2600" dirty="0">
                <a:solidFill>
                  <a:schemeClr val="tx2"/>
                </a:solidFill>
                <a:latin typeface="Calibri"/>
                <a:cs typeface="Calibri"/>
              </a:rPr>
              <a:t>Anti-Trafficking Provisions</a:t>
            </a:r>
          </a:p>
        </p:txBody>
      </p:sp>
      <p:sp>
        <p:nvSpPr>
          <p:cNvPr id="8" name="Title 1"/>
          <p:cNvSpPr>
            <a:spLocks noGrp="1"/>
          </p:cNvSpPr>
          <p:nvPr>
            <p:ph type="title"/>
          </p:nvPr>
        </p:nvSpPr>
        <p:spPr>
          <a:xfrm>
            <a:off x="457200" y="0"/>
            <a:ext cx="8229600" cy="1143000"/>
          </a:xfrm>
        </p:spPr>
        <p:txBody>
          <a:bodyPr>
            <a:normAutofit/>
          </a:bodyPr>
          <a:lstStyle/>
          <a:p>
            <a:r>
              <a:rPr lang="en-US" sz="3000" dirty="0"/>
              <a:t>Senate Bill Released – March 13</a:t>
            </a:r>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5064" y="2043184"/>
            <a:ext cx="3200136" cy="3200136"/>
          </a:xfrm>
          <a:prstGeom prst="rect">
            <a:avLst/>
          </a:prstGeom>
        </p:spPr>
      </p:pic>
      <p:sp>
        <p:nvSpPr>
          <p:cNvPr id="7" name="TextBox 6"/>
          <p:cNvSpPr txBox="1">
            <a:spLocks noChangeArrowheads="1"/>
          </p:cNvSpPr>
          <p:nvPr/>
        </p:nvSpPr>
        <p:spPr bwMode="auto">
          <a:xfrm>
            <a:off x="3505200" y="1447800"/>
            <a:ext cx="5638800" cy="523220"/>
          </a:xfrm>
          <a:prstGeom prst="rect">
            <a:avLst/>
          </a:prstGeom>
          <a:noFill/>
          <a:ln w="9525">
            <a:noFill/>
            <a:miter lim="800000"/>
            <a:headEnd/>
            <a:tailEnd/>
          </a:ln>
        </p:spPr>
        <p:txBody>
          <a:bodyPr wrap="square">
            <a:spAutoFit/>
          </a:bodyPr>
          <a:lstStyle/>
          <a:p>
            <a:pPr algn="ctr" eaLnBrk="0" hangingPunct="0">
              <a:buFont typeface="Arial" charset="0"/>
              <a:buNone/>
              <a:defRPr/>
            </a:pPr>
            <a:r>
              <a:rPr lang="en-US" sz="2800" b="1" dirty="0">
                <a:solidFill>
                  <a:srgbClr val="1F497D"/>
                </a:solidFill>
              </a:rPr>
              <a:t>Safe Communities, Safe Schools Act</a:t>
            </a:r>
          </a:p>
        </p:txBody>
      </p:sp>
      <p:cxnSp>
        <p:nvCxnSpPr>
          <p:cNvPr id="10" name="Straight Connector 9"/>
          <p:cNvCxnSpPr/>
          <p:nvPr/>
        </p:nvCxnSpPr>
        <p:spPr>
          <a:xfrm>
            <a:off x="3733800" y="1984921"/>
            <a:ext cx="5029200"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a:spLocks noChangeArrowheads="1"/>
          </p:cNvSpPr>
          <p:nvPr/>
        </p:nvSpPr>
        <p:spPr bwMode="auto">
          <a:xfrm>
            <a:off x="3718560" y="3886200"/>
            <a:ext cx="5638800" cy="523220"/>
          </a:xfrm>
          <a:prstGeom prst="rect">
            <a:avLst/>
          </a:prstGeom>
          <a:noFill/>
          <a:ln w="9525">
            <a:noFill/>
            <a:miter lim="800000"/>
            <a:headEnd/>
            <a:tailEnd/>
          </a:ln>
        </p:spPr>
        <p:txBody>
          <a:bodyPr wrap="square">
            <a:spAutoFit/>
          </a:bodyPr>
          <a:lstStyle/>
          <a:p>
            <a:pPr algn="ctr" eaLnBrk="0" hangingPunct="0">
              <a:buFont typeface="Arial" charset="0"/>
              <a:buNone/>
              <a:defRPr/>
            </a:pPr>
            <a:r>
              <a:rPr lang="en-US" sz="2800" b="1" dirty="0">
                <a:solidFill>
                  <a:srgbClr val="1F497D"/>
                </a:solidFill>
              </a:rPr>
              <a:t>Amendments</a:t>
            </a:r>
          </a:p>
        </p:txBody>
      </p:sp>
      <p:cxnSp>
        <p:nvCxnSpPr>
          <p:cNvPr id="12" name="Straight Connector 11"/>
          <p:cNvCxnSpPr/>
          <p:nvPr/>
        </p:nvCxnSpPr>
        <p:spPr>
          <a:xfrm>
            <a:off x="3947160" y="4423321"/>
            <a:ext cx="5029200"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733800" y="4727794"/>
            <a:ext cx="5029200" cy="1461939"/>
          </a:xfrm>
          <a:prstGeom prst="rect">
            <a:avLst/>
          </a:prstGeom>
          <a:noFill/>
        </p:spPr>
        <p:txBody>
          <a:bodyPr wrap="square" rtlCol="0">
            <a:spAutoFit/>
          </a:bodyPr>
          <a:lstStyle/>
          <a:p>
            <a:pPr marL="514350" indent="-514350">
              <a:lnSpc>
                <a:spcPct val="50000"/>
              </a:lnSpc>
              <a:spcBef>
                <a:spcPts val="2400"/>
              </a:spcBef>
              <a:spcAft>
                <a:spcPts val="600"/>
              </a:spcAft>
              <a:buFont typeface="Arial" pitchFamily="34" charset="0"/>
              <a:buChar char="•"/>
            </a:pPr>
            <a:r>
              <a:rPr lang="en-US" sz="2600" dirty="0" err="1">
                <a:solidFill>
                  <a:schemeClr val="tx2"/>
                </a:solidFill>
                <a:latin typeface="Calibri"/>
                <a:cs typeface="Calibri"/>
              </a:rPr>
              <a:t>Manchin</a:t>
            </a:r>
            <a:r>
              <a:rPr lang="en-US" sz="2600" dirty="0">
                <a:solidFill>
                  <a:schemeClr val="tx2"/>
                </a:solidFill>
                <a:latin typeface="Calibri"/>
                <a:cs typeface="Calibri"/>
              </a:rPr>
              <a:t>-Toomey Compromise</a:t>
            </a:r>
          </a:p>
          <a:p>
            <a:pPr marL="514350" indent="-514350">
              <a:lnSpc>
                <a:spcPct val="50000"/>
              </a:lnSpc>
              <a:spcBef>
                <a:spcPts val="2400"/>
              </a:spcBef>
              <a:spcAft>
                <a:spcPts val="600"/>
              </a:spcAft>
              <a:buFont typeface="Arial" pitchFamily="34" charset="0"/>
              <a:buChar char="•"/>
            </a:pPr>
            <a:r>
              <a:rPr lang="en-US" sz="2600" dirty="0">
                <a:solidFill>
                  <a:schemeClr val="tx2"/>
                </a:solidFill>
                <a:latin typeface="Calibri"/>
                <a:cs typeface="Calibri"/>
              </a:rPr>
              <a:t>Assault Weapons Ban</a:t>
            </a:r>
          </a:p>
          <a:p>
            <a:pPr marL="514350" indent="-514350">
              <a:lnSpc>
                <a:spcPct val="50000"/>
              </a:lnSpc>
              <a:spcBef>
                <a:spcPts val="2400"/>
              </a:spcBef>
              <a:spcAft>
                <a:spcPts val="600"/>
              </a:spcAft>
              <a:buFont typeface="Arial" pitchFamily="34" charset="0"/>
              <a:buChar char="•"/>
            </a:pPr>
            <a:r>
              <a:rPr lang="en-US" sz="2600" dirty="0">
                <a:solidFill>
                  <a:schemeClr val="tx2"/>
                </a:solidFill>
                <a:latin typeface="Calibri"/>
                <a:cs typeface="Calibri"/>
              </a:rPr>
              <a:t>High-capacity Magazine Ban</a:t>
            </a:r>
          </a:p>
        </p:txBody>
      </p:sp>
    </p:spTree>
    <p:extLst>
      <p:ext uri="{BB962C8B-B14F-4D97-AF65-F5344CB8AC3E}">
        <p14:creationId xmlns:p14="http://schemas.microsoft.com/office/powerpoint/2010/main" val="21085818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14</a:t>
            </a:fld>
            <a:endParaRPr lang="en-US">
              <a:ea typeface="ＭＳ Ｐゴシック" pitchFamily="-72" charset="-128"/>
              <a:cs typeface="ＭＳ Ｐゴシック" pitchFamily="-72" charset="-128"/>
            </a:endParaRPr>
          </a:p>
        </p:txBody>
      </p:sp>
      <p:sp>
        <p:nvSpPr>
          <p:cNvPr id="8" name="Title 1"/>
          <p:cNvSpPr>
            <a:spLocks noGrp="1"/>
          </p:cNvSpPr>
          <p:nvPr>
            <p:ph type="title"/>
          </p:nvPr>
        </p:nvSpPr>
        <p:spPr>
          <a:xfrm>
            <a:off x="203200" y="66020"/>
            <a:ext cx="8229600" cy="1143000"/>
          </a:xfrm>
        </p:spPr>
        <p:txBody>
          <a:bodyPr>
            <a:normAutofit/>
          </a:bodyPr>
          <a:lstStyle/>
          <a:p>
            <a:r>
              <a:rPr lang="en-US" sz="3000" dirty="0"/>
              <a:t>Senate Vote on </a:t>
            </a:r>
            <a:r>
              <a:rPr lang="en-US" sz="3000" dirty="0" err="1"/>
              <a:t>Manchin</a:t>
            </a:r>
            <a:r>
              <a:rPr lang="en-US" sz="3000" dirty="0"/>
              <a:t>-Toomey</a:t>
            </a:r>
          </a:p>
        </p:txBody>
      </p:sp>
      <p:sp>
        <p:nvSpPr>
          <p:cNvPr id="11" name="TextBox 10"/>
          <p:cNvSpPr txBox="1">
            <a:spLocks noChangeArrowheads="1"/>
          </p:cNvSpPr>
          <p:nvPr/>
        </p:nvSpPr>
        <p:spPr bwMode="auto">
          <a:xfrm>
            <a:off x="0" y="1447800"/>
            <a:ext cx="4191000" cy="523220"/>
          </a:xfrm>
          <a:prstGeom prst="rect">
            <a:avLst/>
          </a:prstGeom>
          <a:noFill/>
          <a:ln w="9525">
            <a:noFill/>
            <a:miter lim="800000"/>
            <a:headEnd/>
            <a:tailEnd/>
          </a:ln>
        </p:spPr>
        <p:txBody>
          <a:bodyPr wrap="square">
            <a:spAutoFit/>
          </a:bodyPr>
          <a:lstStyle/>
          <a:p>
            <a:pPr algn="ctr" eaLnBrk="0" hangingPunct="0">
              <a:buFont typeface="Arial" charset="0"/>
              <a:buNone/>
              <a:defRPr/>
            </a:pPr>
            <a:r>
              <a:rPr lang="en-US" sz="2800" b="1" dirty="0">
                <a:solidFill>
                  <a:srgbClr val="1F497D"/>
                </a:solidFill>
              </a:rPr>
              <a:t>Yes Votes</a:t>
            </a:r>
          </a:p>
        </p:txBody>
      </p:sp>
      <p:cxnSp>
        <p:nvCxnSpPr>
          <p:cNvPr id="12" name="Straight Connector 11"/>
          <p:cNvCxnSpPr/>
          <p:nvPr/>
        </p:nvCxnSpPr>
        <p:spPr>
          <a:xfrm>
            <a:off x="304800" y="1971020"/>
            <a:ext cx="3886200"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04800" y="2209800"/>
            <a:ext cx="5029200" cy="1495281"/>
          </a:xfrm>
          <a:prstGeom prst="rect">
            <a:avLst/>
          </a:prstGeom>
          <a:noFill/>
        </p:spPr>
        <p:txBody>
          <a:bodyPr wrap="square" rtlCol="0">
            <a:spAutoFit/>
          </a:bodyPr>
          <a:lstStyle/>
          <a:p>
            <a:pPr marL="514350" indent="-514350">
              <a:lnSpc>
                <a:spcPct val="50000"/>
              </a:lnSpc>
              <a:spcBef>
                <a:spcPts val="2400"/>
              </a:spcBef>
              <a:spcAft>
                <a:spcPts val="600"/>
              </a:spcAft>
              <a:buFont typeface="Arial" pitchFamily="34" charset="0"/>
              <a:buChar char="•"/>
            </a:pPr>
            <a:r>
              <a:rPr lang="en-US" sz="2600" dirty="0">
                <a:solidFill>
                  <a:schemeClr val="tx2"/>
                </a:solidFill>
                <a:latin typeface="Calibri"/>
                <a:cs typeface="Calibri"/>
              </a:rPr>
              <a:t>48 Democrats</a:t>
            </a:r>
          </a:p>
          <a:p>
            <a:pPr marL="514350" indent="-514350">
              <a:lnSpc>
                <a:spcPct val="50000"/>
              </a:lnSpc>
              <a:spcBef>
                <a:spcPts val="2400"/>
              </a:spcBef>
              <a:spcAft>
                <a:spcPts val="600"/>
              </a:spcAft>
              <a:buFont typeface="Arial" pitchFamily="34" charset="0"/>
              <a:buChar char="•"/>
            </a:pPr>
            <a:r>
              <a:rPr lang="en-US" sz="2600" dirty="0">
                <a:solidFill>
                  <a:schemeClr val="tx2"/>
                </a:solidFill>
                <a:latin typeface="Calibri"/>
                <a:cs typeface="Calibri"/>
              </a:rPr>
              <a:t>2 Independents</a:t>
            </a:r>
          </a:p>
          <a:p>
            <a:pPr marL="514350" indent="-514350">
              <a:lnSpc>
                <a:spcPct val="50000"/>
              </a:lnSpc>
              <a:spcBef>
                <a:spcPts val="2400"/>
              </a:spcBef>
              <a:spcAft>
                <a:spcPts val="600"/>
              </a:spcAft>
              <a:buFont typeface="Arial" pitchFamily="34" charset="0"/>
              <a:buChar char="•"/>
            </a:pPr>
            <a:r>
              <a:rPr lang="en-US" sz="2600" dirty="0">
                <a:solidFill>
                  <a:schemeClr val="tx2"/>
                </a:solidFill>
                <a:latin typeface="Calibri"/>
                <a:cs typeface="Calibri"/>
              </a:rPr>
              <a:t>4 Republicans</a:t>
            </a:r>
          </a:p>
        </p:txBody>
      </p:sp>
      <p:pic>
        <p:nvPicPr>
          <p:cNvPr id="14" name="Picture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72400" y="0"/>
            <a:ext cx="990600" cy="990600"/>
          </a:xfrm>
          <a:prstGeom prst="rect">
            <a:avLst/>
          </a:prstGeom>
        </p:spPr>
      </p:pic>
      <p:cxnSp>
        <p:nvCxnSpPr>
          <p:cNvPr id="16" name="Straight Connector 15"/>
          <p:cNvCxnSpPr/>
          <p:nvPr/>
        </p:nvCxnSpPr>
        <p:spPr>
          <a:xfrm>
            <a:off x="4914900" y="1971020"/>
            <a:ext cx="3886200"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a:spLocks noChangeArrowheads="1"/>
          </p:cNvSpPr>
          <p:nvPr/>
        </p:nvSpPr>
        <p:spPr bwMode="auto">
          <a:xfrm>
            <a:off x="4762500" y="1447800"/>
            <a:ext cx="4191000" cy="523220"/>
          </a:xfrm>
          <a:prstGeom prst="rect">
            <a:avLst/>
          </a:prstGeom>
          <a:noFill/>
          <a:ln w="9525">
            <a:noFill/>
            <a:miter lim="800000"/>
            <a:headEnd/>
            <a:tailEnd/>
          </a:ln>
        </p:spPr>
        <p:txBody>
          <a:bodyPr wrap="square">
            <a:spAutoFit/>
          </a:bodyPr>
          <a:lstStyle/>
          <a:p>
            <a:pPr algn="ctr" eaLnBrk="0" hangingPunct="0">
              <a:buFont typeface="Arial" charset="0"/>
              <a:buNone/>
              <a:defRPr/>
            </a:pPr>
            <a:r>
              <a:rPr lang="en-US" sz="2800" b="1" dirty="0">
                <a:solidFill>
                  <a:schemeClr val="accent2">
                    <a:lumMod val="50000"/>
                  </a:schemeClr>
                </a:solidFill>
              </a:rPr>
              <a:t>No Votes</a:t>
            </a:r>
          </a:p>
        </p:txBody>
      </p:sp>
      <p:sp>
        <p:nvSpPr>
          <p:cNvPr id="18" name="TextBox 17"/>
          <p:cNvSpPr txBox="1"/>
          <p:nvPr/>
        </p:nvSpPr>
        <p:spPr>
          <a:xfrm>
            <a:off x="4914900" y="2209800"/>
            <a:ext cx="4457700" cy="3264996"/>
          </a:xfrm>
          <a:prstGeom prst="rect">
            <a:avLst/>
          </a:prstGeom>
          <a:noFill/>
        </p:spPr>
        <p:txBody>
          <a:bodyPr wrap="square" rtlCol="0">
            <a:spAutoFit/>
          </a:bodyPr>
          <a:lstStyle/>
          <a:p>
            <a:pPr marL="514350" indent="-514350">
              <a:lnSpc>
                <a:spcPct val="50000"/>
              </a:lnSpc>
              <a:spcBef>
                <a:spcPts val="2400"/>
              </a:spcBef>
              <a:spcAft>
                <a:spcPts val="600"/>
              </a:spcAft>
              <a:buFont typeface="Arial" pitchFamily="34" charset="0"/>
              <a:buChar char="•"/>
            </a:pPr>
            <a:r>
              <a:rPr lang="en-US" sz="2600" dirty="0">
                <a:solidFill>
                  <a:schemeClr val="accent2">
                    <a:lumMod val="50000"/>
                  </a:schemeClr>
                </a:solidFill>
                <a:latin typeface="Calibri"/>
                <a:cs typeface="Calibri"/>
              </a:rPr>
              <a:t>41 Republicans</a:t>
            </a:r>
          </a:p>
          <a:p>
            <a:pPr marL="514350" indent="-514350">
              <a:lnSpc>
                <a:spcPct val="50000"/>
              </a:lnSpc>
              <a:spcBef>
                <a:spcPts val="2400"/>
              </a:spcBef>
              <a:spcAft>
                <a:spcPts val="600"/>
              </a:spcAft>
              <a:buFont typeface="Arial" pitchFamily="34" charset="0"/>
              <a:buChar char="•"/>
            </a:pPr>
            <a:r>
              <a:rPr lang="en-US" sz="2600" dirty="0">
                <a:solidFill>
                  <a:schemeClr val="accent2">
                    <a:lumMod val="50000"/>
                  </a:schemeClr>
                </a:solidFill>
                <a:latin typeface="Calibri"/>
                <a:cs typeface="Calibri"/>
              </a:rPr>
              <a:t>5 Democrats *</a:t>
            </a:r>
          </a:p>
          <a:p>
            <a:pPr marL="514350" indent="-514350">
              <a:lnSpc>
                <a:spcPct val="50000"/>
              </a:lnSpc>
              <a:spcBef>
                <a:spcPts val="2400"/>
              </a:spcBef>
              <a:spcAft>
                <a:spcPts val="600"/>
              </a:spcAft>
              <a:buFont typeface="Arial" pitchFamily="34" charset="0"/>
              <a:buChar char="•"/>
            </a:pPr>
            <a:endParaRPr lang="en-US" sz="2600" dirty="0">
              <a:solidFill>
                <a:schemeClr val="accent2">
                  <a:lumMod val="50000"/>
                </a:schemeClr>
              </a:solidFill>
              <a:latin typeface="Calibri"/>
              <a:cs typeface="Calibri"/>
            </a:endParaRPr>
          </a:p>
          <a:p>
            <a:pPr marL="514350" indent="-514350">
              <a:lnSpc>
                <a:spcPct val="50000"/>
              </a:lnSpc>
              <a:spcBef>
                <a:spcPts val="2400"/>
              </a:spcBef>
              <a:spcAft>
                <a:spcPts val="600"/>
              </a:spcAft>
              <a:buFont typeface="Arial" pitchFamily="34" charset="0"/>
              <a:buChar char="•"/>
            </a:pPr>
            <a:endParaRPr lang="en-US" sz="2600" dirty="0">
              <a:solidFill>
                <a:schemeClr val="accent2">
                  <a:lumMod val="50000"/>
                </a:schemeClr>
              </a:solidFill>
              <a:latin typeface="Calibri"/>
              <a:cs typeface="Calibri"/>
            </a:endParaRPr>
          </a:p>
          <a:p>
            <a:pPr marL="514350" indent="-514350">
              <a:lnSpc>
                <a:spcPct val="50000"/>
              </a:lnSpc>
              <a:spcBef>
                <a:spcPts val="2400"/>
              </a:spcBef>
              <a:spcAft>
                <a:spcPts val="600"/>
              </a:spcAft>
              <a:buFont typeface="Arial" pitchFamily="34" charset="0"/>
              <a:buChar char="•"/>
            </a:pPr>
            <a:r>
              <a:rPr lang="en-US" sz="2400" b="1" dirty="0">
                <a:solidFill>
                  <a:schemeClr val="accent2">
                    <a:lumMod val="50000"/>
                  </a:schemeClr>
                </a:solidFill>
              </a:rPr>
              <a:t>*</a:t>
            </a:r>
            <a:r>
              <a:rPr lang="en-US" sz="2400" dirty="0">
                <a:solidFill>
                  <a:schemeClr val="accent2">
                    <a:lumMod val="50000"/>
                  </a:schemeClr>
                </a:solidFill>
              </a:rPr>
              <a:t>1 Procedural “no” vote</a:t>
            </a:r>
            <a:endParaRPr lang="en-US" sz="2400" b="1" dirty="0">
              <a:solidFill>
                <a:schemeClr val="accent2">
                  <a:lumMod val="50000"/>
                </a:schemeClr>
              </a:solidFill>
            </a:endParaRPr>
          </a:p>
          <a:p>
            <a:pPr marL="514350" indent="-514350">
              <a:lnSpc>
                <a:spcPct val="50000"/>
              </a:lnSpc>
              <a:spcBef>
                <a:spcPts val="2400"/>
              </a:spcBef>
              <a:spcAft>
                <a:spcPts val="600"/>
              </a:spcAft>
            </a:pPr>
            <a:endParaRPr lang="en-US" sz="2600" dirty="0">
              <a:solidFill>
                <a:schemeClr val="accent2">
                  <a:lumMod val="50000"/>
                </a:schemeClr>
              </a:solidFill>
              <a:latin typeface="Calibri"/>
              <a:cs typeface="Calibri"/>
            </a:endParaRPr>
          </a:p>
        </p:txBody>
      </p:sp>
      <p:sp>
        <p:nvSpPr>
          <p:cNvPr id="9" name="TextBox 8"/>
          <p:cNvSpPr txBox="1"/>
          <p:nvPr/>
        </p:nvSpPr>
        <p:spPr>
          <a:xfrm rot="20105933">
            <a:off x="1817153" y="2079879"/>
            <a:ext cx="5546047" cy="3170099"/>
          </a:xfrm>
          <a:prstGeom prst="rect">
            <a:avLst/>
          </a:prstGeom>
          <a:noFill/>
          <a:ln>
            <a:solidFill>
              <a:srgbClr val="C00000"/>
            </a:solidFill>
            <a:prstDash val="sysDash"/>
          </a:ln>
        </p:spPr>
        <p:txBody>
          <a:bodyPr wrap="square" rtlCol="0">
            <a:spAutoFit/>
          </a:bodyPr>
          <a:lstStyle/>
          <a:p>
            <a:pPr algn="ctr"/>
            <a:r>
              <a:rPr lang="en-US" sz="10000" b="1" dirty="0">
                <a:pattFill prst="pct90">
                  <a:fgClr>
                    <a:srgbClr val="C00000"/>
                  </a:fgClr>
                  <a:bgClr>
                    <a:schemeClr val="bg1"/>
                  </a:bgClr>
                </a:pattFill>
              </a:rPr>
              <a:t>NOT ADOPTED</a:t>
            </a:r>
          </a:p>
        </p:txBody>
      </p:sp>
      <p:sp>
        <p:nvSpPr>
          <p:cNvPr id="22" name="Rectangle 21"/>
          <p:cNvSpPr/>
          <p:nvPr/>
        </p:nvSpPr>
        <p:spPr>
          <a:xfrm>
            <a:off x="5288280" y="5527357"/>
            <a:ext cx="2503955" cy="492443"/>
          </a:xfrm>
          <a:prstGeom prst="rect">
            <a:avLst/>
          </a:prstGeom>
        </p:spPr>
        <p:txBody>
          <a:bodyPr wrap="none">
            <a:spAutoFit/>
          </a:bodyPr>
          <a:lstStyle/>
          <a:p>
            <a:pPr lvl="0">
              <a:spcBef>
                <a:spcPct val="20000"/>
              </a:spcBef>
            </a:pPr>
            <a:r>
              <a:rPr lang="en-US" sz="2600" b="1" dirty="0">
                <a:solidFill>
                  <a:srgbClr val="1F497D"/>
                </a:solidFill>
              </a:rPr>
              <a:t>Final Vote: 54-46</a:t>
            </a:r>
          </a:p>
        </p:txBody>
      </p:sp>
    </p:spTree>
    <p:extLst>
      <p:ext uri="{BB962C8B-B14F-4D97-AF65-F5344CB8AC3E}">
        <p14:creationId xmlns:p14="http://schemas.microsoft.com/office/powerpoint/2010/main" val="2523220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7" grpId="0"/>
      <p:bldP spid="18" grpId="0"/>
      <p:bldP spid="9" grpId="0" animBg="1"/>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15</a:t>
            </a:fld>
            <a:endParaRPr lang="en-US" dirty="0"/>
          </a:p>
        </p:txBody>
      </p:sp>
      <p:sp>
        <p:nvSpPr>
          <p:cNvPr id="5" name="Title 1"/>
          <p:cNvSpPr>
            <a:spLocks noGrp="1"/>
          </p:cNvSpPr>
          <p:nvPr>
            <p:ph type="title"/>
          </p:nvPr>
        </p:nvSpPr>
        <p:spPr>
          <a:xfrm>
            <a:off x="228600" y="76042"/>
            <a:ext cx="8229600" cy="1143000"/>
          </a:xfrm>
        </p:spPr>
        <p:txBody>
          <a:bodyPr>
            <a:normAutofit/>
          </a:bodyPr>
          <a:lstStyle/>
          <a:p>
            <a:r>
              <a:rPr lang="en-US" sz="3000" dirty="0"/>
              <a:t>Senate Vote on </a:t>
            </a:r>
            <a:r>
              <a:rPr lang="en-US" sz="3000" dirty="0" err="1"/>
              <a:t>Manchin</a:t>
            </a:r>
            <a:r>
              <a:rPr lang="en-US" sz="3000" dirty="0"/>
              <a:t>-Toomey</a:t>
            </a:r>
          </a:p>
        </p:txBody>
      </p:sp>
      <p:sp>
        <p:nvSpPr>
          <p:cNvPr id="7" name="Rectangle 6"/>
          <p:cNvSpPr/>
          <p:nvPr/>
        </p:nvSpPr>
        <p:spPr>
          <a:xfrm>
            <a:off x="457200" y="1524000"/>
            <a:ext cx="2741584" cy="492443"/>
          </a:xfrm>
          <a:prstGeom prst="rect">
            <a:avLst/>
          </a:prstGeom>
        </p:spPr>
        <p:txBody>
          <a:bodyPr wrap="none">
            <a:spAutoFit/>
          </a:bodyPr>
          <a:lstStyle/>
          <a:p>
            <a:pPr lvl="0">
              <a:spcBef>
                <a:spcPct val="20000"/>
              </a:spcBef>
            </a:pPr>
            <a:r>
              <a:rPr lang="en-US" sz="2600" b="1" dirty="0">
                <a:solidFill>
                  <a:srgbClr val="1F497D"/>
                </a:solidFill>
              </a:rPr>
              <a:t>GOP Amendments</a:t>
            </a:r>
          </a:p>
        </p:txBody>
      </p:sp>
      <p:sp>
        <p:nvSpPr>
          <p:cNvPr id="8" name="TextBox 7"/>
          <p:cNvSpPr txBox="1"/>
          <p:nvPr/>
        </p:nvSpPr>
        <p:spPr>
          <a:xfrm>
            <a:off x="381000" y="2016443"/>
            <a:ext cx="8686800" cy="492443"/>
          </a:xfrm>
          <a:prstGeom prst="rect">
            <a:avLst/>
          </a:prstGeom>
          <a:noFill/>
        </p:spPr>
        <p:txBody>
          <a:bodyPr wrap="square" rtlCol="0">
            <a:spAutoFit/>
          </a:bodyPr>
          <a:lstStyle/>
          <a:p>
            <a:pPr marL="514350" indent="-514350">
              <a:spcBef>
                <a:spcPts val="2400"/>
              </a:spcBef>
              <a:buFont typeface="Arial"/>
              <a:buChar char="•"/>
            </a:pPr>
            <a:r>
              <a:rPr lang="en-US" sz="2600" dirty="0">
                <a:solidFill>
                  <a:srgbClr val="1F497D"/>
                </a:solidFill>
                <a:latin typeface="Calibri"/>
                <a:cs typeface="Calibri"/>
              </a:rPr>
              <a:t>GOP Concealed Carry Reciprocity Amendment failed 43-57</a:t>
            </a:r>
          </a:p>
        </p:txBody>
      </p:sp>
      <p:sp>
        <p:nvSpPr>
          <p:cNvPr id="10" name="Rectangle 9"/>
          <p:cNvSpPr/>
          <p:nvPr/>
        </p:nvSpPr>
        <p:spPr>
          <a:xfrm>
            <a:off x="457200" y="2895600"/>
            <a:ext cx="3600153" cy="492443"/>
          </a:xfrm>
          <a:prstGeom prst="rect">
            <a:avLst/>
          </a:prstGeom>
        </p:spPr>
        <p:txBody>
          <a:bodyPr wrap="none">
            <a:spAutoFit/>
          </a:bodyPr>
          <a:lstStyle/>
          <a:p>
            <a:pPr lvl="0">
              <a:spcBef>
                <a:spcPct val="20000"/>
              </a:spcBef>
            </a:pPr>
            <a:r>
              <a:rPr lang="en-US" sz="2600" b="1" dirty="0">
                <a:solidFill>
                  <a:srgbClr val="1F497D"/>
                </a:solidFill>
              </a:rPr>
              <a:t>Key Swing Votes in Favor</a:t>
            </a:r>
          </a:p>
        </p:txBody>
      </p:sp>
      <p:sp>
        <p:nvSpPr>
          <p:cNvPr id="11" name="TextBox 10"/>
          <p:cNvSpPr txBox="1"/>
          <p:nvPr/>
        </p:nvSpPr>
        <p:spPr>
          <a:xfrm>
            <a:off x="381000" y="3403282"/>
            <a:ext cx="3200400" cy="892552"/>
          </a:xfrm>
          <a:prstGeom prst="rect">
            <a:avLst/>
          </a:prstGeom>
          <a:noFill/>
        </p:spPr>
        <p:txBody>
          <a:bodyPr wrap="square" rtlCol="0">
            <a:spAutoFit/>
          </a:bodyPr>
          <a:lstStyle/>
          <a:p>
            <a:pPr marL="514350" indent="-514350">
              <a:spcBef>
                <a:spcPts val="1200"/>
              </a:spcBef>
              <a:buFont typeface="Arial"/>
              <a:buChar char="•"/>
            </a:pPr>
            <a:r>
              <a:rPr lang="fi-FI" sz="2600" dirty="0">
                <a:solidFill>
                  <a:srgbClr val="1F497D"/>
                </a:solidFill>
                <a:cs typeface="Calibri"/>
              </a:rPr>
              <a:t>5 Key Swing </a:t>
            </a:r>
            <a:r>
              <a:rPr lang="fi-FI" sz="2600" dirty="0" err="1">
                <a:solidFill>
                  <a:srgbClr val="1F497D"/>
                </a:solidFill>
                <a:cs typeface="Calibri"/>
              </a:rPr>
              <a:t>Voters</a:t>
            </a:r>
            <a:r>
              <a:rPr lang="fi-FI" sz="2600" dirty="0">
                <a:solidFill>
                  <a:srgbClr val="1F497D"/>
                </a:solidFill>
                <a:cs typeface="Calibri"/>
              </a:rPr>
              <a:t> </a:t>
            </a:r>
            <a:r>
              <a:rPr lang="fi-FI" sz="2600" dirty="0" err="1">
                <a:solidFill>
                  <a:srgbClr val="1F497D"/>
                </a:solidFill>
                <a:cs typeface="Calibri"/>
              </a:rPr>
              <a:t>voted</a:t>
            </a:r>
            <a:r>
              <a:rPr lang="fi-FI" sz="2600" dirty="0">
                <a:solidFill>
                  <a:srgbClr val="1F497D"/>
                </a:solidFill>
                <a:cs typeface="Calibri"/>
              </a:rPr>
              <a:t> </a:t>
            </a:r>
            <a:r>
              <a:rPr lang="fi-FI" sz="2600" dirty="0" err="1">
                <a:solidFill>
                  <a:srgbClr val="1F497D"/>
                </a:solidFill>
                <a:cs typeface="Calibri"/>
              </a:rPr>
              <a:t>Yes</a:t>
            </a:r>
            <a:endParaRPr lang="fi-FI" sz="2600" dirty="0">
              <a:solidFill>
                <a:srgbClr val="1F497D"/>
              </a:solidFill>
              <a:cs typeface="Calibri"/>
            </a:endParaRPr>
          </a:p>
        </p:txBody>
      </p:sp>
      <p:pic>
        <p:nvPicPr>
          <p:cNvPr id="12" name="Picture 11"/>
          <p:cNvPicPr>
            <a:picLocks noChangeAspect="1"/>
          </p:cNvPicPr>
          <p:nvPr/>
        </p:nvPicPr>
        <p:blipFill>
          <a:blip r:embed="rId3"/>
          <a:stretch>
            <a:fillRect/>
          </a:stretch>
        </p:blipFill>
        <p:spPr>
          <a:xfrm>
            <a:off x="4724400" y="3111341"/>
            <a:ext cx="3556000" cy="2368550"/>
          </a:xfrm>
          <a:prstGeom prst="rect">
            <a:avLst/>
          </a:prstGeom>
        </p:spPr>
      </p:pic>
    </p:spTree>
    <p:extLst>
      <p:ext uri="{BB962C8B-B14F-4D97-AF65-F5344CB8AC3E}">
        <p14:creationId xmlns:p14="http://schemas.microsoft.com/office/powerpoint/2010/main" val="33972167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16</a:t>
            </a:fld>
            <a:endParaRPr lang="en-US" dirty="0"/>
          </a:p>
        </p:txBody>
      </p:sp>
      <p:sp>
        <p:nvSpPr>
          <p:cNvPr id="6" name="Rectangle 5"/>
          <p:cNvSpPr/>
          <p:nvPr/>
        </p:nvSpPr>
        <p:spPr>
          <a:xfrm>
            <a:off x="0" y="914400"/>
            <a:ext cx="91440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tretch>
            <a:fillRect/>
          </a:stretch>
        </p:blipFill>
        <p:spPr>
          <a:xfrm>
            <a:off x="1295400" y="457200"/>
            <a:ext cx="6553200" cy="5710646"/>
          </a:xfrm>
          <a:prstGeom prst="rect">
            <a:avLst/>
          </a:prstGeom>
        </p:spPr>
      </p:pic>
    </p:spTree>
    <p:extLst>
      <p:ext uri="{BB962C8B-B14F-4D97-AF65-F5344CB8AC3E}">
        <p14:creationId xmlns:p14="http://schemas.microsoft.com/office/powerpoint/2010/main" val="41395958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17</a:t>
            </a:fld>
            <a:endParaRPr lang="en-US">
              <a:ea typeface="ＭＳ Ｐゴシック" pitchFamily="-72" charset="-128"/>
              <a:cs typeface="ＭＳ Ｐゴシック" pitchFamily="-72" charset="-128"/>
            </a:endParaRPr>
          </a:p>
        </p:txBody>
      </p:sp>
      <p:sp>
        <p:nvSpPr>
          <p:cNvPr id="2" name="TextBox 1"/>
          <p:cNvSpPr txBox="1"/>
          <p:nvPr/>
        </p:nvSpPr>
        <p:spPr>
          <a:xfrm>
            <a:off x="381000" y="1631419"/>
            <a:ext cx="7704856" cy="2508379"/>
          </a:xfrm>
          <a:prstGeom prst="rect">
            <a:avLst/>
          </a:prstGeom>
          <a:noFill/>
        </p:spPr>
        <p:txBody>
          <a:bodyPr wrap="square" rtlCol="0">
            <a:spAutoFit/>
          </a:bodyPr>
          <a:lstStyle/>
          <a:p>
            <a:pPr marL="571500" indent="-571500">
              <a:lnSpc>
                <a:spcPct val="50000"/>
              </a:lnSpc>
              <a:spcBef>
                <a:spcPts val="2400"/>
              </a:spcBef>
              <a:spcAft>
                <a:spcPts val="1800"/>
              </a:spcAft>
              <a:buAutoNum type="romanUcPeriod"/>
            </a:pPr>
            <a:r>
              <a:rPr lang="en-US" sz="2600" dirty="0">
                <a:solidFill>
                  <a:schemeClr val="tx2"/>
                </a:solidFill>
                <a:latin typeface="Calibri"/>
                <a:cs typeface="Calibri"/>
              </a:rPr>
              <a:t>Define Gun Violence Prevention Problem</a:t>
            </a:r>
          </a:p>
          <a:p>
            <a:pPr marL="514350" indent="-514350">
              <a:lnSpc>
                <a:spcPct val="50000"/>
              </a:lnSpc>
              <a:spcBef>
                <a:spcPts val="2400"/>
              </a:spcBef>
              <a:spcAft>
                <a:spcPts val="1800"/>
              </a:spcAft>
              <a:buAutoNum type="romanUcPeriod"/>
            </a:pPr>
            <a:r>
              <a:rPr lang="en-US" sz="2600" dirty="0">
                <a:solidFill>
                  <a:schemeClr val="tx2"/>
                </a:solidFill>
                <a:latin typeface="Calibri"/>
                <a:cs typeface="Calibri"/>
              </a:rPr>
              <a:t>President’s Plan &amp; Current Legislation</a:t>
            </a:r>
          </a:p>
          <a:p>
            <a:pPr marL="514350" indent="-514350">
              <a:lnSpc>
                <a:spcPct val="50000"/>
              </a:lnSpc>
              <a:spcBef>
                <a:spcPts val="2400"/>
              </a:spcBef>
              <a:spcAft>
                <a:spcPts val="1800"/>
              </a:spcAft>
              <a:buAutoNum type="romanUcPeriod"/>
            </a:pPr>
            <a:r>
              <a:rPr lang="en-US" sz="2600" dirty="0">
                <a:solidFill>
                  <a:schemeClr val="tx2"/>
                </a:solidFill>
                <a:latin typeface="Calibri"/>
                <a:cs typeface="Calibri"/>
              </a:rPr>
              <a:t>What Needs to Happen Next</a:t>
            </a:r>
          </a:p>
          <a:p>
            <a:pPr marL="514350" indent="-514350">
              <a:lnSpc>
                <a:spcPct val="50000"/>
              </a:lnSpc>
              <a:spcBef>
                <a:spcPts val="2400"/>
              </a:spcBef>
              <a:spcAft>
                <a:spcPts val="1800"/>
              </a:spcAft>
              <a:buAutoNum type="romanUcPeriod"/>
            </a:pPr>
            <a:r>
              <a:rPr lang="en-US" sz="2600" dirty="0">
                <a:solidFill>
                  <a:schemeClr val="tx2"/>
                </a:solidFill>
                <a:latin typeface="Calibri"/>
                <a:cs typeface="Calibri"/>
              </a:rPr>
              <a:t>Debrief</a:t>
            </a: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29400" y="2660194"/>
            <a:ext cx="2304785" cy="2666820"/>
          </a:xfrm>
          <a:prstGeom prst="rect">
            <a:avLst/>
          </a:prstGeom>
        </p:spPr>
      </p:pic>
      <p:sp>
        <p:nvSpPr>
          <p:cNvPr id="8" name="Title 1"/>
          <p:cNvSpPr>
            <a:spLocks noGrp="1"/>
          </p:cNvSpPr>
          <p:nvPr>
            <p:ph type="title"/>
          </p:nvPr>
        </p:nvSpPr>
        <p:spPr>
          <a:xfrm>
            <a:off x="457200" y="0"/>
            <a:ext cx="8229600" cy="1143000"/>
          </a:xfrm>
        </p:spPr>
        <p:txBody>
          <a:bodyPr>
            <a:normAutofit/>
          </a:bodyPr>
          <a:lstStyle/>
          <a:p>
            <a:r>
              <a:rPr lang="en-US" sz="3000" dirty="0"/>
              <a:t>Agenda</a:t>
            </a:r>
          </a:p>
        </p:txBody>
      </p:sp>
    </p:spTree>
    <p:extLst>
      <p:ext uri="{BB962C8B-B14F-4D97-AF65-F5344CB8AC3E}">
        <p14:creationId xmlns:p14="http://schemas.microsoft.com/office/powerpoint/2010/main" val="3974235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2">
                                            <p:txEl>
                                              <p:pRg st="2" end="2"/>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18</a:t>
            </a:fld>
            <a:endParaRPr lang="en-US" dirty="0"/>
          </a:p>
        </p:txBody>
      </p:sp>
      <p:grpSp>
        <p:nvGrpSpPr>
          <p:cNvPr id="32" name="Group 31"/>
          <p:cNvGrpSpPr/>
          <p:nvPr/>
        </p:nvGrpSpPr>
        <p:grpSpPr>
          <a:xfrm>
            <a:off x="1259760" y="1364377"/>
            <a:ext cx="6661038" cy="2173056"/>
            <a:chOff x="1310994" y="1618184"/>
            <a:chExt cx="6661038" cy="2173056"/>
          </a:xfrm>
        </p:grpSpPr>
        <p:sp>
          <p:nvSpPr>
            <p:cNvPr id="5" name="Oval 4"/>
            <p:cNvSpPr/>
            <p:nvPr/>
          </p:nvSpPr>
          <p:spPr>
            <a:xfrm>
              <a:off x="5799378" y="1618184"/>
              <a:ext cx="2172654" cy="2173056"/>
            </a:xfrm>
            <a:prstGeom prst="ellipse">
              <a:avLst/>
            </a:prstGeom>
          </p:spPr>
          <p:style>
            <a:lnRef idx="2">
              <a:schemeClr val="lt1">
                <a:hueOff val="0"/>
                <a:satOff val="0"/>
                <a:lumOff val="0"/>
                <a:alphaOff val="0"/>
              </a:schemeClr>
            </a:lnRef>
            <a:fillRef idx="1">
              <a:schemeClr val="accent1">
                <a:shade val="50000"/>
                <a:hueOff val="0"/>
                <a:satOff val="0"/>
                <a:lumOff val="0"/>
                <a:alphaOff val="0"/>
              </a:schemeClr>
            </a:fillRef>
            <a:effectRef idx="0">
              <a:schemeClr val="accent1">
                <a:shade val="50000"/>
                <a:hueOff val="0"/>
                <a:satOff val="0"/>
                <a:lumOff val="0"/>
                <a:alphaOff val="0"/>
              </a:schemeClr>
            </a:effectRef>
            <a:fontRef idx="minor">
              <a:schemeClr val="lt1"/>
            </a:fontRef>
          </p:style>
        </p:sp>
        <p:grpSp>
          <p:nvGrpSpPr>
            <p:cNvPr id="6" name="Group 5"/>
            <p:cNvGrpSpPr/>
            <p:nvPr/>
          </p:nvGrpSpPr>
          <p:grpSpPr>
            <a:xfrm>
              <a:off x="5871517" y="1690632"/>
              <a:ext cx="2028376" cy="2028160"/>
              <a:chOff x="5189771" y="892634"/>
              <a:chExt cx="2028376" cy="2028160"/>
            </a:xfrm>
          </p:grpSpPr>
          <p:sp>
            <p:nvSpPr>
              <p:cNvPr id="15" name="Oval 14"/>
              <p:cNvSpPr/>
              <p:nvPr/>
            </p:nvSpPr>
            <p:spPr>
              <a:xfrm>
                <a:off x="5189771" y="892634"/>
                <a:ext cx="2028376" cy="2028160"/>
              </a:xfrm>
              <a:prstGeom prst="ellipse">
                <a:avLst/>
              </a:prstGeom>
            </p:spPr>
            <p:style>
              <a:lnRef idx="2">
                <a:schemeClr val="accent1">
                  <a:shade val="5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6" name="Oval 5"/>
              <p:cNvSpPr/>
              <p:nvPr/>
            </p:nvSpPr>
            <p:spPr>
              <a:xfrm>
                <a:off x="5479741" y="1182426"/>
                <a:ext cx="1448436" cy="144857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a:t>Senate Floor for Vote</a:t>
                </a:r>
              </a:p>
            </p:txBody>
          </p:sp>
        </p:grpSp>
        <p:sp>
          <p:nvSpPr>
            <p:cNvPr id="7" name="Teardrop 6"/>
            <p:cNvSpPr/>
            <p:nvPr/>
          </p:nvSpPr>
          <p:spPr>
            <a:xfrm rot="2700000">
              <a:off x="3556495" y="1620811"/>
              <a:ext cx="2167420" cy="2167420"/>
            </a:xfrm>
            <a:prstGeom prst="teardrop">
              <a:avLst>
                <a:gd name="adj" fmla="val 100000"/>
              </a:avLst>
            </a:prstGeom>
          </p:spPr>
          <p:style>
            <a:lnRef idx="2">
              <a:schemeClr val="lt1">
                <a:hueOff val="0"/>
                <a:satOff val="0"/>
                <a:lumOff val="0"/>
                <a:alphaOff val="0"/>
              </a:schemeClr>
            </a:lnRef>
            <a:fillRef idx="1">
              <a:schemeClr val="accent1">
                <a:shade val="50000"/>
                <a:hueOff val="240958"/>
                <a:satOff val="-5040"/>
                <a:lumOff val="28042"/>
                <a:alphaOff val="0"/>
              </a:schemeClr>
            </a:fillRef>
            <a:effectRef idx="0">
              <a:schemeClr val="accent1">
                <a:shade val="50000"/>
                <a:hueOff val="240958"/>
                <a:satOff val="-5040"/>
                <a:lumOff val="28042"/>
                <a:alphaOff val="0"/>
              </a:schemeClr>
            </a:effectRef>
            <a:fontRef idx="minor">
              <a:schemeClr val="lt1"/>
            </a:fontRef>
          </p:style>
        </p:sp>
        <p:grpSp>
          <p:nvGrpSpPr>
            <p:cNvPr id="8" name="Group 7"/>
            <p:cNvGrpSpPr/>
            <p:nvPr/>
          </p:nvGrpSpPr>
          <p:grpSpPr>
            <a:xfrm>
              <a:off x="3626017" y="1690632"/>
              <a:ext cx="2028376" cy="2028160"/>
              <a:chOff x="2944271" y="892634"/>
              <a:chExt cx="2028376" cy="2028160"/>
            </a:xfrm>
          </p:grpSpPr>
          <p:sp>
            <p:nvSpPr>
              <p:cNvPr id="13" name="Oval 12"/>
              <p:cNvSpPr/>
              <p:nvPr/>
            </p:nvSpPr>
            <p:spPr>
              <a:xfrm>
                <a:off x="2944271" y="892634"/>
                <a:ext cx="2028376" cy="2028160"/>
              </a:xfrm>
              <a:prstGeom prst="ellipse">
                <a:avLst/>
              </a:prstGeom>
            </p:spPr>
            <p:style>
              <a:lnRef idx="2">
                <a:schemeClr val="accent1">
                  <a:shade val="50000"/>
                  <a:hueOff val="240958"/>
                  <a:satOff val="-5040"/>
                  <a:lumOff val="28042"/>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 name="Oval 8"/>
              <p:cNvSpPr/>
              <p:nvPr/>
            </p:nvSpPr>
            <p:spPr>
              <a:xfrm>
                <a:off x="3234241" y="1182426"/>
                <a:ext cx="1448436" cy="144857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a:t>Senate Committee Changes</a:t>
                </a:r>
              </a:p>
            </p:txBody>
          </p:sp>
        </p:grpSp>
        <p:sp>
          <p:nvSpPr>
            <p:cNvPr id="9" name="Teardrop 8"/>
            <p:cNvSpPr/>
            <p:nvPr/>
          </p:nvSpPr>
          <p:spPr>
            <a:xfrm rot="2700000">
              <a:off x="1310994" y="1620811"/>
              <a:ext cx="2167420" cy="2167420"/>
            </a:xfrm>
            <a:prstGeom prst="teardrop">
              <a:avLst>
                <a:gd name="adj" fmla="val 100000"/>
              </a:avLst>
            </a:prstGeom>
          </p:spPr>
          <p:style>
            <a:lnRef idx="2">
              <a:schemeClr val="lt1">
                <a:hueOff val="0"/>
                <a:satOff val="0"/>
                <a:lumOff val="0"/>
                <a:alphaOff val="0"/>
              </a:schemeClr>
            </a:lnRef>
            <a:fillRef idx="1">
              <a:schemeClr val="accent1">
                <a:shade val="50000"/>
                <a:hueOff val="240958"/>
                <a:satOff val="-5040"/>
                <a:lumOff val="28042"/>
                <a:alphaOff val="0"/>
              </a:schemeClr>
            </a:fillRef>
            <a:effectRef idx="0">
              <a:schemeClr val="accent1">
                <a:shade val="50000"/>
                <a:hueOff val="240958"/>
                <a:satOff val="-5040"/>
                <a:lumOff val="28042"/>
                <a:alphaOff val="0"/>
              </a:schemeClr>
            </a:effectRef>
            <a:fontRef idx="minor">
              <a:schemeClr val="lt1"/>
            </a:fontRef>
          </p:style>
        </p:sp>
        <p:grpSp>
          <p:nvGrpSpPr>
            <p:cNvPr id="10" name="Group 9"/>
            <p:cNvGrpSpPr/>
            <p:nvPr/>
          </p:nvGrpSpPr>
          <p:grpSpPr>
            <a:xfrm>
              <a:off x="1380517" y="1690632"/>
              <a:ext cx="2028376" cy="2028160"/>
              <a:chOff x="698771" y="892634"/>
              <a:chExt cx="2028376" cy="2028160"/>
            </a:xfrm>
          </p:grpSpPr>
          <p:sp>
            <p:nvSpPr>
              <p:cNvPr id="11" name="Oval 10"/>
              <p:cNvSpPr/>
              <p:nvPr/>
            </p:nvSpPr>
            <p:spPr>
              <a:xfrm>
                <a:off x="698771" y="892634"/>
                <a:ext cx="2028376" cy="2028160"/>
              </a:xfrm>
              <a:prstGeom prst="ellipse">
                <a:avLst/>
              </a:prstGeom>
            </p:spPr>
            <p:style>
              <a:lnRef idx="2">
                <a:schemeClr val="accent1">
                  <a:shade val="50000"/>
                  <a:hueOff val="240958"/>
                  <a:satOff val="-5040"/>
                  <a:lumOff val="28042"/>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2" name="Oval 11"/>
              <p:cNvSpPr/>
              <p:nvPr/>
            </p:nvSpPr>
            <p:spPr>
              <a:xfrm>
                <a:off x="988741" y="1182426"/>
                <a:ext cx="1448436" cy="144857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a:t>Bill Introduced in Senate</a:t>
                </a:r>
              </a:p>
            </p:txBody>
          </p:sp>
        </p:grpSp>
      </p:grpSp>
      <p:grpSp>
        <p:nvGrpSpPr>
          <p:cNvPr id="29" name="Group 28"/>
          <p:cNvGrpSpPr/>
          <p:nvPr/>
        </p:nvGrpSpPr>
        <p:grpSpPr>
          <a:xfrm>
            <a:off x="1265085" y="3765976"/>
            <a:ext cx="6655713" cy="2171319"/>
            <a:chOff x="1244143" y="2343340"/>
            <a:chExt cx="6655713" cy="2171319"/>
          </a:xfrm>
        </p:grpSpPr>
        <p:sp>
          <p:nvSpPr>
            <p:cNvPr id="17" name="Oval 16"/>
            <p:cNvSpPr/>
            <p:nvPr/>
          </p:nvSpPr>
          <p:spPr>
            <a:xfrm>
              <a:off x="5728939" y="2343340"/>
              <a:ext cx="2170917" cy="2171319"/>
            </a:xfrm>
            <a:prstGeom prst="ellipse">
              <a:avLst/>
            </a:prstGeom>
          </p:spPr>
          <p:style>
            <a:lnRef idx="2">
              <a:schemeClr val="lt1">
                <a:hueOff val="0"/>
                <a:satOff val="0"/>
                <a:lumOff val="0"/>
                <a:alphaOff val="0"/>
              </a:schemeClr>
            </a:lnRef>
            <a:fillRef idx="1">
              <a:schemeClr val="accent2">
                <a:alpha val="90000"/>
                <a:hueOff val="0"/>
                <a:satOff val="0"/>
                <a:lumOff val="0"/>
                <a:alphaOff val="0"/>
              </a:schemeClr>
            </a:fillRef>
            <a:effectRef idx="0">
              <a:schemeClr val="accent2">
                <a:alpha val="90000"/>
                <a:hueOff val="0"/>
                <a:satOff val="0"/>
                <a:lumOff val="0"/>
                <a:alphaOff val="0"/>
              </a:schemeClr>
            </a:effectRef>
            <a:fontRef idx="minor">
              <a:schemeClr val="lt1"/>
            </a:fontRef>
          </p:style>
        </p:sp>
        <p:grpSp>
          <p:nvGrpSpPr>
            <p:cNvPr id="18" name="Group 17"/>
            <p:cNvGrpSpPr/>
            <p:nvPr/>
          </p:nvGrpSpPr>
          <p:grpSpPr>
            <a:xfrm>
              <a:off x="5801020" y="2415730"/>
              <a:ext cx="2026754" cy="2026539"/>
              <a:chOff x="5187084" y="891921"/>
              <a:chExt cx="2026754" cy="2026539"/>
            </a:xfrm>
          </p:grpSpPr>
          <p:sp>
            <p:nvSpPr>
              <p:cNvPr id="27" name="Oval 26"/>
              <p:cNvSpPr/>
              <p:nvPr/>
            </p:nvSpPr>
            <p:spPr>
              <a:xfrm>
                <a:off x="5187084" y="891921"/>
                <a:ext cx="2026754" cy="2026539"/>
              </a:xfrm>
              <a:prstGeom prst="ellipse">
                <a:avLst/>
              </a:prstGeom>
            </p:spPr>
            <p:style>
              <a:lnRef idx="2">
                <a:schemeClr val="accent2">
                  <a:alpha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8" name="Oval 5"/>
              <p:cNvSpPr/>
              <p:nvPr/>
            </p:nvSpPr>
            <p:spPr>
              <a:xfrm>
                <a:off x="5476823" y="1181481"/>
                <a:ext cx="1447278" cy="144741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dirty="0"/>
                  <a:t>House</a:t>
                </a:r>
                <a:r>
                  <a:rPr lang="en-US" sz="2400" kern="1200" dirty="0"/>
                  <a:t> Floor for Vote</a:t>
                </a:r>
              </a:p>
            </p:txBody>
          </p:sp>
        </p:grpSp>
        <p:sp>
          <p:nvSpPr>
            <p:cNvPr id="19" name="Teardrop 18"/>
            <p:cNvSpPr/>
            <p:nvPr/>
          </p:nvSpPr>
          <p:spPr>
            <a:xfrm rot="2700000">
              <a:off x="3487848" y="2345964"/>
              <a:ext cx="2165688" cy="2165688"/>
            </a:xfrm>
            <a:prstGeom prst="teardrop">
              <a:avLst>
                <a:gd name="adj" fmla="val 100000"/>
              </a:avLst>
            </a:prstGeom>
          </p:spPr>
          <p:style>
            <a:lnRef idx="2">
              <a:schemeClr val="lt1">
                <a:hueOff val="0"/>
                <a:satOff val="0"/>
                <a:lumOff val="0"/>
                <a:alphaOff val="0"/>
              </a:schemeClr>
            </a:lnRef>
            <a:fillRef idx="1">
              <a:schemeClr val="accent2">
                <a:alpha val="90000"/>
                <a:hueOff val="0"/>
                <a:satOff val="0"/>
                <a:lumOff val="0"/>
                <a:alphaOff val="-20000"/>
              </a:schemeClr>
            </a:fillRef>
            <a:effectRef idx="0">
              <a:schemeClr val="accent2">
                <a:alpha val="90000"/>
                <a:hueOff val="0"/>
                <a:satOff val="0"/>
                <a:lumOff val="0"/>
                <a:alphaOff val="-20000"/>
              </a:schemeClr>
            </a:effectRef>
            <a:fontRef idx="minor">
              <a:schemeClr val="lt1"/>
            </a:fontRef>
          </p:style>
        </p:sp>
        <p:grpSp>
          <p:nvGrpSpPr>
            <p:cNvPr id="20" name="Group 19"/>
            <p:cNvGrpSpPr/>
            <p:nvPr/>
          </p:nvGrpSpPr>
          <p:grpSpPr>
            <a:xfrm>
              <a:off x="3557315" y="2415730"/>
              <a:ext cx="2026754" cy="2026539"/>
              <a:chOff x="2943379" y="891921"/>
              <a:chExt cx="2026754" cy="2026539"/>
            </a:xfrm>
          </p:grpSpPr>
          <p:sp>
            <p:nvSpPr>
              <p:cNvPr id="25" name="Oval 24"/>
              <p:cNvSpPr/>
              <p:nvPr/>
            </p:nvSpPr>
            <p:spPr>
              <a:xfrm>
                <a:off x="2943379" y="891921"/>
                <a:ext cx="2026754" cy="2026539"/>
              </a:xfrm>
              <a:prstGeom prst="ellipse">
                <a:avLst/>
              </a:prstGeom>
            </p:spPr>
            <p:style>
              <a:lnRef idx="2">
                <a:schemeClr val="accent2">
                  <a:alpha val="90000"/>
                  <a:hueOff val="0"/>
                  <a:satOff val="0"/>
                  <a:lumOff val="0"/>
                  <a:alphaOff val="-2000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6" name="Oval 8"/>
              <p:cNvSpPr/>
              <p:nvPr/>
            </p:nvSpPr>
            <p:spPr>
              <a:xfrm>
                <a:off x="3233118" y="1181481"/>
                <a:ext cx="1447278" cy="144741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a:t>House Committee Changes</a:t>
                </a:r>
              </a:p>
            </p:txBody>
          </p:sp>
        </p:grpSp>
        <p:sp>
          <p:nvSpPr>
            <p:cNvPr id="21" name="Teardrop 20"/>
            <p:cNvSpPr/>
            <p:nvPr/>
          </p:nvSpPr>
          <p:spPr>
            <a:xfrm rot="2700000">
              <a:off x="1244143" y="2345964"/>
              <a:ext cx="2165688" cy="2165688"/>
            </a:xfrm>
            <a:prstGeom prst="teardrop">
              <a:avLst>
                <a:gd name="adj" fmla="val 100000"/>
              </a:avLst>
            </a:prstGeom>
          </p:spPr>
          <p:style>
            <a:lnRef idx="2">
              <a:schemeClr val="lt1">
                <a:hueOff val="0"/>
                <a:satOff val="0"/>
                <a:lumOff val="0"/>
                <a:alphaOff val="0"/>
              </a:schemeClr>
            </a:lnRef>
            <a:fillRef idx="1">
              <a:schemeClr val="accent2">
                <a:alpha val="90000"/>
                <a:hueOff val="0"/>
                <a:satOff val="0"/>
                <a:lumOff val="0"/>
                <a:alphaOff val="-40000"/>
              </a:schemeClr>
            </a:fillRef>
            <a:effectRef idx="0">
              <a:schemeClr val="accent2">
                <a:alpha val="90000"/>
                <a:hueOff val="0"/>
                <a:satOff val="0"/>
                <a:lumOff val="0"/>
                <a:alphaOff val="-40000"/>
              </a:schemeClr>
            </a:effectRef>
            <a:fontRef idx="minor">
              <a:schemeClr val="lt1"/>
            </a:fontRef>
          </p:style>
        </p:sp>
        <p:grpSp>
          <p:nvGrpSpPr>
            <p:cNvPr id="22" name="Group 21"/>
            <p:cNvGrpSpPr/>
            <p:nvPr/>
          </p:nvGrpSpPr>
          <p:grpSpPr>
            <a:xfrm>
              <a:off x="1313610" y="2415730"/>
              <a:ext cx="2026754" cy="2026539"/>
              <a:chOff x="699674" y="891921"/>
              <a:chExt cx="2026754" cy="2026539"/>
            </a:xfrm>
          </p:grpSpPr>
          <p:sp>
            <p:nvSpPr>
              <p:cNvPr id="23" name="Oval 22"/>
              <p:cNvSpPr/>
              <p:nvPr/>
            </p:nvSpPr>
            <p:spPr>
              <a:xfrm>
                <a:off x="699674" y="891921"/>
                <a:ext cx="2026754" cy="2026539"/>
              </a:xfrm>
              <a:prstGeom prst="ellipse">
                <a:avLst/>
              </a:prstGeom>
            </p:spPr>
            <p:style>
              <a:lnRef idx="2">
                <a:schemeClr val="accent2">
                  <a:alpha val="90000"/>
                  <a:hueOff val="0"/>
                  <a:satOff val="0"/>
                  <a:lumOff val="0"/>
                  <a:alphaOff val="-4000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4" name="Oval 11"/>
              <p:cNvSpPr/>
              <p:nvPr/>
            </p:nvSpPr>
            <p:spPr>
              <a:xfrm>
                <a:off x="989412" y="1181481"/>
                <a:ext cx="1447278" cy="144741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a:t>Bill Introduced in House</a:t>
                </a:r>
              </a:p>
            </p:txBody>
          </p:sp>
        </p:grpSp>
      </p:grpSp>
      <p:sp>
        <p:nvSpPr>
          <p:cNvPr id="31" name="Title 1"/>
          <p:cNvSpPr>
            <a:spLocks noGrp="1"/>
          </p:cNvSpPr>
          <p:nvPr>
            <p:ph type="title"/>
          </p:nvPr>
        </p:nvSpPr>
        <p:spPr>
          <a:xfrm>
            <a:off x="457200" y="0"/>
            <a:ext cx="8229600" cy="1143000"/>
          </a:xfrm>
        </p:spPr>
        <p:txBody>
          <a:bodyPr>
            <a:normAutofit/>
          </a:bodyPr>
          <a:lstStyle/>
          <a:p>
            <a:r>
              <a:rPr lang="en-US" sz="3000" dirty="0"/>
              <a:t>Passing the Bill: Action Needed in Both House and Senate</a:t>
            </a:r>
          </a:p>
        </p:txBody>
      </p:sp>
    </p:spTree>
    <p:extLst>
      <p:ext uri="{BB962C8B-B14F-4D97-AF65-F5344CB8AC3E}">
        <p14:creationId xmlns:p14="http://schemas.microsoft.com/office/powerpoint/2010/main" val="13407418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19</a:t>
            </a:fld>
            <a:endParaRPr lang="en-US" dirty="0"/>
          </a:p>
        </p:txBody>
      </p:sp>
      <p:sp>
        <p:nvSpPr>
          <p:cNvPr id="5" name="Title 1"/>
          <p:cNvSpPr>
            <a:spLocks noGrp="1"/>
          </p:cNvSpPr>
          <p:nvPr>
            <p:ph type="title"/>
          </p:nvPr>
        </p:nvSpPr>
        <p:spPr>
          <a:xfrm>
            <a:off x="304800" y="0"/>
            <a:ext cx="8229600" cy="1143000"/>
          </a:xfrm>
        </p:spPr>
        <p:txBody>
          <a:bodyPr>
            <a:normAutofit/>
          </a:bodyPr>
          <a:lstStyle/>
          <a:p>
            <a:r>
              <a:rPr lang="en-US" sz="3000" dirty="0"/>
              <a:t>Passing the Bill: Our Strategy</a:t>
            </a:r>
          </a:p>
        </p:txBody>
      </p:sp>
      <p:pic>
        <p:nvPicPr>
          <p:cNvPr id="8" name="Content Placeholder 4" descr="Screen Shot 2013-03-30 at 10.52.09 AM.png"/>
          <p:cNvPicPr>
            <a:picLocks noGrp="1" noChangeAspect="1"/>
          </p:cNvPicPr>
          <p:nvPr>
            <p:ph idx="1"/>
          </p:nvPr>
        </p:nvPicPr>
        <p:blipFill>
          <a:blip r:embed="rId3" cstate="screen">
            <a:extLst>
              <a:ext uri="{28A0092B-C50C-407E-A947-70E740481C1C}">
                <a14:useLocalDpi xmlns:a14="http://schemas.microsoft.com/office/drawing/2010/main"/>
              </a:ext>
            </a:extLst>
          </a:blip>
          <a:srcRect/>
          <a:stretch>
            <a:fillRect/>
          </a:stretch>
        </p:blipFill>
        <p:spPr>
          <a:xfrm>
            <a:off x="2743200" y="1964010"/>
            <a:ext cx="6172200" cy="3314700"/>
          </a:xfrm>
        </p:spPr>
      </p:pic>
      <p:sp>
        <p:nvSpPr>
          <p:cNvPr id="10" name="Rectangle 9"/>
          <p:cNvSpPr/>
          <p:nvPr/>
        </p:nvSpPr>
        <p:spPr>
          <a:xfrm>
            <a:off x="463769" y="3051721"/>
            <a:ext cx="2148840" cy="1139279"/>
          </a:xfrm>
          <a:prstGeom prst="rect">
            <a:avLst/>
          </a:prstGeom>
          <a:solidFill>
            <a:schemeClr val="bg1">
              <a:lumMod val="95000"/>
            </a:schemeClr>
          </a:solidFill>
          <a:ln>
            <a:solidFill>
              <a:schemeClr val="bg1">
                <a:lumMod val="75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p>
            <a:pPr algn="ctr" eaLnBrk="0" fontAlgn="base" hangingPunct="0">
              <a:spcAft>
                <a:spcPct val="0"/>
              </a:spcAft>
              <a:buFont typeface="Arial" charset="0"/>
              <a:buNone/>
              <a:defRPr/>
            </a:pPr>
            <a:r>
              <a:rPr lang="en-US" sz="2600" b="1" dirty="0">
                <a:solidFill>
                  <a:srgbClr val="1F497D"/>
                </a:solidFill>
              </a:rPr>
              <a:t>Priority House Districts</a:t>
            </a:r>
          </a:p>
        </p:txBody>
      </p:sp>
      <p:sp>
        <p:nvSpPr>
          <p:cNvPr id="11" name="Rectangle 10"/>
          <p:cNvSpPr/>
          <p:nvPr/>
        </p:nvSpPr>
        <p:spPr>
          <a:xfrm>
            <a:off x="457200" y="4575721"/>
            <a:ext cx="2148840" cy="1139279"/>
          </a:xfrm>
          <a:prstGeom prst="rect">
            <a:avLst/>
          </a:prstGeom>
          <a:solidFill>
            <a:schemeClr val="bg1">
              <a:lumMod val="95000"/>
            </a:schemeClr>
          </a:solidFill>
          <a:ln>
            <a:solidFill>
              <a:schemeClr val="bg1">
                <a:lumMod val="75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p>
            <a:pPr algn="ctr" eaLnBrk="0" fontAlgn="base" hangingPunct="0">
              <a:spcAft>
                <a:spcPct val="0"/>
              </a:spcAft>
              <a:buFont typeface="Arial" charset="0"/>
              <a:buNone/>
              <a:defRPr/>
            </a:pPr>
            <a:r>
              <a:rPr lang="en-US" sz="2600" b="1" dirty="0">
                <a:solidFill>
                  <a:srgbClr val="1F497D"/>
                </a:solidFill>
              </a:rPr>
              <a:t>Border States &amp; Sister States</a:t>
            </a:r>
          </a:p>
        </p:txBody>
      </p:sp>
      <p:sp>
        <p:nvSpPr>
          <p:cNvPr id="12" name="Rectangle 11"/>
          <p:cNvSpPr/>
          <p:nvPr/>
        </p:nvSpPr>
        <p:spPr>
          <a:xfrm>
            <a:off x="457200" y="1524000"/>
            <a:ext cx="2148840" cy="1139279"/>
          </a:xfrm>
          <a:prstGeom prst="rect">
            <a:avLst/>
          </a:prstGeom>
          <a:solidFill>
            <a:schemeClr val="bg1">
              <a:lumMod val="95000"/>
            </a:schemeClr>
          </a:solidFill>
          <a:ln>
            <a:solidFill>
              <a:schemeClr val="bg1">
                <a:lumMod val="75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p>
            <a:pPr algn="ctr" eaLnBrk="0" fontAlgn="base" hangingPunct="0">
              <a:spcAft>
                <a:spcPct val="0"/>
              </a:spcAft>
              <a:buFont typeface="Arial" charset="0"/>
              <a:buNone/>
              <a:defRPr/>
            </a:pPr>
            <a:r>
              <a:rPr lang="en-US" sz="2600" b="1" dirty="0">
                <a:solidFill>
                  <a:srgbClr val="1F497D"/>
                </a:solidFill>
              </a:rPr>
              <a:t>Priority</a:t>
            </a:r>
          </a:p>
          <a:p>
            <a:pPr algn="ctr" eaLnBrk="0" fontAlgn="base" hangingPunct="0">
              <a:spcAft>
                <a:spcPct val="0"/>
              </a:spcAft>
              <a:buFont typeface="Arial" charset="0"/>
              <a:buNone/>
              <a:defRPr/>
            </a:pPr>
            <a:r>
              <a:rPr lang="en-US" sz="2600" b="1" dirty="0">
                <a:solidFill>
                  <a:srgbClr val="1F497D"/>
                </a:solidFill>
              </a:rPr>
              <a:t> Senate States</a:t>
            </a:r>
          </a:p>
        </p:txBody>
      </p:sp>
    </p:spTree>
    <p:extLst>
      <p:ext uri="{BB962C8B-B14F-4D97-AF65-F5344CB8AC3E}">
        <p14:creationId xmlns:p14="http://schemas.microsoft.com/office/powerpoint/2010/main" val="3231615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a:t>
            </a:fld>
            <a:endParaRPr lang="en-US">
              <a:ea typeface="ＭＳ Ｐゴシック" pitchFamily="-72" charset="-128"/>
              <a:cs typeface="ＭＳ Ｐゴシック" pitchFamily="-72" charset="-128"/>
            </a:endParaRPr>
          </a:p>
        </p:txBody>
      </p:sp>
      <p:sp>
        <p:nvSpPr>
          <p:cNvPr id="2" name="TextBox 1"/>
          <p:cNvSpPr txBox="1"/>
          <p:nvPr/>
        </p:nvSpPr>
        <p:spPr>
          <a:xfrm>
            <a:off x="457200" y="1447800"/>
            <a:ext cx="8229600" cy="3077766"/>
          </a:xfrm>
          <a:prstGeom prst="rect">
            <a:avLst/>
          </a:prstGeom>
          <a:noFill/>
        </p:spPr>
        <p:txBody>
          <a:bodyPr wrap="square" rtlCol="0">
            <a:spAutoFit/>
          </a:bodyPr>
          <a:lstStyle/>
          <a:p>
            <a:pPr marL="514350" indent="-514350">
              <a:spcBef>
                <a:spcPts val="2400"/>
              </a:spcBef>
              <a:spcAft>
                <a:spcPts val="1200"/>
              </a:spcAft>
              <a:buFont typeface="Arial"/>
              <a:buChar char="•"/>
            </a:pPr>
            <a:r>
              <a:rPr lang="en-US" sz="2600" dirty="0">
                <a:solidFill>
                  <a:srgbClr val="1F497D"/>
                </a:solidFill>
                <a:latin typeface="Calibri"/>
                <a:cs typeface="Calibri"/>
              </a:rPr>
              <a:t>Articulate why gun violence is a problem in the U.S. </a:t>
            </a:r>
          </a:p>
          <a:p>
            <a:pPr marL="514350" indent="-514350">
              <a:spcBef>
                <a:spcPts val="2400"/>
              </a:spcBef>
              <a:spcAft>
                <a:spcPts val="1200"/>
              </a:spcAft>
              <a:buFont typeface="Arial"/>
              <a:buChar char="•"/>
            </a:pPr>
            <a:r>
              <a:rPr lang="en-US" sz="2600" dirty="0">
                <a:solidFill>
                  <a:srgbClr val="1F497D"/>
                </a:solidFill>
                <a:latin typeface="Calibri"/>
                <a:cs typeface="Calibri"/>
              </a:rPr>
              <a:t>Clearly communicate the President’s plan</a:t>
            </a:r>
          </a:p>
          <a:p>
            <a:pPr marL="514350" indent="-514350">
              <a:spcBef>
                <a:spcPts val="2400"/>
              </a:spcBef>
              <a:spcAft>
                <a:spcPts val="1200"/>
              </a:spcAft>
              <a:buFont typeface="Arial"/>
              <a:buChar char="•"/>
            </a:pPr>
            <a:r>
              <a:rPr lang="en-US" sz="2600" dirty="0">
                <a:solidFill>
                  <a:srgbClr val="1F497D"/>
                </a:solidFill>
                <a:latin typeface="Calibri"/>
                <a:cs typeface="Calibri"/>
              </a:rPr>
              <a:t>Understand where in the path to victory we are on GVP</a:t>
            </a:r>
          </a:p>
          <a:p>
            <a:pPr marL="514350" indent="-514350">
              <a:spcBef>
                <a:spcPts val="2400"/>
              </a:spcBef>
              <a:spcAft>
                <a:spcPts val="1200"/>
              </a:spcAft>
              <a:buFont typeface="Arial"/>
              <a:buChar char="•"/>
            </a:pPr>
            <a:r>
              <a:rPr lang="en-US" sz="2600" dirty="0">
                <a:solidFill>
                  <a:srgbClr val="1F497D"/>
                </a:solidFill>
                <a:latin typeface="Calibri"/>
                <a:cs typeface="Calibri"/>
              </a:rPr>
              <a:t>Determine what next steps are needed to win</a:t>
            </a:r>
          </a:p>
        </p:txBody>
      </p:sp>
      <p:sp>
        <p:nvSpPr>
          <p:cNvPr id="6" name="Title 1"/>
          <p:cNvSpPr>
            <a:spLocks noGrp="1"/>
          </p:cNvSpPr>
          <p:nvPr>
            <p:ph type="title"/>
          </p:nvPr>
        </p:nvSpPr>
        <p:spPr>
          <a:xfrm>
            <a:off x="457200" y="0"/>
            <a:ext cx="8229600" cy="1143000"/>
          </a:xfrm>
        </p:spPr>
        <p:txBody>
          <a:bodyPr>
            <a:normAutofit/>
          </a:bodyPr>
          <a:lstStyle/>
          <a:p>
            <a:r>
              <a:rPr lang="en-US" sz="3000" dirty="0"/>
              <a:t>Goals for Today</a:t>
            </a:r>
          </a:p>
        </p:txBody>
      </p:sp>
    </p:spTree>
    <p:extLst>
      <p:ext uri="{BB962C8B-B14F-4D97-AF65-F5344CB8AC3E}">
        <p14:creationId xmlns:p14="http://schemas.microsoft.com/office/powerpoint/2010/main" val="3180986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9" presetClass="emph" presetSubtype="0" nodeType="withEffect">
                                  <p:stCondLst>
                                    <p:cond delay="0"/>
                                  </p:stCondLst>
                                  <p:childTnLst>
                                    <p:set>
                                      <p:cBhvr rctx="PPT">
                                        <p:cTn id="8" dur="indefinite"/>
                                        <p:tgtEl>
                                          <p:spTgt spid="2">
                                            <p:txEl>
                                              <p:pRg st="0" end="0"/>
                                            </p:txEl>
                                          </p:spTgt>
                                        </p:tgtEl>
                                        <p:attrNameLst>
                                          <p:attrName>style.opacity</p:attrName>
                                        </p:attrNameLst>
                                      </p:cBhvr>
                                      <p:to>
                                        <p:strVal val="0.5"/>
                                      </p:to>
                                    </p:set>
                                    <p:animEffect filter="image" prLst="opacity: 0.5">
                                      <p:cBhvr rctx="IE">
                                        <p:cTn id="9" dur="indefinite"/>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childTnLst>
                                </p:cTn>
                              </p:par>
                              <p:par>
                                <p:cTn id="18" presetID="9" presetClass="emph" presetSubtype="0" nodeType="withEffect">
                                  <p:stCondLst>
                                    <p:cond delay="0"/>
                                  </p:stCondLst>
                                  <p:childTnLst>
                                    <p:set>
                                      <p:cBhvr rctx="PPT">
                                        <p:cTn id="19" dur="indefinite"/>
                                        <p:tgtEl>
                                          <p:spTgt spid="2">
                                            <p:txEl>
                                              <p:pRg st="1" end="1"/>
                                            </p:txEl>
                                          </p:spTgt>
                                        </p:tgtEl>
                                        <p:attrNameLst>
                                          <p:attrName>style.opacity</p:attrName>
                                        </p:attrNameLst>
                                      </p:cBhvr>
                                      <p:to>
                                        <p:strVal val="0.5"/>
                                      </p:to>
                                    </p:set>
                                    <p:animEffect filter="image" prLst="opacity: 0.5">
                                      <p:cBhvr rctx="IE">
                                        <p:cTn id="20" dur="indefinite"/>
                                        <p:tgtEl>
                                          <p:spTgt spid="2">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childTnLst>
                                </p:cTn>
                              </p:par>
                              <p:par>
                                <p:cTn id="25" presetID="9" presetClass="emph" presetSubtype="0" nodeType="withEffect">
                                  <p:stCondLst>
                                    <p:cond delay="0"/>
                                  </p:stCondLst>
                                  <p:childTnLst>
                                    <p:set>
                                      <p:cBhvr rctx="PPT">
                                        <p:cTn id="26" dur="indefinite"/>
                                        <p:tgtEl>
                                          <p:spTgt spid="2">
                                            <p:txEl>
                                              <p:pRg st="2" end="2"/>
                                            </p:txEl>
                                          </p:spTgt>
                                        </p:tgtEl>
                                        <p:attrNameLst>
                                          <p:attrName>style.opacity</p:attrName>
                                        </p:attrNameLst>
                                      </p:cBhvr>
                                      <p:to>
                                        <p:strVal val="0.5"/>
                                      </p:to>
                                    </p:set>
                                    <p:animEffect filter="image" prLst="opacity: 0.5">
                                      <p:cBhvr rctx="IE">
                                        <p:cTn id="27" dur="indefinite"/>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229600" cy="1143000"/>
          </a:xfrm>
        </p:spPr>
        <p:txBody>
          <a:bodyPr>
            <a:normAutofit/>
          </a:bodyPr>
          <a:lstStyle/>
          <a:p>
            <a:r>
              <a:rPr lang="en-US" sz="3000" dirty="0"/>
              <a:t>Holding Congress Accountable</a:t>
            </a:r>
          </a:p>
        </p:txBody>
      </p:sp>
      <p:sp>
        <p:nvSpPr>
          <p:cNvPr id="3" name="Slide Number Placeholder 2"/>
          <p:cNvSpPr>
            <a:spLocks noGrp="1"/>
          </p:cNvSpPr>
          <p:nvPr>
            <p:ph type="sldNum" sz="quarter" idx="12"/>
          </p:nvPr>
        </p:nvSpPr>
        <p:spPr/>
        <p:txBody>
          <a:bodyPr/>
          <a:lstStyle/>
          <a:p>
            <a:fld id="{51A0968B-E52D-48FA-AFA4-A19DF3D2143C}" type="slidenum">
              <a:rPr lang="en-US" smtClean="0"/>
              <a:pPr/>
              <a:t>20</a:t>
            </a:fld>
            <a:endParaRPr lang="en-US" dirty="0"/>
          </a:p>
        </p:txBody>
      </p:sp>
      <p:pic>
        <p:nvPicPr>
          <p:cNvPr id="6" name="Picture 5"/>
          <p:cNvPicPr>
            <a:picLocks noChangeAspect="1"/>
          </p:cNvPicPr>
          <p:nvPr/>
        </p:nvPicPr>
        <p:blipFill>
          <a:blip r:embed="rId3"/>
          <a:stretch>
            <a:fillRect/>
          </a:stretch>
        </p:blipFill>
        <p:spPr>
          <a:xfrm>
            <a:off x="1878429" y="1357993"/>
            <a:ext cx="5387139" cy="4874078"/>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229600" cy="1143000"/>
          </a:xfrm>
        </p:spPr>
        <p:txBody>
          <a:bodyPr>
            <a:normAutofit/>
          </a:bodyPr>
          <a:lstStyle/>
          <a:p>
            <a:r>
              <a:rPr lang="en-US" sz="3000" dirty="0"/>
              <a:t>State-Specific Slide</a:t>
            </a:r>
          </a:p>
        </p:txBody>
      </p:sp>
      <p:sp>
        <p:nvSpPr>
          <p:cNvPr id="3" name="Slide Number Placeholder 2"/>
          <p:cNvSpPr>
            <a:spLocks noGrp="1"/>
          </p:cNvSpPr>
          <p:nvPr>
            <p:ph type="sldNum" sz="quarter" idx="12"/>
          </p:nvPr>
        </p:nvSpPr>
        <p:spPr/>
        <p:txBody>
          <a:bodyPr/>
          <a:lstStyle/>
          <a:p>
            <a:fld id="{51A0968B-E52D-48FA-AFA4-A19DF3D2143C}" type="slidenum">
              <a:rPr lang="en-US" smtClean="0"/>
              <a:pPr/>
              <a:t>21</a:t>
            </a:fld>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7924800" y="1524000"/>
            <a:ext cx="600421" cy="4419600"/>
          </a:xfrm>
          <a:prstGeom prst="rect">
            <a:avLst/>
          </a:prstGeom>
        </p:spPr>
      </p:pic>
    </p:spTree>
    <p:extLst>
      <p:ext uri="{BB962C8B-B14F-4D97-AF65-F5344CB8AC3E}">
        <p14:creationId xmlns:p14="http://schemas.microsoft.com/office/powerpoint/2010/main" val="13620789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1741748017"/>
              </p:ext>
            </p:extLst>
          </p:nvPr>
        </p:nvGraphicFramePr>
        <p:xfrm>
          <a:off x="533400" y="2667000"/>
          <a:ext cx="86106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7891" name="Slide Number Placeholder 5"/>
          <p:cNvSpPr>
            <a:spLocks noGrp="1"/>
          </p:cNvSpPr>
          <p:nvPr>
            <p:ph type="sldNum" sz="quarter" idx="4294967295"/>
          </p:nvPr>
        </p:nvSpPr>
        <p:spPr bwMode="auto">
          <a:xfrm>
            <a:off x="6553200" y="6492875"/>
            <a:ext cx="2133600" cy="319088"/>
          </a:xfrm>
          <a:prstGeom prst="rect">
            <a:avLst/>
          </a:prstGeom>
          <a:ln>
            <a:miter lim="800000"/>
            <a:headEnd/>
            <a:tailEnd/>
          </a:ln>
        </p:spPr>
        <p:txBody>
          <a:bodyPr wrap="square" numCol="1" anchorCtr="0" compatLnSpc="1">
            <a:prstTxWarp prst="textNoShape">
              <a:avLst/>
            </a:prstTxWarp>
          </a:bodyPr>
          <a:lstStyle/>
          <a:p>
            <a:pPr fontAlgn="base">
              <a:spcBef>
                <a:spcPct val="0"/>
              </a:spcBef>
              <a:spcAft>
                <a:spcPct val="0"/>
              </a:spcAft>
              <a:defRPr/>
            </a:pPr>
            <a:fld id="{D4ED9D9C-A4EE-4A58-A963-8A53EAB4EE1B}" type="slidenum">
              <a:rPr lang="en-US">
                <a:ea typeface="ＭＳ Ｐゴシック" pitchFamily="-72" charset="-128"/>
                <a:cs typeface="ＭＳ Ｐゴシック" pitchFamily="-72" charset="-128"/>
              </a:rPr>
              <a:pPr fontAlgn="base">
                <a:spcBef>
                  <a:spcPct val="0"/>
                </a:spcBef>
                <a:spcAft>
                  <a:spcPct val="0"/>
                </a:spcAft>
                <a:defRPr/>
              </a:pPr>
              <a:t>22</a:t>
            </a:fld>
            <a:endParaRPr lang="en-US">
              <a:ea typeface="ＭＳ Ｐゴシック" pitchFamily="-72" charset="-128"/>
              <a:cs typeface="ＭＳ Ｐゴシック" pitchFamily="-72" charset="-128"/>
            </a:endParaRPr>
          </a:p>
        </p:txBody>
      </p:sp>
      <p:sp>
        <p:nvSpPr>
          <p:cNvPr id="23555" name="Title 1"/>
          <p:cNvSpPr>
            <a:spLocks noGrp="1"/>
          </p:cNvSpPr>
          <p:nvPr>
            <p:ph type="title"/>
          </p:nvPr>
        </p:nvSpPr>
        <p:spPr>
          <a:xfrm>
            <a:off x="228600" y="76200"/>
            <a:ext cx="8229600" cy="1143000"/>
          </a:xfrm>
        </p:spPr>
        <p:txBody>
          <a:bodyPr/>
          <a:lstStyle/>
          <a:p>
            <a:r>
              <a:rPr lang="en-US" sz="3000" dirty="0"/>
              <a:t>Taking Action: Grassroots</a:t>
            </a:r>
          </a:p>
        </p:txBody>
      </p:sp>
      <p:graphicFrame>
        <p:nvGraphicFramePr>
          <p:cNvPr id="4" name="Diagram 3"/>
          <p:cNvGraphicFramePr>
            <a:graphicFrameLocks noChangeAspect="1"/>
          </p:cNvGraphicFramePr>
          <p:nvPr>
            <p:extLst>
              <p:ext uri="{D42A27DB-BD31-4B8C-83A1-F6EECF244321}">
                <p14:modId xmlns:p14="http://schemas.microsoft.com/office/powerpoint/2010/main" val="671330445"/>
              </p:ext>
            </p:extLst>
          </p:nvPr>
        </p:nvGraphicFramePr>
        <p:xfrm>
          <a:off x="228600" y="1295400"/>
          <a:ext cx="8686800" cy="312928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533400" y="2667000"/>
          <a:ext cx="86106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7891" name="Slide Number Placeholder 5"/>
          <p:cNvSpPr>
            <a:spLocks noGrp="1"/>
          </p:cNvSpPr>
          <p:nvPr>
            <p:ph type="sldNum" sz="quarter" idx="4294967295"/>
          </p:nvPr>
        </p:nvSpPr>
        <p:spPr bwMode="auto">
          <a:xfrm>
            <a:off x="6553200" y="6492875"/>
            <a:ext cx="2133600" cy="319088"/>
          </a:xfrm>
          <a:prstGeom prst="rect">
            <a:avLst/>
          </a:prstGeom>
          <a:ln>
            <a:miter lim="800000"/>
            <a:headEnd/>
            <a:tailEnd/>
          </a:ln>
        </p:spPr>
        <p:txBody>
          <a:bodyPr wrap="square" numCol="1" anchorCtr="0" compatLnSpc="1">
            <a:prstTxWarp prst="textNoShape">
              <a:avLst/>
            </a:prstTxWarp>
          </a:bodyPr>
          <a:lstStyle/>
          <a:p>
            <a:pPr fontAlgn="base">
              <a:spcBef>
                <a:spcPct val="0"/>
              </a:spcBef>
              <a:spcAft>
                <a:spcPct val="0"/>
              </a:spcAft>
              <a:defRPr/>
            </a:pPr>
            <a:fld id="{D4ED9D9C-A4EE-4A58-A963-8A53EAB4EE1B}" type="slidenum">
              <a:rPr lang="en-US">
                <a:ea typeface="ＭＳ Ｐゴシック" pitchFamily="-72" charset="-128"/>
                <a:cs typeface="ＭＳ Ｐゴシック" pitchFamily="-72" charset="-128"/>
              </a:rPr>
              <a:pPr fontAlgn="base">
                <a:spcBef>
                  <a:spcPct val="0"/>
                </a:spcBef>
                <a:spcAft>
                  <a:spcPct val="0"/>
                </a:spcAft>
                <a:defRPr/>
              </a:pPr>
              <a:t>23</a:t>
            </a:fld>
            <a:endParaRPr lang="en-US">
              <a:ea typeface="ＭＳ Ｐゴシック" pitchFamily="-72" charset="-128"/>
              <a:cs typeface="ＭＳ Ｐゴシック" pitchFamily="-72" charset="-128"/>
            </a:endParaRPr>
          </a:p>
        </p:txBody>
      </p:sp>
      <p:sp>
        <p:nvSpPr>
          <p:cNvPr id="23555" name="Title 1"/>
          <p:cNvSpPr>
            <a:spLocks noGrp="1"/>
          </p:cNvSpPr>
          <p:nvPr>
            <p:ph type="title"/>
          </p:nvPr>
        </p:nvSpPr>
        <p:spPr>
          <a:xfrm>
            <a:off x="152400" y="76200"/>
            <a:ext cx="8229600" cy="1143000"/>
          </a:xfrm>
        </p:spPr>
        <p:txBody>
          <a:bodyPr/>
          <a:lstStyle/>
          <a:p>
            <a:r>
              <a:rPr lang="en-US" sz="3000" dirty="0"/>
              <a:t>Taking Action: Grassroots</a:t>
            </a:r>
          </a:p>
        </p:txBody>
      </p:sp>
      <p:graphicFrame>
        <p:nvGraphicFramePr>
          <p:cNvPr id="4" name="Diagram 3"/>
          <p:cNvGraphicFramePr>
            <a:graphicFrameLocks noChangeAspect="1"/>
          </p:cNvGraphicFramePr>
          <p:nvPr>
            <p:extLst>
              <p:ext uri="{D42A27DB-BD31-4B8C-83A1-F6EECF244321}">
                <p14:modId xmlns:p14="http://schemas.microsoft.com/office/powerpoint/2010/main" val="2583553893"/>
              </p:ext>
            </p:extLst>
          </p:nvPr>
        </p:nvGraphicFramePr>
        <p:xfrm>
          <a:off x="228600" y="1295400"/>
          <a:ext cx="8686800" cy="3733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8" name="Rounded Rectangle 7"/>
          <p:cNvSpPr/>
          <p:nvPr/>
        </p:nvSpPr>
        <p:spPr>
          <a:xfrm>
            <a:off x="1752600" y="5105400"/>
            <a:ext cx="5943600" cy="4572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2057400" y="5105400"/>
            <a:ext cx="5410200" cy="430887"/>
          </a:xfrm>
          <a:prstGeom prst="rect">
            <a:avLst/>
          </a:prstGeom>
          <a:noFill/>
        </p:spPr>
        <p:txBody>
          <a:bodyPr wrap="square" rtlCol="0">
            <a:spAutoFit/>
          </a:bodyPr>
          <a:lstStyle/>
          <a:p>
            <a:pPr algn="ctr"/>
            <a:r>
              <a:rPr lang="en-US" sz="2200" b="1" dirty="0">
                <a:solidFill>
                  <a:schemeClr val="bg1"/>
                </a:solidFill>
              </a:rPr>
              <a:t>Post-Senate Vote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a:bodyPr>
          <a:lstStyle/>
          <a:p>
            <a:r>
              <a:rPr lang="en-US" sz="3000" dirty="0"/>
              <a:t>Taking Action: Digitally </a:t>
            </a:r>
          </a:p>
        </p:txBody>
      </p:sp>
      <p:sp>
        <p:nvSpPr>
          <p:cNvPr id="3" name="Content Placeholder 2"/>
          <p:cNvSpPr>
            <a:spLocks noGrp="1"/>
          </p:cNvSpPr>
          <p:nvPr>
            <p:ph idx="1"/>
          </p:nvPr>
        </p:nvSpPr>
        <p:spPr>
          <a:xfrm>
            <a:off x="457200" y="1676400"/>
            <a:ext cx="3581400" cy="2590800"/>
          </a:xfrm>
        </p:spPr>
        <p:txBody>
          <a:bodyPr>
            <a:normAutofit/>
          </a:bodyPr>
          <a:lstStyle/>
          <a:p>
            <a:r>
              <a:rPr lang="en-US" sz="2200" dirty="0">
                <a:solidFill>
                  <a:schemeClr val="tx2"/>
                </a:solidFill>
              </a:rPr>
              <a:t>Tweet @ Your Senator Campaign</a:t>
            </a:r>
          </a:p>
          <a:p>
            <a:pPr lvl="1"/>
            <a:r>
              <a:rPr lang="en-US" sz="2200" dirty="0">
                <a:solidFill>
                  <a:schemeClr val="tx2"/>
                </a:solidFill>
              </a:rPr>
              <a:t>4000+ tweets generated @Senators</a:t>
            </a:r>
          </a:p>
          <a:p>
            <a:pPr lvl="1"/>
            <a:r>
              <a:rPr lang="en-US" sz="2200" dirty="0">
                <a:solidFill>
                  <a:schemeClr val="tx2"/>
                </a:solidFill>
              </a:rPr>
              <a:t>Amplified on state, national and volunteer networks</a:t>
            </a:r>
          </a:p>
          <a:p>
            <a:pPr lvl="1">
              <a:buNone/>
            </a:pPr>
            <a:endParaRPr lang="en-US" sz="2200" dirty="0">
              <a:solidFill>
                <a:schemeClr val="tx2"/>
              </a:solidFill>
            </a:endParaRPr>
          </a:p>
          <a:p>
            <a:pPr lvl="1"/>
            <a:endParaRPr lang="en-US" dirty="0">
              <a:solidFill>
                <a:schemeClr val="tx2"/>
              </a:solidFill>
            </a:endParaRPr>
          </a:p>
          <a:p>
            <a:pPr lvl="1"/>
            <a:endParaRPr lang="en-US" dirty="0">
              <a:solidFill>
                <a:schemeClr val="tx2"/>
              </a:solidFill>
            </a:endParaRPr>
          </a:p>
          <a:p>
            <a:pPr lvl="1"/>
            <a:endParaRPr lang="en-US" dirty="0">
              <a:solidFill>
                <a:schemeClr val="tx2"/>
              </a:solidFill>
            </a:endParaRPr>
          </a:p>
        </p:txBody>
      </p:sp>
      <p:sp>
        <p:nvSpPr>
          <p:cNvPr id="4" name="Slide Number Placeholder 3"/>
          <p:cNvSpPr>
            <a:spLocks noGrp="1"/>
          </p:cNvSpPr>
          <p:nvPr>
            <p:ph type="sldNum" sz="quarter" idx="4294967295"/>
          </p:nvPr>
        </p:nvSpPr>
        <p:spPr>
          <a:xfrm>
            <a:off x="6553200" y="6492875"/>
            <a:ext cx="2133600" cy="319088"/>
          </a:xfrm>
          <a:prstGeom prst="rect">
            <a:avLst/>
          </a:prstGeom>
        </p:spPr>
        <p:txBody>
          <a:bodyPr/>
          <a:lstStyle/>
          <a:p>
            <a:pPr>
              <a:defRPr/>
            </a:pPr>
            <a:fld id="{7A190F79-1615-4C39-A8C9-73681F3A53DA}" type="slidenum">
              <a:rPr lang="en-US" smtClean="0"/>
              <a:pPr>
                <a:defRPr/>
              </a:pPr>
              <a:t>24</a:t>
            </a:fld>
            <a:endParaRPr lang="en-US" dirty="0"/>
          </a:p>
        </p:txBody>
      </p:sp>
      <p:pic>
        <p:nvPicPr>
          <p:cNvPr id="5" name="Picture 4"/>
          <p:cNvPicPr>
            <a:picLocks noChangeAspect="1"/>
          </p:cNvPicPr>
          <p:nvPr/>
        </p:nvPicPr>
        <p:blipFill>
          <a:blip r:embed="rId3"/>
          <a:stretch>
            <a:fillRect/>
          </a:stretch>
        </p:blipFill>
        <p:spPr>
          <a:xfrm>
            <a:off x="3886200" y="1600200"/>
            <a:ext cx="4699000" cy="977129"/>
          </a:xfrm>
          <a:prstGeom prst="rect">
            <a:avLst/>
          </a:prstGeom>
        </p:spPr>
      </p:pic>
      <p:pic>
        <p:nvPicPr>
          <p:cNvPr id="6" name="Picture 5"/>
          <p:cNvPicPr>
            <a:picLocks noChangeAspect="1"/>
          </p:cNvPicPr>
          <p:nvPr/>
        </p:nvPicPr>
        <p:blipFill>
          <a:blip r:embed="rId4"/>
          <a:stretch>
            <a:fillRect/>
          </a:stretch>
        </p:blipFill>
        <p:spPr>
          <a:xfrm>
            <a:off x="4114800" y="2743200"/>
            <a:ext cx="2393950" cy="3469265"/>
          </a:xfrm>
          <a:prstGeom prst="rect">
            <a:avLst/>
          </a:prstGeom>
        </p:spPr>
      </p:pic>
      <p:pic>
        <p:nvPicPr>
          <p:cNvPr id="7" name="Picture 6"/>
          <p:cNvPicPr>
            <a:picLocks noChangeAspect="1"/>
          </p:cNvPicPr>
          <p:nvPr/>
        </p:nvPicPr>
        <p:blipFill>
          <a:blip r:embed="rId5"/>
          <a:stretch>
            <a:fillRect/>
          </a:stretch>
        </p:blipFill>
        <p:spPr>
          <a:xfrm>
            <a:off x="6858000" y="2819400"/>
            <a:ext cx="1857948" cy="3079750"/>
          </a:xfrm>
          <a:prstGeom prst="rect">
            <a:avLst/>
          </a:prstGeom>
        </p:spPr>
      </p:pic>
      <p:sp>
        <p:nvSpPr>
          <p:cNvPr id="8" name="TextBox 7"/>
          <p:cNvSpPr txBox="1"/>
          <p:nvPr/>
        </p:nvSpPr>
        <p:spPr>
          <a:xfrm>
            <a:off x="457200" y="4572000"/>
            <a:ext cx="3581400" cy="1477328"/>
          </a:xfrm>
          <a:prstGeom prst="rect">
            <a:avLst/>
          </a:prstGeom>
          <a:noFill/>
        </p:spPr>
        <p:txBody>
          <a:bodyPr wrap="square" rtlCol="0">
            <a:spAutoFit/>
          </a:bodyPr>
          <a:lstStyle/>
          <a:p>
            <a:pPr>
              <a:buFont typeface="Arial"/>
              <a:buChar char="•"/>
            </a:pPr>
            <a:r>
              <a:rPr lang="en-US" sz="2200" b="1" dirty="0">
                <a:solidFill>
                  <a:schemeClr val="tx2"/>
                </a:solidFill>
              </a:rPr>
              <a:t> Targeted Digital Ads </a:t>
            </a:r>
          </a:p>
          <a:p>
            <a:pPr lvl="1">
              <a:buFont typeface="Courier New"/>
              <a:buChar char="o"/>
            </a:pPr>
            <a:r>
              <a:rPr lang="en-US" sz="2200" dirty="0">
                <a:solidFill>
                  <a:schemeClr val="tx2"/>
                </a:solidFill>
              </a:rPr>
              <a:t> Petition Sign-</a:t>
            </a:r>
            <a:r>
              <a:rPr lang="en-US" sz="2200" dirty="0" err="1">
                <a:solidFill>
                  <a:schemeClr val="tx2"/>
                </a:solidFill>
              </a:rPr>
              <a:t>ons</a:t>
            </a:r>
            <a:endParaRPr lang="en-US" sz="2200" dirty="0">
              <a:solidFill>
                <a:schemeClr val="tx2"/>
              </a:solidFill>
            </a:endParaRPr>
          </a:p>
          <a:p>
            <a:pPr>
              <a:buNone/>
            </a:pPr>
            <a:endParaRPr lang="en-US" sz="2200" dirty="0">
              <a:solidFill>
                <a:schemeClr val="tx2"/>
              </a:solidFill>
            </a:endParaRPr>
          </a:p>
          <a:p>
            <a:endParaRPr lang="en-US" dirty="0"/>
          </a:p>
        </p:txBody>
      </p:sp>
      <p:sp>
        <p:nvSpPr>
          <p:cNvPr id="9" name="TextBox 8"/>
          <p:cNvSpPr txBox="1"/>
          <p:nvPr/>
        </p:nvSpPr>
        <p:spPr>
          <a:xfrm>
            <a:off x="457200" y="5562600"/>
            <a:ext cx="3429000" cy="1138773"/>
          </a:xfrm>
          <a:prstGeom prst="rect">
            <a:avLst/>
          </a:prstGeom>
          <a:noFill/>
        </p:spPr>
        <p:txBody>
          <a:bodyPr wrap="square" rtlCol="0">
            <a:spAutoFit/>
          </a:bodyPr>
          <a:lstStyle/>
          <a:p>
            <a:pPr>
              <a:buFont typeface="Arial"/>
              <a:buChar char="•"/>
            </a:pPr>
            <a:r>
              <a:rPr lang="en-US" sz="2200" b="1" dirty="0">
                <a:solidFill>
                  <a:schemeClr val="tx2"/>
                </a:solidFill>
              </a:rPr>
              <a:t> Shareable Graphics</a:t>
            </a:r>
          </a:p>
          <a:p>
            <a:pPr lvl="1">
              <a:buFont typeface="Courier New"/>
              <a:buChar char="o"/>
            </a:pPr>
            <a:r>
              <a:rPr lang="en-US" sz="2200" dirty="0">
                <a:solidFill>
                  <a:schemeClr val="tx2"/>
                </a:solidFill>
              </a:rPr>
              <a:t> </a:t>
            </a:r>
            <a:r>
              <a:rPr lang="en-US" sz="2200" dirty="0" err="1">
                <a:solidFill>
                  <a:schemeClr val="tx2"/>
                </a:solidFill>
              </a:rPr>
              <a:t>Facebook</a:t>
            </a:r>
            <a:endParaRPr lang="en-US" sz="2200" dirty="0">
              <a:solidFill>
                <a:schemeClr val="tx2"/>
              </a:solidFill>
            </a:endParaRPr>
          </a:p>
          <a:p>
            <a:endParaRPr lang="en-US" dirty="0"/>
          </a:p>
        </p:txBody>
      </p:sp>
      <p:pic>
        <p:nvPicPr>
          <p:cNvPr id="11" name="Picture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572000" y="228600"/>
            <a:ext cx="708866" cy="703008"/>
          </a:xfrm>
          <a:prstGeom prst="rect">
            <a:avLst/>
          </a:prstGeom>
        </p:spPr>
      </p:pic>
      <p:pic>
        <p:nvPicPr>
          <p:cNvPr id="12" name="Picture 1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480685" y="228600"/>
            <a:ext cx="691515" cy="685800"/>
          </a:xfrm>
          <a:prstGeom prst="rect">
            <a:avLst/>
          </a:prstGeom>
        </p:spPr>
      </p:pic>
      <p:pic>
        <p:nvPicPr>
          <p:cNvPr id="13" name="Picture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324600" y="228600"/>
            <a:ext cx="708866" cy="703008"/>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229600" cy="1143000"/>
          </a:xfrm>
        </p:spPr>
        <p:txBody>
          <a:bodyPr>
            <a:normAutofit/>
          </a:bodyPr>
          <a:lstStyle/>
          <a:p>
            <a:r>
              <a:rPr lang="en-US" sz="3000" dirty="0"/>
              <a:t>Next Steps</a:t>
            </a:r>
          </a:p>
        </p:txBody>
      </p:sp>
      <p:sp>
        <p:nvSpPr>
          <p:cNvPr id="4" name="Slide Number Placeholder 3"/>
          <p:cNvSpPr>
            <a:spLocks noGrp="1"/>
          </p:cNvSpPr>
          <p:nvPr>
            <p:ph type="sldNum" sz="quarter" idx="4294967295"/>
          </p:nvPr>
        </p:nvSpPr>
        <p:spPr>
          <a:xfrm>
            <a:off x="6553200" y="6492875"/>
            <a:ext cx="2133600" cy="319088"/>
          </a:xfrm>
          <a:prstGeom prst="rect">
            <a:avLst/>
          </a:prstGeom>
        </p:spPr>
        <p:txBody>
          <a:bodyPr/>
          <a:lstStyle/>
          <a:p>
            <a:pPr>
              <a:defRPr/>
            </a:pPr>
            <a:fld id="{7A190F79-1615-4C39-A8C9-73681F3A53DA}" type="slidenum">
              <a:rPr lang="en-US" smtClean="0"/>
              <a:pPr>
                <a:defRPr/>
              </a:pPr>
              <a:t>25</a:t>
            </a:fld>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294076935"/>
              </p:ext>
            </p:extLst>
          </p:nvPr>
        </p:nvGraphicFramePr>
        <p:xfrm>
          <a:off x="457200" y="1524000"/>
          <a:ext cx="8229600"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229600" cy="1143000"/>
          </a:xfrm>
        </p:spPr>
        <p:txBody>
          <a:bodyPr>
            <a:normAutofit/>
          </a:bodyPr>
          <a:lstStyle/>
          <a:p>
            <a:r>
              <a:rPr lang="en-US" sz="3000" dirty="0" err="1"/>
              <a:t>Blizzarding</a:t>
            </a:r>
            <a:r>
              <a:rPr lang="en-US" sz="3000" dirty="0"/>
              <a:t>, etc.</a:t>
            </a:r>
          </a:p>
        </p:txBody>
      </p:sp>
      <p:sp>
        <p:nvSpPr>
          <p:cNvPr id="3" name="Slide Number Placeholder 2"/>
          <p:cNvSpPr>
            <a:spLocks noGrp="1"/>
          </p:cNvSpPr>
          <p:nvPr>
            <p:ph type="sldNum" sz="quarter" idx="12"/>
          </p:nvPr>
        </p:nvSpPr>
        <p:spPr/>
        <p:txBody>
          <a:bodyPr/>
          <a:lstStyle/>
          <a:p>
            <a:fld id="{51A0968B-E52D-48FA-AFA4-A19DF3D2143C}" type="slidenum">
              <a:rPr lang="en-US" smtClean="0"/>
              <a:pPr/>
              <a:t>26</a:t>
            </a:fld>
            <a:endParaRPr lang="en-US" dirty="0"/>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6800" y="2133600"/>
            <a:ext cx="667180" cy="651445"/>
          </a:xfrm>
          <a:prstGeom prst="rect">
            <a:avLst/>
          </a:prstGeom>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90067" y="4458048"/>
            <a:ext cx="667180" cy="651445"/>
          </a:xfrm>
          <a:prstGeom prst="rect">
            <a:avLst/>
          </a:prstGeom>
        </p:spPr>
      </p:pic>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24600" y="4503290"/>
            <a:ext cx="667180" cy="651445"/>
          </a:xfrm>
          <a:prstGeom prst="rect">
            <a:avLst/>
          </a:prstGeom>
        </p:spPr>
      </p:pic>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91400" y="3462855"/>
            <a:ext cx="667180" cy="651445"/>
          </a:xfrm>
          <a:prstGeom prst="rect">
            <a:avLst/>
          </a:prstGeom>
        </p:spPr>
      </p:pic>
      <p:pic>
        <p:nvPicPr>
          <p:cNvPr id="9" name="Picture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38010" y="4132326"/>
            <a:ext cx="667180" cy="651445"/>
          </a:xfrm>
          <a:prstGeom prst="rect">
            <a:avLst/>
          </a:prstGeom>
        </p:spPr>
      </p:pic>
      <p:pic>
        <p:nvPicPr>
          <p:cNvPr id="10" name="Picture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96923" y="3242244"/>
            <a:ext cx="667180" cy="651445"/>
          </a:xfrm>
          <a:prstGeom prst="rect">
            <a:avLst/>
          </a:prstGeom>
        </p:spPr>
      </p:pic>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19400" y="2414931"/>
            <a:ext cx="667180" cy="651445"/>
          </a:xfrm>
          <a:prstGeom prst="rect">
            <a:avLst/>
          </a:prstGeom>
        </p:spPr>
      </p:pic>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48380" y="3851845"/>
            <a:ext cx="667180" cy="651445"/>
          </a:xfrm>
          <a:prstGeom prst="rect">
            <a:avLst/>
          </a:prstGeom>
        </p:spPr>
      </p:pic>
      <p:pic>
        <p:nvPicPr>
          <p:cNvPr id="13" name="Picture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0600" y="1960277"/>
            <a:ext cx="667180" cy="651445"/>
          </a:xfrm>
          <a:prstGeom prst="rect">
            <a:avLst/>
          </a:prstGeom>
        </p:spPr>
      </p:pic>
      <p:pic>
        <p:nvPicPr>
          <p:cNvPr id="14" name="Picture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81200" y="1482155"/>
            <a:ext cx="667180" cy="651445"/>
          </a:xfrm>
          <a:prstGeom prst="rect">
            <a:avLst/>
          </a:prstGeom>
        </p:spPr>
      </p:pic>
      <p:pic>
        <p:nvPicPr>
          <p:cNvPr id="15" name="Picture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54576" y="4177567"/>
            <a:ext cx="667180" cy="651445"/>
          </a:xfrm>
          <a:prstGeom prst="rect">
            <a:avLst/>
          </a:prstGeom>
        </p:spPr>
      </p:pic>
      <p:pic>
        <p:nvPicPr>
          <p:cNvPr id="16" name="Picture 1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11803" y="3066376"/>
            <a:ext cx="667180" cy="651445"/>
          </a:xfrm>
          <a:prstGeom prst="rect">
            <a:avLst/>
          </a:prstGeom>
        </p:spPr>
      </p:pic>
      <p:pic>
        <p:nvPicPr>
          <p:cNvPr id="17" name="Picture 1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36681" y="1960277"/>
            <a:ext cx="667180" cy="651445"/>
          </a:xfrm>
          <a:prstGeom prst="rect">
            <a:avLst/>
          </a:prstGeom>
        </p:spPr>
      </p:pic>
    </p:spTree>
    <p:extLst>
      <p:ext uri="{BB962C8B-B14F-4D97-AF65-F5344CB8AC3E}">
        <p14:creationId xmlns:p14="http://schemas.microsoft.com/office/powerpoint/2010/main" val="13628870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27</a:t>
            </a:fld>
            <a:endParaRPr lang="en-US">
              <a:ea typeface="ＭＳ Ｐゴシック" pitchFamily="-72" charset="-128"/>
              <a:cs typeface="ＭＳ Ｐゴシック" pitchFamily="-72" charset="-128"/>
            </a:endParaRPr>
          </a:p>
        </p:txBody>
      </p:sp>
      <p:sp>
        <p:nvSpPr>
          <p:cNvPr id="2" name="TextBox 1"/>
          <p:cNvSpPr txBox="1"/>
          <p:nvPr/>
        </p:nvSpPr>
        <p:spPr>
          <a:xfrm>
            <a:off x="381000" y="1631419"/>
            <a:ext cx="7704856" cy="2508379"/>
          </a:xfrm>
          <a:prstGeom prst="rect">
            <a:avLst/>
          </a:prstGeom>
          <a:noFill/>
        </p:spPr>
        <p:txBody>
          <a:bodyPr wrap="square" rtlCol="0">
            <a:spAutoFit/>
          </a:bodyPr>
          <a:lstStyle/>
          <a:p>
            <a:pPr marL="571500" indent="-571500">
              <a:lnSpc>
                <a:spcPct val="50000"/>
              </a:lnSpc>
              <a:spcBef>
                <a:spcPts val="2400"/>
              </a:spcBef>
              <a:spcAft>
                <a:spcPts val="1800"/>
              </a:spcAft>
              <a:buAutoNum type="romanUcPeriod"/>
            </a:pPr>
            <a:r>
              <a:rPr lang="en-US" sz="2600" dirty="0">
                <a:solidFill>
                  <a:schemeClr val="tx2"/>
                </a:solidFill>
                <a:latin typeface="Calibri"/>
                <a:cs typeface="Calibri"/>
              </a:rPr>
              <a:t>Discuss Gun Violence Prevention Problem</a:t>
            </a:r>
          </a:p>
          <a:p>
            <a:pPr marL="514350" indent="-514350">
              <a:lnSpc>
                <a:spcPct val="50000"/>
              </a:lnSpc>
              <a:spcBef>
                <a:spcPts val="2400"/>
              </a:spcBef>
              <a:spcAft>
                <a:spcPts val="1800"/>
              </a:spcAft>
              <a:buAutoNum type="romanUcPeriod"/>
            </a:pPr>
            <a:r>
              <a:rPr lang="en-US" sz="2600" dirty="0">
                <a:solidFill>
                  <a:schemeClr val="tx2"/>
                </a:solidFill>
                <a:latin typeface="Calibri"/>
                <a:cs typeface="Calibri"/>
              </a:rPr>
              <a:t>President’s Plan &amp; Current Legislation</a:t>
            </a:r>
          </a:p>
          <a:p>
            <a:pPr marL="514350" indent="-514350">
              <a:lnSpc>
                <a:spcPct val="50000"/>
              </a:lnSpc>
              <a:spcBef>
                <a:spcPts val="2400"/>
              </a:spcBef>
              <a:spcAft>
                <a:spcPts val="1800"/>
              </a:spcAft>
              <a:buAutoNum type="romanUcPeriod"/>
            </a:pPr>
            <a:r>
              <a:rPr lang="en-US" sz="2600" dirty="0">
                <a:solidFill>
                  <a:schemeClr val="tx2"/>
                </a:solidFill>
                <a:latin typeface="Calibri"/>
                <a:cs typeface="Calibri"/>
              </a:rPr>
              <a:t>What Needs to Happen Next</a:t>
            </a:r>
          </a:p>
          <a:p>
            <a:pPr marL="514350" indent="-514350">
              <a:lnSpc>
                <a:spcPct val="50000"/>
              </a:lnSpc>
              <a:spcBef>
                <a:spcPts val="2400"/>
              </a:spcBef>
              <a:spcAft>
                <a:spcPts val="1800"/>
              </a:spcAft>
              <a:buAutoNum type="romanUcPeriod"/>
            </a:pPr>
            <a:r>
              <a:rPr lang="en-US" sz="2600" dirty="0">
                <a:solidFill>
                  <a:schemeClr val="tx2"/>
                </a:solidFill>
                <a:latin typeface="Calibri"/>
                <a:cs typeface="Calibri"/>
              </a:rPr>
              <a:t>Debrief</a:t>
            </a: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29400" y="2660194"/>
            <a:ext cx="2304785" cy="2666820"/>
          </a:xfrm>
          <a:prstGeom prst="rect">
            <a:avLst/>
          </a:prstGeom>
        </p:spPr>
      </p:pic>
      <p:sp>
        <p:nvSpPr>
          <p:cNvPr id="8" name="Title 1"/>
          <p:cNvSpPr>
            <a:spLocks noGrp="1"/>
          </p:cNvSpPr>
          <p:nvPr>
            <p:ph type="title"/>
          </p:nvPr>
        </p:nvSpPr>
        <p:spPr>
          <a:xfrm>
            <a:off x="152400" y="0"/>
            <a:ext cx="8229600" cy="1143000"/>
          </a:xfrm>
        </p:spPr>
        <p:txBody>
          <a:bodyPr>
            <a:normAutofit/>
          </a:bodyPr>
          <a:lstStyle/>
          <a:p>
            <a:r>
              <a:rPr lang="en-US" sz="3000" dirty="0"/>
              <a:t>Agenda</a:t>
            </a:r>
          </a:p>
        </p:txBody>
      </p:sp>
    </p:spTree>
    <p:extLst>
      <p:ext uri="{BB962C8B-B14F-4D97-AF65-F5344CB8AC3E}">
        <p14:creationId xmlns:p14="http://schemas.microsoft.com/office/powerpoint/2010/main" val="3145510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nodeType="afterEffect">
                                  <p:stCondLst>
                                    <p:cond delay="0"/>
                                  </p:stCondLst>
                                  <p:iterate type="lt">
                                    <p:tmAbs val="0"/>
                                  </p:iterate>
                                  <p:childTnLst>
                                    <p:set>
                                      <p:cBhvr override="childStyle">
                                        <p:cTn id="6" dur="indefinite"/>
                                        <p:tgtEl>
                                          <p:spTgt spid="2">
                                            <p:txEl>
                                              <p:pRg st="3" end="3"/>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1143000"/>
          </a:xfrm>
        </p:spPr>
        <p:txBody>
          <a:bodyPr>
            <a:normAutofit/>
          </a:bodyPr>
          <a:lstStyle/>
          <a:p>
            <a:r>
              <a:rPr lang="en-US" sz="3000" dirty="0"/>
              <a:t>Key Takeaways</a:t>
            </a:r>
          </a:p>
        </p:txBody>
      </p:sp>
      <p:sp>
        <p:nvSpPr>
          <p:cNvPr id="3" name="Slide Number Placeholder 2"/>
          <p:cNvSpPr>
            <a:spLocks noGrp="1"/>
          </p:cNvSpPr>
          <p:nvPr>
            <p:ph type="sldNum" sz="quarter" idx="12"/>
          </p:nvPr>
        </p:nvSpPr>
        <p:spPr/>
        <p:txBody>
          <a:bodyPr/>
          <a:lstStyle/>
          <a:p>
            <a:fld id="{51A0968B-E52D-48FA-AFA4-A19DF3D2143C}" type="slidenum">
              <a:rPr lang="en-US" smtClean="0"/>
              <a:pPr/>
              <a:t>28</a:t>
            </a:fld>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2985573" y="1524000"/>
            <a:ext cx="3172854" cy="4419600"/>
          </a:xfrm>
          <a:prstGeom prst="rect">
            <a:avLst/>
          </a:prstGeom>
        </p:spPr>
      </p:pic>
    </p:spTree>
    <p:extLst>
      <p:ext uri="{BB962C8B-B14F-4D97-AF65-F5344CB8AC3E}">
        <p14:creationId xmlns:p14="http://schemas.microsoft.com/office/powerpoint/2010/main" val="13603684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86200"/>
            <a:ext cx="7391400" cy="685800"/>
          </a:xfrm>
        </p:spPr>
        <p:txBody>
          <a:bodyPr/>
          <a:lstStyle/>
          <a:p>
            <a:r>
              <a:rPr lang="en-US" dirty="0">
                <a:solidFill>
                  <a:srgbClr val="00446A"/>
                </a:solidFill>
              </a:rPr>
              <a:t>Questions?</a:t>
            </a:r>
          </a:p>
        </p:txBody>
      </p:sp>
    </p:spTree>
    <p:extLst>
      <p:ext uri="{BB962C8B-B14F-4D97-AF65-F5344CB8AC3E}">
        <p14:creationId xmlns:p14="http://schemas.microsoft.com/office/powerpoint/2010/main" val="75308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3</a:t>
            </a:fld>
            <a:endParaRPr lang="en-US">
              <a:ea typeface="ＭＳ Ｐゴシック" pitchFamily="-72" charset="-128"/>
              <a:cs typeface="ＭＳ Ｐゴシック" pitchFamily="-72" charset="-128"/>
            </a:endParaRPr>
          </a:p>
        </p:txBody>
      </p:sp>
      <p:sp>
        <p:nvSpPr>
          <p:cNvPr id="2" name="TextBox 1"/>
          <p:cNvSpPr txBox="1"/>
          <p:nvPr/>
        </p:nvSpPr>
        <p:spPr>
          <a:xfrm>
            <a:off x="381000" y="1631419"/>
            <a:ext cx="7704856" cy="2508379"/>
          </a:xfrm>
          <a:prstGeom prst="rect">
            <a:avLst/>
          </a:prstGeom>
          <a:noFill/>
        </p:spPr>
        <p:txBody>
          <a:bodyPr wrap="square" rtlCol="0">
            <a:spAutoFit/>
          </a:bodyPr>
          <a:lstStyle/>
          <a:p>
            <a:pPr marL="571500" indent="-571500">
              <a:lnSpc>
                <a:spcPct val="50000"/>
              </a:lnSpc>
              <a:spcBef>
                <a:spcPts val="2400"/>
              </a:spcBef>
              <a:spcAft>
                <a:spcPts val="1800"/>
              </a:spcAft>
              <a:buAutoNum type="romanUcPeriod"/>
            </a:pPr>
            <a:r>
              <a:rPr lang="en-US" sz="2600" dirty="0">
                <a:solidFill>
                  <a:schemeClr val="tx2"/>
                </a:solidFill>
                <a:latin typeface="Calibri"/>
                <a:cs typeface="Calibri"/>
              </a:rPr>
              <a:t>Discuss Gun Violence Prevention Problem</a:t>
            </a:r>
          </a:p>
          <a:p>
            <a:pPr marL="514350" indent="-514350">
              <a:lnSpc>
                <a:spcPct val="50000"/>
              </a:lnSpc>
              <a:spcBef>
                <a:spcPts val="2400"/>
              </a:spcBef>
              <a:spcAft>
                <a:spcPts val="1800"/>
              </a:spcAft>
              <a:buAutoNum type="romanUcPeriod"/>
            </a:pPr>
            <a:r>
              <a:rPr lang="en-US" sz="2600" dirty="0">
                <a:solidFill>
                  <a:schemeClr val="tx2"/>
                </a:solidFill>
                <a:latin typeface="Calibri"/>
                <a:cs typeface="Calibri"/>
              </a:rPr>
              <a:t>President’s Plan &amp; Current Legislation</a:t>
            </a:r>
          </a:p>
          <a:p>
            <a:pPr marL="514350" indent="-514350">
              <a:lnSpc>
                <a:spcPct val="50000"/>
              </a:lnSpc>
              <a:spcBef>
                <a:spcPts val="2400"/>
              </a:spcBef>
              <a:spcAft>
                <a:spcPts val="1800"/>
              </a:spcAft>
              <a:buAutoNum type="romanUcPeriod"/>
            </a:pPr>
            <a:r>
              <a:rPr lang="en-US" sz="2600" dirty="0">
                <a:solidFill>
                  <a:schemeClr val="tx2"/>
                </a:solidFill>
                <a:latin typeface="Calibri"/>
                <a:cs typeface="Calibri"/>
              </a:rPr>
              <a:t>What Needs to Happen Next</a:t>
            </a:r>
          </a:p>
          <a:p>
            <a:pPr marL="514350" indent="-514350">
              <a:lnSpc>
                <a:spcPct val="50000"/>
              </a:lnSpc>
              <a:spcBef>
                <a:spcPts val="2400"/>
              </a:spcBef>
              <a:spcAft>
                <a:spcPts val="1800"/>
              </a:spcAft>
              <a:buAutoNum type="romanUcPeriod"/>
            </a:pPr>
            <a:r>
              <a:rPr lang="en-US" sz="2600" dirty="0">
                <a:solidFill>
                  <a:schemeClr val="tx2"/>
                </a:solidFill>
                <a:latin typeface="Calibri"/>
                <a:cs typeface="Calibri"/>
              </a:rPr>
              <a:t>Debrief</a:t>
            </a: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29400" y="2660194"/>
            <a:ext cx="2304785" cy="2666820"/>
          </a:xfrm>
          <a:prstGeom prst="rect">
            <a:avLst/>
          </a:prstGeom>
        </p:spPr>
      </p:pic>
      <p:sp>
        <p:nvSpPr>
          <p:cNvPr id="8" name="Title 1"/>
          <p:cNvSpPr>
            <a:spLocks noGrp="1"/>
          </p:cNvSpPr>
          <p:nvPr>
            <p:ph type="title"/>
          </p:nvPr>
        </p:nvSpPr>
        <p:spPr>
          <a:xfrm>
            <a:off x="457200" y="0"/>
            <a:ext cx="8229600" cy="1143000"/>
          </a:xfrm>
        </p:spPr>
        <p:txBody>
          <a:bodyPr>
            <a:normAutofit/>
          </a:bodyPr>
          <a:lstStyle/>
          <a:p>
            <a:r>
              <a:rPr lang="en-US" sz="3000" dirty="0"/>
              <a:t>Agenda</a:t>
            </a:r>
          </a:p>
        </p:txBody>
      </p:sp>
    </p:spTree>
    <p:extLst>
      <p:ext uri="{BB962C8B-B14F-4D97-AF65-F5344CB8AC3E}">
        <p14:creationId xmlns:p14="http://schemas.microsoft.com/office/powerpoint/2010/main" val="1537246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0"/>
                                  </p:iterate>
                                  <p:childTnLst>
                                    <p:set>
                                      <p:cBhvr override="childStyle">
                                        <p:cTn id="6" dur="indefinite"/>
                                        <p:tgtEl>
                                          <p:spTgt spid="2">
                                            <p:txEl>
                                              <p:pRg st="0" end="0"/>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4</a:t>
            </a:fld>
            <a:endParaRPr lang="en-US" dirty="0"/>
          </a:p>
        </p:txBody>
      </p:sp>
      <p:sp>
        <p:nvSpPr>
          <p:cNvPr id="5" name="TextBox 4"/>
          <p:cNvSpPr txBox="1"/>
          <p:nvPr/>
        </p:nvSpPr>
        <p:spPr>
          <a:xfrm>
            <a:off x="0" y="914400"/>
            <a:ext cx="9144000" cy="369332"/>
          </a:xfrm>
          <a:prstGeom prst="rect">
            <a:avLst/>
          </a:prstGeom>
          <a:solidFill>
            <a:schemeClr val="bg1"/>
          </a:solidFill>
        </p:spPr>
        <p:txBody>
          <a:bodyPr wrap="square" rtlCol="0">
            <a:spAutoFit/>
          </a:bodyPr>
          <a:lstStyle/>
          <a:p>
            <a:endParaRPr lang="en-US" dirty="0"/>
          </a:p>
        </p:txBody>
      </p:sp>
      <p:pic>
        <p:nvPicPr>
          <p:cNvPr id="6" name="Picture 5"/>
          <p:cNvPicPr>
            <a:picLocks noChangeAspect="1"/>
          </p:cNvPicPr>
          <p:nvPr/>
        </p:nvPicPr>
        <p:blipFill>
          <a:blip r:embed="rId3"/>
          <a:stretch>
            <a:fillRect/>
          </a:stretch>
        </p:blipFill>
        <p:spPr>
          <a:xfrm>
            <a:off x="1219200" y="358358"/>
            <a:ext cx="6705600" cy="5661442"/>
          </a:xfrm>
          <a:prstGeom prst="rect">
            <a:avLst/>
          </a:prstGeom>
        </p:spPr>
      </p:pic>
    </p:spTree>
    <p:extLst>
      <p:ext uri="{BB962C8B-B14F-4D97-AF65-F5344CB8AC3E}">
        <p14:creationId xmlns:p14="http://schemas.microsoft.com/office/powerpoint/2010/main" val="34782531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Speed Dating!</a:t>
            </a:r>
          </a:p>
        </p:txBody>
      </p:sp>
      <p:sp>
        <p:nvSpPr>
          <p:cNvPr id="3" name="Slide Number Placeholder 2"/>
          <p:cNvSpPr>
            <a:spLocks noGrp="1"/>
          </p:cNvSpPr>
          <p:nvPr>
            <p:ph type="sldNum" sz="quarter" idx="12"/>
          </p:nvPr>
        </p:nvSpPr>
        <p:spPr/>
        <p:txBody>
          <a:bodyPr/>
          <a:lstStyle/>
          <a:p>
            <a:fld id="{51A0968B-E52D-48FA-AFA4-A19DF3D2143C}" type="slidenum">
              <a:rPr lang="en-US" smtClean="0"/>
              <a:pPr/>
              <a:t>5</a:t>
            </a:fld>
            <a:endParaRPr lang="en-US" dirty="0"/>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2062956" y="1524000"/>
            <a:ext cx="5018087" cy="4419600"/>
          </a:xfrm>
          <a:prstGeom prst="rect">
            <a:avLst/>
          </a:prstGeom>
        </p:spPr>
      </p:pic>
    </p:spTree>
    <p:extLst>
      <p:ext uri="{BB962C8B-B14F-4D97-AF65-F5344CB8AC3E}">
        <p14:creationId xmlns:p14="http://schemas.microsoft.com/office/powerpoint/2010/main" val="325731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7086600" y="2362200"/>
            <a:ext cx="1828800" cy="3810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graphicFrame>
        <p:nvGraphicFramePr>
          <p:cNvPr id="9" name="Chart 8"/>
          <p:cNvGraphicFramePr>
            <a:graphicFrameLocks noChangeAspect="1"/>
          </p:cNvGraphicFramePr>
          <p:nvPr/>
        </p:nvGraphicFramePr>
        <p:xfrm>
          <a:off x="300037" y="1524000"/>
          <a:ext cx="8543925" cy="5162550"/>
        </p:xfrm>
        <a:graphic>
          <a:graphicData uri="http://schemas.openxmlformats.org/drawingml/2006/chart">
            <c:chart xmlns:c="http://schemas.openxmlformats.org/drawingml/2006/chart" xmlns:r="http://schemas.openxmlformats.org/officeDocument/2006/relationships" r:id="rId3"/>
          </a:graphicData>
        </a:graphic>
      </p:graphicFrame>
      <p:sp>
        <p:nvSpPr>
          <p:cNvPr id="37891" name="Slide Number Placeholder 5"/>
          <p:cNvSpPr>
            <a:spLocks noGrp="1"/>
          </p:cNvSpPr>
          <p:nvPr>
            <p:ph type="sldNum" sz="quarter" idx="4294967295"/>
          </p:nvPr>
        </p:nvSpPr>
        <p:spPr bwMode="auto">
          <a:xfrm>
            <a:off x="6553200" y="6492875"/>
            <a:ext cx="2133600" cy="319088"/>
          </a:xfrm>
          <a:prstGeom prst="rect">
            <a:avLst/>
          </a:prstGeom>
          <a:ln>
            <a:miter lim="800000"/>
            <a:headEnd/>
            <a:tailEnd/>
          </a:ln>
        </p:spPr>
        <p:txBody>
          <a:bodyPr wrap="square" numCol="1" anchorCtr="0" compatLnSpc="1">
            <a:prstTxWarp prst="textNoShape">
              <a:avLst/>
            </a:prstTxWarp>
          </a:bodyPr>
          <a:lstStyle/>
          <a:p>
            <a:pPr fontAlgn="base">
              <a:spcBef>
                <a:spcPct val="0"/>
              </a:spcBef>
              <a:spcAft>
                <a:spcPct val="0"/>
              </a:spcAft>
              <a:defRPr/>
            </a:pPr>
            <a:fld id="{4856A83E-25C6-469C-A254-99E8D55915D9}" type="slidenum">
              <a:rPr lang="en-US">
                <a:solidFill>
                  <a:prstClr val="black">
                    <a:tint val="75000"/>
                  </a:prstClr>
                </a:solidFill>
                <a:ea typeface="ＭＳ Ｐゴシック" pitchFamily="-72" charset="-128"/>
                <a:cs typeface="ＭＳ Ｐゴシック" pitchFamily="-72" charset="-128"/>
              </a:rPr>
              <a:pPr fontAlgn="base">
                <a:spcBef>
                  <a:spcPct val="0"/>
                </a:spcBef>
                <a:spcAft>
                  <a:spcPct val="0"/>
                </a:spcAft>
                <a:defRPr/>
              </a:pPr>
              <a:t>6</a:t>
            </a:fld>
            <a:endParaRPr lang="en-US">
              <a:solidFill>
                <a:prstClr val="black">
                  <a:tint val="75000"/>
                </a:prstClr>
              </a:solidFill>
              <a:ea typeface="ＭＳ Ｐゴシック" pitchFamily="-72" charset="-128"/>
              <a:cs typeface="ＭＳ Ｐゴシック" pitchFamily="-72" charset="-128"/>
            </a:endParaRPr>
          </a:p>
        </p:txBody>
      </p:sp>
      <p:sp>
        <p:nvSpPr>
          <p:cNvPr id="2" name="TextBox 1"/>
          <p:cNvSpPr txBox="1">
            <a:spLocks noChangeArrowheads="1"/>
          </p:cNvSpPr>
          <p:nvPr/>
        </p:nvSpPr>
        <p:spPr bwMode="auto">
          <a:xfrm>
            <a:off x="457200" y="1524000"/>
            <a:ext cx="8229600" cy="4586288"/>
          </a:xfrm>
          <a:prstGeom prst="rect">
            <a:avLst/>
          </a:prstGeom>
          <a:noFill/>
          <a:ln w="9525">
            <a:noFill/>
            <a:miter lim="800000"/>
            <a:headEnd/>
            <a:tailEnd/>
          </a:ln>
        </p:spPr>
        <p:txBody>
          <a:bodyPr>
            <a:prstTxWarp prst="textNoShape">
              <a:avLst/>
            </a:prstTxWarp>
            <a:spAutoFit/>
          </a:bodyPr>
          <a:lstStyle/>
          <a:p>
            <a:pPr fontAlgn="base">
              <a:spcBef>
                <a:spcPts val="2400"/>
              </a:spcBef>
              <a:spcAft>
                <a:spcPct val="0"/>
              </a:spcAft>
            </a:pPr>
            <a:r>
              <a:rPr lang="en-US" sz="2200" dirty="0">
                <a:solidFill>
                  <a:srgbClr val="1F497D"/>
                </a:solidFill>
                <a:ea typeface="Calibri" charset="0"/>
                <a:cs typeface="Calibri" charset="0"/>
              </a:rPr>
              <a:t>Since the last time major gun violence prevention legislation was before Congress in 1994, there </a:t>
            </a:r>
            <a:br>
              <a:rPr lang="en-US" sz="2200" dirty="0">
                <a:solidFill>
                  <a:srgbClr val="1F497D"/>
                </a:solidFill>
                <a:ea typeface="Calibri" charset="0"/>
                <a:cs typeface="Calibri" charset="0"/>
              </a:rPr>
            </a:br>
            <a:r>
              <a:rPr lang="en-US" sz="2200" dirty="0">
                <a:solidFill>
                  <a:srgbClr val="1F497D"/>
                </a:solidFill>
                <a:ea typeface="Calibri" charset="0"/>
                <a:cs typeface="Calibri" charset="0"/>
              </a:rPr>
              <a:t>have been 43 mass shootings.</a:t>
            </a:r>
          </a:p>
          <a:p>
            <a:pPr fontAlgn="base">
              <a:spcBef>
                <a:spcPts val="2400"/>
              </a:spcBef>
              <a:spcAft>
                <a:spcPct val="0"/>
              </a:spcAft>
            </a:pPr>
            <a:endParaRPr lang="en-US" sz="2600" dirty="0">
              <a:solidFill>
                <a:srgbClr val="1F497D"/>
              </a:solidFill>
              <a:ea typeface="Calibri" charset="0"/>
              <a:cs typeface="Calibri" charset="0"/>
            </a:endParaRPr>
          </a:p>
          <a:p>
            <a:pPr fontAlgn="base">
              <a:spcBef>
                <a:spcPts val="2400"/>
              </a:spcBef>
              <a:spcAft>
                <a:spcPct val="0"/>
              </a:spcAft>
            </a:pPr>
            <a:endParaRPr lang="en-US" sz="2600" dirty="0">
              <a:solidFill>
                <a:srgbClr val="1F497D"/>
              </a:solidFill>
              <a:ea typeface="Calibri" charset="0"/>
              <a:cs typeface="Calibri" charset="0"/>
            </a:endParaRPr>
          </a:p>
          <a:p>
            <a:pPr fontAlgn="base">
              <a:spcBef>
                <a:spcPts val="2400"/>
              </a:spcBef>
              <a:spcAft>
                <a:spcPct val="0"/>
              </a:spcAft>
            </a:pPr>
            <a:endParaRPr lang="en-US" sz="2600" dirty="0">
              <a:solidFill>
                <a:srgbClr val="1F497D"/>
              </a:solidFill>
              <a:ea typeface="Calibri" charset="0"/>
              <a:cs typeface="Calibri" charset="0"/>
            </a:endParaRPr>
          </a:p>
          <a:p>
            <a:pPr fontAlgn="base">
              <a:spcBef>
                <a:spcPts val="2400"/>
              </a:spcBef>
              <a:spcAft>
                <a:spcPct val="0"/>
              </a:spcAft>
            </a:pPr>
            <a:endParaRPr lang="en-US" sz="2600" dirty="0">
              <a:solidFill>
                <a:srgbClr val="1F497D"/>
              </a:solidFill>
              <a:ea typeface="Calibri" charset="0"/>
              <a:cs typeface="Calibri" charset="0"/>
            </a:endParaRPr>
          </a:p>
          <a:p>
            <a:pPr fontAlgn="base">
              <a:spcBef>
                <a:spcPts val="2400"/>
              </a:spcBef>
              <a:spcAft>
                <a:spcPct val="0"/>
              </a:spcAft>
            </a:pPr>
            <a:r>
              <a:rPr lang="en-US" sz="2200" b="1" dirty="0">
                <a:solidFill>
                  <a:srgbClr val="CD2129"/>
                </a:solidFill>
                <a:ea typeface="Calibri" charset="0"/>
                <a:cs typeface="Calibri" charset="0"/>
              </a:rPr>
              <a:t>7 of them took place in 2012.</a:t>
            </a:r>
          </a:p>
        </p:txBody>
      </p:sp>
      <p:sp>
        <p:nvSpPr>
          <p:cNvPr id="7" name="Title 1"/>
          <p:cNvSpPr txBox="1">
            <a:spLocks/>
          </p:cNvSpPr>
          <p:nvPr/>
        </p:nvSpPr>
        <p:spPr>
          <a:xfrm>
            <a:off x="457200" y="0"/>
            <a:ext cx="8229600" cy="1143000"/>
          </a:xfrm>
          <a:prstGeom prst="rect">
            <a:avLst/>
          </a:prstGeom>
        </p:spPr>
        <p:txBody>
          <a:bodyPr vert="horz" lIns="91440" tIns="45720" rIns="91440" bIns="45720" rtlCol="0" anchor="t">
            <a:normAutofit/>
          </a:bodyPr>
          <a:lstStyle>
            <a:lvl1pPr algn="l" defTabSz="914400" rtl="0" eaLnBrk="1" latinLnBrk="0" hangingPunct="1">
              <a:spcBef>
                <a:spcPct val="0"/>
              </a:spcBef>
              <a:buNone/>
              <a:defRPr sz="2600" b="1" kern="1200">
                <a:solidFill>
                  <a:srgbClr val="00446A"/>
                </a:solidFill>
                <a:latin typeface="+mj-lt"/>
                <a:ea typeface="+mj-ea"/>
                <a:cs typeface="+mj-cs"/>
              </a:defRPr>
            </a:lvl1pPr>
          </a:lstStyle>
          <a:p>
            <a:r>
              <a:rPr lang="en-US" sz="3000" dirty="0"/>
              <a:t>Brief History of Gun Violence in America</a:t>
            </a:r>
          </a:p>
        </p:txBody>
      </p:sp>
    </p:spTree>
    <p:extLst>
      <p:ext uri="{BB962C8B-B14F-4D97-AF65-F5344CB8AC3E}">
        <p14:creationId xmlns:p14="http://schemas.microsoft.com/office/powerpoint/2010/main" val="3284192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Effect transition="in" filter="fade">
                                      <p:cBhvr>
                                        <p:cTn id="7" dur="500"/>
                                        <p:tgtEl>
                                          <p:spTgt spid="2">
                                            <p:txEl>
                                              <p:pRg st="5" end="5"/>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7</a:t>
            </a:fld>
            <a:endParaRPr lang="en-US">
              <a:ea typeface="ＭＳ Ｐゴシック" pitchFamily="-72" charset="-128"/>
              <a:cs typeface="ＭＳ Ｐゴシック" pitchFamily="-72" charset="-128"/>
            </a:endParaRPr>
          </a:p>
        </p:txBody>
      </p:sp>
      <p:sp>
        <p:nvSpPr>
          <p:cNvPr id="2" name="TextBox 1"/>
          <p:cNvSpPr txBox="1"/>
          <p:nvPr/>
        </p:nvSpPr>
        <p:spPr>
          <a:xfrm>
            <a:off x="304800" y="2066365"/>
            <a:ext cx="8229600" cy="3077766"/>
          </a:xfrm>
          <a:prstGeom prst="rect">
            <a:avLst/>
          </a:prstGeom>
          <a:noFill/>
        </p:spPr>
        <p:txBody>
          <a:bodyPr wrap="square" rtlCol="0">
            <a:spAutoFit/>
          </a:bodyPr>
          <a:lstStyle/>
          <a:p>
            <a:pPr marL="457200" indent="-457200">
              <a:spcBef>
                <a:spcPts val="2400"/>
              </a:spcBef>
              <a:spcAft>
                <a:spcPts val="1200"/>
              </a:spcAft>
              <a:buFont typeface="Arial" pitchFamily="34" charset="0"/>
              <a:buChar char="•"/>
            </a:pPr>
            <a:r>
              <a:rPr lang="en-US" sz="2600" dirty="0">
                <a:solidFill>
                  <a:srgbClr val="1F497D"/>
                </a:solidFill>
                <a:latin typeface="Calibri"/>
                <a:cs typeface="Calibri"/>
              </a:rPr>
              <a:t>Tucson, AZ – Jan 8, 2011</a:t>
            </a:r>
          </a:p>
          <a:p>
            <a:pPr marL="457200" indent="-457200">
              <a:spcBef>
                <a:spcPts val="2400"/>
              </a:spcBef>
              <a:spcAft>
                <a:spcPts val="1200"/>
              </a:spcAft>
              <a:buFont typeface="Arial" pitchFamily="34" charset="0"/>
              <a:buChar char="•"/>
            </a:pPr>
            <a:r>
              <a:rPr lang="en-US" sz="2600" dirty="0">
                <a:solidFill>
                  <a:srgbClr val="1F497D"/>
                </a:solidFill>
                <a:latin typeface="Calibri"/>
                <a:cs typeface="Calibri"/>
              </a:rPr>
              <a:t>Aurora, CO – July 20, 2012</a:t>
            </a:r>
          </a:p>
          <a:p>
            <a:pPr marL="457200" indent="-457200">
              <a:spcBef>
                <a:spcPts val="2400"/>
              </a:spcBef>
              <a:spcAft>
                <a:spcPts val="1200"/>
              </a:spcAft>
              <a:buFont typeface="Arial" pitchFamily="34" charset="0"/>
              <a:buChar char="•"/>
            </a:pPr>
            <a:r>
              <a:rPr lang="en-US" sz="2600" dirty="0">
                <a:solidFill>
                  <a:srgbClr val="1F497D"/>
                </a:solidFill>
                <a:latin typeface="Calibri"/>
                <a:cs typeface="Calibri"/>
              </a:rPr>
              <a:t>Oak Creek, WI – Aug 5, 2012</a:t>
            </a:r>
          </a:p>
          <a:p>
            <a:pPr marL="457200" indent="-457200">
              <a:spcBef>
                <a:spcPts val="2400"/>
              </a:spcBef>
              <a:spcAft>
                <a:spcPts val="1200"/>
              </a:spcAft>
              <a:buFont typeface="Arial" pitchFamily="34" charset="0"/>
              <a:buChar char="•"/>
            </a:pPr>
            <a:r>
              <a:rPr lang="en-US" sz="2600" dirty="0">
                <a:solidFill>
                  <a:srgbClr val="1F497D"/>
                </a:solidFill>
                <a:latin typeface="Calibri"/>
                <a:cs typeface="Calibri"/>
              </a:rPr>
              <a:t>Newtown, CT – Dec 14, 2012</a:t>
            </a:r>
          </a:p>
        </p:txBody>
      </p:sp>
      <p:sp>
        <p:nvSpPr>
          <p:cNvPr id="6" name="Title 1"/>
          <p:cNvSpPr>
            <a:spLocks noGrp="1"/>
          </p:cNvSpPr>
          <p:nvPr>
            <p:ph type="title"/>
          </p:nvPr>
        </p:nvSpPr>
        <p:spPr>
          <a:xfrm>
            <a:off x="457200" y="0"/>
            <a:ext cx="8229600" cy="1143000"/>
          </a:xfrm>
        </p:spPr>
        <p:txBody>
          <a:bodyPr anchor="t">
            <a:normAutofit/>
          </a:bodyPr>
          <a:lstStyle/>
          <a:p>
            <a:r>
              <a:rPr lang="en-US" sz="3000" dirty="0"/>
              <a:t>Our Nation and Guns Since 2011</a:t>
            </a:r>
          </a:p>
        </p:txBody>
      </p:sp>
      <p:sp>
        <p:nvSpPr>
          <p:cNvPr id="4" name="Rectangle 3"/>
          <p:cNvSpPr/>
          <p:nvPr/>
        </p:nvSpPr>
        <p:spPr>
          <a:xfrm>
            <a:off x="5181600" y="1905000"/>
            <a:ext cx="3872753" cy="4154984"/>
          </a:xfrm>
          <a:prstGeom prst="rect">
            <a:avLst/>
          </a:prstGeom>
        </p:spPr>
        <p:txBody>
          <a:bodyPr wrap="square">
            <a:spAutoFit/>
          </a:bodyPr>
          <a:lstStyle/>
          <a:p>
            <a:r>
              <a:rPr lang="en-US" sz="2200" i="1" dirty="0">
                <a:solidFill>
                  <a:srgbClr val="7DA2C1"/>
                </a:solidFill>
                <a:latin typeface="georgia"/>
              </a:rPr>
              <a:t>“If there is even one step we can take to save another child, or another parent, or another town, from the grief that has visited Tucson, and Aurora, and Oak Creek, and Newtown, and communities from Columbine to Blacksburg before that -- then surely we have an obligation to try.” </a:t>
            </a:r>
          </a:p>
          <a:p>
            <a:r>
              <a:rPr lang="en-US" sz="2200" i="1" dirty="0">
                <a:solidFill>
                  <a:srgbClr val="7DA2C1"/>
                </a:solidFill>
                <a:latin typeface="georgia"/>
              </a:rPr>
              <a:t>             –President Obama</a:t>
            </a:r>
            <a:endParaRPr lang="en-US" sz="2200" dirty="0"/>
          </a:p>
        </p:txBody>
      </p:sp>
    </p:spTree>
    <p:extLst>
      <p:ext uri="{BB962C8B-B14F-4D97-AF65-F5344CB8AC3E}">
        <p14:creationId xmlns:p14="http://schemas.microsoft.com/office/powerpoint/2010/main" val="3482069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751" y="47625"/>
            <a:ext cx="8229600" cy="1143000"/>
          </a:xfrm>
        </p:spPr>
        <p:txBody>
          <a:bodyPr>
            <a:normAutofit/>
          </a:bodyPr>
          <a:lstStyle/>
          <a:p>
            <a:r>
              <a:rPr lang="en-US" sz="3000" dirty="0"/>
              <a:t>Previous Legislation</a:t>
            </a:r>
          </a:p>
        </p:txBody>
      </p:sp>
      <p:sp>
        <p:nvSpPr>
          <p:cNvPr id="3" name="Content Placeholder 2"/>
          <p:cNvSpPr>
            <a:spLocks noGrp="1"/>
          </p:cNvSpPr>
          <p:nvPr>
            <p:ph idx="1"/>
          </p:nvPr>
        </p:nvSpPr>
        <p:spPr>
          <a:xfrm>
            <a:off x="457200" y="1524000"/>
            <a:ext cx="4114800" cy="4419600"/>
          </a:xfrm>
        </p:spPr>
        <p:txBody>
          <a:bodyPr>
            <a:normAutofit lnSpcReduction="10000"/>
          </a:bodyPr>
          <a:lstStyle/>
          <a:p>
            <a:pPr algn="ctr">
              <a:buNone/>
            </a:pPr>
            <a:r>
              <a:rPr lang="en-US" sz="2800" u="sng" dirty="0">
                <a:solidFill>
                  <a:srgbClr val="1F497D"/>
                </a:solidFill>
              </a:rPr>
              <a:t>Brady Bill</a:t>
            </a:r>
          </a:p>
          <a:p>
            <a:r>
              <a:rPr lang="en-US" sz="2800" b="0" dirty="0">
                <a:solidFill>
                  <a:srgbClr val="1F497D"/>
                </a:solidFill>
              </a:rPr>
              <a:t>Last piece of legislation passed by House and Senate to reduce Gun Violence</a:t>
            </a:r>
          </a:p>
          <a:p>
            <a:r>
              <a:rPr lang="en-US" sz="2800" b="0" dirty="0">
                <a:solidFill>
                  <a:srgbClr val="1F497D"/>
                </a:solidFill>
              </a:rPr>
              <a:t>Signed by President Clinton in 1994</a:t>
            </a:r>
          </a:p>
          <a:p>
            <a:r>
              <a:rPr lang="en-US" sz="2800" b="0" dirty="0">
                <a:solidFill>
                  <a:srgbClr val="1F497D"/>
                </a:solidFill>
              </a:rPr>
              <a:t>Instituted federal background checks on firearms purchases</a:t>
            </a:r>
          </a:p>
          <a:p>
            <a:endParaRPr lang="en-US" sz="2400" dirty="0">
              <a:solidFill>
                <a:srgbClr val="1F497D"/>
              </a:solidFill>
            </a:endParaRPr>
          </a:p>
        </p:txBody>
      </p:sp>
      <p:sp>
        <p:nvSpPr>
          <p:cNvPr id="4" name="Slide Number Placeholder 3"/>
          <p:cNvSpPr>
            <a:spLocks noGrp="1"/>
          </p:cNvSpPr>
          <p:nvPr>
            <p:ph type="sldNum" sz="quarter" idx="4294967295"/>
          </p:nvPr>
        </p:nvSpPr>
        <p:spPr>
          <a:xfrm>
            <a:off x="6553200" y="6492875"/>
            <a:ext cx="2133600" cy="319088"/>
          </a:xfrm>
          <a:prstGeom prst="rect">
            <a:avLst/>
          </a:prstGeom>
        </p:spPr>
        <p:txBody>
          <a:bodyPr/>
          <a:lstStyle/>
          <a:p>
            <a:pPr>
              <a:defRPr/>
            </a:pPr>
            <a:fld id="{7A190F79-1615-4C39-A8C9-73681F3A53DA}" type="slidenum">
              <a:rPr lang="en-US" smtClean="0">
                <a:solidFill>
                  <a:prstClr val="black">
                    <a:tint val="75000"/>
                  </a:prstClr>
                </a:solidFill>
              </a:rPr>
              <a:pPr>
                <a:defRPr/>
              </a:pPr>
              <a:t>8</a:t>
            </a:fld>
            <a:endParaRPr lang="en-US" dirty="0">
              <a:solidFill>
                <a:prstClr val="black">
                  <a:tint val="75000"/>
                </a:prstClr>
              </a:solidFill>
            </a:endParaRPr>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95800" y="2286000"/>
            <a:ext cx="3862551" cy="2540000"/>
          </a:xfrm>
          <a:prstGeom prst="rect">
            <a:avLst/>
          </a:prstGeom>
        </p:spPr>
      </p:pic>
    </p:spTree>
    <p:extLst>
      <p:ext uri="{BB962C8B-B14F-4D97-AF65-F5344CB8AC3E}">
        <p14:creationId xmlns:p14="http://schemas.microsoft.com/office/powerpoint/2010/main" val="32089416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9</a:t>
            </a:fld>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267060"/>
              </p:ext>
            </p:extLst>
          </p:nvPr>
        </p:nvGraphicFramePr>
        <p:xfrm>
          <a:off x="457200" y="1524000"/>
          <a:ext cx="8229600"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itle 1"/>
          <p:cNvSpPr txBox="1">
            <a:spLocks/>
          </p:cNvSpPr>
          <p:nvPr/>
        </p:nvSpPr>
        <p:spPr>
          <a:xfrm>
            <a:off x="228600" y="20320"/>
            <a:ext cx="8229600" cy="1143000"/>
          </a:xfrm>
          <a:prstGeom prst="rect">
            <a:avLst/>
          </a:prstGeom>
        </p:spPr>
        <p:txBody>
          <a:bodyPr vert="horz" lIns="91440" tIns="45720" rIns="91440" bIns="45720" rtlCol="0" anchor="t">
            <a:normAutofit/>
          </a:bodyPr>
          <a:lstStyle>
            <a:lvl1pPr algn="l" defTabSz="914400" rtl="0" eaLnBrk="1" latinLnBrk="0" hangingPunct="1">
              <a:spcBef>
                <a:spcPct val="0"/>
              </a:spcBef>
              <a:buNone/>
              <a:defRPr sz="2600" b="1" kern="1200">
                <a:solidFill>
                  <a:srgbClr val="00446A"/>
                </a:solidFill>
                <a:latin typeface="+mj-lt"/>
                <a:ea typeface="+mj-ea"/>
                <a:cs typeface="+mj-cs"/>
              </a:defRPr>
            </a:lvl1pPr>
          </a:lstStyle>
          <a:p>
            <a:r>
              <a:rPr lang="en-US" sz="3000" dirty="0"/>
              <a:t>Gun Violence Prevention Advocates Ask For:</a:t>
            </a:r>
          </a:p>
        </p:txBody>
      </p:sp>
    </p:spTree>
    <p:extLst>
      <p:ext uri="{BB962C8B-B14F-4D97-AF65-F5344CB8AC3E}">
        <p14:creationId xmlns:p14="http://schemas.microsoft.com/office/powerpoint/2010/main" val="2490468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35824</TotalTime>
  <Words>4538</Words>
  <Application>Microsoft Macintosh PowerPoint</Application>
  <PresentationFormat>On-screen Show (4:3)</PresentationFormat>
  <Paragraphs>320</Paragraphs>
  <Slides>29</Slides>
  <Notes>29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Calibri</vt:lpstr>
      <vt:lpstr>Courier New</vt:lpstr>
      <vt:lpstr>georgia</vt:lpstr>
      <vt:lpstr>Helvetica</vt:lpstr>
      <vt:lpstr>Symbol</vt:lpstr>
      <vt:lpstr>Office Theme</vt:lpstr>
      <vt:lpstr>Reducing Gun Violence in America</vt:lpstr>
      <vt:lpstr>Goals for Today</vt:lpstr>
      <vt:lpstr>Agenda</vt:lpstr>
      <vt:lpstr>PowerPoint Presentation</vt:lpstr>
      <vt:lpstr>Speed Dating!</vt:lpstr>
      <vt:lpstr>PowerPoint Presentation</vt:lpstr>
      <vt:lpstr>Our Nation and Guns Since 2011</vt:lpstr>
      <vt:lpstr>Previous Legislation</vt:lpstr>
      <vt:lpstr>PowerPoint Presentation</vt:lpstr>
      <vt:lpstr>Agenda</vt:lpstr>
      <vt:lpstr>PowerPoint Presentation</vt:lpstr>
      <vt:lpstr>President Delivered State of the Union Speech</vt:lpstr>
      <vt:lpstr>Senate Bill Released – March 13</vt:lpstr>
      <vt:lpstr>Senate Vote on Manchin-Toomey</vt:lpstr>
      <vt:lpstr>Senate Vote on Manchin-Toomey</vt:lpstr>
      <vt:lpstr>PowerPoint Presentation</vt:lpstr>
      <vt:lpstr>Agenda</vt:lpstr>
      <vt:lpstr>Passing the Bill: Action Needed in Both House and Senate</vt:lpstr>
      <vt:lpstr>Passing the Bill: Our Strategy</vt:lpstr>
      <vt:lpstr>Holding Congress Accountable</vt:lpstr>
      <vt:lpstr>State-Specific Slide</vt:lpstr>
      <vt:lpstr>Taking Action: Grassroots</vt:lpstr>
      <vt:lpstr>Taking Action: Grassroots</vt:lpstr>
      <vt:lpstr>Taking Action: Digitally </vt:lpstr>
      <vt:lpstr>Next Steps</vt:lpstr>
      <vt:lpstr>Blizzarding, etc.</vt:lpstr>
      <vt:lpstr>Agenda</vt:lpstr>
      <vt:lpstr>Key Takeaways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beattym;BSchenck@barackobama.com</dc:creator>
  <cp:lastModifiedBy>Microsoft Office User</cp:lastModifiedBy>
  <cp:revision>1228</cp:revision>
  <cp:lastPrinted>2013-06-27T16:50:20Z</cp:lastPrinted>
  <dcterms:created xsi:type="dcterms:W3CDTF">2013-06-27T15:48:25Z</dcterms:created>
  <dcterms:modified xsi:type="dcterms:W3CDTF">2019-06-26T23:10:49Z</dcterms:modified>
</cp:coreProperties>
</file>